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69"/>
  </p:notesMasterIdLst>
  <p:sldIdLst>
    <p:sldId id="256" r:id="rId2"/>
    <p:sldId id="278" r:id="rId3"/>
    <p:sldId id="331" r:id="rId4"/>
    <p:sldId id="284" r:id="rId5"/>
    <p:sldId id="311" r:id="rId6"/>
    <p:sldId id="305" r:id="rId7"/>
    <p:sldId id="290" r:id="rId8"/>
    <p:sldId id="318" r:id="rId9"/>
    <p:sldId id="291" r:id="rId10"/>
    <p:sldId id="292" r:id="rId11"/>
    <p:sldId id="321" r:id="rId12"/>
    <p:sldId id="323" r:id="rId13"/>
    <p:sldId id="322" r:id="rId14"/>
    <p:sldId id="293" r:id="rId15"/>
    <p:sldId id="324" r:id="rId16"/>
    <p:sldId id="361" r:id="rId17"/>
    <p:sldId id="325" r:id="rId18"/>
    <p:sldId id="362" r:id="rId19"/>
    <p:sldId id="326" r:id="rId20"/>
    <p:sldId id="327" r:id="rId21"/>
    <p:sldId id="328" r:id="rId22"/>
    <p:sldId id="329" r:id="rId23"/>
    <p:sldId id="330" r:id="rId24"/>
    <p:sldId id="294" r:id="rId25"/>
    <p:sldId id="333" r:id="rId26"/>
    <p:sldId id="332" r:id="rId27"/>
    <p:sldId id="334" r:id="rId28"/>
    <p:sldId id="337" r:id="rId29"/>
    <p:sldId id="335" r:id="rId30"/>
    <p:sldId id="336" r:id="rId31"/>
    <p:sldId id="296" r:id="rId32"/>
    <p:sldId id="338" r:id="rId33"/>
    <p:sldId id="297" r:id="rId34"/>
    <p:sldId id="339" r:id="rId35"/>
    <p:sldId id="340" r:id="rId36"/>
    <p:sldId id="341" r:id="rId37"/>
    <p:sldId id="342" r:id="rId38"/>
    <p:sldId id="343" r:id="rId39"/>
    <p:sldId id="344" r:id="rId40"/>
    <p:sldId id="345" r:id="rId41"/>
    <p:sldId id="346" r:id="rId42"/>
    <p:sldId id="347" r:id="rId43"/>
    <p:sldId id="298" r:id="rId44"/>
    <p:sldId id="348" r:id="rId45"/>
    <p:sldId id="349" r:id="rId46"/>
    <p:sldId id="299" r:id="rId47"/>
    <p:sldId id="350" r:id="rId48"/>
    <p:sldId id="352" r:id="rId49"/>
    <p:sldId id="351" r:id="rId50"/>
    <p:sldId id="353" r:id="rId51"/>
    <p:sldId id="354" r:id="rId52"/>
    <p:sldId id="300" r:id="rId53"/>
    <p:sldId id="301" r:id="rId54"/>
    <p:sldId id="355" r:id="rId55"/>
    <p:sldId id="356" r:id="rId56"/>
    <p:sldId id="357" r:id="rId57"/>
    <p:sldId id="302" r:id="rId58"/>
    <p:sldId id="358" r:id="rId59"/>
    <p:sldId id="359" r:id="rId60"/>
    <p:sldId id="303" r:id="rId61"/>
    <p:sldId id="360" r:id="rId62"/>
    <p:sldId id="258" r:id="rId63"/>
    <p:sldId id="279" r:id="rId64"/>
    <p:sldId id="280" r:id="rId65"/>
    <p:sldId id="281" r:id="rId66"/>
    <p:sldId id="282" r:id="rId67"/>
    <p:sldId id="283"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an Henrique" initials="LH" lastIdx="87" clrIdx="0">
    <p:extLst>
      <p:ext uri="{19B8F6BF-5375-455C-9EA6-DF929625EA0E}">
        <p15:presenceInfo xmlns:p15="http://schemas.microsoft.com/office/powerpoint/2012/main" userId="3f9b5ecfe665f8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45" autoAdjust="0"/>
    <p:restoredTop sz="95226" autoAdjust="0"/>
  </p:normalViewPr>
  <p:slideViewPr>
    <p:cSldViewPr snapToGrid="0">
      <p:cViewPr varScale="1">
        <p:scale>
          <a:sx n="82" d="100"/>
          <a:sy n="82" d="100"/>
        </p:scale>
        <p:origin x="350" y="58"/>
      </p:cViewPr>
      <p:guideLst>
        <p:guide orient="horz" pos="2160"/>
        <p:guide pos="3840"/>
      </p:guideLst>
    </p:cSldViewPr>
  </p:slideViewPr>
  <p:outlineViewPr>
    <p:cViewPr>
      <p:scale>
        <a:sx n="33" d="100"/>
        <a:sy n="33" d="100"/>
      </p:scale>
      <p:origin x="0" y="-6317"/>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7FFEC8-B0E0-43F7-8A01-7E8DDADEB3BC}" type="datetimeFigureOut">
              <a:rPr lang="pt-BR" smtClean="0"/>
              <a:t>10/03/2021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936CA3-4C67-4103-A1B9-D9641ACE7571}" type="slidenum">
              <a:rPr lang="pt-BR" smtClean="0"/>
              <a:t>‹nº›</a:t>
            </a:fld>
            <a:endParaRPr lang="pt-BR"/>
          </a:p>
        </p:txBody>
      </p:sp>
    </p:spTree>
    <p:extLst>
      <p:ext uri="{BB962C8B-B14F-4D97-AF65-F5344CB8AC3E}">
        <p14:creationId xmlns:p14="http://schemas.microsoft.com/office/powerpoint/2010/main" val="3861497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C936CA3-4C67-4103-A1B9-D9641ACE7571}" type="slidenum">
              <a:rPr lang="pt-BR" smtClean="0"/>
              <a:t>2</a:t>
            </a:fld>
            <a:endParaRPr lang="pt-BR"/>
          </a:p>
        </p:txBody>
      </p:sp>
    </p:spTree>
    <p:extLst>
      <p:ext uri="{BB962C8B-B14F-4D97-AF65-F5344CB8AC3E}">
        <p14:creationId xmlns:p14="http://schemas.microsoft.com/office/powerpoint/2010/main" val="975299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C936CA3-4C67-4103-A1B9-D9641ACE7571}" type="slidenum">
              <a:rPr lang="pt-BR" smtClean="0"/>
              <a:t>3</a:t>
            </a:fld>
            <a:endParaRPr lang="pt-BR"/>
          </a:p>
        </p:txBody>
      </p:sp>
    </p:spTree>
    <p:extLst>
      <p:ext uri="{BB962C8B-B14F-4D97-AF65-F5344CB8AC3E}">
        <p14:creationId xmlns:p14="http://schemas.microsoft.com/office/powerpoint/2010/main" val="550333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C936CA3-4C67-4103-A1B9-D9641ACE7571}" type="slidenum">
              <a:rPr lang="pt-BR" smtClean="0"/>
              <a:t>7</a:t>
            </a:fld>
            <a:endParaRPr lang="pt-BR"/>
          </a:p>
        </p:txBody>
      </p:sp>
    </p:spTree>
    <p:extLst>
      <p:ext uri="{BB962C8B-B14F-4D97-AF65-F5344CB8AC3E}">
        <p14:creationId xmlns:p14="http://schemas.microsoft.com/office/powerpoint/2010/main" val="2216803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latin typeface="Segoe UI" panose="020B0502040204020203" pitchFamily="34" charset="0"/>
            </a:endParaRPr>
          </a:p>
          <a:p>
            <a:endParaRPr lang="pt-BR" dirty="0"/>
          </a:p>
        </p:txBody>
      </p:sp>
      <p:sp>
        <p:nvSpPr>
          <p:cNvPr id="4" name="Espaço Reservado para Número de Slide 3"/>
          <p:cNvSpPr>
            <a:spLocks noGrp="1"/>
          </p:cNvSpPr>
          <p:nvPr>
            <p:ph type="sldNum" sz="quarter" idx="5"/>
          </p:nvPr>
        </p:nvSpPr>
        <p:spPr/>
        <p:txBody>
          <a:bodyPr/>
          <a:lstStyle/>
          <a:p>
            <a:fld id="{EC936CA3-4C67-4103-A1B9-D9641ACE7571}" type="slidenum">
              <a:rPr lang="pt-BR" smtClean="0"/>
              <a:t>10</a:t>
            </a:fld>
            <a:endParaRPr lang="pt-BR"/>
          </a:p>
        </p:txBody>
      </p:sp>
    </p:spTree>
    <p:extLst>
      <p:ext uri="{BB962C8B-B14F-4D97-AF65-F5344CB8AC3E}">
        <p14:creationId xmlns:p14="http://schemas.microsoft.com/office/powerpoint/2010/main" val="2281469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C936CA3-4C67-4103-A1B9-D9641ACE7571}" type="slidenum">
              <a:rPr lang="pt-BR" smtClean="0"/>
              <a:t>12</a:t>
            </a:fld>
            <a:endParaRPr lang="pt-BR"/>
          </a:p>
        </p:txBody>
      </p:sp>
    </p:spTree>
    <p:extLst>
      <p:ext uri="{BB962C8B-B14F-4D97-AF65-F5344CB8AC3E}">
        <p14:creationId xmlns:p14="http://schemas.microsoft.com/office/powerpoint/2010/main" val="3378432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latin typeface="Segoe UI" panose="020B0502040204020203" pitchFamily="34" charset="0"/>
            </a:endParaRPr>
          </a:p>
          <a:p>
            <a:endParaRPr lang="pt-BR" dirty="0"/>
          </a:p>
        </p:txBody>
      </p:sp>
      <p:sp>
        <p:nvSpPr>
          <p:cNvPr id="4" name="Espaço Reservado para Número de Slide 3"/>
          <p:cNvSpPr>
            <a:spLocks noGrp="1"/>
          </p:cNvSpPr>
          <p:nvPr>
            <p:ph type="sldNum" sz="quarter" idx="5"/>
          </p:nvPr>
        </p:nvSpPr>
        <p:spPr/>
        <p:txBody>
          <a:bodyPr/>
          <a:lstStyle/>
          <a:p>
            <a:fld id="{EC936CA3-4C67-4103-A1B9-D9641ACE7571}" type="slidenum">
              <a:rPr lang="pt-BR" smtClean="0"/>
              <a:t>16</a:t>
            </a:fld>
            <a:endParaRPr lang="pt-BR"/>
          </a:p>
        </p:txBody>
      </p:sp>
    </p:spTree>
    <p:extLst>
      <p:ext uri="{BB962C8B-B14F-4D97-AF65-F5344CB8AC3E}">
        <p14:creationId xmlns:p14="http://schemas.microsoft.com/office/powerpoint/2010/main" val="2841086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EC936CA3-4C67-4103-A1B9-D9641ACE7571}" type="slidenum">
              <a:rPr lang="pt-BR" smtClean="0"/>
              <a:t>18</a:t>
            </a:fld>
            <a:endParaRPr lang="pt-BR"/>
          </a:p>
        </p:txBody>
      </p:sp>
    </p:spTree>
    <p:extLst>
      <p:ext uri="{BB962C8B-B14F-4D97-AF65-F5344CB8AC3E}">
        <p14:creationId xmlns:p14="http://schemas.microsoft.com/office/powerpoint/2010/main" val="4004305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ACF06FF6-C025-429A-A197-B7485896BB39}" type="datetimeFigureOut">
              <a:rPr lang="pt-BR" smtClean="0"/>
              <a:t>10/03/2021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68E43-9488-4A96-9338-E8C419D3AB89}"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13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CF06FF6-C025-429A-A197-B7485896BB39}" type="datetimeFigureOut">
              <a:rPr lang="pt-BR" smtClean="0"/>
              <a:t>10/03/2021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68E43-9488-4A96-9338-E8C419D3AB89}" type="slidenum">
              <a:rPr lang="pt-BR" smtClean="0"/>
              <a:t>‹nº›</a:t>
            </a:fld>
            <a:endParaRPr lang="pt-BR"/>
          </a:p>
        </p:txBody>
      </p:sp>
    </p:spTree>
    <p:extLst>
      <p:ext uri="{BB962C8B-B14F-4D97-AF65-F5344CB8AC3E}">
        <p14:creationId xmlns:p14="http://schemas.microsoft.com/office/powerpoint/2010/main" val="3015639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CF06FF6-C025-429A-A197-B7485896BB39}" type="datetimeFigureOut">
              <a:rPr lang="pt-BR" smtClean="0"/>
              <a:t>10/03/2021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68E43-9488-4A96-9338-E8C419D3AB89}" type="slidenum">
              <a:rPr lang="pt-BR" smtClean="0"/>
              <a:t>‹nº›</a:t>
            </a:fld>
            <a:endParaRPr lang="pt-BR"/>
          </a:p>
        </p:txBody>
      </p:sp>
    </p:spTree>
    <p:extLst>
      <p:ext uri="{BB962C8B-B14F-4D97-AF65-F5344CB8AC3E}">
        <p14:creationId xmlns:p14="http://schemas.microsoft.com/office/powerpoint/2010/main" val="270969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dirty="0"/>
              <a:t>Clique para editar o título Mestre</a:t>
            </a:r>
            <a:endParaRPr lang="en-US" dirty="0"/>
          </a:p>
        </p:txBody>
      </p:sp>
      <p:sp>
        <p:nvSpPr>
          <p:cNvPr id="3" name="Content Placeholder 2"/>
          <p:cNvSpPr>
            <a:spLocks noGrp="1"/>
          </p:cNvSpPr>
          <p:nvPr>
            <p:ph idx="1"/>
          </p:nvPr>
        </p:nvSpPr>
        <p:spPr/>
        <p:txBody>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10"/>
          </p:nvPr>
        </p:nvSpPr>
        <p:spPr/>
        <p:txBody>
          <a:bodyPr/>
          <a:lstStyle/>
          <a:p>
            <a:fld id="{ACF06FF6-C025-429A-A197-B7485896BB39}" type="datetimeFigureOut">
              <a:rPr lang="pt-BR" smtClean="0"/>
              <a:t>10/03/2021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68E43-9488-4A96-9338-E8C419D3AB89}" type="slidenum">
              <a:rPr lang="pt-BR" smtClean="0"/>
              <a:t>‹nº›</a:t>
            </a:fld>
            <a:endParaRPr lang="pt-BR"/>
          </a:p>
        </p:txBody>
      </p:sp>
    </p:spTree>
    <p:extLst>
      <p:ext uri="{BB962C8B-B14F-4D97-AF65-F5344CB8AC3E}">
        <p14:creationId xmlns:p14="http://schemas.microsoft.com/office/powerpoint/2010/main" val="2872101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CF06FF6-C025-429A-A197-B7485896BB39}" type="datetimeFigureOut">
              <a:rPr lang="pt-BR" smtClean="0"/>
              <a:t>10/03/2021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FCF68E43-9488-4A96-9338-E8C419D3AB89}"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933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ACF06FF6-C025-429A-A197-B7485896BB39}" type="datetimeFigureOut">
              <a:rPr lang="pt-BR" smtClean="0"/>
              <a:t>10/03/2021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68E43-9488-4A96-9338-E8C419D3AB89}" type="slidenum">
              <a:rPr lang="pt-BR" smtClean="0"/>
              <a:t>‹nº›</a:t>
            </a:fld>
            <a:endParaRPr lang="pt-BR"/>
          </a:p>
        </p:txBody>
      </p:sp>
    </p:spTree>
    <p:extLst>
      <p:ext uri="{BB962C8B-B14F-4D97-AF65-F5344CB8AC3E}">
        <p14:creationId xmlns:p14="http://schemas.microsoft.com/office/powerpoint/2010/main" val="1643208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ACF06FF6-C025-429A-A197-B7485896BB39}" type="datetimeFigureOut">
              <a:rPr lang="pt-BR" smtClean="0"/>
              <a:t>10/03/2021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FCF68E43-9488-4A96-9338-E8C419D3AB89}" type="slidenum">
              <a:rPr lang="pt-BR" smtClean="0"/>
              <a:t>‹nº›</a:t>
            </a:fld>
            <a:endParaRPr lang="pt-BR"/>
          </a:p>
        </p:txBody>
      </p:sp>
    </p:spTree>
    <p:extLst>
      <p:ext uri="{BB962C8B-B14F-4D97-AF65-F5344CB8AC3E}">
        <p14:creationId xmlns:p14="http://schemas.microsoft.com/office/powerpoint/2010/main" val="2083260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CF06FF6-C025-429A-A197-B7485896BB39}" type="datetimeFigureOut">
              <a:rPr lang="pt-BR" smtClean="0"/>
              <a:t>10/03/2021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FCF68E43-9488-4A96-9338-E8C419D3AB89}" type="slidenum">
              <a:rPr lang="pt-BR" smtClean="0"/>
              <a:t>‹nº›</a:t>
            </a:fld>
            <a:endParaRPr lang="pt-BR"/>
          </a:p>
        </p:txBody>
      </p:sp>
    </p:spTree>
    <p:extLst>
      <p:ext uri="{BB962C8B-B14F-4D97-AF65-F5344CB8AC3E}">
        <p14:creationId xmlns:p14="http://schemas.microsoft.com/office/powerpoint/2010/main" val="435428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CF06FF6-C025-429A-A197-B7485896BB39}" type="datetimeFigureOut">
              <a:rPr lang="pt-BR" smtClean="0"/>
              <a:t>10/03/2021</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FCF68E43-9488-4A96-9338-E8C419D3AB89}" type="slidenum">
              <a:rPr lang="pt-BR" smtClean="0"/>
              <a:t>‹nº›</a:t>
            </a:fld>
            <a:endParaRPr lang="pt-BR"/>
          </a:p>
        </p:txBody>
      </p:sp>
    </p:spTree>
    <p:extLst>
      <p:ext uri="{BB962C8B-B14F-4D97-AF65-F5344CB8AC3E}">
        <p14:creationId xmlns:p14="http://schemas.microsoft.com/office/powerpoint/2010/main" val="3824877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CF06FF6-C025-429A-A197-B7485896BB39}" type="datetimeFigureOut">
              <a:rPr lang="pt-BR" smtClean="0"/>
              <a:t>10/03/2021</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CF68E43-9488-4A96-9338-E8C419D3AB89}" type="slidenum">
              <a:rPr lang="pt-BR" smtClean="0"/>
              <a:t>‹nº›</a:t>
            </a:fld>
            <a:endParaRPr lang="pt-BR"/>
          </a:p>
        </p:txBody>
      </p:sp>
    </p:spTree>
    <p:extLst>
      <p:ext uri="{BB962C8B-B14F-4D97-AF65-F5344CB8AC3E}">
        <p14:creationId xmlns:p14="http://schemas.microsoft.com/office/powerpoint/2010/main" val="2575036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ACF06FF6-C025-429A-A197-B7485896BB39}" type="datetimeFigureOut">
              <a:rPr lang="pt-BR" smtClean="0"/>
              <a:t>10/03/2021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FCF68E43-9488-4A96-9338-E8C419D3AB89}" type="slidenum">
              <a:rPr lang="pt-BR" smtClean="0"/>
              <a:t>‹nº›</a:t>
            </a:fld>
            <a:endParaRPr lang="pt-BR"/>
          </a:p>
        </p:txBody>
      </p:sp>
    </p:spTree>
    <p:extLst>
      <p:ext uri="{BB962C8B-B14F-4D97-AF65-F5344CB8AC3E}">
        <p14:creationId xmlns:p14="http://schemas.microsoft.com/office/powerpoint/2010/main" val="362547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CF06FF6-C025-429A-A197-B7485896BB39}" type="datetimeFigureOut">
              <a:rPr lang="pt-BR" smtClean="0"/>
              <a:t>10/03/2021</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CF68E43-9488-4A96-9338-E8C419D3AB89}"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3941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image" Target="../media/image46.png"/><Relationship Id="rId1" Type="http://schemas.openxmlformats.org/officeDocument/2006/relationships/slideLayout" Target="../slideLayouts/slideLayout7.xml"/><Relationship Id="rId5" Type="http://schemas.openxmlformats.org/officeDocument/2006/relationships/image" Target="../media/image460.png"/><Relationship Id="rId4" Type="http://schemas.openxmlformats.org/officeDocument/2006/relationships/image" Target="../media/image45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0.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3.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7.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2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 Id="rId5" Type="http://schemas.openxmlformats.org/officeDocument/2006/relationships/image" Target="../media/image74.png"/><Relationship Id="rId4" Type="http://schemas.openxmlformats.org/officeDocument/2006/relationships/image" Target="../media/image73.png"/></Relationships>
</file>

<file path=ppt/slides/_rels/slide2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2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 Id="rId5" Type="http://schemas.openxmlformats.org/officeDocument/2006/relationships/image" Target="../media/image83.png"/><Relationship Id="rId4" Type="http://schemas.openxmlformats.org/officeDocument/2006/relationships/image" Target="../media/image82.png"/></Relationships>
</file>

<file path=ppt/slides/_rels/slide2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34.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image" Target="../media/image99.png"/><Relationship Id="rId1" Type="http://schemas.openxmlformats.org/officeDocument/2006/relationships/slideLayout" Target="../slideLayouts/slideLayout7.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35.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7.xml"/><Relationship Id="rId5" Type="http://schemas.openxmlformats.org/officeDocument/2006/relationships/image" Target="../media/image108.png"/><Relationship Id="rId4" Type="http://schemas.openxmlformats.org/officeDocument/2006/relationships/image" Target="../media/image107.png"/></Relationships>
</file>

<file path=ppt/slides/_rels/slide3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7.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37.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7.xml"/><Relationship Id="rId5" Type="http://schemas.openxmlformats.org/officeDocument/2006/relationships/image" Target="../media/image117.png"/><Relationship Id="rId4" Type="http://schemas.openxmlformats.org/officeDocument/2006/relationships/image" Target="../media/image116.png"/></Relationships>
</file>

<file path=ppt/slides/_rels/slide38.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39.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7.xml"/><Relationship Id="rId4" Type="http://schemas.openxmlformats.org/officeDocument/2006/relationships/image" Target="../media/image1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7.xml"/><Relationship Id="rId5" Type="http://schemas.openxmlformats.org/officeDocument/2006/relationships/image" Target="../media/image129.png"/><Relationship Id="rId4" Type="http://schemas.openxmlformats.org/officeDocument/2006/relationships/image" Target="../media/image128.png"/></Relationships>
</file>

<file path=ppt/slides/_rels/slide41.xml.rels><?xml version="1.0" encoding="UTF-8" standalone="yes"?>
<Relationships xmlns="http://schemas.openxmlformats.org/package/2006/relationships"><Relationship Id="rId8" Type="http://schemas.openxmlformats.org/officeDocument/2006/relationships/image" Target="../media/image136.png"/><Relationship Id="rId3" Type="http://schemas.openxmlformats.org/officeDocument/2006/relationships/image" Target="../media/image131.png"/><Relationship Id="rId7" Type="http://schemas.openxmlformats.org/officeDocument/2006/relationships/image" Target="../media/image135.png"/><Relationship Id="rId2" Type="http://schemas.openxmlformats.org/officeDocument/2006/relationships/image" Target="../media/image130.png"/><Relationship Id="rId1" Type="http://schemas.openxmlformats.org/officeDocument/2006/relationships/slideLayout" Target="../slideLayouts/slideLayout7.xml"/><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132.png"/><Relationship Id="rId9" Type="http://schemas.openxmlformats.org/officeDocument/2006/relationships/image" Target="../media/image137.png"/></Relationships>
</file>

<file path=ppt/slides/_rels/slide42.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2.xml"/><Relationship Id="rId4" Type="http://schemas.openxmlformats.org/officeDocument/2006/relationships/image" Target="../media/image141.png"/></Relationships>
</file>

<file path=ppt/slides/_rels/slide44.xml.rels><?xml version="1.0" encoding="UTF-8" standalone="yes"?>
<Relationships xmlns="http://schemas.openxmlformats.org/package/2006/relationships"><Relationship Id="rId3" Type="http://schemas.openxmlformats.org/officeDocument/2006/relationships/image" Target="../media/image143.png"/><Relationship Id="rId7" Type="http://schemas.openxmlformats.org/officeDocument/2006/relationships/image" Target="../media/image147.png"/><Relationship Id="rId2" Type="http://schemas.openxmlformats.org/officeDocument/2006/relationships/image" Target="../media/image142.png"/><Relationship Id="rId1" Type="http://schemas.openxmlformats.org/officeDocument/2006/relationships/slideLayout" Target="../slideLayouts/slideLayout7.xml"/><Relationship Id="rId6" Type="http://schemas.openxmlformats.org/officeDocument/2006/relationships/image" Target="../media/image146.png"/><Relationship Id="rId5" Type="http://schemas.openxmlformats.org/officeDocument/2006/relationships/image" Target="../media/image145.png"/><Relationship Id="rId4" Type="http://schemas.openxmlformats.org/officeDocument/2006/relationships/image" Target="../media/image144.png"/></Relationships>
</file>

<file path=ppt/slides/_rels/slide45.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152.png"/><Relationship Id="rId1" Type="http://schemas.openxmlformats.org/officeDocument/2006/relationships/slideLayout" Target="../slideLayouts/slideLayout7.xml"/><Relationship Id="rId4" Type="http://schemas.openxmlformats.org/officeDocument/2006/relationships/image" Target="../media/image154.png"/></Relationships>
</file>

<file path=ppt/slides/_rels/slide48.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7.xml"/><Relationship Id="rId5" Type="http://schemas.openxmlformats.org/officeDocument/2006/relationships/image" Target="../media/image158.png"/><Relationship Id="rId4" Type="http://schemas.openxmlformats.org/officeDocument/2006/relationships/image" Target="../media/image157.png"/></Relationships>
</file>

<file path=ppt/slides/_rels/slide49.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9.png"/><Relationship Id="rId1" Type="http://schemas.openxmlformats.org/officeDocument/2006/relationships/slideLayout" Target="../slideLayouts/slideLayout7.xml"/><Relationship Id="rId4" Type="http://schemas.openxmlformats.org/officeDocument/2006/relationships/image" Target="../media/image16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image" Target="../media/image162.png"/><Relationship Id="rId1" Type="http://schemas.openxmlformats.org/officeDocument/2006/relationships/slideLayout" Target="../slideLayouts/slideLayout7.xml"/><Relationship Id="rId5" Type="http://schemas.openxmlformats.org/officeDocument/2006/relationships/image" Target="../media/image165.png"/><Relationship Id="rId4" Type="http://schemas.openxmlformats.org/officeDocument/2006/relationships/image" Target="../media/image164.png"/></Relationships>
</file>

<file path=ppt/slides/_rels/slide51.xml.rels><?xml version="1.0" encoding="UTF-8" standalone="yes"?>
<Relationships xmlns="http://schemas.openxmlformats.org/package/2006/relationships"><Relationship Id="rId2" Type="http://schemas.openxmlformats.org/officeDocument/2006/relationships/image" Target="../media/image16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6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8B979-E8B4-42F2-804F-71897F07186E}"/>
              </a:ext>
            </a:extLst>
          </p:cNvPr>
          <p:cNvSpPr>
            <a:spLocks noGrp="1"/>
          </p:cNvSpPr>
          <p:nvPr>
            <p:ph type="ctrTitle"/>
          </p:nvPr>
        </p:nvSpPr>
        <p:spPr>
          <a:xfrm>
            <a:off x="1097280" y="758952"/>
            <a:ext cx="8481726" cy="3566160"/>
          </a:xfrm>
        </p:spPr>
        <p:txBody>
          <a:bodyPr>
            <a:normAutofit fontScale="90000"/>
          </a:bodyPr>
          <a:lstStyle/>
          <a:p>
            <a:r>
              <a:rPr lang="pt-BR" sz="4900" dirty="0"/>
              <a:t>SOLUÇÃO DE UM PROBLEMA DE AUTOVALOR ESPECIAL GERADO PELA FORMULAÇÃO AUTORREGULARIZADA DO MÉTODO DOS ELEMENTOS DE CONTORNO COM INTERPOLAÇÃO DIRETA</a:t>
            </a:r>
            <a:endParaRPr lang="pt-BR" dirty="0"/>
          </a:p>
        </p:txBody>
      </p:sp>
      <p:sp>
        <p:nvSpPr>
          <p:cNvPr id="3" name="Subtítulo 2">
            <a:extLst>
              <a:ext uri="{FF2B5EF4-FFF2-40B4-BE49-F238E27FC236}">
                <a16:creationId xmlns:a16="http://schemas.microsoft.com/office/drawing/2014/main" id="{A22F5E31-DE81-4448-9F97-236D441E0CAE}"/>
              </a:ext>
            </a:extLst>
          </p:cNvPr>
          <p:cNvSpPr>
            <a:spLocks noGrp="1"/>
          </p:cNvSpPr>
          <p:nvPr>
            <p:ph type="subTitle" idx="1"/>
          </p:nvPr>
        </p:nvSpPr>
        <p:spPr/>
        <p:txBody>
          <a:bodyPr/>
          <a:lstStyle/>
          <a:p>
            <a:r>
              <a:rPr lang="pt-BR" dirty="0"/>
              <a:t>Mestrando: Luan Henrique Sirtoli</a:t>
            </a:r>
          </a:p>
          <a:p>
            <a:r>
              <a:rPr lang="pt-BR" dirty="0"/>
              <a:t>Orientador: PROF. DR. Carlos Friedrich Loeffler Neto</a:t>
            </a:r>
          </a:p>
        </p:txBody>
      </p:sp>
      <p:pic>
        <p:nvPicPr>
          <p:cNvPr id="5" name="Imagem 4">
            <a:extLst>
              <a:ext uri="{FF2B5EF4-FFF2-40B4-BE49-F238E27FC236}">
                <a16:creationId xmlns:a16="http://schemas.microsoft.com/office/drawing/2014/main" id="{86380CE7-826F-4C23-A0B6-3927AD4A1007}"/>
              </a:ext>
            </a:extLst>
          </p:cNvPr>
          <p:cNvPicPr>
            <a:picLocks noChangeAspect="1"/>
          </p:cNvPicPr>
          <p:nvPr/>
        </p:nvPicPr>
        <p:blipFill rotWithShape="1">
          <a:blip r:embed="rId2">
            <a:extLst>
              <a:ext uri="{28A0092B-C50C-407E-A947-70E740481C1C}">
                <a14:useLocalDpi xmlns:a14="http://schemas.microsoft.com/office/drawing/2010/main" val="0"/>
              </a:ext>
            </a:extLst>
          </a:blip>
          <a:srcRect l="15380" t="12811" r="14894" b="11473"/>
          <a:stretch/>
        </p:blipFill>
        <p:spPr>
          <a:xfrm>
            <a:off x="9579006" y="1023210"/>
            <a:ext cx="2089036" cy="2758339"/>
          </a:xfrm>
          <a:prstGeom prst="rect">
            <a:avLst/>
          </a:prstGeom>
        </p:spPr>
      </p:pic>
    </p:spTree>
    <p:extLst>
      <p:ext uri="{BB962C8B-B14F-4D97-AF65-F5344CB8AC3E}">
        <p14:creationId xmlns:p14="http://schemas.microsoft.com/office/powerpoint/2010/main" val="567662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lstStyle/>
          <a:p>
            <a:r>
              <a:rPr lang="pt-BR" dirty="0"/>
              <a:t>2.3.1. Tratamento do termo difusivo</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a:xfrm>
            <a:off x="1097280" y="1845733"/>
            <a:ext cx="10058400" cy="4443855"/>
          </a:xfrm>
        </p:spPr>
        <p:txBody>
          <a:bodyPr>
            <a:normAutofit/>
          </a:bodyPr>
          <a:lstStyle/>
          <a:p>
            <a:pPr marL="0" indent="0" algn="just">
              <a:buNone/>
            </a:pPr>
            <a:r>
              <a:rPr lang="pt-BR" dirty="0"/>
              <a:t>Para dar seguimento à Formulação do MEC, se faz necessário tratar o termo 9 em função de uma integral de Contorno.</a:t>
            </a:r>
          </a:p>
          <a:p>
            <a:pPr marL="0" indent="0" algn="r">
              <a:buNone/>
            </a:pPr>
            <a:r>
              <a:rPr lang="pt-BR" dirty="0"/>
              <a:t>(10)</a:t>
            </a:r>
          </a:p>
          <a:p>
            <a:pPr marL="0" indent="0" algn="just">
              <a:buNone/>
            </a:pPr>
            <a:endParaRPr lang="pt-BR" dirty="0"/>
          </a:p>
          <a:p>
            <a:pPr marL="0" indent="0" algn="r">
              <a:buNone/>
            </a:pPr>
            <a:r>
              <a:rPr lang="pt-BR" dirty="0"/>
              <a:t>(11)</a:t>
            </a:r>
          </a:p>
          <a:p>
            <a:pPr marL="0" indent="0" algn="r">
              <a:buNone/>
            </a:pPr>
            <a:endParaRPr lang="pt-BR" dirty="0"/>
          </a:p>
          <a:p>
            <a:pPr marL="0" indent="0" algn="r">
              <a:buNone/>
            </a:pPr>
            <a:endParaRPr lang="pt-BR" dirty="0"/>
          </a:p>
          <a:p>
            <a:pPr marL="0" indent="0" algn="r">
              <a:buNone/>
            </a:pPr>
            <a:r>
              <a:rPr lang="pt-BR" dirty="0"/>
              <a:t>(12)</a:t>
            </a:r>
          </a:p>
          <a:p>
            <a:pPr algn="r"/>
            <a:r>
              <a:rPr lang="pt-BR" dirty="0"/>
              <a:t>(13)</a:t>
            </a:r>
          </a:p>
          <a:p>
            <a:pPr algn="r"/>
            <a:r>
              <a:rPr lang="pt-BR" dirty="0"/>
              <a:t>(14)</a:t>
            </a:r>
          </a:p>
          <a:p>
            <a:pPr marL="0" indent="0" algn="r">
              <a:buNone/>
            </a:pPr>
            <a:endParaRPr lang="pt-BR" dirty="0"/>
          </a:p>
        </p:txBody>
      </p:sp>
      <mc:AlternateContent xmlns:mc="http://schemas.openxmlformats.org/markup-compatibility/2006">
        <mc:Choice xmlns:a14="http://schemas.microsoft.com/office/drawing/2010/main" Requires="a14">
          <p:sp>
            <p:nvSpPr>
              <p:cNvPr id="12" name="Retângulo 11">
                <a:extLst>
                  <a:ext uri="{FF2B5EF4-FFF2-40B4-BE49-F238E27FC236}">
                    <a16:creationId xmlns:a16="http://schemas.microsoft.com/office/drawing/2014/main" id="{B306068D-C537-4EA3-81E7-E03CBCF9998D}"/>
                  </a:ext>
                </a:extLst>
              </p:cNvPr>
              <p:cNvSpPr/>
              <p:nvPr/>
            </p:nvSpPr>
            <p:spPr>
              <a:xfrm>
                <a:off x="2382137" y="2412963"/>
                <a:ext cx="7488686" cy="81881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m:ctrlPr>
                        </m:sSubPr>
                        <m:e>
                          <m:r>
                            <a:rPr lang="pt-BR" i="1"/>
                            <m:t>𝑇</m:t>
                          </m:r>
                        </m:e>
                        <m:sub>
                          <m:r>
                            <a:rPr lang="pt-BR" i="1"/>
                            <m:t>𝑑</m:t>
                          </m:r>
                        </m:sub>
                      </m:sSub>
                      <m:r>
                        <a:rPr lang="pt-BR" i="1"/>
                        <m:t>=</m:t>
                      </m:r>
                      <m:nary>
                        <m:naryPr>
                          <m:limLoc m:val="undOvr"/>
                          <m:ctrlPr>
                            <a:rPr lang="pt-BR" i="1"/>
                          </m:ctrlPr>
                        </m:naryPr>
                        <m:sub>
                          <m:r>
                            <m:rPr>
                              <m:sty m:val="p"/>
                            </m:rPr>
                            <a:rPr lang="pt-BR"/>
                            <m:t>Ω</m:t>
                          </m:r>
                        </m:sub>
                        <m:sup>
                          <m:r>
                            <a:rPr lang="pt-BR" i="1"/>
                            <m:t> </m:t>
                          </m:r>
                        </m:sup>
                        <m:e>
                          <m:sSub>
                            <m:sSubPr>
                              <m:ctrlPr>
                                <a:rPr lang="pt-BR" i="1"/>
                              </m:ctrlPr>
                            </m:sSubPr>
                            <m:e>
                              <m:r>
                                <a:rPr lang="pt-BR" i="1"/>
                                <m:t>𝑢</m:t>
                              </m:r>
                            </m:e>
                            <m:sub>
                              <m:r>
                                <a:rPr lang="pt-BR" i="1"/>
                                <m:t>,</m:t>
                              </m:r>
                              <m:r>
                                <a:rPr lang="pt-BR" i="1"/>
                                <m:t>𝑖𝑖</m:t>
                              </m:r>
                            </m:sub>
                          </m:sSub>
                          <m:r>
                            <a:rPr lang="pt-BR" i="1"/>
                            <m:t>(</m:t>
                          </m:r>
                          <m:r>
                            <a:rPr lang="pt-BR" i="1"/>
                            <m:t>𝑋</m:t>
                          </m:r>
                          <m:r>
                            <a:rPr lang="pt-BR" i="1"/>
                            <m:t>)</m:t>
                          </m:r>
                          <m:sSup>
                            <m:sSupPr>
                              <m:ctrlPr>
                                <a:rPr lang="pt-BR" i="1"/>
                              </m:ctrlPr>
                            </m:sSupPr>
                            <m:e>
                              <m:r>
                                <a:rPr lang="pt-BR" i="1"/>
                                <m:t>𝑢</m:t>
                              </m:r>
                            </m:e>
                            <m:sup>
                              <m:r>
                                <a:rPr lang="pt-BR" i="1"/>
                                <m:t>∗</m:t>
                              </m:r>
                            </m:sup>
                          </m:sSup>
                          <m:d>
                            <m:dPr>
                              <m:ctrlPr>
                                <a:rPr lang="pt-BR" i="1"/>
                              </m:ctrlPr>
                            </m:dPr>
                            <m:e>
                              <m:r>
                                <m:rPr>
                                  <m:sty m:val="p"/>
                                </m:rPr>
                                <a:rPr lang="pt-BR"/>
                                <m:t>ξ</m:t>
                              </m:r>
                              <m:r>
                                <a:rPr lang="pt-BR"/>
                                <m:t>;</m:t>
                              </m:r>
                              <m:r>
                                <m:rPr>
                                  <m:sty m:val="p"/>
                                </m:rPr>
                                <a:rPr lang="pt-BR"/>
                                <m:t>X</m:t>
                              </m:r>
                            </m:e>
                          </m:d>
                          <m:r>
                            <a:rPr lang="pt-BR" i="1"/>
                            <m:t>𝑑</m:t>
                          </m:r>
                          <m:r>
                            <m:rPr>
                              <m:sty m:val="p"/>
                            </m:rPr>
                            <a:rPr lang="pt-BR"/>
                            <m:t>Ω</m:t>
                          </m:r>
                        </m:e>
                      </m:nary>
                      <m:r>
                        <a:rPr lang="pt-BR" i="1"/>
                        <m:t>= </m:t>
                      </m:r>
                      <m:nary>
                        <m:naryPr>
                          <m:limLoc m:val="undOvr"/>
                          <m:ctrlPr>
                            <a:rPr lang="pt-BR" i="1"/>
                          </m:ctrlPr>
                        </m:naryPr>
                        <m:sub>
                          <m:r>
                            <m:rPr>
                              <m:sty m:val="p"/>
                            </m:rPr>
                            <a:rPr lang="pt-BR"/>
                            <m:t>Ω</m:t>
                          </m:r>
                        </m:sub>
                        <m:sup>
                          <m:r>
                            <a:rPr lang="pt-BR" i="1"/>
                            <m:t> </m:t>
                          </m:r>
                        </m:sup>
                        <m:e>
                          <m:sSub>
                            <m:sSubPr>
                              <m:ctrlPr>
                                <a:rPr lang="pt-BR" i="1"/>
                              </m:ctrlPr>
                            </m:sSubPr>
                            <m:e>
                              <m:d>
                                <m:dPr>
                                  <m:ctrlPr>
                                    <a:rPr lang="pt-BR" i="1"/>
                                  </m:ctrlPr>
                                </m:dPr>
                                <m:e>
                                  <m:sSub>
                                    <m:sSubPr>
                                      <m:ctrlPr>
                                        <a:rPr lang="pt-BR" i="1"/>
                                      </m:ctrlPr>
                                    </m:sSubPr>
                                    <m:e>
                                      <m:r>
                                        <a:rPr lang="pt-BR" i="1"/>
                                        <m:t>𝑢</m:t>
                                      </m:r>
                                    </m:e>
                                    <m:sub>
                                      <m:r>
                                        <a:rPr lang="pt-BR" i="1"/>
                                        <m:t>,</m:t>
                                      </m:r>
                                      <m:r>
                                        <a:rPr lang="pt-BR" i="1"/>
                                        <m:t>𝑖</m:t>
                                      </m:r>
                                    </m:sub>
                                  </m:sSub>
                                  <m:sSup>
                                    <m:sSupPr>
                                      <m:ctrlPr>
                                        <a:rPr lang="pt-BR" i="1"/>
                                      </m:ctrlPr>
                                    </m:sSupPr>
                                    <m:e>
                                      <m:r>
                                        <a:rPr lang="pt-BR" i="1"/>
                                        <m:t>𝑢</m:t>
                                      </m:r>
                                    </m:e>
                                    <m:sup>
                                      <m:r>
                                        <a:rPr lang="pt-BR" i="1"/>
                                        <m:t>∗</m:t>
                                      </m:r>
                                    </m:sup>
                                  </m:sSup>
                                </m:e>
                              </m:d>
                            </m:e>
                            <m:sub>
                              <m:r>
                                <a:rPr lang="pt-BR" i="1"/>
                                <m:t>,</m:t>
                              </m:r>
                              <m:r>
                                <a:rPr lang="pt-BR" i="1"/>
                                <m:t>𝑖</m:t>
                              </m:r>
                            </m:sub>
                          </m:sSub>
                          <m:r>
                            <a:rPr lang="pt-BR" i="1"/>
                            <m:t>𝑑</m:t>
                          </m:r>
                          <m:r>
                            <m:rPr>
                              <m:sty m:val="p"/>
                            </m:rPr>
                            <a:rPr lang="pt-BR"/>
                            <m:t>Ω</m:t>
                          </m:r>
                        </m:e>
                      </m:nary>
                      <m:r>
                        <a:rPr lang="pt-BR" i="1"/>
                        <m:t> − </m:t>
                      </m:r>
                      <m:nary>
                        <m:naryPr>
                          <m:limLoc m:val="undOvr"/>
                          <m:ctrlPr>
                            <a:rPr lang="pt-BR" i="1"/>
                          </m:ctrlPr>
                        </m:naryPr>
                        <m:sub>
                          <m:r>
                            <m:rPr>
                              <m:sty m:val="p"/>
                            </m:rPr>
                            <a:rPr lang="pt-BR"/>
                            <m:t>Ω</m:t>
                          </m:r>
                        </m:sub>
                        <m:sup>
                          <m:r>
                            <a:rPr lang="pt-BR" i="1"/>
                            <m:t> </m:t>
                          </m:r>
                        </m:sup>
                        <m:e>
                          <m:d>
                            <m:dPr>
                              <m:ctrlPr>
                                <a:rPr lang="pt-BR" i="1"/>
                              </m:ctrlPr>
                            </m:dPr>
                            <m:e>
                              <m:sSub>
                                <m:sSubPr>
                                  <m:ctrlPr>
                                    <a:rPr lang="pt-BR" i="1"/>
                                  </m:ctrlPr>
                                </m:sSubPr>
                                <m:e>
                                  <m:r>
                                    <a:rPr lang="pt-BR" i="1"/>
                                    <m:t>𝑢</m:t>
                                  </m:r>
                                </m:e>
                                <m:sub>
                                  <m:r>
                                    <a:rPr lang="pt-BR" i="1"/>
                                    <m:t>,</m:t>
                                  </m:r>
                                  <m:r>
                                    <a:rPr lang="pt-BR" i="1"/>
                                    <m:t>𝑖</m:t>
                                  </m:r>
                                </m:sub>
                              </m:sSub>
                              <m:sSup>
                                <m:sSupPr>
                                  <m:ctrlPr>
                                    <a:rPr lang="pt-BR" i="1"/>
                                  </m:ctrlPr>
                                </m:sSupPr>
                                <m:e>
                                  <m:sSub>
                                    <m:sSubPr>
                                      <m:ctrlPr>
                                        <a:rPr lang="pt-BR" i="1"/>
                                      </m:ctrlPr>
                                    </m:sSubPr>
                                    <m:e>
                                      <m:r>
                                        <a:rPr lang="pt-BR" i="1"/>
                                        <m:t>𝑢</m:t>
                                      </m:r>
                                    </m:e>
                                    <m:sub>
                                      <m:r>
                                        <a:rPr lang="pt-BR" i="1"/>
                                        <m:t>,</m:t>
                                      </m:r>
                                      <m:r>
                                        <a:rPr lang="pt-BR" i="1"/>
                                        <m:t>𝑖</m:t>
                                      </m:r>
                                    </m:sub>
                                  </m:sSub>
                                </m:e>
                                <m:sup>
                                  <m:r>
                                    <a:rPr lang="pt-BR" i="1"/>
                                    <m:t>∗</m:t>
                                  </m:r>
                                </m:sup>
                              </m:sSup>
                            </m:e>
                          </m:d>
                          <m:r>
                            <a:rPr lang="pt-BR" i="1"/>
                            <m:t>𝑑</m:t>
                          </m:r>
                          <m:r>
                            <m:rPr>
                              <m:sty m:val="p"/>
                            </m:rPr>
                            <a:rPr lang="pt-BR"/>
                            <m:t>Ω</m:t>
                          </m:r>
                        </m:e>
                      </m:nary>
                    </m:oMath>
                  </m:oMathPara>
                </a14:m>
                <a:endParaRPr lang="pt-BR" dirty="0"/>
              </a:p>
            </p:txBody>
          </p:sp>
        </mc:Choice>
        <mc:Fallback>
          <p:sp>
            <p:nvSpPr>
              <p:cNvPr id="12" name="Retângulo 11">
                <a:extLst>
                  <a:ext uri="{FF2B5EF4-FFF2-40B4-BE49-F238E27FC236}">
                    <a16:creationId xmlns:a16="http://schemas.microsoft.com/office/drawing/2014/main" id="{B306068D-C537-4EA3-81E7-E03CBCF9998D}"/>
                  </a:ext>
                </a:extLst>
              </p:cNvPr>
              <p:cNvSpPr>
                <a:spLocks noRot="1" noChangeAspect="1" noMove="1" noResize="1" noEditPoints="1" noAdjustHandles="1" noChangeArrowheads="1" noChangeShapeType="1" noTextEdit="1"/>
              </p:cNvSpPr>
              <p:nvPr/>
            </p:nvSpPr>
            <p:spPr>
              <a:xfrm>
                <a:off x="2382137" y="2412963"/>
                <a:ext cx="7488686" cy="818814"/>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8" name="CaixaDeTexto 7">
                <a:extLst>
                  <a:ext uri="{FF2B5EF4-FFF2-40B4-BE49-F238E27FC236}">
                    <a16:creationId xmlns:a16="http://schemas.microsoft.com/office/drawing/2014/main" id="{8E19AA86-3C86-4E86-9132-D6A3A7989D66}"/>
                  </a:ext>
                </a:extLst>
              </p:cNvPr>
              <p:cNvSpPr txBox="1"/>
              <p:nvPr/>
            </p:nvSpPr>
            <p:spPr>
              <a:xfrm>
                <a:off x="2351657" y="3452952"/>
                <a:ext cx="7488686"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solidFill>
                                <a:srgbClr val="836967"/>
                              </a:solidFill>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𝑑</m:t>
                          </m:r>
                        </m:sub>
                      </m:sSub>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Sub>
                            <m:sSubPr>
                              <m:ctrlPr>
                                <a:rPr lang="pt-BR" i="1">
                                  <a:solidFill>
                                    <a:srgbClr val="836967"/>
                                  </a:solidFill>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solidFill>
                                    <a:srgbClr val="836967"/>
                                  </a:solidFill>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solidFill>
                                    <a:srgbClr val="836967"/>
                                  </a:solidFill>
                                  <a:latin typeface="Cambria Math" panose="02040503050406030204" pitchFamily="18" charset="0"/>
                                </a:rPr>
                              </m:ctrlPr>
                            </m:dPr>
                            <m:e>
                              <m:r>
                                <m:rPr>
                                  <m:sty m:val="p"/>
                                </m:rPr>
                                <a:rPr lang="pt-BR" i="0">
                                  <a:latin typeface="Cambria Math" panose="02040503050406030204" pitchFamily="18" charset="0"/>
                                </a:rPr>
                                <m:t>ξ</m:t>
                              </m:r>
                              <m:r>
                                <a:rPr lang="pt-BR" i="0">
                                  <a:latin typeface="Cambria Math" panose="02040503050406030204" pitchFamily="18" charset="0"/>
                                </a:rPr>
                                <m:t>;</m:t>
                              </m:r>
                              <m:r>
                                <m:rPr>
                                  <m:sty m:val="p"/>
                                </m:rPr>
                                <a:rPr lang="pt-BR" i="0">
                                  <a:latin typeface="Cambria Math" panose="02040503050406030204" pitchFamily="18" charset="0"/>
                                </a:rPr>
                                <m:t>X</m:t>
                              </m:r>
                            </m:e>
                          </m:d>
                          <m:r>
                            <a:rPr lang="pt-BR" i="1">
                              <a:latin typeface="Cambria Math" panose="02040503050406030204" pitchFamily="18" charset="0"/>
                            </a:rPr>
                            <m:t>𝑑</m:t>
                          </m:r>
                          <m:r>
                            <m:rPr>
                              <m:sty m:val="p"/>
                            </m:rPr>
                            <a:rPr lang="pt-BR" i="0">
                              <a:latin typeface="Cambria Math" panose="02040503050406030204" pitchFamily="18" charset="0"/>
                            </a:rPr>
                            <m:t>Ω</m:t>
                          </m:r>
                        </m:e>
                      </m:nary>
                      <m:r>
                        <a:rPr lang="pt-BR" i="0">
                          <a:latin typeface="Cambria Math" panose="02040503050406030204" pitchFamily="18" charset="0"/>
                        </a:rPr>
                        <m:t>= </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Sub>
                            <m:sSubPr>
                              <m:ctrlPr>
                                <a:rPr lang="pt-BR" i="1">
                                  <a:solidFill>
                                    <a:srgbClr val="836967"/>
                                  </a:solidFill>
                                  <a:latin typeface="Cambria Math" panose="02040503050406030204" pitchFamily="18" charset="0"/>
                                </a:rPr>
                              </m:ctrlPr>
                            </m:sSubPr>
                            <m:e>
                              <m:d>
                                <m:dPr>
                                  <m:ctrlPr>
                                    <a:rPr lang="pt-BR" i="1">
                                      <a:solidFill>
                                        <a:srgbClr val="836967"/>
                                      </a:solidFill>
                                      <a:latin typeface="Cambria Math" panose="02040503050406030204" pitchFamily="18" charset="0"/>
                                    </a:rPr>
                                  </m:ctrlPr>
                                </m:dPr>
                                <m:e>
                                  <m:sSub>
                                    <m:sSubPr>
                                      <m:ctrlPr>
                                        <a:rPr lang="pt-BR" i="1">
                                          <a:solidFill>
                                            <a:srgbClr val="836967"/>
                                          </a:solidFill>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m:t>
                                      </m:r>
                                    </m:sub>
                                  </m:sSub>
                                  <m:sSup>
                                    <m:sSupPr>
                                      <m:ctrlPr>
                                        <a:rPr lang="pt-BR" i="1">
                                          <a:solidFill>
                                            <a:srgbClr val="836967"/>
                                          </a:solidFill>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e>
                              </m:d>
                            </m:e>
                            <m:sub>
                              <m:r>
                                <a:rPr lang="pt-BR" i="0">
                                  <a:latin typeface="Cambria Math" panose="02040503050406030204" pitchFamily="18" charset="0"/>
                                </a:rPr>
                                <m:t>,</m:t>
                              </m:r>
                              <m:r>
                                <a:rPr lang="pt-BR" i="1">
                                  <a:latin typeface="Cambria Math" panose="02040503050406030204" pitchFamily="18" charset="0"/>
                                </a:rPr>
                                <m:t>𝑖</m:t>
                              </m:r>
                            </m:sub>
                          </m:sSub>
                          <m:r>
                            <a:rPr lang="pt-BR" i="1">
                              <a:latin typeface="Cambria Math" panose="02040503050406030204" pitchFamily="18" charset="0"/>
                            </a:rPr>
                            <m:t>𝑑</m:t>
                          </m:r>
                          <m:r>
                            <m:rPr>
                              <m:sty m:val="p"/>
                            </m:rPr>
                            <a:rPr lang="pt-BR" i="0">
                              <a:latin typeface="Cambria Math" panose="02040503050406030204" pitchFamily="18" charset="0"/>
                            </a:rPr>
                            <m:t>Ω</m:t>
                          </m:r>
                        </m:e>
                      </m:nary>
                      <m:r>
                        <a:rPr lang="pt-BR" i="0">
                          <a:latin typeface="Cambria Math" panose="02040503050406030204" pitchFamily="18" charset="0"/>
                        </a:rPr>
                        <m:t> − </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Sub>
                            <m:sSubPr>
                              <m:ctrlPr>
                                <a:rPr lang="pt-BR" i="1">
                                  <a:solidFill>
                                    <a:srgbClr val="836967"/>
                                  </a:solidFill>
                                  <a:latin typeface="Cambria Math" panose="02040503050406030204" pitchFamily="18" charset="0"/>
                                </a:rPr>
                              </m:ctrlPr>
                            </m:sSubPr>
                            <m:e>
                              <m:d>
                                <m:dPr>
                                  <m:ctrlPr>
                                    <a:rPr lang="pt-BR" i="1">
                                      <a:solidFill>
                                        <a:srgbClr val="836967"/>
                                      </a:solidFill>
                                      <a:latin typeface="Cambria Math" panose="02040503050406030204" pitchFamily="18" charset="0"/>
                                    </a:rPr>
                                  </m:ctrlPr>
                                </m:dPr>
                                <m:e>
                                  <m:r>
                                    <a:rPr lang="pt-BR" i="1">
                                      <a:latin typeface="Cambria Math" panose="02040503050406030204" pitchFamily="18" charset="0"/>
                                    </a:rPr>
                                    <m:t>𝑢</m:t>
                                  </m:r>
                                  <m:sSubSup>
                                    <m:sSubSupPr>
                                      <m:ctrlPr>
                                        <a:rPr lang="pt-BR" i="1">
                                          <a:solidFill>
                                            <a:srgbClr val="836967"/>
                                          </a:solidFill>
                                          <a:latin typeface="Cambria Math" panose="02040503050406030204" pitchFamily="18" charset="0"/>
                                        </a:rPr>
                                      </m:ctrlPr>
                                    </m:sSubSup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m:t>
                                      </m:r>
                                    </m:sub>
                                    <m:sup>
                                      <m:r>
                                        <a:rPr lang="pt-BR" i="0">
                                          <a:latin typeface="Cambria Math" panose="02040503050406030204" pitchFamily="18" charset="0"/>
                                        </a:rPr>
                                        <m:t>∗</m:t>
                                      </m:r>
                                    </m:sup>
                                  </m:sSubSup>
                                </m:e>
                              </m:d>
                            </m:e>
                            <m:sub>
                              <m:r>
                                <a:rPr lang="pt-BR" i="0">
                                  <a:latin typeface="Cambria Math" panose="02040503050406030204" pitchFamily="18" charset="0"/>
                                </a:rPr>
                                <m:t>,</m:t>
                              </m:r>
                              <m:r>
                                <a:rPr lang="pt-BR" i="1">
                                  <a:latin typeface="Cambria Math" panose="02040503050406030204" pitchFamily="18" charset="0"/>
                                </a:rPr>
                                <m:t>𝑖</m:t>
                              </m:r>
                            </m:sub>
                          </m:sSub>
                          <m:r>
                            <a:rPr lang="pt-BR" i="1">
                              <a:latin typeface="Cambria Math" panose="02040503050406030204" pitchFamily="18" charset="0"/>
                            </a:rPr>
                            <m:t>𝑑</m:t>
                          </m:r>
                          <m:r>
                            <m:rPr>
                              <m:sty m:val="p"/>
                            </m:rPr>
                            <a:rPr lang="pt-BR" i="0">
                              <a:latin typeface="Cambria Math" panose="02040503050406030204" pitchFamily="18" charset="0"/>
                            </a:rPr>
                            <m:t>Ω</m:t>
                          </m:r>
                        </m:e>
                      </m:nary>
                      <m:r>
                        <a:rPr lang="pt-BR" i="0">
                          <a:latin typeface="Cambria Math" panose="02040503050406030204" pitchFamily="18" charset="0"/>
                        </a:rPr>
                        <m:t>+ </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sSubSup>
                            <m:sSubSupPr>
                              <m:ctrlPr>
                                <a:rPr lang="pt-BR" i="1">
                                  <a:solidFill>
                                    <a:srgbClr val="836967"/>
                                  </a:solidFill>
                                  <a:latin typeface="Cambria Math" panose="02040503050406030204" pitchFamily="18" charset="0"/>
                                </a:rPr>
                              </m:ctrlPr>
                            </m:sSubSup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up>
                              <m:r>
                                <a:rPr lang="pt-BR" i="0">
                                  <a:latin typeface="Cambria Math" panose="02040503050406030204" pitchFamily="18" charset="0"/>
                                </a:rPr>
                                <m:t>∗</m:t>
                              </m:r>
                            </m:sup>
                          </m:sSubSup>
                          <m:r>
                            <a:rPr lang="pt-BR" i="1">
                              <a:latin typeface="Cambria Math" panose="02040503050406030204" pitchFamily="18" charset="0"/>
                            </a:rPr>
                            <m:t>𝑑</m:t>
                          </m:r>
                          <m:r>
                            <m:rPr>
                              <m:sty m:val="p"/>
                            </m:rPr>
                            <a:rPr lang="pt-BR" i="0">
                              <a:latin typeface="Cambria Math" panose="02040503050406030204" pitchFamily="18" charset="0"/>
                            </a:rPr>
                            <m:t>Ω</m:t>
                          </m:r>
                        </m:e>
                      </m:nary>
                    </m:oMath>
                  </m:oMathPara>
                </a14:m>
                <a:endParaRPr lang="pt-BR" dirty="0"/>
              </a:p>
            </p:txBody>
          </p:sp>
        </mc:Choice>
        <mc:Fallback>
          <p:sp>
            <p:nvSpPr>
              <p:cNvPr id="8" name="CaixaDeTexto 7">
                <a:extLst>
                  <a:ext uri="{FF2B5EF4-FFF2-40B4-BE49-F238E27FC236}">
                    <a16:creationId xmlns:a16="http://schemas.microsoft.com/office/drawing/2014/main" id="{8E19AA86-3C86-4E86-9132-D6A3A7989D66}"/>
                  </a:ext>
                </a:extLst>
              </p:cNvPr>
              <p:cNvSpPr txBox="1">
                <a:spLocks noRot="1" noChangeAspect="1" noMove="1" noResize="1" noEditPoints="1" noAdjustHandles="1" noChangeArrowheads="1" noChangeShapeType="1" noTextEdit="1"/>
              </p:cNvSpPr>
              <p:nvPr/>
            </p:nvSpPr>
            <p:spPr>
              <a:xfrm>
                <a:off x="2351657" y="3452952"/>
                <a:ext cx="7488686" cy="818814"/>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0" name="CaixaDeTexto 9">
                <a:extLst>
                  <a:ext uri="{FF2B5EF4-FFF2-40B4-BE49-F238E27FC236}">
                    <a16:creationId xmlns:a16="http://schemas.microsoft.com/office/drawing/2014/main" id="{E9FDDEFE-E004-4D59-B107-AD3A92430FA9}"/>
                  </a:ext>
                </a:extLst>
              </p:cNvPr>
              <p:cNvSpPr txBox="1"/>
              <p:nvPr/>
            </p:nvSpPr>
            <p:spPr>
              <a:xfrm>
                <a:off x="3078480" y="4492941"/>
                <a:ext cx="6096000"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solidFill>
                                <a:srgbClr val="836967"/>
                              </a:solidFill>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𝑑</m:t>
                          </m:r>
                        </m:sub>
                      </m:sSub>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sSub>
                            <m:sSubPr>
                              <m:ctrlPr>
                                <a:rPr lang="pt-BR" i="1">
                                  <a:solidFill>
                                    <a:srgbClr val="836967"/>
                                  </a:solidFill>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m:t>
                              </m:r>
                            </m:sub>
                          </m:sSub>
                          <m:sSub>
                            <m:sSubPr>
                              <m:ctrlPr>
                                <a:rPr lang="pt-BR" i="1">
                                  <a:solidFill>
                                    <a:srgbClr val="836967"/>
                                  </a:solidFill>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sSup>
                            <m:sSupPr>
                              <m:ctrlPr>
                                <a:rPr lang="pt-BR" i="1">
                                  <a:solidFill>
                                    <a:srgbClr val="836967"/>
                                  </a:solidFill>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r>
                            <a:rPr lang="pt-BR" i="1">
                              <a:latin typeface="Cambria Math" panose="02040503050406030204" pitchFamily="18" charset="0"/>
                            </a:rPr>
                            <m:t>𝑑</m:t>
                          </m:r>
                          <m:r>
                            <m:rPr>
                              <m:sty m:val="p"/>
                            </m:rPr>
                            <a:rPr lang="pt-BR" i="0">
                              <a:latin typeface="Cambria Math" panose="02040503050406030204" pitchFamily="18" charset="0"/>
                            </a:rPr>
                            <m:t>Γ</m:t>
                          </m:r>
                        </m:e>
                      </m:nary>
                      <m:r>
                        <a:rPr lang="pt-BR" i="0">
                          <a:latin typeface="Cambria Math" panose="02040503050406030204" pitchFamily="18" charset="0"/>
                        </a:rPr>
                        <m:t>− </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r>
                            <a:rPr lang="pt-BR" i="1">
                              <a:latin typeface="Cambria Math" panose="02040503050406030204" pitchFamily="18" charset="0"/>
                            </a:rPr>
                            <m:t>𝑢</m:t>
                          </m:r>
                          <m:sSubSup>
                            <m:sSubSupPr>
                              <m:ctrlPr>
                                <a:rPr lang="pt-BR" i="1">
                                  <a:solidFill>
                                    <a:srgbClr val="836967"/>
                                  </a:solidFill>
                                  <a:latin typeface="Cambria Math" panose="02040503050406030204" pitchFamily="18" charset="0"/>
                                </a:rPr>
                              </m:ctrlPr>
                            </m:sSubSup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m:t>
                              </m:r>
                            </m:sub>
                            <m:sup>
                              <m:r>
                                <a:rPr lang="pt-BR" i="0">
                                  <a:latin typeface="Cambria Math" panose="02040503050406030204" pitchFamily="18" charset="0"/>
                                </a:rPr>
                                <m:t>∗</m:t>
                              </m:r>
                            </m:sup>
                          </m:sSubSup>
                          <m:sSub>
                            <m:sSubPr>
                              <m:ctrlPr>
                                <a:rPr lang="pt-BR" i="1">
                                  <a:solidFill>
                                    <a:srgbClr val="836967"/>
                                  </a:solidFill>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r>
                            <a:rPr lang="pt-BR" i="1">
                              <a:latin typeface="Cambria Math" panose="02040503050406030204" pitchFamily="18" charset="0"/>
                            </a:rPr>
                            <m:t>𝑑</m:t>
                          </m:r>
                          <m:r>
                            <m:rPr>
                              <m:sty m:val="p"/>
                            </m:rPr>
                            <a:rPr lang="pt-BR" i="0">
                              <a:latin typeface="Cambria Math" panose="02040503050406030204" pitchFamily="18" charset="0"/>
                            </a:rPr>
                            <m:t>Γ</m:t>
                          </m:r>
                        </m:e>
                      </m:nary>
                      <m:r>
                        <a:rPr lang="pt-BR" i="0">
                          <a:latin typeface="Cambria Math" panose="02040503050406030204" pitchFamily="18" charset="0"/>
                        </a:rPr>
                        <m:t>+ </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sSubSup>
                            <m:sSubSupPr>
                              <m:ctrlPr>
                                <a:rPr lang="pt-BR" i="1">
                                  <a:solidFill>
                                    <a:srgbClr val="836967"/>
                                  </a:solidFill>
                                  <a:latin typeface="Cambria Math" panose="02040503050406030204" pitchFamily="18" charset="0"/>
                                </a:rPr>
                              </m:ctrlPr>
                            </m:sSubSup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up>
                              <m:r>
                                <a:rPr lang="pt-BR" i="0">
                                  <a:latin typeface="Cambria Math" panose="02040503050406030204" pitchFamily="18" charset="0"/>
                                </a:rPr>
                                <m:t>∗</m:t>
                              </m:r>
                            </m:sup>
                          </m:sSubSup>
                          <m:r>
                            <a:rPr lang="pt-BR" i="1">
                              <a:latin typeface="Cambria Math" panose="02040503050406030204" pitchFamily="18" charset="0"/>
                            </a:rPr>
                            <m:t>𝑑</m:t>
                          </m:r>
                          <m:r>
                            <m:rPr>
                              <m:sty m:val="p"/>
                            </m:rPr>
                            <a:rPr lang="pt-BR" i="0">
                              <a:latin typeface="Cambria Math" panose="02040503050406030204" pitchFamily="18" charset="0"/>
                            </a:rPr>
                            <m:t>Ω</m:t>
                          </m:r>
                        </m:e>
                      </m:nary>
                    </m:oMath>
                  </m:oMathPara>
                </a14:m>
                <a:endParaRPr lang="pt-BR" dirty="0"/>
              </a:p>
            </p:txBody>
          </p:sp>
        </mc:Choice>
        <mc:Fallback>
          <p:sp>
            <p:nvSpPr>
              <p:cNvPr id="10" name="CaixaDeTexto 9">
                <a:extLst>
                  <a:ext uri="{FF2B5EF4-FFF2-40B4-BE49-F238E27FC236}">
                    <a16:creationId xmlns:a16="http://schemas.microsoft.com/office/drawing/2014/main" id="{E9FDDEFE-E004-4D59-B107-AD3A92430FA9}"/>
                  </a:ext>
                </a:extLst>
              </p:cNvPr>
              <p:cNvSpPr txBox="1">
                <a:spLocks noRot="1" noChangeAspect="1" noMove="1" noResize="1" noEditPoints="1" noAdjustHandles="1" noChangeArrowheads="1" noChangeShapeType="1" noTextEdit="1"/>
              </p:cNvSpPr>
              <p:nvPr/>
            </p:nvSpPr>
            <p:spPr>
              <a:xfrm>
                <a:off x="3078480" y="4492941"/>
                <a:ext cx="6096000" cy="818814"/>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1" name="Retângulo 10">
                <a:extLst>
                  <a:ext uri="{FF2B5EF4-FFF2-40B4-BE49-F238E27FC236}">
                    <a16:creationId xmlns:a16="http://schemas.microsoft.com/office/drawing/2014/main" id="{D73834F6-9ECA-4ED6-B64F-92A5EC92631B}"/>
                  </a:ext>
                </a:extLst>
              </p:cNvPr>
              <p:cNvSpPr/>
              <p:nvPr/>
            </p:nvSpPr>
            <p:spPr>
              <a:xfrm>
                <a:off x="2443096" y="5311755"/>
                <a:ext cx="7305807" cy="38151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effectLst/>
                              <a:latin typeface="Cambria Math" panose="02040503050406030204" pitchFamily="18" charset="0"/>
                            </a:rPr>
                          </m:ctrlPr>
                        </m:sSub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𝑖</m:t>
                          </m:r>
                        </m:sub>
                      </m:sSub>
                      <m:sSub>
                        <m:sSubPr>
                          <m:ctrlPr>
                            <a:rPr lang="pt-BR" i="1">
                              <a:effectLst/>
                              <a:latin typeface="Cambria Math" panose="02040503050406030204" pitchFamily="18" charset="0"/>
                            </a:rPr>
                          </m:ctrlPr>
                        </m:sSub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𝑛</m:t>
                          </m:r>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pt-BR" sz="1800" i="1">
                          <a:effectLst/>
                          <a:latin typeface="Cambria Math" panose="02040503050406030204" pitchFamily="18" charset="0"/>
                          <a:ea typeface="Calibri" panose="020F0502020204030204" pitchFamily="34" charset="0"/>
                          <a:cs typeface="Times New Roman" panose="02020603050405020304" pitchFamily="18" charset="0"/>
                        </a:rPr>
                        <m:t>=</m:t>
                      </m:r>
                      <m:r>
                        <a:rPr lang="pt-BR" sz="1800" i="1">
                          <a:effectLst/>
                          <a:latin typeface="Cambria Math" panose="02040503050406030204" pitchFamily="18" charset="0"/>
                          <a:ea typeface="Calibri" panose="020F0502020204030204" pitchFamily="34" charset="0"/>
                          <a:cs typeface="Times New Roman" panose="02020603050405020304" pitchFamily="18" charset="0"/>
                        </a:rPr>
                        <m:t>𝑞</m:t>
                      </m:r>
                      <m:r>
                        <a:rPr lang="pt-BR" sz="1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pt-BR" sz="1800">
                          <a:effectLst/>
                          <a:latin typeface="Cambria Math" panose="02040503050406030204" pitchFamily="18" charset="0"/>
                          <a:ea typeface="Calibri" panose="020F0502020204030204" pitchFamily="34" charset="0"/>
                          <a:cs typeface="Cambria Math" panose="02040503050406030204" pitchFamily="18" charset="0"/>
                        </a:rPr>
                        <m:t>ξ</m:t>
                      </m:r>
                      <m:r>
                        <a:rPr lang="pt-BR" sz="1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pt-BR" sz="1800">
                          <a:effectLst/>
                          <a:latin typeface="Cambria Math" panose="02040503050406030204" pitchFamily="18" charset="0"/>
                          <a:ea typeface="Calibri" panose="020F0502020204030204" pitchFamily="34" charset="0"/>
                          <a:cs typeface="Cambria Math" panose="02040503050406030204" pitchFamily="18" charset="0"/>
                        </a:rPr>
                        <m:t>X</m:t>
                      </m:r>
                      <m:r>
                        <a:rPr lang="pt-BR" sz="180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pt-BR" dirty="0"/>
              </a:p>
            </p:txBody>
          </p:sp>
        </mc:Choice>
        <mc:Fallback>
          <p:sp>
            <p:nvSpPr>
              <p:cNvPr id="11" name="Retângulo 10">
                <a:extLst>
                  <a:ext uri="{FF2B5EF4-FFF2-40B4-BE49-F238E27FC236}">
                    <a16:creationId xmlns:a16="http://schemas.microsoft.com/office/drawing/2014/main" id="{D73834F6-9ECA-4ED6-B64F-92A5EC92631B}"/>
                  </a:ext>
                </a:extLst>
              </p:cNvPr>
              <p:cNvSpPr>
                <a:spLocks noRot="1" noChangeAspect="1" noMove="1" noResize="1" noEditPoints="1" noAdjustHandles="1" noChangeArrowheads="1" noChangeShapeType="1" noTextEdit="1"/>
              </p:cNvSpPr>
              <p:nvPr/>
            </p:nvSpPr>
            <p:spPr>
              <a:xfrm>
                <a:off x="2443096" y="5311755"/>
                <a:ext cx="7305807" cy="381515"/>
              </a:xfrm>
              <a:prstGeom prst="rect">
                <a:avLst/>
              </a:prstGeom>
              <a:blipFill>
                <a:blip r:embed="rId6"/>
                <a:stretch>
                  <a:fillRect b="-11111"/>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3" name="Retângulo 12">
                <a:extLst>
                  <a:ext uri="{FF2B5EF4-FFF2-40B4-BE49-F238E27FC236}">
                    <a16:creationId xmlns:a16="http://schemas.microsoft.com/office/drawing/2014/main" id="{32DBDA86-6561-451A-83C0-DC4341C0DBA6}"/>
                  </a:ext>
                </a:extLst>
              </p:cNvPr>
              <p:cNvSpPr/>
              <p:nvPr/>
            </p:nvSpPr>
            <p:spPr>
              <a:xfrm>
                <a:off x="2443098" y="5715428"/>
                <a:ext cx="7305807" cy="38805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m:t>
                          </m:r>
                        </m:sub>
                        <m:sup>
                          <m:r>
                            <a:rPr lang="pt-BR" i="1">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𝑞</m:t>
                          </m:r>
                        </m:e>
                        <m:sup>
                          <m:r>
                            <a:rPr lang="pt-BR" i="1">
                              <a:latin typeface="Cambria Math" panose="02040503050406030204" pitchFamily="18" charset="0"/>
                            </a:rPr>
                            <m:t>∗</m:t>
                          </m:r>
                        </m:sup>
                      </m:sSup>
                      <m:r>
                        <a:rPr lang="pt-BR">
                          <a:latin typeface="Cambria Math" panose="02040503050406030204" pitchFamily="18" charset="0"/>
                        </a:rPr>
                        <m:t>(</m:t>
                      </m:r>
                      <m:r>
                        <m:rPr>
                          <m:sty m:val="p"/>
                        </m:rPr>
                        <a:rPr lang="pt-BR">
                          <a:latin typeface="Cambria Math" panose="02040503050406030204" pitchFamily="18" charset="0"/>
                        </a:rPr>
                        <m:t>ξ</m:t>
                      </m:r>
                      <m:r>
                        <a:rPr lang="pt-BR">
                          <a:latin typeface="Cambria Math" panose="02040503050406030204" pitchFamily="18" charset="0"/>
                        </a:rPr>
                        <m:t>;</m:t>
                      </m:r>
                      <m:r>
                        <m:rPr>
                          <m:sty m:val="p"/>
                        </m:rPr>
                        <a:rPr lang="pt-BR">
                          <a:latin typeface="Cambria Math" panose="02040503050406030204" pitchFamily="18" charset="0"/>
                        </a:rPr>
                        <m:t>X</m:t>
                      </m:r>
                      <m:r>
                        <a:rPr lang="pt-BR">
                          <a:latin typeface="Cambria Math" panose="02040503050406030204" pitchFamily="18" charset="0"/>
                        </a:rPr>
                        <m:t>)</m:t>
                      </m:r>
                    </m:oMath>
                  </m:oMathPara>
                </a14:m>
                <a:endParaRPr lang="pt-BR" dirty="0"/>
              </a:p>
            </p:txBody>
          </p:sp>
        </mc:Choice>
        <mc:Fallback>
          <p:sp>
            <p:nvSpPr>
              <p:cNvPr id="13" name="Retângulo 12">
                <a:extLst>
                  <a:ext uri="{FF2B5EF4-FFF2-40B4-BE49-F238E27FC236}">
                    <a16:creationId xmlns:a16="http://schemas.microsoft.com/office/drawing/2014/main" id="{32DBDA86-6561-451A-83C0-DC4341C0DBA6}"/>
                  </a:ext>
                </a:extLst>
              </p:cNvPr>
              <p:cNvSpPr>
                <a:spLocks noRot="1" noChangeAspect="1" noMove="1" noResize="1" noEditPoints="1" noAdjustHandles="1" noChangeArrowheads="1" noChangeShapeType="1" noTextEdit="1"/>
              </p:cNvSpPr>
              <p:nvPr/>
            </p:nvSpPr>
            <p:spPr>
              <a:xfrm>
                <a:off x="2443098" y="5715428"/>
                <a:ext cx="7305807" cy="388055"/>
              </a:xfrm>
              <a:prstGeom prst="rect">
                <a:avLst/>
              </a:prstGeom>
              <a:blipFill>
                <a:blip r:embed="rId7"/>
                <a:stretch>
                  <a:fillRect b="-9524"/>
                </a:stretch>
              </a:blipFill>
            </p:spPr>
            <p:txBody>
              <a:bodyPr/>
              <a:lstStyle/>
              <a:p>
                <a:r>
                  <a:rPr lang="pt-BR">
                    <a:noFill/>
                  </a:rPr>
                  <a:t> </a:t>
                </a:r>
              </a:p>
            </p:txBody>
          </p:sp>
        </mc:Fallback>
      </mc:AlternateContent>
    </p:spTree>
    <p:extLst>
      <p:ext uri="{BB962C8B-B14F-4D97-AF65-F5344CB8AC3E}">
        <p14:creationId xmlns:p14="http://schemas.microsoft.com/office/powerpoint/2010/main" val="2316894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0"/>
            <a:ext cx="10058400" cy="628425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pt-BR" dirty="0"/>
              <a:t>A solução correlata ao problema é amplamente conhecida na literatura, e é dada por:</a:t>
            </a:r>
          </a:p>
          <a:p>
            <a:pPr marL="0" indent="0" algn="just">
              <a:buNone/>
            </a:pPr>
            <a:endParaRPr lang="pt-BR" dirty="0"/>
          </a:p>
          <a:p>
            <a:pPr algn="r"/>
            <a:r>
              <a:rPr lang="pt-BR" dirty="0"/>
              <a:t>(15)</a:t>
            </a:r>
          </a:p>
          <a:p>
            <a:pPr algn="just"/>
            <a:r>
              <a:rPr lang="pt-BR" dirty="0"/>
              <a:t>Assim, a partir da combinação da equação (14) e (15):</a:t>
            </a:r>
          </a:p>
          <a:p>
            <a:pPr algn="just"/>
            <a:endParaRPr lang="pt-BR" dirty="0"/>
          </a:p>
          <a:p>
            <a:pPr algn="r"/>
            <a:r>
              <a:rPr lang="pt-BR" dirty="0"/>
              <a:t>(16)</a:t>
            </a:r>
          </a:p>
          <a:p>
            <a:pPr algn="just"/>
            <a:endParaRPr lang="pt-BR" dirty="0"/>
          </a:p>
          <a:p>
            <a:pPr algn="just"/>
            <a:r>
              <a:rPr lang="pt-BR" dirty="0"/>
              <a:t>Desta forma, podemos reescrever a equação (12) da seguinte forma:</a:t>
            </a:r>
          </a:p>
          <a:p>
            <a:pPr algn="just"/>
            <a:endParaRPr lang="pt-BR" dirty="0"/>
          </a:p>
          <a:p>
            <a:pPr algn="r"/>
            <a:r>
              <a:rPr lang="pt-BR" dirty="0"/>
              <a:t>(17)</a:t>
            </a:r>
          </a:p>
          <a:p>
            <a:pPr algn="just"/>
            <a:r>
              <a:rPr lang="pt-BR" dirty="0"/>
              <a:t>E, considerando a </a:t>
            </a:r>
            <a:r>
              <a:rPr lang="pt-BR" sz="1800" dirty="0">
                <a:latin typeface="Segoe UI" panose="020B0502040204020203" pitchFamily="34" charset="0"/>
              </a:rPr>
              <a:t>função Delta de Dirac demonstrada em (18), e utilizando suas propriedades em (19)</a:t>
            </a:r>
            <a:r>
              <a:rPr lang="pt-BR" dirty="0"/>
              <a:t>:</a:t>
            </a:r>
          </a:p>
          <a:p>
            <a:pPr algn="r"/>
            <a:r>
              <a:rPr lang="pt-BR" dirty="0"/>
              <a:t>(18)</a:t>
            </a:r>
          </a:p>
          <a:p>
            <a:pPr algn="r"/>
            <a:r>
              <a:rPr lang="pt-BR" dirty="0"/>
              <a:t>(19)</a:t>
            </a:r>
          </a:p>
          <a:p>
            <a:pPr algn="just"/>
            <a:endParaRPr lang="pt-BR" dirty="0"/>
          </a:p>
        </p:txBody>
      </p:sp>
      <mc:AlternateContent xmlns:mc="http://schemas.openxmlformats.org/markup-compatibility/2006">
        <mc:Choice xmlns:a14="http://schemas.microsoft.com/office/drawing/2010/main" Requires="a14">
          <p:sp>
            <p:nvSpPr>
              <p:cNvPr id="9" name="Retângulo 8">
                <a:extLst>
                  <a:ext uri="{FF2B5EF4-FFF2-40B4-BE49-F238E27FC236}">
                    <a16:creationId xmlns:a16="http://schemas.microsoft.com/office/drawing/2014/main" id="{620E9141-15F8-4305-9401-B2EFFAA8E560}"/>
                  </a:ext>
                </a:extLst>
              </p:cNvPr>
              <p:cNvSpPr/>
              <p:nvPr/>
            </p:nvSpPr>
            <p:spPr>
              <a:xfrm>
                <a:off x="2443096" y="1963822"/>
                <a:ext cx="7305807" cy="6765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BR" i="1"/>
                          </m:ctrlPr>
                        </m:sSubSupPr>
                        <m:e>
                          <m:r>
                            <a:rPr lang="pt-BR" i="1"/>
                            <m:t>𝑢</m:t>
                          </m:r>
                        </m:e>
                        <m:sub>
                          <m:r>
                            <a:rPr lang="pt-BR" i="1"/>
                            <m:t>,</m:t>
                          </m:r>
                          <m:r>
                            <a:rPr lang="pt-BR" i="1"/>
                            <m:t>𝑖</m:t>
                          </m:r>
                        </m:sub>
                        <m:sup>
                          <m:r>
                            <a:rPr lang="pt-BR" i="1"/>
                            <m:t>∗</m:t>
                          </m:r>
                        </m:sup>
                      </m:sSubSup>
                      <m:sSub>
                        <m:sSubPr>
                          <m:ctrlPr>
                            <a:rPr lang="pt-BR" i="1"/>
                          </m:ctrlPr>
                        </m:sSubPr>
                        <m:e>
                          <m:r>
                            <a:rPr lang="pt-BR" i="1"/>
                            <m:t>𝑛</m:t>
                          </m:r>
                        </m:e>
                        <m:sub>
                          <m:r>
                            <a:rPr lang="pt-BR" i="1"/>
                            <m:t>𝑖</m:t>
                          </m:r>
                        </m:sub>
                      </m:sSub>
                      <m:r>
                        <a:rPr lang="pt-BR" i="1"/>
                        <m:t>=</m:t>
                      </m:r>
                      <m:sSup>
                        <m:sSupPr>
                          <m:ctrlPr>
                            <a:rPr lang="pt-BR" i="1"/>
                          </m:ctrlPr>
                        </m:sSupPr>
                        <m:e>
                          <m:r>
                            <a:rPr lang="pt-BR" i="1"/>
                            <m:t>𝑞</m:t>
                          </m:r>
                        </m:e>
                        <m:sup>
                          <m:r>
                            <a:rPr lang="pt-BR" i="1"/>
                            <m:t>∗</m:t>
                          </m:r>
                        </m:sup>
                      </m:sSup>
                      <m:d>
                        <m:dPr>
                          <m:ctrlPr>
                            <a:rPr lang="pt-BR" i="1"/>
                          </m:ctrlPr>
                        </m:dPr>
                        <m:e>
                          <m:r>
                            <m:rPr>
                              <m:sty m:val="p"/>
                            </m:rPr>
                            <a:rPr lang="pt-BR"/>
                            <m:t>ξ</m:t>
                          </m:r>
                          <m:r>
                            <a:rPr lang="pt-BR"/>
                            <m:t>;</m:t>
                          </m:r>
                          <m:r>
                            <m:rPr>
                              <m:sty m:val="p"/>
                            </m:rPr>
                            <a:rPr lang="pt-BR"/>
                            <m:t>X</m:t>
                          </m:r>
                        </m:e>
                      </m:d>
                      <m:r>
                        <a:rPr lang="pt-BR"/>
                        <m:t> =</m:t>
                      </m:r>
                      <m:r>
                        <a:rPr lang="pt-BR" i="1"/>
                        <m:t>−</m:t>
                      </m:r>
                      <m:f>
                        <m:fPr>
                          <m:ctrlPr>
                            <a:rPr lang="pt-BR" i="1"/>
                          </m:ctrlPr>
                        </m:fPr>
                        <m:num>
                          <m:r>
                            <a:rPr lang="pt-BR" i="1"/>
                            <m:t>1</m:t>
                          </m:r>
                        </m:num>
                        <m:den>
                          <m:r>
                            <a:rPr lang="pt-BR" i="1"/>
                            <m:t>2</m:t>
                          </m:r>
                          <m:r>
                            <a:rPr lang="pt-BR" i="1"/>
                            <m:t>𝜋</m:t>
                          </m:r>
                          <m:r>
                            <a:rPr lang="pt-BR" i="1"/>
                            <m:t>𝑟</m:t>
                          </m:r>
                          <m:d>
                            <m:dPr>
                              <m:ctrlPr>
                                <a:rPr lang="pt-BR" i="1"/>
                              </m:ctrlPr>
                            </m:dPr>
                            <m:e>
                              <m:r>
                                <m:rPr>
                                  <m:sty m:val="p"/>
                                </m:rPr>
                                <a:rPr lang="pt-BR"/>
                                <m:t>ξ</m:t>
                              </m:r>
                              <m:r>
                                <a:rPr lang="pt-BR"/>
                                <m:t>;</m:t>
                              </m:r>
                              <m:r>
                                <m:rPr>
                                  <m:sty m:val="p"/>
                                </m:rPr>
                                <a:rPr lang="pt-BR"/>
                                <m:t>X</m:t>
                              </m:r>
                            </m:e>
                          </m:d>
                        </m:den>
                      </m:f>
                      <m:f>
                        <m:fPr>
                          <m:ctrlPr>
                            <a:rPr lang="pt-BR" i="1"/>
                          </m:ctrlPr>
                        </m:fPr>
                        <m:num>
                          <m:r>
                            <a:rPr lang="pt-BR"/>
                            <m:t>∂</m:t>
                          </m:r>
                          <m:r>
                            <a:rPr lang="pt-BR" i="1"/>
                            <m:t>𝑟</m:t>
                          </m:r>
                          <m:d>
                            <m:dPr>
                              <m:ctrlPr>
                                <a:rPr lang="pt-BR" i="1"/>
                              </m:ctrlPr>
                            </m:dPr>
                            <m:e>
                              <m:r>
                                <m:rPr>
                                  <m:sty m:val="p"/>
                                </m:rPr>
                                <a:rPr lang="pt-BR"/>
                                <m:t>ξ</m:t>
                              </m:r>
                              <m:r>
                                <a:rPr lang="pt-BR"/>
                                <m:t>;</m:t>
                              </m:r>
                              <m:r>
                                <m:rPr>
                                  <m:sty m:val="p"/>
                                </m:rPr>
                                <a:rPr lang="pt-BR"/>
                                <m:t>X</m:t>
                              </m:r>
                            </m:e>
                          </m:d>
                        </m:num>
                        <m:den>
                          <m:r>
                            <a:rPr lang="pt-BR" i="1"/>
                            <m:t>𝜕</m:t>
                          </m:r>
                          <m:r>
                            <a:rPr lang="pt-BR" i="1"/>
                            <m:t>𝑛</m:t>
                          </m:r>
                        </m:den>
                      </m:f>
                    </m:oMath>
                  </m:oMathPara>
                </a14:m>
                <a:endParaRPr lang="pt-BR" dirty="0"/>
              </a:p>
            </p:txBody>
          </p:sp>
        </mc:Choice>
        <mc:Fallback>
          <p:sp>
            <p:nvSpPr>
              <p:cNvPr id="9" name="Retângulo 8">
                <a:extLst>
                  <a:ext uri="{FF2B5EF4-FFF2-40B4-BE49-F238E27FC236}">
                    <a16:creationId xmlns:a16="http://schemas.microsoft.com/office/drawing/2014/main" id="{620E9141-15F8-4305-9401-B2EFFAA8E560}"/>
                  </a:ext>
                </a:extLst>
              </p:cNvPr>
              <p:cNvSpPr>
                <a:spLocks noRot="1" noChangeAspect="1" noMove="1" noResize="1" noEditPoints="1" noAdjustHandles="1" noChangeArrowheads="1" noChangeShapeType="1" noTextEdit="1"/>
              </p:cNvSpPr>
              <p:nvPr/>
            </p:nvSpPr>
            <p:spPr>
              <a:xfrm>
                <a:off x="2443096" y="1963822"/>
                <a:ext cx="7305807" cy="676532"/>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3" name="CaixaDeTexto 12">
                <a:extLst>
                  <a:ext uri="{FF2B5EF4-FFF2-40B4-BE49-F238E27FC236}">
                    <a16:creationId xmlns:a16="http://schemas.microsoft.com/office/drawing/2014/main" id="{610AC714-7B9A-4228-967F-7FABBBA2D620}"/>
                  </a:ext>
                </a:extLst>
              </p:cNvPr>
              <p:cNvSpPr txBox="1"/>
              <p:nvPr/>
            </p:nvSpPr>
            <p:spPr>
              <a:xfrm>
                <a:off x="3378393" y="4984758"/>
                <a:ext cx="6098058"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m:rPr>
                              <m:sty m:val="p"/>
                            </m:rPr>
                            <a:rPr lang="pt-BR" i="0">
                              <a:latin typeface="Cambria Math" panose="02040503050406030204" pitchFamily="18" charset="0"/>
                            </a:rPr>
                            <m:t>ξ</m:t>
                          </m:r>
                          <m:r>
                            <a:rPr lang="pt-BR" i="0">
                              <a:latin typeface="Cambria Math" panose="02040503050406030204" pitchFamily="18" charset="0"/>
                            </a:rPr>
                            <m:t>; </m:t>
                          </m:r>
                          <m:r>
                            <m:rPr>
                              <m:sty m:val="p"/>
                            </m:rPr>
                            <a:rPr lang="pt-BR" i="0">
                              <a:latin typeface="Cambria Math" panose="02040503050406030204" pitchFamily="18" charset="0"/>
                            </a:rPr>
                            <m:t>X</m:t>
                          </m:r>
                        </m:e>
                      </m:d>
                      <m:r>
                        <a:rPr lang="pt-BR" i="0">
                          <a:latin typeface="Cambria Math" panose="02040503050406030204" pitchFamily="18" charset="0"/>
                        </a:rPr>
                        <m:t> =− </m:t>
                      </m:r>
                      <m:r>
                        <m:rPr>
                          <m:sty m:val="p"/>
                        </m:rPr>
                        <a:rPr lang="pt-BR" i="0">
                          <a:latin typeface="Cambria Math" panose="02040503050406030204" pitchFamily="18" charset="0"/>
                        </a:rPr>
                        <m:t>Δ</m:t>
                      </m:r>
                      <m:d>
                        <m:dPr>
                          <m:ctrlPr>
                            <a:rPr lang="pt-BR" i="1">
                              <a:latin typeface="Cambria Math" panose="02040503050406030204" pitchFamily="18" charset="0"/>
                            </a:rPr>
                          </m:ctrlPr>
                        </m:dPr>
                        <m:e>
                          <m:r>
                            <m:rPr>
                              <m:sty m:val="p"/>
                            </m:rPr>
                            <a:rPr lang="pt-BR" i="0">
                              <a:latin typeface="Cambria Math" panose="02040503050406030204" pitchFamily="18" charset="0"/>
                            </a:rPr>
                            <m:t>ξ</m:t>
                          </m:r>
                          <m:r>
                            <a:rPr lang="pt-BR" i="0">
                              <a:latin typeface="Cambria Math" panose="02040503050406030204" pitchFamily="18" charset="0"/>
                            </a:rPr>
                            <m:t>; </m:t>
                          </m:r>
                          <m:r>
                            <m:rPr>
                              <m:sty m:val="p"/>
                            </m:rPr>
                            <a:rPr lang="pt-BR" i="0">
                              <a:latin typeface="Cambria Math" panose="02040503050406030204" pitchFamily="18" charset="0"/>
                            </a:rPr>
                            <m:t>X</m:t>
                          </m:r>
                        </m:e>
                      </m:d>
                    </m:oMath>
                  </m:oMathPara>
                </a14:m>
                <a:endParaRPr lang="pt-BR" dirty="0"/>
              </a:p>
            </p:txBody>
          </p:sp>
        </mc:Choice>
        <mc:Fallback>
          <p:sp>
            <p:nvSpPr>
              <p:cNvPr id="13" name="CaixaDeTexto 12">
                <a:extLst>
                  <a:ext uri="{FF2B5EF4-FFF2-40B4-BE49-F238E27FC236}">
                    <a16:creationId xmlns:a16="http://schemas.microsoft.com/office/drawing/2014/main" id="{610AC714-7B9A-4228-967F-7FABBBA2D620}"/>
                  </a:ext>
                </a:extLst>
              </p:cNvPr>
              <p:cNvSpPr txBox="1">
                <a:spLocks noRot="1" noChangeAspect="1" noMove="1" noResize="1" noEditPoints="1" noAdjustHandles="1" noChangeArrowheads="1" noChangeShapeType="1" noTextEdit="1"/>
              </p:cNvSpPr>
              <p:nvPr/>
            </p:nvSpPr>
            <p:spPr>
              <a:xfrm>
                <a:off x="3378393" y="4984758"/>
                <a:ext cx="6098058" cy="381515"/>
              </a:xfrm>
              <a:prstGeom prst="rect">
                <a:avLst/>
              </a:prstGeom>
              <a:blipFill>
                <a:blip r:embed="rId3"/>
                <a:stretch>
                  <a:fillRect b="-11290"/>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9" name="CaixaDeTexto 18">
                <a:extLst>
                  <a:ext uri="{FF2B5EF4-FFF2-40B4-BE49-F238E27FC236}">
                    <a16:creationId xmlns:a16="http://schemas.microsoft.com/office/drawing/2014/main" id="{5ABE1577-3354-437B-A750-78E6F56CD7B9}"/>
                  </a:ext>
                </a:extLst>
              </p:cNvPr>
              <p:cNvSpPr txBox="1"/>
              <p:nvPr/>
            </p:nvSpPr>
            <p:spPr>
              <a:xfrm>
                <a:off x="3378393" y="5494139"/>
                <a:ext cx="6098058"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m:ctrlPr>
                        </m:naryPr>
                        <m:sub>
                          <m:r>
                            <m:rPr>
                              <m:sty m:val="p"/>
                            </m:rPr>
                            <a:rPr lang="pt-BR"/>
                            <m:t>Ω</m:t>
                          </m:r>
                        </m:sub>
                        <m:sup>
                          <m:r>
                            <a:rPr lang="pt-BR" i="1"/>
                            <m:t> </m:t>
                          </m:r>
                        </m:sup>
                        <m:e>
                          <m:r>
                            <a:rPr lang="pt-BR" i="1"/>
                            <m:t>𝑢</m:t>
                          </m:r>
                          <m:d>
                            <m:dPr>
                              <m:ctrlPr>
                                <a:rPr lang="pt-BR" i="1"/>
                              </m:ctrlPr>
                            </m:dPr>
                            <m:e>
                              <m:r>
                                <a:rPr lang="pt-BR" i="1"/>
                                <m:t>𝑋</m:t>
                              </m:r>
                            </m:e>
                          </m:d>
                          <m:sSubSup>
                            <m:sSubSupPr>
                              <m:ctrlPr>
                                <a:rPr lang="pt-BR" i="1"/>
                              </m:ctrlPr>
                            </m:sSubSupPr>
                            <m:e>
                              <m:r>
                                <a:rPr lang="pt-BR" i="1"/>
                                <m:t>𝑢</m:t>
                              </m:r>
                            </m:e>
                            <m:sub>
                              <m:r>
                                <a:rPr lang="pt-BR" i="1"/>
                                <m:t>,</m:t>
                              </m:r>
                              <m:r>
                                <a:rPr lang="pt-BR" i="1"/>
                                <m:t>𝑖𝑖</m:t>
                              </m:r>
                            </m:sub>
                            <m:sup>
                              <m:r>
                                <a:rPr lang="pt-BR" i="1"/>
                                <m:t>∗</m:t>
                              </m:r>
                            </m:sup>
                          </m:sSubSup>
                          <m:d>
                            <m:dPr>
                              <m:ctrlPr>
                                <a:rPr lang="pt-BR" i="1"/>
                              </m:ctrlPr>
                            </m:dPr>
                            <m:e>
                              <m:r>
                                <m:rPr>
                                  <m:sty m:val="p"/>
                                </m:rPr>
                                <a:rPr lang="pt-BR"/>
                                <m:t>ξ</m:t>
                              </m:r>
                              <m:r>
                                <a:rPr lang="pt-BR"/>
                                <m:t>; </m:t>
                              </m:r>
                              <m:r>
                                <m:rPr>
                                  <m:sty m:val="p"/>
                                </m:rPr>
                                <a:rPr lang="pt-BR"/>
                                <m:t>X</m:t>
                              </m:r>
                            </m:e>
                          </m:d>
                          <m:r>
                            <a:rPr lang="pt-BR" i="1"/>
                            <m:t>𝑑</m:t>
                          </m:r>
                          <m:r>
                            <m:rPr>
                              <m:sty m:val="p"/>
                            </m:rPr>
                            <a:rPr lang="pt-BR"/>
                            <m:t>Ω</m:t>
                          </m:r>
                        </m:e>
                      </m:nary>
                      <m:r>
                        <a:rPr lang="pt-BR" i="1"/>
                        <m:t>=−</m:t>
                      </m:r>
                      <m:nary>
                        <m:naryPr>
                          <m:limLoc m:val="undOvr"/>
                          <m:ctrlPr>
                            <a:rPr lang="pt-BR" i="1"/>
                          </m:ctrlPr>
                        </m:naryPr>
                        <m:sub>
                          <m:r>
                            <m:rPr>
                              <m:sty m:val="p"/>
                            </m:rPr>
                            <a:rPr lang="pt-BR"/>
                            <m:t>Ω</m:t>
                          </m:r>
                        </m:sub>
                        <m:sup>
                          <m:r>
                            <a:rPr lang="pt-BR" i="1"/>
                            <m:t> </m:t>
                          </m:r>
                        </m:sup>
                        <m:e>
                          <m:r>
                            <a:rPr lang="pt-BR" i="1"/>
                            <m:t>𝑢</m:t>
                          </m:r>
                          <m:d>
                            <m:dPr>
                              <m:ctrlPr>
                                <a:rPr lang="pt-BR" i="1"/>
                              </m:ctrlPr>
                            </m:dPr>
                            <m:e>
                              <m:r>
                                <a:rPr lang="pt-BR" i="1"/>
                                <m:t>𝑋</m:t>
                              </m:r>
                            </m:e>
                          </m:d>
                          <m:r>
                            <m:rPr>
                              <m:sty m:val="p"/>
                            </m:rPr>
                            <a:rPr lang="pt-BR"/>
                            <m:t>Δ</m:t>
                          </m:r>
                          <m:d>
                            <m:dPr>
                              <m:ctrlPr>
                                <a:rPr lang="pt-BR" i="1"/>
                              </m:ctrlPr>
                            </m:dPr>
                            <m:e>
                              <m:r>
                                <a:rPr lang="pt-BR" i="1"/>
                                <m:t>𝜉</m:t>
                              </m:r>
                              <m:r>
                                <a:rPr lang="pt-BR" i="1"/>
                                <m:t>;</m:t>
                              </m:r>
                              <m:r>
                                <a:rPr lang="pt-BR" i="1"/>
                                <m:t>𝑋</m:t>
                              </m:r>
                            </m:e>
                          </m:d>
                          <m:r>
                            <a:rPr lang="pt-BR" i="1"/>
                            <m:t>𝑑</m:t>
                          </m:r>
                          <m:r>
                            <m:rPr>
                              <m:sty m:val="p"/>
                            </m:rPr>
                            <a:rPr lang="pt-BR"/>
                            <m:t>Ω</m:t>
                          </m:r>
                        </m:e>
                      </m:nary>
                      <m:r>
                        <a:rPr lang="pt-BR" i="1"/>
                        <m:t>=−</m:t>
                      </m:r>
                      <m:r>
                        <a:rPr lang="pt-BR" i="1"/>
                        <m:t>𝑐</m:t>
                      </m:r>
                      <m:d>
                        <m:dPr>
                          <m:ctrlPr>
                            <a:rPr lang="pt-BR" i="1"/>
                          </m:ctrlPr>
                        </m:dPr>
                        <m:e>
                          <m:r>
                            <a:rPr lang="pt-BR" i="1"/>
                            <m:t>𝜉</m:t>
                          </m:r>
                        </m:e>
                      </m:d>
                      <m:r>
                        <a:rPr lang="pt-BR" i="1"/>
                        <m:t>𝑢</m:t>
                      </m:r>
                      <m:d>
                        <m:dPr>
                          <m:ctrlPr>
                            <a:rPr lang="pt-BR" i="1"/>
                          </m:ctrlPr>
                        </m:dPr>
                        <m:e>
                          <m:r>
                            <a:rPr lang="pt-BR" i="1"/>
                            <m:t>𝜉</m:t>
                          </m:r>
                        </m:e>
                      </m:d>
                    </m:oMath>
                  </m:oMathPara>
                </a14:m>
                <a:endParaRPr lang="pt-BR" dirty="0"/>
              </a:p>
            </p:txBody>
          </p:sp>
        </mc:Choice>
        <mc:Fallback>
          <p:sp>
            <p:nvSpPr>
              <p:cNvPr id="19" name="CaixaDeTexto 18">
                <a:extLst>
                  <a:ext uri="{FF2B5EF4-FFF2-40B4-BE49-F238E27FC236}">
                    <a16:creationId xmlns:a16="http://schemas.microsoft.com/office/drawing/2014/main" id="{5ABE1577-3354-437B-A750-78E6F56CD7B9}"/>
                  </a:ext>
                </a:extLst>
              </p:cNvPr>
              <p:cNvSpPr txBox="1">
                <a:spLocks noRot="1" noChangeAspect="1" noMove="1" noResize="1" noEditPoints="1" noAdjustHandles="1" noChangeArrowheads="1" noChangeShapeType="1" noTextEdit="1"/>
              </p:cNvSpPr>
              <p:nvPr/>
            </p:nvSpPr>
            <p:spPr>
              <a:xfrm>
                <a:off x="3378393" y="5494139"/>
                <a:ext cx="6098058" cy="818814"/>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7" name="Retângulo 6">
                <a:extLst>
                  <a:ext uri="{FF2B5EF4-FFF2-40B4-BE49-F238E27FC236}">
                    <a16:creationId xmlns:a16="http://schemas.microsoft.com/office/drawing/2014/main" id="{96C1DD2A-0D82-4707-9711-43334A237203}"/>
                  </a:ext>
                </a:extLst>
              </p:cNvPr>
              <p:cNvSpPr/>
              <p:nvPr/>
            </p:nvSpPr>
            <p:spPr>
              <a:xfrm>
                <a:off x="2443095" y="458344"/>
                <a:ext cx="7305807" cy="6292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m:ctrlPr>
                        </m:sSupPr>
                        <m:e>
                          <m:r>
                            <a:rPr lang="pt-BR" i="1"/>
                            <m:t>𝑢</m:t>
                          </m:r>
                        </m:e>
                        <m:sup>
                          <m:r>
                            <a:rPr lang="pt-BR" i="1"/>
                            <m:t>∗</m:t>
                          </m:r>
                        </m:sup>
                      </m:sSup>
                      <m:d>
                        <m:dPr>
                          <m:ctrlPr>
                            <a:rPr lang="pt-BR" i="1"/>
                          </m:ctrlPr>
                        </m:dPr>
                        <m:e>
                          <m:r>
                            <m:rPr>
                              <m:sty m:val="p"/>
                            </m:rPr>
                            <a:rPr lang="pt-BR"/>
                            <m:t>ξ</m:t>
                          </m:r>
                          <m:r>
                            <a:rPr lang="pt-BR"/>
                            <m:t>;</m:t>
                          </m:r>
                          <m:r>
                            <m:rPr>
                              <m:sty m:val="p"/>
                            </m:rPr>
                            <a:rPr lang="pt-BR"/>
                            <m:t>X</m:t>
                          </m:r>
                        </m:e>
                      </m:d>
                      <m:r>
                        <a:rPr lang="pt-BR"/>
                        <m:t> =</m:t>
                      </m:r>
                      <m:r>
                        <a:rPr lang="pt-BR" i="1"/>
                        <m:t>−</m:t>
                      </m:r>
                      <m:f>
                        <m:fPr>
                          <m:ctrlPr>
                            <a:rPr lang="pt-BR" i="1"/>
                          </m:ctrlPr>
                        </m:fPr>
                        <m:num>
                          <m:func>
                            <m:funcPr>
                              <m:ctrlPr>
                                <a:rPr lang="pt-BR" i="1"/>
                              </m:ctrlPr>
                            </m:funcPr>
                            <m:fName>
                              <m:r>
                                <m:rPr>
                                  <m:sty m:val="p"/>
                                </m:rPr>
                                <a:rPr lang="pt-BR"/>
                                <m:t>ln</m:t>
                              </m:r>
                            </m:fName>
                            <m:e>
                              <m:r>
                                <m:rPr>
                                  <m:sty m:val="p"/>
                                </m:rPr>
                                <a:rPr lang="pt-BR"/>
                                <m:t>r</m:t>
                              </m:r>
                              <m:d>
                                <m:dPr>
                                  <m:ctrlPr>
                                    <a:rPr lang="pt-BR" i="1"/>
                                  </m:ctrlPr>
                                </m:dPr>
                                <m:e>
                                  <m:r>
                                    <m:rPr>
                                      <m:sty m:val="p"/>
                                    </m:rPr>
                                    <a:rPr lang="pt-BR"/>
                                    <m:t>ξ</m:t>
                                  </m:r>
                                  <m:r>
                                    <a:rPr lang="pt-BR"/>
                                    <m:t>;</m:t>
                                  </m:r>
                                  <m:r>
                                    <m:rPr>
                                      <m:sty m:val="p"/>
                                    </m:rPr>
                                    <a:rPr lang="pt-BR"/>
                                    <m:t>X</m:t>
                                  </m:r>
                                </m:e>
                              </m:d>
                            </m:e>
                          </m:func>
                        </m:num>
                        <m:den>
                          <m:r>
                            <a:rPr lang="pt-BR" i="1"/>
                            <m:t>2</m:t>
                          </m:r>
                          <m:r>
                            <a:rPr lang="pt-BR" i="1"/>
                            <m:t>𝜋</m:t>
                          </m:r>
                        </m:den>
                      </m:f>
                    </m:oMath>
                  </m:oMathPara>
                </a14:m>
                <a:endParaRPr lang="pt-BR" dirty="0"/>
              </a:p>
            </p:txBody>
          </p:sp>
        </mc:Choice>
        <mc:Fallback>
          <p:sp>
            <p:nvSpPr>
              <p:cNvPr id="7" name="Retângulo 6">
                <a:extLst>
                  <a:ext uri="{FF2B5EF4-FFF2-40B4-BE49-F238E27FC236}">
                    <a16:creationId xmlns:a16="http://schemas.microsoft.com/office/drawing/2014/main" id="{96C1DD2A-0D82-4707-9711-43334A237203}"/>
                  </a:ext>
                </a:extLst>
              </p:cNvPr>
              <p:cNvSpPr>
                <a:spLocks noRot="1" noChangeAspect="1" noMove="1" noResize="1" noEditPoints="1" noAdjustHandles="1" noChangeArrowheads="1" noChangeShapeType="1" noTextEdit="1"/>
              </p:cNvSpPr>
              <p:nvPr/>
            </p:nvSpPr>
            <p:spPr>
              <a:xfrm>
                <a:off x="2443095" y="458344"/>
                <a:ext cx="7305807" cy="629275"/>
              </a:xfrm>
              <a:prstGeom prst="rect">
                <a:avLst/>
              </a:prstGeom>
              <a:blipFill>
                <a:blip r:embed="rId5"/>
                <a:stretch>
                  <a:fillRect/>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4AEA93F1-8E80-4AF1-BF9A-AB4D0CC4ADD1}"/>
              </a:ext>
            </a:extLst>
          </p:cNvPr>
          <p:cNvPicPr>
            <a:picLocks noChangeAspect="1"/>
          </p:cNvPicPr>
          <p:nvPr/>
        </p:nvPicPr>
        <p:blipFill>
          <a:blip r:embed="rId6"/>
          <a:stretch>
            <a:fillRect/>
          </a:stretch>
        </p:blipFill>
        <p:spPr>
          <a:xfrm>
            <a:off x="3378393" y="3584619"/>
            <a:ext cx="5184446" cy="1026309"/>
          </a:xfrm>
          <a:prstGeom prst="rect">
            <a:avLst/>
          </a:prstGeom>
        </p:spPr>
      </p:pic>
    </p:spTree>
    <p:extLst>
      <p:ext uri="{BB962C8B-B14F-4D97-AF65-F5344CB8AC3E}">
        <p14:creationId xmlns:p14="http://schemas.microsoft.com/office/powerpoint/2010/main" val="4145398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Onde, a função </a:t>
                </a:r>
                <a14:m>
                  <m:oMath xmlns:m="http://schemas.openxmlformats.org/officeDocument/2006/math">
                    <m:r>
                      <a:rPr lang="pt-BR" i="1" dirty="0" smtClean="0">
                        <a:latin typeface="Cambria Math" panose="02040503050406030204" pitchFamily="18" charset="0"/>
                      </a:rPr>
                      <m:t>𝑐</m:t>
                    </m:r>
                    <m:r>
                      <a:rPr lang="pt-BR" i="1" dirty="0" smtClean="0">
                        <a:latin typeface="Cambria Math" panose="02040503050406030204" pitchFamily="18" charset="0"/>
                      </a:rPr>
                      <m:t>(</m:t>
                    </m:r>
                    <m:r>
                      <a:rPr lang="pt-BR" i="1" dirty="0" smtClean="0">
                        <a:latin typeface="Cambria Math" panose="02040503050406030204" pitchFamily="18" charset="0"/>
                      </a:rPr>
                      <m:t>𝜉</m:t>
                    </m:r>
                    <m:r>
                      <a:rPr lang="pt-BR" i="1" dirty="0" smtClean="0">
                        <a:latin typeface="Cambria Math" panose="02040503050406030204" pitchFamily="18" charset="0"/>
                      </a:rPr>
                      <m:t>)</m:t>
                    </m:r>
                  </m:oMath>
                </a14:m>
                <a:r>
                  <a:rPr lang="pt-BR" dirty="0"/>
                  <a:t> é uma função de ponto variando com sua posição no domínio. Tal função pode variar com os seguintes valores:</a:t>
                </a:r>
              </a:p>
              <a:p>
                <a:pPr algn="just"/>
                <a:endParaRPr lang="pt-BR" dirty="0"/>
              </a:p>
              <a:p>
                <a:pPr algn="just"/>
                <a:endParaRPr lang="pt-BR" dirty="0"/>
              </a:p>
              <a:p>
                <a:pPr algn="just"/>
                <a:endParaRPr lang="pt-BR" dirty="0"/>
              </a:p>
              <a:p>
                <a:pPr algn="just"/>
                <a:endParaRPr lang="pt-BR" dirty="0"/>
              </a:p>
              <a:p>
                <a:pPr algn="just"/>
                <a:r>
                  <a:rPr lang="pt-BR" dirty="0"/>
                  <a:t>Assim, </a:t>
                </a:r>
                <a14:m>
                  <m:oMath xmlns:m="http://schemas.openxmlformats.org/officeDocument/2006/math">
                    <m:r>
                      <a:rPr lang="pt-BR" i="1" smtClean="0">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pt-BR" i="1">
                            <a:effectLst/>
                            <a:latin typeface="Cambria Math" panose="02040503050406030204" pitchFamily="18" charset="0"/>
                          </a:rPr>
                        </m:ctrlPr>
                      </m:dPr>
                      <m:e>
                        <m:r>
                          <a:rPr lang="pt-BR" i="1">
                            <a:effectLst/>
                            <a:latin typeface="Cambria Math" panose="02040503050406030204" pitchFamily="18" charset="0"/>
                            <a:ea typeface="Calibri" panose="020F0502020204030204" pitchFamily="34" charset="0"/>
                            <a:cs typeface="Times New Roman" panose="02020603050405020304" pitchFamily="18" charset="0"/>
                          </a:rPr>
                          <m:t>𝜉</m:t>
                        </m:r>
                      </m:e>
                    </m:d>
                  </m:oMath>
                </a14:m>
                <a:r>
                  <a:rPr lang="pt-BR" dirty="0">
                    <a:effectLst/>
                    <a:ea typeface="Times New Roman" panose="02020603050405020304" pitchFamily="18" charset="0"/>
                    <a:cs typeface="Times New Roman" panose="02020603050405020304" pitchFamily="18" charset="0"/>
                  </a:rPr>
                  <a:t> terá seu valor calculado de acordo com a expressão abaixo:</a:t>
                </a:r>
              </a:p>
              <a:p>
                <a:pPr algn="r"/>
                <a:r>
                  <a:rPr lang="pt-BR" dirty="0">
                    <a:cs typeface="Times New Roman" panose="02020603050405020304" pitchFamily="18" charset="0"/>
                  </a:rPr>
                  <a:t>(20)</a:t>
                </a:r>
              </a:p>
              <a:p>
                <a:pPr algn="just"/>
                <a:endParaRPr lang="pt-BR" dirty="0"/>
              </a:p>
              <a:p>
                <a:pPr algn="just"/>
                <a:r>
                  <a:rPr lang="pt-BR" dirty="0"/>
                  <a:t>Assim, considerando (20), a equação (17) se torna:</a:t>
                </a:r>
              </a:p>
              <a:p>
                <a:pPr algn="just"/>
                <a:endParaRPr lang="pt-BR" dirty="0"/>
              </a:p>
              <a:p>
                <a:pPr algn="r"/>
                <a:r>
                  <a:rPr lang="pt-BR" dirty="0"/>
                  <a:t>(21)</a:t>
                </a:r>
              </a:p>
              <a:p>
                <a:pPr algn="just"/>
                <a:endParaRPr lang="pt-BR" dirty="0"/>
              </a:p>
              <a:p>
                <a:pPr algn="r"/>
                <a:endParaRPr lang="pt-BR" dirty="0"/>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3"/>
                <a:stretch>
                  <a:fillRect t="-1132" r="-60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23807CF1-183A-40C8-9315-68CEB5CA31B0}"/>
                  </a:ext>
                </a:extLst>
              </p:cNvPr>
              <p:cNvSpPr txBox="1"/>
              <p:nvPr/>
            </p:nvSpPr>
            <p:spPr>
              <a:xfrm>
                <a:off x="3046971" y="1219855"/>
                <a:ext cx="609805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𝑐</m:t>
                      </m:r>
                      <m:d>
                        <m:dPr>
                          <m:ctrlPr>
                            <a:rPr lang="pt-BR" i="1">
                              <a:latin typeface="Cambria Math" panose="02040503050406030204" pitchFamily="18" charset="0"/>
                            </a:rPr>
                          </m:ctrlPr>
                        </m:dPr>
                        <m:e>
                          <m:r>
                            <a:rPr lang="pt-BR" i="1">
                              <a:latin typeface="Cambria Math" panose="02040503050406030204" pitchFamily="18" charset="0"/>
                            </a:rPr>
                            <m:t>𝜉</m:t>
                          </m:r>
                        </m:e>
                      </m:d>
                      <m:r>
                        <a:rPr lang="pt-BR" i="0">
                          <a:latin typeface="Cambria Math" panose="02040503050406030204" pitchFamily="18" charset="0"/>
                        </a:rPr>
                        <m:t>=1,  </m:t>
                      </m:r>
                      <m:r>
                        <a:rPr lang="pt-BR" i="1">
                          <a:latin typeface="Cambria Math" panose="02040503050406030204" pitchFamily="18" charset="0"/>
                        </a:rPr>
                        <m:t>𝑐𝑎𝑠𝑜</m:t>
                      </m:r>
                      <m:r>
                        <a:rPr lang="pt-BR" i="0">
                          <a:latin typeface="Cambria Math" panose="02040503050406030204" pitchFamily="18" charset="0"/>
                        </a:rPr>
                        <m:t> </m:t>
                      </m:r>
                      <m:r>
                        <a:rPr lang="pt-BR" i="1">
                          <a:latin typeface="Cambria Math" panose="02040503050406030204" pitchFamily="18" charset="0"/>
                        </a:rPr>
                        <m:t>𝜉</m:t>
                      </m:r>
                      <m:r>
                        <a:rPr lang="pt-BR" i="0">
                          <a:latin typeface="Cambria Math" panose="02040503050406030204" pitchFamily="18" charset="0"/>
                        </a:rPr>
                        <m:t> </m:t>
                      </m:r>
                      <m:r>
                        <a:rPr lang="pt-BR" i="1">
                          <a:latin typeface="Cambria Math" panose="02040503050406030204" pitchFamily="18" charset="0"/>
                        </a:rPr>
                        <m:t>𝑒𝑠𝑡𝑒𝑗𝑎</m:t>
                      </m:r>
                      <m:r>
                        <a:rPr lang="pt-BR" i="0">
                          <a:latin typeface="Cambria Math" panose="02040503050406030204" pitchFamily="18" charset="0"/>
                        </a:rPr>
                        <m:t> </m:t>
                      </m:r>
                      <m:r>
                        <a:rPr lang="pt-BR" i="1">
                          <a:latin typeface="Cambria Math" panose="02040503050406030204" pitchFamily="18" charset="0"/>
                        </a:rPr>
                        <m:t>𝑑𝑒𝑛𝑡𝑟𝑜</m:t>
                      </m:r>
                      <m:r>
                        <a:rPr lang="pt-BR" i="0">
                          <a:latin typeface="Cambria Math" panose="02040503050406030204" pitchFamily="18" charset="0"/>
                        </a:rPr>
                        <m:t> </m:t>
                      </m:r>
                      <m:r>
                        <a:rPr lang="pt-BR" i="1">
                          <a:latin typeface="Cambria Math" panose="02040503050406030204" pitchFamily="18" charset="0"/>
                        </a:rPr>
                        <m:t>𝑑𝑒</m:t>
                      </m:r>
                      <m:r>
                        <a:rPr lang="pt-BR" i="0">
                          <a:latin typeface="Cambria Math" panose="02040503050406030204" pitchFamily="18" charset="0"/>
                        </a:rPr>
                        <m:t> </m:t>
                      </m:r>
                      <m:r>
                        <m:rPr>
                          <m:sty m:val="p"/>
                        </m:rPr>
                        <a:rPr lang="pt-BR" i="0">
                          <a:latin typeface="Cambria Math" panose="02040503050406030204" pitchFamily="18" charset="0"/>
                        </a:rPr>
                        <m:t>Ω</m:t>
                      </m:r>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p:txBody>
          </p:sp>
        </mc:Choice>
        <mc:Fallback xmlns="">
          <p:sp>
            <p:nvSpPr>
              <p:cNvPr id="12" name="CaixaDeTexto 11">
                <a:extLst>
                  <a:ext uri="{FF2B5EF4-FFF2-40B4-BE49-F238E27FC236}">
                    <a16:creationId xmlns:a16="http://schemas.microsoft.com/office/drawing/2014/main" id="{23807CF1-183A-40C8-9315-68CEB5CA31B0}"/>
                  </a:ext>
                </a:extLst>
              </p:cNvPr>
              <p:cNvSpPr txBox="1">
                <a:spLocks noRot="1" noChangeAspect="1" noMove="1" noResize="1" noEditPoints="1" noAdjustHandles="1" noChangeArrowheads="1" noChangeShapeType="1" noTextEdit="1"/>
              </p:cNvSpPr>
              <p:nvPr/>
            </p:nvSpPr>
            <p:spPr>
              <a:xfrm>
                <a:off x="3046971" y="1219855"/>
                <a:ext cx="6098058" cy="369332"/>
              </a:xfrm>
              <a:prstGeom prst="rect">
                <a:avLst/>
              </a:prstGeom>
              <a:blipFill>
                <a:blip r:embed="rId4"/>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325B63ED-6EA2-44CF-A53A-D6EA3292F483}"/>
                  </a:ext>
                </a:extLst>
              </p:cNvPr>
              <p:cNvSpPr txBox="1"/>
              <p:nvPr/>
            </p:nvSpPr>
            <p:spPr>
              <a:xfrm>
                <a:off x="3044912" y="1589187"/>
                <a:ext cx="6098058" cy="610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𝑐</m:t>
                      </m:r>
                      <m:d>
                        <m:dPr>
                          <m:ctrlPr>
                            <a:rPr lang="pt-BR" i="1">
                              <a:latin typeface="Cambria Math" panose="02040503050406030204" pitchFamily="18" charset="0"/>
                            </a:rPr>
                          </m:ctrlPr>
                        </m:dPr>
                        <m:e>
                          <m:r>
                            <a:rPr lang="pt-BR" i="1">
                              <a:latin typeface="Cambria Math" panose="02040503050406030204" pitchFamily="18" charset="0"/>
                            </a:rPr>
                            <m:t>𝜉</m:t>
                          </m:r>
                        </m:e>
                      </m:d>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0">
                              <a:latin typeface="Cambria Math" panose="02040503050406030204" pitchFamily="18" charset="0"/>
                            </a:rPr>
                            <m:t>2</m:t>
                          </m:r>
                        </m:den>
                      </m:f>
                      <m:r>
                        <a:rPr lang="pt-BR" i="0">
                          <a:latin typeface="Cambria Math" panose="02040503050406030204" pitchFamily="18" charset="0"/>
                        </a:rPr>
                        <m:t>,  </m:t>
                      </m:r>
                      <m:r>
                        <a:rPr lang="pt-BR" i="1">
                          <a:latin typeface="Cambria Math" panose="02040503050406030204" pitchFamily="18" charset="0"/>
                        </a:rPr>
                        <m:t>𝑐𝑎𝑠𝑜</m:t>
                      </m:r>
                      <m:r>
                        <a:rPr lang="pt-BR" i="0">
                          <a:latin typeface="Cambria Math" panose="02040503050406030204" pitchFamily="18" charset="0"/>
                        </a:rPr>
                        <m:t> </m:t>
                      </m:r>
                      <m:r>
                        <a:rPr lang="pt-BR" i="1">
                          <a:latin typeface="Cambria Math" panose="02040503050406030204" pitchFamily="18" charset="0"/>
                        </a:rPr>
                        <m:t>𝜉</m:t>
                      </m:r>
                      <m:r>
                        <a:rPr lang="pt-BR" i="0">
                          <a:latin typeface="Cambria Math" panose="02040503050406030204" pitchFamily="18" charset="0"/>
                        </a:rPr>
                        <m:t> </m:t>
                      </m:r>
                      <m:r>
                        <a:rPr lang="pt-BR" i="1">
                          <a:latin typeface="Cambria Math" panose="02040503050406030204" pitchFamily="18" charset="0"/>
                        </a:rPr>
                        <m:t>𝑒𝑠𝑡𝑒𝑗𝑎</m:t>
                      </m:r>
                      <m:r>
                        <a:rPr lang="pt-BR" i="0">
                          <a:latin typeface="Cambria Math" panose="02040503050406030204" pitchFamily="18" charset="0"/>
                        </a:rPr>
                        <m:t> </m:t>
                      </m:r>
                      <m:r>
                        <a:rPr lang="pt-BR" i="1">
                          <a:latin typeface="Cambria Math" panose="02040503050406030204" pitchFamily="18" charset="0"/>
                        </a:rPr>
                        <m:t>𝑠𝑜𝑏𝑟𝑒</m:t>
                      </m:r>
                      <m:r>
                        <a:rPr lang="pt-BR" i="0">
                          <a:latin typeface="Cambria Math" panose="02040503050406030204" pitchFamily="18" charset="0"/>
                        </a:rPr>
                        <m:t> </m:t>
                      </m:r>
                      <m:r>
                        <m:rPr>
                          <m:sty m:val="p"/>
                        </m:rPr>
                        <a:rPr lang="pt-BR" i="0">
                          <a:latin typeface="Cambria Math" panose="02040503050406030204" pitchFamily="18" charset="0"/>
                        </a:rPr>
                        <m:t>Γ</m:t>
                      </m:r>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p:txBody>
          </p:sp>
        </mc:Choice>
        <mc:Fallback xmlns="">
          <p:sp>
            <p:nvSpPr>
              <p:cNvPr id="14" name="CaixaDeTexto 13">
                <a:extLst>
                  <a:ext uri="{FF2B5EF4-FFF2-40B4-BE49-F238E27FC236}">
                    <a16:creationId xmlns:a16="http://schemas.microsoft.com/office/drawing/2014/main" id="{325B63ED-6EA2-44CF-A53A-D6EA3292F483}"/>
                  </a:ext>
                </a:extLst>
              </p:cNvPr>
              <p:cNvSpPr txBox="1">
                <a:spLocks noRot="1" noChangeAspect="1" noMove="1" noResize="1" noEditPoints="1" noAdjustHandles="1" noChangeArrowheads="1" noChangeShapeType="1" noTextEdit="1"/>
              </p:cNvSpPr>
              <p:nvPr/>
            </p:nvSpPr>
            <p:spPr>
              <a:xfrm>
                <a:off x="3044912" y="1589187"/>
                <a:ext cx="6098058" cy="610936"/>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15">
                <a:extLst>
                  <a:ext uri="{FF2B5EF4-FFF2-40B4-BE49-F238E27FC236}">
                    <a16:creationId xmlns:a16="http://schemas.microsoft.com/office/drawing/2014/main" id="{B914D0C8-A476-4EDC-A850-9D713F3B270E}"/>
                  </a:ext>
                </a:extLst>
              </p:cNvPr>
              <p:cNvSpPr txBox="1"/>
              <p:nvPr/>
            </p:nvSpPr>
            <p:spPr>
              <a:xfrm>
                <a:off x="3044912" y="2344363"/>
                <a:ext cx="609805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𝑐</m:t>
                      </m:r>
                      <m:d>
                        <m:dPr>
                          <m:ctrlPr>
                            <a:rPr lang="pt-BR" i="1">
                              <a:latin typeface="Cambria Math" panose="02040503050406030204" pitchFamily="18" charset="0"/>
                            </a:rPr>
                          </m:ctrlPr>
                        </m:dPr>
                        <m:e>
                          <m:r>
                            <a:rPr lang="pt-BR" i="1">
                              <a:latin typeface="Cambria Math" panose="02040503050406030204" pitchFamily="18" charset="0"/>
                            </a:rPr>
                            <m:t>𝜉</m:t>
                          </m:r>
                        </m:e>
                      </m:d>
                      <m:r>
                        <a:rPr lang="pt-BR" i="0">
                          <a:latin typeface="Cambria Math" panose="02040503050406030204" pitchFamily="18" charset="0"/>
                        </a:rPr>
                        <m:t>=0,  </m:t>
                      </m:r>
                      <m:r>
                        <a:rPr lang="pt-BR" i="1">
                          <a:latin typeface="Cambria Math" panose="02040503050406030204" pitchFamily="18" charset="0"/>
                        </a:rPr>
                        <m:t>𝑐𝑎𝑠𝑜</m:t>
                      </m:r>
                      <m:r>
                        <a:rPr lang="pt-BR" i="0">
                          <a:latin typeface="Cambria Math" panose="02040503050406030204" pitchFamily="18" charset="0"/>
                        </a:rPr>
                        <m:t> </m:t>
                      </m:r>
                      <m:r>
                        <a:rPr lang="pt-BR" i="1">
                          <a:latin typeface="Cambria Math" panose="02040503050406030204" pitchFamily="18" charset="0"/>
                        </a:rPr>
                        <m:t>𝜉</m:t>
                      </m:r>
                      <m:r>
                        <a:rPr lang="pt-BR" i="0">
                          <a:latin typeface="Cambria Math" panose="02040503050406030204" pitchFamily="18" charset="0"/>
                        </a:rPr>
                        <m:t> </m:t>
                      </m:r>
                      <m:r>
                        <a:rPr lang="pt-BR" i="1">
                          <a:latin typeface="Cambria Math" panose="02040503050406030204" pitchFamily="18" charset="0"/>
                        </a:rPr>
                        <m:t>𝑒𝑠𝑡𝑒𝑗𝑎</m:t>
                      </m:r>
                      <m:r>
                        <a:rPr lang="pt-BR" i="0">
                          <a:latin typeface="Cambria Math" panose="02040503050406030204" pitchFamily="18" charset="0"/>
                        </a:rPr>
                        <m:t> </m:t>
                      </m:r>
                      <m:r>
                        <a:rPr lang="pt-BR" i="1">
                          <a:latin typeface="Cambria Math" panose="02040503050406030204" pitchFamily="18" charset="0"/>
                        </a:rPr>
                        <m:t>𝑓𝑜𝑟𝑎</m:t>
                      </m:r>
                      <m:r>
                        <a:rPr lang="pt-BR" i="0">
                          <a:latin typeface="Cambria Math" panose="02040503050406030204" pitchFamily="18" charset="0"/>
                        </a:rPr>
                        <m:t> </m:t>
                      </m:r>
                      <m:r>
                        <a:rPr lang="pt-BR" i="1">
                          <a:latin typeface="Cambria Math" panose="02040503050406030204" pitchFamily="18" charset="0"/>
                        </a:rPr>
                        <m:t>𝑑𝑒</m:t>
                      </m:r>
                      <m:r>
                        <a:rPr lang="pt-BR" i="0">
                          <a:latin typeface="Cambria Math" panose="02040503050406030204" pitchFamily="18" charset="0"/>
                        </a:rPr>
                        <m:t> </m:t>
                      </m:r>
                      <m:r>
                        <m:rPr>
                          <m:sty m:val="p"/>
                        </m:rPr>
                        <a:rPr lang="pt-BR" i="0">
                          <a:latin typeface="Cambria Math" panose="02040503050406030204" pitchFamily="18" charset="0"/>
                        </a:rPr>
                        <m:t>Ω</m:t>
                      </m:r>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p:txBody>
          </p:sp>
        </mc:Choice>
        <mc:Fallback xmlns="">
          <p:sp>
            <p:nvSpPr>
              <p:cNvPr id="16" name="CaixaDeTexto 15">
                <a:extLst>
                  <a:ext uri="{FF2B5EF4-FFF2-40B4-BE49-F238E27FC236}">
                    <a16:creationId xmlns:a16="http://schemas.microsoft.com/office/drawing/2014/main" id="{B914D0C8-A476-4EDC-A850-9D713F3B270E}"/>
                  </a:ext>
                </a:extLst>
              </p:cNvPr>
              <p:cNvSpPr txBox="1">
                <a:spLocks noRot="1" noChangeAspect="1" noMove="1" noResize="1" noEditPoints="1" noAdjustHandles="1" noChangeArrowheads="1" noChangeShapeType="1" noTextEdit="1"/>
              </p:cNvSpPr>
              <p:nvPr/>
            </p:nvSpPr>
            <p:spPr>
              <a:xfrm>
                <a:off x="3044912" y="2344363"/>
                <a:ext cx="6098058" cy="369332"/>
              </a:xfrm>
              <a:prstGeom prst="rect">
                <a:avLst/>
              </a:prstGeom>
              <a:blipFill>
                <a:blip r:embed="rId6"/>
                <a:stretch>
                  <a:fillRect b="-133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D5E2FE82-4499-4C88-A5CE-5730BCBBA635}"/>
                  </a:ext>
                </a:extLst>
              </p:cNvPr>
              <p:cNvSpPr txBox="1"/>
              <p:nvPr/>
            </p:nvSpPr>
            <p:spPr>
              <a:xfrm>
                <a:off x="3046971" y="3418711"/>
                <a:ext cx="6098058" cy="5666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𝑐</m:t>
                      </m:r>
                      <m:d>
                        <m:dPr>
                          <m:ctrlPr>
                            <a:rPr lang="pt-BR" i="1">
                              <a:latin typeface="Cambria Math" panose="02040503050406030204" pitchFamily="18" charset="0"/>
                            </a:rPr>
                          </m:ctrlPr>
                        </m:dPr>
                        <m:e>
                          <m:r>
                            <a:rPr lang="pt-BR" i="1">
                              <a:latin typeface="Cambria Math" panose="02040503050406030204" pitchFamily="18" charset="0"/>
                            </a:rPr>
                            <m:t>𝜉</m:t>
                          </m:r>
                        </m:e>
                      </m:d>
                      <m:r>
                        <a:rPr lang="pt-BR" i="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𝛼</m:t>
                          </m:r>
                        </m:num>
                        <m:den>
                          <m:r>
                            <a:rPr lang="pt-BR" i="0">
                              <a:latin typeface="Cambria Math" panose="02040503050406030204" pitchFamily="18" charset="0"/>
                            </a:rPr>
                            <m:t>2</m:t>
                          </m:r>
                          <m:r>
                            <a:rPr lang="pt-BR" i="1">
                              <a:latin typeface="Cambria Math" panose="02040503050406030204" pitchFamily="18" charset="0"/>
                            </a:rPr>
                            <m:t>𝜋</m:t>
                          </m:r>
                        </m:den>
                      </m:f>
                    </m:oMath>
                  </m:oMathPara>
                </a14:m>
                <a:endParaRPr lang="pt-BR" dirty="0"/>
              </a:p>
            </p:txBody>
          </p:sp>
        </mc:Choice>
        <mc:Fallback xmlns="">
          <p:sp>
            <p:nvSpPr>
              <p:cNvPr id="18" name="CaixaDeTexto 17">
                <a:extLst>
                  <a:ext uri="{FF2B5EF4-FFF2-40B4-BE49-F238E27FC236}">
                    <a16:creationId xmlns:a16="http://schemas.microsoft.com/office/drawing/2014/main" id="{D5E2FE82-4499-4C88-A5CE-5730BCBBA635}"/>
                  </a:ext>
                </a:extLst>
              </p:cNvPr>
              <p:cNvSpPr txBox="1">
                <a:spLocks noRot="1" noChangeAspect="1" noMove="1" noResize="1" noEditPoints="1" noAdjustHandles="1" noChangeArrowheads="1" noChangeShapeType="1" noTextEdit="1"/>
              </p:cNvSpPr>
              <p:nvPr/>
            </p:nvSpPr>
            <p:spPr>
              <a:xfrm>
                <a:off x="3046971" y="3418711"/>
                <a:ext cx="6098058" cy="566694"/>
              </a:xfrm>
              <a:prstGeom prst="rect">
                <a:avLst/>
              </a:prstGeom>
              <a:blipFill>
                <a:blip r:embed="rId7"/>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3" name="CaixaDeTexto 2">
                <a:extLst>
                  <a:ext uri="{FF2B5EF4-FFF2-40B4-BE49-F238E27FC236}">
                    <a16:creationId xmlns:a16="http://schemas.microsoft.com/office/drawing/2014/main" id="{5349EBC6-CC54-429E-BE5E-DDF49662B840}"/>
                  </a:ext>
                </a:extLst>
              </p:cNvPr>
              <p:cNvSpPr txBox="1"/>
              <p:nvPr/>
            </p:nvSpPr>
            <p:spPr>
              <a:xfrm>
                <a:off x="2269802" y="4859406"/>
                <a:ext cx="7648278"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m:ctrlPr>
                        </m:sSubPr>
                        <m:e>
                          <m:r>
                            <a:rPr lang="pt-BR" i="1"/>
                            <m:t>𝑇</m:t>
                          </m:r>
                        </m:e>
                        <m:sub>
                          <m:r>
                            <a:rPr lang="pt-BR" i="1"/>
                            <m:t>𝑑</m:t>
                          </m:r>
                        </m:sub>
                      </m:sSub>
                      <m:r>
                        <a:rPr lang="pt-BR" i="1"/>
                        <m:t>=</m:t>
                      </m:r>
                      <m:nary>
                        <m:naryPr>
                          <m:limLoc m:val="undOvr"/>
                          <m:ctrlPr>
                            <a:rPr lang="pt-BR" i="1"/>
                          </m:ctrlPr>
                        </m:naryPr>
                        <m:sub>
                          <m:r>
                            <m:rPr>
                              <m:sty m:val="p"/>
                            </m:rPr>
                            <a:rPr lang="pt-BR"/>
                            <m:t>Ω</m:t>
                          </m:r>
                        </m:sub>
                        <m:sup>
                          <m:r>
                            <a:rPr lang="pt-BR" i="1"/>
                            <m:t> </m:t>
                          </m:r>
                        </m:sup>
                        <m:e>
                          <m:sSub>
                            <m:sSubPr>
                              <m:ctrlPr>
                                <a:rPr lang="pt-BR" i="1"/>
                              </m:ctrlPr>
                            </m:sSubPr>
                            <m:e>
                              <m:r>
                                <a:rPr lang="pt-BR" i="1"/>
                                <m:t>𝑢</m:t>
                              </m:r>
                            </m:e>
                            <m:sub>
                              <m:r>
                                <a:rPr lang="pt-BR" i="1"/>
                                <m:t>,</m:t>
                              </m:r>
                              <m:r>
                                <a:rPr lang="pt-BR" i="1"/>
                                <m:t>𝑖𝑖</m:t>
                              </m:r>
                            </m:sub>
                          </m:sSub>
                          <m:sSup>
                            <m:sSupPr>
                              <m:ctrlPr>
                                <a:rPr lang="pt-BR" i="1"/>
                              </m:ctrlPr>
                            </m:sSupPr>
                            <m:e>
                              <m:r>
                                <a:rPr lang="pt-BR" i="1"/>
                                <m:t>𝑢</m:t>
                              </m:r>
                            </m:e>
                            <m:sup>
                              <m:r>
                                <a:rPr lang="pt-BR" i="1"/>
                                <m:t>∗</m:t>
                              </m:r>
                            </m:sup>
                          </m:sSup>
                          <m:r>
                            <a:rPr lang="pt-BR" i="1"/>
                            <m:t>𝑑</m:t>
                          </m:r>
                          <m:r>
                            <m:rPr>
                              <m:sty m:val="p"/>
                            </m:rPr>
                            <a:rPr lang="pt-BR"/>
                            <m:t>Ω</m:t>
                          </m:r>
                        </m:e>
                      </m:nary>
                      <m:r>
                        <a:rPr lang="pt-BR" i="1"/>
                        <m:t>=</m:t>
                      </m:r>
                      <m:nary>
                        <m:naryPr>
                          <m:limLoc m:val="undOvr"/>
                          <m:ctrlPr>
                            <a:rPr lang="pt-BR" i="1"/>
                          </m:ctrlPr>
                        </m:naryPr>
                        <m:sub>
                          <m:r>
                            <m:rPr>
                              <m:sty m:val="p"/>
                            </m:rPr>
                            <a:rPr lang="pt-BR"/>
                            <m:t>Γ</m:t>
                          </m:r>
                        </m:sub>
                        <m:sup>
                          <m:r>
                            <a:rPr lang="pt-BR" i="1"/>
                            <m:t> </m:t>
                          </m:r>
                        </m:sup>
                        <m:e>
                          <m:r>
                            <a:rPr lang="pt-BR" i="1"/>
                            <m:t>𝑞</m:t>
                          </m:r>
                          <m:d>
                            <m:dPr>
                              <m:ctrlPr>
                                <a:rPr lang="pt-BR" i="1"/>
                              </m:ctrlPr>
                            </m:dPr>
                            <m:e>
                              <m:r>
                                <a:rPr lang="pt-BR" i="1"/>
                                <m:t>𝑋</m:t>
                              </m:r>
                            </m:e>
                          </m:d>
                          <m:sSup>
                            <m:sSupPr>
                              <m:ctrlPr>
                                <a:rPr lang="pt-BR" i="1"/>
                              </m:ctrlPr>
                            </m:sSupPr>
                            <m:e>
                              <m:r>
                                <a:rPr lang="pt-BR" i="1"/>
                                <m:t>𝑢</m:t>
                              </m:r>
                            </m:e>
                            <m:sup>
                              <m:r>
                                <a:rPr lang="pt-BR" i="1"/>
                                <m:t>∗</m:t>
                              </m:r>
                            </m:sup>
                          </m:sSup>
                          <m:d>
                            <m:dPr>
                              <m:ctrlPr>
                                <a:rPr lang="pt-BR" i="1"/>
                              </m:ctrlPr>
                            </m:dPr>
                            <m:e>
                              <m:r>
                                <a:rPr lang="pt-BR" i="1"/>
                                <m:t>𝜉</m:t>
                              </m:r>
                              <m:r>
                                <a:rPr lang="pt-BR" i="1"/>
                                <m:t>;</m:t>
                              </m:r>
                              <m:r>
                                <a:rPr lang="pt-BR" i="1"/>
                                <m:t>𝑋</m:t>
                              </m:r>
                            </m:e>
                          </m:d>
                          <m:r>
                            <a:rPr lang="pt-BR" i="1"/>
                            <m:t>𝑑</m:t>
                          </m:r>
                          <m:r>
                            <m:rPr>
                              <m:sty m:val="p"/>
                            </m:rPr>
                            <a:rPr lang="pt-BR"/>
                            <m:t>Γ</m:t>
                          </m:r>
                        </m:e>
                      </m:nary>
                      <m:r>
                        <a:rPr lang="pt-BR" i="1"/>
                        <m:t>−</m:t>
                      </m:r>
                      <m:nary>
                        <m:naryPr>
                          <m:limLoc m:val="undOvr"/>
                          <m:ctrlPr>
                            <a:rPr lang="pt-BR" i="1"/>
                          </m:ctrlPr>
                        </m:naryPr>
                        <m:sub>
                          <m:r>
                            <m:rPr>
                              <m:sty m:val="p"/>
                            </m:rPr>
                            <a:rPr lang="pt-BR"/>
                            <m:t>Γ</m:t>
                          </m:r>
                        </m:sub>
                        <m:sup>
                          <m:r>
                            <a:rPr lang="pt-BR" i="1"/>
                            <m:t> </m:t>
                          </m:r>
                        </m:sup>
                        <m:e>
                          <m:r>
                            <a:rPr lang="pt-BR" i="1"/>
                            <m:t>𝑢</m:t>
                          </m:r>
                          <m:d>
                            <m:dPr>
                              <m:ctrlPr>
                                <a:rPr lang="pt-BR" i="1"/>
                              </m:ctrlPr>
                            </m:dPr>
                            <m:e>
                              <m:r>
                                <a:rPr lang="pt-BR" i="1"/>
                                <m:t>𝑋</m:t>
                              </m:r>
                            </m:e>
                          </m:d>
                          <m:sSup>
                            <m:sSupPr>
                              <m:ctrlPr>
                                <a:rPr lang="pt-BR" i="1"/>
                              </m:ctrlPr>
                            </m:sSupPr>
                            <m:e>
                              <m:r>
                                <a:rPr lang="pt-BR" i="1"/>
                                <m:t>𝑞</m:t>
                              </m:r>
                            </m:e>
                            <m:sup>
                              <m:r>
                                <a:rPr lang="pt-BR" i="1"/>
                                <m:t>∗</m:t>
                              </m:r>
                            </m:sup>
                          </m:sSup>
                          <m:d>
                            <m:dPr>
                              <m:ctrlPr>
                                <a:rPr lang="pt-BR" i="1"/>
                              </m:ctrlPr>
                            </m:dPr>
                            <m:e>
                              <m:r>
                                <a:rPr lang="pt-BR" i="1"/>
                                <m:t>𝜉</m:t>
                              </m:r>
                              <m:r>
                                <a:rPr lang="pt-BR" i="1"/>
                                <m:t>;</m:t>
                              </m:r>
                              <m:r>
                                <a:rPr lang="pt-BR" i="1"/>
                                <m:t>𝑋</m:t>
                              </m:r>
                            </m:e>
                          </m:d>
                          <m:r>
                            <a:rPr lang="pt-BR" i="1"/>
                            <m:t>𝑑</m:t>
                          </m:r>
                          <m:r>
                            <m:rPr>
                              <m:sty m:val="p"/>
                            </m:rPr>
                            <a:rPr lang="pt-BR"/>
                            <m:t>Γ</m:t>
                          </m:r>
                        </m:e>
                      </m:nary>
                      <m:r>
                        <a:rPr lang="pt-BR" i="1"/>
                        <m:t>−</m:t>
                      </m:r>
                      <m:r>
                        <a:rPr lang="pt-BR" i="1"/>
                        <m:t>𝑐</m:t>
                      </m:r>
                      <m:d>
                        <m:dPr>
                          <m:ctrlPr>
                            <a:rPr lang="pt-BR" i="1"/>
                          </m:ctrlPr>
                        </m:dPr>
                        <m:e>
                          <m:r>
                            <a:rPr lang="pt-BR" i="1"/>
                            <m:t>𝜉</m:t>
                          </m:r>
                        </m:e>
                      </m:d>
                      <m:r>
                        <a:rPr lang="pt-BR" i="1"/>
                        <m:t>𝑢</m:t>
                      </m:r>
                      <m:d>
                        <m:dPr>
                          <m:ctrlPr>
                            <a:rPr lang="pt-BR" i="1"/>
                          </m:ctrlPr>
                        </m:dPr>
                        <m:e>
                          <m:r>
                            <a:rPr lang="pt-BR" i="1"/>
                            <m:t>𝜉</m:t>
                          </m:r>
                        </m:e>
                      </m:d>
                    </m:oMath>
                  </m:oMathPara>
                </a14:m>
                <a:endParaRPr lang="pt-BR" dirty="0"/>
              </a:p>
            </p:txBody>
          </p:sp>
        </mc:Choice>
        <mc:Fallback>
          <p:sp>
            <p:nvSpPr>
              <p:cNvPr id="3" name="CaixaDeTexto 2">
                <a:extLst>
                  <a:ext uri="{FF2B5EF4-FFF2-40B4-BE49-F238E27FC236}">
                    <a16:creationId xmlns:a16="http://schemas.microsoft.com/office/drawing/2014/main" id="{5349EBC6-CC54-429E-BE5E-DDF49662B840}"/>
                  </a:ext>
                </a:extLst>
              </p:cNvPr>
              <p:cNvSpPr txBox="1">
                <a:spLocks noRot="1" noChangeAspect="1" noMove="1" noResize="1" noEditPoints="1" noAdjustHandles="1" noChangeArrowheads="1" noChangeShapeType="1" noTextEdit="1"/>
              </p:cNvSpPr>
              <p:nvPr/>
            </p:nvSpPr>
            <p:spPr>
              <a:xfrm>
                <a:off x="2269802" y="4859406"/>
                <a:ext cx="7648278" cy="818814"/>
              </a:xfrm>
              <a:prstGeom prst="rect">
                <a:avLst/>
              </a:prstGeom>
              <a:blipFill>
                <a:blip r:embed="rId8"/>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987719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Por fim, é necessário discretizar essa equação em forma matricial no contorno:</a:t>
            </a:r>
          </a:p>
          <a:p>
            <a:pPr algn="just"/>
            <a:endParaRPr lang="pt-BR" dirty="0"/>
          </a:p>
          <a:p>
            <a:pPr algn="r"/>
            <a:r>
              <a:rPr lang="pt-BR" dirty="0"/>
              <a:t>(22)</a:t>
            </a:r>
          </a:p>
          <a:p>
            <a:pPr algn="r"/>
            <a:endParaRPr lang="pt-BR" dirty="0"/>
          </a:p>
          <a:p>
            <a:pPr algn="just"/>
            <a:r>
              <a:rPr lang="pt-BR" dirty="0"/>
              <a:t>Assim, o procedimento para a avaliação numérica das integrais, bem simples e bem-conhecido, é demonstrado abaixo:</a:t>
            </a:r>
          </a:p>
          <a:p>
            <a:pPr algn="just"/>
            <a:endParaRPr lang="pt-BR" dirty="0"/>
          </a:p>
          <a:p>
            <a:pPr algn="r"/>
            <a:r>
              <a:rPr lang="pt-BR" dirty="0"/>
              <a:t>(23)</a:t>
            </a:r>
          </a:p>
          <a:p>
            <a:pPr algn="r"/>
            <a:endParaRPr lang="pt-BR" dirty="0"/>
          </a:p>
          <a:p>
            <a:pPr algn="just"/>
            <a:endParaRPr lang="pt-BR" dirty="0"/>
          </a:p>
          <a:p>
            <a:pPr algn="just"/>
            <a:endParaRPr lang="pt-BR" dirty="0"/>
          </a:p>
          <a:p>
            <a:pPr algn="just"/>
            <a:r>
              <a:rPr lang="pt-BR" dirty="0"/>
              <a:t>Agregando os valores do sistema (23) em uma equação matricial:</a:t>
            </a:r>
          </a:p>
          <a:p>
            <a:pPr algn="r"/>
            <a:r>
              <a:rPr lang="pt-BR" dirty="0"/>
              <a:t>(24)</a:t>
            </a:r>
          </a:p>
          <a:p>
            <a:pPr algn="just"/>
            <a:endParaRPr lang="pt-BR" dirty="0"/>
          </a:p>
        </p:txBody>
      </p:sp>
      <mc:AlternateContent xmlns:mc="http://schemas.openxmlformats.org/markup-compatibility/2006">
        <mc:Choice xmlns:a14="http://schemas.microsoft.com/office/drawing/2010/main" Requires="a14">
          <p:sp>
            <p:nvSpPr>
              <p:cNvPr id="23" name="CaixaDeTexto 22">
                <a:extLst>
                  <a:ext uri="{FF2B5EF4-FFF2-40B4-BE49-F238E27FC236}">
                    <a16:creationId xmlns:a16="http://schemas.microsoft.com/office/drawing/2014/main" id="{DDA22BBB-F817-4B0F-91D0-9A2451791108}"/>
                  </a:ext>
                </a:extLst>
              </p:cNvPr>
              <p:cNvSpPr txBox="1"/>
              <p:nvPr/>
            </p:nvSpPr>
            <p:spPr>
              <a:xfrm>
                <a:off x="1869165" y="1264132"/>
                <a:ext cx="9438915" cy="4129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m:ctrlPr>
                        </m:sSubPr>
                        <m:e>
                          <m:r>
                            <a:rPr lang="pt-BR" i="1"/>
                            <m:t>𝑇</m:t>
                          </m:r>
                        </m:e>
                        <m:sub>
                          <m:r>
                            <a:rPr lang="pt-BR" i="1"/>
                            <m:t>𝑑</m:t>
                          </m:r>
                        </m:sub>
                      </m:sSub>
                      <m:r>
                        <a:rPr lang="pt-BR" i="1"/>
                        <m:t>=</m:t>
                      </m:r>
                      <m:d>
                        <m:dPr>
                          <m:begChr m:val="{"/>
                          <m:endChr m:val="}"/>
                          <m:ctrlPr>
                            <a:rPr lang="pt-BR" i="1"/>
                          </m:ctrlPr>
                        </m:dPr>
                        <m:e>
                          <m:sSub>
                            <m:sSubPr>
                              <m:ctrlPr>
                                <a:rPr lang="pt-BR" i="1"/>
                              </m:ctrlPr>
                            </m:sSubPr>
                            <m:e>
                              <m:r>
                                <a:rPr lang="pt-BR" i="1"/>
                                <m:t>𝐻</m:t>
                              </m:r>
                            </m:e>
                            <m:sub>
                              <m:r>
                                <a:rPr lang="pt-BR" i="1"/>
                                <m:t>𝜉</m:t>
                              </m:r>
                              <m:r>
                                <a:rPr lang="pt-BR" i="1"/>
                                <m:t>1</m:t>
                              </m:r>
                            </m:sub>
                          </m:sSub>
                          <m:sSub>
                            <m:sSubPr>
                              <m:ctrlPr>
                                <a:rPr lang="pt-BR" i="1"/>
                              </m:ctrlPr>
                            </m:sSubPr>
                            <m:e>
                              <m:r>
                                <a:rPr lang="pt-BR" i="1"/>
                                <m:t>𝑢</m:t>
                              </m:r>
                            </m:e>
                            <m:sub>
                              <m:r>
                                <a:rPr lang="pt-BR" i="1"/>
                                <m:t>1</m:t>
                              </m:r>
                            </m:sub>
                          </m:sSub>
                          <m:d>
                            <m:dPr>
                              <m:ctrlPr>
                                <a:rPr lang="pt-BR" i="1"/>
                              </m:ctrlPr>
                            </m:dPr>
                            <m:e>
                              <m:r>
                                <a:rPr lang="pt-BR" i="1"/>
                                <m:t>𝜉</m:t>
                              </m:r>
                              <m:r>
                                <a:rPr lang="pt-BR" i="1"/>
                                <m:t>;</m:t>
                              </m:r>
                              <m:sSub>
                                <m:sSubPr>
                                  <m:ctrlPr>
                                    <a:rPr lang="pt-BR" i="1"/>
                                  </m:ctrlPr>
                                </m:sSubPr>
                                <m:e>
                                  <m:r>
                                    <a:rPr lang="pt-BR" i="1"/>
                                    <m:t>𝑋</m:t>
                                  </m:r>
                                </m:e>
                                <m:sub>
                                  <m:r>
                                    <a:rPr lang="pt-BR" i="1"/>
                                    <m:t>1</m:t>
                                  </m:r>
                                </m:sub>
                              </m:sSub>
                            </m:e>
                          </m:d>
                          <m:r>
                            <a:rPr lang="pt-BR" i="1"/>
                            <m:t>+⋯+</m:t>
                          </m:r>
                          <m:sSub>
                            <m:sSubPr>
                              <m:ctrlPr>
                                <a:rPr lang="pt-BR" i="1"/>
                              </m:ctrlPr>
                            </m:sSubPr>
                            <m:e>
                              <m:r>
                                <a:rPr lang="pt-BR" i="1"/>
                                <m:t>𝐻</m:t>
                              </m:r>
                            </m:e>
                            <m:sub>
                              <m:r>
                                <a:rPr lang="pt-BR" i="1"/>
                                <m:t>𝜉</m:t>
                              </m:r>
                              <m:r>
                                <a:rPr lang="pt-BR" i="1"/>
                                <m:t>𝑆</m:t>
                              </m:r>
                            </m:sub>
                          </m:sSub>
                          <m:sSub>
                            <m:sSubPr>
                              <m:ctrlPr>
                                <a:rPr lang="pt-BR" i="1"/>
                              </m:ctrlPr>
                            </m:sSubPr>
                            <m:e>
                              <m:r>
                                <a:rPr lang="pt-BR" i="1"/>
                                <m:t>𝑢</m:t>
                              </m:r>
                            </m:e>
                            <m:sub>
                              <m:r>
                                <a:rPr lang="pt-BR" i="1"/>
                                <m:t>𝑛</m:t>
                              </m:r>
                            </m:sub>
                          </m:sSub>
                          <m:d>
                            <m:dPr>
                              <m:ctrlPr>
                                <a:rPr lang="pt-BR" i="1"/>
                              </m:ctrlPr>
                            </m:dPr>
                            <m:e>
                              <m:r>
                                <a:rPr lang="pt-BR" i="1"/>
                                <m:t>𝜉</m:t>
                              </m:r>
                              <m:r>
                                <a:rPr lang="pt-BR" i="1"/>
                                <m:t>;</m:t>
                              </m:r>
                              <m:sSub>
                                <m:sSubPr>
                                  <m:ctrlPr>
                                    <a:rPr lang="pt-BR" i="1"/>
                                  </m:ctrlPr>
                                </m:sSubPr>
                                <m:e>
                                  <m:r>
                                    <a:rPr lang="pt-BR" i="1"/>
                                    <m:t>𝑋</m:t>
                                  </m:r>
                                </m:e>
                                <m:sub>
                                  <m:r>
                                    <a:rPr lang="pt-BR" i="1"/>
                                    <m:t>𝑛</m:t>
                                  </m:r>
                                </m:sub>
                              </m:sSub>
                            </m:e>
                          </m:d>
                        </m:e>
                      </m:d>
                      <m:r>
                        <a:rPr lang="pt-BR" i="1"/>
                        <m:t>−</m:t>
                      </m:r>
                      <m:d>
                        <m:dPr>
                          <m:begChr m:val="{"/>
                          <m:endChr m:val="}"/>
                          <m:ctrlPr>
                            <a:rPr lang="pt-BR" i="1"/>
                          </m:ctrlPr>
                        </m:dPr>
                        <m:e>
                          <m:sSub>
                            <m:sSubPr>
                              <m:ctrlPr>
                                <a:rPr lang="pt-BR" i="1"/>
                              </m:ctrlPr>
                            </m:sSubPr>
                            <m:e>
                              <m:r>
                                <a:rPr lang="pt-BR" i="1"/>
                                <m:t>𝐺</m:t>
                              </m:r>
                            </m:e>
                            <m:sub>
                              <m:r>
                                <a:rPr lang="pt-BR" i="1"/>
                                <m:t>𝜉</m:t>
                              </m:r>
                              <m:r>
                                <a:rPr lang="pt-BR" i="1"/>
                                <m:t>1</m:t>
                              </m:r>
                            </m:sub>
                          </m:sSub>
                          <m:sSub>
                            <m:sSubPr>
                              <m:ctrlPr>
                                <a:rPr lang="pt-BR" i="1"/>
                              </m:ctrlPr>
                            </m:sSubPr>
                            <m:e>
                              <m:r>
                                <a:rPr lang="pt-BR" i="1"/>
                                <m:t>𝑞</m:t>
                              </m:r>
                            </m:e>
                            <m:sub>
                              <m:r>
                                <a:rPr lang="pt-BR" i="1"/>
                                <m:t>1</m:t>
                              </m:r>
                            </m:sub>
                          </m:sSub>
                          <m:d>
                            <m:dPr>
                              <m:ctrlPr>
                                <a:rPr lang="pt-BR" i="1"/>
                              </m:ctrlPr>
                            </m:dPr>
                            <m:e>
                              <m:r>
                                <a:rPr lang="pt-BR" i="1"/>
                                <m:t>𝜉</m:t>
                              </m:r>
                              <m:r>
                                <a:rPr lang="pt-BR" i="1"/>
                                <m:t>;</m:t>
                              </m:r>
                              <m:sSub>
                                <m:sSubPr>
                                  <m:ctrlPr>
                                    <a:rPr lang="pt-BR" i="1"/>
                                  </m:ctrlPr>
                                </m:sSubPr>
                                <m:e>
                                  <m:r>
                                    <a:rPr lang="pt-BR" i="1"/>
                                    <m:t>𝑋</m:t>
                                  </m:r>
                                </m:e>
                                <m:sub>
                                  <m:r>
                                    <a:rPr lang="pt-BR" i="1"/>
                                    <m:t>1</m:t>
                                  </m:r>
                                </m:sub>
                              </m:sSub>
                            </m:e>
                          </m:d>
                          <m:r>
                            <a:rPr lang="pt-BR" i="1"/>
                            <m:t>+⋯+</m:t>
                          </m:r>
                          <m:sSub>
                            <m:sSubPr>
                              <m:ctrlPr>
                                <a:rPr lang="pt-BR" i="1"/>
                              </m:ctrlPr>
                            </m:sSubPr>
                            <m:e>
                              <m:r>
                                <a:rPr lang="pt-BR" i="1"/>
                                <m:t>𝐺</m:t>
                              </m:r>
                            </m:e>
                            <m:sub>
                              <m:r>
                                <a:rPr lang="pt-BR" i="1"/>
                                <m:t>𝜉</m:t>
                              </m:r>
                              <m:r>
                                <a:rPr lang="pt-BR" i="1"/>
                                <m:t>𝑆</m:t>
                              </m:r>
                            </m:sub>
                          </m:sSub>
                          <m:sSub>
                            <m:sSubPr>
                              <m:ctrlPr>
                                <a:rPr lang="pt-BR" i="1"/>
                              </m:ctrlPr>
                            </m:sSubPr>
                            <m:e>
                              <m:r>
                                <a:rPr lang="pt-BR" i="1"/>
                                <m:t>𝑞</m:t>
                              </m:r>
                            </m:e>
                            <m:sub>
                              <m:r>
                                <a:rPr lang="pt-BR" i="1"/>
                                <m:t>𝑛</m:t>
                              </m:r>
                            </m:sub>
                          </m:sSub>
                          <m:d>
                            <m:dPr>
                              <m:ctrlPr>
                                <a:rPr lang="pt-BR" i="1"/>
                              </m:ctrlPr>
                            </m:dPr>
                            <m:e>
                              <m:r>
                                <a:rPr lang="pt-BR" i="1"/>
                                <m:t>𝜉</m:t>
                              </m:r>
                              <m:r>
                                <a:rPr lang="pt-BR" i="1"/>
                                <m:t>;</m:t>
                              </m:r>
                              <m:sSub>
                                <m:sSubPr>
                                  <m:ctrlPr>
                                    <a:rPr lang="pt-BR" i="1"/>
                                  </m:ctrlPr>
                                </m:sSubPr>
                                <m:e>
                                  <m:r>
                                    <a:rPr lang="pt-BR" i="1"/>
                                    <m:t>𝑋</m:t>
                                  </m:r>
                                </m:e>
                                <m:sub>
                                  <m:r>
                                    <a:rPr lang="pt-BR" i="1"/>
                                    <m:t>𝑛</m:t>
                                  </m:r>
                                </m:sub>
                              </m:sSub>
                            </m:e>
                          </m:d>
                        </m:e>
                      </m:d>
                    </m:oMath>
                  </m:oMathPara>
                </a14:m>
                <a:endParaRPr lang="pt-BR" dirty="0"/>
              </a:p>
            </p:txBody>
          </p:sp>
        </mc:Choice>
        <mc:Fallback>
          <p:sp>
            <p:nvSpPr>
              <p:cNvPr id="23" name="CaixaDeTexto 22">
                <a:extLst>
                  <a:ext uri="{FF2B5EF4-FFF2-40B4-BE49-F238E27FC236}">
                    <a16:creationId xmlns:a16="http://schemas.microsoft.com/office/drawing/2014/main" id="{DDA22BBB-F817-4B0F-91D0-9A2451791108}"/>
                  </a:ext>
                </a:extLst>
              </p:cNvPr>
              <p:cNvSpPr txBox="1">
                <a:spLocks noRot="1" noChangeAspect="1" noMove="1" noResize="1" noEditPoints="1" noAdjustHandles="1" noChangeArrowheads="1" noChangeShapeType="1" noTextEdit="1"/>
              </p:cNvSpPr>
              <p:nvPr/>
            </p:nvSpPr>
            <p:spPr>
              <a:xfrm>
                <a:off x="1869165" y="1264132"/>
                <a:ext cx="9438915" cy="412934"/>
              </a:xfrm>
              <a:prstGeom prst="rect">
                <a:avLst/>
              </a:prstGeom>
              <a:blipFill>
                <a:blip r:embed="rId2"/>
                <a:stretch>
                  <a:fillRect b="-8824"/>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25" name="CaixaDeTexto 24">
                <a:extLst>
                  <a:ext uri="{FF2B5EF4-FFF2-40B4-BE49-F238E27FC236}">
                    <a16:creationId xmlns:a16="http://schemas.microsoft.com/office/drawing/2014/main" id="{2DCB6240-4751-4B5E-A821-D3AA52DF0865}"/>
                  </a:ext>
                </a:extLst>
              </p:cNvPr>
              <p:cNvSpPr txBox="1"/>
              <p:nvPr/>
            </p:nvSpPr>
            <p:spPr>
              <a:xfrm>
                <a:off x="3356714" y="2884065"/>
                <a:ext cx="6098058" cy="23487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m:ctrlPr>
                            </m:eqArrPr>
                            <m:e>
                              <m:r>
                                <a:rPr lang="pt-BR" i="1"/>
                                <m:t> </m:t>
                              </m:r>
                            </m:e>
                            <m:e>
                              <m:sSub>
                                <m:sSubPr>
                                  <m:ctrlPr>
                                    <a:rPr lang="pt-BR" i="1"/>
                                  </m:ctrlPr>
                                </m:sSubPr>
                                <m:e>
                                  <m:r>
                                    <a:rPr lang="pt-BR" i="1"/>
                                    <m:t>𝐻</m:t>
                                  </m:r>
                                </m:e>
                                <m:sub>
                                  <m:r>
                                    <a:rPr lang="pt-BR" i="1"/>
                                    <m:t>11</m:t>
                                  </m:r>
                                </m:sub>
                              </m:sSub>
                              <m:sSub>
                                <m:sSubPr>
                                  <m:ctrlPr>
                                    <a:rPr lang="pt-BR" i="1"/>
                                  </m:ctrlPr>
                                </m:sSubPr>
                                <m:e>
                                  <m:r>
                                    <a:rPr lang="pt-BR" i="1"/>
                                    <m:t>𝑢</m:t>
                                  </m:r>
                                </m:e>
                                <m:sub>
                                  <m:r>
                                    <a:rPr lang="pt-BR" i="1"/>
                                    <m:t>1</m:t>
                                  </m:r>
                                </m:sub>
                              </m:sSub>
                              <m:r>
                                <a:rPr lang="pt-BR" i="1"/>
                                <m:t>+⋯+</m:t>
                              </m:r>
                              <m:sSub>
                                <m:sSubPr>
                                  <m:ctrlPr>
                                    <a:rPr lang="pt-BR" i="1"/>
                                  </m:ctrlPr>
                                </m:sSubPr>
                                <m:e>
                                  <m:r>
                                    <a:rPr lang="pt-BR" i="1"/>
                                    <m:t>𝐻</m:t>
                                  </m:r>
                                </m:e>
                                <m:sub>
                                  <m:r>
                                    <a:rPr lang="pt-BR" i="1"/>
                                    <m:t>1</m:t>
                                  </m:r>
                                  <m:r>
                                    <a:rPr lang="pt-BR" i="1"/>
                                    <m:t>𝑛</m:t>
                                  </m:r>
                                </m:sub>
                              </m:sSub>
                              <m:sSub>
                                <m:sSubPr>
                                  <m:ctrlPr>
                                    <a:rPr lang="pt-BR" i="1"/>
                                  </m:ctrlPr>
                                </m:sSubPr>
                                <m:e>
                                  <m:r>
                                    <a:rPr lang="pt-BR" i="1"/>
                                    <m:t>𝑢</m:t>
                                  </m:r>
                                </m:e>
                                <m:sub>
                                  <m:r>
                                    <a:rPr lang="pt-BR" i="1"/>
                                    <m:t>𝑛</m:t>
                                  </m:r>
                                </m:sub>
                              </m:sSub>
                              <m:r>
                                <a:rPr lang="pt-BR" i="1"/>
                                <m:t>−</m:t>
                              </m:r>
                              <m:sSub>
                                <m:sSubPr>
                                  <m:ctrlPr>
                                    <a:rPr lang="pt-BR" i="1"/>
                                  </m:ctrlPr>
                                </m:sSubPr>
                                <m:e>
                                  <m:r>
                                    <a:rPr lang="pt-BR" i="1"/>
                                    <m:t>𝐺</m:t>
                                  </m:r>
                                </m:e>
                                <m:sub>
                                  <m:r>
                                    <a:rPr lang="pt-BR" i="1"/>
                                    <m:t>11</m:t>
                                  </m:r>
                                </m:sub>
                              </m:sSub>
                              <m:sSub>
                                <m:sSubPr>
                                  <m:ctrlPr>
                                    <a:rPr lang="pt-BR" i="1"/>
                                  </m:ctrlPr>
                                </m:sSubPr>
                                <m:e>
                                  <m:r>
                                    <a:rPr lang="pt-BR" i="1"/>
                                    <m:t>𝑞</m:t>
                                  </m:r>
                                </m:e>
                                <m:sub>
                                  <m:r>
                                    <a:rPr lang="pt-BR" i="1"/>
                                    <m:t>1</m:t>
                                  </m:r>
                                </m:sub>
                              </m:sSub>
                              <m:r>
                                <a:rPr lang="pt-BR" i="1"/>
                                <m:t>−⋯−</m:t>
                              </m:r>
                              <m:sSub>
                                <m:sSubPr>
                                  <m:ctrlPr>
                                    <a:rPr lang="pt-BR" i="1"/>
                                  </m:ctrlPr>
                                </m:sSubPr>
                                <m:e>
                                  <m:r>
                                    <a:rPr lang="pt-BR" i="1"/>
                                    <m:t>𝐺</m:t>
                                  </m:r>
                                </m:e>
                                <m:sub>
                                  <m:r>
                                    <a:rPr lang="pt-BR" i="1"/>
                                    <m:t>1</m:t>
                                  </m:r>
                                  <m:r>
                                    <a:rPr lang="pt-BR" i="1"/>
                                    <m:t>𝑛</m:t>
                                  </m:r>
                                </m:sub>
                              </m:sSub>
                              <m:sSub>
                                <m:sSubPr>
                                  <m:ctrlPr>
                                    <a:rPr lang="pt-BR" i="1"/>
                                  </m:ctrlPr>
                                </m:sSubPr>
                                <m:e>
                                  <m:r>
                                    <a:rPr lang="pt-BR" i="1"/>
                                    <m:t>𝑞</m:t>
                                  </m:r>
                                </m:e>
                                <m:sub>
                                  <m:r>
                                    <a:rPr lang="pt-BR" i="1"/>
                                    <m:t>𝑛</m:t>
                                  </m:r>
                                </m:sub>
                              </m:sSub>
                              <m:r>
                                <a:rPr lang="pt-BR" i="1"/>
                                <m:t>=</m:t>
                              </m:r>
                              <m:sSubSup>
                                <m:sSubSupPr>
                                  <m:ctrlPr>
                                    <a:rPr lang="pt-BR" i="1"/>
                                  </m:ctrlPr>
                                </m:sSubSupPr>
                                <m:e>
                                  <m:r>
                                    <a:rPr lang="pt-BR" i="1"/>
                                    <m:t>𝑇</m:t>
                                  </m:r>
                                </m:e>
                                <m:sub>
                                  <m:r>
                                    <a:rPr lang="pt-BR" i="1"/>
                                    <m:t>𝑑</m:t>
                                  </m:r>
                                </m:sub>
                                <m:sup>
                                  <m:r>
                                    <a:rPr lang="pt-BR" i="1"/>
                                    <m:t>1</m:t>
                                  </m:r>
                                </m:sup>
                              </m:sSubSup>
                            </m:e>
                            <m:e>
                              <m:r>
                                <a:rPr lang="pt-BR" i="1"/>
                                <m:t> </m:t>
                              </m:r>
                            </m:e>
                            <m:e>
                              <m:sSub>
                                <m:sSubPr>
                                  <m:ctrlPr>
                                    <a:rPr lang="pt-BR" i="1"/>
                                  </m:ctrlPr>
                                </m:sSubPr>
                                <m:e>
                                  <m:r>
                                    <a:rPr lang="pt-BR" i="1"/>
                                    <m:t>𝐻</m:t>
                                  </m:r>
                                </m:e>
                                <m:sub>
                                  <m:r>
                                    <a:rPr lang="pt-BR" i="1"/>
                                    <m:t>21</m:t>
                                  </m:r>
                                </m:sub>
                              </m:sSub>
                              <m:sSub>
                                <m:sSubPr>
                                  <m:ctrlPr>
                                    <a:rPr lang="pt-BR" i="1"/>
                                  </m:ctrlPr>
                                </m:sSubPr>
                                <m:e>
                                  <m:r>
                                    <a:rPr lang="pt-BR" i="1"/>
                                    <m:t>𝑢</m:t>
                                  </m:r>
                                </m:e>
                                <m:sub>
                                  <m:r>
                                    <a:rPr lang="pt-BR" i="1"/>
                                    <m:t>1</m:t>
                                  </m:r>
                                </m:sub>
                              </m:sSub>
                              <m:r>
                                <a:rPr lang="pt-BR" i="1"/>
                                <m:t>+⋯+</m:t>
                              </m:r>
                              <m:sSub>
                                <m:sSubPr>
                                  <m:ctrlPr>
                                    <a:rPr lang="pt-BR" i="1"/>
                                  </m:ctrlPr>
                                </m:sSubPr>
                                <m:e>
                                  <m:r>
                                    <a:rPr lang="pt-BR" i="1"/>
                                    <m:t>𝐻</m:t>
                                  </m:r>
                                </m:e>
                                <m:sub>
                                  <m:r>
                                    <a:rPr lang="pt-BR" i="1"/>
                                    <m:t>2</m:t>
                                  </m:r>
                                  <m:r>
                                    <a:rPr lang="pt-BR" i="1"/>
                                    <m:t>𝑛</m:t>
                                  </m:r>
                                </m:sub>
                              </m:sSub>
                              <m:sSub>
                                <m:sSubPr>
                                  <m:ctrlPr>
                                    <a:rPr lang="pt-BR" i="1"/>
                                  </m:ctrlPr>
                                </m:sSubPr>
                                <m:e>
                                  <m:r>
                                    <a:rPr lang="pt-BR" i="1"/>
                                    <m:t>𝑢</m:t>
                                  </m:r>
                                </m:e>
                                <m:sub>
                                  <m:r>
                                    <a:rPr lang="pt-BR" i="1"/>
                                    <m:t>𝑛</m:t>
                                  </m:r>
                                </m:sub>
                              </m:sSub>
                              <m:r>
                                <a:rPr lang="pt-BR" i="1"/>
                                <m:t>−</m:t>
                              </m:r>
                              <m:sSub>
                                <m:sSubPr>
                                  <m:ctrlPr>
                                    <a:rPr lang="pt-BR" i="1"/>
                                  </m:ctrlPr>
                                </m:sSubPr>
                                <m:e>
                                  <m:r>
                                    <a:rPr lang="pt-BR" i="1"/>
                                    <m:t>𝐺</m:t>
                                  </m:r>
                                </m:e>
                                <m:sub>
                                  <m:r>
                                    <a:rPr lang="pt-BR" i="1"/>
                                    <m:t>11</m:t>
                                  </m:r>
                                </m:sub>
                              </m:sSub>
                              <m:sSub>
                                <m:sSubPr>
                                  <m:ctrlPr>
                                    <a:rPr lang="pt-BR" i="1"/>
                                  </m:ctrlPr>
                                </m:sSubPr>
                                <m:e>
                                  <m:r>
                                    <a:rPr lang="pt-BR" i="1"/>
                                    <m:t>𝑞</m:t>
                                  </m:r>
                                </m:e>
                                <m:sub>
                                  <m:r>
                                    <a:rPr lang="pt-BR" i="1"/>
                                    <m:t>1</m:t>
                                  </m:r>
                                </m:sub>
                              </m:sSub>
                              <m:r>
                                <a:rPr lang="pt-BR" i="1"/>
                                <m:t>−⋯−</m:t>
                              </m:r>
                              <m:sSub>
                                <m:sSubPr>
                                  <m:ctrlPr>
                                    <a:rPr lang="pt-BR" i="1"/>
                                  </m:ctrlPr>
                                </m:sSubPr>
                                <m:e>
                                  <m:r>
                                    <a:rPr lang="pt-BR" i="1"/>
                                    <m:t>𝐺</m:t>
                                  </m:r>
                                </m:e>
                                <m:sub>
                                  <m:r>
                                    <a:rPr lang="pt-BR" i="1"/>
                                    <m:t>2</m:t>
                                  </m:r>
                                  <m:r>
                                    <a:rPr lang="pt-BR" i="1"/>
                                    <m:t>𝑛</m:t>
                                  </m:r>
                                </m:sub>
                              </m:sSub>
                              <m:sSub>
                                <m:sSubPr>
                                  <m:ctrlPr>
                                    <a:rPr lang="pt-BR" i="1"/>
                                  </m:ctrlPr>
                                </m:sSubPr>
                                <m:e>
                                  <m:r>
                                    <a:rPr lang="pt-BR" i="1"/>
                                    <m:t>𝑞</m:t>
                                  </m:r>
                                </m:e>
                                <m:sub>
                                  <m:r>
                                    <a:rPr lang="pt-BR" i="1"/>
                                    <m:t>𝑛</m:t>
                                  </m:r>
                                </m:sub>
                              </m:sSub>
                              <m:r>
                                <a:rPr lang="pt-BR" i="1"/>
                                <m:t>=</m:t>
                              </m:r>
                              <m:sSubSup>
                                <m:sSubSupPr>
                                  <m:ctrlPr>
                                    <a:rPr lang="pt-BR" i="1"/>
                                  </m:ctrlPr>
                                </m:sSubSupPr>
                                <m:e>
                                  <m:r>
                                    <a:rPr lang="pt-BR" i="1"/>
                                    <m:t>𝑇</m:t>
                                  </m:r>
                                </m:e>
                                <m:sub>
                                  <m:r>
                                    <a:rPr lang="pt-BR" i="1"/>
                                    <m:t>𝑑</m:t>
                                  </m:r>
                                </m:sub>
                                <m:sup>
                                  <m:r>
                                    <a:rPr lang="pt-BR" i="1"/>
                                    <m:t>2</m:t>
                                  </m:r>
                                </m:sup>
                              </m:sSubSup>
                            </m:e>
                            <m:e>
                              <m:r>
                                <a:rPr lang="pt-BR" i="1"/>
                                <m:t> </m:t>
                              </m:r>
                            </m:e>
                            <m:e>
                              <m:r>
                                <a:rPr lang="pt-BR" i="1"/>
                                <m:t>⋮</m:t>
                              </m:r>
                            </m:e>
                            <m:e>
                              <m:r>
                                <a:rPr lang="pt-BR" i="1"/>
                                <m:t> </m:t>
                              </m:r>
                            </m:e>
                            <m:e>
                              <m:sSub>
                                <m:sSubPr>
                                  <m:ctrlPr>
                                    <a:rPr lang="pt-BR" i="1"/>
                                  </m:ctrlPr>
                                </m:sSubPr>
                                <m:e>
                                  <m:r>
                                    <a:rPr lang="pt-BR" i="1"/>
                                    <m:t>𝐻</m:t>
                                  </m:r>
                                </m:e>
                                <m:sub>
                                  <m:r>
                                    <a:rPr lang="pt-BR" i="1"/>
                                    <m:t>𝑛</m:t>
                                  </m:r>
                                  <m:r>
                                    <a:rPr lang="pt-BR" i="1"/>
                                    <m:t>1</m:t>
                                  </m:r>
                                </m:sub>
                              </m:sSub>
                              <m:sSub>
                                <m:sSubPr>
                                  <m:ctrlPr>
                                    <a:rPr lang="pt-BR" i="1"/>
                                  </m:ctrlPr>
                                </m:sSubPr>
                                <m:e>
                                  <m:r>
                                    <a:rPr lang="pt-BR" i="1"/>
                                    <m:t>𝑢</m:t>
                                  </m:r>
                                </m:e>
                                <m:sub>
                                  <m:r>
                                    <a:rPr lang="pt-BR" i="1"/>
                                    <m:t>1</m:t>
                                  </m:r>
                                </m:sub>
                              </m:sSub>
                              <m:r>
                                <a:rPr lang="pt-BR" i="1"/>
                                <m:t>+⋯+</m:t>
                              </m:r>
                              <m:sSub>
                                <m:sSubPr>
                                  <m:ctrlPr>
                                    <a:rPr lang="pt-BR" i="1"/>
                                  </m:ctrlPr>
                                </m:sSubPr>
                                <m:e>
                                  <m:r>
                                    <a:rPr lang="pt-BR" i="1"/>
                                    <m:t>𝐻</m:t>
                                  </m:r>
                                </m:e>
                                <m:sub>
                                  <m:r>
                                    <a:rPr lang="pt-BR" i="1"/>
                                    <m:t>𝑛𝑛</m:t>
                                  </m:r>
                                </m:sub>
                              </m:sSub>
                              <m:sSub>
                                <m:sSubPr>
                                  <m:ctrlPr>
                                    <a:rPr lang="pt-BR" i="1"/>
                                  </m:ctrlPr>
                                </m:sSubPr>
                                <m:e>
                                  <m:r>
                                    <a:rPr lang="pt-BR" i="1"/>
                                    <m:t>𝑢</m:t>
                                  </m:r>
                                </m:e>
                                <m:sub>
                                  <m:r>
                                    <a:rPr lang="pt-BR" i="1"/>
                                    <m:t>𝑛</m:t>
                                  </m:r>
                                </m:sub>
                              </m:sSub>
                              <m:r>
                                <a:rPr lang="pt-BR" i="1"/>
                                <m:t>−</m:t>
                              </m:r>
                              <m:sSub>
                                <m:sSubPr>
                                  <m:ctrlPr>
                                    <a:rPr lang="pt-BR" i="1"/>
                                  </m:ctrlPr>
                                </m:sSubPr>
                                <m:e>
                                  <m:r>
                                    <a:rPr lang="pt-BR" i="1"/>
                                    <m:t>𝐺</m:t>
                                  </m:r>
                                </m:e>
                                <m:sub>
                                  <m:r>
                                    <a:rPr lang="pt-BR" i="1"/>
                                    <m:t>𝑛</m:t>
                                  </m:r>
                                  <m:r>
                                    <a:rPr lang="pt-BR" i="1"/>
                                    <m:t>1</m:t>
                                  </m:r>
                                </m:sub>
                              </m:sSub>
                              <m:sSub>
                                <m:sSubPr>
                                  <m:ctrlPr>
                                    <a:rPr lang="pt-BR" i="1"/>
                                  </m:ctrlPr>
                                </m:sSubPr>
                                <m:e>
                                  <m:r>
                                    <a:rPr lang="pt-BR" i="1"/>
                                    <m:t>𝑞</m:t>
                                  </m:r>
                                </m:e>
                                <m:sub>
                                  <m:r>
                                    <a:rPr lang="pt-BR" i="1"/>
                                    <m:t>1</m:t>
                                  </m:r>
                                </m:sub>
                              </m:sSub>
                              <m:r>
                                <a:rPr lang="pt-BR" i="1"/>
                                <m:t>−⋯−</m:t>
                              </m:r>
                              <m:sSub>
                                <m:sSubPr>
                                  <m:ctrlPr>
                                    <a:rPr lang="pt-BR" i="1"/>
                                  </m:ctrlPr>
                                </m:sSubPr>
                                <m:e>
                                  <m:r>
                                    <a:rPr lang="pt-BR" i="1"/>
                                    <m:t>𝐺</m:t>
                                  </m:r>
                                </m:e>
                                <m:sub>
                                  <m:r>
                                    <a:rPr lang="pt-BR" i="1"/>
                                    <m:t>𝑛𝑛</m:t>
                                  </m:r>
                                </m:sub>
                              </m:sSub>
                              <m:sSub>
                                <m:sSubPr>
                                  <m:ctrlPr>
                                    <a:rPr lang="pt-BR" i="1"/>
                                  </m:ctrlPr>
                                </m:sSubPr>
                                <m:e>
                                  <m:r>
                                    <a:rPr lang="pt-BR" i="1"/>
                                    <m:t>𝑞</m:t>
                                  </m:r>
                                </m:e>
                                <m:sub>
                                  <m:r>
                                    <a:rPr lang="pt-BR" i="1"/>
                                    <m:t>𝑛</m:t>
                                  </m:r>
                                </m:sub>
                              </m:sSub>
                              <m:r>
                                <a:rPr lang="pt-BR" i="1"/>
                                <m:t>=</m:t>
                              </m:r>
                              <m:sSubSup>
                                <m:sSubSupPr>
                                  <m:ctrlPr>
                                    <a:rPr lang="pt-BR" i="1"/>
                                  </m:ctrlPr>
                                </m:sSubSupPr>
                                <m:e>
                                  <m:r>
                                    <a:rPr lang="pt-BR" i="1"/>
                                    <m:t>𝑇</m:t>
                                  </m:r>
                                </m:e>
                                <m:sub>
                                  <m:r>
                                    <a:rPr lang="pt-BR" i="1"/>
                                    <m:t>𝑑</m:t>
                                  </m:r>
                                </m:sub>
                                <m:sup>
                                  <m:r>
                                    <a:rPr lang="pt-BR" i="1"/>
                                    <m:t>𝑛</m:t>
                                  </m:r>
                                </m:sup>
                              </m:sSubSup>
                            </m:e>
                            <m:e>
                              <m:r>
                                <a:rPr lang="pt-BR" i="1"/>
                                <m:t> </m:t>
                              </m:r>
                            </m:e>
                          </m:eqArr>
                        </m:e>
                      </m:d>
                    </m:oMath>
                  </m:oMathPara>
                </a14:m>
                <a:endParaRPr lang="pt-BR" dirty="0"/>
              </a:p>
            </p:txBody>
          </p:sp>
        </mc:Choice>
        <mc:Fallback>
          <p:sp>
            <p:nvSpPr>
              <p:cNvPr id="25" name="CaixaDeTexto 24">
                <a:extLst>
                  <a:ext uri="{FF2B5EF4-FFF2-40B4-BE49-F238E27FC236}">
                    <a16:creationId xmlns:a16="http://schemas.microsoft.com/office/drawing/2014/main" id="{2DCB6240-4751-4B5E-A821-D3AA52DF0865}"/>
                  </a:ext>
                </a:extLst>
              </p:cNvPr>
              <p:cNvSpPr txBox="1">
                <a:spLocks noRot="1" noChangeAspect="1" noMove="1" noResize="1" noEditPoints="1" noAdjustHandles="1" noChangeArrowheads="1" noChangeShapeType="1" noTextEdit="1"/>
              </p:cNvSpPr>
              <p:nvPr/>
            </p:nvSpPr>
            <p:spPr>
              <a:xfrm>
                <a:off x="3356714" y="2884065"/>
                <a:ext cx="6098058" cy="2348785"/>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27" name="CaixaDeTexto 26">
                <a:extLst>
                  <a:ext uri="{FF2B5EF4-FFF2-40B4-BE49-F238E27FC236}">
                    <a16:creationId xmlns:a16="http://schemas.microsoft.com/office/drawing/2014/main" id="{D57761C5-3DCC-4557-9385-391CB856FC03}"/>
                  </a:ext>
                </a:extLst>
              </p:cNvPr>
              <p:cNvSpPr txBox="1"/>
              <p:nvPr/>
            </p:nvSpPr>
            <p:spPr>
              <a:xfrm>
                <a:off x="3229851" y="5593868"/>
                <a:ext cx="609805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m:ctrlPr>
                        </m:dPr>
                        <m:e>
                          <m:r>
                            <a:rPr lang="pt-BR" i="1"/>
                            <m:t>𝐻</m:t>
                          </m:r>
                        </m:e>
                      </m:d>
                      <m:d>
                        <m:dPr>
                          <m:begChr m:val="{"/>
                          <m:endChr m:val="}"/>
                          <m:ctrlPr>
                            <a:rPr lang="pt-BR" i="1"/>
                          </m:ctrlPr>
                        </m:dPr>
                        <m:e>
                          <m:r>
                            <a:rPr lang="pt-BR" i="1"/>
                            <m:t>𝑈</m:t>
                          </m:r>
                        </m:e>
                      </m:d>
                      <m:r>
                        <a:rPr lang="pt-BR" i="1"/>
                        <m:t>−</m:t>
                      </m:r>
                      <m:d>
                        <m:dPr>
                          <m:begChr m:val="["/>
                          <m:endChr m:val="]"/>
                          <m:ctrlPr>
                            <a:rPr lang="pt-BR" i="1"/>
                          </m:ctrlPr>
                        </m:dPr>
                        <m:e>
                          <m:r>
                            <a:rPr lang="pt-BR" i="1"/>
                            <m:t>𝐺</m:t>
                          </m:r>
                        </m:e>
                      </m:d>
                      <m:d>
                        <m:dPr>
                          <m:begChr m:val="{"/>
                          <m:endChr m:val="}"/>
                          <m:ctrlPr>
                            <a:rPr lang="pt-BR" i="1"/>
                          </m:ctrlPr>
                        </m:dPr>
                        <m:e>
                          <m:r>
                            <a:rPr lang="pt-BR" i="1"/>
                            <m:t>𝑄</m:t>
                          </m:r>
                        </m:e>
                      </m:d>
                      <m:r>
                        <a:rPr lang="pt-BR" i="1"/>
                        <m:t>=</m:t>
                      </m:r>
                      <m:d>
                        <m:dPr>
                          <m:begChr m:val="{"/>
                          <m:endChr m:val="}"/>
                          <m:ctrlPr>
                            <a:rPr lang="pt-BR" i="1"/>
                          </m:ctrlPr>
                        </m:dPr>
                        <m:e>
                          <m:sSub>
                            <m:sSubPr>
                              <m:ctrlPr>
                                <a:rPr lang="pt-BR" i="1"/>
                              </m:ctrlPr>
                            </m:sSubPr>
                            <m:e>
                              <m:r>
                                <a:rPr lang="pt-BR" i="1"/>
                                <m:t>𝑇</m:t>
                              </m:r>
                            </m:e>
                            <m:sub>
                              <m:r>
                                <a:rPr lang="pt-BR" i="1"/>
                                <m:t>𝐷</m:t>
                              </m:r>
                            </m:sub>
                          </m:sSub>
                        </m:e>
                      </m:d>
                    </m:oMath>
                  </m:oMathPara>
                </a14:m>
                <a:endParaRPr lang="pt-BR" dirty="0"/>
              </a:p>
            </p:txBody>
          </p:sp>
        </mc:Choice>
        <mc:Fallback>
          <p:sp>
            <p:nvSpPr>
              <p:cNvPr id="27" name="CaixaDeTexto 26">
                <a:extLst>
                  <a:ext uri="{FF2B5EF4-FFF2-40B4-BE49-F238E27FC236}">
                    <a16:creationId xmlns:a16="http://schemas.microsoft.com/office/drawing/2014/main" id="{D57761C5-3DCC-4557-9385-391CB856FC03}"/>
                  </a:ext>
                </a:extLst>
              </p:cNvPr>
              <p:cNvSpPr txBox="1">
                <a:spLocks noRot="1" noChangeAspect="1" noMove="1" noResize="1" noEditPoints="1" noAdjustHandles="1" noChangeArrowheads="1" noChangeShapeType="1" noTextEdit="1"/>
              </p:cNvSpPr>
              <p:nvPr/>
            </p:nvSpPr>
            <p:spPr>
              <a:xfrm>
                <a:off x="3229851" y="5593868"/>
                <a:ext cx="6098058" cy="369332"/>
              </a:xfrm>
              <a:prstGeom prst="rect">
                <a:avLst/>
              </a:prstGeom>
              <a:blipFill>
                <a:blip r:embed="rId4"/>
                <a:stretch>
                  <a:fillRect b="-10000"/>
                </a:stretch>
              </a:blipFill>
            </p:spPr>
            <p:txBody>
              <a:bodyPr/>
              <a:lstStyle/>
              <a:p>
                <a:r>
                  <a:rPr lang="pt-BR">
                    <a:noFill/>
                  </a:rPr>
                  <a:t> </a:t>
                </a:r>
              </a:p>
            </p:txBody>
          </p:sp>
        </mc:Fallback>
      </mc:AlternateContent>
    </p:spTree>
    <p:extLst>
      <p:ext uri="{BB962C8B-B14F-4D97-AF65-F5344CB8AC3E}">
        <p14:creationId xmlns:p14="http://schemas.microsoft.com/office/powerpoint/2010/main" val="3579937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lstStyle/>
          <a:p>
            <a:r>
              <a:rPr lang="pt-BR" dirty="0"/>
              <a:t>2.4. Formulação MECID Regularizada</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a:xfrm>
            <a:off x="1097280" y="1845733"/>
            <a:ext cx="10058400" cy="4565115"/>
          </a:xfrm>
        </p:spPr>
        <p:txBody>
          <a:bodyPr>
            <a:normAutofit/>
          </a:bodyPr>
          <a:lstStyle/>
          <a:p>
            <a:pPr algn="just"/>
            <a:r>
              <a:rPr lang="pt-BR" dirty="0"/>
              <a:t>Tratado o Termo Difusivo da Equação de Helmholtz, outro termo da equação requer atenção e tratamento. :</a:t>
            </a:r>
          </a:p>
          <a:p>
            <a:pPr algn="r"/>
            <a:r>
              <a:rPr lang="pt-BR" dirty="0"/>
              <a:t>(25)</a:t>
            </a:r>
          </a:p>
          <a:p>
            <a:pPr algn="r"/>
            <a:endParaRPr lang="pt-BR" dirty="0"/>
          </a:p>
          <a:p>
            <a:pPr algn="just"/>
            <a:r>
              <a:rPr lang="pt-BR" dirty="0"/>
              <a:t>Aplicando a Forma Integral Forte na Equação de Helmholtz (25), obtém-se :</a:t>
            </a:r>
          </a:p>
          <a:p>
            <a:pPr algn="r"/>
            <a:r>
              <a:rPr lang="pt-BR" dirty="0"/>
              <a:t>(26)</a:t>
            </a:r>
          </a:p>
          <a:p>
            <a:pPr algn="just"/>
            <a:endParaRPr lang="pt-BR" dirty="0"/>
          </a:p>
          <a:p>
            <a:pPr algn="just"/>
            <a:r>
              <a:rPr lang="pt-BR" dirty="0"/>
              <a:t>É inserida a equação (26) no lado esquerdo da equação (21), assim:</a:t>
            </a:r>
          </a:p>
          <a:p>
            <a:pPr algn="r"/>
            <a:r>
              <a:rPr lang="pt-BR" dirty="0"/>
              <a:t>(27)</a:t>
            </a:r>
          </a:p>
        </p:txBody>
      </p:sp>
      <mc:AlternateContent xmlns:mc="http://schemas.openxmlformats.org/markup-compatibility/2006">
        <mc:Choice xmlns:a14="http://schemas.microsoft.com/office/drawing/2010/main" Requires="a14">
          <p:sp>
            <p:nvSpPr>
              <p:cNvPr id="5" name="Retângulo 4">
                <a:extLst>
                  <a:ext uri="{FF2B5EF4-FFF2-40B4-BE49-F238E27FC236}">
                    <a16:creationId xmlns:a16="http://schemas.microsoft.com/office/drawing/2014/main" id="{7C39F961-D4A3-467B-ADA3-41162E2BD9FD}"/>
                  </a:ext>
                </a:extLst>
              </p:cNvPr>
              <p:cNvSpPr/>
              <p:nvPr/>
            </p:nvSpPr>
            <p:spPr>
              <a:xfrm>
                <a:off x="3666992" y="2344158"/>
                <a:ext cx="4858015" cy="65517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m:ctrlPr>
                        </m:sSubPr>
                        <m:e>
                          <m:r>
                            <a:rPr lang="pt-BR" i="1"/>
                            <m:t>𝑢</m:t>
                          </m:r>
                        </m:e>
                        <m:sub>
                          <m:r>
                            <a:rPr lang="pt-BR" i="1"/>
                            <m:t>,</m:t>
                          </m:r>
                          <m:r>
                            <a:rPr lang="pt-BR" i="1"/>
                            <m:t>𝑖𝑖</m:t>
                          </m:r>
                        </m:sub>
                      </m:sSub>
                      <m:d>
                        <m:dPr>
                          <m:ctrlPr>
                            <a:rPr lang="pt-BR" i="1"/>
                          </m:ctrlPr>
                        </m:dPr>
                        <m:e>
                          <m:r>
                            <a:rPr lang="pt-BR" i="1"/>
                            <m:t>𝑋</m:t>
                          </m:r>
                        </m:e>
                      </m:d>
                      <m:r>
                        <a:rPr lang="pt-BR" i="1"/>
                        <m:t>= −</m:t>
                      </m:r>
                      <m:f>
                        <m:fPr>
                          <m:ctrlPr>
                            <a:rPr lang="pt-BR" i="1"/>
                          </m:ctrlPr>
                        </m:fPr>
                        <m:num>
                          <m:sSup>
                            <m:sSupPr>
                              <m:ctrlPr>
                                <a:rPr lang="pt-BR" i="1"/>
                              </m:ctrlPr>
                            </m:sSupPr>
                            <m:e>
                              <m:r>
                                <a:rPr lang="pt-BR" i="1"/>
                                <m:t>𝜔</m:t>
                              </m:r>
                            </m:e>
                            <m:sup>
                              <m:r>
                                <a:rPr lang="pt-BR" i="1"/>
                                <m:t>2</m:t>
                              </m:r>
                            </m:sup>
                          </m:sSup>
                        </m:num>
                        <m:den>
                          <m:sSup>
                            <m:sSupPr>
                              <m:ctrlPr>
                                <a:rPr lang="pt-BR" i="1"/>
                              </m:ctrlPr>
                            </m:sSupPr>
                            <m:e>
                              <m:r>
                                <a:rPr lang="pt-BR" i="1"/>
                                <m:t>𝑘</m:t>
                              </m:r>
                            </m:e>
                            <m:sup>
                              <m:r>
                                <a:rPr lang="pt-BR" i="1"/>
                                <m:t>2</m:t>
                              </m:r>
                            </m:sup>
                          </m:sSup>
                        </m:den>
                      </m:f>
                      <m:r>
                        <a:rPr lang="pt-BR" i="1"/>
                        <m:t>𝑢</m:t>
                      </m:r>
                      <m:d>
                        <m:dPr>
                          <m:ctrlPr>
                            <a:rPr lang="pt-BR" i="1"/>
                          </m:ctrlPr>
                        </m:dPr>
                        <m:e>
                          <m:r>
                            <a:rPr lang="pt-BR" i="1"/>
                            <m:t>𝑋</m:t>
                          </m:r>
                        </m:e>
                      </m:d>
                    </m:oMath>
                  </m:oMathPara>
                </a14:m>
                <a:endParaRPr lang="pt-BR" dirty="0"/>
              </a:p>
            </p:txBody>
          </p:sp>
        </mc:Choice>
        <mc:Fallback>
          <p:sp>
            <p:nvSpPr>
              <p:cNvPr id="5" name="Retângulo 4">
                <a:extLst>
                  <a:ext uri="{FF2B5EF4-FFF2-40B4-BE49-F238E27FC236}">
                    <a16:creationId xmlns:a16="http://schemas.microsoft.com/office/drawing/2014/main" id="{7C39F961-D4A3-467B-ADA3-41162E2BD9FD}"/>
                  </a:ext>
                </a:extLst>
              </p:cNvPr>
              <p:cNvSpPr>
                <a:spLocks noRot="1" noChangeAspect="1" noMove="1" noResize="1" noEditPoints="1" noAdjustHandles="1" noChangeArrowheads="1" noChangeShapeType="1" noTextEdit="1"/>
              </p:cNvSpPr>
              <p:nvPr/>
            </p:nvSpPr>
            <p:spPr>
              <a:xfrm>
                <a:off x="3666992" y="2344158"/>
                <a:ext cx="4858015" cy="655179"/>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7" name="CaixaDeTexto 6">
                <a:extLst>
                  <a:ext uri="{FF2B5EF4-FFF2-40B4-BE49-F238E27FC236}">
                    <a16:creationId xmlns:a16="http://schemas.microsoft.com/office/drawing/2014/main" id="{13E4D9B0-F426-4BE5-934B-8BC084894C53}"/>
                  </a:ext>
                </a:extLst>
              </p:cNvPr>
              <p:cNvSpPr txBox="1"/>
              <p:nvPr/>
            </p:nvSpPr>
            <p:spPr>
              <a:xfrm>
                <a:off x="3046970" y="3858664"/>
                <a:ext cx="6098058"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m:ctrlPr>
                        </m:naryPr>
                        <m:sub>
                          <m:r>
                            <m:rPr>
                              <m:sty m:val="p"/>
                            </m:rPr>
                            <a:rPr lang="pt-BR"/>
                            <m:t>Ω</m:t>
                          </m:r>
                        </m:sub>
                        <m:sup>
                          <m:r>
                            <a:rPr lang="pt-BR" i="1"/>
                            <m:t> </m:t>
                          </m:r>
                        </m:sup>
                        <m:e>
                          <m:sSub>
                            <m:sSubPr>
                              <m:ctrlPr>
                                <a:rPr lang="pt-BR" i="1"/>
                              </m:ctrlPr>
                            </m:sSubPr>
                            <m:e>
                              <m:r>
                                <a:rPr lang="pt-BR" i="1"/>
                                <m:t>𝑢</m:t>
                              </m:r>
                            </m:e>
                            <m:sub>
                              <m:r>
                                <a:rPr lang="pt-BR" i="1"/>
                                <m:t>,</m:t>
                              </m:r>
                              <m:r>
                                <a:rPr lang="pt-BR" i="1"/>
                                <m:t>𝑖𝑖</m:t>
                              </m:r>
                            </m:sub>
                          </m:sSub>
                          <m:d>
                            <m:dPr>
                              <m:ctrlPr>
                                <a:rPr lang="pt-BR" i="1"/>
                              </m:ctrlPr>
                            </m:dPr>
                            <m:e>
                              <m:r>
                                <a:rPr lang="pt-BR" i="1"/>
                                <m:t>𝑋</m:t>
                              </m:r>
                            </m:e>
                          </m:d>
                          <m:sSup>
                            <m:sSupPr>
                              <m:ctrlPr>
                                <a:rPr lang="pt-BR" i="1"/>
                              </m:ctrlPr>
                            </m:sSupPr>
                            <m:e>
                              <m:r>
                                <a:rPr lang="pt-BR" i="1"/>
                                <m:t>𝑢</m:t>
                              </m:r>
                            </m:e>
                            <m:sup>
                              <m:r>
                                <a:rPr lang="pt-BR" i="1"/>
                                <m:t>∗</m:t>
                              </m:r>
                            </m:sup>
                          </m:sSup>
                          <m:d>
                            <m:dPr>
                              <m:ctrlPr>
                                <a:rPr lang="pt-BR" i="1"/>
                              </m:ctrlPr>
                            </m:dPr>
                            <m:e>
                              <m:r>
                                <a:rPr lang="pt-BR" i="1"/>
                                <m:t>𝜉</m:t>
                              </m:r>
                              <m:r>
                                <a:rPr lang="pt-BR" i="1"/>
                                <m:t>;</m:t>
                              </m:r>
                              <m:r>
                                <a:rPr lang="pt-BR" i="1"/>
                                <m:t>𝑋</m:t>
                              </m:r>
                            </m:e>
                          </m:d>
                          <m:r>
                            <a:rPr lang="pt-BR" i="1"/>
                            <m:t>𝑑</m:t>
                          </m:r>
                          <m:r>
                            <m:rPr>
                              <m:sty m:val="p"/>
                            </m:rPr>
                            <a:rPr lang="pt-BR"/>
                            <m:t>Ω</m:t>
                          </m:r>
                        </m:e>
                      </m:nary>
                      <m:r>
                        <a:rPr lang="pt-BR" i="1"/>
                        <m:t>= −</m:t>
                      </m:r>
                      <m:f>
                        <m:fPr>
                          <m:ctrlPr>
                            <a:rPr lang="pt-BR" i="1"/>
                          </m:ctrlPr>
                        </m:fPr>
                        <m:num>
                          <m:sSup>
                            <m:sSupPr>
                              <m:ctrlPr>
                                <a:rPr lang="pt-BR" i="1"/>
                              </m:ctrlPr>
                            </m:sSupPr>
                            <m:e>
                              <m:r>
                                <a:rPr lang="pt-BR" i="1"/>
                                <m:t>𝜔</m:t>
                              </m:r>
                            </m:e>
                            <m:sup>
                              <m:r>
                                <a:rPr lang="pt-BR" i="1"/>
                                <m:t>2</m:t>
                              </m:r>
                            </m:sup>
                          </m:sSup>
                        </m:num>
                        <m:den>
                          <m:sSup>
                            <m:sSupPr>
                              <m:ctrlPr>
                                <a:rPr lang="pt-BR" i="1"/>
                              </m:ctrlPr>
                            </m:sSupPr>
                            <m:e>
                              <m:r>
                                <a:rPr lang="pt-BR" i="1"/>
                                <m:t>𝑘</m:t>
                              </m:r>
                            </m:e>
                            <m:sup>
                              <m:r>
                                <a:rPr lang="pt-BR" i="1"/>
                                <m:t>2</m:t>
                              </m:r>
                            </m:sup>
                          </m:sSup>
                        </m:den>
                      </m:f>
                      <m:nary>
                        <m:naryPr>
                          <m:limLoc m:val="undOvr"/>
                          <m:ctrlPr>
                            <a:rPr lang="pt-BR" i="1"/>
                          </m:ctrlPr>
                        </m:naryPr>
                        <m:sub>
                          <m:r>
                            <m:rPr>
                              <m:sty m:val="p"/>
                            </m:rPr>
                            <a:rPr lang="pt-BR"/>
                            <m:t>Ω</m:t>
                          </m:r>
                        </m:sub>
                        <m:sup>
                          <m:r>
                            <a:rPr lang="pt-BR" i="1"/>
                            <m:t> </m:t>
                          </m:r>
                        </m:sup>
                        <m:e>
                          <m:r>
                            <a:rPr lang="pt-BR" i="1"/>
                            <m:t>𝑢</m:t>
                          </m:r>
                          <m:d>
                            <m:dPr>
                              <m:ctrlPr>
                                <a:rPr lang="pt-BR" i="1"/>
                              </m:ctrlPr>
                            </m:dPr>
                            <m:e>
                              <m:r>
                                <a:rPr lang="pt-BR" i="1"/>
                                <m:t>𝑋</m:t>
                              </m:r>
                            </m:e>
                          </m:d>
                          <m:sSup>
                            <m:sSupPr>
                              <m:ctrlPr>
                                <a:rPr lang="pt-BR" i="1"/>
                              </m:ctrlPr>
                            </m:sSupPr>
                            <m:e>
                              <m:r>
                                <a:rPr lang="pt-BR" i="1"/>
                                <m:t>𝑢</m:t>
                              </m:r>
                            </m:e>
                            <m:sup>
                              <m:r>
                                <a:rPr lang="pt-BR" i="1"/>
                                <m:t>∗</m:t>
                              </m:r>
                            </m:sup>
                          </m:sSup>
                          <m:d>
                            <m:dPr>
                              <m:ctrlPr>
                                <a:rPr lang="pt-BR" i="1"/>
                              </m:ctrlPr>
                            </m:dPr>
                            <m:e>
                              <m:r>
                                <a:rPr lang="pt-BR" i="1"/>
                                <m:t>𝜉</m:t>
                              </m:r>
                              <m:r>
                                <a:rPr lang="pt-BR" i="1"/>
                                <m:t>;</m:t>
                              </m:r>
                              <m:r>
                                <a:rPr lang="pt-BR" i="1"/>
                                <m:t>𝑋</m:t>
                              </m:r>
                            </m:e>
                          </m:d>
                          <m:r>
                            <a:rPr lang="pt-BR" i="1"/>
                            <m:t>𝑑</m:t>
                          </m:r>
                          <m:r>
                            <m:rPr>
                              <m:sty m:val="p"/>
                            </m:rPr>
                            <a:rPr lang="pt-BR"/>
                            <m:t>Ω</m:t>
                          </m:r>
                        </m:e>
                      </m:nary>
                    </m:oMath>
                  </m:oMathPara>
                </a14:m>
                <a:endParaRPr lang="pt-BR" dirty="0"/>
              </a:p>
            </p:txBody>
          </p:sp>
        </mc:Choice>
        <mc:Fallback>
          <p:sp>
            <p:nvSpPr>
              <p:cNvPr id="7" name="CaixaDeTexto 6">
                <a:extLst>
                  <a:ext uri="{FF2B5EF4-FFF2-40B4-BE49-F238E27FC236}">
                    <a16:creationId xmlns:a16="http://schemas.microsoft.com/office/drawing/2014/main" id="{13E4D9B0-F426-4BE5-934B-8BC084894C53}"/>
                  </a:ext>
                </a:extLst>
              </p:cNvPr>
              <p:cNvSpPr txBox="1">
                <a:spLocks noRot="1" noChangeAspect="1" noMove="1" noResize="1" noEditPoints="1" noAdjustHandles="1" noChangeArrowheads="1" noChangeShapeType="1" noTextEdit="1"/>
              </p:cNvSpPr>
              <p:nvPr/>
            </p:nvSpPr>
            <p:spPr>
              <a:xfrm>
                <a:off x="3046970" y="3858664"/>
                <a:ext cx="6098058" cy="818814"/>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4" name="CaixaDeTexto 13">
                <a:extLst>
                  <a:ext uri="{FF2B5EF4-FFF2-40B4-BE49-F238E27FC236}">
                    <a16:creationId xmlns:a16="http://schemas.microsoft.com/office/drawing/2014/main" id="{CB8966A5-4F97-477C-ADB9-3FA9007EEA2A}"/>
                  </a:ext>
                </a:extLst>
              </p:cNvPr>
              <p:cNvSpPr txBox="1"/>
              <p:nvPr/>
            </p:nvSpPr>
            <p:spPr>
              <a:xfrm>
                <a:off x="1036320" y="5173443"/>
                <a:ext cx="10058400"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𝑐</m:t>
                      </m:r>
                      <m:d>
                        <m:dPr>
                          <m:ctrlPr>
                            <a:rPr lang="pt-BR" i="1">
                              <a:latin typeface="Cambria Math" panose="02040503050406030204" pitchFamily="18" charset="0"/>
                            </a:rPr>
                          </m:ctrlPr>
                        </m:dPr>
                        <m:e>
                          <m:r>
                            <a:rPr lang="pt-BR" i="1">
                              <a:latin typeface="Cambria Math" panose="02040503050406030204" pitchFamily="18" charset="0"/>
                            </a:rPr>
                            <m:t>𝜉</m:t>
                          </m:r>
                        </m:e>
                      </m:d>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r>
                        <a:rPr lang="pt-BR" i="0">
                          <a:latin typeface="Cambria Math" panose="02040503050406030204" pitchFamily="18" charset="0"/>
                        </a:rPr>
                        <m:t>+ </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𝑞</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Γ</m:t>
                          </m:r>
                        </m:e>
                      </m:nary>
                      <m:r>
                        <a:rPr lang="pt-BR" i="0">
                          <a:latin typeface="Cambria Math" panose="02040503050406030204" pitchFamily="18" charset="0"/>
                        </a:rPr>
                        <m:t>− </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r>
                            <a:rPr lang="pt-BR" i="1">
                              <a:latin typeface="Cambria Math" panose="02040503050406030204" pitchFamily="18" charset="0"/>
                            </a:rPr>
                            <m:t>𝑞</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Γ</m:t>
                          </m:r>
                        </m:e>
                      </m:nary>
                      <m:r>
                        <a:rPr lang="pt-BR" i="0">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0">
                                  <a:latin typeface="Cambria Math" panose="02040503050406030204" pitchFamily="18" charset="0"/>
                                </a:rPr>
                                <m:t>2</m:t>
                              </m:r>
                            </m:sup>
                          </m:sSup>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0">
                                  <a:latin typeface="Cambria Math" panose="02040503050406030204" pitchFamily="18" charset="0"/>
                                </a:rPr>
                                <m:t>2</m:t>
                              </m:r>
                            </m:sup>
                          </m:sSup>
                        </m:den>
                      </m:f>
                      <m:nary>
                        <m:naryPr>
                          <m:limLoc m:val="subSup"/>
                          <m:supHide m:val="on"/>
                          <m:ctrlPr>
                            <a:rPr lang="pt-BR" i="1">
                              <a:latin typeface="Cambria Math" panose="02040503050406030204" pitchFamily="18" charset="0"/>
                            </a:rPr>
                          </m:ctrlPr>
                        </m:naryPr>
                        <m:sub>
                          <m:r>
                            <m:rPr>
                              <m:sty m:val="p"/>
                            </m:rPr>
                            <a:rPr lang="pt-BR" i="0">
                              <a:latin typeface="Cambria Math" panose="02040503050406030204" pitchFamily="18" charset="0"/>
                            </a:rPr>
                            <m:t>Ω</m:t>
                          </m:r>
                        </m:sub>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e>
                      </m:nary>
                      <m:r>
                        <a:rPr lang="pt-BR" i="1">
                          <a:latin typeface="Cambria Math" panose="02040503050406030204" pitchFamily="18" charset="0"/>
                        </a:rPr>
                        <m:t>𝑑</m:t>
                      </m:r>
                      <m:r>
                        <m:rPr>
                          <m:sty m:val="p"/>
                        </m:rPr>
                        <a:rPr lang="pt-BR" i="0">
                          <a:latin typeface="Cambria Math" panose="02040503050406030204" pitchFamily="18" charset="0"/>
                        </a:rPr>
                        <m:t>Ω</m:t>
                      </m:r>
                    </m:oMath>
                  </m:oMathPara>
                </a14:m>
                <a:endParaRPr lang="pt-BR" dirty="0"/>
              </a:p>
            </p:txBody>
          </p:sp>
        </mc:Choice>
        <mc:Fallback>
          <p:sp>
            <p:nvSpPr>
              <p:cNvPr id="14" name="CaixaDeTexto 13">
                <a:extLst>
                  <a:ext uri="{FF2B5EF4-FFF2-40B4-BE49-F238E27FC236}">
                    <a16:creationId xmlns:a16="http://schemas.microsoft.com/office/drawing/2014/main" id="{CB8966A5-4F97-477C-ADB9-3FA9007EEA2A}"/>
                  </a:ext>
                </a:extLst>
              </p:cNvPr>
              <p:cNvSpPr txBox="1">
                <a:spLocks noRot="1" noChangeAspect="1" noMove="1" noResize="1" noEditPoints="1" noAdjustHandles="1" noChangeArrowheads="1" noChangeShapeType="1" noTextEdit="1"/>
              </p:cNvSpPr>
              <p:nvPr/>
            </p:nvSpPr>
            <p:spPr>
              <a:xfrm>
                <a:off x="1036320" y="5173443"/>
                <a:ext cx="10058400" cy="818814"/>
              </a:xfrm>
              <a:prstGeom prst="rect">
                <a:avLst/>
              </a:prstGeom>
              <a:blipFill>
                <a:blip r:embed="rId4"/>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888400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t>Para o seguimento da Formulação do MECID, se demostrou conveniente abordar o lado esquerdo e lado direito da Equação (27) de forma separada no capítulo 2.4.2. Desta forma, pode se separar a Equação (27) em dois termos, chamados de Termo Difusivo (TD) e Termo Reativo (TR), respectivamente:</a:t>
            </a:r>
          </a:p>
          <a:p>
            <a:pPr algn="r"/>
            <a:r>
              <a:rPr lang="pt-BR" dirty="0"/>
              <a:t>(28)</a:t>
            </a:r>
          </a:p>
          <a:p>
            <a:pPr algn="just"/>
            <a:endParaRPr lang="pt-BR" dirty="0"/>
          </a:p>
          <a:p>
            <a:pPr marL="0" indent="0" algn="just">
              <a:buNone/>
            </a:pPr>
            <a:r>
              <a:rPr lang="pt-BR" dirty="0"/>
              <a:t>Desta forma, o termo restante do lado direito da Equação (27) é representado pelo Termo Reativo abaixo:</a:t>
            </a:r>
          </a:p>
          <a:p>
            <a:pPr marL="0" indent="0" algn="just">
              <a:buNone/>
            </a:pPr>
            <a:endParaRPr lang="pt-BR" dirty="0"/>
          </a:p>
          <a:p>
            <a:pPr marL="0" indent="0" algn="r">
              <a:buNone/>
            </a:pPr>
            <a:r>
              <a:rPr lang="pt-BR" dirty="0"/>
              <a:t>(29)</a:t>
            </a:r>
          </a:p>
          <a:p>
            <a:pPr marL="0" indent="0" algn="r">
              <a:buNone/>
            </a:pPr>
            <a:endParaRPr lang="pt-BR" dirty="0"/>
          </a:p>
          <a:p>
            <a:pPr marL="0" indent="0" algn="r">
              <a:buNone/>
            </a:pPr>
            <a:endParaRPr lang="pt-BR" dirty="0"/>
          </a:p>
          <a:p>
            <a:pPr marL="0" indent="0" algn="r">
              <a:buNone/>
            </a:pPr>
            <a:r>
              <a:rPr lang="pt-BR" dirty="0"/>
              <a:t>(30)</a:t>
            </a:r>
          </a:p>
        </p:txBody>
      </p:sp>
      <mc:AlternateContent xmlns:mc="http://schemas.openxmlformats.org/markup-compatibility/2006">
        <mc:Choice xmlns:a14="http://schemas.microsoft.com/office/drawing/2010/main" Requires="a14">
          <p:sp>
            <p:nvSpPr>
              <p:cNvPr id="4" name="CaixaDeTexto 3">
                <a:extLst>
                  <a:ext uri="{FF2B5EF4-FFF2-40B4-BE49-F238E27FC236}">
                    <a16:creationId xmlns:a16="http://schemas.microsoft.com/office/drawing/2014/main" id="{D42D11BD-24E0-4CFA-BDC7-C8B544C7D79D}"/>
                  </a:ext>
                </a:extLst>
              </p:cNvPr>
              <p:cNvSpPr txBox="1"/>
              <p:nvPr/>
            </p:nvSpPr>
            <p:spPr>
              <a:xfrm>
                <a:off x="1066798" y="1575929"/>
                <a:ext cx="10058400"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m:ctrlPr>
                        </m:sSubPr>
                        <m:e>
                          <m:r>
                            <a:rPr lang="pt-BR" i="1"/>
                            <m:t>𝑇</m:t>
                          </m:r>
                        </m:e>
                        <m:sub>
                          <m:r>
                            <a:rPr lang="pt-BR" i="1"/>
                            <m:t>𝑑</m:t>
                          </m:r>
                        </m:sub>
                      </m:sSub>
                      <m:r>
                        <a:rPr lang="pt-BR" i="1"/>
                        <m:t>=</m:t>
                      </m:r>
                      <m:nary>
                        <m:naryPr>
                          <m:limLoc m:val="undOvr"/>
                          <m:ctrlPr>
                            <a:rPr lang="pt-BR" i="1"/>
                          </m:ctrlPr>
                        </m:naryPr>
                        <m:sub>
                          <m:r>
                            <m:rPr>
                              <m:sty m:val="p"/>
                            </m:rPr>
                            <a:rPr lang="pt-BR"/>
                            <m:t>Ω</m:t>
                          </m:r>
                        </m:sub>
                        <m:sup>
                          <m:r>
                            <a:rPr lang="pt-BR" i="1"/>
                            <m:t> </m:t>
                          </m:r>
                        </m:sup>
                        <m:e>
                          <m:sSub>
                            <m:sSubPr>
                              <m:ctrlPr>
                                <a:rPr lang="pt-BR" i="1"/>
                              </m:ctrlPr>
                            </m:sSubPr>
                            <m:e>
                              <m:r>
                                <a:rPr lang="pt-BR" i="1"/>
                                <m:t>𝑢</m:t>
                              </m:r>
                            </m:e>
                            <m:sub>
                              <m:r>
                                <a:rPr lang="pt-BR" i="1"/>
                                <m:t>,</m:t>
                              </m:r>
                              <m:r>
                                <a:rPr lang="pt-BR" i="1"/>
                                <m:t>𝑖𝑖</m:t>
                              </m:r>
                            </m:sub>
                          </m:sSub>
                          <m:d>
                            <m:dPr>
                              <m:ctrlPr>
                                <a:rPr lang="pt-BR" i="1"/>
                              </m:ctrlPr>
                            </m:dPr>
                            <m:e>
                              <m:r>
                                <a:rPr lang="pt-BR" i="1"/>
                                <m:t>𝑋</m:t>
                              </m:r>
                            </m:e>
                          </m:d>
                          <m:sSup>
                            <m:sSupPr>
                              <m:ctrlPr>
                                <a:rPr lang="pt-BR" i="1"/>
                              </m:ctrlPr>
                            </m:sSupPr>
                            <m:e>
                              <m:r>
                                <a:rPr lang="pt-BR" i="1"/>
                                <m:t>𝑢</m:t>
                              </m:r>
                            </m:e>
                            <m:sup>
                              <m:r>
                                <a:rPr lang="pt-BR" i="1"/>
                                <m:t>∗</m:t>
                              </m:r>
                            </m:sup>
                          </m:sSup>
                          <m:d>
                            <m:dPr>
                              <m:ctrlPr>
                                <a:rPr lang="pt-BR" i="1"/>
                              </m:ctrlPr>
                            </m:dPr>
                            <m:e>
                              <m:r>
                                <a:rPr lang="pt-BR" i="1"/>
                                <m:t>𝜉</m:t>
                              </m:r>
                              <m:r>
                                <a:rPr lang="pt-BR" i="1"/>
                                <m:t>;</m:t>
                              </m:r>
                              <m:r>
                                <a:rPr lang="pt-BR" i="1"/>
                                <m:t>𝑋</m:t>
                              </m:r>
                            </m:e>
                          </m:d>
                          <m:r>
                            <a:rPr lang="pt-BR" i="1"/>
                            <m:t>𝑑</m:t>
                          </m:r>
                          <m:r>
                            <m:rPr>
                              <m:sty m:val="p"/>
                            </m:rPr>
                            <a:rPr lang="pt-BR"/>
                            <m:t>Ω</m:t>
                          </m:r>
                        </m:e>
                      </m:nary>
                      <m:r>
                        <a:rPr lang="pt-BR" i="1"/>
                        <m:t>=</m:t>
                      </m:r>
                      <m:nary>
                        <m:naryPr>
                          <m:limLoc m:val="undOvr"/>
                          <m:ctrlPr>
                            <a:rPr lang="pt-BR" i="1"/>
                          </m:ctrlPr>
                        </m:naryPr>
                        <m:sub>
                          <m:r>
                            <m:rPr>
                              <m:sty m:val="p"/>
                            </m:rPr>
                            <a:rPr lang="pt-BR"/>
                            <m:t>Γ</m:t>
                          </m:r>
                        </m:sub>
                        <m:sup>
                          <m:r>
                            <a:rPr lang="pt-BR" i="1"/>
                            <m:t> </m:t>
                          </m:r>
                        </m:sup>
                        <m:e>
                          <m:r>
                            <a:rPr lang="pt-BR" i="1"/>
                            <m:t>𝑞</m:t>
                          </m:r>
                          <m:d>
                            <m:dPr>
                              <m:ctrlPr>
                                <a:rPr lang="pt-BR" i="1"/>
                              </m:ctrlPr>
                            </m:dPr>
                            <m:e>
                              <m:r>
                                <a:rPr lang="pt-BR" i="1"/>
                                <m:t>𝑋</m:t>
                              </m:r>
                            </m:e>
                          </m:d>
                          <m:sSup>
                            <m:sSupPr>
                              <m:ctrlPr>
                                <a:rPr lang="pt-BR" i="1"/>
                              </m:ctrlPr>
                            </m:sSupPr>
                            <m:e>
                              <m:r>
                                <a:rPr lang="pt-BR" i="1"/>
                                <m:t>𝑢</m:t>
                              </m:r>
                            </m:e>
                            <m:sup>
                              <m:r>
                                <a:rPr lang="pt-BR" i="1"/>
                                <m:t>∗</m:t>
                              </m:r>
                            </m:sup>
                          </m:sSup>
                          <m:d>
                            <m:dPr>
                              <m:ctrlPr>
                                <a:rPr lang="pt-BR" i="1"/>
                              </m:ctrlPr>
                            </m:dPr>
                            <m:e>
                              <m:r>
                                <a:rPr lang="pt-BR" i="1"/>
                                <m:t>𝜉</m:t>
                              </m:r>
                              <m:r>
                                <a:rPr lang="pt-BR" i="1"/>
                                <m:t>;</m:t>
                              </m:r>
                              <m:r>
                                <a:rPr lang="pt-BR" i="1"/>
                                <m:t>𝑋</m:t>
                              </m:r>
                            </m:e>
                          </m:d>
                          <m:r>
                            <a:rPr lang="pt-BR" i="1"/>
                            <m:t>𝑑</m:t>
                          </m:r>
                          <m:r>
                            <m:rPr>
                              <m:sty m:val="p"/>
                            </m:rPr>
                            <a:rPr lang="pt-BR"/>
                            <m:t>Γ</m:t>
                          </m:r>
                        </m:e>
                      </m:nary>
                      <m:r>
                        <a:rPr lang="pt-BR" i="1"/>
                        <m:t>− </m:t>
                      </m:r>
                      <m:nary>
                        <m:naryPr>
                          <m:limLoc m:val="undOvr"/>
                          <m:ctrlPr>
                            <a:rPr lang="pt-BR" i="1"/>
                          </m:ctrlPr>
                        </m:naryPr>
                        <m:sub>
                          <m:r>
                            <m:rPr>
                              <m:sty m:val="p"/>
                            </m:rPr>
                            <a:rPr lang="pt-BR"/>
                            <m:t>Γ</m:t>
                          </m:r>
                        </m:sub>
                        <m:sup>
                          <m:r>
                            <a:rPr lang="pt-BR" i="1"/>
                            <m:t> </m:t>
                          </m:r>
                        </m:sup>
                        <m:e>
                          <m:r>
                            <a:rPr lang="pt-BR" i="1"/>
                            <m:t>𝑢</m:t>
                          </m:r>
                          <m:d>
                            <m:dPr>
                              <m:ctrlPr>
                                <a:rPr lang="pt-BR" i="1"/>
                              </m:ctrlPr>
                            </m:dPr>
                            <m:e>
                              <m:r>
                                <a:rPr lang="pt-BR" i="1"/>
                                <m:t>𝑋</m:t>
                              </m:r>
                            </m:e>
                          </m:d>
                          <m:sSup>
                            <m:sSupPr>
                              <m:ctrlPr>
                                <a:rPr lang="pt-BR" i="1"/>
                              </m:ctrlPr>
                            </m:sSupPr>
                            <m:e>
                              <m:r>
                                <a:rPr lang="pt-BR" i="1"/>
                                <m:t>𝑞</m:t>
                              </m:r>
                            </m:e>
                            <m:sup>
                              <m:r>
                                <a:rPr lang="pt-BR" i="1"/>
                                <m:t>∗</m:t>
                              </m:r>
                            </m:sup>
                          </m:sSup>
                          <m:d>
                            <m:dPr>
                              <m:ctrlPr>
                                <a:rPr lang="pt-BR" i="1"/>
                              </m:ctrlPr>
                            </m:dPr>
                            <m:e>
                              <m:r>
                                <a:rPr lang="pt-BR" i="1"/>
                                <m:t>𝜉</m:t>
                              </m:r>
                              <m:r>
                                <a:rPr lang="pt-BR" i="1"/>
                                <m:t>;</m:t>
                              </m:r>
                              <m:r>
                                <a:rPr lang="pt-BR" i="1"/>
                                <m:t>𝑋</m:t>
                              </m:r>
                            </m:e>
                          </m:d>
                          <m:r>
                            <a:rPr lang="pt-BR" i="1"/>
                            <m:t>𝑑</m:t>
                          </m:r>
                          <m:r>
                            <m:rPr>
                              <m:sty m:val="p"/>
                            </m:rPr>
                            <a:rPr lang="pt-BR"/>
                            <m:t>Γ</m:t>
                          </m:r>
                        </m:e>
                      </m:nary>
                      <m:r>
                        <a:rPr lang="pt-BR" i="1"/>
                        <m:t>−</m:t>
                      </m:r>
                      <m:r>
                        <a:rPr lang="pt-BR" i="1"/>
                        <m:t>𝑐</m:t>
                      </m:r>
                      <m:d>
                        <m:dPr>
                          <m:ctrlPr>
                            <a:rPr lang="pt-BR" i="1"/>
                          </m:ctrlPr>
                        </m:dPr>
                        <m:e>
                          <m:r>
                            <a:rPr lang="pt-BR" i="1"/>
                            <m:t>𝜉</m:t>
                          </m:r>
                        </m:e>
                      </m:d>
                      <m:r>
                        <a:rPr lang="pt-BR" i="1"/>
                        <m:t>𝑢</m:t>
                      </m:r>
                      <m:d>
                        <m:dPr>
                          <m:ctrlPr>
                            <a:rPr lang="pt-BR" i="1"/>
                          </m:ctrlPr>
                        </m:dPr>
                        <m:e>
                          <m:r>
                            <a:rPr lang="pt-BR" i="1"/>
                            <m:t>𝜉</m:t>
                          </m:r>
                        </m:e>
                      </m:d>
                    </m:oMath>
                  </m:oMathPara>
                </a14:m>
                <a:endParaRPr lang="pt-BR" dirty="0"/>
              </a:p>
            </p:txBody>
          </p:sp>
        </mc:Choice>
        <mc:Fallback>
          <p:sp>
            <p:nvSpPr>
              <p:cNvPr id="4" name="CaixaDeTexto 3">
                <a:extLst>
                  <a:ext uri="{FF2B5EF4-FFF2-40B4-BE49-F238E27FC236}">
                    <a16:creationId xmlns:a16="http://schemas.microsoft.com/office/drawing/2014/main" id="{D42D11BD-24E0-4CFA-BDC7-C8B544C7D79D}"/>
                  </a:ext>
                </a:extLst>
              </p:cNvPr>
              <p:cNvSpPr txBox="1">
                <a:spLocks noRot="1" noChangeAspect="1" noMove="1" noResize="1" noEditPoints="1" noAdjustHandles="1" noChangeArrowheads="1" noChangeShapeType="1" noTextEdit="1"/>
              </p:cNvSpPr>
              <p:nvPr/>
            </p:nvSpPr>
            <p:spPr>
              <a:xfrm>
                <a:off x="1066798" y="1575929"/>
                <a:ext cx="10058400" cy="818814"/>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6" name="CaixaDeTexto 5">
                <a:extLst>
                  <a:ext uri="{FF2B5EF4-FFF2-40B4-BE49-F238E27FC236}">
                    <a16:creationId xmlns:a16="http://schemas.microsoft.com/office/drawing/2014/main" id="{658807FF-4446-43E4-810C-242DECF5891E}"/>
                  </a:ext>
                </a:extLst>
              </p:cNvPr>
              <p:cNvSpPr txBox="1"/>
              <p:nvPr/>
            </p:nvSpPr>
            <p:spPr>
              <a:xfrm>
                <a:off x="2263808" y="3321303"/>
                <a:ext cx="7664379"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m:ctrlPr>
                        </m:sSubPr>
                        <m:e>
                          <m:r>
                            <a:rPr lang="pt-BR" i="1"/>
                            <m:t>𝑇</m:t>
                          </m:r>
                        </m:e>
                        <m:sub>
                          <m:r>
                            <a:rPr lang="pt-BR" i="1"/>
                            <m:t>𝑟</m:t>
                          </m:r>
                        </m:sub>
                      </m:sSub>
                      <m:r>
                        <a:rPr lang="pt-BR" i="1"/>
                        <m:t>= −</m:t>
                      </m:r>
                      <m:f>
                        <m:fPr>
                          <m:ctrlPr>
                            <a:rPr lang="pt-BR" i="1"/>
                          </m:ctrlPr>
                        </m:fPr>
                        <m:num>
                          <m:sSup>
                            <m:sSupPr>
                              <m:ctrlPr>
                                <a:rPr lang="pt-BR" i="1"/>
                              </m:ctrlPr>
                            </m:sSupPr>
                            <m:e>
                              <m:r>
                                <a:rPr lang="pt-BR" i="1"/>
                                <m:t>𝜔</m:t>
                              </m:r>
                            </m:e>
                            <m:sup>
                              <m:r>
                                <a:rPr lang="pt-BR" i="1"/>
                                <m:t>2</m:t>
                              </m:r>
                            </m:sup>
                          </m:sSup>
                        </m:num>
                        <m:den>
                          <m:sSup>
                            <m:sSupPr>
                              <m:ctrlPr>
                                <a:rPr lang="pt-BR" i="1"/>
                              </m:ctrlPr>
                            </m:sSupPr>
                            <m:e>
                              <m:r>
                                <a:rPr lang="pt-BR" i="1"/>
                                <m:t>𝑘</m:t>
                              </m:r>
                            </m:e>
                            <m:sup>
                              <m:r>
                                <a:rPr lang="pt-BR" i="1"/>
                                <m:t>2</m:t>
                              </m:r>
                            </m:sup>
                          </m:sSup>
                        </m:den>
                      </m:f>
                      <m:nary>
                        <m:naryPr>
                          <m:limLoc m:val="undOvr"/>
                          <m:ctrlPr>
                            <a:rPr lang="pt-BR" i="1"/>
                          </m:ctrlPr>
                        </m:naryPr>
                        <m:sub>
                          <m:r>
                            <m:rPr>
                              <m:sty m:val="p"/>
                            </m:rPr>
                            <a:rPr lang="pt-BR"/>
                            <m:t>Ω</m:t>
                          </m:r>
                        </m:sub>
                        <m:sup>
                          <m:r>
                            <a:rPr lang="pt-BR" i="1"/>
                            <m:t> </m:t>
                          </m:r>
                        </m:sup>
                        <m:e>
                          <m:r>
                            <a:rPr lang="pt-BR" i="1"/>
                            <m:t>𝑢</m:t>
                          </m:r>
                          <m:d>
                            <m:dPr>
                              <m:ctrlPr>
                                <a:rPr lang="pt-BR" i="1"/>
                              </m:ctrlPr>
                            </m:dPr>
                            <m:e>
                              <m:r>
                                <a:rPr lang="pt-BR" i="1"/>
                                <m:t>𝑋</m:t>
                              </m:r>
                            </m:e>
                          </m:d>
                          <m:sSup>
                            <m:sSupPr>
                              <m:ctrlPr>
                                <a:rPr lang="pt-BR" i="1"/>
                              </m:ctrlPr>
                            </m:sSupPr>
                            <m:e>
                              <m:r>
                                <a:rPr lang="pt-BR" i="1"/>
                                <m:t>𝑢</m:t>
                              </m:r>
                            </m:e>
                            <m:sup>
                              <m:r>
                                <a:rPr lang="pt-BR" i="1"/>
                                <m:t>∗</m:t>
                              </m:r>
                            </m:sup>
                          </m:sSup>
                          <m:d>
                            <m:dPr>
                              <m:ctrlPr>
                                <a:rPr lang="pt-BR" i="1"/>
                              </m:ctrlPr>
                            </m:dPr>
                            <m:e>
                              <m:r>
                                <a:rPr lang="pt-BR" i="1"/>
                                <m:t>𝜉</m:t>
                              </m:r>
                              <m:r>
                                <a:rPr lang="pt-BR" i="1"/>
                                <m:t>;</m:t>
                              </m:r>
                              <m:r>
                                <a:rPr lang="pt-BR" i="1"/>
                                <m:t>𝑋</m:t>
                              </m:r>
                            </m:e>
                          </m:d>
                          <m:r>
                            <a:rPr lang="pt-BR" i="1"/>
                            <m:t>𝑑</m:t>
                          </m:r>
                          <m:r>
                            <m:rPr>
                              <m:sty m:val="p"/>
                            </m:rPr>
                            <a:rPr lang="pt-BR"/>
                            <m:t>Ω</m:t>
                          </m:r>
                        </m:e>
                      </m:nary>
                    </m:oMath>
                  </m:oMathPara>
                </a14:m>
                <a:endParaRPr lang="pt-BR" dirty="0"/>
              </a:p>
            </p:txBody>
          </p:sp>
        </mc:Choice>
        <mc:Fallback>
          <p:sp>
            <p:nvSpPr>
              <p:cNvPr id="6" name="CaixaDeTexto 5">
                <a:extLst>
                  <a:ext uri="{FF2B5EF4-FFF2-40B4-BE49-F238E27FC236}">
                    <a16:creationId xmlns:a16="http://schemas.microsoft.com/office/drawing/2014/main" id="{658807FF-4446-43E4-810C-242DECF5891E}"/>
                  </a:ext>
                </a:extLst>
              </p:cNvPr>
              <p:cNvSpPr txBox="1">
                <a:spLocks noRot="1" noChangeAspect="1" noMove="1" noResize="1" noEditPoints="1" noAdjustHandles="1" noChangeArrowheads="1" noChangeShapeType="1" noTextEdit="1"/>
              </p:cNvSpPr>
              <p:nvPr/>
            </p:nvSpPr>
            <p:spPr>
              <a:xfrm>
                <a:off x="2263808" y="3321303"/>
                <a:ext cx="7664379" cy="818814"/>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9" name="CaixaDeTexto 8">
                <a:extLst>
                  <a:ext uri="{FF2B5EF4-FFF2-40B4-BE49-F238E27FC236}">
                    <a16:creationId xmlns:a16="http://schemas.microsoft.com/office/drawing/2014/main" id="{040E0EB3-1A8E-4BCE-B3A6-88D93868185A}"/>
                  </a:ext>
                </a:extLst>
              </p:cNvPr>
              <p:cNvSpPr txBox="1"/>
              <p:nvPr/>
            </p:nvSpPr>
            <p:spPr>
              <a:xfrm>
                <a:off x="3048836" y="5121942"/>
                <a:ext cx="6094324" cy="6560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𝑟</m:t>
                      </m:r>
                      <m:d>
                        <m:dPr>
                          <m:ctrlPr>
                            <a:rPr lang="pt-BR" i="1">
                              <a:latin typeface="Cambria Math" panose="02040503050406030204" pitchFamily="18" charset="0"/>
                            </a:rPr>
                          </m:ctrlPr>
                        </m:dPr>
                        <m:e>
                          <m:r>
                            <a:rPr lang="pt-BR" i="1">
                              <a:latin typeface="Cambria Math" panose="02040503050406030204" pitchFamily="18" charset="0"/>
                            </a:rPr>
                            <m:t>𝑋</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𝑗</m:t>
                              </m:r>
                            </m:sup>
                          </m:sSup>
                        </m:e>
                      </m:d>
                      <m:r>
                        <a:rPr lang="pt-BR" i="0">
                          <a:latin typeface="Cambria Math" panose="02040503050406030204" pitchFamily="18" charset="0"/>
                        </a:rPr>
                        <m:t>= </m:t>
                      </m:r>
                      <m:rad>
                        <m:radPr>
                          <m:degHide m:val="on"/>
                          <m:ctrlPr>
                            <a:rPr lang="pt-BR" i="1">
                              <a:latin typeface="Cambria Math" panose="02040503050406030204" pitchFamily="18" charset="0"/>
                            </a:rPr>
                          </m:ctrlPr>
                        </m:radPr>
                        <m:deg/>
                        <m:e>
                          <m:sSup>
                            <m:sSupPr>
                              <m:ctrlPr>
                                <a:rPr lang="pt-BR" i="1">
                                  <a:latin typeface="Cambria Math" panose="02040503050406030204" pitchFamily="18" charset="0"/>
                                </a:rPr>
                              </m:ctrlPr>
                            </m:sSupPr>
                            <m:e>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𝑥</m:t>
                                      </m:r>
                                    </m:e>
                                    <m:sub>
                                      <m:r>
                                        <a:rPr lang="pt-BR" i="0">
                                          <a:latin typeface="Cambria Math" panose="02040503050406030204" pitchFamily="18" charset="0"/>
                                        </a:rPr>
                                        <m:t>1</m:t>
                                      </m:r>
                                    </m:sub>
                                    <m:sup>
                                      <m:r>
                                        <a:rPr lang="pt-BR" i="1">
                                          <a:latin typeface="Cambria Math" panose="02040503050406030204" pitchFamily="18" charset="0"/>
                                        </a:rPr>
                                        <m:t>𝑗</m:t>
                                      </m:r>
                                    </m:sup>
                                  </m:sSubSup>
                                  <m:r>
                                    <a:rPr lang="pt-BR" i="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𝑥</m:t>
                                      </m:r>
                                    </m:e>
                                    <m:sub>
                                      <m:r>
                                        <a:rPr lang="pt-BR" i="0">
                                          <a:latin typeface="Cambria Math" panose="02040503050406030204" pitchFamily="18" charset="0"/>
                                        </a:rPr>
                                        <m:t>1</m:t>
                                      </m:r>
                                    </m:sub>
                                    <m:sup>
                                      <m:r>
                                        <a:rPr lang="pt-BR" i="1">
                                          <a:latin typeface="Cambria Math" panose="02040503050406030204" pitchFamily="18" charset="0"/>
                                        </a:rPr>
                                        <m:t>𝑒</m:t>
                                      </m:r>
                                    </m:sup>
                                  </m:sSubSup>
                                </m:e>
                              </m:d>
                            </m:e>
                            <m:sup>
                              <m:r>
                                <a:rPr lang="pt-BR" i="0">
                                  <a:latin typeface="Cambria Math" panose="02040503050406030204" pitchFamily="18" charset="0"/>
                                </a:rPr>
                                <m:t>2</m:t>
                              </m:r>
                            </m:sup>
                          </m:sSup>
                          <m:r>
                            <a:rPr lang="pt-BR" i="0">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𝑥</m:t>
                                      </m:r>
                                    </m:e>
                                    <m:sub>
                                      <m:r>
                                        <a:rPr lang="pt-BR" i="0">
                                          <a:latin typeface="Cambria Math" panose="02040503050406030204" pitchFamily="18" charset="0"/>
                                        </a:rPr>
                                        <m:t>2</m:t>
                                      </m:r>
                                    </m:sub>
                                    <m:sup>
                                      <m:r>
                                        <a:rPr lang="pt-BR" i="1">
                                          <a:latin typeface="Cambria Math" panose="02040503050406030204" pitchFamily="18" charset="0"/>
                                        </a:rPr>
                                        <m:t>𝑗</m:t>
                                      </m:r>
                                    </m:sup>
                                  </m:sSubSup>
                                  <m:r>
                                    <a:rPr lang="pt-BR" i="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𝑥</m:t>
                                      </m:r>
                                    </m:e>
                                    <m:sub>
                                      <m:r>
                                        <a:rPr lang="pt-BR" i="0">
                                          <a:latin typeface="Cambria Math" panose="02040503050406030204" pitchFamily="18" charset="0"/>
                                        </a:rPr>
                                        <m:t>2</m:t>
                                      </m:r>
                                    </m:sub>
                                    <m:sup>
                                      <m:r>
                                        <a:rPr lang="pt-BR" i="1">
                                          <a:latin typeface="Cambria Math" panose="02040503050406030204" pitchFamily="18" charset="0"/>
                                        </a:rPr>
                                        <m:t>𝑒</m:t>
                                      </m:r>
                                    </m:sup>
                                  </m:sSubSup>
                                </m:e>
                              </m:d>
                            </m:e>
                            <m:sup>
                              <m:r>
                                <a:rPr lang="pt-BR" i="0">
                                  <a:latin typeface="Cambria Math" panose="02040503050406030204" pitchFamily="18" charset="0"/>
                                </a:rPr>
                                <m:t>2</m:t>
                              </m:r>
                            </m:sup>
                          </m:sSup>
                        </m:e>
                      </m:rad>
                    </m:oMath>
                  </m:oMathPara>
                </a14:m>
                <a:endParaRPr lang="pt-BR" dirty="0"/>
              </a:p>
            </p:txBody>
          </p:sp>
        </mc:Choice>
        <mc:Fallback>
          <p:sp>
            <p:nvSpPr>
              <p:cNvPr id="9" name="CaixaDeTexto 8">
                <a:extLst>
                  <a:ext uri="{FF2B5EF4-FFF2-40B4-BE49-F238E27FC236}">
                    <a16:creationId xmlns:a16="http://schemas.microsoft.com/office/drawing/2014/main" id="{040E0EB3-1A8E-4BCE-B3A6-88D93868185A}"/>
                  </a:ext>
                </a:extLst>
              </p:cNvPr>
              <p:cNvSpPr txBox="1">
                <a:spLocks noRot="1" noChangeAspect="1" noMove="1" noResize="1" noEditPoints="1" noAdjustHandles="1" noChangeArrowheads="1" noChangeShapeType="1" noTextEdit="1"/>
              </p:cNvSpPr>
              <p:nvPr/>
            </p:nvSpPr>
            <p:spPr>
              <a:xfrm>
                <a:off x="3048836" y="5121942"/>
                <a:ext cx="6094324" cy="656013"/>
              </a:xfrm>
              <a:prstGeom prst="rect">
                <a:avLst/>
              </a:prstGeom>
              <a:blipFill>
                <a:blip r:embed="rId4"/>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791173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lstStyle/>
          <a:p>
            <a:r>
              <a:rPr lang="pt-BR" dirty="0"/>
              <a:t>2.4.1. Tratamento do termo Reativo</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a:xfrm>
            <a:off x="1097280" y="1845733"/>
            <a:ext cx="10058400" cy="4443855"/>
          </a:xfrm>
        </p:spPr>
        <p:txBody>
          <a:bodyPr>
            <a:normAutofit/>
          </a:bodyPr>
          <a:lstStyle/>
          <a:p>
            <a:pPr marL="0" indent="0" algn="just">
              <a:buNone/>
            </a:pPr>
            <a:r>
              <a:rPr lang="pt-BR" dirty="0"/>
              <a:t>Para dar seguimento à Formulação do MEC, se faz necessário tratar o termo 9 em função de uma integral de Contorno.</a:t>
            </a:r>
          </a:p>
          <a:p>
            <a:pPr marL="0" indent="0" algn="r">
              <a:buNone/>
            </a:pPr>
            <a:r>
              <a:rPr lang="pt-BR" dirty="0"/>
              <a:t>(31)</a:t>
            </a:r>
          </a:p>
          <a:p>
            <a:pPr marL="0" indent="0" algn="just">
              <a:buNone/>
            </a:pPr>
            <a:endParaRPr lang="pt-BR" dirty="0"/>
          </a:p>
          <a:p>
            <a:pPr marL="0" indent="0" algn="r">
              <a:buNone/>
            </a:pPr>
            <a:r>
              <a:rPr lang="pt-BR" dirty="0"/>
              <a:t>(32)</a:t>
            </a:r>
          </a:p>
          <a:p>
            <a:pPr marL="0" indent="0" algn="r">
              <a:buNone/>
            </a:pPr>
            <a:endParaRPr lang="pt-BR" dirty="0"/>
          </a:p>
          <a:p>
            <a:pPr marL="0" indent="0" algn="r">
              <a:buNone/>
            </a:pPr>
            <a:endParaRPr lang="pt-BR" dirty="0"/>
          </a:p>
          <a:p>
            <a:pPr marL="0" indent="0" algn="r">
              <a:buNone/>
            </a:pPr>
            <a:r>
              <a:rPr lang="pt-BR" dirty="0"/>
              <a:t>(33)</a:t>
            </a:r>
          </a:p>
          <a:p>
            <a:pPr algn="r"/>
            <a:endParaRPr lang="pt-BR" dirty="0"/>
          </a:p>
          <a:p>
            <a:pPr marL="0" indent="0" algn="r">
              <a:buNone/>
            </a:pPr>
            <a:endParaRPr lang="pt-BR" dirty="0"/>
          </a:p>
        </p:txBody>
      </p:sp>
      <mc:AlternateContent xmlns:mc="http://schemas.openxmlformats.org/markup-compatibility/2006">
        <mc:Choice xmlns:a14="http://schemas.microsoft.com/office/drawing/2010/main" Requires="a14">
          <p:sp>
            <p:nvSpPr>
              <p:cNvPr id="12" name="Retângulo 11">
                <a:extLst>
                  <a:ext uri="{FF2B5EF4-FFF2-40B4-BE49-F238E27FC236}">
                    <a16:creationId xmlns:a16="http://schemas.microsoft.com/office/drawing/2014/main" id="{B306068D-C537-4EA3-81E7-E03CBCF9998D}"/>
                  </a:ext>
                </a:extLst>
              </p:cNvPr>
              <p:cNvSpPr/>
              <p:nvPr/>
            </p:nvSpPr>
            <p:spPr>
              <a:xfrm>
                <a:off x="2382137" y="2412963"/>
                <a:ext cx="7488686" cy="97270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m:ctrlPr>
                        </m:sSubPr>
                        <m:e>
                          <m:r>
                            <a:rPr lang="pt-BR" i="1"/>
                            <m:t>𝑇</m:t>
                          </m:r>
                        </m:e>
                        <m:sub>
                          <m:r>
                            <a:rPr lang="pt-BR" i="1"/>
                            <m:t>𝑟</m:t>
                          </m:r>
                        </m:sub>
                      </m:sSub>
                      <m:r>
                        <a:rPr lang="pt-BR" i="1"/>
                        <m:t>=</m:t>
                      </m:r>
                      <m:f>
                        <m:fPr>
                          <m:ctrlPr>
                            <a:rPr lang="pt-BR" i="1"/>
                          </m:ctrlPr>
                        </m:fPr>
                        <m:num>
                          <m:sSup>
                            <m:sSupPr>
                              <m:ctrlPr>
                                <a:rPr lang="pt-BR" i="1"/>
                              </m:ctrlPr>
                            </m:sSupPr>
                            <m:e>
                              <m:r>
                                <a:rPr lang="pt-BR" i="1"/>
                                <m:t>𝜔</m:t>
                              </m:r>
                            </m:e>
                            <m:sup>
                              <m:r>
                                <a:rPr lang="pt-BR" i="1"/>
                                <m:t>2</m:t>
                              </m:r>
                            </m:sup>
                          </m:sSup>
                        </m:num>
                        <m:den>
                          <m:sSup>
                            <m:sSupPr>
                              <m:ctrlPr>
                                <a:rPr lang="pt-BR" i="1"/>
                              </m:ctrlPr>
                            </m:sSupPr>
                            <m:e>
                              <m:r>
                                <a:rPr lang="pt-BR" i="1"/>
                                <m:t>𝑘</m:t>
                              </m:r>
                            </m:e>
                            <m:sup>
                              <m:r>
                                <a:rPr lang="pt-BR" i="1"/>
                                <m:t>2</m:t>
                              </m:r>
                            </m:sup>
                          </m:sSup>
                        </m:den>
                      </m:f>
                      <m:d>
                        <m:dPr>
                          <m:begChr m:val="["/>
                          <m:endChr m:val="]"/>
                          <m:ctrlPr>
                            <a:rPr lang="pt-BR" i="1"/>
                          </m:ctrlPr>
                        </m:dPr>
                        <m:e>
                          <m:nary>
                            <m:naryPr>
                              <m:limLoc m:val="undOvr"/>
                              <m:ctrlPr>
                                <a:rPr lang="pt-BR" i="1"/>
                              </m:ctrlPr>
                            </m:naryPr>
                            <m:sub>
                              <m:r>
                                <m:rPr>
                                  <m:sty m:val="p"/>
                                </m:rPr>
                                <a:rPr lang="pt-BR"/>
                                <m:t>Ω</m:t>
                              </m:r>
                            </m:sub>
                            <m:sup>
                              <m:r>
                                <a:rPr lang="pt-BR" i="1"/>
                                <m:t> </m:t>
                              </m:r>
                            </m:sup>
                            <m:e>
                              <m:r>
                                <a:rPr lang="pt-BR" i="1"/>
                                <m:t>𝑢</m:t>
                              </m:r>
                              <m:d>
                                <m:dPr>
                                  <m:ctrlPr>
                                    <a:rPr lang="pt-BR" i="1"/>
                                  </m:ctrlPr>
                                </m:dPr>
                                <m:e>
                                  <m:r>
                                    <a:rPr lang="pt-BR" i="1"/>
                                    <m:t>𝑋</m:t>
                                  </m:r>
                                </m:e>
                              </m:d>
                              <m:sSup>
                                <m:sSupPr>
                                  <m:ctrlPr>
                                    <a:rPr lang="pt-BR" i="1"/>
                                  </m:ctrlPr>
                                </m:sSupPr>
                                <m:e>
                                  <m:r>
                                    <a:rPr lang="pt-BR" i="1"/>
                                    <m:t>𝑢</m:t>
                                  </m:r>
                                </m:e>
                                <m:sup>
                                  <m:r>
                                    <a:rPr lang="pt-BR" i="1"/>
                                    <m:t>∗</m:t>
                                  </m:r>
                                </m:sup>
                              </m:sSup>
                              <m:d>
                                <m:dPr>
                                  <m:ctrlPr>
                                    <a:rPr lang="pt-BR" i="1"/>
                                  </m:ctrlPr>
                                </m:dPr>
                                <m:e>
                                  <m:r>
                                    <a:rPr lang="pt-BR" i="1"/>
                                    <m:t>𝜉</m:t>
                                  </m:r>
                                  <m:r>
                                    <a:rPr lang="pt-BR" i="1"/>
                                    <m:t>;</m:t>
                                  </m:r>
                                  <m:r>
                                    <a:rPr lang="pt-BR" i="1"/>
                                    <m:t>𝑋</m:t>
                                  </m:r>
                                </m:e>
                              </m:d>
                              <m:r>
                                <a:rPr lang="pt-BR" i="1"/>
                                <m:t>𝑑</m:t>
                              </m:r>
                              <m:r>
                                <m:rPr>
                                  <m:sty m:val="p"/>
                                </m:rPr>
                                <a:rPr lang="pt-BR"/>
                                <m:t>Ω</m:t>
                              </m:r>
                            </m:e>
                          </m:nary>
                          <m:r>
                            <a:rPr lang="pt-BR" i="1"/>
                            <m:t>− </m:t>
                          </m:r>
                          <m:nary>
                            <m:naryPr>
                              <m:limLoc m:val="undOvr"/>
                              <m:ctrlPr>
                                <a:rPr lang="pt-BR" i="1"/>
                              </m:ctrlPr>
                            </m:naryPr>
                            <m:sub>
                              <m:r>
                                <m:rPr>
                                  <m:sty m:val="p"/>
                                </m:rPr>
                                <a:rPr lang="pt-BR"/>
                                <m:t>Ω</m:t>
                              </m:r>
                            </m:sub>
                            <m:sup>
                              <m:r>
                                <a:rPr lang="pt-BR" i="1"/>
                                <m:t> </m:t>
                              </m:r>
                            </m:sup>
                            <m:e>
                              <m:r>
                                <a:rPr lang="pt-BR" i="1"/>
                                <m:t>𝑢</m:t>
                              </m:r>
                              <m:d>
                                <m:dPr>
                                  <m:ctrlPr>
                                    <a:rPr lang="pt-BR" i="1"/>
                                  </m:ctrlPr>
                                </m:dPr>
                                <m:e>
                                  <m:r>
                                    <a:rPr lang="pt-BR" i="1"/>
                                    <m:t>𝜉</m:t>
                                  </m:r>
                                </m:e>
                              </m:d>
                              <m:sSup>
                                <m:sSupPr>
                                  <m:ctrlPr>
                                    <a:rPr lang="pt-BR" i="1"/>
                                  </m:ctrlPr>
                                </m:sSupPr>
                                <m:e>
                                  <m:r>
                                    <a:rPr lang="pt-BR" i="1"/>
                                    <m:t>𝑢</m:t>
                                  </m:r>
                                </m:e>
                                <m:sup>
                                  <m:r>
                                    <a:rPr lang="pt-BR" i="1"/>
                                    <m:t>∗</m:t>
                                  </m:r>
                                </m:sup>
                              </m:sSup>
                              <m:d>
                                <m:dPr>
                                  <m:ctrlPr>
                                    <a:rPr lang="pt-BR" i="1"/>
                                  </m:ctrlPr>
                                </m:dPr>
                                <m:e>
                                  <m:r>
                                    <a:rPr lang="pt-BR" i="1"/>
                                    <m:t>𝜉</m:t>
                                  </m:r>
                                  <m:r>
                                    <a:rPr lang="pt-BR" i="1"/>
                                    <m:t>;</m:t>
                                  </m:r>
                                  <m:r>
                                    <a:rPr lang="pt-BR" i="1"/>
                                    <m:t>𝑋</m:t>
                                  </m:r>
                                </m:e>
                              </m:d>
                              <m:r>
                                <a:rPr lang="pt-BR" i="1"/>
                                <m:t>𝑑</m:t>
                              </m:r>
                              <m:r>
                                <m:rPr>
                                  <m:sty m:val="p"/>
                                </m:rPr>
                                <a:rPr lang="pt-BR"/>
                                <m:t>Ω</m:t>
                              </m:r>
                            </m:e>
                          </m:nary>
                        </m:e>
                      </m:d>
                      <m:r>
                        <a:rPr lang="pt-BR" i="1"/>
                        <m:t>+ </m:t>
                      </m:r>
                      <m:f>
                        <m:fPr>
                          <m:ctrlPr>
                            <a:rPr lang="pt-BR" i="1"/>
                          </m:ctrlPr>
                        </m:fPr>
                        <m:num>
                          <m:sSup>
                            <m:sSupPr>
                              <m:ctrlPr>
                                <a:rPr lang="pt-BR" i="1"/>
                              </m:ctrlPr>
                            </m:sSupPr>
                            <m:e>
                              <m:r>
                                <a:rPr lang="pt-BR" i="1"/>
                                <m:t>𝜔</m:t>
                              </m:r>
                            </m:e>
                            <m:sup>
                              <m:r>
                                <a:rPr lang="pt-BR" i="1"/>
                                <m:t>2</m:t>
                              </m:r>
                            </m:sup>
                          </m:sSup>
                        </m:num>
                        <m:den>
                          <m:sSup>
                            <m:sSupPr>
                              <m:ctrlPr>
                                <a:rPr lang="pt-BR" i="1"/>
                              </m:ctrlPr>
                            </m:sSupPr>
                            <m:e>
                              <m:r>
                                <a:rPr lang="pt-BR" i="1"/>
                                <m:t>𝑘</m:t>
                              </m:r>
                            </m:e>
                            <m:sup>
                              <m:r>
                                <a:rPr lang="pt-BR" i="1"/>
                                <m:t>2</m:t>
                              </m:r>
                            </m:sup>
                          </m:sSup>
                        </m:den>
                      </m:f>
                      <m:nary>
                        <m:naryPr>
                          <m:limLoc m:val="undOvr"/>
                          <m:ctrlPr>
                            <a:rPr lang="pt-BR" i="1"/>
                          </m:ctrlPr>
                        </m:naryPr>
                        <m:sub>
                          <m:r>
                            <m:rPr>
                              <m:sty m:val="p"/>
                            </m:rPr>
                            <a:rPr lang="pt-BR"/>
                            <m:t>Ω</m:t>
                          </m:r>
                        </m:sub>
                        <m:sup>
                          <m:r>
                            <a:rPr lang="pt-BR" i="1"/>
                            <m:t> </m:t>
                          </m:r>
                        </m:sup>
                        <m:e>
                          <m:r>
                            <a:rPr lang="pt-BR" i="1"/>
                            <m:t>𝑢</m:t>
                          </m:r>
                          <m:d>
                            <m:dPr>
                              <m:ctrlPr>
                                <a:rPr lang="pt-BR" i="1"/>
                              </m:ctrlPr>
                            </m:dPr>
                            <m:e>
                              <m:r>
                                <a:rPr lang="pt-BR" i="1"/>
                                <m:t>𝜉</m:t>
                              </m:r>
                            </m:e>
                          </m:d>
                          <m:sSup>
                            <m:sSupPr>
                              <m:ctrlPr>
                                <a:rPr lang="pt-BR" i="1"/>
                              </m:ctrlPr>
                            </m:sSupPr>
                            <m:e>
                              <m:r>
                                <a:rPr lang="pt-BR" i="1"/>
                                <m:t>𝑢</m:t>
                              </m:r>
                            </m:e>
                            <m:sup>
                              <m:r>
                                <a:rPr lang="pt-BR" i="1"/>
                                <m:t>∗</m:t>
                              </m:r>
                            </m:sup>
                          </m:sSup>
                          <m:d>
                            <m:dPr>
                              <m:ctrlPr>
                                <a:rPr lang="pt-BR" i="1"/>
                              </m:ctrlPr>
                            </m:dPr>
                            <m:e>
                              <m:r>
                                <a:rPr lang="pt-BR" i="1"/>
                                <m:t>𝜉</m:t>
                              </m:r>
                              <m:r>
                                <a:rPr lang="pt-BR" i="1"/>
                                <m:t>;</m:t>
                              </m:r>
                              <m:r>
                                <a:rPr lang="pt-BR" i="1"/>
                                <m:t>𝑋</m:t>
                              </m:r>
                            </m:e>
                          </m:d>
                          <m:r>
                            <a:rPr lang="pt-BR" i="1"/>
                            <m:t>𝑑</m:t>
                          </m:r>
                          <m:r>
                            <m:rPr>
                              <m:sty m:val="p"/>
                            </m:rPr>
                            <a:rPr lang="pt-BR"/>
                            <m:t>Ω</m:t>
                          </m:r>
                        </m:e>
                      </m:nary>
                    </m:oMath>
                  </m:oMathPara>
                </a14:m>
                <a:endParaRPr lang="pt-BR" dirty="0"/>
              </a:p>
            </p:txBody>
          </p:sp>
        </mc:Choice>
        <mc:Fallback>
          <p:sp>
            <p:nvSpPr>
              <p:cNvPr id="12" name="Retângulo 11">
                <a:extLst>
                  <a:ext uri="{FF2B5EF4-FFF2-40B4-BE49-F238E27FC236}">
                    <a16:creationId xmlns:a16="http://schemas.microsoft.com/office/drawing/2014/main" id="{B306068D-C537-4EA3-81E7-E03CBCF9998D}"/>
                  </a:ext>
                </a:extLst>
              </p:cNvPr>
              <p:cNvSpPr>
                <a:spLocks noRot="1" noChangeAspect="1" noMove="1" noResize="1" noEditPoints="1" noAdjustHandles="1" noChangeArrowheads="1" noChangeShapeType="1" noTextEdit="1"/>
              </p:cNvSpPr>
              <p:nvPr/>
            </p:nvSpPr>
            <p:spPr>
              <a:xfrm>
                <a:off x="2382137" y="2412963"/>
                <a:ext cx="7488686" cy="972702"/>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8" name="CaixaDeTexto 7">
                <a:extLst>
                  <a:ext uri="{FF2B5EF4-FFF2-40B4-BE49-F238E27FC236}">
                    <a16:creationId xmlns:a16="http://schemas.microsoft.com/office/drawing/2014/main" id="{8E19AA86-3C86-4E86-9132-D6A3A7989D66}"/>
                  </a:ext>
                </a:extLst>
              </p:cNvPr>
              <p:cNvSpPr txBox="1"/>
              <p:nvPr/>
            </p:nvSpPr>
            <p:spPr>
              <a:xfrm>
                <a:off x="2351657" y="3452952"/>
                <a:ext cx="7488686"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i="1"/>
                          </m:ctrlPr>
                        </m:fPr>
                        <m:num>
                          <m:sSup>
                            <m:sSupPr>
                              <m:ctrlPr>
                                <a:rPr lang="pt-BR" i="1"/>
                              </m:ctrlPr>
                            </m:sSupPr>
                            <m:e>
                              <m:r>
                                <a:rPr lang="pt-BR" i="1"/>
                                <m:t>𝜔</m:t>
                              </m:r>
                            </m:e>
                            <m:sup>
                              <m:r>
                                <a:rPr lang="pt-BR" i="1"/>
                                <m:t>2</m:t>
                              </m:r>
                            </m:sup>
                          </m:sSup>
                        </m:num>
                        <m:den>
                          <m:sSup>
                            <m:sSupPr>
                              <m:ctrlPr>
                                <a:rPr lang="pt-BR" i="1"/>
                              </m:ctrlPr>
                            </m:sSupPr>
                            <m:e>
                              <m:r>
                                <a:rPr lang="pt-BR" i="1"/>
                                <m:t>𝑘</m:t>
                              </m:r>
                            </m:e>
                            <m:sup>
                              <m:r>
                                <a:rPr lang="pt-BR" i="1"/>
                                <m:t>2</m:t>
                              </m:r>
                            </m:sup>
                          </m:sSup>
                        </m:den>
                      </m:f>
                      <m:d>
                        <m:dPr>
                          <m:begChr m:val="["/>
                          <m:endChr m:val="]"/>
                          <m:ctrlPr>
                            <a:rPr lang="pt-BR" i="1"/>
                          </m:ctrlPr>
                        </m:dPr>
                        <m:e>
                          <m:nary>
                            <m:naryPr>
                              <m:limLoc m:val="undOvr"/>
                              <m:ctrlPr>
                                <a:rPr lang="pt-BR" i="1"/>
                              </m:ctrlPr>
                            </m:naryPr>
                            <m:sub>
                              <m:r>
                                <m:rPr>
                                  <m:sty m:val="p"/>
                                </m:rPr>
                                <a:rPr lang="pt-BR"/>
                                <m:t>Ω</m:t>
                              </m:r>
                            </m:sub>
                            <m:sup>
                              <m:r>
                                <a:rPr lang="pt-BR" i="1"/>
                                <m:t> </m:t>
                              </m:r>
                            </m:sup>
                            <m:e>
                              <m:r>
                                <a:rPr lang="pt-BR" i="1"/>
                                <m:t>𝑢</m:t>
                              </m:r>
                              <m:d>
                                <m:dPr>
                                  <m:ctrlPr>
                                    <a:rPr lang="pt-BR" i="1"/>
                                  </m:ctrlPr>
                                </m:dPr>
                                <m:e>
                                  <m:r>
                                    <a:rPr lang="pt-BR" i="1"/>
                                    <m:t>𝑋</m:t>
                                  </m:r>
                                </m:e>
                              </m:d>
                              <m:sSup>
                                <m:sSupPr>
                                  <m:ctrlPr>
                                    <a:rPr lang="pt-BR" i="1"/>
                                  </m:ctrlPr>
                                </m:sSupPr>
                                <m:e>
                                  <m:r>
                                    <a:rPr lang="pt-BR" i="1"/>
                                    <m:t>𝑢</m:t>
                                  </m:r>
                                </m:e>
                                <m:sup>
                                  <m:r>
                                    <a:rPr lang="pt-BR" i="1"/>
                                    <m:t>∗</m:t>
                                  </m:r>
                                </m:sup>
                              </m:sSup>
                              <m:d>
                                <m:dPr>
                                  <m:ctrlPr>
                                    <a:rPr lang="pt-BR" i="1"/>
                                  </m:ctrlPr>
                                </m:dPr>
                                <m:e>
                                  <m:r>
                                    <a:rPr lang="pt-BR" i="1"/>
                                    <m:t>𝜉</m:t>
                                  </m:r>
                                  <m:r>
                                    <a:rPr lang="pt-BR" i="1"/>
                                    <m:t>;</m:t>
                                  </m:r>
                                  <m:r>
                                    <a:rPr lang="pt-BR" i="1"/>
                                    <m:t>𝑋</m:t>
                                  </m:r>
                                </m:e>
                              </m:d>
                              <m:r>
                                <a:rPr lang="pt-BR" i="1"/>
                                <m:t>𝑑</m:t>
                              </m:r>
                              <m:r>
                                <m:rPr>
                                  <m:sty m:val="p"/>
                                </m:rPr>
                                <a:rPr lang="pt-BR"/>
                                <m:t>Ω</m:t>
                              </m:r>
                            </m:e>
                          </m:nary>
                          <m:r>
                            <a:rPr lang="pt-BR" i="1"/>
                            <m:t>− </m:t>
                          </m:r>
                          <m:nary>
                            <m:naryPr>
                              <m:limLoc m:val="undOvr"/>
                              <m:ctrlPr>
                                <a:rPr lang="pt-BR" i="1"/>
                              </m:ctrlPr>
                            </m:naryPr>
                            <m:sub>
                              <m:r>
                                <m:rPr>
                                  <m:sty m:val="p"/>
                                </m:rPr>
                                <a:rPr lang="pt-BR"/>
                                <m:t>Ω</m:t>
                              </m:r>
                            </m:sub>
                            <m:sup>
                              <m:r>
                                <a:rPr lang="pt-BR" i="1"/>
                                <m:t> </m:t>
                              </m:r>
                            </m:sup>
                            <m:e>
                              <m:r>
                                <a:rPr lang="pt-BR" i="1"/>
                                <m:t>𝑢</m:t>
                              </m:r>
                              <m:d>
                                <m:dPr>
                                  <m:ctrlPr>
                                    <a:rPr lang="pt-BR" i="1"/>
                                  </m:ctrlPr>
                                </m:dPr>
                                <m:e>
                                  <m:r>
                                    <a:rPr lang="pt-BR" i="1"/>
                                    <m:t>𝜉</m:t>
                                  </m:r>
                                </m:e>
                              </m:d>
                              <m:sSup>
                                <m:sSupPr>
                                  <m:ctrlPr>
                                    <a:rPr lang="pt-BR" i="1"/>
                                  </m:ctrlPr>
                                </m:sSupPr>
                                <m:e>
                                  <m:r>
                                    <a:rPr lang="pt-BR" i="1"/>
                                    <m:t>𝑢</m:t>
                                  </m:r>
                                </m:e>
                                <m:sup>
                                  <m:r>
                                    <a:rPr lang="pt-BR" i="1"/>
                                    <m:t>∗</m:t>
                                  </m:r>
                                </m:sup>
                              </m:sSup>
                              <m:d>
                                <m:dPr>
                                  <m:ctrlPr>
                                    <a:rPr lang="pt-BR" i="1"/>
                                  </m:ctrlPr>
                                </m:dPr>
                                <m:e>
                                  <m:r>
                                    <a:rPr lang="pt-BR" i="1"/>
                                    <m:t>𝜉</m:t>
                                  </m:r>
                                  <m:r>
                                    <a:rPr lang="pt-BR" i="1"/>
                                    <m:t>;</m:t>
                                  </m:r>
                                  <m:r>
                                    <a:rPr lang="pt-BR" i="1"/>
                                    <m:t>𝑋</m:t>
                                  </m:r>
                                </m:e>
                              </m:d>
                              <m:r>
                                <a:rPr lang="pt-BR" i="1"/>
                                <m:t>𝑑</m:t>
                              </m:r>
                              <m:r>
                                <m:rPr>
                                  <m:sty m:val="p"/>
                                </m:rPr>
                                <a:rPr lang="pt-BR"/>
                                <m:t>Ω</m:t>
                              </m:r>
                            </m:e>
                          </m:nary>
                        </m:e>
                      </m:d>
                      <m:r>
                        <a:rPr lang="pt-BR" i="1"/>
                        <m:t>≈ </m:t>
                      </m:r>
                      <m:f>
                        <m:fPr>
                          <m:ctrlPr>
                            <a:rPr lang="pt-BR" i="1"/>
                          </m:ctrlPr>
                        </m:fPr>
                        <m:num>
                          <m:sSup>
                            <m:sSupPr>
                              <m:ctrlPr>
                                <a:rPr lang="pt-BR" i="1"/>
                              </m:ctrlPr>
                            </m:sSupPr>
                            <m:e>
                              <m:r>
                                <a:rPr lang="pt-BR" i="1"/>
                                <m:t>𝜔</m:t>
                              </m:r>
                            </m:e>
                            <m:sup>
                              <m:r>
                                <a:rPr lang="pt-BR" i="1"/>
                                <m:t>2</m:t>
                              </m:r>
                            </m:sup>
                          </m:sSup>
                        </m:num>
                        <m:den>
                          <m:sSup>
                            <m:sSupPr>
                              <m:ctrlPr>
                                <a:rPr lang="pt-BR" i="1"/>
                              </m:ctrlPr>
                            </m:sSupPr>
                            <m:e>
                              <m:r>
                                <a:rPr lang="pt-BR" i="1"/>
                                <m:t>𝑘</m:t>
                              </m:r>
                            </m:e>
                            <m:sup>
                              <m:r>
                                <a:rPr lang="pt-BR" i="1"/>
                                <m:t>2</m:t>
                              </m:r>
                            </m:sup>
                          </m:sSup>
                        </m:den>
                      </m:f>
                      <m:nary>
                        <m:naryPr>
                          <m:limLoc m:val="undOvr"/>
                          <m:ctrlPr>
                            <a:rPr lang="pt-BR" i="1"/>
                          </m:ctrlPr>
                        </m:naryPr>
                        <m:sub>
                          <m:r>
                            <m:rPr>
                              <m:sty m:val="p"/>
                            </m:rPr>
                            <a:rPr lang="pt-BR"/>
                            <m:t>Ω</m:t>
                          </m:r>
                        </m:sub>
                        <m:sup>
                          <m:r>
                            <a:rPr lang="pt-BR" i="1"/>
                            <m:t> </m:t>
                          </m:r>
                        </m:sup>
                        <m:e>
                          <m:sSup>
                            <m:sSupPr>
                              <m:ctrlPr>
                                <a:rPr lang="pt-BR" i="1"/>
                              </m:ctrlPr>
                            </m:sSupPr>
                            <m:e>
                              <m:sPre>
                                <m:sPrePr>
                                  <m:ctrlPr>
                                    <a:rPr lang="pt-BR" i="1"/>
                                  </m:ctrlPr>
                                </m:sPrePr>
                                <m:sub>
                                  <m:r>
                                    <a:rPr lang="pt-BR" i="1"/>
                                    <m:t> </m:t>
                                  </m:r>
                                </m:sub>
                                <m:sup>
                                  <m:r>
                                    <a:rPr lang="pt-BR" i="1"/>
                                    <m:t>𝜉</m:t>
                                  </m:r>
                                </m:sup>
                                <m:e>
                                  <m:r>
                                    <a:rPr lang="pt-BR" i="1"/>
                                    <m:t>𝛼</m:t>
                                  </m:r>
                                </m:e>
                              </m:sPre>
                            </m:e>
                            <m:sup>
                              <m:r>
                                <a:rPr lang="pt-BR" i="1"/>
                                <m:t>𝑖</m:t>
                              </m:r>
                            </m:sup>
                          </m:sSup>
                          <m:r>
                            <a:rPr lang="pt-BR" i="1"/>
                            <m:t> </m:t>
                          </m:r>
                          <m:sSup>
                            <m:sSupPr>
                              <m:ctrlPr>
                                <a:rPr lang="pt-BR" i="1"/>
                              </m:ctrlPr>
                            </m:sSupPr>
                            <m:e>
                              <m:r>
                                <a:rPr lang="pt-BR" i="1"/>
                                <m:t>𝐹</m:t>
                              </m:r>
                            </m:e>
                            <m:sup>
                              <m:r>
                                <a:rPr lang="pt-BR" i="1"/>
                                <m:t>𝑖</m:t>
                              </m:r>
                            </m:sup>
                          </m:sSup>
                          <m:d>
                            <m:dPr>
                              <m:ctrlPr>
                                <a:rPr lang="pt-BR" i="1"/>
                              </m:ctrlPr>
                            </m:dPr>
                            <m:e>
                              <m:r>
                                <a:rPr lang="pt-BR" i="1"/>
                                <m:t>𝑋</m:t>
                              </m:r>
                              <m:r>
                                <a:rPr lang="pt-BR" i="1"/>
                                <m:t>;</m:t>
                              </m:r>
                              <m:sSup>
                                <m:sSupPr>
                                  <m:ctrlPr>
                                    <a:rPr lang="pt-BR" i="1"/>
                                  </m:ctrlPr>
                                </m:sSupPr>
                                <m:e>
                                  <m:r>
                                    <a:rPr lang="pt-BR" i="1"/>
                                    <m:t>𝑋</m:t>
                                  </m:r>
                                </m:e>
                                <m:sup>
                                  <m:r>
                                    <a:rPr lang="pt-BR" i="1"/>
                                    <m:t>𝑖</m:t>
                                  </m:r>
                                </m:sup>
                              </m:sSup>
                            </m:e>
                          </m:d>
                          <m:r>
                            <a:rPr lang="pt-BR" i="1"/>
                            <m:t>𝑑</m:t>
                          </m:r>
                          <m:r>
                            <m:rPr>
                              <m:sty m:val="p"/>
                            </m:rPr>
                            <a:rPr lang="pt-BR"/>
                            <m:t>Ω</m:t>
                          </m:r>
                        </m:e>
                      </m:nary>
                    </m:oMath>
                  </m:oMathPara>
                </a14:m>
                <a:endParaRPr lang="pt-BR" dirty="0"/>
              </a:p>
            </p:txBody>
          </p:sp>
        </mc:Choice>
        <mc:Fallback>
          <p:sp>
            <p:nvSpPr>
              <p:cNvPr id="8" name="CaixaDeTexto 7">
                <a:extLst>
                  <a:ext uri="{FF2B5EF4-FFF2-40B4-BE49-F238E27FC236}">
                    <a16:creationId xmlns:a16="http://schemas.microsoft.com/office/drawing/2014/main" id="{8E19AA86-3C86-4E86-9132-D6A3A7989D66}"/>
                  </a:ext>
                </a:extLst>
              </p:cNvPr>
              <p:cNvSpPr txBox="1">
                <a:spLocks noRot="1" noChangeAspect="1" noMove="1" noResize="1" noEditPoints="1" noAdjustHandles="1" noChangeArrowheads="1" noChangeShapeType="1" noTextEdit="1"/>
              </p:cNvSpPr>
              <p:nvPr/>
            </p:nvSpPr>
            <p:spPr>
              <a:xfrm>
                <a:off x="2351657" y="3452952"/>
                <a:ext cx="7488686" cy="972702"/>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0" name="CaixaDeTexto 9">
                <a:extLst>
                  <a:ext uri="{FF2B5EF4-FFF2-40B4-BE49-F238E27FC236}">
                    <a16:creationId xmlns:a16="http://schemas.microsoft.com/office/drawing/2014/main" id="{E9FDDEFE-E004-4D59-B107-AD3A92430FA9}"/>
                  </a:ext>
                </a:extLst>
              </p:cNvPr>
              <p:cNvSpPr txBox="1"/>
              <p:nvPr/>
            </p:nvSpPr>
            <p:spPr>
              <a:xfrm>
                <a:off x="3078480" y="4492941"/>
                <a:ext cx="6096000" cy="6560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m:t>𝑟</m:t>
                      </m:r>
                      <m:d>
                        <m:dPr>
                          <m:ctrlPr>
                            <a:rPr lang="pt-BR" i="1"/>
                          </m:ctrlPr>
                        </m:dPr>
                        <m:e>
                          <m:r>
                            <a:rPr lang="pt-BR" i="1"/>
                            <m:t>𝑋</m:t>
                          </m:r>
                          <m:r>
                            <a:rPr lang="pt-BR" i="1"/>
                            <m:t>;</m:t>
                          </m:r>
                          <m:sSup>
                            <m:sSupPr>
                              <m:ctrlPr>
                                <a:rPr lang="pt-BR" i="1"/>
                              </m:ctrlPr>
                            </m:sSupPr>
                            <m:e>
                              <m:r>
                                <a:rPr lang="pt-BR" i="1"/>
                                <m:t>𝑋</m:t>
                              </m:r>
                            </m:e>
                            <m:sup>
                              <m:r>
                                <a:rPr lang="pt-BR" i="1"/>
                                <m:t>𝑖</m:t>
                              </m:r>
                            </m:sup>
                          </m:sSup>
                        </m:e>
                      </m:d>
                      <m:r>
                        <a:rPr lang="pt-BR" i="1"/>
                        <m:t>= </m:t>
                      </m:r>
                      <m:rad>
                        <m:radPr>
                          <m:degHide m:val="on"/>
                          <m:ctrlPr>
                            <a:rPr lang="pt-BR" i="1"/>
                          </m:ctrlPr>
                        </m:radPr>
                        <m:deg/>
                        <m:e>
                          <m:sSup>
                            <m:sSupPr>
                              <m:ctrlPr>
                                <a:rPr lang="pt-BR" i="1"/>
                              </m:ctrlPr>
                            </m:sSupPr>
                            <m:e>
                              <m:d>
                                <m:dPr>
                                  <m:ctrlPr>
                                    <a:rPr lang="pt-BR" i="1"/>
                                  </m:ctrlPr>
                                </m:dPr>
                                <m:e>
                                  <m:sSubSup>
                                    <m:sSubSupPr>
                                      <m:ctrlPr>
                                        <a:rPr lang="pt-BR" i="1"/>
                                      </m:ctrlPr>
                                    </m:sSubSupPr>
                                    <m:e>
                                      <m:r>
                                        <a:rPr lang="pt-BR" i="1"/>
                                        <m:t>𝑥</m:t>
                                      </m:r>
                                    </m:e>
                                    <m:sub>
                                      <m:r>
                                        <a:rPr lang="pt-BR" i="1"/>
                                        <m:t>1</m:t>
                                      </m:r>
                                    </m:sub>
                                    <m:sup>
                                      <m:r>
                                        <a:rPr lang="pt-BR" i="1"/>
                                        <m:t>𝑖</m:t>
                                      </m:r>
                                    </m:sup>
                                  </m:sSubSup>
                                  <m:r>
                                    <a:rPr lang="pt-BR" i="1"/>
                                    <m:t>−</m:t>
                                  </m:r>
                                  <m:sSubSup>
                                    <m:sSubSupPr>
                                      <m:ctrlPr>
                                        <a:rPr lang="pt-BR" i="1"/>
                                      </m:ctrlPr>
                                    </m:sSubSupPr>
                                    <m:e>
                                      <m:r>
                                        <a:rPr lang="pt-BR" i="1"/>
                                        <m:t>𝑥</m:t>
                                      </m:r>
                                    </m:e>
                                    <m:sub>
                                      <m:r>
                                        <a:rPr lang="pt-BR" i="1"/>
                                        <m:t>1</m:t>
                                      </m:r>
                                    </m:sub>
                                    <m:sup>
                                      <m:r>
                                        <a:rPr lang="pt-BR" i="1"/>
                                        <m:t>𝑒</m:t>
                                      </m:r>
                                    </m:sup>
                                  </m:sSubSup>
                                </m:e>
                              </m:d>
                            </m:e>
                            <m:sup>
                              <m:r>
                                <a:rPr lang="pt-BR" i="1"/>
                                <m:t>2</m:t>
                              </m:r>
                            </m:sup>
                          </m:sSup>
                          <m:r>
                            <a:rPr lang="pt-BR" i="1"/>
                            <m:t>−</m:t>
                          </m:r>
                          <m:sSup>
                            <m:sSupPr>
                              <m:ctrlPr>
                                <a:rPr lang="pt-BR" i="1"/>
                              </m:ctrlPr>
                            </m:sSupPr>
                            <m:e>
                              <m:d>
                                <m:dPr>
                                  <m:ctrlPr>
                                    <a:rPr lang="pt-BR" i="1"/>
                                  </m:ctrlPr>
                                </m:dPr>
                                <m:e>
                                  <m:sSubSup>
                                    <m:sSubSupPr>
                                      <m:ctrlPr>
                                        <a:rPr lang="pt-BR" i="1"/>
                                      </m:ctrlPr>
                                    </m:sSubSupPr>
                                    <m:e>
                                      <m:r>
                                        <a:rPr lang="pt-BR" i="1"/>
                                        <m:t>𝑥</m:t>
                                      </m:r>
                                    </m:e>
                                    <m:sub>
                                      <m:r>
                                        <a:rPr lang="pt-BR" i="1"/>
                                        <m:t>2</m:t>
                                      </m:r>
                                    </m:sub>
                                    <m:sup>
                                      <m:r>
                                        <a:rPr lang="pt-BR" i="1"/>
                                        <m:t>𝑖</m:t>
                                      </m:r>
                                    </m:sup>
                                  </m:sSubSup>
                                  <m:r>
                                    <a:rPr lang="pt-BR" i="1"/>
                                    <m:t>−</m:t>
                                  </m:r>
                                  <m:sSubSup>
                                    <m:sSubSupPr>
                                      <m:ctrlPr>
                                        <a:rPr lang="pt-BR" i="1"/>
                                      </m:ctrlPr>
                                    </m:sSubSupPr>
                                    <m:e>
                                      <m:r>
                                        <a:rPr lang="pt-BR" i="1"/>
                                        <m:t>𝑥</m:t>
                                      </m:r>
                                    </m:e>
                                    <m:sub>
                                      <m:r>
                                        <a:rPr lang="pt-BR" i="1"/>
                                        <m:t>2</m:t>
                                      </m:r>
                                    </m:sub>
                                    <m:sup>
                                      <m:r>
                                        <a:rPr lang="pt-BR" i="1"/>
                                        <m:t>𝑒</m:t>
                                      </m:r>
                                    </m:sup>
                                  </m:sSubSup>
                                </m:e>
                              </m:d>
                            </m:e>
                            <m:sup>
                              <m:r>
                                <a:rPr lang="pt-BR" i="1"/>
                                <m:t>2</m:t>
                              </m:r>
                            </m:sup>
                          </m:sSup>
                        </m:e>
                      </m:rad>
                    </m:oMath>
                  </m:oMathPara>
                </a14:m>
                <a:endParaRPr lang="pt-BR" dirty="0"/>
              </a:p>
            </p:txBody>
          </p:sp>
        </mc:Choice>
        <mc:Fallback>
          <p:sp>
            <p:nvSpPr>
              <p:cNvPr id="10" name="CaixaDeTexto 9">
                <a:extLst>
                  <a:ext uri="{FF2B5EF4-FFF2-40B4-BE49-F238E27FC236}">
                    <a16:creationId xmlns:a16="http://schemas.microsoft.com/office/drawing/2014/main" id="{E9FDDEFE-E004-4D59-B107-AD3A92430FA9}"/>
                  </a:ext>
                </a:extLst>
              </p:cNvPr>
              <p:cNvSpPr txBox="1">
                <a:spLocks noRot="1" noChangeAspect="1" noMove="1" noResize="1" noEditPoints="1" noAdjustHandles="1" noChangeArrowheads="1" noChangeShapeType="1" noTextEdit="1"/>
              </p:cNvSpPr>
              <p:nvPr/>
            </p:nvSpPr>
            <p:spPr>
              <a:xfrm>
                <a:off x="3078480" y="4492941"/>
                <a:ext cx="6096000" cy="656013"/>
              </a:xfrm>
              <a:prstGeom prst="rect">
                <a:avLst/>
              </a:prstGeom>
              <a:blipFill>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494167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t>Ao utilizar uma função primitiva de interpolação da função </a:t>
                </a:r>
                <a14:m>
                  <m:oMath xmlns:m="http://schemas.openxmlformats.org/officeDocument/2006/math">
                    <m:sSup>
                      <m:sSupPr>
                        <m:ctrlPr>
                          <a:rPr lang="pt-BR" i="1" dirty="0">
                            <a:latin typeface="Cambria Math" panose="02040503050406030204" pitchFamily="18" charset="0"/>
                          </a:rPr>
                        </m:ctrlPr>
                      </m:sSupPr>
                      <m:e>
                        <m:r>
                          <a:rPr lang="pt-BR" i="1" dirty="0">
                            <a:latin typeface="Cambria Math" panose="02040503050406030204" pitchFamily="18" charset="0"/>
                          </a:rPr>
                          <m:t>𝐹</m:t>
                        </m:r>
                      </m:e>
                      <m:sup>
                        <m:r>
                          <a:rPr lang="pt-BR" i="1" dirty="0">
                            <a:latin typeface="Cambria Math" panose="02040503050406030204" pitchFamily="18" charset="0"/>
                          </a:rPr>
                          <m:t>𝑖</m:t>
                        </m:r>
                      </m:sup>
                    </m:sSup>
                    <m:d>
                      <m:dPr>
                        <m:ctrlPr>
                          <a:rPr lang="pt-BR" i="1" dirty="0" smtClean="0">
                            <a:latin typeface="Cambria Math" panose="02040503050406030204" pitchFamily="18" charset="0"/>
                          </a:rPr>
                        </m:ctrlPr>
                      </m:dPr>
                      <m:e>
                        <m:sSup>
                          <m:sSupPr>
                            <m:ctrlPr>
                              <a:rPr lang="pt-BR" i="1" dirty="0" err="1" smtClean="0">
                                <a:latin typeface="Cambria Math" panose="02040503050406030204" pitchFamily="18" charset="0"/>
                              </a:rPr>
                            </m:ctrlPr>
                          </m:sSupPr>
                          <m:e>
                            <m:r>
                              <a:rPr lang="pt-BR" i="1" dirty="0" err="1" smtClean="0">
                                <a:latin typeface="Cambria Math" panose="02040503050406030204" pitchFamily="18" charset="0"/>
                              </a:rPr>
                              <m:t>𝑋</m:t>
                            </m:r>
                          </m:e>
                          <m:sup>
                            <m:r>
                              <a:rPr lang="pt-BR" i="1" dirty="0" err="1" smtClean="0">
                                <a:latin typeface="Cambria Math" panose="02040503050406030204" pitchFamily="18" charset="0"/>
                              </a:rPr>
                              <m:t>𝑖</m:t>
                            </m:r>
                          </m:sup>
                        </m:sSup>
                        <m:r>
                          <a:rPr lang="pt-BR" i="1" dirty="0" err="1" smtClean="0">
                            <a:latin typeface="Cambria Math" panose="02040503050406030204" pitchFamily="18" charset="0"/>
                          </a:rPr>
                          <m:t>;</m:t>
                        </m:r>
                        <m:r>
                          <a:rPr lang="pt-BR" i="1" dirty="0" err="1" smtClean="0">
                            <a:latin typeface="Cambria Math" panose="02040503050406030204" pitchFamily="18" charset="0"/>
                          </a:rPr>
                          <m:t>𝑋</m:t>
                        </m:r>
                      </m:e>
                    </m:d>
                  </m:oMath>
                </a14:m>
                <a:r>
                  <a:rPr lang="pt-BR" dirty="0"/>
                  <a:t>:</a:t>
                </a:r>
              </a:p>
              <a:p>
                <a:pPr algn="r"/>
                <a:r>
                  <a:rPr lang="pt-BR" dirty="0"/>
                  <a:t>(34)</a:t>
                </a:r>
              </a:p>
              <a:p>
                <a:pPr algn="just"/>
                <a:endParaRPr lang="pt-BR" dirty="0"/>
              </a:p>
              <a:p>
                <a:pPr algn="just"/>
                <a:r>
                  <a:rPr lang="pt-BR" dirty="0"/>
                  <a:t>Assim, a </a:t>
                </a:r>
                <a:r>
                  <a:rPr lang="pt-BR"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forma integral do Termo Reativo é encontrada a partir da inserção do valor deduzido do núcleo </a:t>
                </a:r>
                <a:r>
                  <a:rPr lang="pt-BR" dirty="0"/>
                  <a:t>:</a:t>
                </a:r>
              </a:p>
              <a:p>
                <a:pPr algn="r"/>
                <a:r>
                  <a:rPr lang="pt-BR" dirty="0"/>
                  <a:t>(35)</a:t>
                </a:r>
              </a:p>
              <a:p>
                <a:pPr algn="r"/>
                <a:endParaRPr lang="pt-BR" dirty="0"/>
              </a:p>
              <a:p>
                <a:pPr algn="just"/>
                <a:r>
                  <a:rPr lang="pt-BR" sz="1800" kern="1400" spc="-50" dirty="0">
                    <a:effectLst/>
                    <a:latin typeface="Arial" panose="020B0604020202020204" pitchFamily="34" charset="0"/>
                    <a:ea typeface="Calibri" panose="020F0502020204030204" pitchFamily="34" charset="0"/>
                    <a:cs typeface="Times New Roman" panose="02020603050405020304" pitchFamily="18" charset="0"/>
                  </a:rPr>
                  <a:t>Por fim, a equação de governo do problema de Helmholtz pode ser definida por:</a:t>
                </a:r>
                <a:endParaRPr lang="pt-BR" dirty="0"/>
              </a:p>
              <a:p>
                <a:pPr algn="just"/>
                <a:endParaRPr lang="pt-BR" dirty="0"/>
              </a:p>
              <a:p>
                <a:pPr algn="just"/>
                <a:endParaRPr lang="pt-BR" dirty="0"/>
              </a:p>
              <a:p>
                <a:pPr algn="r"/>
                <a:r>
                  <a:rPr lang="pt-BR" dirty="0"/>
                  <a:t>(36)</a:t>
                </a:r>
              </a:p>
            </p:txBody>
          </p:sp>
        </mc:Choice>
        <mc:Fallback>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l="-606" t="-720" r="-109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4E0B6FCD-C02A-4E6B-95A3-D4D0F583F6C4}"/>
                  </a:ext>
                </a:extLst>
              </p:cNvPr>
              <p:cNvSpPr txBox="1"/>
              <p:nvPr/>
            </p:nvSpPr>
            <p:spPr>
              <a:xfrm>
                <a:off x="2149259" y="813212"/>
                <a:ext cx="7893482"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sup>
                              <m:r>
                                <a:rPr lang="pt-BR" i="1">
                                  <a:latin typeface="Cambria Math" panose="02040503050406030204" pitchFamily="18" charset="0"/>
                                </a:rPr>
                                <m:t>𝑗</m:t>
                              </m:r>
                            </m:sup>
                          </m:sSup>
                          <m:r>
                            <a:rPr lang="pt-BR" i="0">
                              <a:latin typeface="Cambria Math" panose="02040503050406030204" pitchFamily="18" charset="0"/>
                            </a:rPr>
                            <m:t> </m:t>
                          </m:r>
                          <m:sSup>
                            <m:sSupPr>
                              <m:ctrlPr>
                                <a:rPr lang="pt-BR" i="1">
                                  <a:latin typeface="Cambria Math" panose="02040503050406030204" pitchFamily="18" charset="0"/>
                                </a:rPr>
                              </m:ctrlPr>
                            </m:sSupPr>
                            <m:e>
                              <m:r>
                                <a:rPr lang="pt-BR" i="1">
                                  <a:latin typeface="Cambria Math" panose="02040503050406030204" pitchFamily="18" charset="0"/>
                                </a:rPr>
                                <m:t>𝐹</m:t>
                              </m:r>
                            </m:e>
                            <m:sup>
                              <m:r>
                                <a:rPr lang="pt-BR" i="1">
                                  <a:latin typeface="Cambria Math" panose="02040503050406030204" pitchFamily="18" charset="0"/>
                                </a:rPr>
                                <m:t>𝑗</m:t>
                              </m:r>
                            </m:sup>
                          </m:sSup>
                          <m:d>
                            <m:dPr>
                              <m:ctrlPr>
                                <a:rPr lang="pt-BR" i="1">
                                  <a:latin typeface="Cambria Math" panose="02040503050406030204" pitchFamily="18" charset="0"/>
                                </a:rPr>
                              </m:ctrlPr>
                            </m:dPr>
                            <m:e>
                              <m:r>
                                <a:rPr lang="pt-BR" i="1">
                                  <a:latin typeface="Cambria Math" panose="02040503050406030204" pitchFamily="18" charset="0"/>
                                </a:rPr>
                                <m:t>𝑋</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𝑗</m:t>
                                  </m:r>
                                </m:sup>
                              </m:sSup>
                            </m:e>
                          </m:d>
                        </m:e>
                      </m:nary>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Γ</m:t>
                      </m:r>
                      <m:r>
                        <a:rPr lang="pt-BR" i="0">
                          <a:latin typeface="Cambria Math" panose="02040503050406030204" pitchFamily="18" charset="0"/>
                        </a:rPr>
                        <m:t> =</m:t>
                      </m:r>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Ω</m:t>
                          </m:r>
                        </m:sub>
                        <m:sup>
                          <m:r>
                            <a:rPr lang="pt-BR" i="1">
                              <a:latin typeface="Cambria Math" panose="02040503050406030204" pitchFamily="18" charset="0"/>
                            </a:rPr>
                            <m:t> </m:t>
                          </m:r>
                        </m:sup>
                        <m:e>
                          <m:sSup>
                            <m:sSupPr>
                              <m:ctrlPr>
                                <a:rPr lang="pt-BR" i="1" smtClean="0">
                                  <a:latin typeface="Cambria Math" panose="02040503050406030204" pitchFamily="18" charset="0"/>
                                </a:rPr>
                              </m:ctrlPr>
                            </m:sSupPr>
                            <m:e>
                              <m:sPre>
                                <m:sPrePr>
                                  <m:ctrlPr>
                                    <a:rPr lang="pt-BR" i="1">
                                      <a:latin typeface="Cambria Math" panose="02040503050406030204" pitchFamily="18" charset="0"/>
                                    </a:rPr>
                                  </m:ctrlPr>
                                </m:sPrePr>
                                <m:sub>
                                  <m:r>
                                    <a:rPr lang="pt-BR" i="1">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sup>
                              <m:r>
                                <a:rPr lang="pt-BR" i="1">
                                  <a:latin typeface="Cambria Math" panose="02040503050406030204" pitchFamily="18" charset="0"/>
                                </a:rPr>
                                <m:t>𝑗</m:t>
                              </m:r>
                            </m:sup>
                          </m:sSup>
                          <m:r>
                            <a:rPr lang="pt-BR" i="1">
                              <a:latin typeface="Cambria Math" panose="02040503050406030204" pitchFamily="18" charset="0"/>
                            </a:rPr>
                            <m:t> </m:t>
                          </m:r>
                        </m:e>
                      </m:nary>
                      <m:sSubSup>
                        <m:sSubSupPr>
                          <m:ctrlPr>
                            <a:rPr lang="pt-BR" i="1">
                              <a:latin typeface="Cambria Math" panose="02040503050406030204" pitchFamily="18" charset="0"/>
                            </a:rPr>
                          </m:ctrlPr>
                        </m:sSubSupPr>
                        <m:e>
                          <m:r>
                            <m:rPr>
                              <m:sty m:val="p"/>
                            </m:rPr>
                            <a:rPr lang="pt-BR">
                              <a:latin typeface="Cambria Math" panose="02040503050406030204" pitchFamily="18" charset="0"/>
                            </a:rPr>
                            <m:t>Ψ</m:t>
                          </m:r>
                        </m:e>
                        <m:sub>
                          <m:r>
                            <a:rPr lang="pt-BR" i="1">
                              <a:latin typeface="Cambria Math" panose="02040503050406030204" pitchFamily="18" charset="0"/>
                            </a:rPr>
                            <m:t>,</m:t>
                          </m:r>
                          <m:r>
                            <a:rPr lang="pt-BR" i="1">
                              <a:latin typeface="Cambria Math" panose="02040503050406030204" pitchFamily="18" charset="0"/>
                            </a:rPr>
                            <m:t>𝑖𝑖</m:t>
                          </m:r>
                        </m:sub>
                        <m:sup>
                          <m:r>
                            <a:rPr lang="pt-BR" i="1">
                              <a:latin typeface="Cambria Math" panose="02040503050406030204" pitchFamily="18" charset="0"/>
                            </a:rPr>
                            <m:t>𝑗</m:t>
                          </m:r>
                        </m:sup>
                      </m:sSubSup>
                      <m:d>
                        <m:dPr>
                          <m:ctrlPr>
                            <a:rPr lang="pt-BR" i="1">
                              <a:latin typeface="Cambria Math" panose="02040503050406030204" pitchFamily="18" charset="0"/>
                            </a:rPr>
                          </m:ctrlPr>
                        </m:dPr>
                        <m:e>
                          <m:r>
                            <a:rPr lang="pt-BR" i="1">
                              <a:latin typeface="Cambria Math" panose="02040503050406030204" pitchFamily="18" charset="0"/>
                            </a:rPr>
                            <m:t>𝑋</m:t>
                          </m:r>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𝑗</m:t>
                              </m:r>
                            </m:sup>
                          </m:sSup>
                        </m:e>
                      </m:d>
                      <m:r>
                        <a:rPr lang="pt-BR" i="1">
                          <a:latin typeface="Cambria Math" panose="02040503050406030204" pitchFamily="18" charset="0"/>
                        </a:rPr>
                        <m:t>𝑑</m:t>
                      </m:r>
                      <m:r>
                        <m:rPr>
                          <m:sty m:val="p"/>
                        </m:rPr>
                        <a:rPr lang="pt-BR">
                          <a:latin typeface="Cambria Math" panose="02040503050406030204" pitchFamily="18" charset="0"/>
                        </a:rPr>
                        <m:t>Ω</m:t>
                      </m:r>
                      <m:r>
                        <a:rPr lang="pt-BR" b="0" i="1" smtClean="0">
                          <a:latin typeface="Cambria Math" panose="02040503050406030204" pitchFamily="18" charset="0"/>
                        </a:rPr>
                        <m:t>=</m:t>
                      </m:r>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sup>
                          <m:r>
                            <a:rPr lang="pt-BR" i="1">
                              <a:latin typeface="Cambria Math" panose="02040503050406030204" pitchFamily="18" charset="0"/>
                            </a:rPr>
                            <m:t>𝑗</m:t>
                          </m:r>
                        </m:sup>
                      </m:sSup>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sSup>
                            <m:sSupPr>
                              <m:ctrlPr>
                                <a:rPr lang="pt-BR" i="1">
                                  <a:latin typeface="Cambria Math" panose="02040503050406030204" pitchFamily="18" charset="0"/>
                                </a:rPr>
                              </m:ctrlPr>
                            </m:sSupPr>
                            <m:e>
                              <m:r>
                                <a:rPr lang="pt-BR" i="1">
                                  <a:latin typeface="Cambria Math" panose="02040503050406030204" pitchFamily="18" charset="0"/>
                                </a:rPr>
                                <m:t>𝜂</m:t>
                              </m:r>
                            </m:e>
                            <m:sup>
                              <m:r>
                                <a:rPr lang="pt-BR" i="1">
                                  <a:latin typeface="Cambria Math" panose="02040503050406030204" pitchFamily="18" charset="0"/>
                                </a:rPr>
                                <m:t>𝑗</m:t>
                              </m:r>
                            </m:sup>
                          </m:s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𝑗</m:t>
                                  </m:r>
                                </m:sup>
                              </m:sSup>
                              <m:r>
                                <a:rPr lang="pt-BR" i="0">
                                  <a:latin typeface="Cambria Math" panose="02040503050406030204" pitchFamily="18" charset="0"/>
                                </a:rPr>
                                <m:t>;</m:t>
                              </m:r>
                              <m:r>
                                <a:rPr lang="pt-BR" i="1">
                                  <a:latin typeface="Cambria Math" panose="02040503050406030204" pitchFamily="18" charset="0"/>
                                </a:rPr>
                                <m:t>𝑋</m:t>
                              </m:r>
                            </m:e>
                          </m:d>
                        </m:e>
                      </m:nary>
                      <m:r>
                        <a:rPr lang="pt-BR" i="1">
                          <a:latin typeface="Cambria Math" panose="02040503050406030204" pitchFamily="18" charset="0"/>
                        </a:rPr>
                        <m:t>𝑑</m:t>
                      </m:r>
                      <m:r>
                        <m:rPr>
                          <m:sty m:val="p"/>
                        </m:rPr>
                        <a:rPr lang="pt-BR" i="0">
                          <a:latin typeface="Cambria Math" panose="02040503050406030204" pitchFamily="18" charset="0"/>
                        </a:rPr>
                        <m:t>Γ</m:t>
                      </m:r>
                    </m:oMath>
                  </m:oMathPara>
                </a14:m>
                <a:endParaRPr lang="pt-BR" dirty="0"/>
              </a:p>
            </p:txBody>
          </p:sp>
        </mc:Choice>
        <mc:Fallback xmlns="">
          <p:sp>
            <p:nvSpPr>
              <p:cNvPr id="4" name="CaixaDeTexto 3">
                <a:extLst>
                  <a:ext uri="{FF2B5EF4-FFF2-40B4-BE49-F238E27FC236}">
                    <a16:creationId xmlns:a16="http://schemas.microsoft.com/office/drawing/2014/main" id="{4E0B6FCD-C02A-4E6B-95A3-D4D0F583F6C4}"/>
                  </a:ext>
                </a:extLst>
              </p:cNvPr>
              <p:cNvSpPr txBox="1">
                <a:spLocks noRot="1" noChangeAspect="1" noMove="1" noResize="1" noEditPoints="1" noAdjustHandles="1" noChangeArrowheads="1" noChangeShapeType="1" noTextEdit="1"/>
              </p:cNvSpPr>
              <p:nvPr/>
            </p:nvSpPr>
            <p:spPr>
              <a:xfrm>
                <a:off x="2149259" y="813212"/>
                <a:ext cx="7893482" cy="818814"/>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6" name="CaixaDeTexto 5">
                <a:extLst>
                  <a:ext uri="{FF2B5EF4-FFF2-40B4-BE49-F238E27FC236}">
                    <a16:creationId xmlns:a16="http://schemas.microsoft.com/office/drawing/2014/main" id="{39A8EA7D-48FE-4E15-9561-42C247A01FB9}"/>
                  </a:ext>
                </a:extLst>
              </p:cNvPr>
              <p:cNvSpPr txBox="1"/>
              <p:nvPr/>
            </p:nvSpPr>
            <p:spPr>
              <a:xfrm>
                <a:off x="883920" y="2309500"/>
                <a:ext cx="10158883"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m:ctrlPr>
                        </m:sSubPr>
                        <m:e>
                          <m:r>
                            <a:rPr lang="pt-BR" i="1"/>
                            <m:t>𝑇</m:t>
                          </m:r>
                        </m:e>
                        <m:sub>
                          <m:r>
                            <a:rPr lang="pt-BR" i="1"/>
                            <m:t>𝑟</m:t>
                          </m:r>
                        </m:sub>
                      </m:sSub>
                      <m:r>
                        <a:rPr lang="pt-BR" i="1"/>
                        <m:t>= </m:t>
                      </m:r>
                      <m:f>
                        <m:fPr>
                          <m:ctrlPr>
                            <a:rPr lang="pt-BR" i="1"/>
                          </m:ctrlPr>
                        </m:fPr>
                        <m:num>
                          <m:sSup>
                            <m:sSupPr>
                              <m:ctrlPr>
                                <a:rPr lang="pt-BR" i="1"/>
                              </m:ctrlPr>
                            </m:sSupPr>
                            <m:e>
                              <m:r>
                                <a:rPr lang="pt-BR" i="1"/>
                                <m:t>𝜔</m:t>
                              </m:r>
                            </m:e>
                            <m:sup>
                              <m:r>
                                <a:rPr lang="pt-BR" i="1"/>
                                <m:t>2</m:t>
                              </m:r>
                            </m:sup>
                          </m:sSup>
                        </m:num>
                        <m:den>
                          <m:sSup>
                            <m:sSupPr>
                              <m:ctrlPr>
                                <a:rPr lang="pt-BR" i="1"/>
                              </m:ctrlPr>
                            </m:sSupPr>
                            <m:e>
                              <m:r>
                                <a:rPr lang="pt-BR" i="1"/>
                                <m:t>𝑘</m:t>
                              </m:r>
                            </m:e>
                            <m:sup>
                              <m:r>
                                <a:rPr lang="pt-BR" i="1"/>
                                <m:t>2</m:t>
                              </m:r>
                            </m:sup>
                          </m:sSup>
                        </m:den>
                      </m:f>
                      <m:sSup>
                        <m:sSupPr>
                          <m:ctrlPr>
                            <a:rPr lang="pt-BR" i="1"/>
                          </m:ctrlPr>
                        </m:sSupPr>
                        <m:e>
                          <m:sPre>
                            <m:sPrePr>
                              <m:ctrlPr>
                                <a:rPr lang="pt-BR" i="1"/>
                              </m:ctrlPr>
                            </m:sPrePr>
                            <m:sub>
                              <m:r>
                                <a:rPr lang="pt-BR" i="1"/>
                                <m:t> </m:t>
                              </m:r>
                            </m:sub>
                            <m:sup>
                              <m:r>
                                <a:rPr lang="pt-BR" i="1"/>
                                <m:t>𝜉</m:t>
                              </m:r>
                            </m:sup>
                            <m:e>
                              <m:r>
                                <a:rPr lang="pt-BR" i="1"/>
                                <m:t>𝛼</m:t>
                              </m:r>
                            </m:e>
                          </m:sPre>
                        </m:e>
                        <m:sup>
                          <m:r>
                            <a:rPr lang="pt-BR" i="1"/>
                            <m:t>𝑗</m:t>
                          </m:r>
                        </m:sup>
                      </m:sSup>
                      <m:nary>
                        <m:naryPr>
                          <m:limLoc m:val="undOvr"/>
                          <m:ctrlPr>
                            <a:rPr lang="pt-BR" i="1"/>
                          </m:ctrlPr>
                        </m:naryPr>
                        <m:sub>
                          <m:r>
                            <m:rPr>
                              <m:sty m:val="p"/>
                            </m:rPr>
                            <a:rPr lang="pt-BR"/>
                            <m:t>Γ</m:t>
                          </m:r>
                        </m:sub>
                        <m:sup>
                          <m:r>
                            <a:rPr lang="pt-BR" i="1"/>
                            <m:t> </m:t>
                          </m:r>
                        </m:sup>
                        <m:e>
                          <m:sSup>
                            <m:sSupPr>
                              <m:ctrlPr>
                                <a:rPr lang="pt-BR" i="1"/>
                              </m:ctrlPr>
                            </m:sSupPr>
                            <m:e>
                              <m:r>
                                <a:rPr lang="pt-BR" i="1"/>
                                <m:t>𝜂</m:t>
                              </m:r>
                            </m:e>
                            <m:sup>
                              <m:r>
                                <a:rPr lang="pt-BR" i="1"/>
                                <m:t>𝑗</m:t>
                              </m:r>
                            </m:sup>
                          </m:sSup>
                          <m:d>
                            <m:dPr>
                              <m:ctrlPr>
                                <a:rPr lang="pt-BR" i="1"/>
                              </m:ctrlPr>
                            </m:dPr>
                            <m:e>
                              <m:sSup>
                                <m:sSupPr>
                                  <m:ctrlPr>
                                    <a:rPr lang="pt-BR" i="1"/>
                                  </m:ctrlPr>
                                </m:sSupPr>
                                <m:e>
                                  <m:r>
                                    <a:rPr lang="pt-BR" i="1"/>
                                    <m:t>𝑋</m:t>
                                  </m:r>
                                </m:e>
                                <m:sup>
                                  <m:r>
                                    <a:rPr lang="pt-BR" i="1"/>
                                    <m:t>𝑗</m:t>
                                  </m:r>
                                </m:sup>
                              </m:sSup>
                              <m:r>
                                <a:rPr lang="pt-BR" i="1"/>
                                <m:t>;</m:t>
                              </m:r>
                              <m:r>
                                <a:rPr lang="pt-BR" i="1"/>
                                <m:t>𝑋</m:t>
                              </m:r>
                            </m:e>
                          </m:d>
                        </m:e>
                      </m:nary>
                      <m:r>
                        <a:rPr lang="pt-BR" i="1"/>
                        <m:t>𝑑</m:t>
                      </m:r>
                      <m:r>
                        <m:rPr>
                          <m:sty m:val="p"/>
                        </m:rPr>
                        <a:rPr lang="pt-BR"/>
                        <m:t>Γ</m:t>
                      </m:r>
                      <m:r>
                        <a:rPr lang="pt-BR" i="1"/>
                        <m:t>+ </m:t>
                      </m:r>
                      <m:f>
                        <m:fPr>
                          <m:ctrlPr>
                            <a:rPr lang="pt-BR" i="1"/>
                          </m:ctrlPr>
                        </m:fPr>
                        <m:num>
                          <m:sSup>
                            <m:sSupPr>
                              <m:ctrlPr>
                                <a:rPr lang="pt-BR" i="1"/>
                              </m:ctrlPr>
                            </m:sSupPr>
                            <m:e>
                              <m:r>
                                <a:rPr lang="pt-BR" i="1"/>
                                <m:t>𝜔</m:t>
                              </m:r>
                            </m:e>
                            <m:sup>
                              <m:r>
                                <a:rPr lang="pt-BR" i="1"/>
                                <m:t>2</m:t>
                              </m:r>
                            </m:sup>
                          </m:sSup>
                        </m:num>
                        <m:den>
                          <m:sSup>
                            <m:sSupPr>
                              <m:ctrlPr>
                                <a:rPr lang="pt-BR" i="1"/>
                              </m:ctrlPr>
                            </m:sSupPr>
                            <m:e>
                              <m:r>
                                <a:rPr lang="pt-BR" i="1"/>
                                <m:t>𝑘</m:t>
                              </m:r>
                            </m:e>
                            <m:sup>
                              <m:r>
                                <a:rPr lang="pt-BR" i="1"/>
                                <m:t>2</m:t>
                              </m:r>
                            </m:sup>
                          </m:sSup>
                        </m:den>
                      </m:f>
                      <m:nary>
                        <m:naryPr>
                          <m:limLoc m:val="undOvr"/>
                          <m:ctrlPr>
                            <a:rPr lang="pt-BR" i="1"/>
                          </m:ctrlPr>
                        </m:naryPr>
                        <m:sub>
                          <m:r>
                            <m:rPr>
                              <m:sty m:val="p"/>
                            </m:rPr>
                            <a:rPr lang="pt-BR"/>
                            <m:t>Ω</m:t>
                          </m:r>
                        </m:sub>
                        <m:sup>
                          <m:r>
                            <a:rPr lang="pt-BR" i="1"/>
                            <m:t> </m:t>
                          </m:r>
                        </m:sup>
                        <m:e>
                          <m:r>
                            <a:rPr lang="pt-BR" i="1"/>
                            <m:t>𝑢</m:t>
                          </m:r>
                          <m:d>
                            <m:dPr>
                              <m:ctrlPr>
                                <a:rPr lang="pt-BR" i="1"/>
                              </m:ctrlPr>
                            </m:dPr>
                            <m:e>
                              <m:r>
                                <a:rPr lang="pt-BR" i="1"/>
                                <m:t>𝜉</m:t>
                              </m:r>
                            </m:e>
                          </m:d>
                          <m:sSup>
                            <m:sSupPr>
                              <m:ctrlPr>
                                <a:rPr lang="pt-BR" i="1"/>
                              </m:ctrlPr>
                            </m:sSupPr>
                            <m:e>
                              <m:r>
                                <a:rPr lang="pt-BR" i="1"/>
                                <m:t>𝑢</m:t>
                              </m:r>
                            </m:e>
                            <m:sup>
                              <m:r>
                                <a:rPr lang="pt-BR" i="1"/>
                                <m:t>∗</m:t>
                              </m:r>
                            </m:sup>
                          </m:sSup>
                          <m:d>
                            <m:dPr>
                              <m:ctrlPr>
                                <a:rPr lang="pt-BR" i="1"/>
                              </m:ctrlPr>
                            </m:dPr>
                            <m:e>
                              <m:r>
                                <a:rPr lang="pt-BR" i="1"/>
                                <m:t>𝜉</m:t>
                              </m:r>
                              <m:r>
                                <a:rPr lang="pt-BR" i="1"/>
                                <m:t>;</m:t>
                              </m:r>
                              <m:r>
                                <a:rPr lang="pt-BR" i="1"/>
                                <m:t>𝑋</m:t>
                              </m:r>
                            </m:e>
                          </m:d>
                          <m:r>
                            <a:rPr lang="pt-BR" i="1"/>
                            <m:t>𝑑</m:t>
                          </m:r>
                          <m:r>
                            <m:rPr>
                              <m:sty m:val="p"/>
                            </m:rPr>
                            <a:rPr lang="pt-BR"/>
                            <m:t>Ω</m:t>
                          </m:r>
                        </m:e>
                      </m:nary>
                    </m:oMath>
                  </m:oMathPara>
                </a14:m>
                <a:endParaRPr lang="pt-BR" sz="1700" dirty="0"/>
              </a:p>
            </p:txBody>
          </p:sp>
        </mc:Choice>
        <mc:Fallback>
          <p:sp>
            <p:nvSpPr>
              <p:cNvPr id="6" name="CaixaDeTexto 5">
                <a:extLst>
                  <a:ext uri="{FF2B5EF4-FFF2-40B4-BE49-F238E27FC236}">
                    <a16:creationId xmlns:a16="http://schemas.microsoft.com/office/drawing/2014/main" id="{39A8EA7D-48FE-4E15-9561-42C247A01FB9}"/>
                  </a:ext>
                </a:extLst>
              </p:cNvPr>
              <p:cNvSpPr txBox="1">
                <a:spLocks noRot="1" noChangeAspect="1" noMove="1" noResize="1" noEditPoints="1" noAdjustHandles="1" noChangeArrowheads="1" noChangeShapeType="1" noTextEdit="1"/>
              </p:cNvSpPr>
              <p:nvPr/>
            </p:nvSpPr>
            <p:spPr>
              <a:xfrm>
                <a:off x="883920" y="2309500"/>
                <a:ext cx="10158883" cy="818814"/>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8" name="CaixaDeTexto 7">
                <a:extLst>
                  <a:ext uri="{FF2B5EF4-FFF2-40B4-BE49-F238E27FC236}">
                    <a16:creationId xmlns:a16="http://schemas.microsoft.com/office/drawing/2014/main" id="{81BFEFF5-377A-42DD-BA69-F263F8F15BD6}"/>
                  </a:ext>
                </a:extLst>
              </p:cNvPr>
              <p:cNvSpPr txBox="1"/>
              <p:nvPr/>
            </p:nvSpPr>
            <p:spPr>
              <a:xfrm>
                <a:off x="1249680" y="3887193"/>
                <a:ext cx="9525837" cy="15476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m:ctrlPr>
                        </m:dPr>
                        <m:e>
                          <m:r>
                            <a:rPr lang="pt-BR" i="1"/>
                            <m:t>𝜉</m:t>
                          </m:r>
                        </m:e>
                      </m:d>
                      <m:r>
                        <a:rPr lang="pt-BR" i="1"/>
                        <m:t>𝑢</m:t>
                      </m:r>
                      <m:d>
                        <m:dPr>
                          <m:ctrlPr>
                            <a:rPr lang="pt-BR" i="1"/>
                          </m:ctrlPr>
                        </m:dPr>
                        <m:e>
                          <m:r>
                            <a:rPr lang="pt-BR" i="1"/>
                            <m:t>𝜉</m:t>
                          </m:r>
                        </m:e>
                      </m:d>
                      <m:r>
                        <a:rPr lang="pt-BR" i="1"/>
                        <m:t>+ </m:t>
                      </m:r>
                      <m:nary>
                        <m:naryPr>
                          <m:limLoc m:val="undOvr"/>
                          <m:ctrlPr>
                            <a:rPr lang="pt-BR" i="1"/>
                          </m:ctrlPr>
                        </m:naryPr>
                        <m:sub>
                          <m:r>
                            <m:rPr>
                              <m:sty m:val="p"/>
                            </m:rPr>
                            <a:rPr lang="pt-BR"/>
                            <m:t>Γ</m:t>
                          </m:r>
                        </m:sub>
                        <m:sup>
                          <m:r>
                            <a:rPr lang="pt-BR" i="1"/>
                            <m:t> </m:t>
                          </m:r>
                        </m:sup>
                        <m:e>
                          <m:r>
                            <a:rPr lang="pt-BR" i="1"/>
                            <m:t>𝑢</m:t>
                          </m:r>
                          <m:d>
                            <m:dPr>
                              <m:ctrlPr>
                                <a:rPr lang="pt-BR" i="1"/>
                              </m:ctrlPr>
                            </m:dPr>
                            <m:e>
                              <m:r>
                                <a:rPr lang="pt-BR" i="1"/>
                                <m:t>𝑋</m:t>
                              </m:r>
                            </m:e>
                          </m:d>
                          <m:sSup>
                            <m:sSupPr>
                              <m:ctrlPr>
                                <a:rPr lang="pt-BR" i="1"/>
                              </m:ctrlPr>
                            </m:sSupPr>
                            <m:e>
                              <m:r>
                                <a:rPr lang="pt-BR" i="1"/>
                                <m:t>𝑞</m:t>
                              </m:r>
                            </m:e>
                            <m:sup>
                              <m:r>
                                <a:rPr lang="pt-BR" i="1"/>
                                <m:t>∗</m:t>
                              </m:r>
                            </m:sup>
                          </m:sSup>
                          <m:d>
                            <m:dPr>
                              <m:ctrlPr>
                                <a:rPr lang="pt-BR" i="1"/>
                              </m:ctrlPr>
                            </m:dPr>
                            <m:e>
                              <m:r>
                                <a:rPr lang="pt-BR" i="1"/>
                                <m:t>𝜉</m:t>
                              </m:r>
                              <m:r>
                                <a:rPr lang="pt-BR" i="1"/>
                                <m:t>;</m:t>
                              </m:r>
                              <m:r>
                                <a:rPr lang="pt-BR" i="1"/>
                                <m:t>𝑋</m:t>
                              </m:r>
                            </m:e>
                          </m:d>
                          <m:r>
                            <a:rPr lang="pt-BR" i="1"/>
                            <m:t>𝑑</m:t>
                          </m:r>
                          <m:r>
                            <m:rPr>
                              <m:sty m:val="p"/>
                            </m:rPr>
                            <a:rPr lang="pt-BR"/>
                            <m:t>Γ</m:t>
                          </m:r>
                        </m:e>
                      </m:nary>
                      <m:r>
                        <a:rPr lang="pt-BR" i="1"/>
                        <m:t>− </m:t>
                      </m:r>
                      <m:nary>
                        <m:naryPr>
                          <m:limLoc m:val="undOvr"/>
                          <m:ctrlPr>
                            <a:rPr lang="pt-BR" i="1"/>
                          </m:ctrlPr>
                        </m:naryPr>
                        <m:sub>
                          <m:r>
                            <m:rPr>
                              <m:sty m:val="p"/>
                            </m:rPr>
                            <a:rPr lang="pt-BR"/>
                            <m:t>Γ</m:t>
                          </m:r>
                        </m:sub>
                        <m:sup>
                          <m:r>
                            <a:rPr lang="pt-BR" i="1"/>
                            <m:t> </m:t>
                          </m:r>
                        </m:sup>
                        <m:e>
                          <m:r>
                            <a:rPr lang="pt-BR" i="1"/>
                            <m:t>𝑞</m:t>
                          </m:r>
                          <m:d>
                            <m:dPr>
                              <m:ctrlPr>
                                <a:rPr lang="pt-BR" i="1"/>
                              </m:ctrlPr>
                            </m:dPr>
                            <m:e>
                              <m:r>
                                <a:rPr lang="pt-BR" i="1"/>
                                <m:t>𝑋</m:t>
                              </m:r>
                            </m:e>
                          </m:d>
                          <m:sSup>
                            <m:sSupPr>
                              <m:ctrlPr>
                                <a:rPr lang="pt-BR" i="1"/>
                              </m:ctrlPr>
                            </m:sSupPr>
                            <m:e>
                              <m:r>
                                <a:rPr lang="pt-BR" i="1"/>
                                <m:t>𝑢</m:t>
                              </m:r>
                            </m:e>
                            <m:sup>
                              <m:r>
                                <a:rPr lang="pt-BR" i="1"/>
                                <m:t>∗</m:t>
                              </m:r>
                            </m:sup>
                          </m:sSup>
                          <m:d>
                            <m:dPr>
                              <m:ctrlPr>
                                <a:rPr lang="pt-BR" i="1"/>
                              </m:ctrlPr>
                            </m:dPr>
                            <m:e>
                              <m:r>
                                <a:rPr lang="pt-BR" i="1"/>
                                <m:t>𝜉</m:t>
                              </m:r>
                              <m:r>
                                <a:rPr lang="pt-BR" i="1"/>
                                <m:t>;</m:t>
                              </m:r>
                              <m:r>
                                <a:rPr lang="pt-BR" i="1"/>
                                <m:t>𝑋</m:t>
                              </m:r>
                            </m:e>
                          </m:d>
                          <m:r>
                            <a:rPr lang="pt-BR" i="1"/>
                            <m:t>𝑑</m:t>
                          </m:r>
                          <m:r>
                            <m:rPr>
                              <m:sty m:val="p"/>
                            </m:rPr>
                            <a:rPr lang="pt-BR"/>
                            <m:t>Γ</m:t>
                          </m:r>
                        </m:e>
                      </m:nary>
                      <m:r>
                        <a:rPr lang="pt-BR" i="1"/>
                        <m:t>= </m:t>
                      </m:r>
                      <m:f>
                        <m:fPr>
                          <m:ctrlPr>
                            <a:rPr lang="pt-BR" i="1"/>
                          </m:ctrlPr>
                        </m:fPr>
                        <m:num>
                          <m:sSup>
                            <m:sSupPr>
                              <m:ctrlPr>
                                <a:rPr lang="pt-BR" i="1"/>
                              </m:ctrlPr>
                            </m:sSupPr>
                            <m:e>
                              <m:r>
                                <a:rPr lang="pt-BR" i="1"/>
                                <m:t>𝜔</m:t>
                              </m:r>
                            </m:e>
                            <m:sup>
                              <m:r>
                                <a:rPr lang="pt-BR" i="1"/>
                                <m:t>2</m:t>
                              </m:r>
                            </m:sup>
                          </m:sSup>
                        </m:num>
                        <m:den>
                          <m:sSup>
                            <m:sSupPr>
                              <m:ctrlPr>
                                <a:rPr lang="pt-BR" i="1"/>
                              </m:ctrlPr>
                            </m:sSupPr>
                            <m:e>
                              <m:r>
                                <a:rPr lang="pt-BR" i="1"/>
                                <m:t>𝑘</m:t>
                              </m:r>
                            </m:e>
                            <m:sup>
                              <m:r>
                                <a:rPr lang="pt-BR" i="1"/>
                                <m:t>2</m:t>
                              </m:r>
                            </m:sup>
                          </m:sSup>
                        </m:den>
                      </m:f>
                      <m:sSup>
                        <m:sSupPr>
                          <m:ctrlPr>
                            <a:rPr lang="pt-BR" i="1"/>
                          </m:ctrlPr>
                        </m:sSupPr>
                        <m:e>
                          <m:sPre>
                            <m:sPrePr>
                              <m:ctrlPr>
                                <a:rPr lang="pt-BR" i="1"/>
                              </m:ctrlPr>
                            </m:sPrePr>
                            <m:sub>
                              <m:r>
                                <a:rPr lang="pt-BR" i="1"/>
                                <m:t> </m:t>
                              </m:r>
                            </m:sub>
                            <m:sup>
                              <m:r>
                                <a:rPr lang="pt-BR" i="1"/>
                                <m:t>𝜉</m:t>
                              </m:r>
                            </m:sup>
                            <m:e>
                              <m:r>
                                <a:rPr lang="pt-BR" i="1"/>
                                <m:t>𝛼</m:t>
                              </m:r>
                            </m:e>
                          </m:sPre>
                        </m:e>
                        <m:sup>
                          <m:r>
                            <a:rPr lang="pt-BR" i="1"/>
                            <m:t>𝑗</m:t>
                          </m:r>
                        </m:sup>
                      </m:sSup>
                      <m:nary>
                        <m:naryPr>
                          <m:limLoc m:val="undOvr"/>
                          <m:ctrlPr>
                            <a:rPr lang="pt-BR" i="1"/>
                          </m:ctrlPr>
                        </m:naryPr>
                        <m:sub>
                          <m:r>
                            <m:rPr>
                              <m:sty m:val="p"/>
                            </m:rPr>
                            <a:rPr lang="pt-BR"/>
                            <m:t>Γ</m:t>
                          </m:r>
                        </m:sub>
                        <m:sup>
                          <m:r>
                            <a:rPr lang="pt-BR" i="1"/>
                            <m:t> </m:t>
                          </m:r>
                        </m:sup>
                        <m:e>
                          <m:sSup>
                            <m:sSupPr>
                              <m:ctrlPr>
                                <a:rPr lang="pt-BR" i="1"/>
                              </m:ctrlPr>
                            </m:sSupPr>
                            <m:e>
                              <m:r>
                                <a:rPr lang="pt-BR" i="1"/>
                                <m:t>𝜂</m:t>
                              </m:r>
                            </m:e>
                            <m:sup>
                              <m:r>
                                <a:rPr lang="pt-BR" i="1"/>
                                <m:t>𝑗</m:t>
                              </m:r>
                            </m:sup>
                          </m:sSup>
                          <m:d>
                            <m:dPr>
                              <m:ctrlPr>
                                <a:rPr lang="pt-BR" i="1"/>
                              </m:ctrlPr>
                            </m:dPr>
                            <m:e>
                              <m:sSup>
                                <m:sSupPr>
                                  <m:ctrlPr>
                                    <a:rPr lang="pt-BR" i="1"/>
                                  </m:ctrlPr>
                                </m:sSupPr>
                                <m:e>
                                  <m:r>
                                    <a:rPr lang="pt-BR" i="1"/>
                                    <m:t>𝑋</m:t>
                                  </m:r>
                                </m:e>
                                <m:sup>
                                  <m:r>
                                    <a:rPr lang="pt-BR" i="1"/>
                                    <m:t>𝑗</m:t>
                                  </m:r>
                                </m:sup>
                              </m:sSup>
                              <m:r>
                                <a:rPr lang="pt-BR" i="1"/>
                                <m:t>;</m:t>
                              </m:r>
                              <m:r>
                                <a:rPr lang="pt-BR" i="1"/>
                                <m:t>𝑋</m:t>
                              </m:r>
                            </m:e>
                          </m:d>
                        </m:e>
                      </m:nary>
                      <m:r>
                        <a:rPr lang="pt-BR" i="1"/>
                        <m:t>𝑑</m:t>
                      </m:r>
                      <m:r>
                        <m:rPr>
                          <m:sty m:val="p"/>
                        </m:rPr>
                        <a:rPr lang="pt-BR"/>
                        <m:t>Γ</m:t>
                      </m:r>
                      <m:r>
                        <a:rPr lang="pt-BR" i="1"/>
                        <m:t>+ </m:t>
                      </m:r>
                      <m:f>
                        <m:fPr>
                          <m:ctrlPr>
                            <a:rPr lang="pt-BR" i="1"/>
                          </m:ctrlPr>
                        </m:fPr>
                        <m:num>
                          <m:sSup>
                            <m:sSupPr>
                              <m:ctrlPr>
                                <a:rPr lang="pt-BR" i="1"/>
                              </m:ctrlPr>
                            </m:sSupPr>
                            <m:e>
                              <m:r>
                                <a:rPr lang="pt-BR" i="1"/>
                                <m:t>𝜔</m:t>
                              </m:r>
                            </m:e>
                            <m:sup>
                              <m:r>
                                <a:rPr lang="pt-BR" i="1"/>
                                <m:t>2</m:t>
                              </m:r>
                            </m:sup>
                          </m:sSup>
                        </m:num>
                        <m:den>
                          <m:sSup>
                            <m:sSupPr>
                              <m:ctrlPr>
                                <a:rPr lang="pt-BR" i="1"/>
                              </m:ctrlPr>
                            </m:sSupPr>
                            <m:e>
                              <m:r>
                                <a:rPr lang="pt-BR" i="1"/>
                                <m:t>𝑘</m:t>
                              </m:r>
                            </m:e>
                            <m:sup>
                              <m:r>
                                <a:rPr lang="pt-BR" i="1"/>
                                <m:t>2</m:t>
                              </m:r>
                            </m:sup>
                          </m:sSup>
                        </m:den>
                      </m:f>
                      <m:nary>
                        <m:naryPr>
                          <m:limLoc m:val="undOvr"/>
                          <m:ctrlPr>
                            <a:rPr lang="pt-BR" i="1"/>
                          </m:ctrlPr>
                        </m:naryPr>
                        <m:sub>
                          <m:r>
                            <m:rPr>
                              <m:sty m:val="p"/>
                            </m:rPr>
                            <a:rPr lang="pt-BR"/>
                            <m:t>Ω</m:t>
                          </m:r>
                        </m:sub>
                        <m:sup>
                          <m:r>
                            <a:rPr lang="pt-BR" i="1"/>
                            <m:t> </m:t>
                          </m:r>
                        </m:sup>
                        <m:e>
                          <m:r>
                            <a:rPr lang="pt-BR" i="1"/>
                            <m:t>𝑢</m:t>
                          </m:r>
                          <m:d>
                            <m:dPr>
                              <m:ctrlPr>
                                <a:rPr lang="pt-BR" i="1"/>
                              </m:ctrlPr>
                            </m:dPr>
                            <m:e>
                              <m:r>
                                <a:rPr lang="pt-BR" i="1"/>
                                <m:t>𝜉</m:t>
                              </m:r>
                            </m:e>
                          </m:d>
                          <m:sSup>
                            <m:sSupPr>
                              <m:ctrlPr>
                                <a:rPr lang="pt-BR" i="1"/>
                              </m:ctrlPr>
                            </m:sSupPr>
                            <m:e>
                              <m:r>
                                <a:rPr lang="pt-BR" i="1"/>
                                <m:t>𝑢</m:t>
                              </m:r>
                            </m:e>
                            <m:sup>
                              <m:r>
                                <a:rPr lang="pt-BR" i="1"/>
                                <m:t>∗</m:t>
                              </m:r>
                            </m:sup>
                          </m:sSup>
                          <m:d>
                            <m:dPr>
                              <m:ctrlPr>
                                <a:rPr lang="pt-BR" i="1"/>
                              </m:ctrlPr>
                            </m:dPr>
                            <m:e>
                              <m:r>
                                <a:rPr lang="pt-BR" i="1"/>
                                <m:t>𝜉</m:t>
                              </m:r>
                              <m:r>
                                <a:rPr lang="pt-BR" i="1"/>
                                <m:t>;</m:t>
                              </m:r>
                              <m:r>
                                <a:rPr lang="pt-BR" i="1"/>
                                <m:t>𝑋</m:t>
                              </m:r>
                            </m:e>
                          </m:d>
                          <m:r>
                            <a:rPr lang="pt-BR" i="1"/>
                            <m:t>𝑑</m:t>
                          </m:r>
                          <m:r>
                            <m:rPr>
                              <m:sty m:val="p"/>
                            </m:rPr>
                            <a:rPr lang="pt-BR"/>
                            <m:t>Ω</m:t>
                          </m:r>
                        </m:e>
                      </m:nary>
                    </m:oMath>
                  </m:oMathPara>
                </a14:m>
                <a:endParaRPr lang="pt-BR" sz="1700" dirty="0"/>
              </a:p>
            </p:txBody>
          </p:sp>
        </mc:Choice>
        <mc:Fallback>
          <p:sp>
            <p:nvSpPr>
              <p:cNvPr id="8" name="CaixaDeTexto 7">
                <a:extLst>
                  <a:ext uri="{FF2B5EF4-FFF2-40B4-BE49-F238E27FC236}">
                    <a16:creationId xmlns:a16="http://schemas.microsoft.com/office/drawing/2014/main" id="{81BFEFF5-377A-42DD-BA69-F263F8F15BD6}"/>
                  </a:ext>
                </a:extLst>
              </p:cNvPr>
              <p:cNvSpPr txBox="1">
                <a:spLocks noRot="1" noChangeAspect="1" noMove="1" noResize="1" noEditPoints="1" noAdjustHandles="1" noChangeArrowheads="1" noChangeShapeType="1" noTextEdit="1"/>
              </p:cNvSpPr>
              <p:nvPr/>
            </p:nvSpPr>
            <p:spPr>
              <a:xfrm>
                <a:off x="1249680" y="3887193"/>
                <a:ext cx="9525837" cy="1547603"/>
              </a:xfrm>
              <a:prstGeom prst="rect">
                <a:avLst/>
              </a:prstGeom>
              <a:blipFill>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3253775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t>Por ora, o segundo termo do lado direito da equação, chamado doravante de termo excedente, deverá ser mantido em sua forma de integral de domínio, que será abordado novamente, em um momento mais conveniente.</a:t>
                </a:r>
              </a:p>
              <a:p>
                <a:pPr algn="r"/>
                <a:r>
                  <a:rPr lang="pt-BR" dirty="0"/>
                  <a:t>(37)</a:t>
                </a:r>
              </a:p>
              <a:p>
                <a:pPr algn="just"/>
                <a:endParaRPr lang="pt-BR" dirty="0"/>
              </a:p>
              <a:p>
                <a:pPr algn="just">
                  <a:lnSpc>
                    <a:spcPct val="150000"/>
                  </a:lnSpc>
                  <a:spcAft>
                    <a:spcPts val="800"/>
                  </a:spcAft>
                </a:pPr>
                <a:r>
                  <a:rPr lang="pt-BR" sz="1800" kern="1400" spc="-50" dirty="0">
                    <a:effectLst/>
                    <a:latin typeface="Arial" panose="020B0604020202020204" pitchFamily="34" charset="0"/>
                    <a:ea typeface="Calibri" panose="020F0502020204030204" pitchFamily="34" charset="0"/>
                    <a:cs typeface="Times New Roman" panose="02020603050405020304" pitchFamily="18" charset="0"/>
                  </a:rPr>
                  <a:t>Assim, é necessário o tratamento matemático e discretização dos termos restantes. Para a tal discretização, é seguido o procedimento comum ao MEC. Portanto, para um ponto fonte genérico </a:t>
                </a:r>
                <a14:m>
                  <m:oMath xmlns:m="http://schemas.openxmlformats.org/officeDocument/2006/math">
                    <m:r>
                      <a:rPr lang="pt-BR" sz="1800" i="1" kern="1400" spc="-50">
                        <a:effectLst/>
                        <a:latin typeface="Cambria Math" panose="02040503050406030204" pitchFamily="18" charset="0"/>
                        <a:ea typeface="Calibri" panose="020F0502020204030204" pitchFamily="34" charset="0"/>
                        <a:cs typeface="Times New Roman" panose="02020603050405020304" pitchFamily="18" charset="0"/>
                      </a:rPr>
                      <m:t>𝜉</m:t>
                    </m:r>
                  </m:oMath>
                </a14:m>
                <a:r>
                  <a:rPr lang="pt-BR" sz="1800" kern="1400" spc="-50" dirty="0">
                    <a:effectLst/>
                    <a:latin typeface="Arial" panose="020B0604020202020204" pitchFamily="34" charset="0"/>
                    <a:ea typeface="Times New Roman" panose="02020603050405020304" pitchFamily="18" charset="0"/>
                    <a:cs typeface="Times New Roman" panose="02020603050405020304" pitchFamily="18" charset="0"/>
                  </a:rPr>
                  <a:t>, tem-se:</a:t>
                </a:r>
                <a:endParaRPr lang="pt-BR" dirty="0"/>
              </a:p>
              <a:p>
                <a:pPr algn="just"/>
                <a:endParaRPr lang="pt-BR" dirty="0"/>
              </a:p>
              <a:p>
                <a:pPr algn="just"/>
                <a:endParaRPr lang="pt-BR" dirty="0"/>
              </a:p>
              <a:p>
                <a:pPr algn="r"/>
                <a:r>
                  <a:rPr lang="pt-BR" dirty="0"/>
                  <a:t>(38)</a:t>
                </a:r>
              </a:p>
            </p:txBody>
          </p:sp>
        </mc:Choice>
        <mc:Fallback>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3"/>
                <a:stretch>
                  <a:fillRect t="-1132" r="-606"/>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4" name="CaixaDeTexto 3">
                <a:extLst>
                  <a:ext uri="{FF2B5EF4-FFF2-40B4-BE49-F238E27FC236}">
                    <a16:creationId xmlns:a16="http://schemas.microsoft.com/office/drawing/2014/main" id="{4E0B6FCD-C02A-4E6B-95A3-D4D0F583F6C4}"/>
                  </a:ext>
                </a:extLst>
              </p:cNvPr>
              <p:cNvSpPr txBox="1"/>
              <p:nvPr/>
            </p:nvSpPr>
            <p:spPr>
              <a:xfrm>
                <a:off x="2149259" y="1282040"/>
                <a:ext cx="7893482"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m:ctrlPr>
                        </m:sSubPr>
                        <m:e>
                          <m:r>
                            <a:rPr lang="pt-BR" i="1"/>
                            <m:t>𝑇</m:t>
                          </m:r>
                        </m:e>
                        <m:sub>
                          <m:r>
                            <a:rPr lang="pt-BR" i="1"/>
                            <m:t>𝑒</m:t>
                          </m:r>
                        </m:sub>
                      </m:sSub>
                      <m:r>
                        <a:rPr lang="pt-BR" i="1"/>
                        <m:t>=</m:t>
                      </m:r>
                      <m:f>
                        <m:fPr>
                          <m:ctrlPr>
                            <a:rPr lang="pt-BR" i="1"/>
                          </m:ctrlPr>
                        </m:fPr>
                        <m:num>
                          <m:sSup>
                            <m:sSupPr>
                              <m:ctrlPr>
                                <a:rPr lang="pt-BR" i="1"/>
                              </m:ctrlPr>
                            </m:sSupPr>
                            <m:e>
                              <m:r>
                                <a:rPr lang="pt-BR" i="1"/>
                                <m:t>𝜔</m:t>
                              </m:r>
                            </m:e>
                            <m:sup>
                              <m:r>
                                <a:rPr lang="pt-BR" i="1"/>
                                <m:t>2</m:t>
                              </m:r>
                            </m:sup>
                          </m:sSup>
                        </m:num>
                        <m:den>
                          <m:sSup>
                            <m:sSupPr>
                              <m:ctrlPr>
                                <a:rPr lang="pt-BR" i="1"/>
                              </m:ctrlPr>
                            </m:sSupPr>
                            <m:e>
                              <m:r>
                                <a:rPr lang="pt-BR" i="1"/>
                                <m:t>𝑘</m:t>
                              </m:r>
                            </m:e>
                            <m:sup>
                              <m:r>
                                <a:rPr lang="pt-BR" i="1"/>
                                <m:t>2</m:t>
                              </m:r>
                            </m:sup>
                          </m:sSup>
                        </m:den>
                      </m:f>
                      <m:nary>
                        <m:naryPr>
                          <m:limLoc m:val="undOvr"/>
                          <m:ctrlPr>
                            <a:rPr lang="pt-BR" i="1"/>
                          </m:ctrlPr>
                        </m:naryPr>
                        <m:sub>
                          <m:r>
                            <m:rPr>
                              <m:sty m:val="p"/>
                            </m:rPr>
                            <a:rPr lang="pt-BR"/>
                            <m:t>Ω</m:t>
                          </m:r>
                        </m:sub>
                        <m:sup>
                          <m:r>
                            <a:rPr lang="pt-BR" i="1"/>
                            <m:t> </m:t>
                          </m:r>
                        </m:sup>
                        <m:e>
                          <m:r>
                            <a:rPr lang="pt-BR" i="1"/>
                            <m:t>𝑢</m:t>
                          </m:r>
                          <m:d>
                            <m:dPr>
                              <m:ctrlPr>
                                <a:rPr lang="pt-BR" i="1"/>
                              </m:ctrlPr>
                            </m:dPr>
                            <m:e>
                              <m:r>
                                <a:rPr lang="pt-BR" i="1"/>
                                <m:t>𝜉</m:t>
                              </m:r>
                            </m:e>
                          </m:d>
                          <m:sSup>
                            <m:sSupPr>
                              <m:ctrlPr>
                                <a:rPr lang="pt-BR" i="1"/>
                              </m:ctrlPr>
                            </m:sSupPr>
                            <m:e>
                              <m:r>
                                <a:rPr lang="pt-BR" i="1"/>
                                <m:t>𝑢</m:t>
                              </m:r>
                            </m:e>
                            <m:sup>
                              <m:r>
                                <a:rPr lang="pt-BR" i="1"/>
                                <m:t>∗</m:t>
                              </m:r>
                            </m:sup>
                          </m:sSup>
                          <m:d>
                            <m:dPr>
                              <m:ctrlPr>
                                <a:rPr lang="pt-BR" i="1"/>
                              </m:ctrlPr>
                            </m:dPr>
                            <m:e>
                              <m:r>
                                <a:rPr lang="pt-BR" i="1"/>
                                <m:t>𝜉</m:t>
                              </m:r>
                              <m:r>
                                <a:rPr lang="pt-BR" i="1"/>
                                <m:t>;</m:t>
                              </m:r>
                              <m:r>
                                <a:rPr lang="pt-BR" i="1"/>
                                <m:t>𝑋</m:t>
                              </m:r>
                            </m:e>
                          </m:d>
                          <m:r>
                            <a:rPr lang="pt-BR" i="1"/>
                            <m:t>𝑑</m:t>
                          </m:r>
                          <m:r>
                            <m:rPr>
                              <m:sty m:val="p"/>
                            </m:rPr>
                            <a:rPr lang="pt-BR"/>
                            <m:t>Ω</m:t>
                          </m:r>
                        </m:e>
                      </m:nary>
                    </m:oMath>
                  </m:oMathPara>
                </a14:m>
                <a:endParaRPr lang="pt-BR" dirty="0"/>
              </a:p>
            </p:txBody>
          </p:sp>
        </mc:Choice>
        <mc:Fallback>
          <p:sp>
            <p:nvSpPr>
              <p:cNvPr id="4" name="CaixaDeTexto 3">
                <a:extLst>
                  <a:ext uri="{FF2B5EF4-FFF2-40B4-BE49-F238E27FC236}">
                    <a16:creationId xmlns:a16="http://schemas.microsoft.com/office/drawing/2014/main" id="{4E0B6FCD-C02A-4E6B-95A3-D4D0F583F6C4}"/>
                  </a:ext>
                </a:extLst>
              </p:cNvPr>
              <p:cNvSpPr txBox="1">
                <a:spLocks noRot="1" noChangeAspect="1" noMove="1" noResize="1" noEditPoints="1" noAdjustHandles="1" noChangeArrowheads="1" noChangeShapeType="1" noTextEdit="1"/>
              </p:cNvSpPr>
              <p:nvPr/>
            </p:nvSpPr>
            <p:spPr>
              <a:xfrm>
                <a:off x="2149259" y="1282040"/>
                <a:ext cx="7893482" cy="818814"/>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8" name="CaixaDeTexto 7">
                <a:extLst>
                  <a:ext uri="{FF2B5EF4-FFF2-40B4-BE49-F238E27FC236}">
                    <a16:creationId xmlns:a16="http://schemas.microsoft.com/office/drawing/2014/main" id="{81BFEFF5-377A-42DD-BA69-F263F8F15BD6}"/>
                  </a:ext>
                </a:extLst>
              </p:cNvPr>
              <p:cNvSpPr txBox="1"/>
              <p:nvPr/>
            </p:nvSpPr>
            <p:spPr>
              <a:xfrm>
                <a:off x="1249680" y="3321303"/>
                <a:ext cx="9525837" cy="2803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pt-BR" sz="1600" i="1" smtClean="0">
                              <a:latin typeface="Cambria Math" panose="02040503050406030204" pitchFamily="18" charset="0"/>
                            </a:rPr>
                          </m:ctrlPr>
                        </m:mPr>
                        <m:mr>
                          <m:e>
                            <m:d>
                              <m:dPr>
                                <m:begChr m:val="{"/>
                                <m:endChr m:val="}"/>
                                <m:ctrlPr>
                                  <a:rPr lang="pt-BR" sz="1600" i="1"/>
                                </m:ctrlPr>
                              </m:dPr>
                              <m:e>
                                <m:sSub>
                                  <m:sSubPr>
                                    <m:ctrlPr>
                                      <a:rPr lang="pt-BR" sz="1600" i="1"/>
                                    </m:ctrlPr>
                                  </m:sSubPr>
                                  <m:e>
                                    <m:r>
                                      <a:rPr lang="pt-BR" sz="1600" i="1"/>
                                      <m:t>𝐻</m:t>
                                    </m:r>
                                  </m:e>
                                  <m:sub>
                                    <m:r>
                                      <a:rPr lang="pt-BR" sz="1600" i="1"/>
                                      <m:t>𝜉</m:t>
                                    </m:r>
                                    <m:r>
                                      <a:rPr lang="pt-BR" sz="1600" i="1"/>
                                      <m:t>1</m:t>
                                    </m:r>
                                  </m:sub>
                                </m:sSub>
                                <m:sSub>
                                  <m:sSubPr>
                                    <m:ctrlPr>
                                      <a:rPr lang="pt-BR" sz="1600" i="1"/>
                                    </m:ctrlPr>
                                  </m:sSubPr>
                                  <m:e>
                                    <m:r>
                                      <a:rPr lang="pt-BR" sz="1600" i="1"/>
                                      <m:t>𝑢</m:t>
                                    </m:r>
                                  </m:e>
                                  <m:sub>
                                    <m:r>
                                      <a:rPr lang="pt-BR" sz="1600" i="1"/>
                                      <m:t>1</m:t>
                                    </m:r>
                                  </m:sub>
                                </m:sSub>
                                <m:d>
                                  <m:dPr>
                                    <m:ctrlPr>
                                      <a:rPr lang="pt-BR" sz="1600" i="1"/>
                                    </m:ctrlPr>
                                  </m:dPr>
                                  <m:e>
                                    <m:r>
                                      <a:rPr lang="pt-BR" sz="1600" i="1"/>
                                      <m:t>𝜉</m:t>
                                    </m:r>
                                    <m:r>
                                      <a:rPr lang="pt-BR" sz="1600" i="1"/>
                                      <m:t>;</m:t>
                                    </m:r>
                                    <m:sSub>
                                      <m:sSubPr>
                                        <m:ctrlPr>
                                          <a:rPr lang="pt-BR" sz="1600" i="1"/>
                                        </m:ctrlPr>
                                      </m:sSubPr>
                                      <m:e>
                                        <m:r>
                                          <a:rPr lang="pt-BR" sz="1600" i="1"/>
                                          <m:t>𝑋</m:t>
                                        </m:r>
                                      </m:e>
                                      <m:sub>
                                        <m:r>
                                          <a:rPr lang="pt-BR" sz="1600" i="1"/>
                                          <m:t>1</m:t>
                                        </m:r>
                                      </m:sub>
                                    </m:sSub>
                                  </m:e>
                                </m:d>
                                <m:r>
                                  <a:rPr lang="pt-BR" sz="1600" i="1"/>
                                  <m:t>+⋯+</m:t>
                                </m:r>
                                <m:sSub>
                                  <m:sSubPr>
                                    <m:ctrlPr>
                                      <a:rPr lang="pt-BR" sz="1600" i="1"/>
                                    </m:ctrlPr>
                                  </m:sSubPr>
                                  <m:e>
                                    <m:r>
                                      <a:rPr lang="pt-BR" sz="1600" i="1"/>
                                      <m:t>𝐻</m:t>
                                    </m:r>
                                  </m:e>
                                  <m:sub>
                                    <m:r>
                                      <a:rPr lang="pt-BR" sz="1600" i="1"/>
                                      <m:t>𝜉</m:t>
                                    </m:r>
                                    <m:r>
                                      <a:rPr lang="pt-BR" sz="1600" i="1"/>
                                      <m:t>𝑆</m:t>
                                    </m:r>
                                  </m:sub>
                                </m:sSub>
                                <m:sSub>
                                  <m:sSubPr>
                                    <m:ctrlPr>
                                      <a:rPr lang="pt-BR" sz="1600" i="1"/>
                                    </m:ctrlPr>
                                  </m:sSubPr>
                                  <m:e>
                                    <m:r>
                                      <a:rPr lang="pt-BR" sz="1600" i="1"/>
                                      <m:t>𝑢</m:t>
                                    </m:r>
                                  </m:e>
                                  <m:sub>
                                    <m:r>
                                      <a:rPr lang="pt-BR" sz="1600" i="1"/>
                                      <m:t>𝑛</m:t>
                                    </m:r>
                                  </m:sub>
                                </m:sSub>
                                <m:d>
                                  <m:dPr>
                                    <m:ctrlPr>
                                      <a:rPr lang="pt-BR" sz="1600" i="1"/>
                                    </m:ctrlPr>
                                  </m:dPr>
                                  <m:e>
                                    <m:r>
                                      <a:rPr lang="pt-BR" sz="1600" i="1"/>
                                      <m:t>𝜉</m:t>
                                    </m:r>
                                    <m:r>
                                      <a:rPr lang="pt-BR" sz="1600" i="1"/>
                                      <m:t>;</m:t>
                                    </m:r>
                                    <m:sSub>
                                      <m:sSubPr>
                                        <m:ctrlPr>
                                          <a:rPr lang="pt-BR" sz="1600" i="1"/>
                                        </m:ctrlPr>
                                      </m:sSubPr>
                                      <m:e>
                                        <m:r>
                                          <a:rPr lang="pt-BR" sz="1600" i="1"/>
                                          <m:t>𝑋</m:t>
                                        </m:r>
                                      </m:e>
                                      <m:sub>
                                        <m:r>
                                          <a:rPr lang="pt-BR" sz="1600" i="1"/>
                                          <m:t>𝑛</m:t>
                                        </m:r>
                                      </m:sub>
                                    </m:sSub>
                                  </m:e>
                                </m:d>
                              </m:e>
                            </m:d>
                            <m:r>
                              <a:rPr lang="pt-BR" sz="1600" i="1"/>
                              <m:t>−</m:t>
                            </m:r>
                            <m:d>
                              <m:dPr>
                                <m:begChr m:val="{"/>
                                <m:endChr m:val="}"/>
                                <m:ctrlPr>
                                  <a:rPr lang="pt-BR" sz="1600" i="1"/>
                                </m:ctrlPr>
                              </m:dPr>
                              <m:e>
                                <m:sSub>
                                  <m:sSubPr>
                                    <m:ctrlPr>
                                      <a:rPr lang="pt-BR" sz="1600" i="1"/>
                                    </m:ctrlPr>
                                  </m:sSubPr>
                                  <m:e>
                                    <m:r>
                                      <a:rPr lang="pt-BR" sz="1600" i="1"/>
                                      <m:t>𝐺</m:t>
                                    </m:r>
                                  </m:e>
                                  <m:sub>
                                    <m:r>
                                      <a:rPr lang="pt-BR" sz="1600" i="1"/>
                                      <m:t>𝜉</m:t>
                                    </m:r>
                                    <m:r>
                                      <a:rPr lang="pt-BR" sz="1600" i="1"/>
                                      <m:t>1</m:t>
                                    </m:r>
                                  </m:sub>
                                </m:sSub>
                                <m:sSub>
                                  <m:sSubPr>
                                    <m:ctrlPr>
                                      <a:rPr lang="pt-BR" sz="1600" i="1"/>
                                    </m:ctrlPr>
                                  </m:sSubPr>
                                  <m:e>
                                    <m:r>
                                      <a:rPr lang="pt-BR" sz="1600" i="1"/>
                                      <m:t>𝑞</m:t>
                                    </m:r>
                                  </m:e>
                                  <m:sub>
                                    <m:r>
                                      <a:rPr lang="pt-BR" sz="1600" i="1"/>
                                      <m:t>1</m:t>
                                    </m:r>
                                  </m:sub>
                                </m:sSub>
                                <m:d>
                                  <m:dPr>
                                    <m:ctrlPr>
                                      <a:rPr lang="pt-BR" sz="1600" i="1"/>
                                    </m:ctrlPr>
                                  </m:dPr>
                                  <m:e>
                                    <m:r>
                                      <a:rPr lang="pt-BR" sz="1600" i="1"/>
                                      <m:t>𝜉</m:t>
                                    </m:r>
                                    <m:r>
                                      <a:rPr lang="pt-BR" sz="1600" i="1"/>
                                      <m:t>;</m:t>
                                    </m:r>
                                    <m:sSub>
                                      <m:sSubPr>
                                        <m:ctrlPr>
                                          <a:rPr lang="pt-BR" sz="1600" i="1"/>
                                        </m:ctrlPr>
                                      </m:sSubPr>
                                      <m:e>
                                        <m:r>
                                          <a:rPr lang="pt-BR" sz="1600" i="1"/>
                                          <m:t>𝑋</m:t>
                                        </m:r>
                                      </m:e>
                                      <m:sub>
                                        <m:r>
                                          <a:rPr lang="pt-BR" sz="1600" i="1"/>
                                          <m:t>1</m:t>
                                        </m:r>
                                      </m:sub>
                                    </m:sSub>
                                  </m:e>
                                </m:d>
                                <m:r>
                                  <a:rPr lang="pt-BR" sz="1600" i="1"/>
                                  <m:t>+⋯+</m:t>
                                </m:r>
                                <m:sSub>
                                  <m:sSubPr>
                                    <m:ctrlPr>
                                      <a:rPr lang="pt-BR" sz="1600" i="1"/>
                                    </m:ctrlPr>
                                  </m:sSubPr>
                                  <m:e>
                                    <m:r>
                                      <a:rPr lang="pt-BR" sz="1600" i="1"/>
                                      <m:t>𝐺</m:t>
                                    </m:r>
                                  </m:e>
                                  <m:sub>
                                    <m:r>
                                      <a:rPr lang="pt-BR" sz="1600" i="1"/>
                                      <m:t>𝜉</m:t>
                                    </m:r>
                                    <m:r>
                                      <a:rPr lang="pt-BR" sz="1600" i="1"/>
                                      <m:t>𝑆</m:t>
                                    </m:r>
                                  </m:sub>
                                </m:sSub>
                                <m:sSub>
                                  <m:sSubPr>
                                    <m:ctrlPr>
                                      <a:rPr lang="pt-BR" sz="1600" i="1"/>
                                    </m:ctrlPr>
                                  </m:sSubPr>
                                  <m:e>
                                    <m:r>
                                      <a:rPr lang="pt-BR" sz="1600" i="1"/>
                                      <m:t>𝑞</m:t>
                                    </m:r>
                                  </m:e>
                                  <m:sub>
                                    <m:r>
                                      <a:rPr lang="pt-BR" sz="1600" i="1"/>
                                      <m:t>𝑛</m:t>
                                    </m:r>
                                  </m:sub>
                                </m:sSub>
                                <m:d>
                                  <m:dPr>
                                    <m:ctrlPr>
                                      <a:rPr lang="pt-BR" sz="1600" i="1"/>
                                    </m:ctrlPr>
                                  </m:dPr>
                                  <m:e>
                                    <m:r>
                                      <a:rPr lang="pt-BR" sz="1600" i="1"/>
                                      <m:t>𝜉</m:t>
                                    </m:r>
                                    <m:r>
                                      <a:rPr lang="pt-BR" sz="1600" i="1"/>
                                      <m:t>;</m:t>
                                    </m:r>
                                    <m:sSub>
                                      <m:sSubPr>
                                        <m:ctrlPr>
                                          <a:rPr lang="pt-BR" sz="1600" i="1"/>
                                        </m:ctrlPr>
                                      </m:sSubPr>
                                      <m:e>
                                        <m:r>
                                          <a:rPr lang="pt-BR" sz="1600" i="1"/>
                                          <m:t>𝑋</m:t>
                                        </m:r>
                                      </m:e>
                                      <m:sub>
                                        <m:r>
                                          <a:rPr lang="pt-BR" sz="1600" i="1"/>
                                          <m:t>𝑛</m:t>
                                        </m:r>
                                      </m:sub>
                                    </m:sSub>
                                  </m:e>
                                </m:d>
                              </m:e>
                            </m:d>
                            <m:r>
                              <a:rPr lang="pt-BR" sz="1600" b="0" i="1" smtClean="0">
                                <a:latin typeface="Cambria Math" panose="02040503050406030204" pitchFamily="18" charset="0"/>
                              </a:rPr>
                              <m:t>=</m:t>
                            </m:r>
                          </m:e>
                        </m:mr>
                        <m:mr>
                          <m:e>
                            <m:r>
                              <a:rPr lang="pt-BR" sz="1600" i="1"/>
                              <m:t>                                                </m:t>
                            </m:r>
                          </m:e>
                        </m:mr>
                        <m:mr>
                          <m:e>
                            <m:f>
                              <m:fPr>
                                <m:ctrlPr>
                                  <a:rPr lang="pt-BR" sz="1600" i="1"/>
                                </m:ctrlPr>
                              </m:fPr>
                              <m:num>
                                <m:sSup>
                                  <m:sSupPr>
                                    <m:ctrlPr>
                                      <a:rPr lang="pt-BR" sz="1600" i="1"/>
                                    </m:ctrlPr>
                                  </m:sSupPr>
                                  <m:e>
                                    <m:r>
                                      <a:rPr lang="pt-BR" sz="1600" i="1"/>
                                      <m:t>𝜔</m:t>
                                    </m:r>
                                  </m:e>
                                  <m:sup>
                                    <m:r>
                                      <a:rPr lang="pt-BR" sz="1600" i="1"/>
                                      <m:t>2</m:t>
                                    </m:r>
                                  </m:sup>
                                </m:sSup>
                              </m:num>
                              <m:den>
                                <m:sSup>
                                  <m:sSupPr>
                                    <m:ctrlPr>
                                      <a:rPr lang="pt-BR" sz="1600" i="1"/>
                                    </m:ctrlPr>
                                  </m:sSupPr>
                                  <m:e>
                                    <m:r>
                                      <a:rPr lang="pt-BR" sz="1600" i="1"/>
                                      <m:t>𝑘</m:t>
                                    </m:r>
                                  </m:e>
                                  <m:sup>
                                    <m:r>
                                      <a:rPr lang="pt-BR" sz="1600" i="1"/>
                                      <m:t>2</m:t>
                                    </m:r>
                                  </m:sup>
                                </m:sSup>
                              </m:den>
                            </m:f>
                            <m:d>
                              <m:dPr>
                                <m:begChr m:val="{"/>
                                <m:endChr m:val="}"/>
                                <m:ctrlPr>
                                  <a:rPr lang="pt-BR" sz="1600" i="1"/>
                                </m:ctrlPr>
                              </m:dPr>
                              <m:e>
                                <m:eqArr>
                                  <m:eqArrPr>
                                    <m:ctrlPr>
                                      <a:rPr lang="pt-BR" sz="1600" i="1"/>
                                    </m:ctrlPr>
                                  </m:eqArrPr>
                                  <m:e>
                                    <m:sPre>
                                      <m:sPrePr>
                                        <m:ctrlPr>
                                          <a:rPr lang="pt-BR" sz="1600" i="1"/>
                                        </m:ctrlPr>
                                      </m:sPrePr>
                                      <m:sub>
                                        <m:r>
                                          <a:rPr lang="pt-BR" sz="1600" i="1"/>
                                          <m:t> </m:t>
                                        </m:r>
                                      </m:sub>
                                      <m:sup>
                                        <m:r>
                                          <a:rPr lang="pt-BR" sz="1600" i="1"/>
                                          <m:t>𝜉</m:t>
                                        </m:r>
                                      </m:sup>
                                      <m:e>
                                        <m:sSub>
                                          <m:sSubPr>
                                            <m:ctrlPr>
                                              <a:rPr lang="pt-BR" sz="1600" i="1"/>
                                            </m:ctrlPr>
                                          </m:sSubPr>
                                          <m:e>
                                            <m:r>
                                              <a:rPr lang="pt-BR" sz="1600" i="1"/>
                                              <m:t>𝛼</m:t>
                                            </m:r>
                                          </m:e>
                                          <m:sub>
                                            <m:r>
                                              <a:rPr lang="pt-BR" sz="1600" i="1"/>
                                              <m:t>1</m:t>
                                            </m:r>
                                          </m:sub>
                                        </m:sSub>
                                      </m:e>
                                    </m:sPre>
                                    <m:d>
                                      <m:dPr>
                                        <m:ctrlPr>
                                          <a:rPr lang="pt-BR" sz="1600" i="1"/>
                                        </m:ctrlPr>
                                      </m:dPr>
                                      <m:e>
                                        <m:nary>
                                          <m:naryPr>
                                            <m:limLoc m:val="undOvr"/>
                                            <m:ctrlPr>
                                              <a:rPr lang="pt-BR" sz="1600" i="1"/>
                                            </m:ctrlPr>
                                          </m:naryPr>
                                          <m:sub>
                                            <m:sSub>
                                              <m:sSubPr>
                                                <m:ctrlPr>
                                                  <a:rPr lang="pt-BR" sz="1600" i="1"/>
                                                </m:ctrlPr>
                                              </m:sSubPr>
                                              <m:e>
                                                <m:r>
                                                  <m:rPr>
                                                    <m:sty m:val="p"/>
                                                  </m:rPr>
                                                  <a:rPr lang="pt-BR" sz="1600"/>
                                                  <m:t>Γ</m:t>
                                                </m:r>
                                              </m:e>
                                              <m:sub>
                                                <m:r>
                                                  <a:rPr lang="pt-BR" sz="1600"/>
                                                  <m:t>1</m:t>
                                                </m:r>
                                              </m:sub>
                                            </m:sSub>
                                          </m:sub>
                                          <m:sup>
                                            <m:r>
                                              <a:rPr lang="pt-BR" sz="1600" i="1"/>
                                              <m:t> </m:t>
                                            </m:r>
                                          </m:sup>
                                          <m:e>
                                            <m:sSubSup>
                                              <m:sSubSupPr>
                                                <m:ctrlPr>
                                                  <a:rPr lang="pt-BR" sz="1600" i="1"/>
                                                </m:ctrlPr>
                                              </m:sSubSupPr>
                                              <m:e>
                                                <m:r>
                                                  <a:rPr lang="pt-BR" sz="1600" i="1"/>
                                                  <m:t>𝜂</m:t>
                                                </m:r>
                                              </m:e>
                                              <m:sub>
                                                <m:r>
                                                  <a:rPr lang="pt-BR" sz="1600" i="1"/>
                                                  <m:t>1</m:t>
                                                </m:r>
                                              </m:sub>
                                              <m:sup>
                                                <m:r>
                                                  <a:rPr lang="pt-BR" sz="1600" i="1"/>
                                                  <m:t>1</m:t>
                                                </m:r>
                                              </m:sup>
                                            </m:sSubSup>
                                            <m:d>
                                              <m:dPr>
                                                <m:ctrlPr>
                                                  <a:rPr lang="pt-BR" sz="1600" i="1"/>
                                                </m:ctrlPr>
                                              </m:dPr>
                                              <m:e>
                                                <m:sSup>
                                                  <m:sSupPr>
                                                    <m:ctrlPr>
                                                      <a:rPr lang="pt-BR" sz="1600" i="1"/>
                                                    </m:ctrlPr>
                                                  </m:sSupPr>
                                                  <m:e>
                                                    <m:r>
                                                      <a:rPr lang="pt-BR" sz="1600" i="1"/>
                                                      <m:t>𝑋</m:t>
                                                    </m:r>
                                                  </m:e>
                                                  <m:sup>
                                                    <m:r>
                                                      <a:rPr lang="pt-BR" sz="1600" i="1"/>
                                                      <m:t>1</m:t>
                                                    </m:r>
                                                  </m:sup>
                                                </m:sSup>
                                                <m:r>
                                                  <a:rPr lang="pt-BR" sz="1600" i="1"/>
                                                  <m:t>;</m:t>
                                                </m:r>
                                                <m:sSub>
                                                  <m:sSubPr>
                                                    <m:ctrlPr>
                                                      <a:rPr lang="pt-BR" sz="1600" i="1"/>
                                                    </m:ctrlPr>
                                                  </m:sSubPr>
                                                  <m:e>
                                                    <m:r>
                                                      <a:rPr lang="pt-BR" sz="1600" i="1"/>
                                                      <m:t>𝑋</m:t>
                                                    </m:r>
                                                  </m:e>
                                                  <m:sub>
                                                    <m:r>
                                                      <a:rPr lang="pt-BR" sz="1600" i="1"/>
                                                      <m:t>1</m:t>
                                                    </m:r>
                                                  </m:sub>
                                                </m:sSub>
                                              </m:e>
                                            </m:d>
                                          </m:e>
                                        </m:nary>
                                        <m:r>
                                          <a:rPr lang="pt-BR" sz="1600" i="1"/>
                                          <m:t>𝑑</m:t>
                                        </m:r>
                                        <m:sSub>
                                          <m:sSubPr>
                                            <m:ctrlPr>
                                              <a:rPr lang="pt-BR" sz="1600" i="1"/>
                                            </m:ctrlPr>
                                          </m:sSubPr>
                                          <m:e>
                                            <m:r>
                                              <m:rPr>
                                                <m:sty m:val="p"/>
                                              </m:rPr>
                                              <a:rPr lang="pt-BR" sz="1600"/>
                                              <m:t>Γ</m:t>
                                            </m:r>
                                          </m:e>
                                          <m:sub>
                                            <m:r>
                                              <a:rPr lang="pt-BR" sz="1600"/>
                                              <m:t>1</m:t>
                                            </m:r>
                                          </m:sub>
                                        </m:sSub>
                                        <m:r>
                                          <a:rPr lang="pt-BR" sz="1600"/>
                                          <m:t>+</m:t>
                                        </m:r>
                                        <m:sSub>
                                          <m:sSubPr>
                                            <m:ctrlPr>
                                              <a:rPr lang="pt-BR" sz="1600" i="1"/>
                                            </m:ctrlPr>
                                          </m:sSubPr>
                                          <m:e>
                                            <m:r>
                                              <a:rPr lang="pt-BR" sz="1600" i="1"/>
                                              <m:t>⋯</m:t>
                                            </m:r>
                                          </m:e>
                                          <m:sub>
                                            <m:r>
                                              <a:rPr lang="pt-BR" sz="1600" i="1"/>
                                              <m:t>𝑛</m:t>
                                            </m:r>
                                          </m:sub>
                                        </m:sSub>
                                        <m:r>
                                          <a:rPr lang="pt-BR" sz="1600"/>
                                          <m:t>+</m:t>
                                        </m:r>
                                        <m:nary>
                                          <m:naryPr>
                                            <m:limLoc m:val="undOvr"/>
                                            <m:ctrlPr>
                                              <a:rPr lang="pt-BR" sz="1600" i="1"/>
                                            </m:ctrlPr>
                                          </m:naryPr>
                                          <m:sub>
                                            <m:sSub>
                                              <m:sSubPr>
                                                <m:ctrlPr>
                                                  <a:rPr lang="pt-BR" sz="1600" i="1"/>
                                                </m:ctrlPr>
                                              </m:sSubPr>
                                              <m:e>
                                                <m:r>
                                                  <m:rPr>
                                                    <m:sty m:val="p"/>
                                                  </m:rPr>
                                                  <a:rPr lang="pt-BR" sz="1600"/>
                                                  <m:t>Γ</m:t>
                                                </m:r>
                                              </m:e>
                                              <m:sub>
                                                <m:r>
                                                  <a:rPr lang="pt-BR" sz="1600" i="1"/>
                                                  <m:t>𝑛</m:t>
                                                </m:r>
                                              </m:sub>
                                            </m:sSub>
                                          </m:sub>
                                          <m:sup>
                                            <m:r>
                                              <a:rPr lang="pt-BR" sz="1600" i="1"/>
                                              <m:t> </m:t>
                                            </m:r>
                                          </m:sup>
                                          <m:e>
                                            <m:sSubSup>
                                              <m:sSubSupPr>
                                                <m:ctrlPr>
                                                  <a:rPr lang="pt-BR" sz="1600" i="1"/>
                                                </m:ctrlPr>
                                              </m:sSubSupPr>
                                              <m:e>
                                                <m:r>
                                                  <a:rPr lang="pt-BR" sz="1600" i="1"/>
                                                  <m:t>𝜂</m:t>
                                                </m:r>
                                              </m:e>
                                              <m:sub>
                                                <m:r>
                                                  <a:rPr lang="pt-BR" sz="1600" i="1"/>
                                                  <m:t>𝑛</m:t>
                                                </m:r>
                                              </m:sub>
                                              <m:sup>
                                                <m:r>
                                                  <a:rPr lang="pt-BR" sz="1600" i="1"/>
                                                  <m:t>1</m:t>
                                                </m:r>
                                              </m:sup>
                                            </m:sSubSup>
                                            <m:d>
                                              <m:dPr>
                                                <m:ctrlPr>
                                                  <a:rPr lang="pt-BR" sz="1600" i="1"/>
                                                </m:ctrlPr>
                                              </m:dPr>
                                              <m:e>
                                                <m:sSup>
                                                  <m:sSupPr>
                                                    <m:ctrlPr>
                                                      <a:rPr lang="pt-BR" sz="1600" i="1"/>
                                                    </m:ctrlPr>
                                                  </m:sSupPr>
                                                  <m:e>
                                                    <m:r>
                                                      <a:rPr lang="pt-BR" sz="1600" i="1"/>
                                                      <m:t>𝑋</m:t>
                                                    </m:r>
                                                  </m:e>
                                                  <m:sup>
                                                    <m:r>
                                                      <a:rPr lang="pt-BR" sz="1600" i="1"/>
                                                      <m:t>1</m:t>
                                                    </m:r>
                                                  </m:sup>
                                                </m:sSup>
                                                <m:r>
                                                  <a:rPr lang="pt-BR" sz="1600" i="1"/>
                                                  <m:t>;</m:t>
                                                </m:r>
                                                <m:sSub>
                                                  <m:sSubPr>
                                                    <m:ctrlPr>
                                                      <a:rPr lang="pt-BR" sz="1600" i="1"/>
                                                    </m:ctrlPr>
                                                  </m:sSubPr>
                                                  <m:e>
                                                    <m:r>
                                                      <a:rPr lang="pt-BR" sz="1600" i="1"/>
                                                      <m:t>𝑋</m:t>
                                                    </m:r>
                                                  </m:e>
                                                  <m:sub>
                                                    <m:r>
                                                      <a:rPr lang="pt-BR" sz="1600" i="1"/>
                                                      <m:t>𝑛</m:t>
                                                    </m:r>
                                                  </m:sub>
                                                </m:sSub>
                                              </m:e>
                                            </m:d>
                                          </m:e>
                                        </m:nary>
                                        <m:r>
                                          <a:rPr lang="pt-BR" sz="1600" i="1"/>
                                          <m:t>𝑑</m:t>
                                        </m:r>
                                        <m:sSub>
                                          <m:sSubPr>
                                            <m:ctrlPr>
                                              <a:rPr lang="pt-BR" sz="1600" i="1"/>
                                            </m:ctrlPr>
                                          </m:sSubPr>
                                          <m:e>
                                            <m:r>
                                              <m:rPr>
                                                <m:sty m:val="p"/>
                                              </m:rPr>
                                              <a:rPr lang="pt-BR" sz="1600"/>
                                              <m:t>Γ</m:t>
                                            </m:r>
                                          </m:e>
                                          <m:sub>
                                            <m:r>
                                              <a:rPr lang="pt-BR" sz="1600" i="1"/>
                                              <m:t>𝑛</m:t>
                                            </m:r>
                                          </m:sub>
                                        </m:sSub>
                                      </m:e>
                                    </m:d>
                                  </m:e>
                                  <m:e>
                                    <m:r>
                                      <a:rPr lang="pt-BR" sz="1600" i="1"/>
                                      <m:t>+</m:t>
                                    </m:r>
                                    <m:sSub>
                                      <m:sSubPr>
                                        <m:ctrlPr>
                                          <a:rPr lang="pt-BR" sz="1600" i="1"/>
                                        </m:ctrlPr>
                                      </m:sSubPr>
                                      <m:e>
                                        <m:r>
                                          <a:rPr lang="pt-BR" sz="1600" i="1"/>
                                          <m:t>⋯</m:t>
                                        </m:r>
                                      </m:e>
                                      <m:sub>
                                        <m:r>
                                          <a:rPr lang="pt-BR" sz="1600" i="1"/>
                                          <m:t>𝑚</m:t>
                                        </m:r>
                                      </m:sub>
                                    </m:sSub>
                                  </m:e>
                                  <m:e>
                                    <m:sPre>
                                      <m:sPrePr>
                                        <m:ctrlPr>
                                          <a:rPr lang="pt-BR" sz="1600" i="1"/>
                                        </m:ctrlPr>
                                      </m:sPrePr>
                                      <m:sub>
                                        <m:r>
                                          <a:rPr lang="pt-BR" sz="1600" i="1"/>
                                          <m:t> </m:t>
                                        </m:r>
                                      </m:sub>
                                      <m:sup>
                                        <m:r>
                                          <a:rPr lang="pt-BR" sz="1600" i="1"/>
                                          <m:t>𝜉</m:t>
                                        </m:r>
                                      </m:sup>
                                      <m:e>
                                        <m:sSub>
                                          <m:sSubPr>
                                            <m:ctrlPr>
                                              <a:rPr lang="pt-BR" sz="1600" i="1"/>
                                            </m:ctrlPr>
                                          </m:sSubPr>
                                          <m:e>
                                            <m:r>
                                              <a:rPr lang="pt-BR" sz="1600" i="1"/>
                                              <m:t>𝛼</m:t>
                                            </m:r>
                                          </m:e>
                                          <m:sub>
                                            <m:r>
                                              <a:rPr lang="pt-BR" sz="1600" i="1"/>
                                              <m:t>𝑚</m:t>
                                            </m:r>
                                          </m:sub>
                                        </m:sSub>
                                      </m:e>
                                    </m:sPre>
                                    <m:d>
                                      <m:dPr>
                                        <m:ctrlPr>
                                          <a:rPr lang="pt-BR" sz="1600" i="1"/>
                                        </m:ctrlPr>
                                      </m:dPr>
                                      <m:e>
                                        <m:nary>
                                          <m:naryPr>
                                            <m:limLoc m:val="undOvr"/>
                                            <m:ctrlPr>
                                              <a:rPr lang="pt-BR" sz="1600" i="1"/>
                                            </m:ctrlPr>
                                          </m:naryPr>
                                          <m:sub>
                                            <m:sSub>
                                              <m:sSubPr>
                                                <m:ctrlPr>
                                                  <a:rPr lang="pt-BR" sz="1600" i="1"/>
                                                </m:ctrlPr>
                                              </m:sSubPr>
                                              <m:e>
                                                <m:r>
                                                  <m:rPr>
                                                    <m:sty m:val="p"/>
                                                  </m:rPr>
                                                  <a:rPr lang="pt-BR" sz="1600"/>
                                                  <m:t>Γ</m:t>
                                                </m:r>
                                              </m:e>
                                              <m:sub>
                                                <m:r>
                                                  <a:rPr lang="pt-BR" sz="1600"/>
                                                  <m:t>1</m:t>
                                                </m:r>
                                              </m:sub>
                                            </m:sSub>
                                          </m:sub>
                                          <m:sup>
                                            <m:r>
                                              <a:rPr lang="pt-BR" sz="1600" i="1"/>
                                              <m:t> </m:t>
                                            </m:r>
                                          </m:sup>
                                          <m:e>
                                            <m:sSubSup>
                                              <m:sSubSupPr>
                                                <m:ctrlPr>
                                                  <a:rPr lang="pt-BR" sz="1600" i="1"/>
                                                </m:ctrlPr>
                                              </m:sSubSupPr>
                                              <m:e>
                                                <m:r>
                                                  <a:rPr lang="pt-BR" sz="1600" i="1"/>
                                                  <m:t>𝜂</m:t>
                                                </m:r>
                                              </m:e>
                                              <m:sub>
                                                <m:r>
                                                  <a:rPr lang="pt-BR" sz="1600" i="1"/>
                                                  <m:t>1</m:t>
                                                </m:r>
                                              </m:sub>
                                              <m:sup>
                                                <m:r>
                                                  <a:rPr lang="pt-BR" sz="1600" i="1"/>
                                                  <m:t>𝑚</m:t>
                                                </m:r>
                                              </m:sup>
                                            </m:sSubSup>
                                            <m:d>
                                              <m:dPr>
                                                <m:ctrlPr>
                                                  <a:rPr lang="pt-BR" sz="1600" i="1"/>
                                                </m:ctrlPr>
                                              </m:dPr>
                                              <m:e>
                                                <m:sSup>
                                                  <m:sSupPr>
                                                    <m:ctrlPr>
                                                      <a:rPr lang="pt-BR" sz="1600" i="1"/>
                                                    </m:ctrlPr>
                                                  </m:sSupPr>
                                                  <m:e>
                                                    <m:r>
                                                      <a:rPr lang="pt-BR" sz="1600" i="1"/>
                                                      <m:t>𝑋</m:t>
                                                    </m:r>
                                                  </m:e>
                                                  <m:sup>
                                                    <m:r>
                                                      <a:rPr lang="pt-BR" sz="1600" i="1"/>
                                                      <m:t>𝑚</m:t>
                                                    </m:r>
                                                  </m:sup>
                                                </m:sSup>
                                                <m:r>
                                                  <a:rPr lang="pt-BR" sz="1600" i="1"/>
                                                  <m:t>;</m:t>
                                                </m:r>
                                                <m:sSub>
                                                  <m:sSubPr>
                                                    <m:ctrlPr>
                                                      <a:rPr lang="pt-BR" sz="1600" i="1"/>
                                                    </m:ctrlPr>
                                                  </m:sSubPr>
                                                  <m:e>
                                                    <m:r>
                                                      <a:rPr lang="pt-BR" sz="1600" i="1"/>
                                                      <m:t>𝑋</m:t>
                                                    </m:r>
                                                  </m:e>
                                                  <m:sub>
                                                    <m:r>
                                                      <a:rPr lang="pt-BR" sz="1600" i="1"/>
                                                      <m:t>1</m:t>
                                                    </m:r>
                                                  </m:sub>
                                                </m:sSub>
                                              </m:e>
                                            </m:d>
                                          </m:e>
                                        </m:nary>
                                        <m:r>
                                          <a:rPr lang="pt-BR" sz="1600" i="1"/>
                                          <m:t>𝑑</m:t>
                                        </m:r>
                                        <m:sSub>
                                          <m:sSubPr>
                                            <m:ctrlPr>
                                              <a:rPr lang="pt-BR" sz="1600" i="1"/>
                                            </m:ctrlPr>
                                          </m:sSubPr>
                                          <m:e>
                                            <m:r>
                                              <m:rPr>
                                                <m:sty m:val="p"/>
                                              </m:rPr>
                                              <a:rPr lang="pt-BR" sz="1600"/>
                                              <m:t>Γ</m:t>
                                            </m:r>
                                          </m:e>
                                          <m:sub>
                                            <m:r>
                                              <a:rPr lang="pt-BR" sz="1600" i="1"/>
                                              <m:t>1</m:t>
                                            </m:r>
                                          </m:sub>
                                        </m:sSub>
                                        <m:r>
                                          <a:rPr lang="pt-BR" sz="1600"/>
                                          <m:t>+</m:t>
                                        </m:r>
                                        <m:sSub>
                                          <m:sSubPr>
                                            <m:ctrlPr>
                                              <a:rPr lang="pt-BR" sz="1600" i="1"/>
                                            </m:ctrlPr>
                                          </m:sSubPr>
                                          <m:e>
                                            <m:r>
                                              <a:rPr lang="pt-BR" sz="1600" i="1"/>
                                              <m:t>⋯</m:t>
                                            </m:r>
                                          </m:e>
                                          <m:sub>
                                            <m:r>
                                              <a:rPr lang="pt-BR" sz="1600" i="1"/>
                                              <m:t>𝑛</m:t>
                                            </m:r>
                                          </m:sub>
                                        </m:sSub>
                                        <m:r>
                                          <a:rPr lang="pt-BR" sz="1600"/>
                                          <m:t>+</m:t>
                                        </m:r>
                                        <m:nary>
                                          <m:naryPr>
                                            <m:limLoc m:val="undOvr"/>
                                            <m:ctrlPr>
                                              <a:rPr lang="pt-BR" sz="1600" i="1"/>
                                            </m:ctrlPr>
                                          </m:naryPr>
                                          <m:sub>
                                            <m:sSub>
                                              <m:sSubPr>
                                                <m:ctrlPr>
                                                  <a:rPr lang="pt-BR" sz="1600" i="1"/>
                                                </m:ctrlPr>
                                              </m:sSubPr>
                                              <m:e>
                                                <m:r>
                                                  <m:rPr>
                                                    <m:sty m:val="p"/>
                                                  </m:rPr>
                                                  <a:rPr lang="pt-BR" sz="1600"/>
                                                  <m:t>Γ</m:t>
                                                </m:r>
                                              </m:e>
                                              <m:sub>
                                                <m:r>
                                                  <a:rPr lang="pt-BR" sz="1600" i="1"/>
                                                  <m:t>𝑛</m:t>
                                                </m:r>
                                              </m:sub>
                                            </m:sSub>
                                          </m:sub>
                                          <m:sup>
                                            <m:r>
                                              <a:rPr lang="pt-BR" sz="1600" i="1"/>
                                              <m:t> </m:t>
                                            </m:r>
                                          </m:sup>
                                          <m:e>
                                            <m:sSubSup>
                                              <m:sSubSupPr>
                                                <m:ctrlPr>
                                                  <a:rPr lang="pt-BR" sz="1600" i="1"/>
                                                </m:ctrlPr>
                                              </m:sSubSupPr>
                                              <m:e>
                                                <m:r>
                                                  <a:rPr lang="pt-BR" sz="1600" i="1"/>
                                                  <m:t>𝜂</m:t>
                                                </m:r>
                                              </m:e>
                                              <m:sub>
                                                <m:r>
                                                  <a:rPr lang="pt-BR" sz="1600" i="1"/>
                                                  <m:t>𝑛</m:t>
                                                </m:r>
                                              </m:sub>
                                              <m:sup>
                                                <m:r>
                                                  <a:rPr lang="pt-BR" sz="1600" i="1"/>
                                                  <m:t>𝑚</m:t>
                                                </m:r>
                                              </m:sup>
                                            </m:sSubSup>
                                            <m:d>
                                              <m:dPr>
                                                <m:ctrlPr>
                                                  <a:rPr lang="pt-BR" sz="1600" i="1"/>
                                                </m:ctrlPr>
                                              </m:dPr>
                                              <m:e>
                                                <m:sSup>
                                                  <m:sSupPr>
                                                    <m:ctrlPr>
                                                      <a:rPr lang="pt-BR" sz="1600" i="1"/>
                                                    </m:ctrlPr>
                                                  </m:sSupPr>
                                                  <m:e>
                                                    <m:r>
                                                      <a:rPr lang="pt-BR" sz="1600" i="1"/>
                                                      <m:t>𝑋</m:t>
                                                    </m:r>
                                                  </m:e>
                                                  <m:sup>
                                                    <m:r>
                                                      <a:rPr lang="pt-BR" sz="1600" i="1"/>
                                                      <m:t>𝑚</m:t>
                                                    </m:r>
                                                  </m:sup>
                                                </m:sSup>
                                                <m:r>
                                                  <a:rPr lang="pt-BR" sz="1600" i="1"/>
                                                  <m:t>;</m:t>
                                                </m:r>
                                                <m:sSub>
                                                  <m:sSubPr>
                                                    <m:ctrlPr>
                                                      <a:rPr lang="pt-BR" sz="1600" i="1"/>
                                                    </m:ctrlPr>
                                                  </m:sSubPr>
                                                  <m:e>
                                                    <m:r>
                                                      <a:rPr lang="pt-BR" sz="1600" i="1"/>
                                                      <m:t>𝑋</m:t>
                                                    </m:r>
                                                  </m:e>
                                                  <m:sub>
                                                    <m:r>
                                                      <a:rPr lang="pt-BR" sz="1600" i="1"/>
                                                      <m:t>𝑛</m:t>
                                                    </m:r>
                                                  </m:sub>
                                                </m:sSub>
                                              </m:e>
                                            </m:d>
                                          </m:e>
                                        </m:nary>
                                        <m:r>
                                          <a:rPr lang="pt-BR" sz="1600" i="1"/>
                                          <m:t>𝑑</m:t>
                                        </m:r>
                                        <m:sSub>
                                          <m:sSubPr>
                                            <m:ctrlPr>
                                              <a:rPr lang="pt-BR" sz="1600" i="1"/>
                                            </m:ctrlPr>
                                          </m:sSubPr>
                                          <m:e>
                                            <m:r>
                                              <m:rPr>
                                                <m:sty m:val="p"/>
                                              </m:rPr>
                                              <a:rPr lang="pt-BR" sz="1600"/>
                                              <m:t>Γ</m:t>
                                            </m:r>
                                          </m:e>
                                          <m:sub>
                                            <m:r>
                                              <a:rPr lang="pt-BR" sz="1600" i="1"/>
                                              <m:t>𝑛</m:t>
                                            </m:r>
                                          </m:sub>
                                        </m:sSub>
                                      </m:e>
                                    </m:d>
                                  </m:e>
                                  <m:e>
                                    <m:r>
                                      <a:rPr lang="pt-BR" sz="1600" i="1"/>
                                      <m:t> </m:t>
                                    </m:r>
                                  </m:e>
                                </m:eqArr>
                              </m:e>
                            </m:d>
                            <m:r>
                              <a:rPr lang="pt-BR" sz="1600" b="0" i="1" smtClean="0">
                                <a:latin typeface="Cambria Math" panose="02040503050406030204" pitchFamily="18" charset="0"/>
                              </a:rPr>
                              <m:t>=</m:t>
                            </m:r>
                          </m:e>
                        </m:mr>
                        <m:mr>
                          <m:e>
                            <m:f>
                              <m:fPr>
                                <m:ctrlPr>
                                  <a:rPr lang="pt-BR" sz="1600" i="1"/>
                                </m:ctrlPr>
                              </m:fPr>
                              <m:num>
                                <m:sSup>
                                  <m:sSupPr>
                                    <m:ctrlPr>
                                      <a:rPr lang="pt-BR" sz="1600" i="1"/>
                                    </m:ctrlPr>
                                  </m:sSupPr>
                                  <m:e>
                                    <m:r>
                                      <a:rPr lang="pt-BR" sz="1600" i="1"/>
                                      <m:t>𝜔</m:t>
                                    </m:r>
                                  </m:e>
                                  <m:sup>
                                    <m:r>
                                      <a:rPr lang="pt-BR" sz="1600" i="1"/>
                                      <m:t>2</m:t>
                                    </m:r>
                                  </m:sup>
                                </m:sSup>
                              </m:num>
                              <m:den>
                                <m:sSup>
                                  <m:sSupPr>
                                    <m:ctrlPr>
                                      <a:rPr lang="pt-BR" sz="1600" i="1"/>
                                    </m:ctrlPr>
                                  </m:sSupPr>
                                  <m:e>
                                    <m:r>
                                      <a:rPr lang="pt-BR" sz="1600" i="1"/>
                                      <m:t>𝑘</m:t>
                                    </m:r>
                                  </m:e>
                                  <m:sup>
                                    <m:r>
                                      <a:rPr lang="pt-BR" sz="1600" i="1"/>
                                      <m:t>2</m:t>
                                    </m:r>
                                  </m:sup>
                                </m:sSup>
                              </m:den>
                            </m:f>
                            <m:d>
                              <m:dPr>
                                <m:begChr m:val="{"/>
                                <m:endChr m:val="}"/>
                                <m:ctrlPr>
                                  <a:rPr lang="pt-BR" sz="1600" i="1"/>
                                </m:ctrlPr>
                              </m:dPr>
                              <m:e>
                                <m:sPre>
                                  <m:sPrePr>
                                    <m:ctrlPr>
                                      <a:rPr lang="pt-BR" sz="1600" i="1"/>
                                    </m:ctrlPr>
                                  </m:sPrePr>
                                  <m:sub>
                                    <m:r>
                                      <a:rPr lang="pt-BR" sz="1600" i="1"/>
                                      <m:t> </m:t>
                                    </m:r>
                                  </m:sub>
                                  <m:sup>
                                    <m:r>
                                      <a:rPr lang="pt-BR" sz="1600" i="1"/>
                                      <m:t>𝜉</m:t>
                                    </m:r>
                                  </m:sup>
                                  <m:e>
                                    <m:sSub>
                                      <m:sSubPr>
                                        <m:ctrlPr>
                                          <a:rPr lang="pt-BR" sz="1600" i="1"/>
                                        </m:ctrlPr>
                                      </m:sSubPr>
                                      <m:e>
                                        <m:r>
                                          <a:rPr lang="pt-BR" sz="1600" i="1"/>
                                          <m:t>𝛼</m:t>
                                        </m:r>
                                      </m:e>
                                      <m:sub>
                                        <m:r>
                                          <a:rPr lang="pt-BR" sz="1600" i="1"/>
                                          <m:t>1</m:t>
                                        </m:r>
                                      </m:sub>
                                    </m:sSub>
                                  </m:e>
                                </m:sPre>
                                <m:sSub>
                                  <m:sSubPr>
                                    <m:ctrlPr>
                                      <a:rPr lang="pt-BR" sz="1600" i="1"/>
                                    </m:ctrlPr>
                                  </m:sSubPr>
                                  <m:e>
                                    <m:r>
                                      <a:rPr lang="pt-BR" sz="1600" i="1"/>
                                      <m:t>𝑁</m:t>
                                    </m:r>
                                  </m:e>
                                  <m:sub>
                                    <m:r>
                                      <a:rPr lang="pt-BR" sz="1600" i="1"/>
                                      <m:t>1</m:t>
                                    </m:r>
                                  </m:sub>
                                </m:sSub>
                                <m:r>
                                  <a:rPr lang="pt-BR" sz="1600" i="1"/>
                                  <m:t>+…+</m:t>
                                </m:r>
                                <m:sPre>
                                  <m:sPrePr>
                                    <m:ctrlPr>
                                      <a:rPr lang="pt-BR" sz="1600" i="1"/>
                                    </m:ctrlPr>
                                  </m:sPrePr>
                                  <m:sub>
                                    <m:r>
                                      <a:rPr lang="pt-BR" sz="1600" i="1"/>
                                      <m:t> </m:t>
                                    </m:r>
                                  </m:sub>
                                  <m:sup>
                                    <m:r>
                                      <a:rPr lang="pt-BR" sz="1600" i="1"/>
                                      <m:t>𝜉</m:t>
                                    </m:r>
                                  </m:sup>
                                  <m:e>
                                    <m:sSub>
                                      <m:sSubPr>
                                        <m:ctrlPr>
                                          <a:rPr lang="pt-BR" sz="1600" i="1"/>
                                        </m:ctrlPr>
                                      </m:sSubPr>
                                      <m:e>
                                        <m:r>
                                          <a:rPr lang="pt-BR" sz="1600" i="1"/>
                                          <m:t>𝛼</m:t>
                                        </m:r>
                                      </m:e>
                                      <m:sub>
                                        <m:r>
                                          <a:rPr lang="pt-BR" sz="1600" i="1"/>
                                          <m:t>𝑚</m:t>
                                        </m:r>
                                      </m:sub>
                                    </m:sSub>
                                  </m:e>
                                </m:sPre>
                                <m:sSub>
                                  <m:sSubPr>
                                    <m:ctrlPr>
                                      <a:rPr lang="pt-BR" sz="1600" i="1"/>
                                    </m:ctrlPr>
                                  </m:sSubPr>
                                  <m:e>
                                    <m:r>
                                      <a:rPr lang="pt-BR" sz="1600" i="1"/>
                                      <m:t>𝑁</m:t>
                                    </m:r>
                                  </m:e>
                                  <m:sub>
                                    <m:r>
                                      <a:rPr lang="pt-BR" sz="1600" i="1"/>
                                      <m:t>𝑚</m:t>
                                    </m:r>
                                  </m:sub>
                                </m:sSub>
                              </m:e>
                            </m:d>
                          </m:e>
                        </m:mr>
                      </m:m>
                    </m:oMath>
                  </m:oMathPara>
                </a14:m>
                <a:endParaRPr lang="pt-BR" sz="1700" dirty="0"/>
              </a:p>
            </p:txBody>
          </p:sp>
        </mc:Choice>
        <mc:Fallback>
          <p:sp>
            <p:nvSpPr>
              <p:cNvPr id="8" name="CaixaDeTexto 7">
                <a:extLst>
                  <a:ext uri="{FF2B5EF4-FFF2-40B4-BE49-F238E27FC236}">
                    <a16:creationId xmlns:a16="http://schemas.microsoft.com/office/drawing/2014/main" id="{81BFEFF5-377A-42DD-BA69-F263F8F15BD6}"/>
                  </a:ext>
                </a:extLst>
              </p:cNvPr>
              <p:cNvSpPr txBox="1">
                <a:spLocks noRot="1" noChangeAspect="1" noMove="1" noResize="1" noEditPoints="1" noAdjustHandles="1" noChangeArrowheads="1" noChangeShapeType="1" noTextEdit="1"/>
              </p:cNvSpPr>
              <p:nvPr/>
            </p:nvSpPr>
            <p:spPr>
              <a:xfrm>
                <a:off x="1249680" y="3321303"/>
                <a:ext cx="9525837" cy="2803332"/>
              </a:xfrm>
              <a:prstGeom prst="rect">
                <a:avLst/>
              </a:prstGeom>
              <a:blipFill>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739447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59728"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t>Assim, ao avaliar numericamente as integrais apresentadas em (38):</a:t>
                </a:r>
              </a:p>
              <a:p>
                <a:endParaRPr lang="pt-BR" dirty="0"/>
              </a:p>
              <a:p>
                <a:endParaRPr lang="pt-BR" dirty="0"/>
              </a:p>
              <a:p>
                <a:pPr algn="r"/>
                <a:r>
                  <a:rPr lang="pt-BR" dirty="0"/>
                  <a:t>(39)</a:t>
                </a:r>
              </a:p>
              <a:p>
                <a:pPr algn="just"/>
                <a:endParaRPr lang="pt-BR" dirty="0"/>
              </a:p>
              <a:p>
                <a:pPr algn="just"/>
                <a:endParaRPr lang="pt-BR" dirty="0"/>
              </a:p>
              <a:p>
                <a:r>
                  <a:rPr lang="pt-BR" dirty="0"/>
                  <a:t>Agrupando este procedimento, obtém-se a seguinte equação matricial:</a:t>
                </a:r>
              </a:p>
              <a:p>
                <a:endParaRPr lang="pt-BR" dirty="0"/>
              </a:p>
              <a:p>
                <a:pPr algn="r"/>
                <a:r>
                  <a:rPr lang="pt-BR" dirty="0"/>
                  <a:t>(40)</a:t>
                </a:r>
              </a:p>
              <a:p>
                <a:pPr algn="just"/>
                <a:endParaRPr lang="pt-BR" dirty="0"/>
              </a:p>
              <a:p>
                <a:pPr algn="just"/>
                <a:r>
                  <a:rPr lang="pt-BR" dirty="0"/>
                  <a:t>Para a determinação do termo </a:t>
                </a:r>
                <a14:m>
                  <m:oMath xmlns:m="http://schemas.openxmlformats.org/officeDocument/2006/math">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1">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sup>
                        <m:r>
                          <a:rPr lang="pt-BR" i="1">
                            <a:latin typeface="Cambria Math" panose="02040503050406030204" pitchFamily="18" charset="0"/>
                          </a:rPr>
                          <m:t>𝑖</m:t>
                        </m:r>
                      </m:sup>
                    </m:sSup>
                  </m:oMath>
                </a14:m>
                <a:r>
                  <a:rPr lang="pt-BR" dirty="0"/>
                  <a:t>, considera-se uma matriz </a:t>
                </a:r>
                <a14:m>
                  <m:oMath xmlns:m="http://schemas.openxmlformats.org/officeDocument/2006/math">
                    <m:sPre>
                      <m:sPrePr>
                        <m:ctrlPr>
                          <a:rPr lang="pt-BR" i="1">
                            <a:latin typeface="Cambria Math" panose="02040503050406030204" pitchFamily="18" charset="0"/>
                          </a:rPr>
                        </m:ctrlPr>
                      </m:sPrePr>
                      <m:sub>
                        <m:r>
                          <a:rPr lang="pt-BR" i="1">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𝛬</m:t>
                        </m:r>
                      </m:e>
                    </m:sPre>
                  </m:oMath>
                </a14:m>
                <a:r>
                  <a:rPr lang="pt-BR" dirty="0"/>
                  <a:t> relacionada à solução fundamental de tal forma:</a:t>
                </a:r>
              </a:p>
              <a:p>
                <a:pPr algn="r"/>
                <a:r>
                  <a:rPr lang="pt-BR" dirty="0"/>
                  <a:t>(41)</a:t>
                </a:r>
              </a:p>
            </p:txBody>
          </p:sp>
        </mc:Choice>
        <mc:Fallback>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59728" y="358347"/>
                <a:ext cx="10058400" cy="5925912"/>
              </a:xfrm>
              <a:prstGeom prst="rect">
                <a:avLst/>
              </a:prstGeom>
              <a:blipFill>
                <a:blip r:embed="rId2"/>
                <a:stretch>
                  <a:fillRect l="-667" t="-1132" r="-115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1826C0BE-E245-410E-8012-4E7812AFED1F}"/>
                  </a:ext>
                </a:extLst>
              </p:cNvPr>
              <p:cNvSpPr txBox="1"/>
              <p:nvPr/>
            </p:nvSpPr>
            <p:spPr>
              <a:xfrm>
                <a:off x="2114926" y="787799"/>
                <a:ext cx="7962145" cy="22819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a:latin typeface="Cambria Math" panose="02040503050406030204" pitchFamily="18" charset="0"/>
                                </a:rPr>
                              </m:ctrlPr>
                            </m:eqArrPr>
                            <m:e>
                              <m:r>
                                <a:rPr lang="pt-BR">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0">
                                      <a:latin typeface="Cambria Math" panose="02040503050406030204" pitchFamily="18" charset="0"/>
                                    </a:rPr>
                                    <m:t>11</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0">
                                      <a:latin typeface="Cambria Math" panose="02040503050406030204" pitchFamily="18" charset="0"/>
                                    </a:rPr>
                                    <m:t>1</m:t>
                                  </m:r>
                                  <m:r>
                                    <a:rPr lang="pt-BR" i="1">
                                      <a:latin typeface="Cambria Math" panose="02040503050406030204" pitchFamily="18" charset="0"/>
                                    </a:rPr>
                                    <m:t>𝑛</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𝑛</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0">
                                      <a:latin typeface="Cambria Math" panose="02040503050406030204" pitchFamily="18" charset="0"/>
                                    </a:rPr>
                                    <m:t>11</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0">
                                      <a:latin typeface="Cambria Math" panose="02040503050406030204" pitchFamily="18" charset="0"/>
                                    </a:rPr>
                                    <m:t>1</m:t>
                                  </m:r>
                                  <m:r>
                                    <a:rPr lang="pt-BR" i="1">
                                      <a:latin typeface="Cambria Math" panose="02040503050406030204" pitchFamily="18" charset="0"/>
                                    </a:rPr>
                                    <m:t>𝑛</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𝑛</m:t>
                                  </m:r>
                                </m:sub>
                              </m:sSub>
                              <m:r>
                                <a:rPr lang="pt-BR" i="0">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0">
                                          <a:latin typeface="Cambria Math" panose="02040503050406030204" pitchFamily="18" charset="0"/>
                                        </a:rPr>
                                        <m:t>2</m:t>
                                      </m:r>
                                    </m:sup>
                                  </m:sSup>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0">
                                          <a:latin typeface="Cambria Math" panose="02040503050406030204" pitchFamily="18" charset="0"/>
                                        </a:rPr>
                                        <m:t>2</m:t>
                                      </m:r>
                                    </m:sup>
                                  </m:sSup>
                                </m:den>
                              </m:f>
                              <m:d>
                                <m:dPr>
                                  <m:begChr m:val="{"/>
                                  <m:endChr m:val="}"/>
                                  <m:ctrlPr>
                                    <a:rPr lang="pt-BR" i="1">
                                      <a:latin typeface="Cambria Math" panose="02040503050406030204" pitchFamily="18" charset="0"/>
                                    </a:rPr>
                                  </m:ctrlPr>
                                </m:d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0">
                                          <a:latin typeface="Cambria Math" panose="02040503050406030204" pitchFamily="18" charset="0"/>
                                        </a:rPr>
                                        <m:t>1</m:t>
                                      </m:r>
                                    </m:sup>
                                    <m:e>
                                      <m:sSub>
                                        <m:sSubPr>
                                          <m:ctrlPr>
                                            <a:rPr lang="pt-BR" i="1">
                                              <a:latin typeface="Cambria Math" panose="02040503050406030204" pitchFamily="18" charset="0"/>
                                            </a:rPr>
                                          </m:ctrlPr>
                                        </m:sSubPr>
                                        <m:e>
                                          <m:r>
                                            <a:rPr lang="pt-BR" i="1">
                                              <a:latin typeface="Cambria Math" panose="02040503050406030204" pitchFamily="18" charset="0"/>
                                            </a:rPr>
                                            <m:t>𝛼</m:t>
                                          </m:r>
                                        </m:e>
                                        <m:sub>
                                          <m:r>
                                            <a:rPr lang="pt-BR" i="0">
                                              <a:latin typeface="Cambria Math" panose="02040503050406030204" pitchFamily="18" charset="0"/>
                                            </a:rPr>
                                            <m:t>1</m:t>
                                          </m:r>
                                        </m:sub>
                                      </m:sSub>
                                    </m:e>
                                  </m:sPre>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0">
                                          <a:latin typeface="Cambria Math" panose="02040503050406030204" pitchFamily="18" charset="0"/>
                                        </a:rPr>
                                        <m:t>1</m:t>
                                      </m:r>
                                    </m:sub>
                                  </m:sSub>
                                  <m:r>
                                    <a:rPr lang="pt-BR" i="0">
                                      <a:latin typeface="Cambria Math" panose="02040503050406030204" pitchFamily="18" charset="0"/>
                                    </a:rPr>
                                    <m:t>+…+</m:t>
                                  </m:r>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𝑛</m:t>
                                      </m:r>
                                    </m:sup>
                                    <m:e>
                                      <m:sSub>
                                        <m:sSubPr>
                                          <m:ctrlPr>
                                            <a:rPr lang="pt-BR" i="1">
                                              <a:latin typeface="Cambria Math" panose="02040503050406030204" pitchFamily="18" charset="0"/>
                                            </a:rPr>
                                          </m:ctrlPr>
                                        </m:sSubPr>
                                        <m:e>
                                          <m:r>
                                            <a:rPr lang="pt-BR" i="1">
                                              <a:latin typeface="Cambria Math" panose="02040503050406030204" pitchFamily="18" charset="0"/>
                                            </a:rPr>
                                            <m:t>𝛼</m:t>
                                          </m:r>
                                        </m:e>
                                        <m:sub>
                                          <m:r>
                                            <a:rPr lang="pt-BR" i="1">
                                              <a:latin typeface="Cambria Math" panose="02040503050406030204" pitchFamily="18" charset="0"/>
                                            </a:rPr>
                                            <m:t>𝑚</m:t>
                                          </m:r>
                                        </m:sub>
                                      </m:sSub>
                                    </m:e>
                                  </m:sPre>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1">
                                          <a:latin typeface="Cambria Math" panose="02040503050406030204" pitchFamily="18" charset="0"/>
                                        </a:rPr>
                                        <m:t>𝑚</m:t>
                                      </m:r>
                                    </m:sub>
                                  </m:sSub>
                                </m:e>
                              </m:d>
                            </m:e>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0">
                                      <a:latin typeface="Cambria Math" panose="02040503050406030204" pitchFamily="18" charset="0"/>
                                    </a:rPr>
                                    <m:t>21</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0">
                                      <a:latin typeface="Cambria Math" panose="02040503050406030204" pitchFamily="18" charset="0"/>
                                    </a:rPr>
                                    <m:t>2</m:t>
                                  </m:r>
                                  <m:r>
                                    <a:rPr lang="pt-BR" i="1">
                                      <a:latin typeface="Cambria Math" panose="02040503050406030204" pitchFamily="18" charset="0"/>
                                    </a:rPr>
                                    <m:t>𝑛</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𝑛</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0">
                                      <a:latin typeface="Cambria Math" panose="02040503050406030204" pitchFamily="18" charset="0"/>
                                    </a:rPr>
                                    <m:t>11</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0">
                                      <a:latin typeface="Cambria Math" panose="02040503050406030204" pitchFamily="18" charset="0"/>
                                    </a:rPr>
                                    <m:t>2</m:t>
                                  </m:r>
                                  <m:r>
                                    <a:rPr lang="pt-BR" i="1">
                                      <a:latin typeface="Cambria Math" panose="02040503050406030204" pitchFamily="18" charset="0"/>
                                    </a:rPr>
                                    <m:t>𝑛</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𝑛</m:t>
                                  </m:r>
                                </m:sub>
                              </m:sSub>
                              <m:r>
                                <a:rPr lang="pt-BR" i="0">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0">
                                          <a:latin typeface="Cambria Math" panose="02040503050406030204" pitchFamily="18" charset="0"/>
                                        </a:rPr>
                                        <m:t>2</m:t>
                                      </m:r>
                                    </m:sup>
                                  </m:sSup>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0">
                                          <a:latin typeface="Cambria Math" panose="02040503050406030204" pitchFamily="18" charset="0"/>
                                        </a:rPr>
                                        <m:t>2</m:t>
                                      </m:r>
                                    </m:sup>
                                  </m:sSup>
                                </m:den>
                              </m:f>
                              <m:d>
                                <m:dPr>
                                  <m:begChr m:val="{"/>
                                  <m:endChr m:val="}"/>
                                  <m:ctrlPr>
                                    <a:rPr lang="pt-BR" i="1">
                                      <a:latin typeface="Cambria Math" panose="02040503050406030204" pitchFamily="18" charset="0"/>
                                    </a:rPr>
                                  </m:ctrlPr>
                                </m:d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0">
                                          <a:latin typeface="Cambria Math" panose="02040503050406030204" pitchFamily="18" charset="0"/>
                                        </a:rPr>
                                        <m:t>2</m:t>
                                      </m:r>
                                    </m:sup>
                                    <m:e>
                                      <m:sSub>
                                        <m:sSubPr>
                                          <m:ctrlPr>
                                            <a:rPr lang="pt-BR" i="1">
                                              <a:latin typeface="Cambria Math" panose="02040503050406030204" pitchFamily="18" charset="0"/>
                                            </a:rPr>
                                          </m:ctrlPr>
                                        </m:sSubPr>
                                        <m:e>
                                          <m:r>
                                            <a:rPr lang="pt-BR" i="1">
                                              <a:latin typeface="Cambria Math" panose="02040503050406030204" pitchFamily="18" charset="0"/>
                                            </a:rPr>
                                            <m:t>𝛼</m:t>
                                          </m:r>
                                        </m:e>
                                        <m:sub>
                                          <m:r>
                                            <a:rPr lang="pt-BR" i="0">
                                              <a:latin typeface="Cambria Math" panose="02040503050406030204" pitchFamily="18" charset="0"/>
                                            </a:rPr>
                                            <m:t>1</m:t>
                                          </m:r>
                                        </m:sub>
                                      </m:sSub>
                                    </m:e>
                                  </m:sPre>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0">
                                          <a:latin typeface="Cambria Math" panose="02040503050406030204" pitchFamily="18" charset="0"/>
                                        </a:rPr>
                                        <m:t>1</m:t>
                                      </m:r>
                                    </m:sub>
                                  </m:sSub>
                                  <m:r>
                                    <a:rPr lang="pt-BR" i="0">
                                      <a:latin typeface="Cambria Math" panose="02040503050406030204" pitchFamily="18" charset="0"/>
                                    </a:rPr>
                                    <m:t>+…+</m:t>
                                  </m:r>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𝑛</m:t>
                                      </m:r>
                                    </m:sup>
                                    <m:e>
                                      <m:sSub>
                                        <m:sSubPr>
                                          <m:ctrlPr>
                                            <a:rPr lang="pt-BR" i="1">
                                              <a:latin typeface="Cambria Math" panose="02040503050406030204" pitchFamily="18" charset="0"/>
                                            </a:rPr>
                                          </m:ctrlPr>
                                        </m:sSubPr>
                                        <m:e>
                                          <m:r>
                                            <a:rPr lang="pt-BR" i="1">
                                              <a:latin typeface="Cambria Math" panose="02040503050406030204" pitchFamily="18" charset="0"/>
                                            </a:rPr>
                                            <m:t>𝛼</m:t>
                                          </m:r>
                                        </m:e>
                                        <m:sub>
                                          <m:r>
                                            <a:rPr lang="pt-BR" i="1">
                                              <a:latin typeface="Cambria Math" panose="02040503050406030204" pitchFamily="18" charset="0"/>
                                            </a:rPr>
                                            <m:t>𝑚</m:t>
                                          </m:r>
                                        </m:sub>
                                      </m:sSub>
                                    </m:e>
                                  </m:sPre>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1">
                                          <a:latin typeface="Cambria Math" panose="02040503050406030204" pitchFamily="18" charset="0"/>
                                        </a:rPr>
                                        <m:t>𝑚</m:t>
                                      </m:r>
                                    </m:sub>
                                  </m:sSub>
                                </m:e>
                              </m:d>
                            </m:e>
                            <m:e>
                              <m:r>
                                <a:rPr lang="pt-BR" i="0">
                                  <a:latin typeface="Cambria Math" panose="02040503050406030204" pitchFamily="18" charset="0"/>
                                </a:rPr>
                                <m:t>&amp; </m:t>
                              </m:r>
                            </m:e>
                            <m:e>
                              <m:r>
                                <a:rPr lang="pt-BR" i="0">
                                  <a:latin typeface="Cambria Math" panose="02040503050406030204" pitchFamily="18" charset="0"/>
                                </a:rPr>
                                <m:t>&amp;⋯</m:t>
                              </m:r>
                            </m:e>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𝑛</m:t>
                                  </m:r>
                                  <m:r>
                                    <a:rPr lang="pt-BR" i="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𝑛𝑛</m:t>
                                  </m:r>
                                </m:sub>
                              </m:sSub>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𝑛</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𝑛</m:t>
                                  </m:r>
                                  <m:r>
                                    <a:rPr lang="pt-BR" i="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𝑛𝑛</m:t>
                                  </m:r>
                                </m:sub>
                              </m:sSub>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𝑛</m:t>
                                  </m:r>
                                </m:sub>
                              </m:sSub>
                              <m:r>
                                <a:rPr lang="pt-BR" i="0">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0">
                                          <a:latin typeface="Cambria Math" panose="02040503050406030204" pitchFamily="18" charset="0"/>
                                        </a:rPr>
                                        <m:t>2</m:t>
                                      </m:r>
                                    </m:sup>
                                  </m:sSup>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0">
                                          <a:latin typeface="Cambria Math" panose="02040503050406030204" pitchFamily="18" charset="0"/>
                                        </a:rPr>
                                        <m:t>2</m:t>
                                      </m:r>
                                    </m:sup>
                                  </m:sSup>
                                </m:den>
                              </m:f>
                              <m:d>
                                <m:dPr>
                                  <m:begChr m:val="{"/>
                                  <m:endChr m:val="}"/>
                                  <m:ctrlPr>
                                    <a:rPr lang="pt-BR" i="1">
                                      <a:latin typeface="Cambria Math" panose="02040503050406030204" pitchFamily="18" charset="0"/>
                                    </a:rPr>
                                  </m:ctrlPr>
                                </m:d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𝑛</m:t>
                                      </m:r>
                                    </m:sup>
                                    <m:e>
                                      <m:sSub>
                                        <m:sSubPr>
                                          <m:ctrlPr>
                                            <a:rPr lang="pt-BR" i="1">
                                              <a:latin typeface="Cambria Math" panose="02040503050406030204" pitchFamily="18" charset="0"/>
                                            </a:rPr>
                                          </m:ctrlPr>
                                        </m:sSubPr>
                                        <m:e>
                                          <m:r>
                                            <a:rPr lang="pt-BR" i="1">
                                              <a:latin typeface="Cambria Math" panose="02040503050406030204" pitchFamily="18" charset="0"/>
                                            </a:rPr>
                                            <m:t>𝛼</m:t>
                                          </m:r>
                                        </m:e>
                                        <m:sub>
                                          <m:r>
                                            <a:rPr lang="pt-BR" i="0">
                                              <a:latin typeface="Cambria Math" panose="02040503050406030204" pitchFamily="18" charset="0"/>
                                            </a:rPr>
                                            <m:t>1</m:t>
                                          </m:r>
                                        </m:sub>
                                      </m:sSub>
                                    </m:e>
                                  </m:sPre>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0">
                                          <a:latin typeface="Cambria Math" panose="02040503050406030204" pitchFamily="18" charset="0"/>
                                        </a:rPr>
                                        <m:t>1</m:t>
                                      </m:r>
                                    </m:sub>
                                  </m:sSub>
                                  <m:r>
                                    <a:rPr lang="pt-BR" i="0">
                                      <a:latin typeface="Cambria Math" panose="02040503050406030204" pitchFamily="18" charset="0"/>
                                    </a:rPr>
                                    <m:t>+…+</m:t>
                                  </m:r>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𝑛</m:t>
                                      </m:r>
                                    </m:sup>
                                    <m:e>
                                      <m:sSub>
                                        <m:sSubPr>
                                          <m:ctrlPr>
                                            <a:rPr lang="pt-BR" i="1">
                                              <a:latin typeface="Cambria Math" panose="02040503050406030204" pitchFamily="18" charset="0"/>
                                            </a:rPr>
                                          </m:ctrlPr>
                                        </m:sSubPr>
                                        <m:e>
                                          <m:r>
                                            <a:rPr lang="pt-BR" i="1">
                                              <a:latin typeface="Cambria Math" panose="02040503050406030204" pitchFamily="18" charset="0"/>
                                            </a:rPr>
                                            <m:t>𝛼</m:t>
                                          </m:r>
                                        </m:e>
                                        <m:sub>
                                          <m:r>
                                            <a:rPr lang="pt-BR" i="1">
                                              <a:latin typeface="Cambria Math" panose="02040503050406030204" pitchFamily="18" charset="0"/>
                                            </a:rPr>
                                            <m:t>𝑚</m:t>
                                          </m:r>
                                        </m:sub>
                                      </m:sSub>
                                    </m:e>
                                  </m:sPre>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1">
                                          <a:latin typeface="Cambria Math" panose="02040503050406030204" pitchFamily="18" charset="0"/>
                                        </a:rPr>
                                        <m:t>𝑚</m:t>
                                      </m:r>
                                    </m:sub>
                                  </m:sSub>
                                </m:e>
                              </m:d>
                            </m:e>
                          </m:eqArr>
                        </m:e>
                      </m:d>
                    </m:oMath>
                  </m:oMathPara>
                </a14:m>
                <a:endParaRPr lang="pt-BR" dirty="0"/>
              </a:p>
            </p:txBody>
          </p:sp>
        </mc:Choice>
        <mc:Fallback xmlns="">
          <p:sp>
            <p:nvSpPr>
              <p:cNvPr id="8" name="CaixaDeTexto 7">
                <a:extLst>
                  <a:ext uri="{FF2B5EF4-FFF2-40B4-BE49-F238E27FC236}">
                    <a16:creationId xmlns:a16="http://schemas.microsoft.com/office/drawing/2014/main" id="{1826C0BE-E245-410E-8012-4E7812AFED1F}"/>
                  </a:ext>
                </a:extLst>
              </p:cNvPr>
              <p:cNvSpPr txBox="1">
                <a:spLocks noRot="1" noChangeAspect="1" noMove="1" noResize="1" noEditPoints="1" noAdjustHandles="1" noChangeArrowheads="1" noChangeShapeType="1" noTextEdit="1"/>
              </p:cNvSpPr>
              <p:nvPr/>
            </p:nvSpPr>
            <p:spPr>
              <a:xfrm>
                <a:off x="2114926" y="787799"/>
                <a:ext cx="7962145" cy="2281971"/>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EA661793-B58B-49DD-B9D4-A74A885C09D2}"/>
                  </a:ext>
                </a:extLst>
              </p:cNvPr>
              <p:cNvSpPr txBox="1"/>
              <p:nvPr/>
            </p:nvSpPr>
            <p:spPr>
              <a:xfrm>
                <a:off x="2504969" y="3499222"/>
                <a:ext cx="7182058"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𝑐𝑐</m:t>
                                    </m:r>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𝑐𝑖</m:t>
                                    </m:r>
                                  </m:sub>
                                </m:sSub>
                              </m:e>
                            </m:m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𝑖𝑐</m:t>
                                    </m:r>
                                  </m:sub>
                                </m:sSub>
                              </m:e>
                              <m:e>
                                <m:sSub>
                                  <m:sSubPr>
                                    <m:ctrlPr>
                                      <a:rPr lang="pt-BR" i="1">
                                        <a:latin typeface="Cambria Math" panose="02040503050406030204" pitchFamily="18" charset="0"/>
                                      </a:rPr>
                                    </m:ctrlPr>
                                  </m:sSubPr>
                                  <m:e>
                                    <m:r>
                                      <a:rPr lang="pt-BR" i="1">
                                        <a:latin typeface="Cambria Math" panose="02040503050406030204" pitchFamily="18" charset="0"/>
                                      </a:rPr>
                                      <m:t>𝐼</m:t>
                                    </m:r>
                                  </m:e>
                                  <m:sub>
                                    <m:r>
                                      <a:rPr lang="pt-BR" i="1">
                                        <a:latin typeface="Cambria Math" panose="02040503050406030204" pitchFamily="18" charset="0"/>
                                      </a:rPr>
                                      <m:t>𝑖𝑖</m:t>
                                    </m:r>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𝑐</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𝑖</m:t>
                                    </m:r>
                                  </m:sub>
                                </m:sSub>
                              </m:e>
                            </m:mr>
                          </m:m>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𝑐𝑐</m:t>
                                    </m:r>
                                  </m:sub>
                                </m:sSub>
                              </m:e>
                              <m:e>
                                <m:sSub>
                                  <m:sSubPr>
                                    <m:ctrlPr>
                                      <a:rPr lang="pt-BR" i="1">
                                        <a:latin typeface="Cambria Math" panose="02040503050406030204" pitchFamily="18" charset="0"/>
                                      </a:rPr>
                                    </m:ctrlPr>
                                  </m:sSubPr>
                                  <m:e>
                                    <m:r>
                                      <a:rPr lang="pt-BR" i="0">
                                        <a:latin typeface="Cambria Math" panose="02040503050406030204" pitchFamily="18" charset="0"/>
                                      </a:rPr>
                                      <m:t>0</m:t>
                                    </m:r>
                                  </m:e>
                                  <m:sub>
                                    <m:r>
                                      <a:rPr lang="pt-BR" i="1">
                                        <a:latin typeface="Cambria Math" panose="02040503050406030204" pitchFamily="18" charset="0"/>
                                      </a:rPr>
                                      <m:t>𝑐𝑖</m:t>
                                    </m:r>
                                  </m:sub>
                                </m:sSub>
                              </m:e>
                            </m:m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𝑖𝑐</m:t>
                                    </m:r>
                                  </m:sub>
                                </m:sSub>
                              </m:e>
                              <m:e>
                                <m:sSub>
                                  <m:sSubPr>
                                    <m:ctrlPr>
                                      <a:rPr lang="pt-BR" i="1">
                                        <a:latin typeface="Cambria Math" panose="02040503050406030204" pitchFamily="18" charset="0"/>
                                      </a:rPr>
                                    </m:ctrlPr>
                                  </m:sSubPr>
                                  <m:e>
                                    <m:r>
                                      <a:rPr lang="pt-BR" i="0">
                                        <a:latin typeface="Cambria Math" panose="02040503050406030204" pitchFamily="18" charset="0"/>
                                      </a:rPr>
                                      <m:t>0</m:t>
                                    </m:r>
                                  </m:e>
                                  <m:sub>
                                    <m:r>
                                      <a:rPr lang="pt-BR" i="1">
                                        <a:latin typeface="Cambria Math" panose="02040503050406030204" pitchFamily="18" charset="0"/>
                                      </a:rPr>
                                      <m:t>𝑖𝑖</m:t>
                                    </m:r>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𝑐</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𝑖</m:t>
                                    </m:r>
                                  </m:sub>
                                </m:sSub>
                              </m:e>
                            </m:mr>
                          </m:m>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
                        <m:dPr>
                          <m:begChr m:val="["/>
                          <m:endChr m:val="]"/>
                          <m:ctrlPr>
                            <a:rPr lang="pt-BR" i="1">
                              <a:latin typeface="Cambria Math" panose="02040503050406030204" pitchFamily="18" charset="0"/>
                            </a:rPr>
                          </m:ctrlPr>
                        </m:dPr>
                        <m:e>
                          <m:m>
                            <m:mPr>
                              <m:plcHide m:val="on"/>
                              <m:mcs>
                                <m:mc>
                                  <m:mcPr>
                                    <m:count m:val="3"/>
                                    <m:mcJc m:val="center"/>
                                  </m:mcPr>
                                </m:mc>
                              </m:mcs>
                              <m:ctrlPr>
                                <a:rPr lang="pt-BR" i="1">
                                  <a:latin typeface="Cambria Math" panose="02040503050406030204" pitchFamily="18" charset="0"/>
                                </a:rPr>
                              </m:ctrlPr>
                            </m:mPr>
                            <m:mr>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0">
                                            <a:latin typeface="Cambria Math" panose="02040503050406030204" pitchFamily="18" charset="0"/>
                                          </a:rPr>
                                          <m:t>1</m:t>
                                        </m:r>
                                      </m:sup>
                                      <m:e>
                                        <m:r>
                                          <a:rPr lang="pt-BR" i="1">
                                            <a:latin typeface="Cambria Math" panose="02040503050406030204" pitchFamily="18" charset="0"/>
                                          </a:rPr>
                                          <m:t>𝛼</m:t>
                                        </m:r>
                                      </m:e>
                                    </m:sPre>
                                  </m:e>
                                  <m:sup>
                                    <m:r>
                                      <a:rPr lang="pt-BR" i="0">
                                        <a:latin typeface="Cambria Math" panose="02040503050406030204" pitchFamily="18" charset="0"/>
                                      </a:rPr>
                                      <m:t>1</m:t>
                                    </m:r>
                                  </m:sup>
                                </m:sSup>
                              </m:e>
                              <m:e>
                                <m:r>
                                  <a:rPr lang="pt-BR" i="0">
                                    <a:latin typeface="Cambria Math" panose="02040503050406030204" pitchFamily="18" charset="0"/>
                                  </a:rPr>
                                  <m:t>⋯</m:t>
                                </m:r>
                              </m:e>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0">
                                            <a:latin typeface="Cambria Math" panose="02040503050406030204" pitchFamily="18" charset="0"/>
                                          </a:rPr>
                                          <m:t>1</m:t>
                                        </m:r>
                                      </m:sup>
                                      <m:e>
                                        <m:r>
                                          <a:rPr lang="pt-BR" i="1">
                                            <a:latin typeface="Cambria Math" panose="02040503050406030204" pitchFamily="18" charset="0"/>
                                          </a:rPr>
                                          <m:t>𝛼</m:t>
                                        </m:r>
                                      </m:e>
                                    </m:sPre>
                                  </m:e>
                                  <m:sup>
                                    <m:r>
                                      <a:rPr lang="pt-BR" i="1">
                                        <a:latin typeface="Cambria Math" panose="02040503050406030204" pitchFamily="18" charset="0"/>
                                      </a:rPr>
                                      <m:t>𝑛</m:t>
                                    </m:r>
                                  </m:sup>
                                </m:sSup>
                              </m:e>
                            </m:mr>
                            <m:mr>
                              <m:e>
                                <m:r>
                                  <a:rPr lang="pt-BR" i="0">
                                    <a:latin typeface="Cambria Math" panose="02040503050406030204" pitchFamily="18" charset="0"/>
                                  </a:rPr>
                                  <m:t>⋮</m:t>
                                </m:r>
                              </m:e>
                              <m:e>
                                <m:r>
                                  <a:rPr lang="pt-BR" i="0">
                                    <a:latin typeface="Cambria Math" panose="02040503050406030204" pitchFamily="18" charset="0"/>
                                  </a:rPr>
                                  <m:t>⋱</m:t>
                                </m:r>
                              </m:e>
                              <m:e>
                                <m:r>
                                  <a:rPr lang="pt-BR" i="0">
                                    <a:latin typeface="Cambria Math" panose="02040503050406030204" pitchFamily="18" charset="0"/>
                                  </a:rPr>
                                  <m:t>⋮</m:t>
                                </m:r>
                              </m:e>
                            </m:mr>
                            <m:mr>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𝑛</m:t>
                                        </m:r>
                                      </m:sup>
                                      <m:e>
                                        <m:r>
                                          <a:rPr lang="pt-BR" i="1">
                                            <a:latin typeface="Cambria Math" panose="02040503050406030204" pitchFamily="18" charset="0"/>
                                          </a:rPr>
                                          <m:t>𝛼</m:t>
                                        </m:r>
                                      </m:e>
                                    </m:sPre>
                                  </m:e>
                                  <m:sup>
                                    <m:r>
                                      <a:rPr lang="pt-BR" i="0">
                                        <a:latin typeface="Cambria Math" panose="02040503050406030204" pitchFamily="18" charset="0"/>
                                      </a:rPr>
                                      <m:t>1</m:t>
                                    </m:r>
                                  </m:sup>
                                </m:sSup>
                              </m:e>
                              <m:e>
                                <m:r>
                                  <a:rPr lang="pt-BR" i="0">
                                    <a:latin typeface="Cambria Math" panose="02040503050406030204" pitchFamily="18" charset="0"/>
                                  </a:rPr>
                                  <m:t>⋯</m:t>
                                </m:r>
                              </m:e>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𝑛</m:t>
                                        </m:r>
                                      </m:sup>
                                      <m:e>
                                        <m:r>
                                          <a:rPr lang="pt-BR" i="1">
                                            <a:latin typeface="Cambria Math" panose="02040503050406030204" pitchFamily="18" charset="0"/>
                                          </a:rPr>
                                          <m:t>𝛼</m:t>
                                        </m:r>
                                      </m:e>
                                    </m:sPre>
                                  </m:e>
                                  <m:sup>
                                    <m:r>
                                      <a:rPr lang="pt-BR" i="1">
                                        <a:latin typeface="Cambria Math" panose="02040503050406030204" pitchFamily="18" charset="0"/>
                                      </a:rPr>
                                      <m:t>𝑛</m:t>
                                    </m:r>
                                  </m:sup>
                                </m:sSup>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0">
                                      <a:latin typeface="Cambria Math" panose="02040503050406030204" pitchFamily="18" charset="0"/>
                                    </a:rPr>
                                    <m:t>1</m:t>
                                  </m:r>
                                </m:sub>
                              </m:sSub>
                            </m:e>
                            <m:e>
                              <m:r>
                                <a:rPr lang="pt-BR" i="0">
                                  <a:latin typeface="Cambria Math" panose="02040503050406030204" pitchFamily="18" charset="0"/>
                                </a:rPr>
                                <m:t>&amp;⋮</m:t>
                              </m:r>
                            </m:e>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1">
                                      <a:latin typeface="Cambria Math" panose="02040503050406030204" pitchFamily="18" charset="0"/>
                                    </a:rPr>
                                    <m:t>𝑛</m:t>
                                  </m:r>
                                </m:sub>
                              </m:sSub>
                            </m:e>
                          </m:eqArr>
                        </m:e>
                      </m:d>
                      <m:r>
                        <a:rPr lang="pt-BR" i="0">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𝐴</m:t>
                                  </m:r>
                                </m:e>
                                <m:sub>
                                  <m:r>
                                    <a:rPr lang="pt-BR" i="0">
                                      <a:latin typeface="Cambria Math" panose="02040503050406030204" pitchFamily="18" charset="0"/>
                                    </a:rPr>
                                    <m:t>1</m:t>
                                  </m:r>
                                </m:sub>
                              </m:sSub>
                            </m:e>
                            <m:e>
                              <m:r>
                                <a:rPr lang="pt-BR" i="0">
                                  <a:latin typeface="Cambria Math" panose="02040503050406030204" pitchFamily="18" charset="0"/>
                                </a:rPr>
                                <m:t>&amp;⋮</m:t>
                              </m:r>
                            </m:e>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𝐴</m:t>
                                  </m:r>
                                </m:e>
                                <m:sub>
                                  <m:r>
                                    <a:rPr lang="pt-BR" i="1">
                                      <a:latin typeface="Cambria Math" panose="02040503050406030204" pitchFamily="18" charset="0"/>
                                    </a:rPr>
                                    <m:t>𝑛</m:t>
                                  </m:r>
                                </m:sub>
                              </m:sSub>
                            </m:e>
                          </m:eqArr>
                        </m:e>
                      </m:d>
                    </m:oMath>
                  </m:oMathPara>
                </a14:m>
                <a:endParaRPr lang="pt-BR" dirty="0"/>
              </a:p>
            </p:txBody>
          </p:sp>
        </mc:Choice>
        <mc:Fallback xmlns="">
          <p:sp>
            <p:nvSpPr>
              <p:cNvPr id="10" name="CaixaDeTexto 9">
                <a:extLst>
                  <a:ext uri="{FF2B5EF4-FFF2-40B4-BE49-F238E27FC236}">
                    <a16:creationId xmlns:a16="http://schemas.microsoft.com/office/drawing/2014/main" id="{EA661793-B58B-49DD-B9D4-A74A885C09D2}"/>
                  </a:ext>
                </a:extLst>
              </p:cNvPr>
              <p:cNvSpPr txBox="1">
                <a:spLocks noRot="1" noChangeAspect="1" noMove="1" noResize="1" noEditPoints="1" noAdjustHandles="1" noChangeArrowheads="1" noChangeShapeType="1" noTextEdit="1"/>
              </p:cNvSpPr>
              <p:nvPr/>
            </p:nvSpPr>
            <p:spPr>
              <a:xfrm>
                <a:off x="2504969" y="3499222"/>
                <a:ext cx="7182058" cy="972702"/>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F940D9BC-123E-4A68-84CE-788004A421F8}"/>
                  </a:ext>
                </a:extLst>
              </p:cNvPr>
              <p:cNvSpPr txBox="1"/>
              <p:nvPr/>
            </p:nvSpPr>
            <p:spPr>
              <a:xfrm>
                <a:off x="3048836" y="5663166"/>
                <a:ext cx="6094324" cy="407035"/>
              </a:xfrm>
              <a:prstGeom prst="rect">
                <a:avLst/>
              </a:prstGeom>
              <a:noFill/>
            </p:spPr>
            <p:txBody>
              <a:bodyPr wrap="square">
                <a:spAutoFit/>
              </a:bodyPr>
              <a:lstStyle/>
              <a:p>
                <a14:m>
                  <m:oMath xmlns:m="http://schemas.openxmlformats.org/officeDocument/2006/math">
                    <m:d>
                      <m:dPr>
                        <m:begChr m:val="["/>
                        <m:endChr m:val="]"/>
                        <m:ctrlPr>
                          <a:rPr lang="pt-BR" i="1" smtClean="0">
                            <a:latin typeface="Cambria Math" panose="02040503050406030204" pitchFamily="18" charset="0"/>
                          </a:rPr>
                        </m:ctrlPr>
                      </m:dPr>
                      <m:e>
                        <m:r>
                          <a:rPr lang="pt-BR" i="1">
                            <a:latin typeface="Cambria Math" panose="02040503050406030204" pitchFamily="18" charset="0"/>
                          </a:rPr>
                          <m:t>𝐹</m:t>
                        </m:r>
                      </m:e>
                    </m:d>
                    <m:d>
                      <m:dPr>
                        <m:begChr m:val="["/>
                        <m:endChr m:val="]"/>
                        <m:ctrlPr>
                          <a:rPr lang="pt-BR" i="1">
                            <a:latin typeface="Cambria Math" panose="02040503050406030204" pitchFamily="18" charset="0"/>
                          </a:rPr>
                        </m:ctrlPr>
                      </m:d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d>
                    <m:r>
                      <a:rPr lang="pt-BR" i="0">
                        <a:latin typeface="Cambria Math" panose="02040503050406030204" pitchFamily="18" charset="0"/>
                      </a:rPr>
                      <m:t>=</m:t>
                    </m:r>
                    <m:d>
                      <m:dPr>
                        <m:begChr m:val="["/>
                        <m:endChr m:val="]"/>
                        <m:ctrlPr>
                          <a:rPr lang="pt-BR" i="1">
                            <a:latin typeface="Cambria Math" panose="02040503050406030204" pitchFamily="18" charset="0"/>
                          </a:rPr>
                        </m:ctrlPr>
                      </m:d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𝛬</m:t>
                            </m:r>
                          </m:e>
                        </m:sPre>
                      </m:e>
                    </m:d>
                    <m:d>
                      <m:dPr>
                        <m:begChr m:val="["/>
                        <m:endChr m:val="]"/>
                        <m:ctrlPr>
                          <a:rPr lang="pt-BR" i="1">
                            <a:latin typeface="Cambria Math" panose="02040503050406030204" pitchFamily="18" charset="0"/>
                          </a:rPr>
                        </m:ctrlPr>
                      </m:dPr>
                      <m:e>
                        <m:r>
                          <a:rPr lang="pt-BR" i="1">
                            <a:latin typeface="Cambria Math" panose="02040503050406030204" pitchFamily="18" charset="0"/>
                          </a:rPr>
                          <m:t>𝑢</m:t>
                        </m:r>
                      </m:e>
                    </m:d>
                  </m:oMath>
                </a14:m>
                <a:r>
                  <a:rPr lang="pt-BR" dirty="0"/>
                  <a:t>,       portanto       </a:t>
                </a:r>
                <a14:m>
                  <m:oMath xmlns:m="http://schemas.openxmlformats.org/officeDocument/2006/math">
                    <m:d>
                      <m:dPr>
                        <m:begChr m:val="["/>
                        <m:endChr m:val="]"/>
                        <m:ctrlPr>
                          <a:rPr lang="pt-BR" i="1">
                            <a:latin typeface="Cambria Math" panose="02040503050406030204" pitchFamily="18" charset="0"/>
                          </a:rPr>
                        </m:ctrlPr>
                      </m:dPr>
                      <m:e>
                        <m:sPre>
                          <m:sPrePr>
                            <m:ctrlPr>
                              <a:rPr lang="pt-BR" i="1">
                                <a:latin typeface="Cambria Math" panose="02040503050406030204" pitchFamily="18" charset="0"/>
                              </a:rPr>
                            </m:ctrlPr>
                          </m:sPrePr>
                          <m:sub>
                            <m:r>
                              <a:rPr lang="pt-BR">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d>
                    <m:r>
                      <a:rPr lang="pt-BR" i="1">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𝐹</m:t>
                            </m:r>
                          </m:e>
                        </m:d>
                      </m:e>
                      <m:sup>
                        <m:r>
                          <a:rPr lang="pt-BR" i="1">
                            <a:latin typeface="Cambria Math" panose="02040503050406030204" pitchFamily="18" charset="0"/>
                          </a:rPr>
                          <m:t>−</m:t>
                        </m:r>
                        <m:r>
                          <a:rPr lang="pt-BR" i="1">
                            <a:latin typeface="Cambria Math" panose="02040503050406030204" pitchFamily="18" charset="0"/>
                          </a:rPr>
                          <m:t>1</m:t>
                        </m:r>
                      </m:sup>
                    </m:sSup>
                    <m:d>
                      <m:dPr>
                        <m:begChr m:val="["/>
                        <m:endChr m:val="]"/>
                        <m:ctrlPr>
                          <a:rPr lang="pt-BR" i="1">
                            <a:latin typeface="Cambria Math" panose="02040503050406030204" pitchFamily="18" charset="0"/>
                          </a:rPr>
                        </m:ctrlPr>
                      </m:dPr>
                      <m:e>
                        <m:sPre>
                          <m:sPrePr>
                            <m:ctrlPr>
                              <a:rPr lang="pt-BR" i="1">
                                <a:latin typeface="Cambria Math" panose="02040503050406030204" pitchFamily="18" charset="0"/>
                              </a:rPr>
                            </m:ctrlPr>
                          </m:sPrePr>
                          <m:sub>
                            <m:r>
                              <a:rPr lang="pt-BR" i="1">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𝛬</m:t>
                            </m:r>
                          </m:e>
                        </m:sPre>
                      </m:e>
                    </m:d>
                    <m:d>
                      <m:dPr>
                        <m:begChr m:val="["/>
                        <m:endChr m:val="]"/>
                        <m:ctrlPr>
                          <a:rPr lang="pt-BR" i="1">
                            <a:latin typeface="Cambria Math" panose="02040503050406030204" pitchFamily="18" charset="0"/>
                          </a:rPr>
                        </m:ctrlPr>
                      </m:dPr>
                      <m:e>
                        <m:r>
                          <a:rPr lang="pt-BR" i="1">
                            <a:latin typeface="Cambria Math" panose="02040503050406030204" pitchFamily="18" charset="0"/>
                          </a:rPr>
                          <m:t>𝑢</m:t>
                        </m:r>
                      </m:e>
                    </m:d>
                  </m:oMath>
                </a14:m>
                <a:endParaRPr lang="pt-BR" dirty="0"/>
              </a:p>
            </p:txBody>
          </p:sp>
        </mc:Choice>
        <mc:Fallback xmlns="">
          <p:sp>
            <p:nvSpPr>
              <p:cNvPr id="12" name="CaixaDeTexto 11">
                <a:extLst>
                  <a:ext uri="{FF2B5EF4-FFF2-40B4-BE49-F238E27FC236}">
                    <a16:creationId xmlns:a16="http://schemas.microsoft.com/office/drawing/2014/main" id="{F940D9BC-123E-4A68-84CE-788004A421F8}"/>
                  </a:ext>
                </a:extLst>
              </p:cNvPr>
              <p:cNvSpPr txBox="1">
                <a:spLocks noRot="1" noChangeAspect="1" noMove="1" noResize="1" noEditPoints="1" noAdjustHandles="1" noChangeArrowheads="1" noChangeShapeType="1" noTextEdit="1"/>
              </p:cNvSpPr>
              <p:nvPr/>
            </p:nvSpPr>
            <p:spPr>
              <a:xfrm>
                <a:off x="3048836" y="5663166"/>
                <a:ext cx="6094324" cy="407035"/>
              </a:xfrm>
              <a:prstGeom prst="rect">
                <a:avLst/>
              </a:prstGeom>
              <a:blipFill>
                <a:blip r:embed="rId5"/>
                <a:stretch>
                  <a:fillRect t="-2985" b="-19403"/>
                </a:stretch>
              </a:blipFill>
            </p:spPr>
            <p:txBody>
              <a:bodyPr/>
              <a:lstStyle/>
              <a:p>
                <a:r>
                  <a:rPr lang="pt-BR">
                    <a:noFill/>
                  </a:rPr>
                  <a:t> </a:t>
                </a:r>
              </a:p>
            </p:txBody>
          </p:sp>
        </mc:Fallback>
      </mc:AlternateContent>
    </p:spTree>
    <p:extLst>
      <p:ext uri="{BB962C8B-B14F-4D97-AF65-F5344CB8AC3E}">
        <p14:creationId xmlns:p14="http://schemas.microsoft.com/office/powerpoint/2010/main" val="288337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890E42-C588-4229-A573-7ED2567A186C}"/>
              </a:ext>
            </a:extLst>
          </p:cNvPr>
          <p:cNvSpPr>
            <a:spLocks noGrp="1"/>
          </p:cNvSpPr>
          <p:nvPr>
            <p:ph type="title"/>
          </p:nvPr>
        </p:nvSpPr>
        <p:spPr/>
        <p:txBody>
          <a:bodyPr/>
          <a:lstStyle/>
          <a:p>
            <a:r>
              <a:rPr lang="pt-BR" dirty="0"/>
              <a:t>Índice</a:t>
            </a:r>
          </a:p>
        </p:txBody>
      </p:sp>
      <p:sp>
        <p:nvSpPr>
          <p:cNvPr id="3" name="Espaço Reservado para Conteúdo 2">
            <a:extLst>
              <a:ext uri="{FF2B5EF4-FFF2-40B4-BE49-F238E27FC236}">
                <a16:creationId xmlns:a16="http://schemas.microsoft.com/office/drawing/2014/main" id="{7BFACC4B-66F7-48A4-B7AF-FF18F40DE231}"/>
              </a:ext>
            </a:extLst>
          </p:cNvPr>
          <p:cNvSpPr>
            <a:spLocks noGrp="1"/>
          </p:cNvSpPr>
          <p:nvPr>
            <p:ph idx="1"/>
          </p:nvPr>
        </p:nvSpPr>
        <p:spPr>
          <a:xfrm>
            <a:off x="1097280" y="1845734"/>
            <a:ext cx="10058400" cy="4395046"/>
          </a:xfrm>
        </p:spPr>
        <p:txBody>
          <a:bodyPr numCol="2">
            <a:normAutofit/>
          </a:bodyPr>
          <a:lstStyle/>
          <a:p>
            <a:pPr marL="0" indent="0">
              <a:buNone/>
            </a:pPr>
            <a:r>
              <a:rPr lang="pt-BR" dirty="0"/>
              <a:t>1. Introdução e Objetivo</a:t>
            </a:r>
          </a:p>
          <a:p>
            <a:pPr marL="0" indent="0">
              <a:buNone/>
            </a:pPr>
            <a:r>
              <a:rPr lang="pt-BR" dirty="0"/>
              <a:t>2. O Método dos Elementos de Contorno</a:t>
            </a:r>
          </a:p>
          <a:p>
            <a:pPr marL="292608" lvl="1" indent="0">
              <a:buNone/>
            </a:pPr>
            <a:r>
              <a:rPr lang="pt-BR" dirty="0"/>
              <a:t>2.1. Problemas de campo escalar</a:t>
            </a:r>
          </a:p>
          <a:p>
            <a:pPr marL="292608" lvl="1" indent="0">
              <a:buNone/>
            </a:pPr>
            <a:r>
              <a:rPr lang="pt-BR" dirty="0"/>
              <a:t>2.2. A equação de Helmholtz</a:t>
            </a:r>
          </a:p>
          <a:p>
            <a:pPr marL="292608" lvl="1" indent="0">
              <a:buNone/>
            </a:pPr>
            <a:r>
              <a:rPr lang="pt-BR" dirty="0"/>
              <a:t>2.3. Formulação Clássica do MEC</a:t>
            </a:r>
          </a:p>
          <a:p>
            <a:pPr marL="292608" lvl="1" indent="0">
              <a:buNone/>
            </a:pPr>
            <a:r>
              <a:rPr lang="pt-BR" dirty="0"/>
              <a:t>    2.3.1. Tratamento do Termo Difusivo</a:t>
            </a:r>
          </a:p>
          <a:p>
            <a:pPr marL="292608" lvl="1" indent="0">
              <a:buNone/>
            </a:pPr>
            <a:r>
              <a:rPr lang="pt-BR" dirty="0"/>
              <a:t>2.4. Formulação MECID Regularizada</a:t>
            </a:r>
          </a:p>
          <a:p>
            <a:pPr marL="292608" lvl="1" indent="0">
              <a:buNone/>
            </a:pPr>
            <a:r>
              <a:rPr lang="pt-BR" dirty="0"/>
              <a:t>    2.4.1. Tratamento do Termo Reativo 	</a:t>
            </a:r>
          </a:p>
          <a:p>
            <a:pPr marL="292608" lvl="1" indent="0">
              <a:buNone/>
            </a:pPr>
            <a:r>
              <a:rPr lang="pt-BR" dirty="0"/>
              <a:t>2.5. A formulação MECID autorregularizada</a:t>
            </a:r>
          </a:p>
          <a:p>
            <a:pPr marL="0" indent="0">
              <a:buNone/>
            </a:pPr>
            <a:r>
              <a:rPr lang="pt-BR" dirty="0"/>
              <a:t>3. Formulação MECID autorregularizada para autovalor</a:t>
            </a:r>
          </a:p>
          <a:p>
            <a:pPr marL="292608" lvl="1" indent="0">
              <a:buNone/>
            </a:pPr>
            <a:r>
              <a:rPr lang="pt-BR" dirty="0"/>
              <a:t>3.1. Introdução</a:t>
            </a:r>
          </a:p>
          <a:p>
            <a:pPr marL="292608" lvl="1" indent="0">
              <a:buNone/>
            </a:pPr>
            <a:r>
              <a:rPr lang="pt-BR" dirty="0"/>
              <a:t>3.2. Equacionamento do método</a:t>
            </a:r>
          </a:p>
          <a:p>
            <a:pPr marL="292608" lvl="1" indent="0">
              <a:buNone/>
            </a:pPr>
            <a:r>
              <a:rPr lang="pt-BR" dirty="0"/>
              <a:t>3.3. Proposição de Przeminiecky</a:t>
            </a:r>
          </a:p>
          <a:p>
            <a:pPr marL="292608" lvl="1" indent="0">
              <a:buNone/>
            </a:pPr>
            <a:r>
              <a:rPr lang="pt-BR" dirty="0"/>
              <a:t>3.4. Analogia da proposição de Przeminiecky</a:t>
            </a:r>
          </a:p>
          <a:p>
            <a:pPr marL="0" indent="0">
              <a:buNone/>
            </a:pPr>
            <a:r>
              <a:rPr lang="pt-BR" dirty="0"/>
              <a:t>4. Simulações computacionais</a:t>
            </a:r>
          </a:p>
          <a:p>
            <a:pPr marL="292608" lvl="1" indent="0">
              <a:buNone/>
            </a:pPr>
            <a:r>
              <a:rPr lang="pt-BR" dirty="0"/>
              <a:t>4.1. Chapa engastada</a:t>
            </a:r>
          </a:p>
          <a:p>
            <a:pPr marL="292608" lvl="1" indent="0">
              <a:buNone/>
            </a:pPr>
            <a:r>
              <a:rPr lang="pt-BR" dirty="0"/>
              <a:t>4.2. Membrana quadrada</a:t>
            </a:r>
          </a:p>
          <a:p>
            <a:pPr marL="0" indent="0">
              <a:buNone/>
            </a:pPr>
            <a:r>
              <a:rPr lang="pt-BR" dirty="0"/>
              <a:t>5. Conclusões</a:t>
            </a:r>
          </a:p>
          <a:p>
            <a:pPr marL="0" indent="0">
              <a:buNone/>
            </a:pPr>
            <a:r>
              <a:rPr lang="pt-BR" dirty="0"/>
              <a:t>6. Referências</a:t>
            </a:r>
          </a:p>
        </p:txBody>
      </p:sp>
    </p:spTree>
    <p:extLst>
      <p:ext uri="{BB962C8B-B14F-4D97-AF65-F5344CB8AC3E}">
        <p14:creationId xmlns:p14="http://schemas.microsoft.com/office/powerpoint/2010/main" val="1138920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39632"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Logo cada termo </a:t>
                </a:r>
                <a14:m>
                  <m:oMath xmlns:m="http://schemas.openxmlformats.org/officeDocument/2006/math">
                    <m:sSub>
                      <m:sSubPr>
                        <m:ctrlPr>
                          <a:rPr lang="pt-BR" i="1" dirty="0" smtClean="0">
                            <a:latin typeface="Cambria Math" panose="02040503050406030204" pitchFamily="18" charset="0"/>
                          </a:rPr>
                        </m:ctrlPr>
                      </m:sSubPr>
                      <m:e>
                        <m:r>
                          <a:rPr lang="pt-BR" i="1" dirty="0" smtClean="0">
                            <a:latin typeface="Cambria Math" panose="02040503050406030204" pitchFamily="18" charset="0"/>
                          </a:rPr>
                          <m:t>𝐴</m:t>
                        </m:r>
                      </m:e>
                      <m:sub>
                        <m:r>
                          <a:rPr lang="pt-BR" i="1" dirty="0" smtClean="0">
                            <a:latin typeface="Cambria Math" panose="02040503050406030204" pitchFamily="18" charset="0"/>
                          </a:rPr>
                          <m:t>𝜉</m:t>
                        </m:r>
                      </m:sub>
                    </m:sSub>
                  </m:oMath>
                </a14:m>
                <a:r>
                  <a:rPr lang="pt-BR" dirty="0"/>
                  <a:t> será, de forma simplificada:</a:t>
                </a:r>
              </a:p>
              <a:p>
                <a:pPr algn="just"/>
                <a:endParaRPr lang="pt-BR" dirty="0"/>
              </a:p>
              <a:p>
                <a:pPr algn="r"/>
                <a:r>
                  <a:rPr lang="pt-BR" dirty="0"/>
                  <a:t>(37)</a:t>
                </a:r>
              </a:p>
              <a:p>
                <a:endParaRPr lang="pt-BR" sz="1800" dirty="0">
                  <a:effectLst/>
                  <a:latin typeface="Arial" panose="020B0604020202020204" pitchFamily="34" charset="0"/>
                  <a:ea typeface="Times New Roman" panose="02020603050405020304" pitchFamily="18" charset="0"/>
                  <a:cs typeface="Times New Roman" panose="02020603050405020304" pitchFamily="18" charset="0"/>
                </a:endParaRPr>
              </a:p>
              <a:p>
                <a:r>
                  <a:rPr lang="pt-BR" sz="1800" dirty="0">
                    <a:effectLst/>
                    <a:latin typeface="Arial" panose="020B0604020202020204" pitchFamily="34" charset="0"/>
                    <a:ea typeface="Times New Roman" panose="02020603050405020304" pitchFamily="18" charset="0"/>
                    <a:cs typeface="Times New Roman" panose="02020603050405020304" pitchFamily="18" charset="0"/>
                  </a:rPr>
                  <a:t>Pode-se fazer, por conveniência, uma simplificação tal que</a:t>
                </a:r>
              </a:p>
              <a:p>
                <a:endParaRPr lang="pt-BR" sz="1800" dirty="0">
                  <a:latin typeface="Arial" panose="020B0604020202020204" pitchFamily="34" charset="0"/>
                  <a:cs typeface="Times New Roman" panose="02020603050405020304" pitchFamily="18" charset="0"/>
                </a:endParaRPr>
              </a:p>
              <a:p>
                <a:endParaRPr lang="pt-BR" sz="1800" dirty="0">
                  <a:latin typeface="Arial" panose="020B0604020202020204" pitchFamily="34" charset="0"/>
                  <a:cs typeface="Times New Roman" panose="02020603050405020304" pitchFamily="18" charset="0"/>
                </a:endParaRPr>
              </a:p>
              <a:p>
                <a:endParaRPr lang="pt-BR" dirty="0"/>
              </a:p>
              <a:p>
                <a:r>
                  <a:rPr lang="pt-BR" dirty="0"/>
                  <a:t>Esta subtração, demonstrada em 2.50, é responsável por eliminar a singularidade, pois ao considerar que o índice n representa o total de pontos fonte, incluindo o contorno e pontos internos, obtém-se uma forma sintética do vetor </a:t>
                </a:r>
                <a14:m>
                  <m:oMath xmlns:m="http://schemas.openxmlformats.org/officeDocument/2006/math">
                    <m:sSub>
                      <m:sSubPr>
                        <m:ctrlPr>
                          <a:rPr lang="pt-BR" i="1" smtClean="0">
                            <a:effectLst/>
                            <a:latin typeface="Cambria Math" panose="02040503050406030204" pitchFamily="18" charset="0"/>
                          </a:rPr>
                        </m:ctrlPr>
                      </m:sSubPr>
                      <m:e>
                        <m:r>
                          <a:rPr lang="pt-BR" sz="1800" i="1">
                            <a:effectLst/>
                            <a:latin typeface="Cambria Math" panose="02040503050406030204" pitchFamily="18" charset="0"/>
                            <a:ea typeface="Calibri" panose="020F0502020204030204" pitchFamily="34" charset="0"/>
                            <a:cs typeface="Times New Roman" panose="02020603050405020304" pitchFamily="18" charset="0"/>
                          </a:rPr>
                          <m:t>𝐴</m:t>
                        </m:r>
                      </m:e>
                      <m:sub>
                        <m:r>
                          <a:rPr lang="pt-BR" sz="1800" i="1">
                            <a:effectLst/>
                            <a:latin typeface="Cambria Math" panose="02040503050406030204" pitchFamily="18" charset="0"/>
                            <a:ea typeface="Calibri" panose="020F0502020204030204" pitchFamily="34" charset="0"/>
                            <a:cs typeface="Times New Roman" panose="02020603050405020304" pitchFamily="18" charset="0"/>
                          </a:rPr>
                          <m:t>𝜉</m:t>
                        </m:r>
                      </m:sub>
                    </m:sSub>
                  </m:oMath>
                </a14:m>
                <a:r>
                  <a:rPr lang="pt-BR" sz="1800" dirty="0">
                    <a:effectLst/>
                    <a:latin typeface="Arial" panose="020B0604020202020204" pitchFamily="34" charset="0"/>
                    <a:ea typeface="Times New Roman" panose="02020603050405020304" pitchFamily="18" charset="0"/>
                    <a:cs typeface="Times New Roman" panose="02020603050405020304" pitchFamily="18" charset="0"/>
                  </a:rPr>
                  <a:t>:</a:t>
                </a:r>
                <a:endParaRPr lang="pt-BR" dirty="0"/>
              </a:p>
            </p:txBody>
          </p:sp>
        </mc:Choice>
        <mc:Fallback>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39632" y="358347"/>
                <a:ext cx="10058400" cy="5925912"/>
              </a:xfrm>
              <a:prstGeom prst="rect">
                <a:avLst/>
              </a:prstGeom>
              <a:blipFill>
                <a:blip r:embed="rId2"/>
                <a:stretch>
                  <a:fillRect l="-606" t="-926" r="-667"/>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9" name="CaixaDeTexto 8">
                <a:extLst>
                  <a:ext uri="{FF2B5EF4-FFF2-40B4-BE49-F238E27FC236}">
                    <a16:creationId xmlns:a16="http://schemas.microsoft.com/office/drawing/2014/main" id="{62925799-2787-4A45-9371-11AB72D8C64A}"/>
                  </a:ext>
                </a:extLst>
              </p:cNvPr>
              <p:cNvSpPr txBox="1"/>
              <p:nvPr/>
            </p:nvSpPr>
            <p:spPr>
              <a:xfrm>
                <a:off x="1603424" y="886310"/>
                <a:ext cx="8985151" cy="10432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m:ctrlPr>
                        </m:dPr>
                        <m:e>
                          <m:sSub>
                            <m:sSubPr>
                              <m:ctrlPr>
                                <a:rPr lang="pt-BR" i="1"/>
                              </m:ctrlPr>
                            </m:sSubPr>
                            <m:e>
                              <m:r>
                                <a:rPr lang="pt-BR" i="1"/>
                                <m:t>𝐴</m:t>
                              </m:r>
                            </m:e>
                            <m:sub>
                              <m:r>
                                <a:rPr lang="pt-BR" i="1"/>
                                <m:t>𝜉</m:t>
                              </m:r>
                            </m:sub>
                          </m:sSub>
                        </m:e>
                      </m:d>
                      <m:r>
                        <a:rPr lang="pt-BR" i="1"/>
                        <m:t>=</m:t>
                      </m:r>
                      <m:d>
                        <m:dPr>
                          <m:begChr m:val="{"/>
                          <m:endChr m:val="}"/>
                          <m:ctrlPr>
                            <a:rPr lang="pt-BR" i="1"/>
                          </m:ctrlPr>
                        </m:dPr>
                        <m:e>
                          <m:m>
                            <m:mPr>
                              <m:mcs>
                                <m:mc>
                                  <m:mcPr>
                                    <m:count m:val="3"/>
                                    <m:mcJc m:val="center"/>
                                  </m:mcPr>
                                </m:mc>
                              </m:mcs>
                              <m:ctrlPr>
                                <a:rPr lang="pt-BR" i="1"/>
                              </m:ctrlPr>
                            </m:mPr>
                            <m:mr>
                              <m:e>
                                <m:sSub>
                                  <m:sSubPr>
                                    <m:ctrlPr>
                                      <a:rPr lang="pt-BR" i="1"/>
                                    </m:ctrlPr>
                                  </m:sSubPr>
                                  <m:e>
                                    <m:r>
                                      <a:rPr lang="pt-BR" i="1"/>
                                      <m:t>𝑁</m:t>
                                    </m:r>
                                  </m:e>
                                  <m:sub>
                                    <m:r>
                                      <a:rPr lang="pt-BR" i="1"/>
                                      <m:t>1</m:t>
                                    </m:r>
                                  </m:sub>
                                </m:sSub>
                              </m:e>
                              <m:e>
                                <m:r>
                                  <a:rPr lang="pt-BR" i="1"/>
                                  <m:t>⋯</m:t>
                                </m:r>
                              </m:e>
                              <m:e>
                                <m:sSub>
                                  <m:sSubPr>
                                    <m:ctrlPr>
                                      <a:rPr lang="pt-BR" i="1"/>
                                    </m:ctrlPr>
                                  </m:sSubPr>
                                  <m:e>
                                    <m:r>
                                      <a:rPr lang="pt-BR" i="1"/>
                                      <m:t>𝑁</m:t>
                                    </m:r>
                                  </m:e>
                                  <m:sub>
                                    <m:r>
                                      <a:rPr lang="pt-BR" i="1"/>
                                      <m:t>𝑚</m:t>
                                    </m:r>
                                  </m:sub>
                                </m:sSub>
                              </m:e>
                            </m:mr>
                          </m:m>
                        </m:e>
                      </m:d>
                      <m:sSup>
                        <m:sSupPr>
                          <m:ctrlPr>
                            <a:rPr lang="pt-BR" i="1"/>
                          </m:ctrlPr>
                        </m:sSupPr>
                        <m:e>
                          <m:d>
                            <m:dPr>
                              <m:begChr m:val="["/>
                              <m:endChr m:val="]"/>
                              <m:ctrlPr>
                                <a:rPr lang="pt-BR" i="1"/>
                              </m:ctrlPr>
                            </m:dPr>
                            <m:e>
                              <m:m>
                                <m:mPr>
                                  <m:plcHide m:val="on"/>
                                  <m:mcs>
                                    <m:mc>
                                      <m:mcPr>
                                        <m:count m:val="3"/>
                                        <m:mcJc m:val="center"/>
                                      </m:mcPr>
                                    </m:mc>
                                  </m:mcs>
                                  <m:ctrlPr>
                                    <a:rPr lang="pt-BR" i="1"/>
                                  </m:ctrlPr>
                                </m:mPr>
                                <m:mr>
                                  <m:e>
                                    <m:sSub>
                                      <m:sSubPr>
                                        <m:ctrlPr>
                                          <a:rPr lang="pt-BR" i="1"/>
                                        </m:ctrlPr>
                                      </m:sSubPr>
                                      <m:e>
                                        <m:r>
                                          <a:rPr lang="pt-BR" i="1"/>
                                          <m:t>𝐹</m:t>
                                        </m:r>
                                      </m:e>
                                      <m:sub>
                                        <m:r>
                                          <a:rPr lang="pt-BR" i="1"/>
                                          <m:t>11</m:t>
                                        </m:r>
                                      </m:sub>
                                    </m:sSub>
                                  </m:e>
                                  <m:e>
                                    <m:r>
                                      <a:rPr lang="pt-BR" i="1"/>
                                      <m:t>⋯</m:t>
                                    </m:r>
                                  </m:e>
                                  <m:e>
                                    <m:sSub>
                                      <m:sSubPr>
                                        <m:ctrlPr>
                                          <a:rPr lang="pt-BR" i="1"/>
                                        </m:ctrlPr>
                                      </m:sSubPr>
                                      <m:e>
                                        <m:r>
                                          <a:rPr lang="pt-BR" i="1"/>
                                          <m:t>𝐹</m:t>
                                        </m:r>
                                      </m:e>
                                      <m:sub>
                                        <m:r>
                                          <a:rPr lang="pt-BR" i="1"/>
                                          <m:t>1</m:t>
                                        </m:r>
                                        <m:r>
                                          <a:rPr lang="pt-BR" i="1"/>
                                          <m:t>𝑛</m:t>
                                        </m:r>
                                      </m:sub>
                                    </m:sSub>
                                  </m:e>
                                </m:mr>
                                <m:mr>
                                  <m:e>
                                    <m:r>
                                      <a:rPr lang="pt-BR" i="1"/>
                                      <m:t>⋮</m:t>
                                    </m:r>
                                  </m:e>
                                  <m:e>
                                    <m:r>
                                      <a:rPr lang="pt-BR" i="1"/>
                                      <m:t>⋱</m:t>
                                    </m:r>
                                  </m:e>
                                  <m:e>
                                    <m:r>
                                      <a:rPr lang="pt-BR" i="1"/>
                                      <m:t>⋮</m:t>
                                    </m:r>
                                  </m:e>
                                </m:mr>
                                <m:mr>
                                  <m:e>
                                    <m:sSub>
                                      <m:sSubPr>
                                        <m:ctrlPr>
                                          <a:rPr lang="pt-BR" i="1"/>
                                        </m:ctrlPr>
                                      </m:sSubPr>
                                      <m:e>
                                        <m:r>
                                          <a:rPr lang="pt-BR" i="1"/>
                                          <m:t>𝐹</m:t>
                                        </m:r>
                                      </m:e>
                                      <m:sub>
                                        <m:r>
                                          <a:rPr lang="pt-BR" i="1"/>
                                          <m:t>𝑛</m:t>
                                        </m:r>
                                        <m:r>
                                          <a:rPr lang="pt-BR" i="1"/>
                                          <m:t>1</m:t>
                                        </m:r>
                                      </m:sub>
                                    </m:sSub>
                                  </m:e>
                                  <m:e>
                                    <m:r>
                                      <a:rPr lang="pt-BR" i="1"/>
                                      <m:t>⋯</m:t>
                                    </m:r>
                                  </m:e>
                                  <m:e>
                                    <m:sSub>
                                      <m:sSubPr>
                                        <m:ctrlPr>
                                          <a:rPr lang="pt-BR" i="1"/>
                                        </m:ctrlPr>
                                      </m:sSubPr>
                                      <m:e>
                                        <m:r>
                                          <a:rPr lang="pt-BR" i="1"/>
                                          <m:t>𝐹</m:t>
                                        </m:r>
                                      </m:e>
                                      <m:sub>
                                        <m:r>
                                          <a:rPr lang="pt-BR" i="1"/>
                                          <m:t>𝑛𝑛</m:t>
                                        </m:r>
                                      </m:sub>
                                    </m:sSub>
                                  </m:e>
                                </m:mr>
                              </m:m>
                            </m:e>
                          </m:d>
                        </m:e>
                        <m:sup>
                          <m:r>
                            <a:rPr lang="pt-BR" i="1"/>
                            <m:t>−1</m:t>
                          </m:r>
                        </m:sup>
                      </m:sSup>
                      <m:d>
                        <m:dPr>
                          <m:ctrlPr>
                            <a:rPr lang="pt-BR" i="1"/>
                          </m:ctrlPr>
                        </m:dPr>
                        <m:e>
                          <m:d>
                            <m:dPr>
                              <m:begChr m:val="["/>
                              <m:endChr m:val="]"/>
                              <m:ctrlPr>
                                <a:rPr lang="pt-BR" i="1"/>
                              </m:ctrlPr>
                            </m:dPr>
                            <m:e>
                              <m:m>
                                <m:mPr>
                                  <m:plcHide m:val="on"/>
                                  <m:mcs>
                                    <m:mc>
                                      <m:mcPr>
                                        <m:count m:val="3"/>
                                        <m:mcJc m:val="center"/>
                                      </m:mcPr>
                                    </m:mc>
                                  </m:mcs>
                                  <m:ctrlPr>
                                    <a:rPr lang="pt-BR" i="1"/>
                                  </m:ctrlPr>
                                </m:mPr>
                                <m:mr>
                                  <m:e>
                                    <m:sSub>
                                      <m:sSubPr>
                                        <m:ctrlPr>
                                          <a:rPr lang="pt-BR" i="1"/>
                                        </m:ctrlPr>
                                      </m:sSubPr>
                                      <m:e>
                                        <m:sPre>
                                          <m:sPrePr>
                                            <m:ctrlPr>
                                              <a:rPr lang="pt-BR" i="1"/>
                                            </m:ctrlPr>
                                          </m:sPrePr>
                                          <m:sub>
                                            <m:r>
                                              <a:rPr lang="pt-BR" i="1"/>
                                              <m:t> </m:t>
                                            </m:r>
                                          </m:sub>
                                          <m:sup>
                                            <m:r>
                                              <a:rPr lang="pt-BR" i="1"/>
                                              <m:t>𝜉</m:t>
                                            </m:r>
                                          </m:sup>
                                          <m:e>
                                            <m:r>
                                              <a:rPr lang="pt-BR" i="1"/>
                                              <m:t>𝛬</m:t>
                                            </m:r>
                                          </m:e>
                                        </m:sPre>
                                      </m:e>
                                      <m:sub>
                                        <m:r>
                                          <a:rPr lang="pt-BR" i="1"/>
                                          <m:t>1</m:t>
                                        </m:r>
                                      </m:sub>
                                    </m:sSub>
                                  </m:e>
                                  <m:e>
                                    <m:r>
                                      <a:rPr lang="pt-BR" i="1"/>
                                      <m:t>⋯</m:t>
                                    </m:r>
                                  </m:e>
                                  <m:e>
                                    <m:r>
                                      <a:rPr lang="pt-BR" i="1"/>
                                      <m:t>0</m:t>
                                    </m:r>
                                  </m:e>
                                </m:mr>
                                <m:mr>
                                  <m:e>
                                    <m:r>
                                      <a:rPr lang="pt-BR" i="1"/>
                                      <m:t>⋮</m:t>
                                    </m:r>
                                  </m:e>
                                  <m:e>
                                    <m:r>
                                      <a:rPr lang="pt-BR" i="1"/>
                                      <m:t>⋱</m:t>
                                    </m:r>
                                  </m:e>
                                  <m:e>
                                    <m:r>
                                      <a:rPr lang="pt-BR" i="1"/>
                                      <m:t>⋮</m:t>
                                    </m:r>
                                  </m:e>
                                </m:mr>
                                <m:mr>
                                  <m:e>
                                    <m:r>
                                      <a:rPr lang="pt-BR"/>
                                      <m:t>0</m:t>
                                    </m:r>
                                  </m:e>
                                  <m:e>
                                    <m:r>
                                      <a:rPr lang="pt-BR" i="1"/>
                                      <m:t>⋯</m:t>
                                    </m:r>
                                  </m:e>
                                  <m:e>
                                    <m:sSub>
                                      <m:sSubPr>
                                        <m:ctrlPr>
                                          <a:rPr lang="pt-BR" i="1"/>
                                        </m:ctrlPr>
                                      </m:sSubPr>
                                      <m:e>
                                        <m:sPre>
                                          <m:sPrePr>
                                            <m:ctrlPr>
                                              <a:rPr lang="pt-BR" i="1"/>
                                            </m:ctrlPr>
                                          </m:sPrePr>
                                          <m:sub>
                                            <m:r>
                                              <a:rPr lang="pt-BR" i="1"/>
                                              <m:t> </m:t>
                                            </m:r>
                                          </m:sub>
                                          <m:sup>
                                            <m:r>
                                              <a:rPr lang="pt-BR" i="1"/>
                                              <m:t>𝜉</m:t>
                                            </m:r>
                                          </m:sup>
                                          <m:e>
                                            <m:r>
                                              <a:rPr lang="pt-BR" i="1"/>
                                              <m:t>𝛬</m:t>
                                            </m:r>
                                          </m:e>
                                        </m:sPre>
                                      </m:e>
                                      <m:sub>
                                        <m:r>
                                          <a:rPr lang="pt-BR" i="1"/>
                                          <m:t>𝑛</m:t>
                                        </m:r>
                                      </m:sub>
                                    </m:sSub>
                                  </m:e>
                                </m:mr>
                              </m:m>
                            </m:e>
                          </m:d>
                          <m:d>
                            <m:dPr>
                              <m:begChr m:val="{"/>
                              <m:endChr m:val="}"/>
                              <m:ctrlPr>
                                <a:rPr lang="pt-BR" i="1"/>
                              </m:ctrlPr>
                            </m:dPr>
                            <m:e>
                              <m:eqArr>
                                <m:eqArrPr>
                                  <m:ctrlPr>
                                    <a:rPr lang="pt-BR" i="1"/>
                                  </m:ctrlPr>
                                </m:eqArrPr>
                                <m:e>
                                  <m:sSub>
                                    <m:sSubPr>
                                      <m:ctrlPr>
                                        <a:rPr lang="pt-BR" i="1"/>
                                      </m:ctrlPr>
                                    </m:sSubPr>
                                    <m:e>
                                      <m:r>
                                        <a:rPr lang="pt-BR" i="1"/>
                                        <m:t>𝑢</m:t>
                                      </m:r>
                                    </m:e>
                                    <m:sub>
                                      <m:r>
                                        <a:rPr lang="pt-BR" i="1"/>
                                        <m:t>1</m:t>
                                      </m:r>
                                    </m:sub>
                                  </m:sSub>
                                </m:e>
                                <m:e>
                                  <m:r>
                                    <a:rPr lang="pt-BR" i="1"/>
                                    <m:t>⋮</m:t>
                                  </m:r>
                                </m:e>
                                <m:e>
                                  <m:sSub>
                                    <m:sSubPr>
                                      <m:ctrlPr>
                                        <a:rPr lang="pt-BR" i="1"/>
                                      </m:ctrlPr>
                                    </m:sSubPr>
                                    <m:e>
                                      <m:r>
                                        <a:rPr lang="pt-BR" i="1"/>
                                        <m:t>𝑢</m:t>
                                      </m:r>
                                    </m:e>
                                    <m:sub>
                                      <m:r>
                                        <a:rPr lang="pt-BR" i="1"/>
                                        <m:t>𝑛</m:t>
                                      </m:r>
                                    </m:sub>
                                  </m:sSub>
                                </m:e>
                              </m:eqArr>
                            </m:e>
                          </m:d>
                          <m:r>
                            <a:rPr lang="pt-BR" i="1"/>
                            <m:t>−</m:t>
                          </m:r>
                          <m:d>
                            <m:dPr>
                              <m:begChr m:val="["/>
                              <m:endChr m:val="]"/>
                              <m:ctrlPr>
                                <a:rPr lang="pt-BR" i="1"/>
                              </m:ctrlPr>
                            </m:dPr>
                            <m:e>
                              <m:m>
                                <m:mPr>
                                  <m:plcHide m:val="on"/>
                                  <m:mcs>
                                    <m:mc>
                                      <m:mcPr>
                                        <m:count m:val="3"/>
                                        <m:mcJc m:val="center"/>
                                      </m:mcPr>
                                    </m:mc>
                                  </m:mcs>
                                  <m:ctrlPr>
                                    <a:rPr lang="pt-BR" i="1"/>
                                  </m:ctrlPr>
                                </m:mPr>
                                <m:mr>
                                  <m:e>
                                    <m:sSub>
                                      <m:sSubPr>
                                        <m:ctrlPr>
                                          <a:rPr lang="pt-BR" i="1"/>
                                        </m:ctrlPr>
                                      </m:sSubPr>
                                      <m:e>
                                        <m:sPre>
                                          <m:sPrePr>
                                            <m:ctrlPr>
                                              <a:rPr lang="pt-BR" i="1"/>
                                            </m:ctrlPr>
                                          </m:sPrePr>
                                          <m:sub>
                                            <m:r>
                                              <a:rPr lang="pt-BR" i="1"/>
                                              <m:t> </m:t>
                                            </m:r>
                                          </m:sub>
                                          <m:sup>
                                            <m:r>
                                              <a:rPr lang="pt-BR" i="1"/>
                                              <m:t>𝜉</m:t>
                                            </m:r>
                                          </m:sup>
                                          <m:e>
                                            <m:r>
                                              <a:rPr lang="pt-BR" i="1"/>
                                              <m:t>𝛬</m:t>
                                            </m:r>
                                          </m:e>
                                        </m:sPre>
                                      </m:e>
                                      <m:sub>
                                        <m:r>
                                          <a:rPr lang="pt-BR" i="1"/>
                                          <m:t>1</m:t>
                                        </m:r>
                                      </m:sub>
                                    </m:sSub>
                                    <m:r>
                                      <a:rPr lang="pt-BR" i="1"/>
                                      <m:t> </m:t>
                                    </m:r>
                                    <m:sSub>
                                      <m:sSubPr>
                                        <m:ctrlPr>
                                          <a:rPr lang="pt-BR" i="1"/>
                                        </m:ctrlPr>
                                      </m:sSubPr>
                                      <m:e>
                                        <m:r>
                                          <a:rPr lang="pt-BR" i="1"/>
                                          <m:t>𝑢</m:t>
                                        </m:r>
                                      </m:e>
                                      <m:sub>
                                        <m:r>
                                          <a:rPr lang="pt-BR" i="1"/>
                                          <m:t>𝜉</m:t>
                                        </m:r>
                                      </m:sub>
                                    </m:sSub>
                                  </m:e>
                                  <m:e>
                                    <m:r>
                                      <a:rPr lang="pt-BR" i="1"/>
                                      <m:t>⋯</m:t>
                                    </m:r>
                                  </m:e>
                                  <m:e>
                                    <m:r>
                                      <a:rPr lang="pt-BR" i="1"/>
                                      <m:t>0</m:t>
                                    </m:r>
                                  </m:e>
                                </m:mr>
                                <m:mr>
                                  <m:e>
                                    <m:r>
                                      <a:rPr lang="pt-BR" i="1"/>
                                      <m:t>⋮</m:t>
                                    </m:r>
                                  </m:e>
                                  <m:e>
                                    <m:r>
                                      <a:rPr lang="pt-BR" i="1"/>
                                      <m:t>⋱</m:t>
                                    </m:r>
                                  </m:e>
                                  <m:e>
                                    <m:r>
                                      <a:rPr lang="pt-BR" i="1"/>
                                      <m:t>⋮</m:t>
                                    </m:r>
                                  </m:e>
                                </m:mr>
                                <m:mr>
                                  <m:e>
                                    <m:r>
                                      <a:rPr lang="pt-BR"/>
                                      <m:t>0</m:t>
                                    </m:r>
                                  </m:e>
                                  <m:e>
                                    <m:r>
                                      <a:rPr lang="pt-BR" i="1"/>
                                      <m:t>⋯</m:t>
                                    </m:r>
                                  </m:e>
                                  <m:e>
                                    <m:sSub>
                                      <m:sSubPr>
                                        <m:ctrlPr>
                                          <a:rPr lang="pt-BR" i="1"/>
                                        </m:ctrlPr>
                                      </m:sSubPr>
                                      <m:e>
                                        <m:sPre>
                                          <m:sPrePr>
                                            <m:ctrlPr>
                                              <a:rPr lang="pt-BR" i="1"/>
                                            </m:ctrlPr>
                                          </m:sPrePr>
                                          <m:sub>
                                            <m:r>
                                              <a:rPr lang="pt-BR" i="1"/>
                                              <m:t> </m:t>
                                            </m:r>
                                          </m:sub>
                                          <m:sup>
                                            <m:r>
                                              <a:rPr lang="pt-BR" i="1"/>
                                              <m:t>𝜉</m:t>
                                            </m:r>
                                          </m:sup>
                                          <m:e>
                                            <m:r>
                                              <a:rPr lang="pt-BR" i="1"/>
                                              <m:t>𝛬</m:t>
                                            </m:r>
                                          </m:e>
                                        </m:sPre>
                                      </m:e>
                                      <m:sub>
                                        <m:r>
                                          <a:rPr lang="pt-BR" i="1"/>
                                          <m:t>𝑛</m:t>
                                        </m:r>
                                      </m:sub>
                                    </m:sSub>
                                    <m:r>
                                      <a:rPr lang="pt-BR" i="1"/>
                                      <m:t> </m:t>
                                    </m:r>
                                    <m:sSub>
                                      <m:sSubPr>
                                        <m:ctrlPr>
                                          <a:rPr lang="pt-BR" i="1"/>
                                        </m:ctrlPr>
                                      </m:sSubPr>
                                      <m:e>
                                        <m:r>
                                          <a:rPr lang="pt-BR" i="1"/>
                                          <m:t>𝑢</m:t>
                                        </m:r>
                                      </m:e>
                                      <m:sub>
                                        <m:r>
                                          <a:rPr lang="pt-BR" i="1"/>
                                          <m:t>𝜉</m:t>
                                        </m:r>
                                      </m:sub>
                                    </m:sSub>
                                  </m:e>
                                </m:mr>
                              </m:m>
                            </m:e>
                          </m:d>
                        </m:e>
                      </m:d>
                    </m:oMath>
                  </m:oMathPara>
                </a14:m>
                <a:endParaRPr lang="pt-BR" dirty="0"/>
              </a:p>
            </p:txBody>
          </p:sp>
        </mc:Choice>
        <mc:Fallback>
          <p:sp>
            <p:nvSpPr>
              <p:cNvPr id="9" name="CaixaDeTexto 8">
                <a:extLst>
                  <a:ext uri="{FF2B5EF4-FFF2-40B4-BE49-F238E27FC236}">
                    <a16:creationId xmlns:a16="http://schemas.microsoft.com/office/drawing/2014/main" id="{62925799-2787-4A45-9371-11AB72D8C64A}"/>
                  </a:ext>
                </a:extLst>
              </p:cNvPr>
              <p:cNvSpPr txBox="1">
                <a:spLocks noRot="1" noChangeAspect="1" noMove="1" noResize="1" noEditPoints="1" noAdjustHandles="1" noChangeArrowheads="1" noChangeShapeType="1" noTextEdit="1"/>
              </p:cNvSpPr>
              <p:nvPr/>
            </p:nvSpPr>
            <p:spPr>
              <a:xfrm>
                <a:off x="1603424" y="886310"/>
                <a:ext cx="8985151" cy="1043234"/>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5" name="CaixaDeTexto 4">
                <a:extLst>
                  <a:ext uri="{FF2B5EF4-FFF2-40B4-BE49-F238E27FC236}">
                    <a16:creationId xmlns:a16="http://schemas.microsoft.com/office/drawing/2014/main" id="{9F913D38-B744-454B-AEAB-38B1FC79A24E}"/>
                  </a:ext>
                </a:extLst>
              </p:cNvPr>
              <p:cNvSpPr txBox="1"/>
              <p:nvPr/>
            </p:nvSpPr>
            <p:spPr>
              <a:xfrm>
                <a:off x="2189972" y="2604855"/>
                <a:ext cx="7812054" cy="10013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solidFill>
                                <a:srgbClr val="836967"/>
                              </a:solidFill>
                              <a:latin typeface="Cambria Math" panose="02040503050406030204" pitchFamily="18" charset="0"/>
                            </a:rPr>
                          </m:ctrlPr>
                        </m:dPr>
                        <m:e>
                          <m:sSub>
                            <m:sSubPr>
                              <m:ctrlPr>
                                <a:rPr lang="pt-BR" i="1">
                                  <a:solidFill>
                                    <a:srgbClr val="836967"/>
                                  </a:solidFill>
                                  <a:latin typeface="Cambria Math" panose="02040503050406030204" pitchFamily="18" charset="0"/>
                                </a:rPr>
                              </m:ctrlPr>
                            </m:sSubPr>
                            <m:e>
                              <m:r>
                                <a:rPr lang="pt-BR" i="1">
                                  <a:latin typeface="Cambria Math" panose="02040503050406030204" pitchFamily="18" charset="0"/>
                                </a:rPr>
                                <m:t>𝐴</m:t>
                              </m:r>
                            </m:e>
                            <m:sub>
                              <m:r>
                                <a:rPr lang="pt-BR" i="1">
                                  <a:latin typeface="Cambria Math" panose="02040503050406030204" pitchFamily="18" charset="0"/>
                                </a:rPr>
                                <m:t>𝜉</m:t>
                              </m:r>
                            </m:sub>
                          </m:sSub>
                        </m:e>
                      </m:d>
                      <m:r>
                        <a:rPr lang="pt-BR" i="0">
                          <a:latin typeface="Cambria Math" panose="02040503050406030204" pitchFamily="18" charset="0"/>
                        </a:rPr>
                        <m:t>=</m:t>
                      </m:r>
                      <m:d>
                        <m:dPr>
                          <m:begChr m:val="{"/>
                          <m:endChr m:val="}"/>
                          <m:ctrlPr>
                            <a:rPr lang="pt-BR" i="1">
                              <a:solidFill>
                                <a:srgbClr val="836967"/>
                              </a:solidFill>
                              <a:latin typeface="Cambria Math" panose="02040503050406030204" pitchFamily="18" charset="0"/>
                            </a:rPr>
                          </m:ctrlPr>
                        </m:dPr>
                        <m:e>
                          <m:m>
                            <m:mPr>
                              <m:plcHide m:val="on"/>
                              <m:mcs>
                                <m:mc>
                                  <m:mcPr>
                                    <m:count m:val="3"/>
                                    <m:mcJc m:val="center"/>
                                  </m:mcPr>
                                </m:mc>
                              </m:mcs>
                              <m:ctrlPr>
                                <a:rPr lang="pt-BR" i="1">
                                  <a:solidFill>
                                    <a:srgbClr val="836967"/>
                                  </a:solidFill>
                                  <a:latin typeface="Cambria Math" panose="02040503050406030204" pitchFamily="18" charset="0"/>
                                </a:rPr>
                              </m:ctrlPr>
                            </m:mPr>
                            <m:mr>
                              <m:e>
                                <m:sSub>
                                  <m:sSubPr>
                                    <m:ctrlPr>
                                      <a:rPr lang="pt-BR" i="1">
                                        <a:solidFill>
                                          <a:srgbClr val="836967"/>
                                        </a:solidFill>
                                        <a:latin typeface="Cambria Math" panose="02040503050406030204" pitchFamily="18" charset="0"/>
                                      </a:rPr>
                                    </m:ctrlPr>
                                  </m:sSubPr>
                                  <m:e>
                                    <m:r>
                                      <a:rPr lang="pt-BR" i="1">
                                        <a:latin typeface="Cambria Math" panose="02040503050406030204" pitchFamily="18" charset="0"/>
                                      </a:rPr>
                                      <m:t>𝑆</m:t>
                                    </m:r>
                                  </m:e>
                                  <m:sub>
                                    <m:r>
                                      <a:rPr lang="pt-BR" i="0">
                                        <a:latin typeface="Cambria Math" panose="02040503050406030204" pitchFamily="18" charset="0"/>
                                      </a:rPr>
                                      <m:t>1</m:t>
                                    </m:r>
                                  </m:sub>
                                </m:sSub>
                              </m:e>
                              <m:e>
                                <m:r>
                                  <a:rPr lang="pt-BR" i="0">
                                    <a:latin typeface="Cambria Math" panose="02040503050406030204" pitchFamily="18" charset="0"/>
                                  </a:rPr>
                                  <m:t>⋯</m:t>
                                </m:r>
                              </m:e>
                              <m:e>
                                <m:sSub>
                                  <m:sSubPr>
                                    <m:ctrlPr>
                                      <a:rPr lang="pt-BR" i="1">
                                        <a:solidFill>
                                          <a:srgbClr val="836967"/>
                                        </a:solidFill>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𝑛</m:t>
                                    </m:r>
                                  </m:sub>
                                </m:sSub>
                              </m:e>
                            </m:mr>
                          </m:m>
                        </m:e>
                      </m:d>
                      <m:d>
                        <m:dPr>
                          <m:ctrlPr>
                            <a:rPr lang="pt-BR" i="1">
                              <a:solidFill>
                                <a:srgbClr val="836967"/>
                              </a:solidFill>
                              <a:latin typeface="Cambria Math" panose="02040503050406030204" pitchFamily="18" charset="0"/>
                            </a:rPr>
                          </m:ctrlPr>
                        </m:dPr>
                        <m:e>
                          <m:d>
                            <m:dPr>
                              <m:begChr m:val="["/>
                              <m:endChr m:val="]"/>
                              <m:ctrlPr>
                                <a:rPr lang="pt-BR" i="1">
                                  <a:solidFill>
                                    <a:srgbClr val="836967"/>
                                  </a:solidFill>
                                  <a:latin typeface="Cambria Math" panose="02040503050406030204" pitchFamily="18" charset="0"/>
                                </a:rPr>
                              </m:ctrlPr>
                            </m:dPr>
                            <m:e>
                              <m:m>
                                <m:mPr>
                                  <m:plcHide m:val="on"/>
                                  <m:mcs>
                                    <m:mc>
                                      <m:mcPr>
                                        <m:count m:val="3"/>
                                        <m:mcJc m:val="center"/>
                                      </m:mcPr>
                                    </m:mc>
                                  </m:mcs>
                                  <m:ctrlPr>
                                    <a:rPr lang="pt-BR" i="1">
                                      <a:solidFill>
                                        <a:srgbClr val="836967"/>
                                      </a:solidFill>
                                      <a:latin typeface="Cambria Math" panose="02040503050406030204" pitchFamily="18" charset="0"/>
                                    </a:rPr>
                                  </m:ctrlPr>
                                </m:mPr>
                                <m:mr>
                                  <m:e>
                                    <m:sSub>
                                      <m:sSubPr>
                                        <m:ctrlPr>
                                          <a:rPr lang="pt-BR" i="1">
                                            <a:solidFill>
                                              <a:srgbClr val="836967"/>
                                            </a:solidFill>
                                            <a:latin typeface="Cambria Math" panose="02040503050406030204" pitchFamily="18" charset="0"/>
                                          </a:rPr>
                                        </m:ctrlPr>
                                      </m:sSubPr>
                                      <m:e>
                                        <m:sPre>
                                          <m:sPrePr>
                                            <m:ctrlPr>
                                              <a:rPr lang="pt-BR" i="1">
                                                <a:solidFill>
                                                  <a:srgbClr val="836967"/>
                                                </a:solidFill>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𝛬</m:t>
                                            </m:r>
                                          </m:e>
                                        </m:sPre>
                                      </m:e>
                                      <m:sub>
                                        <m:r>
                                          <a:rPr lang="pt-BR" i="0">
                                            <a:latin typeface="Cambria Math" panose="02040503050406030204" pitchFamily="18" charset="0"/>
                                          </a:rPr>
                                          <m:t>1</m:t>
                                        </m:r>
                                      </m:sub>
                                    </m:sSub>
                                  </m:e>
                                  <m:e>
                                    <m:r>
                                      <a:rPr lang="pt-BR" i="0">
                                        <a:latin typeface="Cambria Math" panose="02040503050406030204" pitchFamily="18" charset="0"/>
                                      </a:rPr>
                                      <m:t>⋯</m:t>
                                    </m:r>
                                  </m:e>
                                  <m:e>
                                    <m:r>
                                      <a:rPr lang="pt-BR" i="0">
                                        <a:latin typeface="Cambria Math" panose="02040503050406030204" pitchFamily="18" charset="0"/>
                                      </a:rPr>
                                      <m:t>0</m:t>
                                    </m:r>
                                  </m:e>
                                </m:mr>
                                <m:mr>
                                  <m:e>
                                    <m:r>
                                      <a:rPr lang="pt-BR" i="0">
                                        <a:latin typeface="Cambria Math" panose="02040503050406030204" pitchFamily="18" charset="0"/>
                                      </a:rPr>
                                      <m:t>⋮</m:t>
                                    </m:r>
                                  </m:e>
                                  <m:e>
                                    <m:r>
                                      <a:rPr lang="pt-BR" i="0">
                                        <a:latin typeface="Cambria Math" panose="02040503050406030204" pitchFamily="18" charset="0"/>
                                      </a:rPr>
                                      <m:t>⋱</m:t>
                                    </m:r>
                                  </m:e>
                                  <m:e>
                                    <m:r>
                                      <a:rPr lang="pt-BR" i="0">
                                        <a:latin typeface="Cambria Math" panose="02040503050406030204" pitchFamily="18" charset="0"/>
                                      </a:rPr>
                                      <m:t>⋮</m:t>
                                    </m:r>
                                  </m:e>
                                </m:mr>
                                <m:mr>
                                  <m:e>
                                    <m:r>
                                      <a:rPr lang="pt-BR" i="0">
                                        <a:latin typeface="Cambria Math" panose="02040503050406030204" pitchFamily="18" charset="0"/>
                                      </a:rPr>
                                      <m:t>0</m:t>
                                    </m:r>
                                  </m:e>
                                  <m:e>
                                    <m:r>
                                      <a:rPr lang="pt-BR" i="0">
                                        <a:latin typeface="Cambria Math" panose="02040503050406030204" pitchFamily="18" charset="0"/>
                                      </a:rPr>
                                      <m:t>⋯</m:t>
                                    </m:r>
                                  </m:e>
                                  <m:e>
                                    <m:sSub>
                                      <m:sSubPr>
                                        <m:ctrlPr>
                                          <a:rPr lang="pt-BR" i="1">
                                            <a:solidFill>
                                              <a:srgbClr val="836967"/>
                                            </a:solidFill>
                                            <a:latin typeface="Cambria Math" panose="02040503050406030204" pitchFamily="18" charset="0"/>
                                          </a:rPr>
                                        </m:ctrlPr>
                                      </m:sSubPr>
                                      <m:e>
                                        <m:sPre>
                                          <m:sPrePr>
                                            <m:ctrlPr>
                                              <a:rPr lang="pt-BR" i="1">
                                                <a:solidFill>
                                                  <a:srgbClr val="836967"/>
                                                </a:solidFill>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𝛬</m:t>
                                            </m:r>
                                          </m:e>
                                        </m:sPre>
                                      </m:e>
                                      <m:sub>
                                        <m:r>
                                          <a:rPr lang="pt-BR" i="1">
                                            <a:latin typeface="Cambria Math" panose="02040503050406030204" pitchFamily="18" charset="0"/>
                                          </a:rPr>
                                          <m:t>𝑛</m:t>
                                        </m:r>
                                      </m:sub>
                                    </m:sSub>
                                  </m:e>
                                </m:mr>
                              </m:m>
                            </m:e>
                          </m:d>
                          <m:d>
                            <m:dPr>
                              <m:begChr m:val="{"/>
                              <m:endChr m:val="}"/>
                              <m:ctrlPr>
                                <a:rPr lang="pt-BR" i="1">
                                  <a:solidFill>
                                    <a:srgbClr val="836967"/>
                                  </a:solidFill>
                                  <a:latin typeface="Cambria Math" panose="02040503050406030204" pitchFamily="18" charset="0"/>
                                </a:rPr>
                              </m:ctrlPr>
                            </m:dPr>
                            <m:e>
                              <m:eqArr>
                                <m:eqArrPr>
                                  <m:ctrlPr>
                                    <a:rPr lang="pt-BR" i="1">
                                      <a:solidFill>
                                        <a:srgbClr val="836967"/>
                                      </a:solidFill>
                                      <a:latin typeface="Cambria Math" panose="02040503050406030204" pitchFamily="18" charset="0"/>
                                    </a:rPr>
                                  </m:ctrlPr>
                                </m:eqArrPr>
                                <m:e>
                                  <m:r>
                                    <a:rPr lang="pt-BR" i="0">
                                      <a:latin typeface="Cambria Math" panose="02040503050406030204" pitchFamily="18" charset="0"/>
                                    </a:rPr>
                                    <m:t>&amp;</m:t>
                                  </m:r>
                                  <m:sSub>
                                    <m:sSubPr>
                                      <m:ctrlPr>
                                        <a:rPr lang="pt-BR" i="1">
                                          <a:solidFill>
                                            <a:srgbClr val="836967"/>
                                          </a:solidFill>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1</m:t>
                                      </m:r>
                                    </m:sub>
                                  </m:sSub>
                                </m:e>
                                <m:e>
                                  <m:r>
                                    <a:rPr lang="pt-BR" i="0">
                                      <a:latin typeface="Cambria Math" panose="02040503050406030204" pitchFamily="18" charset="0"/>
                                    </a:rPr>
                                    <m:t>&amp;⋮</m:t>
                                  </m:r>
                                </m:e>
                                <m:e>
                                  <m:r>
                                    <a:rPr lang="pt-BR" i="0">
                                      <a:latin typeface="Cambria Math" panose="02040503050406030204" pitchFamily="18" charset="0"/>
                                    </a:rPr>
                                    <m:t>&amp;</m:t>
                                  </m:r>
                                  <m:sSub>
                                    <m:sSubPr>
                                      <m:ctrlPr>
                                        <a:rPr lang="pt-BR" i="1">
                                          <a:solidFill>
                                            <a:srgbClr val="836967"/>
                                          </a:solidFill>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𝑛</m:t>
                                      </m:r>
                                    </m:sub>
                                  </m:sSub>
                                </m:e>
                              </m:eqArr>
                            </m:e>
                          </m:d>
                          <m:r>
                            <a:rPr lang="pt-BR" i="0">
                              <a:latin typeface="Cambria Math" panose="02040503050406030204" pitchFamily="18" charset="0"/>
                            </a:rPr>
                            <m:t>−</m:t>
                          </m:r>
                          <m:d>
                            <m:dPr>
                              <m:begChr m:val="["/>
                              <m:endChr m:val="]"/>
                              <m:ctrlPr>
                                <a:rPr lang="pt-BR" i="1">
                                  <a:solidFill>
                                    <a:srgbClr val="836967"/>
                                  </a:solidFill>
                                  <a:latin typeface="Cambria Math" panose="02040503050406030204" pitchFamily="18" charset="0"/>
                                </a:rPr>
                              </m:ctrlPr>
                            </m:dPr>
                            <m:e>
                              <m:m>
                                <m:mPr>
                                  <m:plcHide m:val="on"/>
                                  <m:mcs>
                                    <m:mc>
                                      <m:mcPr>
                                        <m:count m:val="3"/>
                                        <m:mcJc m:val="center"/>
                                      </m:mcPr>
                                    </m:mc>
                                  </m:mcs>
                                  <m:ctrlPr>
                                    <a:rPr lang="pt-BR" i="1">
                                      <a:solidFill>
                                        <a:srgbClr val="836967"/>
                                      </a:solidFill>
                                      <a:latin typeface="Cambria Math" panose="02040503050406030204" pitchFamily="18" charset="0"/>
                                    </a:rPr>
                                  </m:ctrlPr>
                                </m:mPr>
                                <m:mr>
                                  <m:e>
                                    <m:sSub>
                                      <m:sSubPr>
                                        <m:ctrlPr>
                                          <a:rPr lang="pt-BR" i="1">
                                            <a:solidFill>
                                              <a:srgbClr val="836967"/>
                                            </a:solidFill>
                                            <a:latin typeface="Cambria Math" panose="02040503050406030204" pitchFamily="18" charset="0"/>
                                          </a:rPr>
                                        </m:ctrlPr>
                                      </m:sSubPr>
                                      <m:e>
                                        <m:sPre>
                                          <m:sPrePr>
                                            <m:ctrlPr>
                                              <a:rPr lang="pt-BR" i="1">
                                                <a:solidFill>
                                                  <a:srgbClr val="836967"/>
                                                </a:solidFill>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𝛬</m:t>
                                            </m:r>
                                          </m:e>
                                        </m:sPre>
                                      </m:e>
                                      <m:sub>
                                        <m:r>
                                          <a:rPr lang="pt-BR" i="0">
                                            <a:latin typeface="Cambria Math" panose="02040503050406030204" pitchFamily="18" charset="0"/>
                                          </a:rPr>
                                          <m:t>1</m:t>
                                        </m:r>
                                      </m:sub>
                                    </m:sSub>
                                    <m:r>
                                      <a:rPr lang="pt-BR" i="0">
                                        <a:latin typeface="Cambria Math" panose="02040503050406030204" pitchFamily="18" charset="0"/>
                                      </a:rPr>
                                      <m:t> </m:t>
                                    </m:r>
                                    <m:sSub>
                                      <m:sSubPr>
                                        <m:ctrlPr>
                                          <a:rPr lang="pt-BR" i="1">
                                            <a:solidFill>
                                              <a:srgbClr val="836967"/>
                                            </a:solidFill>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𝜉</m:t>
                                        </m:r>
                                      </m:sub>
                                    </m:sSub>
                                  </m:e>
                                  <m:e>
                                    <m:r>
                                      <a:rPr lang="pt-BR" i="0">
                                        <a:latin typeface="Cambria Math" panose="02040503050406030204" pitchFamily="18" charset="0"/>
                                      </a:rPr>
                                      <m:t>⋯</m:t>
                                    </m:r>
                                  </m:e>
                                  <m:e>
                                    <m:r>
                                      <a:rPr lang="pt-BR" i="0">
                                        <a:latin typeface="Cambria Math" panose="02040503050406030204" pitchFamily="18" charset="0"/>
                                      </a:rPr>
                                      <m:t>0</m:t>
                                    </m:r>
                                  </m:e>
                                </m:mr>
                                <m:mr>
                                  <m:e>
                                    <m:r>
                                      <a:rPr lang="pt-BR" i="0">
                                        <a:latin typeface="Cambria Math" panose="02040503050406030204" pitchFamily="18" charset="0"/>
                                      </a:rPr>
                                      <m:t>⋮</m:t>
                                    </m:r>
                                  </m:e>
                                  <m:e>
                                    <m:r>
                                      <a:rPr lang="pt-BR" i="0">
                                        <a:latin typeface="Cambria Math" panose="02040503050406030204" pitchFamily="18" charset="0"/>
                                      </a:rPr>
                                      <m:t>⋱</m:t>
                                    </m:r>
                                  </m:e>
                                  <m:e>
                                    <m:r>
                                      <a:rPr lang="pt-BR" i="0">
                                        <a:latin typeface="Cambria Math" panose="02040503050406030204" pitchFamily="18" charset="0"/>
                                      </a:rPr>
                                      <m:t>⋮</m:t>
                                    </m:r>
                                  </m:e>
                                </m:mr>
                                <m:mr>
                                  <m:e>
                                    <m:r>
                                      <a:rPr lang="pt-BR" i="0">
                                        <a:latin typeface="Cambria Math" panose="02040503050406030204" pitchFamily="18" charset="0"/>
                                      </a:rPr>
                                      <m:t>0</m:t>
                                    </m:r>
                                  </m:e>
                                  <m:e>
                                    <m:r>
                                      <a:rPr lang="pt-BR" i="0">
                                        <a:latin typeface="Cambria Math" panose="02040503050406030204" pitchFamily="18" charset="0"/>
                                      </a:rPr>
                                      <m:t>⋯</m:t>
                                    </m:r>
                                  </m:e>
                                  <m:e>
                                    <m:sSub>
                                      <m:sSubPr>
                                        <m:ctrlPr>
                                          <a:rPr lang="pt-BR" i="1">
                                            <a:solidFill>
                                              <a:srgbClr val="836967"/>
                                            </a:solidFill>
                                            <a:latin typeface="Cambria Math" panose="02040503050406030204" pitchFamily="18" charset="0"/>
                                          </a:rPr>
                                        </m:ctrlPr>
                                      </m:sSubPr>
                                      <m:e>
                                        <m:sPre>
                                          <m:sPrePr>
                                            <m:ctrlPr>
                                              <a:rPr lang="pt-BR" i="1">
                                                <a:solidFill>
                                                  <a:srgbClr val="836967"/>
                                                </a:solidFill>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𝛬</m:t>
                                            </m:r>
                                          </m:e>
                                        </m:sPre>
                                      </m:e>
                                      <m:sub>
                                        <m:r>
                                          <a:rPr lang="pt-BR" i="1">
                                            <a:latin typeface="Cambria Math" panose="02040503050406030204" pitchFamily="18" charset="0"/>
                                          </a:rPr>
                                          <m:t>𝑛</m:t>
                                        </m:r>
                                      </m:sub>
                                    </m:sSub>
                                    <m:r>
                                      <a:rPr lang="pt-BR" i="0">
                                        <a:latin typeface="Cambria Math" panose="02040503050406030204" pitchFamily="18" charset="0"/>
                                      </a:rPr>
                                      <m:t> </m:t>
                                    </m:r>
                                    <m:sSub>
                                      <m:sSubPr>
                                        <m:ctrlPr>
                                          <a:rPr lang="pt-BR" i="1">
                                            <a:solidFill>
                                              <a:srgbClr val="836967"/>
                                            </a:solidFill>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𝜉</m:t>
                                        </m:r>
                                      </m:sub>
                                    </m:sSub>
                                  </m:e>
                                </m:mr>
                              </m:m>
                            </m:e>
                          </m:d>
                        </m:e>
                      </m:d>
                    </m:oMath>
                  </m:oMathPara>
                </a14:m>
                <a:endParaRPr lang="pt-BR" dirty="0"/>
              </a:p>
            </p:txBody>
          </p:sp>
        </mc:Choice>
        <mc:Fallback>
          <p:sp>
            <p:nvSpPr>
              <p:cNvPr id="5" name="CaixaDeTexto 4">
                <a:extLst>
                  <a:ext uri="{FF2B5EF4-FFF2-40B4-BE49-F238E27FC236}">
                    <a16:creationId xmlns:a16="http://schemas.microsoft.com/office/drawing/2014/main" id="{9F913D38-B744-454B-AEAB-38B1FC79A24E}"/>
                  </a:ext>
                </a:extLst>
              </p:cNvPr>
              <p:cNvSpPr txBox="1">
                <a:spLocks noRot="1" noChangeAspect="1" noMove="1" noResize="1" noEditPoints="1" noAdjustHandles="1" noChangeArrowheads="1" noChangeShapeType="1" noTextEdit="1"/>
              </p:cNvSpPr>
              <p:nvPr/>
            </p:nvSpPr>
            <p:spPr>
              <a:xfrm>
                <a:off x="2189972" y="2604855"/>
                <a:ext cx="7812054" cy="1001364"/>
              </a:xfrm>
              <a:prstGeom prst="rect">
                <a:avLst/>
              </a:prstGeom>
              <a:blipFill>
                <a:blip r:embed="rId4"/>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067766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t>O último termo restante no lado direito da equação (32) terá sua operacionalização efetuada. Primeiramente, retira-se o termo </a:t>
                </a:r>
                <a14:m>
                  <m:oMath xmlns:m="http://schemas.openxmlformats.org/officeDocument/2006/math">
                    <m:r>
                      <a:rPr lang="pt-BR" i="1" dirty="0" smtClean="0">
                        <a:latin typeface="Cambria Math" panose="02040503050406030204" pitchFamily="18" charset="0"/>
                      </a:rPr>
                      <m:t>𝑢</m:t>
                    </m:r>
                    <m:r>
                      <a:rPr lang="pt-BR" i="1" dirty="0" smtClean="0">
                        <a:latin typeface="Cambria Math" panose="02040503050406030204" pitchFamily="18" charset="0"/>
                      </a:rPr>
                      <m:t>(</m:t>
                    </m:r>
                    <m:r>
                      <a:rPr lang="pt-BR" i="1" dirty="0" smtClean="0">
                        <a:latin typeface="Cambria Math" panose="02040503050406030204" pitchFamily="18" charset="0"/>
                      </a:rPr>
                      <m:t>𝜉</m:t>
                    </m:r>
                    <m:r>
                      <a:rPr lang="pt-BR" i="1" dirty="0" smtClean="0">
                        <a:latin typeface="Cambria Math" panose="02040503050406030204" pitchFamily="18" charset="0"/>
                      </a:rPr>
                      <m:t>)</m:t>
                    </m:r>
                  </m:oMath>
                </a14:m>
                <a:r>
                  <a:rPr lang="pt-BR" dirty="0"/>
                  <a:t> da integral, pois seu valor já é conhecido neste ponto. Tem-se, então:</a:t>
                </a:r>
              </a:p>
              <a:p>
                <a:pPr algn="r"/>
                <a:r>
                  <a:rPr lang="pt-BR" dirty="0"/>
                  <a:t>(38)</a:t>
                </a:r>
              </a:p>
              <a:p>
                <a:endParaRPr lang="pt-BR" dirty="0"/>
              </a:p>
              <a:p>
                <a:r>
                  <a:rPr lang="pt-BR" dirty="0"/>
                  <a:t>Embora seja dado em termos de uma integral de domínio, sua estrutura permite reescrevê-lo em termos de um integral de contorno utilizando o conceito do Tensor de Galerkin (Kythe, 1995).</a:t>
                </a:r>
              </a:p>
              <a:p>
                <a:pPr algn="r"/>
                <a:r>
                  <a:rPr lang="pt-BR" dirty="0"/>
                  <a:t>(39)</a:t>
                </a:r>
              </a:p>
              <a:p>
                <a:r>
                  <a:rPr lang="pt-BR" dirty="0"/>
                  <a:t>Portanto, (38) se torna:</a:t>
                </a:r>
              </a:p>
              <a:p>
                <a:pPr algn="r"/>
                <a:r>
                  <a:rPr lang="pt-BR" dirty="0"/>
                  <a:t>(40)</a:t>
                </a:r>
              </a:p>
              <a:p>
                <a:pPr algn="just"/>
                <a:r>
                  <a:rPr lang="pt-BR" dirty="0"/>
                  <a:t>Com base na equação anterior, aplica-se o Teorema de Gauss para transformar a integral de domínio numa integral de contorno:</a:t>
                </a:r>
              </a:p>
              <a:p>
                <a:pPr algn="r"/>
                <a:r>
                  <a:rPr lang="pt-BR" dirty="0"/>
                  <a:t>(41)</a:t>
                </a:r>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t="-1132" r="-60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C6B827C9-8A29-4506-BB77-CDF651610970}"/>
                  </a:ext>
                </a:extLst>
              </p:cNvPr>
              <p:cNvSpPr txBox="1"/>
              <p:nvPr/>
            </p:nvSpPr>
            <p:spPr>
              <a:xfrm>
                <a:off x="3048838" y="1223451"/>
                <a:ext cx="6094324"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r>
                        <a:rPr lang="pt-BR" i="0">
                          <a:latin typeface="Cambria Math" panose="02040503050406030204" pitchFamily="18" charset="0"/>
                        </a:rPr>
                        <m:t>=</m:t>
                      </m:r>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oMath>
                  </m:oMathPara>
                </a14:m>
                <a:endParaRPr lang="pt-BR" dirty="0"/>
              </a:p>
            </p:txBody>
          </p:sp>
        </mc:Choice>
        <mc:Fallback xmlns="">
          <p:sp>
            <p:nvSpPr>
              <p:cNvPr id="4" name="CaixaDeTexto 3">
                <a:extLst>
                  <a:ext uri="{FF2B5EF4-FFF2-40B4-BE49-F238E27FC236}">
                    <a16:creationId xmlns:a16="http://schemas.microsoft.com/office/drawing/2014/main" id="{C6B827C9-8A29-4506-BB77-CDF651610970}"/>
                  </a:ext>
                </a:extLst>
              </p:cNvPr>
              <p:cNvSpPr txBox="1">
                <a:spLocks noRot="1" noChangeAspect="1" noMove="1" noResize="1" noEditPoints="1" noAdjustHandles="1" noChangeArrowheads="1" noChangeShapeType="1" noTextEdit="1"/>
              </p:cNvSpPr>
              <p:nvPr/>
            </p:nvSpPr>
            <p:spPr>
              <a:xfrm>
                <a:off x="3048838" y="1223451"/>
                <a:ext cx="6094324" cy="818814"/>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F2CC6E59-27E4-4679-ABE8-580A2A6F7640}"/>
                  </a:ext>
                </a:extLst>
              </p:cNvPr>
              <p:cNvSpPr txBox="1"/>
              <p:nvPr/>
            </p:nvSpPr>
            <p:spPr>
              <a:xfrm>
                <a:off x="3047163" y="3236138"/>
                <a:ext cx="6094324" cy="3907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𝐺</m:t>
                          </m:r>
                        </m:e>
                        <m:sub>
                          <m:r>
                            <a:rPr lang="pt-BR" i="0">
                              <a:latin typeface="Cambria Math" panose="02040503050406030204" pitchFamily="18" charset="0"/>
                            </a:rPr>
                            <m:t>,</m:t>
                          </m:r>
                          <m:r>
                            <a:rPr lang="pt-BR" i="1">
                              <a:latin typeface="Cambria Math" panose="02040503050406030204" pitchFamily="18" charset="0"/>
                            </a:rPr>
                            <m:t>𝑖𝑖</m:t>
                          </m: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oMath>
                  </m:oMathPara>
                </a14:m>
                <a:endParaRPr lang="pt-BR" dirty="0"/>
              </a:p>
            </p:txBody>
          </p:sp>
        </mc:Choice>
        <mc:Fallback xmlns="">
          <p:sp>
            <p:nvSpPr>
              <p:cNvPr id="6" name="CaixaDeTexto 5">
                <a:extLst>
                  <a:ext uri="{FF2B5EF4-FFF2-40B4-BE49-F238E27FC236}">
                    <a16:creationId xmlns:a16="http://schemas.microsoft.com/office/drawing/2014/main" id="{F2CC6E59-27E4-4679-ABE8-580A2A6F7640}"/>
                  </a:ext>
                </a:extLst>
              </p:cNvPr>
              <p:cNvSpPr txBox="1">
                <a:spLocks noRot="1" noChangeAspect="1" noMove="1" noResize="1" noEditPoints="1" noAdjustHandles="1" noChangeArrowheads="1" noChangeShapeType="1" noTextEdit="1"/>
              </p:cNvSpPr>
              <p:nvPr/>
            </p:nvSpPr>
            <p:spPr>
              <a:xfrm>
                <a:off x="3047163" y="3236138"/>
                <a:ext cx="6094324" cy="390748"/>
              </a:xfrm>
              <a:prstGeom prst="rect">
                <a:avLst/>
              </a:prstGeom>
              <a:blipFill>
                <a:blip r:embed="rId4"/>
                <a:stretch>
                  <a:fillRect b="-781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9F2B8742-29D5-49CE-8F76-096A62D02332}"/>
                  </a:ext>
                </a:extLst>
              </p:cNvPr>
              <p:cNvSpPr txBox="1"/>
              <p:nvPr/>
            </p:nvSpPr>
            <p:spPr>
              <a:xfrm>
                <a:off x="3047163" y="3861268"/>
                <a:ext cx="6094324"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r>
                        <a:rPr lang="pt-BR" i="0">
                          <a:latin typeface="Cambria Math" panose="02040503050406030204" pitchFamily="18" charset="0"/>
                        </a:rPr>
                        <m:t>=</m:t>
                      </m:r>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SubSup>
                            <m:sSubSupPr>
                              <m:ctrlPr>
                                <a:rPr lang="pt-BR" i="1">
                                  <a:latin typeface="Cambria Math" panose="02040503050406030204" pitchFamily="18" charset="0"/>
                                </a:rPr>
                              </m:ctrlPr>
                            </m:sSubSupPr>
                            <m:e>
                              <m:r>
                                <a:rPr lang="pt-BR" i="1">
                                  <a:latin typeface="Cambria Math" panose="02040503050406030204" pitchFamily="18" charset="0"/>
                                </a:rPr>
                                <m:t>𝐺</m:t>
                              </m:r>
                            </m:e>
                            <m:sub>
                              <m:r>
                                <a:rPr lang="pt-BR" i="0">
                                  <a:latin typeface="Cambria Math" panose="02040503050406030204" pitchFamily="18" charset="0"/>
                                </a:rPr>
                                <m:t>,</m:t>
                              </m:r>
                              <m:r>
                                <a:rPr lang="pt-BR" i="1">
                                  <a:latin typeface="Cambria Math" panose="02040503050406030204" pitchFamily="18" charset="0"/>
                                </a:rPr>
                                <m:t>𝑖𝑖</m:t>
                              </m: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oMath>
                  </m:oMathPara>
                </a14:m>
                <a:endParaRPr lang="pt-BR" dirty="0"/>
              </a:p>
            </p:txBody>
          </p:sp>
        </mc:Choice>
        <mc:Fallback xmlns="">
          <p:sp>
            <p:nvSpPr>
              <p:cNvPr id="8" name="CaixaDeTexto 7">
                <a:extLst>
                  <a:ext uri="{FF2B5EF4-FFF2-40B4-BE49-F238E27FC236}">
                    <a16:creationId xmlns:a16="http://schemas.microsoft.com/office/drawing/2014/main" id="{9F2B8742-29D5-49CE-8F76-096A62D02332}"/>
                  </a:ext>
                </a:extLst>
              </p:cNvPr>
              <p:cNvSpPr txBox="1">
                <a:spLocks noRot="1" noChangeAspect="1" noMove="1" noResize="1" noEditPoints="1" noAdjustHandles="1" noChangeArrowheads="1" noChangeShapeType="1" noTextEdit="1"/>
              </p:cNvSpPr>
              <p:nvPr/>
            </p:nvSpPr>
            <p:spPr>
              <a:xfrm>
                <a:off x="3047163" y="3861268"/>
                <a:ext cx="6094324" cy="818814"/>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9D6B0C46-3B61-4D79-951C-A97161B44539}"/>
                  </a:ext>
                </a:extLst>
              </p:cNvPr>
              <p:cNvSpPr txBox="1"/>
              <p:nvPr/>
            </p:nvSpPr>
            <p:spPr>
              <a:xfrm>
                <a:off x="3047163" y="5225142"/>
                <a:ext cx="6094324"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r>
                        <a:rPr lang="pt-BR" i="0">
                          <a:latin typeface="Cambria Math" panose="02040503050406030204" pitchFamily="18" charset="0"/>
                        </a:rPr>
                        <m:t>=</m:t>
                      </m:r>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SubSup>
                            <m:sSubSupPr>
                              <m:ctrlPr>
                                <a:rPr lang="pt-BR" i="1">
                                  <a:latin typeface="Cambria Math" panose="02040503050406030204" pitchFamily="18" charset="0"/>
                                </a:rPr>
                              </m:ctrlPr>
                            </m:sSubSupPr>
                            <m:e>
                              <m:r>
                                <a:rPr lang="pt-BR" i="1">
                                  <a:latin typeface="Cambria Math" panose="02040503050406030204" pitchFamily="18" charset="0"/>
                                </a:rPr>
                                <m:t>𝐺</m:t>
                              </m:r>
                            </m:e>
                            <m:sub>
                              <m:r>
                                <a:rPr lang="pt-BR" i="0">
                                  <a:latin typeface="Cambria Math" panose="02040503050406030204" pitchFamily="18" charset="0"/>
                                </a:rPr>
                                <m:t>,</m:t>
                              </m:r>
                              <m:r>
                                <a:rPr lang="pt-BR" i="1">
                                  <a:latin typeface="Cambria Math" panose="02040503050406030204" pitchFamily="18" charset="0"/>
                                </a:rPr>
                                <m:t>𝑖</m:t>
                              </m: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oMath>
                  </m:oMathPara>
                </a14:m>
                <a:endParaRPr lang="pt-BR" dirty="0"/>
              </a:p>
            </p:txBody>
          </p:sp>
        </mc:Choice>
        <mc:Fallback xmlns="">
          <p:sp>
            <p:nvSpPr>
              <p:cNvPr id="11" name="CaixaDeTexto 10">
                <a:extLst>
                  <a:ext uri="{FF2B5EF4-FFF2-40B4-BE49-F238E27FC236}">
                    <a16:creationId xmlns:a16="http://schemas.microsoft.com/office/drawing/2014/main" id="{9D6B0C46-3B61-4D79-951C-A97161B44539}"/>
                  </a:ext>
                </a:extLst>
              </p:cNvPr>
              <p:cNvSpPr txBox="1">
                <a:spLocks noRot="1" noChangeAspect="1" noMove="1" noResize="1" noEditPoints="1" noAdjustHandles="1" noChangeArrowheads="1" noChangeShapeType="1" noTextEdit="1"/>
              </p:cNvSpPr>
              <p:nvPr/>
            </p:nvSpPr>
            <p:spPr>
              <a:xfrm>
                <a:off x="3047163" y="5225142"/>
                <a:ext cx="6094324" cy="818814"/>
              </a:xfrm>
              <a:prstGeom prst="rect">
                <a:avLst/>
              </a:prstGeom>
              <a:blipFill>
                <a:blip r:embed="rId6"/>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334071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t>A função </a:t>
                </a:r>
                <a14:m>
                  <m:oMath xmlns:m="http://schemas.openxmlformats.org/officeDocument/2006/math">
                    <m:sSubSup>
                      <m:sSubSupPr>
                        <m:ctrlPr>
                          <a:rPr lang="pt-BR" i="1" dirty="0" smtClean="0">
                            <a:latin typeface="Cambria Math" panose="02040503050406030204" pitchFamily="18" charset="0"/>
                          </a:rPr>
                        </m:ctrlPr>
                      </m:sSubSupPr>
                      <m:e>
                        <m:r>
                          <a:rPr lang="pt-BR" i="1" dirty="0" smtClean="0">
                            <a:latin typeface="Cambria Math" panose="02040503050406030204" pitchFamily="18" charset="0"/>
                          </a:rPr>
                          <m:t>𝐺</m:t>
                        </m:r>
                      </m:e>
                      <m:sub>
                        <m:r>
                          <a:rPr lang="pt-BR" i="1" dirty="0" smtClean="0">
                            <a:latin typeface="Cambria Math" panose="02040503050406030204" pitchFamily="18" charset="0"/>
                          </a:rPr>
                          <m:t>,</m:t>
                        </m:r>
                        <m:r>
                          <a:rPr lang="pt-BR" i="1" dirty="0" smtClean="0">
                            <a:latin typeface="Cambria Math" panose="02040503050406030204" pitchFamily="18" charset="0"/>
                          </a:rPr>
                          <m:t>𝑖</m:t>
                        </m:r>
                      </m:sub>
                      <m:sup>
                        <m:r>
                          <a:rPr lang="pt-BR" i="1" dirty="0" smtClean="0">
                            <a:latin typeface="Cambria Math" panose="02040503050406030204" pitchFamily="18" charset="0"/>
                          </a:rPr>
                          <m:t>∗</m:t>
                        </m:r>
                      </m:sup>
                    </m:sSubSup>
                    <m:r>
                      <a:rPr lang="pt-BR" i="1" dirty="0" smtClean="0">
                        <a:latin typeface="Cambria Math" panose="02040503050406030204" pitchFamily="18" charset="0"/>
                      </a:rPr>
                      <m:t> </m:t>
                    </m:r>
                    <m:sSub>
                      <m:sSubPr>
                        <m:ctrlPr>
                          <a:rPr lang="pt-BR" i="1" dirty="0" err="1">
                            <a:latin typeface="Cambria Math" panose="02040503050406030204" pitchFamily="18" charset="0"/>
                          </a:rPr>
                        </m:ctrlPr>
                      </m:sSubPr>
                      <m:e>
                        <m:r>
                          <a:rPr lang="pt-BR" i="1" dirty="0" err="1">
                            <a:latin typeface="Cambria Math" panose="02040503050406030204" pitchFamily="18" charset="0"/>
                          </a:rPr>
                          <m:t>𝑛</m:t>
                        </m:r>
                      </m:e>
                      <m:sub>
                        <m:r>
                          <a:rPr lang="pt-BR" i="1" dirty="0" err="1">
                            <a:latin typeface="Cambria Math" panose="02040503050406030204" pitchFamily="18" charset="0"/>
                          </a:rPr>
                          <m:t>𝑖</m:t>
                        </m:r>
                      </m:sub>
                    </m:sSub>
                    <m:r>
                      <a:rPr lang="pt-BR" i="1" dirty="0">
                        <a:latin typeface="Cambria Math" panose="02040503050406030204" pitchFamily="18" charset="0"/>
                      </a:rPr>
                      <m:t>(</m:t>
                    </m:r>
                    <m:r>
                      <a:rPr lang="pt-BR" i="1" dirty="0" err="1">
                        <a:latin typeface="Cambria Math" panose="02040503050406030204" pitchFamily="18" charset="0"/>
                      </a:rPr>
                      <m:t>𝜉</m:t>
                    </m:r>
                    <m:r>
                      <a:rPr lang="pt-BR" i="1" dirty="0" err="1">
                        <a:latin typeface="Cambria Math" panose="02040503050406030204" pitchFamily="18" charset="0"/>
                      </a:rPr>
                      <m:t>;</m:t>
                    </m:r>
                    <m:r>
                      <a:rPr lang="pt-BR" i="1" dirty="0" err="1">
                        <a:latin typeface="Cambria Math" panose="02040503050406030204" pitchFamily="18" charset="0"/>
                      </a:rPr>
                      <m:t>𝑋</m:t>
                    </m:r>
                    <m:r>
                      <a:rPr lang="pt-BR" i="1" dirty="0">
                        <a:latin typeface="Cambria Math" panose="02040503050406030204" pitchFamily="18" charset="0"/>
                      </a:rPr>
                      <m:t>)</m:t>
                    </m:r>
                  </m:oMath>
                </a14:m>
                <a:r>
                  <a:rPr lang="pt-BR" dirty="0"/>
                  <a:t>, conforme demonstrado por (</a:t>
                </a:r>
                <a:r>
                  <a:rPr lang="pt-BR" dirty="0" err="1"/>
                  <a:t>Galimberti</a:t>
                </a:r>
                <a:r>
                  <a:rPr lang="pt-BR" dirty="0"/>
                  <a:t>, 2018), é dada por:</a:t>
                </a:r>
              </a:p>
              <a:p>
                <a:pPr algn="r"/>
                <a:r>
                  <a:rPr lang="pt-BR" dirty="0"/>
                  <a:t>(42)</a:t>
                </a:r>
              </a:p>
              <a:p>
                <a:endParaRPr lang="pt-BR" dirty="0"/>
              </a:p>
              <a:p>
                <a:r>
                  <a:rPr lang="pt-BR" dirty="0"/>
                  <a:t>Assim, reescrevendo a equação (32):</a:t>
                </a:r>
              </a:p>
              <a:p>
                <a:pPr algn="r"/>
                <a:r>
                  <a:rPr lang="pt-BR" dirty="0"/>
                  <a:t>(43)</a:t>
                </a:r>
              </a:p>
              <a:p>
                <a:pPr marL="0" indent="0">
                  <a:buNone/>
                </a:pPr>
                <a:endParaRPr lang="pt-BR" dirty="0"/>
              </a:p>
              <a:p>
                <a:r>
                  <a:rPr lang="pt-BR" dirty="0"/>
                  <a:t>Todos os termos da equação anterior estão na forma de integrais de contorno, como se objetiva no MEC. Escreve-se a expressão como um todo na seguinte forma matricial:</a:t>
                </a:r>
              </a:p>
              <a:p>
                <a:endParaRPr lang="pt-BR" dirty="0"/>
              </a:p>
              <a:p>
                <a:pPr algn="r"/>
                <a:r>
                  <a:rPr lang="pt-BR" dirty="0"/>
                  <a:t>(44)</a:t>
                </a:r>
              </a:p>
              <a:p>
                <a:pPr algn="just"/>
                <a:r>
                  <a:rPr lang="pt-BR" dirty="0"/>
                  <a:t>Ou ainda, por simplicidade, pode-se escrever o último termo da matriz como sendo uma matriz de massa do sistema:</a:t>
                </a:r>
              </a:p>
              <a:p>
                <a:pPr algn="r"/>
                <a:r>
                  <a:rPr lang="pt-BR" dirty="0"/>
                  <a:t>(45)</a:t>
                </a:r>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t="-926" r="-60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75BEE72B-08FD-4F2A-B90D-C126DA2D5DE0}"/>
                  </a:ext>
                </a:extLst>
              </p:cNvPr>
              <p:cNvSpPr txBox="1"/>
              <p:nvPr/>
            </p:nvSpPr>
            <p:spPr>
              <a:xfrm>
                <a:off x="3047162" y="853059"/>
                <a:ext cx="6094324" cy="610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BR" i="1" smtClean="0">
                              <a:latin typeface="Cambria Math" panose="02040503050406030204" pitchFamily="18" charset="0"/>
                            </a:rPr>
                          </m:ctrlPr>
                        </m:sSubSupPr>
                        <m:e>
                          <m:r>
                            <a:rPr lang="pt-BR" i="1">
                              <a:latin typeface="Cambria Math" panose="02040503050406030204" pitchFamily="18" charset="0"/>
                            </a:rPr>
                            <m:t>𝐺</m:t>
                          </m:r>
                        </m:e>
                        <m:sub>
                          <m:r>
                            <a:rPr lang="pt-BR" i="0">
                              <a:latin typeface="Cambria Math" panose="02040503050406030204" pitchFamily="18" charset="0"/>
                            </a:rPr>
                            <m:t>,</m:t>
                          </m:r>
                          <m:r>
                            <a:rPr lang="pt-BR" i="1">
                              <a:latin typeface="Cambria Math" panose="02040503050406030204" pitchFamily="18" charset="0"/>
                            </a:rPr>
                            <m:t>𝑖</m:t>
                          </m: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0">
                          <a:latin typeface="Cambria Math" panose="02040503050406030204" pitchFamily="18" charset="0"/>
                        </a:rPr>
                        <m:t>=</m:t>
                      </m:r>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𝑃</m:t>
                              </m:r>
                            </m:e>
                          </m:sPre>
                        </m:e>
                        <m:sup>
                          <m:r>
                            <a:rPr lang="pt-BR" i="1">
                              <a:latin typeface="Cambria Math" panose="02040503050406030204" pitchFamily="18" charset="0"/>
                            </a:rPr>
                            <m:t>𝑥</m:t>
                          </m:r>
                        </m:sup>
                      </m:s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0">
                              <a:latin typeface="Cambria Math" panose="02040503050406030204" pitchFamily="18" charset="0"/>
                            </a:rPr>
                            <m:t>4</m:t>
                          </m:r>
                        </m:den>
                      </m:f>
                      <m:d>
                        <m:dPr>
                          <m:begChr m:val="{"/>
                          <m:endChr m:val="}"/>
                          <m:ctrlPr>
                            <a:rPr lang="pt-BR" i="1">
                              <a:latin typeface="Cambria Math" panose="02040503050406030204" pitchFamily="18" charset="0"/>
                            </a:rPr>
                          </m:ctrlPr>
                        </m:dPr>
                        <m:e>
                          <m:r>
                            <a:rPr lang="pt-BR" i="0">
                              <a:latin typeface="Cambria Math" panose="02040503050406030204" pitchFamily="18" charset="0"/>
                            </a:rPr>
                            <m:t>0</m:t>
                          </m:r>
                          <m:r>
                            <a:rPr lang="pt-BR" i="0">
                              <a:latin typeface="Cambria Math" panose="02040503050406030204" pitchFamily="18" charset="0"/>
                            </a:rPr>
                            <m:t>,</m:t>
                          </m:r>
                          <m:r>
                            <a:rPr lang="pt-BR" i="0">
                              <a:latin typeface="Cambria Math" panose="02040503050406030204" pitchFamily="18" charset="0"/>
                            </a:rPr>
                            <m:t>5</m:t>
                          </m:r>
                          <m:r>
                            <a:rPr lang="pt-BR" i="0">
                              <a:latin typeface="Cambria Math" panose="02040503050406030204" pitchFamily="18" charset="0"/>
                            </a:rPr>
                            <m:t>−</m:t>
                          </m:r>
                          <m:func>
                            <m:funcPr>
                              <m:ctrlPr>
                                <a:rPr lang="pt-BR" i="1">
                                  <a:latin typeface="Cambria Math" panose="02040503050406030204" pitchFamily="18" charset="0"/>
                                </a:rPr>
                              </m:ctrlPr>
                            </m:funcPr>
                            <m:fName>
                              <m:r>
                                <m:rPr>
                                  <m:sty m:val="p"/>
                                </m:rPr>
                                <a:rPr lang="pt-BR" i="0">
                                  <a:latin typeface="Cambria Math" panose="02040503050406030204" pitchFamily="18" charset="0"/>
                                </a:rPr>
                                <m:t>ln</m:t>
                              </m:r>
                            </m:fName>
                            <m:e>
                              <m:r>
                                <a:rPr lang="pt-BR" i="1">
                                  <a:latin typeface="Cambria Math" panose="02040503050406030204" pitchFamily="18" charset="0"/>
                                </a:rPr>
                                <m:t>𝑟</m:t>
                              </m:r>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func>
                        </m:e>
                      </m:d>
                      <m:r>
                        <a:rPr lang="pt-BR" i="0">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𝑟</m:t>
                          </m:r>
                        </m:e>
                        <m:sub>
                          <m:r>
                            <a:rPr lang="pt-BR" i="1">
                              <a:latin typeface="Cambria Math" panose="02040503050406030204" pitchFamily="18" charset="0"/>
                            </a:rPr>
                            <m:t>𝑖</m:t>
                          </m:r>
                        </m:sub>
                      </m:sSub>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oMath>
                  </m:oMathPara>
                </a14:m>
                <a:endParaRPr lang="pt-BR" dirty="0"/>
              </a:p>
            </p:txBody>
          </p:sp>
        </mc:Choice>
        <mc:Fallback xmlns="">
          <p:sp>
            <p:nvSpPr>
              <p:cNvPr id="9" name="CaixaDeTexto 8">
                <a:extLst>
                  <a:ext uri="{FF2B5EF4-FFF2-40B4-BE49-F238E27FC236}">
                    <a16:creationId xmlns:a16="http://schemas.microsoft.com/office/drawing/2014/main" id="{75BEE72B-08FD-4F2A-B90D-C126DA2D5DE0}"/>
                  </a:ext>
                </a:extLst>
              </p:cNvPr>
              <p:cNvSpPr txBox="1">
                <a:spLocks noRot="1" noChangeAspect="1" noMove="1" noResize="1" noEditPoints="1" noAdjustHandles="1" noChangeArrowheads="1" noChangeShapeType="1" noTextEdit="1"/>
              </p:cNvSpPr>
              <p:nvPr/>
            </p:nvSpPr>
            <p:spPr>
              <a:xfrm>
                <a:off x="3047162" y="853059"/>
                <a:ext cx="6094324" cy="610936"/>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E2E3FDB5-9224-4BEB-839E-8EB0E12A8C35}"/>
                  </a:ext>
                </a:extLst>
              </p:cNvPr>
              <p:cNvSpPr txBox="1"/>
              <p:nvPr/>
            </p:nvSpPr>
            <p:spPr>
              <a:xfrm>
                <a:off x="939520" y="2266979"/>
                <a:ext cx="10309608" cy="7784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sz="1700" i="1" smtClean="0">
                              <a:latin typeface="Cambria Math" panose="02040503050406030204" pitchFamily="18" charset="0"/>
                            </a:rPr>
                          </m:ctrlPr>
                        </m:dPr>
                        <m:e>
                          <m:r>
                            <a:rPr lang="pt-BR" sz="1700" i="1">
                              <a:latin typeface="Cambria Math" panose="02040503050406030204" pitchFamily="18" charset="0"/>
                            </a:rPr>
                            <m:t>𝜉</m:t>
                          </m:r>
                        </m:e>
                      </m:d>
                      <m:r>
                        <a:rPr lang="pt-BR" sz="1700" i="1">
                          <a:latin typeface="Cambria Math" panose="02040503050406030204" pitchFamily="18" charset="0"/>
                        </a:rPr>
                        <m:t>𝑢</m:t>
                      </m:r>
                      <m:d>
                        <m:dPr>
                          <m:ctrlPr>
                            <a:rPr lang="pt-BR" sz="1700" i="1">
                              <a:latin typeface="Cambria Math" panose="02040503050406030204" pitchFamily="18" charset="0"/>
                            </a:rPr>
                          </m:ctrlPr>
                        </m:dPr>
                        <m:e>
                          <m:r>
                            <a:rPr lang="pt-BR" sz="1700" i="1">
                              <a:latin typeface="Cambria Math" panose="02040503050406030204" pitchFamily="18" charset="0"/>
                            </a:rPr>
                            <m:t>𝜉</m:t>
                          </m:r>
                        </m:e>
                      </m:d>
                      <m:r>
                        <a:rPr lang="pt-BR" sz="1700" i="0">
                          <a:latin typeface="Cambria Math" panose="02040503050406030204" pitchFamily="18" charset="0"/>
                        </a:rPr>
                        <m:t>+ </m:t>
                      </m:r>
                      <m:nary>
                        <m:naryPr>
                          <m:limLoc m:val="undOvr"/>
                          <m:ctrlPr>
                            <a:rPr lang="pt-BR" sz="1700" i="1">
                              <a:latin typeface="Cambria Math" panose="02040503050406030204" pitchFamily="18" charset="0"/>
                            </a:rPr>
                          </m:ctrlPr>
                        </m:naryPr>
                        <m:sub>
                          <m:r>
                            <m:rPr>
                              <m:sty m:val="p"/>
                            </m:rPr>
                            <a:rPr lang="pt-BR" sz="1700" i="0">
                              <a:latin typeface="Cambria Math" panose="02040503050406030204" pitchFamily="18" charset="0"/>
                            </a:rPr>
                            <m:t>Γ</m:t>
                          </m:r>
                        </m:sub>
                        <m:sup>
                          <m:r>
                            <a:rPr lang="pt-BR" sz="1700" i="0">
                              <a:latin typeface="Cambria Math" panose="02040503050406030204" pitchFamily="18" charset="0"/>
                            </a:rPr>
                            <m:t> </m:t>
                          </m:r>
                        </m:sup>
                        <m:e>
                          <m:r>
                            <a:rPr lang="pt-BR" sz="1700" i="1">
                              <a:latin typeface="Cambria Math" panose="02040503050406030204" pitchFamily="18" charset="0"/>
                            </a:rPr>
                            <m:t>𝑢</m:t>
                          </m:r>
                          <m:d>
                            <m:dPr>
                              <m:ctrlPr>
                                <a:rPr lang="pt-BR" sz="1700" i="1">
                                  <a:latin typeface="Cambria Math" panose="02040503050406030204" pitchFamily="18" charset="0"/>
                                </a:rPr>
                              </m:ctrlPr>
                            </m:dPr>
                            <m:e>
                              <m:r>
                                <a:rPr lang="pt-BR" sz="1700" i="1">
                                  <a:latin typeface="Cambria Math" panose="02040503050406030204" pitchFamily="18" charset="0"/>
                                </a:rPr>
                                <m:t>𝑋</m:t>
                              </m:r>
                            </m:e>
                          </m:d>
                          <m:sSup>
                            <m:sSupPr>
                              <m:ctrlPr>
                                <a:rPr lang="pt-BR" sz="1700" i="1">
                                  <a:latin typeface="Cambria Math" panose="02040503050406030204" pitchFamily="18" charset="0"/>
                                </a:rPr>
                              </m:ctrlPr>
                            </m:sSupPr>
                            <m:e>
                              <m:r>
                                <a:rPr lang="pt-BR" sz="1700" i="1">
                                  <a:latin typeface="Cambria Math" panose="02040503050406030204" pitchFamily="18" charset="0"/>
                                </a:rPr>
                                <m:t>𝑞</m:t>
                              </m:r>
                            </m:e>
                            <m:sup>
                              <m:r>
                                <a:rPr lang="pt-BR" sz="1700" i="0">
                                  <a:latin typeface="Cambria Math" panose="02040503050406030204" pitchFamily="18" charset="0"/>
                                </a:rPr>
                                <m:t>∗</m:t>
                              </m:r>
                            </m:sup>
                          </m:sSup>
                          <m:d>
                            <m:dPr>
                              <m:ctrlPr>
                                <a:rPr lang="pt-BR" sz="1700" i="1">
                                  <a:latin typeface="Cambria Math" panose="02040503050406030204" pitchFamily="18" charset="0"/>
                                </a:rPr>
                              </m:ctrlPr>
                            </m:dPr>
                            <m:e>
                              <m:r>
                                <a:rPr lang="pt-BR" sz="1700" i="1">
                                  <a:latin typeface="Cambria Math" panose="02040503050406030204" pitchFamily="18" charset="0"/>
                                </a:rPr>
                                <m:t>𝜉</m:t>
                              </m:r>
                              <m:r>
                                <a:rPr lang="pt-BR" sz="1700" i="0">
                                  <a:latin typeface="Cambria Math" panose="02040503050406030204" pitchFamily="18" charset="0"/>
                                </a:rPr>
                                <m:t>;</m:t>
                              </m:r>
                              <m:r>
                                <a:rPr lang="pt-BR" sz="1700" i="1">
                                  <a:latin typeface="Cambria Math" panose="02040503050406030204" pitchFamily="18" charset="0"/>
                                </a:rPr>
                                <m:t>𝑋</m:t>
                              </m:r>
                            </m:e>
                          </m:d>
                          <m:r>
                            <a:rPr lang="pt-BR" sz="1700" i="1">
                              <a:latin typeface="Cambria Math" panose="02040503050406030204" pitchFamily="18" charset="0"/>
                            </a:rPr>
                            <m:t>𝑑</m:t>
                          </m:r>
                          <m:r>
                            <m:rPr>
                              <m:sty m:val="p"/>
                            </m:rPr>
                            <a:rPr lang="pt-BR" sz="1700" i="0">
                              <a:latin typeface="Cambria Math" panose="02040503050406030204" pitchFamily="18" charset="0"/>
                            </a:rPr>
                            <m:t>Γ</m:t>
                          </m:r>
                        </m:e>
                      </m:nary>
                      <m:r>
                        <a:rPr lang="pt-BR" sz="1700" i="0">
                          <a:latin typeface="Cambria Math" panose="02040503050406030204" pitchFamily="18" charset="0"/>
                        </a:rPr>
                        <m:t>− </m:t>
                      </m:r>
                      <m:nary>
                        <m:naryPr>
                          <m:limLoc m:val="undOvr"/>
                          <m:ctrlPr>
                            <a:rPr lang="pt-BR" sz="1700" i="1">
                              <a:latin typeface="Cambria Math" panose="02040503050406030204" pitchFamily="18" charset="0"/>
                            </a:rPr>
                          </m:ctrlPr>
                        </m:naryPr>
                        <m:sub>
                          <m:r>
                            <m:rPr>
                              <m:sty m:val="p"/>
                            </m:rPr>
                            <a:rPr lang="pt-BR" sz="1700" i="0">
                              <a:latin typeface="Cambria Math" panose="02040503050406030204" pitchFamily="18" charset="0"/>
                            </a:rPr>
                            <m:t>Γ</m:t>
                          </m:r>
                        </m:sub>
                        <m:sup>
                          <m:r>
                            <a:rPr lang="pt-BR" sz="1700" i="0">
                              <a:latin typeface="Cambria Math" panose="02040503050406030204" pitchFamily="18" charset="0"/>
                            </a:rPr>
                            <m:t> </m:t>
                          </m:r>
                        </m:sup>
                        <m:e>
                          <m:r>
                            <a:rPr lang="pt-BR" sz="1700" i="1">
                              <a:latin typeface="Cambria Math" panose="02040503050406030204" pitchFamily="18" charset="0"/>
                            </a:rPr>
                            <m:t>𝑞</m:t>
                          </m:r>
                          <m:d>
                            <m:dPr>
                              <m:ctrlPr>
                                <a:rPr lang="pt-BR" sz="1700" i="1">
                                  <a:latin typeface="Cambria Math" panose="02040503050406030204" pitchFamily="18" charset="0"/>
                                </a:rPr>
                              </m:ctrlPr>
                            </m:dPr>
                            <m:e>
                              <m:r>
                                <a:rPr lang="pt-BR" sz="1700" i="1">
                                  <a:latin typeface="Cambria Math" panose="02040503050406030204" pitchFamily="18" charset="0"/>
                                </a:rPr>
                                <m:t>𝑋</m:t>
                              </m:r>
                            </m:e>
                          </m:d>
                          <m:sSup>
                            <m:sSupPr>
                              <m:ctrlPr>
                                <a:rPr lang="pt-BR" sz="1700" i="1">
                                  <a:latin typeface="Cambria Math" panose="02040503050406030204" pitchFamily="18" charset="0"/>
                                </a:rPr>
                              </m:ctrlPr>
                            </m:sSupPr>
                            <m:e>
                              <m:r>
                                <a:rPr lang="pt-BR" sz="1700" i="1">
                                  <a:latin typeface="Cambria Math" panose="02040503050406030204" pitchFamily="18" charset="0"/>
                                </a:rPr>
                                <m:t>𝑢</m:t>
                              </m:r>
                            </m:e>
                            <m:sup>
                              <m:r>
                                <a:rPr lang="pt-BR" sz="1700" i="0">
                                  <a:latin typeface="Cambria Math" panose="02040503050406030204" pitchFamily="18" charset="0"/>
                                </a:rPr>
                                <m:t>∗</m:t>
                              </m:r>
                            </m:sup>
                          </m:sSup>
                          <m:d>
                            <m:dPr>
                              <m:ctrlPr>
                                <a:rPr lang="pt-BR" sz="1700" i="1">
                                  <a:latin typeface="Cambria Math" panose="02040503050406030204" pitchFamily="18" charset="0"/>
                                </a:rPr>
                              </m:ctrlPr>
                            </m:dPr>
                            <m:e>
                              <m:r>
                                <a:rPr lang="pt-BR" sz="1700" i="1">
                                  <a:latin typeface="Cambria Math" panose="02040503050406030204" pitchFamily="18" charset="0"/>
                                </a:rPr>
                                <m:t>𝜉</m:t>
                              </m:r>
                              <m:r>
                                <a:rPr lang="pt-BR" sz="1700" i="0">
                                  <a:latin typeface="Cambria Math" panose="02040503050406030204" pitchFamily="18" charset="0"/>
                                </a:rPr>
                                <m:t>;</m:t>
                              </m:r>
                              <m:r>
                                <a:rPr lang="pt-BR" sz="1700" i="1">
                                  <a:latin typeface="Cambria Math" panose="02040503050406030204" pitchFamily="18" charset="0"/>
                                </a:rPr>
                                <m:t>𝑋</m:t>
                              </m:r>
                            </m:e>
                          </m:d>
                          <m:r>
                            <a:rPr lang="pt-BR" sz="1700" i="1">
                              <a:latin typeface="Cambria Math" panose="02040503050406030204" pitchFamily="18" charset="0"/>
                            </a:rPr>
                            <m:t>𝑑</m:t>
                          </m:r>
                          <m:r>
                            <m:rPr>
                              <m:sty m:val="p"/>
                            </m:rPr>
                            <a:rPr lang="pt-BR" sz="1700" i="0">
                              <a:latin typeface="Cambria Math" panose="02040503050406030204" pitchFamily="18" charset="0"/>
                            </a:rPr>
                            <m:t>Γ</m:t>
                          </m:r>
                        </m:e>
                      </m:nary>
                      <m:r>
                        <a:rPr lang="pt-BR" sz="1700" i="0">
                          <a:latin typeface="Cambria Math" panose="02040503050406030204" pitchFamily="18" charset="0"/>
                        </a:rPr>
                        <m:t>= </m:t>
                      </m:r>
                      <m:f>
                        <m:fPr>
                          <m:ctrlPr>
                            <a:rPr lang="pt-BR" sz="1700" i="1">
                              <a:latin typeface="Cambria Math" panose="02040503050406030204" pitchFamily="18" charset="0"/>
                            </a:rPr>
                          </m:ctrlPr>
                        </m:fPr>
                        <m:num>
                          <m:sSup>
                            <m:sSupPr>
                              <m:ctrlPr>
                                <a:rPr lang="pt-BR" sz="1700" i="1">
                                  <a:latin typeface="Cambria Math" panose="02040503050406030204" pitchFamily="18" charset="0"/>
                                </a:rPr>
                              </m:ctrlPr>
                            </m:sSupPr>
                            <m:e>
                              <m:r>
                                <a:rPr lang="pt-BR" sz="1700" i="1">
                                  <a:latin typeface="Cambria Math" panose="02040503050406030204" pitchFamily="18" charset="0"/>
                                </a:rPr>
                                <m:t>𝜔</m:t>
                              </m:r>
                            </m:e>
                            <m:sup>
                              <m:r>
                                <a:rPr lang="pt-BR" sz="1700" i="0">
                                  <a:latin typeface="Cambria Math" panose="02040503050406030204" pitchFamily="18" charset="0"/>
                                </a:rPr>
                                <m:t>2</m:t>
                              </m:r>
                            </m:sup>
                          </m:sSup>
                        </m:num>
                        <m:den>
                          <m:sSup>
                            <m:sSupPr>
                              <m:ctrlPr>
                                <a:rPr lang="pt-BR" sz="1700" i="1">
                                  <a:latin typeface="Cambria Math" panose="02040503050406030204" pitchFamily="18" charset="0"/>
                                </a:rPr>
                              </m:ctrlPr>
                            </m:sSupPr>
                            <m:e>
                              <m:r>
                                <a:rPr lang="pt-BR" sz="1700" i="1">
                                  <a:latin typeface="Cambria Math" panose="02040503050406030204" pitchFamily="18" charset="0"/>
                                </a:rPr>
                                <m:t>𝑘</m:t>
                              </m:r>
                            </m:e>
                            <m:sup>
                              <m:r>
                                <a:rPr lang="pt-BR" sz="1700" i="0">
                                  <a:latin typeface="Cambria Math" panose="02040503050406030204" pitchFamily="18" charset="0"/>
                                </a:rPr>
                                <m:t>2</m:t>
                              </m:r>
                            </m:sup>
                          </m:sSup>
                        </m:den>
                      </m:f>
                      <m:sSup>
                        <m:sSupPr>
                          <m:ctrlPr>
                            <a:rPr lang="pt-BR" sz="1700" i="1">
                              <a:latin typeface="Cambria Math" panose="02040503050406030204" pitchFamily="18" charset="0"/>
                            </a:rPr>
                          </m:ctrlPr>
                        </m:sSupPr>
                        <m:e>
                          <m:sPre>
                            <m:sPrePr>
                              <m:ctrlPr>
                                <a:rPr lang="pt-BR" sz="1700" i="1">
                                  <a:latin typeface="Cambria Math" panose="02040503050406030204" pitchFamily="18" charset="0"/>
                                </a:rPr>
                              </m:ctrlPr>
                            </m:sPrePr>
                            <m:sub>
                              <m:r>
                                <a:rPr lang="pt-BR" sz="1700" i="0">
                                  <a:latin typeface="Cambria Math" panose="02040503050406030204" pitchFamily="18" charset="0"/>
                                </a:rPr>
                                <m:t> </m:t>
                              </m:r>
                            </m:sub>
                            <m:sup>
                              <m:r>
                                <a:rPr lang="pt-BR" sz="1700" i="1">
                                  <a:latin typeface="Cambria Math" panose="02040503050406030204" pitchFamily="18" charset="0"/>
                                </a:rPr>
                                <m:t>𝜉</m:t>
                              </m:r>
                            </m:sup>
                            <m:e>
                              <m:r>
                                <a:rPr lang="pt-BR" sz="1700" i="1">
                                  <a:latin typeface="Cambria Math" panose="02040503050406030204" pitchFamily="18" charset="0"/>
                                </a:rPr>
                                <m:t>𝛼</m:t>
                              </m:r>
                            </m:e>
                          </m:sPre>
                        </m:e>
                        <m:sup>
                          <m:r>
                            <a:rPr lang="pt-BR" sz="1700" i="1">
                              <a:latin typeface="Cambria Math" panose="02040503050406030204" pitchFamily="18" charset="0"/>
                            </a:rPr>
                            <m:t>𝑗</m:t>
                          </m:r>
                        </m:sup>
                      </m:sSup>
                      <m:nary>
                        <m:naryPr>
                          <m:limLoc m:val="undOvr"/>
                          <m:ctrlPr>
                            <a:rPr lang="pt-BR" sz="1700" i="1">
                              <a:latin typeface="Cambria Math" panose="02040503050406030204" pitchFamily="18" charset="0"/>
                            </a:rPr>
                          </m:ctrlPr>
                        </m:naryPr>
                        <m:sub>
                          <m:r>
                            <m:rPr>
                              <m:sty m:val="p"/>
                            </m:rPr>
                            <a:rPr lang="pt-BR" sz="1700" i="0">
                              <a:latin typeface="Cambria Math" panose="02040503050406030204" pitchFamily="18" charset="0"/>
                            </a:rPr>
                            <m:t>Γ</m:t>
                          </m:r>
                        </m:sub>
                        <m:sup>
                          <m:r>
                            <a:rPr lang="pt-BR" sz="1700" i="0">
                              <a:latin typeface="Cambria Math" panose="02040503050406030204" pitchFamily="18" charset="0"/>
                            </a:rPr>
                            <m:t> </m:t>
                          </m:r>
                        </m:sup>
                        <m:e>
                          <m:sSup>
                            <m:sSupPr>
                              <m:ctrlPr>
                                <a:rPr lang="pt-BR" sz="1700" i="1">
                                  <a:latin typeface="Cambria Math" panose="02040503050406030204" pitchFamily="18" charset="0"/>
                                </a:rPr>
                              </m:ctrlPr>
                            </m:sSupPr>
                            <m:e>
                              <m:r>
                                <a:rPr lang="pt-BR" sz="1700" i="1">
                                  <a:latin typeface="Cambria Math" panose="02040503050406030204" pitchFamily="18" charset="0"/>
                                </a:rPr>
                                <m:t>𝜂</m:t>
                              </m:r>
                            </m:e>
                            <m:sup>
                              <m:r>
                                <a:rPr lang="pt-BR" sz="1700" i="1">
                                  <a:latin typeface="Cambria Math" panose="02040503050406030204" pitchFamily="18" charset="0"/>
                                </a:rPr>
                                <m:t>𝑗</m:t>
                              </m:r>
                            </m:sup>
                          </m:sSup>
                          <m:d>
                            <m:dPr>
                              <m:ctrlPr>
                                <a:rPr lang="pt-BR" sz="1700" i="1">
                                  <a:latin typeface="Cambria Math" panose="02040503050406030204" pitchFamily="18" charset="0"/>
                                </a:rPr>
                              </m:ctrlPr>
                            </m:dPr>
                            <m:e>
                              <m:sSup>
                                <m:sSupPr>
                                  <m:ctrlPr>
                                    <a:rPr lang="pt-BR" sz="1700" i="1">
                                      <a:latin typeface="Cambria Math" panose="02040503050406030204" pitchFamily="18" charset="0"/>
                                    </a:rPr>
                                  </m:ctrlPr>
                                </m:sSupPr>
                                <m:e>
                                  <m:r>
                                    <a:rPr lang="pt-BR" sz="1700" i="1">
                                      <a:latin typeface="Cambria Math" panose="02040503050406030204" pitchFamily="18" charset="0"/>
                                    </a:rPr>
                                    <m:t>𝑋</m:t>
                                  </m:r>
                                </m:e>
                                <m:sup>
                                  <m:r>
                                    <a:rPr lang="pt-BR" sz="1700" i="1">
                                      <a:latin typeface="Cambria Math" panose="02040503050406030204" pitchFamily="18" charset="0"/>
                                    </a:rPr>
                                    <m:t>𝑗</m:t>
                                  </m:r>
                                </m:sup>
                              </m:sSup>
                              <m:r>
                                <a:rPr lang="pt-BR" sz="1700" i="0">
                                  <a:latin typeface="Cambria Math" panose="02040503050406030204" pitchFamily="18" charset="0"/>
                                </a:rPr>
                                <m:t>;</m:t>
                              </m:r>
                              <m:r>
                                <a:rPr lang="pt-BR" sz="1700" i="1">
                                  <a:latin typeface="Cambria Math" panose="02040503050406030204" pitchFamily="18" charset="0"/>
                                </a:rPr>
                                <m:t>𝑋</m:t>
                              </m:r>
                            </m:e>
                          </m:d>
                        </m:e>
                      </m:nary>
                      <m:r>
                        <a:rPr lang="pt-BR" sz="1700" i="1">
                          <a:latin typeface="Cambria Math" panose="02040503050406030204" pitchFamily="18" charset="0"/>
                        </a:rPr>
                        <m:t>𝑑</m:t>
                      </m:r>
                      <m:r>
                        <m:rPr>
                          <m:sty m:val="p"/>
                        </m:rPr>
                        <a:rPr lang="pt-BR" sz="1700" i="0">
                          <a:latin typeface="Cambria Math" panose="02040503050406030204" pitchFamily="18" charset="0"/>
                        </a:rPr>
                        <m:t>Γ</m:t>
                      </m:r>
                      <m:r>
                        <a:rPr lang="pt-BR" sz="1700" i="0">
                          <a:latin typeface="Cambria Math" panose="02040503050406030204" pitchFamily="18" charset="0"/>
                        </a:rPr>
                        <m:t>+</m:t>
                      </m:r>
                      <m:f>
                        <m:fPr>
                          <m:ctrlPr>
                            <a:rPr lang="pt-BR" sz="1700" i="1">
                              <a:latin typeface="Cambria Math" panose="02040503050406030204" pitchFamily="18" charset="0"/>
                            </a:rPr>
                          </m:ctrlPr>
                        </m:fPr>
                        <m:num>
                          <m:sSup>
                            <m:sSupPr>
                              <m:ctrlPr>
                                <a:rPr lang="pt-BR" sz="1700" i="1">
                                  <a:latin typeface="Cambria Math" panose="02040503050406030204" pitchFamily="18" charset="0"/>
                                </a:rPr>
                              </m:ctrlPr>
                            </m:sSupPr>
                            <m:e>
                              <m:r>
                                <a:rPr lang="pt-BR" sz="1700" i="1">
                                  <a:latin typeface="Cambria Math" panose="02040503050406030204" pitchFamily="18" charset="0"/>
                                </a:rPr>
                                <m:t>𝜔</m:t>
                              </m:r>
                            </m:e>
                            <m:sup>
                              <m:r>
                                <a:rPr lang="pt-BR" sz="1700" i="0">
                                  <a:latin typeface="Cambria Math" panose="02040503050406030204" pitchFamily="18" charset="0"/>
                                </a:rPr>
                                <m:t>2</m:t>
                              </m:r>
                            </m:sup>
                          </m:sSup>
                        </m:num>
                        <m:den>
                          <m:sSup>
                            <m:sSupPr>
                              <m:ctrlPr>
                                <a:rPr lang="pt-BR" sz="1700" i="1">
                                  <a:latin typeface="Cambria Math" panose="02040503050406030204" pitchFamily="18" charset="0"/>
                                </a:rPr>
                              </m:ctrlPr>
                            </m:sSupPr>
                            <m:e>
                              <m:r>
                                <a:rPr lang="pt-BR" sz="1700" i="1">
                                  <a:latin typeface="Cambria Math" panose="02040503050406030204" pitchFamily="18" charset="0"/>
                                </a:rPr>
                                <m:t>𝑘</m:t>
                              </m:r>
                            </m:e>
                            <m:sup>
                              <m:r>
                                <a:rPr lang="pt-BR" sz="1700" i="0">
                                  <a:latin typeface="Cambria Math" panose="02040503050406030204" pitchFamily="18" charset="0"/>
                                </a:rPr>
                                <m:t>2</m:t>
                              </m:r>
                            </m:sup>
                          </m:sSup>
                        </m:den>
                      </m:f>
                      <m:r>
                        <a:rPr lang="pt-BR" sz="1700" i="1">
                          <a:latin typeface="Cambria Math" panose="02040503050406030204" pitchFamily="18" charset="0"/>
                        </a:rPr>
                        <m:t>𝑢</m:t>
                      </m:r>
                      <m:d>
                        <m:dPr>
                          <m:ctrlPr>
                            <a:rPr lang="pt-BR" sz="1700" i="1">
                              <a:latin typeface="Cambria Math" panose="02040503050406030204" pitchFamily="18" charset="0"/>
                            </a:rPr>
                          </m:ctrlPr>
                        </m:dPr>
                        <m:e>
                          <m:r>
                            <a:rPr lang="pt-BR" sz="1700" i="1">
                              <a:latin typeface="Cambria Math" panose="02040503050406030204" pitchFamily="18" charset="0"/>
                            </a:rPr>
                            <m:t>𝜉</m:t>
                          </m:r>
                        </m:e>
                      </m:d>
                      <m:nary>
                        <m:naryPr>
                          <m:limLoc m:val="undOvr"/>
                          <m:ctrlPr>
                            <a:rPr lang="pt-BR" sz="1700" i="1">
                              <a:latin typeface="Cambria Math" panose="02040503050406030204" pitchFamily="18" charset="0"/>
                            </a:rPr>
                          </m:ctrlPr>
                        </m:naryPr>
                        <m:sub>
                          <m:r>
                            <m:rPr>
                              <m:sty m:val="p"/>
                            </m:rPr>
                            <a:rPr lang="pt-BR" sz="1700" i="0">
                              <a:latin typeface="Cambria Math" panose="02040503050406030204" pitchFamily="18" charset="0"/>
                            </a:rPr>
                            <m:t>Ω</m:t>
                          </m:r>
                        </m:sub>
                        <m:sup>
                          <m:r>
                            <a:rPr lang="pt-BR" sz="1700" i="0">
                              <a:latin typeface="Cambria Math" panose="02040503050406030204" pitchFamily="18" charset="0"/>
                            </a:rPr>
                            <m:t> </m:t>
                          </m:r>
                        </m:sup>
                        <m:e>
                          <m:sSubSup>
                            <m:sSubSupPr>
                              <m:ctrlPr>
                                <a:rPr lang="pt-BR" sz="1700" i="1">
                                  <a:latin typeface="Cambria Math" panose="02040503050406030204" pitchFamily="18" charset="0"/>
                                </a:rPr>
                              </m:ctrlPr>
                            </m:sSubSupPr>
                            <m:e>
                              <m:r>
                                <a:rPr lang="pt-BR" sz="1700" i="1">
                                  <a:latin typeface="Cambria Math" panose="02040503050406030204" pitchFamily="18" charset="0"/>
                                </a:rPr>
                                <m:t>𝐺</m:t>
                              </m:r>
                            </m:e>
                            <m:sub>
                              <m:r>
                                <a:rPr lang="pt-BR" sz="1700" i="0">
                                  <a:latin typeface="Cambria Math" panose="02040503050406030204" pitchFamily="18" charset="0"/>
                                </a:rPr>
                                <m:t>,</m:t>
                              </m:r>
                              <m:r>
                                <a:rPr lang="pt-BR" sz="1700" i="1">
                                  <a:latin typeface="Cambria Math" panose="02040503050406030204" pitchFamily="18" charset="0"/>
                                </a:rPr>
                                <m:t>𝑖</m:t>
                              </m:r>
                            </m:sub>
                            <m:sup>
                              <m:r>
                                <a:rPr lang="pt-BR" sz="1700" i="0">
                                  <a:latin typeface="Cambria Math" panose="02040503050406030204" pitchFamily="18" charset="0"/>
                                </a:rPr>
                                <m:t>∗</m:t>
                              </m:r>
                            </m:sup>
                          </m:sSubSup>
                          <m:sSub>
                            <m:sSubPr>
                              <m:ctrlPr>
                                <a:rPr lang="pt-BR" sz="1700" i="1">
                                  <a:latin typeface="Cambria Math" panose="02040503050406030204" pitchFamily="18" charset="0"/>
                                </a:rPr>
                              </m:ctrlPr>
                            </m:sSubPr>
                            <m:e>
                              <m:r>
                                <a:rPr lang="pt-BR" sz="1700" i="1">
                                  <a:latin typeface="Cambria Math" panose="02040503050406030204" pitchFamily="18" charset="0"/>
                                </a:rPr>
                                <m:t>𝑛</m:t>
                              </m:r>
                            </m:e>
                            <m:sub>
                              <m:r>
                                <a:rPr lang="pt-BR" sz="1700" i="1">
                                  <a:latin typeface="Cambria Math" panose="02040503050406030204" pitchFamily="18" charset="0"/>
                                </a:rPr>
                                <m:t>𝑖</m:t>
                              </m:r>
                            </m:sub>
                          </m:sSub>
                          <m:d>
                            <m:dPr>
                              <m:ctrlPr>
                                <a:rPr lang="pt-BR" sz="1700" i="1">
                                  <a:latin typeface="Cambria Math" panose="02040503050406030204" pitchFamily="18" charset="0"/>
                                </a:rPr>
                              </m:ctrlPr>
                            </m:dPr>
                            <m:e>
                              <m:r>
                                <a:rPr lang="pt-BR" sz="1700" i="1">
                                  <a:latin typeface="Cambria Math" panose="02040503050406030204" pitchFamily="18" charset="0"/>
                                </a:rPr>
                                <m:t>𝜉</m:t>
                              </m:r>
                              <m:r>
                                <a:rPr lang="pt-BR" sz="1700" i="0">
                                  <a:latin typeface="Cambria Math" panose="02040503050406030204" pitchFamily="18" charset="0"/>
                                </a:rPr>
                                <m:t>;</m:t>
                              </m:r>
                              <m:r>
                                <a:rPr lang="pt-BR" sz="1700" i="1">
                                  <a:latin typeface="Cambria Math" panose="02040503050406030204" pitchFamily="18" charset="0"/>
                                </a:rPr>
                                <m:t>𝑋</m:t>
                              </m:r>
                            </m:e>
                          </m:d>
                          <m:r>
                            <a:rPr lang="pt-BR" sz="1700" i="1">
                              <a:latin typeface="Cambria Math" panose="02040503050406030204" pitchFamily="18" charset="0"/>
                            </a:rPr>
                            <m:t>𝑑</m:t>
                          </m:r>
                          <m:r>
                            <m:rPr>
                              <m:sty m:val="p"/>
                            </m:rPr>
                            <a:rPr lang="pt-BR" sz="1700" i="0">
                              <a:latin typeface="Cambria Math" panose="02040503050406030204" pitchFamily="18" charset="0"/>
                            </a:rPr>
                            <m:t>Ω</m:t>
                          </m:r>
                        </m:e>
                      </m:nary>
                    </m:oMath>
                  </m:oMathPara>
                </a14:m>
                <a:endParaRPr lang="pt-BR" sz="1700" dirty="0"/>
              </a:p>
            </p:txBody>
          </p:sp>
        </mc:Choice>
        <mc:Fallback xmlns="">
          <p:sp>
            <p:nvSpPr>
              <p:cNvPr id="10" name="CaixaDeTexto 9">
                <a:extLst>
                  <a:ext uri="{FF2B5EF4-FFF2-40B4-BE49-F238E27FC236}">
                    <a16:creationId xmlns:a16="http://schemas.microsoft.com/office/drawing/2014/main" id="{E2E3FDB5-9224-4BEB-839E-8EB0E12A8C35}"/>
                  </a:ext>
                </a:extLst>
              </p:cNvPr>
              <p:cNvSpPr txBox="1">
                <a:spLocks noRot="1" noChangeAspect="1" noMove="1" noResize="1" noEditPoints="1" noAdjustHandles="1" noChangeArrowheads="1" noChangeShapeType="1" noTextEdit="1"/>
              </p:cNvSpPr>
              <p:nvPr/>
            </p:nvSpPr>
            <p:spPr>
              <a:xfrm>
                <a:off x="939520" y="2266979"/>
                <a:ext cx="10309608" cy="778483"/>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22C0804B-E497-4B8F-98CC-D7671DB6F2C4}"/>
                  </a:ext>
                </a:extLst>
              </p:cNvPr>
              <p:cNvSpPr txBox="1"/>
              <p:nvPr/>
            </p:nvSpPr>
            <p:spPr>
              <a:xfrm>
                <a:off x="1965540" y="3692158"/>
                <a:ext cx="8257567"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3"/>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0">
                                        <a:latin typeface="Cambria Math" panose="02040503050406030204" pitchFamily="18" charset="0"/>
                                      </a:rPr>
                                      <m:t>11</m:t>
                                    </m:r>
                                  </m:sub>
                                </m:sSub>
                              </m:e>
                              <m:e>
                                <m:r>
                                  <a:rPr lang="pt-BR" i="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0">
                                        <a:latin typeface="Cambria Math" panose="02040503050406030204" pitchFamily="18" charset="0"/>
                                      </a:rPr>
                                      <m:t>1</m:t>
                                    </m:r>
                                    <m:r>
                                      <a:rPr lang="pt-BR" i="1">
                                        <a:latin typeface="Cambria Math" panose="02040503050406030204" pitchFamily="18" charset="0"/>
                                      </a:rPr>
                                      <m:t>𝑛</m:t>
                                    </m:r>
                                  </m:sub>
                                </m:sSub>
                              </m:e>
                            </m:mr>
                            <m:mr>
                              <m:e>
                                <m:r>
                                  <a:rPr lang="pt-BR" i="0">
                                    <a:latin typeface="Cambria Math" panose="02040503050406030204" pitchFamily="18" charset="0"/>
                                  </a:rPr>
                                  <m:t>⋮</m:t>
                                </m:r>
                              </m:e>
                              <m:e>
                                <m:r>
                                  <a:rPr lang="pt-BR" i="0">
                                    <a:latin typeface="Cambria Math" panose="02040503050406030204" pitchFamily="18" charset="0"/>
                                  </a:rPr>
                                  <m:t>⋱</m:t>
                                </m:r>
                              </m:e>
                              <m:e>
                                <m:r>
                                  <a:rPr lang="pt-BR" i="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𝑛</m:t>
                                    </m:r>
                                    <m:r>
                                      <a:rPr lang="pt-BR" i="0">
                                        <a:latin typeface="Cambria Math" panose="02040503050406030204" pitchFamily="18" charset="0"/>
                                      </a:rPr>
                                      <m:t>1</m:t>
                                    </m:r>
                                  </m:sub>
                                </m:sSub>
                              </m:e>
                              <m:e>
                                <m:r>
                                  <a:rPr lang="pt-BR" i="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𝑛𝑛</m:t>
                                    </m: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1</m:t>
                                  </m:r>
                                </m:sub>
                              </m:sSub>
                            </m:e>
                            <m:e>
                              <m:r>
                                <a:rPr lang="pt-BR" i="0">
                                  <a:latin typeface="Cambria Math" panose="02040503050406030204" pitchFamily="18" charset="0"/>
                                </a:rPr>
                                <m:t>&amp;⋮</m:t>
                              </m:r>
                            </m:e>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𝑛</m:t>
                                  </m:r>
                                </m:sub>
                              </m:sSub>
                            </m:e>
                          </m:eqArr>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3"/>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0">
                                        <a:latin typeface="Cambria Math" panose="02040503050406030204" pitchFamily="18" charset="0"/>
                                      </a:rPr>
                                      <m:t>11</m:t>
                                    </m:r>
                                  </m:sub>
                                </m:sSub>
                              </m:e>
                              <m:e>
                                <m:r>
                                  <a:rPr lang="pt-BR" i="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0">
                                        <a:latin typeface="Cambria Math" panose="02040503050406030204" pitchFamily="18" charset="0"/>
                                      </a:rPr>
                                      <m:t>1</m:t>
                                    </m:r>
                                    <m:r>
                                      <a:rPr lang="pt-BR" i="1">
                                        <a:latin typeface="Cambria Math" panose="02040503050406030204" pitchFamily="18" charset="0"/>
                                      </a:rPr>
                                      <m:t>𝑛</m:t>
                                    </m:r>
                                  </m:sub>
                                </m:sSub>
                              </m:e>
                            </m:mr>
                            <m:mr>
                              <m:e>
                                <m:r>
                                  <a:rPr lang="pt-BR" i="0">
                                    <a:latin typeface="Cambria Math" panose="02040503050406030204" pitchFamily="18" charset="0"/>
                                  </a:rPr>
                                  <m:t>⋮</m:t>
                                </m:r>
                              </m:e>
                              <m:e>
                                <m:r>
                                  <a:rPr lang="pt-BR" i="0">
                                    <a:latin typeface="Cambria Math" panose="02040503050406030204" pitchFamily="18" charset="0"/>
                                  </a:rPr>
                                  <m:t>⋱</m:t>
                                </m:r>
                              </m:e>
                              <m:e>
                                <m:r>
                                  <a:rPr lang="pt-BR" i="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𝑛</m:t>
                                    </m:r>
                                    <m:r>
                                      <a:rPr lang="pt-BR" i="0">
                                        <a:latin typeface="Cambria Math" panose="02040503050406030204" pitchFamily="18" charset="0"/>
                                      </a:rPr>
                                      <m:t>1</m:t>
                                    </m:r>
                                  </m:sub>
                                </m:sSub>
                              </m:e>
                              <m:e>
                                <m:r>
                                  <a:rPr lang="pt-BR" i="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𝑛𝑛</m:t>
                                    </m: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1</m:t>
                                  </m:r>
                                </m:sub>
                              </m:sSub>
                            </m:e>
                            <m:e>
                              <m:r>
                                <a:rPr lang="pt-BR" i="0">
                                  <a:latin typeface="Cambria Math" panose="02040503050406030204" pitchFamily="18" charset="0"/>
                                </a:rPr>
                                <m:t>&amp;⋮</m:t>
                              </m:r>
                            </m:e>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𝑛</m:t>
                                  </m:r>
                                </m:sub>
                              </m:sSub>
                            </m:e>
                          </m:eqArr>
                        </m:e>
                      </m:d>
                      <m:r>
                        <a:rPr lang="pt-BR" i="0">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0">
                                  <a:latin typeface="Cambria Math" panose="02040503050406030204" pitchFamily="18" charset="0"/>
                                </a:rPr>
                                <m:t>2</m:t>
                              </m:r>
                            </m:sup>
                          </m:sSup>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0">
                                  <a:latin typeface="Cambria Math" panose="02040503050406030204" pitchFamily="18" charset="0"/>
                                </a:rPr>
                                <m:t>2</m:t>
                              </m:r>
                            </m:sup>
                          </m:sSup>
                        </m:den>
                      </m:f>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𝐴</m:t>
                                      </m:r>
                                    </m:e>
                                    <m:sub>
                                      <m:r>
                                        <a:rPr lang="pt-BR" i="0">
                                          <a:latin typeface="Cambria Math" panose="02040503050406030204" pitchFamily="18" charset="0"/>
                                        </a:rPr>
                                        <m:t>1</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𝑍</m:t>
                                      </m:r>
                                    </m:e>
                                    <m:sub>
                                      <m:r>
                                        <a:rPr lang="pt-BR" i="0">
                                          <a:latin typeface="Cambria Math" panose="02040503050406030204" pitchFamily="18" charset="0"/>
                                        </a:rPr>
                                        <m:t>1</m:t>
                                      </m:r>
                                    </m:sub>
                                  </m:sSub>
                                </m:e>
                              </m:d>
                            </m:e>
                            <m:e>
                              <m:r>
                                <a:rPr lang="pt-BR" i="0">
                                  <a:latin typeface="Cambria Math" panose="02040503050406030204" pitchFamily="18" charset="0"/>
                                </a:rPr>
                                <m:t>&amp;⋮</m:t>
                              </m:r>
                            </m:e>
                            <m:e>
                              <m:r>
                                <a:rPr lang="pt-BR" i="0">
                                  <a:latin typeface="Cambria Math" panose="02040503050406030204" pitchFamily="18" charset="0"/>
                                </a:rPr>
                                <m:t>&amp;</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𝐴</m:t>
                                      </m:r>
                                    </m:e>
                                    <m:sub>
                                      <m:r>
                                        <a:rPr lang="pt-BR" i="1">
                                          <a:latin typeface="Cambria Math" panose="02040503050406030204" pitchFamily="18" charset="0"/>
                                        </a:rPr>
                                        <m:t>𝑛</m:t>
                                      </m: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𝑍</m:t>
                                      </m:r>
                                    </m:e>
                                    <m:sub>
                                      <m:r>
                                        <a:rPr lang="pt-BR" i="1">
                                          <a:latin typeface="Cambria Math" panose="02040503050406030204" pitchFamily="18" charset="0"/>
                                        </a:rPr>
                                        <m:t>𝑛</m:t>
                                      </m:r>
                                    </m:sub>
                                  </m:sSub>
                                </m:e>
                              </m:d>
                            </m:e>
                          </m:eqArr>
                        </m:e>
                      </m:d>
                    </m:oMath>
                  </m:oMathPara>
                </a14:m>
                <a:endParaRPr lang="pt-BR" dirty="0"/>
              </a:p>
            </p:txBody>
          </p:sp>
        </mc:Choice>
        <mc:Fallback xmlns="">
          <p:sp>
            <p:nvSpPr>
              <p:cNvPr id="13" name="CaixaDeTexto 12">
                <a:extLst>
                  <a:ext uri="{FF2B5EF4-FFF2-40B4-BE49-F238E27FC236}">
                    <a16:creationId xmlns:a16="http://schemas.microsoft.com/office/drawing/2014/main" id="{22C0804B-E497-4B8F-98CC-D7671DB6F2C4}"/>
                  </a:ext>
                </a:extLst>
              </p:cNvPr>
              <p:cNvSpPr txBox="1">
                <a:spLocks noRot="1" noChangeAspect="1" noMove="1" noResize="1" noEditPoints="1" noAdjustHandles="1" noChangeArrowheads="1" noChangeShapeType="1" noTextEdit="1"/>
              </p:cNvSpPr>
              <p:nvPr/>
            </p:nvSpPr>
            <p:spPr>
              <a:xfrm>
                <a:off x="1965540" y="3692158"/>
                <a:ext cx="8257567" cy="972702"/>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CaixaDeTexto 14">
                <a:extLst>
                  <a:ext uri="{FF2B5EF4-FFF2-40B4-BE49-F238E27FC236}">
                    <a16:creationId xmlns:a16="http://schemas.microsoft.com/office/drawing/2014/main" id="{DEC3B1A5-674A-4BDC-B7D6-41DCF39A601D}"/>
                  </a:ext>
                </a:extLst>
              </p:cNvPr>
              <p:cNvSpPr txBox="1"/>
              <p:nvPr/>
            </p:nvSpPr>
            <p:spPr>
              <a:xfrm>
                <a:off x="3231718" y="5396505"/>
                <a:ext cx="6094324" cy="6084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𝑐𝑐</m:t>
                                    </m:r>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𝑐𝑖</m:t>
                                    </m:r>
                                  </m:sub>
                                </m:sSub>
                              </m:e>
                            </m:m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𝑖𝑐</m:t>
                                    </m:r>
                                  </m:sub>
                                </m:sSub>
                              </m:e>
                              <m:e>
                                <m:sSub>
                                  <m:sSubPr>
                                    <m:ctrlPr>
                                      <a:rPr lang="pt-BR" i="1">
                                        <a:latin typeface="Cambria Math" panose="02040503050406030204" pitchFamily="18" charset="0"/>
                                      </a:rPr>
                                    </m:ctrlPr>
                                  </m:sSubPr>
                                  <m:e>
                                    <m:r>
                                      <a:rPr lang="pt-BR" i="1">
                                        <a:latin typeface="Cambria Math" panose="02040503050406030204" pitchFamily="18" charset="0"/>
                                      </a:rPr>
                                      <m:t>𝐼</m:t>
                                    </m:r>
                                  </m:e>
                                  <m:sub>
                                    <m:r>
                                      <a:rPr lang="pt-BR" i="1">
                                        <a:latin typeface="Cambria Math" panose="02040503050406030204" pitchFamily="18" charset="0"/>
                                      </a:rPr>
                                      <m:t>𝑖𝑖</m:t>
                                    </m:r>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𝑐</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𝑖</m:t>
                                    </m:r>
                                  </m:sub>
                                </m:sSub>
                              </m:e>
                            </m:mr>
                          </m:m>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𝑐𝑐</m:t>
                                    </m:r>
                                  </m:sub>
                                </m:sSub>
                              </m:e>
                              <m:e>
                                <m:sSub>
                                  <m:sSubPr>
                                    <m:ctrlPr>
                                      <a:rPr lang="pt-BR" i="1">
                                        <a:latin typeface="Cambria Math" panose="02040503050406030204" pitchFamily="18" charset="0"/>
                                      </a:rPr>
                                    </m:ctrlPr>
                                  </m:sSubPr>
                                  <m:e>
                                    <m:r>
                                      <a:rPr lang="pt-BR" i="0">
                                        <a:latin typeface="Cambria Math" panose="02040503050406030204" pitchFamily="18" charset="0"/>
                                      </a:rPr>
                                      <m:t>0</m:t>
                                    </m:r>
                                  </m:e>
                                  <m:sub>
                                    <m:r>
                                      <a:rPr lang="pt-BR" i="1">
                                        <a:latin typeface="Cambria Math" panose="02040503050406030204" pitchFamily="18" charset="0"/>
                                      </a:rPr>
                                      <m:t>𝑐𝑖</m:t>
                                    </m:r>
                                  </m:sub>
                                </m:sSub>
                              </m:e>
                            </m:m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𝑖𝑐</m:t>
                                    </m:r>
                                  </m:sub>
                                </m:sSub>
                              </m:e>
                              <m:e>
                                <m:sSub>
                                  <m:sSubPr>
                                    <m:ctrlPr>
                                      <a:rPr lang="pt-BR" i="1">
                                        <a:latin typeface="Cambria Math" panose="02040503050406030204" pitchFamily="18" charset="0"/>
                                      </a:rPr>
                                    </m:ctrlPr>
                                  </m:sSubPr>
                                  <m:e>
                                    <m:r>
                                      <a:rPr lang="pt-BR" i="0">
                                        <a:latin typeface="Cambria Math" panose="02040503050406030204" pitchFamily="18" charset="0"/>
                                      </a:rPr>
                                      <m:t>0</m:t>
                                    </m:r>
                                  </m:e>
                                  <m:sub>
                                    <m:r>
                                      <a:rPr lang="pt-BR" i="1">
                                        <a:latin typeface="Cambria Math" panose="02040503050406030204" pitchFamily="18" charset="0"/>
                                      </a:rPr>
                                      <m:t>𝑖𝑖</m:t>
                                    </m:r>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𝑐</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𝑖</m:t>
                                    </m:r>
                                  </m:sub>
                                </m:sSub>
                              </m:e>
                            </m:mr>
                          </m:m>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𝑐𝑐</m:t>
                                    </m:r>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𝑐𝑖</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𝑖𝑐</m:t>
                                    </m:r>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𝑖𝑖</m:t>
                                    </m:r>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𝑐</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𝑖</m:t>
                                    </m:r>
                                  </m:sub>
                                </m:sSub>
                              </m:e>
                            </m:mr>
                          </m:m>
                        </m:e>
                      </m:d>
                    </m:oMath>
                  </m:oMathPara>
                </a14:m>
                <a:endParaRPr lang="pt-BR" dirty="0"/>
              </a:p>
            </p:txBody>
          </p:sp>
        </mc:Choice>
        <mc:Fallback xmlns="">
          <p:sp>
            <p:nvSpPr>
              <p:cNvPr id="15" name="CaixaDeTexto 14">
                <a:extLst>
                  <a:ext uri="{FF2B5EF4-FFF2-40B4-BE49-F238E27FC236}">
                    <a16:creationId xmlns:a16="http://schemas.microsoft.com/office/drawing/2014/main" id="{DEC3B1A5-674A-4BDC-B7D6-41DCF39A601D}"/>
                  </a:ext>
                </a:extLst>
              </p:cNvPr>
              <p:cNvSpPr txBox="1">
                <a:spLocks noRot="1" noChangeAspect="1" noMove="1" noResize="1" noEditPoints="1" noAdjustHandles="1" noChangeArrowheads="1" noChangeShapeType="1" noTextEdit="1"/>
              </p:cNvSpPr>
              <p:nvPr/>
            </p:nvSpPr>
            <p:spPr>
              <a:xfrm>
                <a:off x="3231718" y="5396505"/>
                <a:ext cx="6094324" cy="608436"/>
              </a:xfrm>
              <a:prstGeom prst="rect">
                <a:avLst/>
              </a:prstGeom>
              <a:blipFill>
                <a:blip r:embed="rId6"/>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4057310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Esta equação (45) necessita ser adequadamente resolvida, pois envolve simultaneamente valores potenciais e valores para suas derivativas, como na equação 2.42. Portanto, com valores nodais prescritos para u ̅ e q ̅ devem ser utilizados (Loeffler C. F., 1986).</a:t>
                </a:r>
              </a:p>
              <a:p>
                <a:pPr algn="just"/>
                <a:endParaRPr lang="pt-BR" dirty="0"/>
              </a:p>
              <a:p>
                <a:pPr algn="r"/>
                <a:r>
                  <a:rPr lang="pt-BR" dirty="0"/>
                  <a:t>(46)</a:t>
                </a:r>
              </a:p>
              <a:p>
                <a:pPr algn="just"/>
                <a:r>
                  <a:rPr lang="pt-BR" dirty="0"/>
                  <a:t>Levando em consideração, que os valores prescritos para </a:t>
                </a:r>
                <a14:m>
                  <m:oMath xmlns:m="http://schemas.openxmlformats.org/officeDocument/2006/math">
                    <m:acc>
                      <m:accPr>
                        <m:chr m:val="̅"/>
                        <m:ctrlPr>
                          <a:rPr lang="pt-BR" i="1" smtClean="0">
                            <a:effectLst/>
                            <a:latin typeface="Cambria Math" panose="02040503050406030204" pitchFamily="18" charset="0"/>
                          </a:rPr>
                        </m:ctrlPr>
                      </m:acc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acc>
                  </m:oMath>
                </a14:m>
                <a:r>
                  <a:rPr lang="pt-BR" dirty="0"/>
                  <a:t>̅ e </a:t>
                </a:r>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𝑞</m:t>
                        </m:r>
                      </m:e>
                    </m:acc>
                  </m:oMath>
                </a14:m>
                <a:r>
                  <a:rPr lang="pt-BR" dirty="0"/>
                  <a:t>̅ são nulos. Assim:</a:t>
                </a:r>
              </a:p>
              <a:p>
                <a:pPr algn="r"/>
                <a:r>
                  <a:rPr lang="pt-BR" dirty="0"/>
                  <a:t>(47)</a:t>
                </a:r>
              </a:p>
              <a:p>
                <a:pPr algn="r"/>
                <a:r>
                  <a:rPr lang="pt-BR" dirty="0"/>
                  <a:t>(48)</a:t>
                </a:r>
              </a:p>
              <a:p>
                <a:pPr algn="just"/>
                <a:r>
                  <a:rPr lang="pt-BR" dirty="0"/>
                  <a:t>Das equações 2.57 e 2.58, eliminando a derivada do potencial q, obtêm-se:</a:t>
                </a:r>
              </a:p>
              <a:p>
                <a:pPr algn="r"/>
                <a:r>
                  <a:rPr lang="pt-BR" dirty="0"/>
                  <a:t>(49)</a:t>
                </a:r>
              </a:p>
              <a:p>
                <a:pPr algn="just"/>
                <a:r>
                  <a:rPr lang="pt-BR" dirty="0"/>
                  <a:t>Onde:</a:t>
                </a:r>
              </a:p>
              <a:p>
                <a:pPr algn="r"/>
                <a:r>
                  <a:rPr lang="pt-BR" dirty="0"/>
                  <a:t>(50)</a:t>
                </a:r>
              </a:p>
              <a:p>
                <a:pPr algn="r"/>
                <a:r>
                  <a:rPr lang="pt-BR" dirty="0"/>
                  <a:t>(51)</a:t>
                </a:r>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l="-606" t="-1132" r="-115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6AA6A9FB-6D8E-482E-98A9-136B9C99A584}"/>
                  </a:ext>
                </a:extLst>
              </p:cNvPr>
              <p:cNvSpPr txBox="1"/>
              <p:nvPr/>
            </p:nvSpPr>
            <p:spPr>
              <a:xfrm>
                <a:off x="3047163" y="1405600"/>
                <a:ext cx="6094324"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acc>
                                      <m:accPr>
                                        <m:chr m:val="̅"/>
                                        <m:ctrlPr>
                                          <a:rPr lang="pt-BR" i="1">
                                            <a:latin typeface="Cambria Math" panose="02040503050406030204" pitchFamily="18" charset="0"/>
                                          </a:rPr>
                                        </m:ctrlPr>
                                      </m:accPr>
                                      <m:e>
                                        <m:r>
                                          <a:rPr lang="pt-BR" i="1">
                                            <a:latin typeface="Cambria Math" panose="02040503050406030204" pitchFamily="18" charset="0"/>
                                          </a:rPr>
                                          <m:t>𝑢</m:t>
                                        </m:r>
                                      </m:e>
                                    </m:acc>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acc>
                                      <m:accPr>
                                        <m:chr m:val="̅"/>
                                        <m:ctrlPr>
                                          <a:rPr lang="pt-BR" i="1">
                                            <a:latin typeface="Cambria Math" panose="02040503050406030204" pitchFamily="18" charset="0"/>
                                          </a:rPr>
                                        </m:ctrlPr>
                                      </m:accPr>
                                      <m:e>
                                        <m:r>
                                          <a:rPr lang="pt-BR" i="1">
                                            <a:latin typeface="Cambria Math" panose="02040503050406030204" pitchFamily="18" charset="0"/>
                                          </a:rPr>
                                          <m:t>𝑞</m:t>
                                        </m:r>
                                      </m:e>
                                    </m:acc>
                                  </m:sub>
                                </m:sSub>
                              </m:e>
                            </m:m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acc>
                                      <m:accPr>
                                        <m:chr m:val="̅"/>
                                        <m:ctrlPr>
                                          <a:rPr lang="pt-BR" i="1">
                                            <a:latin typeface="Cambria Math" panose="02040503050406030204" pitchFamily="18" charset="0"/>
                                          </a:rPr>
                                        </m:ctrlPr>
                                      </m:accPr>
                                      <m:e>
                                        <m:r>
                                          <a:rPr lang="pt-BR" i="1">
                                            <a:latin typeface="Cambria Math" panose="02040503050406030204" pitchFamily="18" charset="0"/>
                                          </a:rPr>
                                          <m:t>𝑢</m:t>
                                        </m:r>
                                      </m:e>
                                    </m:acc>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acc>
                                      <m:accPr>
                                        <m:chr m:val="̅"/>
                                        <m:ctrlPr>
                                          <a:rPr lang="pt-BR" i="1">
                                            <a:latin typeface="Cambria Math" panose="02040503050406030204" pitchFamily="18" charset="0"/>
                                          </a:rPr>
                                        </m:ctrlPr>
                                      </m:accPr>
                                      <m:e>
                                        <m:r>
                                          <a:rPr lang="pt-BR" i="1">
                                            <a:latin typeface="Cambria Math" panose="02040503050406030204" pitchFamily="18" charset="0"/>
                                          </a:rPr>
                                          <m:t>𝑞</m:t>
                                        </m:r>
                                      </m:e>
                                    </m:acc>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acc>
                                  <m:accPr>
                                    <m:chr m:val="̅"/>
                                    <m:ctrlPr>
                                      <a:rPr lang="pt-BR" i="1">
                                        <a:latin typeface="Cambria Math" panose="02040503050406030204" pitchFamily="18" charset="0"/>
                                      </a:rPr>
                                    </m:ctrlPr>
                                  </m:accPr>
                                  <m:e>
                                    <m:r>
                                      <a:rPr lang="pt-BR" i="1">
                                        <a:latin typeface="Cambria Math" panose="02040503050406030204" pitchFamily="18" charset="0"/>
                                      </a:rPr>
                                      <m:t>𝑢</m:t>
                                    </m:r>
                                  </m:e>
                                </m:acc>
                              </m:e>
                            </m:mr>
                            <m:mr>
                              <m:e>
                                <m:r>
                                  <a:rPr lang="pt-BR" i="1">
                                    <a:latin typeface="Cambria Math" panose="02040503050406030204" pitchFamily="18" charset="0"/>
                                  </a:rPr>
                                  <m:t>𝑢</m:t>
                                </m:r>
                              </m:e>
                            </m:mr>
                          </m:m>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acc>
                                      <m:accPr>
                                        <m:chr m:val="̅"/>
                                        <m:ctrlPr>
                                          <a:rPr lang="pt-BR" i="1">
                                            <a:latin typeface="Cambria Math" panose="02040503050406030204" pitchFamily="18" charset="0"/>
                                          </a:rPr>
                                        </m:ctrlPr>
                                      </m:accPr>
                                      <m:e>
                                        <m:r>
                                          <a:rPr lang="pt-BR" i="1">
                                            <a:latin typeface="Cambria Math" panose="02040503050406030204" pitchFamily="18" charset="0"/>
                                          </a:rPr>
                                          <m:t>𝑢</m:t>
                                        </m:r>
                                      </m:e>
                                    </m:acc>
                                  </m:sub>
                                </m:sSub>
                              </m:e>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acc>
                                      <m:accPr>
                                        <m:chr m:val="̅"/>
                                        <m:ctrlPr>
                                          <a:rPr lang="pt-BR" i="1">
                                            <a:latin typeface="Cambria Math" panose="02040503050406030204" pitchFamily="18" charset="0"/>
                                          </a:rPr>
                                        </m:ctrlPr>
                                      </m:accPr>
                                      <m:e>
                                        <m:r>
                                          <a:rPr lang="pt-BR" i="1">
                                            <a:latin typeface="Cambria Math" panose="02040503050406030204" pitchFamily="18" charset="0"/>
                                          </a:rPr>
                                          <m:t>𝑞</m:t>
                                        </m:r>
                                      </m:e>
                                    </m:acc>
                                  </m:sub>
                                </m:sSub>
                              </m:e>
                            </m:m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acc>
                                      <m:accPr>
                                        <m:chr m:val="̅"/>
                                        <m:ctrlPr>
                                          <a:rPr lang="pt-BR" i="1">
                                            <a:latin typeface="Cambria Math" panose="02040503050406030204" pitchFamily="18" charset="0"/>
                                          </a:rPr>
                                        </m:ctrlPr>
                                      </m:accPr>
                                      <m:e>
                                        <m:r>
                                          <a:rPr lang="pt-BR" i="1">
                                            <a:latin typeface="Cambria Math" panose="02040503050406030204" pitchFamily="18" charset="0"/>
                                          </a:rPr>
                                          <m:t>𝑢</m:t>
                                        </m:r>
                                      </m:e>
                                    </m:acc>
                                  </m:sub>
                                </m:sSub>
                              </m:e>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acc>
                                      <m:accPr>
                                        <m:chr m:val="̅"/>
                                        <m:ctrlPr>
                                          <a:rPr lang="pt-BR" i="1">
                                            <a:latin typeface="Cambria Math" panose="02040503050406030204" pitchFamily="18" charset="0"/>
                                          </a:rPr>
                                        </m:ctrlPr>
                                      </m:accPr>
                                      <m:e>
                                        <m:r>
                                          <a:rPr lang="pt-BR" i="1">
                                            <a:latin typeface="Cambria Math" panose="02040503050406030204" pitchFamily="18" charset="0"/>
                                          </a:rPr>
                                          <m:t>𝑞</m:t>
                                        </m:r>
                                      </m:e>
                                    </m:acc>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r>
                                  <a:rPr lang="pt-BR" i="1">
                                    <a:latin typeface="Cambria Math" panose="02040503050406030204" pitchFamily="18" charset="0"/>
                                  </a:rPr>
                                  <m:t>𝑞</m:t>
                                </m:r>
                              </m:e>
                            </m:mr>
                            <m:mr>
                              <m:e>
                                <m:acc>
                                  <m:accPr>
                                    <m:chr m:val="̅"/>
                                    <m:ctrlPr>
                                      <a:rPr lang="pt-BR" i="1">
                                        <a:latin typeface="Cambria Math" panose="02040503050406030204" pitchFamily="18" charset="0"/>
                                      </a:rPr>
                                    </m:ctrlPr>
                                  </m:accPr>
                                  <m:e>
                                    <m:r>
                                      <a:rPr lang="pt-BR" i="1">
                                        <a:latin typeface="Cambria Math" panose="02040503050406030204" pitchFamily="18" charset="0"/>
                                      </a:rPr>
                                      <m:t>𝑞</m:t>
                                    </m:r>
                                  </m:e>
                                </m:acc>
                              </m:e>
                            </m:mr>
                          </m:m>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acc>
                                      <m:accPr>
                                        <m:chr m:val="̅"/>
                                        <m:ctrlPr>
                                          <a:rPr lang="pt-BR" i="1">
                                            <a:latin typeface="Cambria Math" panose="02040503050406030204" pitchFamily="18" charset="0"/>
                                          </a:rPr>
                                        </m:ctrlPr>
                                      </m:accPr>
                                      <m:e>
                                        <m:r>
                                          <a:rPr lang="pt-BR" i="1">
                                            <a:latin typeface="Cambria Math" panose="02040503050406030204" pitchFamily="18" charset="0"/>
                                          </a:rPr>
                                          <m:t>𝑢</m:t>
                                        </m:r>
                                      </m:e>
                                    </m:acc>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acc>
                                      <m:accPr>
                                        <m:chr m:val="̅"/>
                                        <m:ctrlPr>
                                          <a:rPr lang="pt-BR" i="1">
                                            <a:latin typeface="Cambria Math" panose="02040503050406030204" pitchFamily="18" charset="0"/>
                                          </a:rPr>
                                        </m:ctrlPr>
                                      </m:accPr>
                                      <m:e>
                                        <m:r>
                                          <a:rPr lang="pt-BR" i="1">
                                            <a:latin typeface="Cambria Math" panose="02040503050406030204" pitchFamily="18" charset="0"/>
                                          </a:rPr>
                                          <m:t>𝑞</m:t>
                                        </m:r>
                                      </m:e>
                                    </m:acc>
                                  </m:sub>
                                </m:sSub>
                              </m:e>
                            </m:m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acc>
                                      <m:accPr>
                                        <m:chr m:val="̅"/>
                                        <m:ctrlPr>
                                          <a:rPr lang="pt-BR" i="1">
                                            <a:latin typeface="Cambria Math" panose="02040503050406030204" pitchFamily="18" charset="0"/>
                                          </a:rPr>
                                        </m:ctrlPr>
                                      </m:accPr>
                                      <m:e>
                                        <m:r>
                                          <a:rPr lang="pt-BR" i="1">
                                            <a:latin typeface="Cambria Math" panose="02040503050406030204" pitchFamily="18" charset="0"/>
                                          </a:rPr>
                                          <m:t>𝑢</m:t>
                                        </m:r>
                                      </m:e>
                                    </m:acc>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acc>
                                      <m:accPr>
                                        <m:chr m:val="̅"/>
                                        <m:ctrlPr>
                                          <a:rPr lang="pt-BR" i="1">
                                            <a:latin typeface="Cambria Math" panose="02040503050406030204" pitchFamily="18" charset="0"/>
                                          </a:rPr>
                                        </m:ctrlPr>
                                      </m:accPr>
                                      <m:e>
                                        <m:r>
                                          <a:rPr lang="pt-BR" i="1">
                                            <a:latin typeface="Cambria Math" panose="02040503050406030204" pitchFamily="18" charset="0"/>
                                          </a:rPr>
                                          <m:t>𝑞</m:t>
                                        </m:r>
                                      </m:e>
                                    </m:acc>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acc>
                                  <m:accPr>
                                    <m:chr m:val="̅"/>
                                    <m:ctrlPr>
                                      <a:rPr lang="pt-BR" i="1">
                                        <a:latin typeface="Cambria Math" panose="02040503050406030204" pitchFamily="18" charset="0"/>
                                      </a:rPr>
                                    </m:ctrlPr>
                                  </m:accPr>
                                  <m:e>
                                    <m:r>
                                      <a:rPr lang="pt-BR" i="1">
                                        <a:latin typeface="Cambria Math" panose="02040503050406030204" pitchFamily="18" charset="0"/>
                                      </a:rPr>
                                      <m:t>𝑢</m:t>
                                    </m:r>
                                  </m:e>
                                </m:acc>
                              </m:e>
                            </m:mr>
                            <m:mr>
                              <m:e>
                                <m:r>
                                  <a:rPr lang="pt-BR" i="1">
                                    <a:latin typeface="Cambria Math" panose="02040503050406030204" pitchFamily="18" charset="0"/>
                                  </a:rPr>
                                  <m:t>𝑢</m:t>
                                </m:r>
                              </m:e>
                            </m:mr>
                          </m:m>
                        </m:e>
                      </m:d>
                    </m:oMath>
                  </m:oMathPara>
                </a14:m>
                <a:endParaRPr lang="pt-BR" dirty="0"/>
              </a:p>
            </p:txBody>
          </p:sp>
        </mc:Choice>
        <mc:Fallback xmlns="">
          <p:sp>
            <p:nvSpPr>
              <p:cNvPr id="8" name="CaixaDeTexto 7">
                <a:extLst>
                  <a:ext uri="{FF2B5EF4-FFF2-40B4-BE49-F238E27FC236}">
                    <a16:creationId xmlns:a16="http://schemas.microsoft.com/office/drawing/2014/main" id="{6AA6A9FB-6D8E-482E-98A9-136B9C99A584}"/>
                  </a:ext>
                </a:extLst>
              </p:cNvPr>
              <p:cNvSpPr txBox="1">
                <a:spLocks noRot="1" noChangeAspect="1" noMove="1" noResize="1" noEditPoints="1" noAdjustHandles="1" noChangeArrowheads="1" noChangeShapeType="1" noTextEdit="1"/>
              </p:cNvSpPr>
              <p:nvPr/>
            </p:nvSpPr>
            <p:spPr>
              <a:xfrm>
                <a:off x="3047163" y="1405600"/>
                <a:ext cx="6094324" cy="708720"/>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86461B75-541C-4DDD-96EC-9137BECFF8A2}"/>
                  </a:ext>
                </a:extLst>
              </p:cNvPr>
              <p:cNvSpPr txBox="1"/>
              <p:nvPr/>
            </p:nvSpPr>
            <p:spPr>
              <a:xfrm>
                <a:off x="3047163" y="2667909"/>
                <a:ext cx="6094324" cy="3962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acc>
                            <m:accPr>
                              <m:chr m:val="̅"/>
                              <m:ctrlPr>
                                <a:rPr lang="pt-BR" i="1">
                                  <a:latin typeface="Cambria Math" panose="02040503050406030204" pitchFamily="18" charset="0"/>
                                </a:rPr>
                              </m:ctrlPr>
                            </m:accPr>
                            <m:e>
                              <m:r>
                                <a:rPr lang="pt-BR" i="1">
                                  <a:latin typeface="Cambria Math" panose="02040503050406030204" pitchFamily="18" charset="0"/>
                                </a:rPr>
                                <m:t>𝑞</m:t>
                              </m:r>
                            </m:e>
                          </m:acc>
                        </m:sub>
                      </m:sSub>
                      <m:r>
                        <a:rPr lang="pt-BR" i="1">
                          <a:latin typeface="Cambria Math" panose="02040503050406030204" pitchFamily="18" charset="0"/>
                        </a:rPr>
                        <m:t>𝑢</m:t>
                      </m:r>
                      <m:r>
                        <a:rPr lang="pt-BR" i="0">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acc>
                            <m:accPr>
                              <m:chr m:val="̅"/>
                              <m:ctrlPr>
                                <a:rPr lang="pt-BR" i="1">
                                  <a:latin typeface="Cambria Math" panose="02040503050406030204" pitchFamily="18" charset="0"/>
                                </a:rPr>
                              </m:ctrlPr>
                            </m:accPr>
                            <m:e>
                              <m:r>
                                <a:rPr lang="pt-BR" i="1">
                                  <a:latin typeface="Cambria Math" panose="02040503050406030204" pitchFamily="18" charset="0"/>
                                </a:rPr>
                                <m:t>𝑢</m:t>
                              </m:r>
                            </m:e>
                          </m:acc>
                        </m:sub>
                      </m:sSub>
                      <m:r>
                        <a:rPr lang="pt-BR" i="0">
                          <a:latin typeface="Cambria Math" panose="02040503050406030204" pitchFamily="18" charset="0"/>
                        </a:rPr>
                        <m:t> </m:t>
                      </m:r>
                      <m:r>
                        <a:rPr lang="pt-BR" i="1">
                          <a:latin typeface="Cambria Math" panose="02040503050406030204" pitchFamily="18" charset="0"/>
                        </a:rPr>
                        <m:t>𝑞</m:t>
                      </m:r>
                      <m:r>
                        <a:rPr lang="pt-BR" i="0">
                          <a:latin typeface="Cambria Math" panose="02040503050406030204" pitchFamily="18" charset="0"/>
                        </a:rPr>
                        <m:t> = </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0">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acc>
                            <m:accPr>
                              <m:chr m:val="̅"/>
                              <m:ctrlPr>
                                <a:rPr lang="pt-BR" i="1">
                                  <a:latin typeface="Cambria Math" panose="02040503050406030204" pitchFamily="18" charset="0"/>
                                </a:rPr>
                              </m:ctrlPr>
                            </m:accPr>
                            <m:e>
                              <m:r>
                                <a:rPr lang="pt-BR" i="1">
                                  <a:latin typeface="Cambria Math" panose="02040503050406030204" pitchFamily="18" charset="0"/>
                                </a:rPr>
                                <m:t>𝑞</m:t>
                              </m:r>
                            </m:e>
                          </m:acc>
                        </m:sub>
                      </m:sSub>
                      <m:r>
                        <a:rPr lang="pt-BR" i="1">
                          <a:latin typeface="Cambria Math" panose="02040503050406030204" pitchFamily="18" charset="0"/>
                        </a:rPr>
                        <m:t>𝑢</m:t>
                      </m:r>
                    </m:oMath>
                  </m:oMathPara>
                </a14:m>
                <a:endParaRPr lang="pt-BR" dirty="0"/>
              </a:p>
            </p:txBody>
          </p:sp>
        </mc:Choice>
        <mc:Fallback xmlns="">
          <p:sp>
            <p:nvSpPr>
              <p:cNvPr id="11" name="CaixaDeTexto 10">
                <a:extLst>
                  <a:ext uri="{FF2B5EF4-FFF2-40B4-BE49-F238E27FC236}">
                    <a16:creationId xmlns:a16="http://schemas.microsoft.com/office/drawing/2014/main" id="{86461B75-541C-4DDD-96EC-9137BECFF8A2}"/>
                  </a:ext>
                </a:extLst>
              </p:cNvPr>
              <p:cNvSpPr txBox="1">
                <a:spLocks noRot="1" noChangeAspect="1" noMove="1" noResize="1" noEditPoints="1" noAdjustHandles="1" noChangeArrowheads="1" noChangeShapeType="1" noTextEdit="1"/>
              </p:cNvSpPr>
              <p:nvPr/>
            </p:nvSpPr>
            <p:spPr>
              <a:xfrm>
                <a:off x="3047163" y="2667909"/>
                <a:ext cx="6094324" cy="396262"/>
              </a:xfrm>
              <a:prstGeom prst="rect">
                <a:avLst/>
              </a:prstGeom>
              <a:blipFill>
                <a:blip r:embed="rId4"/>
                <a:stretch>
                  <a:fillRect b="-307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DD95283E-BE59-489C-86CF-D215BC265D68}"/>
                  </a:ext>
                </a:extLst>
              </p:cNvPr>
              <p:cNvSpPr txBox="1"/>
              <p:nvPr/>
            </p:nvSpPr>
            <p:spPr>
              <a:xfrm>
                <a:off x="3047163" y="3175259"/>
                <a:ext cx="6094324" cy="3962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acc>
                            <m:accPr>
                              <m:chr m:val="̅"/>
                              <m:ctrlPr>
                                <a:rPr lang="pt-BR" i="1">
                                  <a:latin typeface="Cambria Math" panose="02040503050406030204" pitchFamily="18" charset="0"/>
                                </a:rPr>
                              </m:ctrlPr>
                            </m:accPr>
                            <m:e>
                              <m:r>
                                <a:rPr lang="pt-BR" i="1">
                                  <a:latin typeface="Cambria Math" panose="02040503050406030204" pitchFamily="18" charset="0"/>
                                </a:rPr>
                                <m:t>𝑞</m:t>
                              </m:r>
                            </m:e>
                          </m:acc>
                        </m:sub>
                      </m:sSub>
                      <m:r>
                        <a:rPr lang="pt-BR" i="1">
                          <a:latin typeface="Cambria Math" panose="02040503050406030204" pitchFamily="18" charset="0"/>
                        </a:rPr>
                        <m:t>𝑢</m:t>
                      </m:r>
                      <m:r>
                        <a:rPr lang="pt-BR" i="0">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acc>
                            <m:accPr>
                              <m:chr m:val="̅"/>
                              <m:ctrlPr>
                                <a:rPr lang="pt-BR" i="1">
                                  <a:latin typeface="Cambria Math" panose="02040503050406030204" pitchFamily="18" charset="0"/>
                                </a:rPr>
                              </m:ctrlPr>
                            </m:accPr>
                            <m:e>
                              <m:r>
                                <a:rPr lang="pt-BR" i="1">
                                  <a:latin typeface="Cambria Math" panose="02040503050406030204" pitchFamily="18" charset="0"/>
                                </a:rPr>
                                <m:t>𝑢</m:t>
                              </m:r>
                            </m:e>
                          </m:acc>
                        </m:sub>
                      </m:sSub>
                      <m:r>
                        <a:rPr lang="pt-BR" i="0">
                          <a:latin typeface="Cambria Math" panose="02040503050406030204" pitchFamily="18" charset="0"/>
                        </a:rPr>
                        <m:t> </m:t>
                      </m:r>
                      <m:r>
                        <a:rPr lang="pt-BR" i="1">
                          <a:latin typeface="Cambria Math" panose="02040503050406030204" pitchFamily="18" charset="0"/>
                        </a:rPr>
                        <m:t>𝑞</m:t>
                      </m:r>
                      <m:r>
                        <a:rPr lang="pt-BR" i="0">
                          <a:latin typeface="Cambria Math" panose="02040503050406030204" pitchFamily="18" charset="0"/>
                        </a:rPr>
                        <m:t> = </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0">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acc>
                            <m:accPr>
                              <m:chr m:val="̅"/>
                              <m:ctrlPr>
                                <a:rPr lang="pt-BR" i="1">
                                  <a:latin typeface="Cambria Math" panose="02040503050406030204" pitchFamily="18" charset="0"/>
                                </a:rPr>
                              </m:ctrlPr>
                            </m:accPr>
                            <m:e>
                              <m:r>
                                <a:rPr lang="pt-BR" i="1">
                                  <a:latin typeface="Cambria Math" panose="02040503050406030204" pitchFamily="18" charset="0"/>
                                </a:rPr>
                                <m:t>𝑞</m:t>
                              </m:r>
                            </m:e>
                          </m:acc>
                        </m:sub>
                      </m:sSub>
                      <m:r>
                        <a:rPr lang="pt-BR" i="1">
                          <a:latin typeface="Cambria Math" panose="02040503050406030204" pitchFamily="18" charset="0"/>
                        </a:rPr>
                        <m:t>𝑢</m:t>
                      </m:r>
                    </m:oMath>
                  </m:oMathPara>
                </a14:m>
                <a:endParaRPr lang="pt-BR" dirty="0"/>
              </a:p>
            </p:txBody>
          </p:sp>
        </mc:Choice>
        <mc:Fallback xmlns="">
          <p:sp>
            <p:nvSpPr>
              <p:cNvPr id="12" name="CaixaDeTexto 11">
                <a:extLst>
                  <a:ext uri="{FF2B5EF4-FFF2-40B4-BE49-F238E27FC236}">
                    <a16:creationId xmlns:a16="http://schemas.microsoft.com/office/drawing/2014/main" id="{DD95283E-BE59-489C-86CF-D215BC265D68}"/>
                  </a:ext>
                </a:extLst>
              </p:cNvPr>
              <p:cNvSpPr txBox="1">
                <a:spLocks noRot="1" noChangeAspect="1" noMove="1" noResize="1" noEditPoints="1" noAdjustHandles="1" noChangeArrowheads="1" noChangeShapeType="1" noTextEdit="1"/>
              </p:cNvSpPr>
              <p:nvPr/>
            </p:nvSpPr>
            <p:spPr>
              <a:xfrm>
                <a:off x="3047163" y="3175259"/>
                <a:ext cx="6094324" cy="396262"/>
              </a:xfrm>
              <a:prstGeom prst="rect">
                <a:avLst/>
              </a:prstGeom>
              <a:blipFill>
                <a:blip r:embed="rId5"/>
                <a:stretch>
                  <a:fillRect b="-307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15">
                <a:extLst>
                  <a:ext uri="{FF2B5EF4-FFF2-40B4-BE49-F238E27FC236}">
                    <a16:creationId xmlns:a16="http://schemas.microsoft.com/office/drawing/2014/main" id="{F5162D97-4D93-4FFF-8D03-40E361770DDC}"/>
                  </a:ext>
                </a:extLst>
              </p:cNvPr>
              <p:cNvSpPr txBox="1"/>
              <p:nvPr/>
            </p:nvSpPr>
            <p:spPr>
              <a:xfrm>
                <a:off x="3047163" y="4059724"/>
                <a:ext cx="60943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acc>
                            <m:accPr>
                              <m:chr m:val="̅"/>
                              <m:ctrlPr>
                                <a:rPr lang="pt-BR" i="1">
                                  <a:latin typeface="Cambria Math" panose="02040503050406030204" pitchFamily="18" charset="0"/>
                                </a:rPr>
                              </m:ctrlPr>
                            </m:accPr>
                            <m:e>
                              <m:r>
                                <a:rPr lang="pt-BR" i="1">
                                  <a:latin typeface="Cambria Math" panose="02040503050406030204" pitchFamily="18" charset="0"/>
                                </a:rPr>
                                <m:t>𝐻</m:t>
                              </m:r>
                            </m:e>
                          </m:acc>
                        </m:e>
                      </m:d>
                      <m:d>
                        <m:dPr>
                          <m:begChr m:val="["/>
                          <m:endChr m:val="]"/>
                          <m:ctrlPr>
                            <a:rPr lang="pt-BR" i="1">
                              <a:latin typeface="Cambria Math" panose="02040503050406030204" pitchFamily="18" charset="0"/>
                            </a:rPr>
                          </m:ctrlPr>
                        </m:dPr>
                        <m:e>
                          <m:r>
                            <a:rPr lang="pt-BR" i="1">
                              <a:latin typeface="Cambria Math" panose="02040503050406030204" pitchFamily="18" charset="0"/>
                            </a:rPr>
                            <m:t>𝑢</m:t>
                          </m:r>
                        </m:e>
                      </m:d>
                      <m:r>
                        <a:rPr lang="pt-BR" i="0">
                          <a:latin typeface="Cambria Math" panose="02040503050406030204" pitchFamily="18" charset="0"/>
                        </a:rPr>
                        <m:t> = </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0">
                          <a:latin typeface="Cambria Math" panose="02040503050406030204" pitchFamily="18" charset="0"/>
                        </a:rPr>
                        <m:t> </m:t>
                      </m:r>
                      <m:d>
                        <m:dPr>
                          <m:begChr m:val="["/>
                          <m:endChr m:val="]"/>
                          <m:ctrlPr>
                            <a:rPr lang="pt-BR" i="1">
                              <a:latin typeface="Cambria Math" panose="02040503050406030204" pitchFamily="18" charset="0"/>
                            </a:rPr>
                          </m:ctrlPr>
                        </m:dPr>
                        <m:e>
                          <m:acc>
                            <m:accPr>
                              <m:chr m:val="̅"/>
                              <m:ctrlPr>
                                <a:rPr lang="pt-BR" i="1">
                                  <a:latin typeface="Cambria Math" panose="02040503050406030204" pitchFamily="18" charset="0"/>
                                </a:rPr>
                              </m:ctrlPr>
                            </m:accPr>
                            <m:e>
                              <m:r>
                                <a:rPr lang="pt-BR" i="1">
                                  <a:latin typeface="Cambria Math" panose="02040503050406030204" pitchFamily="18" charset="0"/>
                                </a:rPr>
                                <m:t>𝑀</m:t>
                              </m:r>
                            </m:e>
                          </m:acc>
                        </m:e>
                      </m:d>
                      <m:d>
                        <m:dPr>
                          <m:begChr m:val="["/>
                          <m:endChr m:val="]"/>
                          <m:ctrlPr>
                            <a:rPr lang="pt-BR" i="1">
                              <a:latin typeface="Cambria Math" panose="02040503050406030204" pitchFamily="18" charset="0"/>
                            </a:rPr>
                          </m:ctrlPr>
                        </m:dPr>
                        <m:e>
                          <m:r>
                            <a:rPr lang="pt-BR" i="1">
                              <a:latin typeface="Cambria Math" panose="02040503050406030204" pitchFamily="18" charset="0"/>
                            </a:rPr>
                            <m:t>𝑢</m:t>
                          </m:r>
                        </m:e>
                      </m:d>
                    </m:oMath>
                  </m:oMathPara>
                </a14:m>
                <a:endParaRPr lang="pt-BR" dirty="0"/>
              </a:p>
            </p:txBody>
          </p:sp>
        </mc:Choice>
        <mc:Fallback xmlns="">
          <p:sp>
            <p:nvSpPr>
              <p:cNvPr id="16" name="CaixaDeTexto 15">
                <a:extLst>
                  <a:ext uri="{FF2B5EF4-FFF2-40B4-BE49-F238E27FC236}">
                    <a16:creationId xmlns:a16="http://schemas.microsoft.com/office/drawing/2014/main" id="{F5162D97-4D93-4FFF-8D03-40E361770DDC}"/>
                  </a:ext>
                </a:extLst>
              </p:cNvPr>
              <p:cNvSpPr txBox="1">
                <a:spLocks noRot="1" noChangeAspect="1" noMove="1" noResize="1" noEditPoints="1" noAdjustHandles="1" noChangeArrowheads="1" noChangeShapeType="1" noTextEdit="1"/>
              </p:cNvSpPr>
              <p:nvPr/>
            </p:nvSpPr>
            <p:spPr>
              <a:xfrm>
                <a:off x="3047163" y="4059724"/>
                <a:ext cx="6094324" cy="369332"/>
              </a:xfrm>
              <a:prstGeom prst="rect">
                <a:avLst/>
              </a:prstGeom>
              <a:blipFill>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id="{60BA50F5-BFE5-4FB2-B0CD-F5DD711CA4FE}"/>
                  </a:ext>
                </a:extLst>
              </p:cNvPr>
              <p:cNvSpPr txBox="1"/>
              <p:nvPr/>
            </p:nvSpPr>
            <p:spPr>
              <a:xfrm>
                <a:off x="3047163" y="4917259"/>
                <a:ext cx="6094324" cy="4104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acc>
                            <m:accPr>
                              <m:chr m:val="̅"/>
                              <m:ctrlPr>
                                <a:rPr lang="pt-BR" i="1">
                                  <a:latin typeface="Cambria Math" panose="02040503050406030204" pitchFamily="18" charset="0"/>
                                </a:rPr>
                              </m:ctrlPr>
                            </m:accPr>
                            <m:e>
                              <m:r>
                                <a:rPr lang="pt-BR" i="1">
                                  <a:latin typeface="Cambria Math" panose="02040503050406030204" pitchFamily="18" charset="0"/>
                                </a:rPr>
                                <m:t>𝐻</m:t>
                              </m:r>
                            </m:e>
                          </m:acc>
                        </m:e>
                      </m:d>
                      <m:r>
                        <a:rPr lang="pt-BR" i="0">
                          <a:latin typeface="Cambria Math" panose="02040503050406030204" pitchFamily="18" charset="0"/>
                        </a:rPr>
                        <m:t>=</m:t>
                      </m:r>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𝑞𝑞</m:t>
                              </m:r>
                            </m:sub>
                          </m:sSub>
                        </m:e>
                      </m:d>
                      <m:r>
                        <a:rPr lang="pt-BR" i="0">
                          <a:latin typeface="Cambria Math" panose="02040503050406030204" pitchFamily="18" charset="0"/>
                        </a:rPr>
                        <m:t>−</m:t>
                      </m:r>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𝑞𝑢</m:t>
                              </m:r>
                            </m:sub>
                          </m:sSub>
                        </m:e>
                      </m:d>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𝑢𝑢</m:t>
                                  </m:r>
                                </m:sub>
                              </m:sSub>
                            </m:e>
                          </m:d>
                        </m:e>
                        <m:sup>
                          <m:r>
                            <a:rPr lang="pt-BR" i="0">
                              <a:latin typeface="Cambria Math" panose="02040503050406030204" pitchFamily="18" charset="0"/>
                            </a:rPr>
                            <m:t>−</m:t>
                          </m:r>
                          <m:r>
                            <a:rPr lang="pt-BR" i="0">
                              <a:latin typeface="Cambria Math" panose="02040503050406030204" pitchFamily="18" charset="0"/>
                            </a:rPr>
                            <m:t>1</m:t>
                          </m:r>
                        </m:sup>
                      </m:sSup>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𝑢𝑞</m:t>
                              </m:r>
                            </m:sub>
                          </m:sSub>
                        </m:e>
                      </m:d>
                    </m:oMath>
                  </m:oMathPara>
                </a14:m>
                <a:endParaRPr lang="pt-BR" dirty="0"/>
              </a:p>
            </p:txBody>
          </p:sp>
        </mc:Choice>
        <mc:Fallback xmlns="">
          <p:sp>
            <p:nvSpPr>
              <p:cNvPr id="17" name="CaixaDeTexto 16">
                <a:extLst>
                  <a:ext uri="{FF2B5EF4-FFF2-40B4-BE49-F238E27FC236}">
                    <a16:creationId xmlns:a16="http://schemas.microsoft.com/office/drawing/2014/main" id="{60BA50F5-BFE5-4FB2-B0CD-F5DD711CA4FE}"/>
                  </a:ext>
                </a:extLst>
              </p:cNvPr>
              <p:cNvSpPr txBox="1">
                <a:spLocks noRot="1" noChangeAspect="1" noMove="1" noResize="1" noEditPoints="1" noAdjustHandles="1" noChangeArrowheads="1" noChangeShapeType="1" noTextEdit="1"/>
              </p:cNvSpPr>
              <p:nvPr/>
            </p:nvSpPr>
            <p:spPr>
              <a:xfrm>
                <a:off x="3047163" y="4917259"/>
                <a:ext cx="6094324" cy="410497"/>
              </a:xfrm>
              <a:prstGeom prst="rect">
                <a:avLst/>
              </a:prstGeom>
              <a:blipFill>
                <a:blip r:embed="rId7"/>
                <a:stretch>
                  <a:fillRect b="-298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AE0C380B-4838-4728-882D-B8245D0268B3}"/>
                  </a:ext>
                </a:extLst>
              </p:cNvPr>
              <p:cNvSpPr txBox="1"/>
              <p:nvPr/>
            </p:nvSpPr>
            <p:spPr>
              <a:xfrm>
                <a:off x="3047163" y="5452400"/>
                <a:ext cx="6094324" cy="4104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acc>
                            <m:accPr>
                              <m:chr m:val="̅"/>
                              <m:ctrlPr>
                                <a:rPr lang="pt-BR" i="1">
                                  <a:latin typeface="Cambria Math" panose="02040503050406030204" pitchFamily="18" charset="0"/>
                                </a:rPr>
                              </m:ctrlPr>
                            </m:accPr>
                            <m:e>
                              <m:r>
                                <a:rPr lang="pt-BR" i="1">
                                  <a:latin typeface="Cambria Math" panose="02040503050406030204" pitchFamily="18" charset="0"/>
                                </a:rPr>
                                <m:t>𝑀</m:t>
                              </m:r>
                            </m:e>
                          </m:acc>
                        </m:e>
                      </m:d>
                      <m:r>
                        <a:rPr lang="pt-BR" i="0">
                          <a:latin typeface="Cambria Math" panose="02040503050406030204" pitchFamily="18" charset="0"/>
                        </a:rPr>
                        <m:t>=</m:t>
                      </m:r>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𝑞𝑞</m:t>
                              </m:r>
                            </m:sub>
                          </m:sSub>
                        </m:e>
                      </m:d>
                      <m:r>
                        <a:rPr lang="pt-BR" i="0">
                          <a:latin typeface="Cambria Math" panose="02040503050406030204" pitchFamily="18" charset="0"/>
                        </a:rPr>
                        <m:t>−</m:t>
                      </m:r>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𝑞𝑢</m:t>
                              </m:r>
                            </m:sub>
                          </m:sSub>
                        </m:e>
                      </m:d>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𝑢𝑢</m:t>
                                  </m:r>
                                </m:sub>
                              </m:sSub>
                            </m:e>
                          </m:d>
                        </m:e>
                        <m:sup>
                          <m:r>
                            <a:rPr lang="pt-BR" i="0">
                              <a:latin typeface="Cambria Math" panose="02040503050406030204" pitchFamily="18" charset="0"/>
                            </a:rPr>
                            <m:t>−</m:t>
                          </m:r>
                          <m:r>
                            <a:rPr lang="pt-BR" i="0">
                              <a:latin typeface="Cambria Math" panose="02040503050406030204" pitchFamily="18" charset="0"/>
                            </a:rPr>
                            <m:t>1</m:t>
                          </m:r>
                        </m:sup>
                      </m:sSup>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𝑢𝑞</m:t>
                              </m:r>
                            </m:sub>
                          </m:sSub>
                        </m:e>
                      </m:d>
                    </m:oMath>
                  </m:oMathPara>
                </a14:m>
                <a:endParaRPr lang="pt-BR" dirty="0"/>
              </a:p>
            </p:txBody>
          </p:sp>
        </mc:Choice>
        <mc:Fallback xmlns="">
          <p:sp>
            <p:nvSpPr>
              <p:cNvPr id="19" name="CaixaDeTexto 18">
                <a:extLst>
                  <a:ext uri="{FF2B5EF4-FFF2-40B4-BE49-F238E27FC236}">
                    <a16:creationId xmlns:a16="http://schemas.microsoft.com/office/drawing/2014/main" id="{AE0C380B-4838-4728-882D-B8245D0268B3}"/>
                  </a:ext>
                </a:extLst>
              </p:cNvPr>
              <p:cNvSpPr txBox="1">
                <a:spLocks noRot="1" noChangeAspect="1" noMove="1" noResize="1" noEditPoints="1" noAdjustHandles="1" noChangeArrowheads="1" noChangeShapeType="1" noTextEdit="1"/>
              </p:cNvSpPr>
              <p:nvPr/>
            </p:nvSpPr>
            <p:spPr>
              <a:xfrm>
                <a:off x="3047163" y="5452400"/>
                <a:ext cx="6094324" cy="410497"/>
              </a:xfrm>
              <a:prstGeom prst="rect">
                <a:avLst/>
              </a:prstGeom>
              <a:blipFill>
                <a:blip r:embed="rId8"/>
                <a:stretch>
                  <a:fillRect b="-2941"/>
                </a:stretch>
              </a:blipFill>
            </p:spPr>
            <p:txBody>
              <a:bodyPr/>
              <a:lstStyle/>
              <a:p>
                <a:r>
                  <a:rPr lang="pt-BR">
                    <a:noFill/>
                  </a:rPr>
                  <a:t> </a:t>
                </a:r>
              </a:p>
            </p:txBody>
          </p:sp>
        </mc:Fallback>
      </mc:AlternateContent>
    </p:spTree>
    <p:extLst>
      <p:ext uri="{BB962C8B-B14F-4D97-AF65-F5344CB8AC3E}">
        <p14:creationId xmlns:p14="http://schemas.microsoft.com/office/powerpoint/2010/main" val="2890706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normAutofit fontScale="90000"/>
          </a:bodyPr>
          <a:lstStyle/>
          <a:p>
            <a:r>
              <a:rPr lang="pt-BR" dirty="0"/>
              <a:t>2.3. A formulação MECID autorregularizada aplicada à problemas de Helmholtz</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p:txBody>
              <a:bodyPr/>
              <a:lstStyle/>
              <a:p>
                <a:pPr algn="just"/>
                <a:r>
                  <a:rPr lang="pt-BR" dirty="0"/>
                  <a:t>A formulação do MECID se inicia com o estabelecimento de uma função auxiliar </a:t>
                </a:r>
                <a14:m>
                  <m:oMath xmlns:m="http://schemas.openxmlformats.org/officeDocument/2006/math">
                    <m:sSup>
                      <m:sSupPr>
                        <m:ctrlPr>
                          <a:rPr lang="pt-BR" i="1" dirty="0" smtClean="0">
                            <a:latin typeface="Cambria Math" panose="02040503050406030204" pitchFamily="18" charset="0"/>
                          </a:rPr>
                        </m:ctrlPr>
                      </m:sSupPr>
                      <m:e>
                        <m:r>
                          <a:rPr lang="pt-BR" i="1" dirty="0" smtClean="0">
                            <a:latin typeface="Cambria Math" panose="02040503050406030204" pitchFamily="18" charset="0"/>
                          </a:rPr>
                          <m:t>𝑏</m:t>
                        </m:r>
                      </m:e>
                      <m:sup>
                        <m:r>
                          <a:rPr lang="pt-BR" i="1" dirty="0" smtClean="0">
                            <a:latin typeface="Cambria Math" panose="02040503050406030204" pitchFamily="18" charset="0"/>
                          </a:rPr>
                          <m:t>∗</m:t>
                        </m:r>
                      </m:sup>
                    </m:sSup>
                    <m:r>
                      <a:rPr lang="pt-BR" i="1" dirty="0" smtClean="0">
                        <a:latin typeface="Cambria Math" panose="02040503050406030204" pitchFamily="18" charset="0"/>
                      </a:rPr>
                      <m:t>(</m:t>
                    </m:r>
                    <m:r>
                      <a:rPr lang="pt-BR" i="1" dirty="0" smtClean="0">
                        <a:latin typeface="Cambria Math" panose="02040503050406030204" pitchFamily="18" charset="0"/>
                      </a:rPr>
                      <m:t>𝜉</m:t>
                    </m:r>
                    <m:r>
                      <a:rPr lang="pt-BR" i="1" dirty="0" smtClean="0">
                        <a:latin typeface="Cambria Math" panose="02040503050406030204" pitchFamily="18" charset="0"/>
                      </a:rPr>
                      <m:t>)</m:t>
                    </m:r>
                  </m:oMath>
                </a14:m>
                <a:r>
                  <a:rPr lang="pt-BR" dirty="0"/>
                  <a:t>:</a:t>
                </a:r>
              </a:p>
              <a:p>
                <a:pPr algn="r"/>
                <a:r>
                  <a:rPr lang="pt-BR" dirty="0"/>
                  <a:t>(52)</a:t>
                </a:r>
              </a:p>
              <a:p>
                <a:pPr algn="just"/>
                <a:r>
                  <a:rPr lang="pt-BR" dirty="0"/>
                  <a:t>Onde, para simplificação, define-se: </a:t>
                </a:r>
              </a:p>
              <a:p>
                <a:pPr algn="r"/>
                <a:r>
                  <a:rPr lang="pt-BR" dirty="0"/>
                  <a:t>(53)</a:t>
                </a:r>
              </a:p>
              <a:p>
                <a:pPr algn="just"/>
                <a:r>
                  <a:rPr lang="pt-BR" dirty="0"/>
                  <a:t>Onde, em </a:t>
                </a:r>
                <a14:m>
                  <m:oMath xmlns:m="http://schemas.openxmlformats.org/officeDocument/2006/math">
                    <m:sSup>
                      <m:sSupPr>
                        <m:ctrlPr>
                          <a:rPr lang="pt-BR" i="1" dirty="0" smtClean="0">
                            <a:latin typeface="Cambria Math" panose="02040503050406030204" pitchFamily="18" charset="0"/>
                          </a:rPr>
                        </m:ctrlPr>
                      </m:sSupPr>
                      <m:e>
                        <m:r>
                          <a:rPr lang="pt-BR" i="1" dirty="0" smtClean="0">
                            <a:latin typeface="Cambria Math" panose="02040503050406030204" pitchFamily="18" charset="0"/>
                          </a:rPr>
                          <m:t>𝑏</m:t>
                        </m:r>
                      </m:e>
                      <m:sup>
                        <m:r>
                          <a:rPr lang="pt-BR" i="1" dirty="0" smtClean="0">
                            <a:latin typeface="Cambria Math" panose="02040503050406030204" pitchFamily="18" charset="0"/>
                          </a:rPr>
                          <m:t>∗</m:t>
                        </m:r>
                      </m:sup>
                    </m:sSup>
                  </m:oMath>
                </a14:m>
                <a:r>
                  <a:rPr lang="pt-BR" dirty="0"/>
                  <a:t>:</a:t>
                </a:r>
              </a:p>
              <a:p>
                <a:pPr algn="r"/>
                <a:r>
                  <a:rPr lang="pt-BR" dirty="0"/>
                  <a:t>(54)</a:t>
                </a:r>
              </a:p>
              <a:p>
                <a:pPr algn="r"/>
                <a:endParaRPr lang="pt-BR" dirty="0"/>
              </a:p>
              <a:p>
                <a:pPr algn="r"/>
                <a:r>
                  <a:rPr lang="pt-BR" dirty="0"/>
                  <a:t>(55)</a:t>
                </a:r>
              </a:p>
            </p:txBody>
          </p:sp>
        </mc:Choice>
        <mc:Fallback xmlns="">
          <p:sp>
            <p:nvSpPr>
              <p:cNvPr id="3" name="Espaço Reservado para Conteúdo 2">
                <a:extLst>
                  <a:ext uri="{FF2B5EF4-FFF2-40B4-BE49-F238E27FC236}">
                    <a16:creationId xmlns:a16="http://schemas.microsoft.com/office/drawing/2014/main" id="{382F5DD6-4120-4553-8434-C8E35C92F677}"/>
                  </a:ext>
                </a:extLst>
              </p:cNvPr>
              <p:cNvSpPr>
                <a:spLocks noGrp="1" noRot="1" noChangeAspect="1" noMove="1" noResize="1" noEditPoints="1" noAdjustHandles="1" noChangeArrowheads="1" noChangeShapeType="1" noTextEdit="1"/>
              </p:cNvSpPr>
              <p:nvPr>
                <p:ph idx="1"/>
              </p:nvPr>
            </p:nvSpPr>
            <p:spPr>
              <a:blipFill>
                <a:blip r:embed="rId2"/>
                <a:stretch>
                  <a:fillRect l="-606" t="-1667" r="-15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63D98241-07CB-4000-8994-73BE4CC80BC4}"/>
                  </a:ext>
                </a:extLst>
              </p:cNvPr>
              <p:cNvSpPr txBox="1"/>
              <p:nvPr/>
            </p:nvSpPr>
            <p:spPr>
              <a:xfrm>
                <a:off x="3048838" y="2263782"/>
                <a:ext cx="609432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pt-BR" i="1">
                              <a:latin typeface="Cambria Math" panose="02040503050406030204" pitchFamily="18" charset="0"/>
                            </a:rPr>
                            <m:t>𝑏</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0">
                          <a:latin typeface="Cambria Math" panose="02040503050406030204" pitchFamily="18" charset="0"/>
                        </a:rPr>
                        <m:t>−</m:t>
                      </m:r>
                      <m:r>
                        <a:rPr lang="pt-BR" i="1">
                          <a:latin typeface="Cambria Math" panose="02040503050406030204" pitchFamily="18" charset="0"/>
                        </a:rPr>
                        <m:t>𝜆</m:t>
                      </m:r>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oMath>
                  </m:oMathPara>
                </a14:m>
                <a:endParaRPr lang="pt-BR" dirty="0"/>
              </a:p>
            </p:txBody>
          </p:sp>
        </mc:Choice>
        <mc:Fallback xmlns="">
          <p:sp>
            <p:nvSpPr>
              <p:cNvPr id="5" name="CaixaDeTexto 4">
                <a:extLst>
                  <a:ext uri="{FF2B5EF4-FFF2-40B4-BE49-F238E27FC236}">
                    <a16:creationId xmlns:a16="http://schemas.microsoft.com/office/drawing/2014/main" id="{63D98241-07CB-4000-8994-73BE4CC80BC4}"/>
                  </a:ext>
                </a:extLst>
              </p:cNvPr>
              <p:cNvSpPr txBox="1">
                <a:spLocks noRot="1" noChangeAspect="1" noMove="1" noResize="1" noEditPoints="1" noAdjustHandles="1" noChangeArrowheads="1" noChangeShapeType="1" noTextEdit="1"/>
              </p:cNvSpPr>
              <p:nvPr/>
            </p:nvSpPr>
            <p:spPr>
              <a:xfrm>
                <a:off x="3048838" y="2263782"/>
                <a:ext cx="6094324" cy="369332"/>
              </a:xfrm>
              <a:prstGeom prst="rect">
                <a:avLst/>
              </a:prstGeom>
              <a:blipFill>
                <a:blip r:embed="rId3"/>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C4A2BA5A-3BFB-4031-96FC-4E3D460EB173}"/>
                  </a:ext>
                </a:extLst>
              </p:cNvPr>
              <p:cNvSpPr txBox="1"/>
              <p:nvPr/>
            </p:nvSpPr>
            <p:spPr>
              <a:xfrm>
                <a:off x="3048838" y="2941457"/>
                <a:ext cx="6094324" cy="6481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𝜆</m:t>
                      </m:r>
                      <m:r>
                        <a:rPr lang="pt-BR" i="0">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0">
                                  <a:latin typeface="Cambria Math" panose="02040503050406030204" pitchFamily="18" charset="0"/>
                                </a:rPr>
                                <m:t>2</m:t>
                              </m:r>
                            </m:sup>
                          </m:sSup>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0">
                                  <a:latin typeface="Cambria Math" panose="02040503050406030204" pitchFamily="18" charset="0"/>
                                </a:rPr>
                                <m:t>2</m:t>
                              </m:r>
                            </m:sup>
                          </m:sSup>
                        </m:den>
                      </m:f>
                    </m:oMath>
                  </m:oMathPara>
                </a14:m>
                <a:endParaRPr lang="pt-BR" dirty="0"/>
              </a:p>
            </p:txBody>
          </p:sp>
        </mc:Choice>
        <mc:Fallback xmlns="">
          <p:sp>
            <p:nvSpPr>
              <p:cNvPr id="7" name="CaixaDeTexto 6">
                <a:extLst>
                  <a:ext uri="{FF2B5EF4-FFF2-40B4-BE49-F238E27FC236}">
                    <a16:creationId xmlns:a16="http://schemas.microsoft.com/office/drawing/2014/main" id="{C4A2BA5A-3BFB-4031-96FC-4E3D460EB173}"/>
                  </a:ext>
                </a:extLst>
              </p:cNvPr>
              <p:cNvSpPr txBox="1">
                <a:spLocks noRot="1" noChangeAspect="1" noMove="1" noResize="1" noEditPoints="1" noAdjustHandles="1" noChangeArrowheads="1" noChangeShapeType="1" noTextEdit="1"/>
              </p:cNvSpPr>
              <p:nvPr/>
            </p:nvSpPr>
            <p:spPr>
              <a:xfrm>
                <a:off x="3048838" y="2941457"/>
                <a:ext cx="6094324" cy="648126"/>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8DF96505-6017-4096-95BA-18081E4A2A91}"/>
                  </a:ext>
                </a:extLst>
              </p:cNvPr>
              <p:cNvSpPr txBox="1"/>
              <p:nvPr/>
            </p:nvSpPr>
            <p:spPr>
              <a:xfrm>
                <a:off x="3047162" y="3951575"/>
                <a:ext cx="6096000" cy="6127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0">
                              <a:latin typeface="Cambria Math" panose="02040503050406030204" pitchFamily="18" charset="0"/>
                            </a:rPr>
                            <m:t>2</m:t>
                          </m:r>
                          <m:r>
                            <a:rPr lang="pt-BR" i="1">
                              <a:latin typeface="Cambria Math" panose="02040503050406030204" pitchFamily="18" charset="0"/>
                            </a:rPr>
                            <m:t>𝜋</m:t>
                          </m:r>
                        </m:den>
                      </m:f>
                      <m:func>
                        <m:funcPr>
                          <m:ctrlPr>
                            <a:rPr lang="pt-BR" i="1">
                              <a:latin typeface="Cambria Math" panose="02040503050406030204" pitchFamily="18" charset="0"/>
                            </a:rPr>
                          </m:ctrlPr>
                        </m:funcPr>
                        <m:fName>
                          <m:r>
                            <m:rPr>
                              <m:sty m:val="p"/>
                            </m:rPr>
                            <a:rPr lang="pt-BR" i="0">
                              <a:latin typeface="Cambria Math" panose="02040503050406030204" pitchFamily="18" charset="0"/>
                            </a:rPr>
                            <m:t>ln</m:t>
                          </m:r>
                        </m:fName>
                        <m:e>
                          <m:d>
                            <m:dPr>
                              <m:ctrlPr>
                                <a:rPr lang="pt-BR" i="1">
                                  <a:latin typeface="Cambria Math" panose="02040503050406030204" pitchFamily="18" charset="0"/>
                                </a:rPr>
                              </m:ctrlPr>
                            </m:dPr>
                            <m:e>
                              <m:r>
                                <a:rPr lang="pt-BR" i="1">
                                  <a:latin typeface="Cambria Math" panose="02040503050406030204" pitchFamily="18" charset="0"/>
                                </a:rPr>
                                <m:t>𝑟</m:t>
                              </m:r>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e>
                      </m:func>
                    </m:oMath>
                  </m:oMathPara>
                </a14:m>
                <a:endParaRPr lang="pt-BR" dirty="0"/>
              </a:p>
            </p:txBody>
          </p:sp>
        </mc:Choice>
        <mc:Fallback xmlns="">
          <p:sp>
            <p:nvSpPr>
              <p:cNvPr id="9" name="CaixaDeTexto 8">
                <a:extLst>
                  <a:ext uri="{FF2B5EF4-FFF2-40B4-BE49-F238E27FC236}">
                    <a16:creationId xmlns:a16="http://schemas.microsoft.com/office/drawing/2014/main" id="{8DF96505-6017-4096-95BA-18081E4A2A91}"/>
                  </a:ext>
                </a:extLst>
              </p:cNvPr>
              <p:cNvSpPr txBox="1">
                <a:spLocks noRot="1" noChangeAspect="1" noMove="1" noResize="1" noEditPoints="1" noAdjustHandles="1" noChangeArrowheads="1" noChangeShapeType="1" noTextEdit="1"/>
              </p:cNvSpPr>
              <p:nvPr/>
            </p:nvSpPr>
            <p:spPr>
              <a:xfrm>
                <a:off x="3047162" y="3951575"/>
                <a:ext cx="6096000" cy="612796"/>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3AC8E755-A2CB-4E8D-A0DC-4D71119944D3}"/>
                  </a:ext>
                </a:extLst>
              </p:cNvPr>
              <p:cNvSpPr txBox="1"/>
              <p:nvPr/>
            </p:nvSpPr>
            <p:spPr>
              <a:xfrm>
                <a:off x="3047162" y="4738955"/>
                <a:ext cx="6096000" cy="6481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a:latin typeface="Cambria Math" panose="02040503050406030204" pitchFamily="18" charset="0"/>
                            </a:rPr>
                            <m:t>∗</m:t>
                          </m:r>
                        </m:sup>
                      </m:sSup>
                      <m:r>
                        <a:rPr lang="pt-BR">
                          <a:latin typeface="Cambria Math" panose="02040503050406030204" pitchFamily="18" charset="0"/>
                        </a:rPr>
                        <m:t>(</m:t>
                      </m:r>
                      <m:r>
                        <a:rPr lang="pt-BR" i="1">
                          <a:latin typeface="Cambria Math" panose="02040503050406030204" pitchFamily="18" charset="0"/>
                        </a:rPr>
                        <m:t>𝜉</m:t>
                      </m:r>
                      <m:r>
                        <a:rPr lang="pt-BR">
                          <a:latin typeface="Cambria Math" panose="02040503050406030204" pitchFamily="18" charset="0"/>
                        </a:rPr>
                        <m:t>;</m:t>
                      </m:r>
                      <m:r>
                        <a:rPr lang="pt-BR" i="1">
                          <a:latin typeface="Cambria Math" panose="02040503050406030204" pitchFamily="18" charset="0"/>
                        </a:rPr>
                        <m:t>𝑋</m:t>
                      </m:r>
                      <m:r>
                        <a:rPr lang="pt-BR">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𝑟</m:t>
                              </m:r>
                            </m:e>
                            <m:sup>
                              <m:r>
                                <a:rPr lang="pt-BR">
                                  <a:latin typeface="Cambria Math" panose="02040503050406030204" pitchFamily="18" charset="0"/>
                                </a:rPr>
                                <m:t>2</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a:latin typeface="Cambria Math" panose="02040503050406030204" pitchFamily="18" charset="0"/>
                                </a:rPr>
                                <m:t>;</m:t>
                              </m:r>
                              <m:r>
                                <a:rPr lang="pt-BR" i="1">
                                  <a:latin typeface="Cambria Math" panose="02040503050406030204" pitchFamily="18" charset="0"/>
                                </a:rPr>
                                <m:t>𝑋</m:t>
                              </m:r>
                            </m:e>
                          </m:d>
                        </m:num>
                        <m:den>
                          <m:r>
                            <a:rPr lang="pt-BR">
                              <a:latin typeface="Cambria Math" panose="02040503050406030204" pitchFamily="18" charset="0"/>
                            </a:rPr>
                            <m:t>8</m:t>
                          </m:r>
                          <m:r>
                            <a:rPr lang="pt-BR" i="1">
                              <a:latin typeface="Cambria Math" panose="02040503050406030204" pitchFamily="18" charset="0"/>
                            </a:rPr>
                            <m:t>𝜋</m:t>
                          </m:r>
                        </m:den>
                      </m:f>
                      <m:d>
                        <m:dPr>
                          <m:begChr m:val="["/>
                          <m:endChr m:val="]"/>
                          <m:ctrlPr>
                            <a:rPr lang="pt-BR" i="1">
                              <a:latin typeface="Cambria Math" panose="02040503050406030204" pitchFamily="18" charset="0"/>
                            </a:rPr>
                          </m:ctrlPr>
                        </m:dPr>
                        <m:e>
                          <m:r>
                            <a:rPr lang="pt-BR">
                              <a:latin typeface="Cambria Math" panose="02040503050406030204" pitchFamily="18" charset="0"/>
                            </a:rPr>
                            <m:t>1</m:t>
                          </m:r>
                          <m:r>
                            <a:rPr lang="pt-BR" i="1">
                              <a:latin typeface="Cambria Math" panose="02040503050406030204" pitchFamily="18" charset="0"/>
                            </a:rPr>
                            <m:t>−</m:t>
                          </m:r>
                          <m:r>
                            <m:rPr>
                              <m:sty m:val="p"/>
                            </m:rPr>
                            <a:rPr lang="pt-BR">
                              <a:latin typeface="Cambria Math" panose="02040503050406030204" pitchFamily="18" charset="0"/>
                            </a:rPr>
                            <m:t>ln</m:t>
                          </m:r>
                          <m:r>
                            <a:rPr lang="pt-BR">
                              <a:latin typeface="Cambria Math" panose="02040503050406030204" pitchFamily="18" charset="0"/>
                            </a:rPr>
                            <m:t>⁡</m:t>
                          </m:r>
                          <m:r>
                            <a:rPr lang="pt-BR" i="1">
                              <a:latin typeface="Cambria Math" panose="02040503050406030204" pitchFamily="18" charset="0"/>
                            </a:rPr>
                            <m:t>(</m:t>
                          </m:r>
                          <m:r>
                            <a:rPr lang="pt-BR" i="1">
                              <a:latin typeface="Cambria Math" panose="02040503050406030204" pitchFamily="18" charset="0"/>
                            </a:rPr>
                            <m:t>𝑟</m:t>
                          </m:r>
                          <m:r>
                            <a:rPr lang="pt-BR" i="1">
                              <a:latin typeface="Cambria Math" panose="02040503050406030204" pitchFamily="18" charset="0"/>
                            </a:rPr>
                            <m:t>(</m:t>
                          </m:r>
                          <m:r>
                            <a:rPr lang="pt-BR" i="1">
                              <a:latin typeface="Cambria Math" panose="02040503050406030204" pitchFamily="18" charset="0"/>
                            </a:rPr>
                            <m:t>𝜉</m:t>
                          </m:r>
                          <m:r>
                            <a:rPr lang="pt-BR" i="1">
                              <a:latin typeface="Cambria Math" panose="02040503050406030204" pitchFamily="18" charset="0"/>
                            </a:rPr>
                            <m:t>;</m:t>
                          </m:r>
                          <m:r>
                            <a:rPr lang="pt-BR" i="1">
                              <a:latin typeface="Cambria Math" panose="02040503050406030204" pitchFamily="18" charset="0"/>
                            </a:rPr>
                            <m:t>𝑋</m:t>
                          </m:r>
                          <m:r>
                            <a:rPr lang="pt-BR" i="1">
                              <a:latin typeface="Cambria Math" panose="02040503050406030204" pitchFamily="18" charset="0"/>
                            </a:rPr>
                            <m:t>))</m:t>
                          </m:r>
                        </m:e>
                      </m:d>
                    </m:oMath>
                  </m:oMathPara>
                </a14:m>
                <a:endParaRPr lang="pt-BR" dirty="0"/>
              </a:p>
            </p:txBody>
          </p:sp>
        </mc:Choice>
        <mc:Fallback xmlns="">
          <p:sp>
            <p:nvSpPr>
              <p:cNvPr id="11" name="CaixaDeTexto 10">
                <a:extLst>
                  <a:ext uri="{FF2B5EF4-FFF2-40B4-BE49-F238E27FC236}">
                    <a16:creationId xmlns:a16="http://schemas.microsoft.com/office/drawing/2014/main" id="{3AC8E755-A2CB-4E8D-A0DC-4D71119944D3}"/>
                  </a:ext>
                </a:extLst>
              </p:cNvPr>
              <p:cNvSpPr txBox="1">
                <a:spLocks noRot="1" noChangeAspect="1" noMove="1" noResize="1" noEditPoints="1" noAdjustHandles="1" noChangeArrowheads="1" noChangeShapeType="1" noTextEdit="1"/>
              </p:cNvSpPr>
              <p:nvPr/>
            </p:nvSpPr>
            <p:spPr>
              <a:xfrm>
                <a:off x="3047162" y="4738955"/>
                <a:ext cx="6096000" cy="648191"/>
              </a:xfrm>
              <a:prstGeom prst="rect">
                <a:avLst/>
              </a:prstGeom>
              <a:blipFill>
                <a:blip r:embed="rId6"/>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970706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Assim, partindo da Equação de Helmholtz em sua forma indicial: </a:t>
            </a:r>
          </a:p>
          <a:p>
            <a:pPr algn="r"/>
            <a:r>
              <a:rPr lang="pt-BR" dirty="0"/>
              <a:t>(56)</a:t>
            </a:r>
          </a:p>
          <a:p>
            <a:pPr algn="just"/>
            <a:r>
              <a:rPr lang="pt-BR" dirty="0"/>
              <a:t>Aplica-se a função auxiliar aos dois lados da equação (56), e integraliza-se a mesma:</a:t>
            </a:r>
          </a:p>
          <a:p>
            <a:pPr algn="r"/>
            <a:r>
              <a:rPr lang="pt-BR" dirty="0"/>
              <a:t>(57)</a:t>
            </a:r>
          </a:p>
          <a:p>
            <a:pPr algn="just"/>
            <a:r>
              <a:rPr lang="pt-BR" dirty="0"/>
              <a:t>Substituindo (52):</a:t>
            </a:r>
          </a:p>
          <a:p>
            <a:pPr algn="just"/>
            <a:endParaRPr lang="pt-BR" dirty="0"/>
          </a:p>
          <a:p>
            <a:pPr algn="r"/>
            <a:r>
              <a:rPr lang="pt-BR" dirty="0"/>
              <a:t>(58)</a:t>
            </a:r>
          </a:p>
          <a:p>
            <a:pPr algn="just"/>
            <a:endParaRPr lang="pt-BR" dirty="0"/>
          </a:p>
          <a:p>
            <a:pPr algn="just"/>
            <a:r>
              <a:rPr lang="pt-BR" dirty="0"/>
              <a:t>Assim, ao integrar o lado esquerdo da equação (58) por partes, resultaremos em:</a:t>
            </a:r>
          </a:p>
          <a:p>
            <a:pPr algn="just"/>
            <a:endParaRPr lang="pt-BR" dirty="0"/>
          </a:p>
          <a:p>
            <a:pPr algn="r"/>
            <a:r>
              <a:rPr lang="pt-BR" dirty="0"/>
              <a:t>(59)</a:t>
            </a:r>
          </a:p>
        </p:txBody>
      </p:sp>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82058F29-B7EB-49F4-86D1-A97E51837006}"/>
                  </a:ext>
                </a:extLst>
              </p:cNvPr>
              <p:cNvSpPr txBox="1"/>
              <p:nvPr/>
            </p:nvSpPr>
            <p:spPr>
              <a:xfrm>
                <a:off x="3048000" y="788957"/>
                <a:ext cx="6096000"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r>
                        <a:rPr lang="pt-BR" i="1">
                          <a:latin typeface="Cambria Math" panose="02040503050406030204" pitchFamily="18" charset="0"/>
                        </a:rPr>
                        <m:t>𝜆</m:t>
                      </m:r>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p:txBody>
          </p:sp>
        </mc:Choice>
        <mc:Fallback xmlns="">
          <p:sp>
            <p:nvSpPr>
              <p:cNvPr id="10" name="CaixaDeTexto 9">
                <a:extLst>
                  <a:ext uri="{FF2B5EF4-FFF2-40B4-BE49-F238E27FC236}">
                    <a16:creationId xmlns:a16="http://schemas.microsoft.com/office/drawing/2014/main" id="{82058F29-B7EB-49F4-86D1-A97E51837006}"/>
                  </a:ext>
                </a:extLst>
              </p:cNvPr>
              <p:cNvSpPr txBox="1">
                <a:spLocks noRot="1" noChangeAspect="1" noMove="1" noResize="1" noEditPoints="1" noAdjustHandles="1" noChangeArrowheads="1" noChangeShapeType="1" noTextEdit="1"/>
              </p:cNvSpPr>
              <p:nvPr/>
            </p:nvSpPr>
            <p:spPr>
              <a:xfrm>
                <a:off x="3048000" y="788957"/>
                <a:ext cx="6096000" cy="381515"/>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C31AAD45-ADA1-4CAF-9448-AC69B6A8017C}"/>
                  </a:ext>
                </a:extLst>
              </p:cNvPr>
              <p:cNvSpPr txBox="1"/>
              <p:nvPr/>
            </p:nvSpPr>
            <p:spPr>
              <a:xfrm>
                <a:off x="3230880" y="1601082"/>
                <a:ext cx="6096000" cy="6587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subSup"/>
                          <m:supHide m:val="on"/>
                          <m:ctrlPr>
                            <a:rPr lang="pt-BR" i="1" smtClean="0">
                              <a:latin typeface="Cambria Math" panose="02040503050406030204" pitchFamily="18" charset="0"/>
                            </a:rPr>
                          </m:ctrlPr>
                        </m:naryPr>
                        <m:sub>
                          <m:r>
                            <m:rPr>
                              <m:sty m:val="p"/>
                            </m:rPr>
                            <a:rPr lang="pt-BR" i="0">
                              <a:latin typeface="Cambria Math" panose="02040503050406030204" pitchFamily="18" charset="0"/>
                            </a:rPr>
                            <m:t>Ω</m:t>
                          </m:r>
                        </m:sub>
                        <m:sup/>
                        <m:e>
                          <m:r>
                            <a:rPr lang="pt-BR" i="0">
                              <a:latin typeface="Cambria Math" panose="02040503050406030204" pitchFamily="18" charset="0"/>
                            </a:rPr>
                            <m:t>‍</m:t>
                          </m:r>
                        </m:e>
                      </m:nary>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𝑏</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r>
                        <a:rPr lang="pt-BR" i="1">
                          <a:latin typeface="Cambria Math" panose="02040503050406030204" pitchFamily="18" charset="0"/>
                        </a:rPr>
                        <m:t>𝜆</m:t>
                      </m:r>
                      <m:nary>
                        <m:naryPr>
                          <m:limLoc m:val="subSup"/>
                          <m:supHide m:val="on"/>
                          <m:ctrlPr>
                            <a:rPr lang="pt-BR" i="1">
                              <a:latin typeface="Cambria Math" panose="02040503050406030204" pitchFamily="18" charset="0"/>
                            </a:rPr>
                          </m:ctrlPr>
                        </m:naryPr>
                        <m:sub>
                          <m:r>
                            <m:rPr>
                              <m:sty m:val="p"/>
                            </m:rPr>
                            <a:rPr lang="pt-BR" i="0">
                              <a:latin typeface="Cambria Math" panose="02040503050406030204" pitchFamily="18" charset="0"/>
                            </a:rPr>
                            <m:t>Ω</m:t>
                          </m:r>
                        </m:sub>
                        <m:sup/>
                        <m:e>
                          <m:r>
                            <a:rPr lang="pt-BR" i="0">
                              <a:latin typeface="Cambria Math" panose="02040503050406030204" pitchFamily="18" charset="0"/>
                            </a:rPr>
                            <m:t>‍</m:t>
                          </m:r>
                        </m:e>
                      </m:nary>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𝑏</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p:txBody>
          </p:sp>
        </mc:Choice>
        <mc:Fallback xmlns="">
          <p:sp>
            <p:nvSpPr>
              <p:cNvPr id="13" name="CaixaDeTexto 12">
                <a:extLst>
                  <a:ext uri="{FF2B5EF4-FFF2-40B4-BE49-F238E27FC236}">
                    <a16:creationId xmlns:a16="http://schemas.microsoft.com/office/drawing/2014/main" id="{C31AAD45-ADA1-4CAF-9448-AC69B6A8017C}"/>
                  </a:ext>
                </a:extLst>
              </p:cNvPr>
              <p:cNvSpPr txBox="1">
                <a:spLocks noRot="1" noChangeAspect="1" noMove="1" noResize="1" noEditPoints="1" noAdjustHandles="1" noChangeArrowheads="1" noChangeShapeType="1" noTextEdit="1"/>
              </p:cNvSpPr>
              <p:nvPr/>
            </p:nvSpPr>
            <p:spPr>
              <a:xfrm>
                <a:off x="3230880" y="1601082"/>
                <a:ext cx="6096000" cy="658706"/>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3FC2812A-9D76-4FAF-AAA9-F9B3DC7B59BE}"/>
                  </a:ext>
                </a:extLst>
              </p:cNvPr>
              <p:cNvSpPr txBox="1"/>
              <p:nvPr/>
            </p:nvSpPr>
            <p:spPr>
              <a:xfrm>
                <a:off x="2218508" y="2481599"/>
                <a:ext cx="8120743" cy="15452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 </m:t>
                      </m:r>
                      <m:r>
                        <a:rPr lang="pt-BR" i="1">
                          <a:latin typeface="Cambria Math" panose="02040503050406030204" pitchFamily="18" charset="0"/>
                        </a:rPr>
                        <m:t>𝜆</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 </m:t>
                      </m:r>
                      <m:r>
                        <a:rPr lang="pt-BR" i="1">
                          <a:latin typeface="Cambria Math" panose="02040503050406030204" pitchFamily="18" charset="0"/>
                        </a:rPr>
                        <m:t>𝜆</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 </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r>
                            <a:rPr lang="pt-BR" i="1">
                              <a:latin typeface="Cambria Math" panose="02040503050406030204" pitchFamily="18" charset="0"/>
                            </a:rPr>
                            <m:t>𝜆</m:t>
                          </m:r>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p:txBody>
          </p:sp>
        </mc:Choice>
        <mc:Fallback xmlns="">
          <p:sp>
            <p:nvSpPr>
              <p:cNvPr id="14" name="CaixaDeTexto 13">
                <a:extLst>
                  <a:ext uri="{FF2B5EF4-FFF2-40B4-BE49-F238E27FC236}">
                    <a16:creationId xmlns:a16="http://schemas.microsoft.com/office/drawing/2014/main" id="{3FC2812A-9D76-4FAF-AAA9-F9B3DC7B59BE}"/>
                  </a:ext>
                </a:extLst>
              </p:cNvPr>
              <p:cNvSpPr txBox="1">
                <a:spLocks noRot="1" noChangeAspect="1" noMove="1" noResize="1" noEditPoints="1" noAdjustHandles="1" noChangeArrowheads="1" noChangeShapeType="1" noTextEdit="1"/>
              </p:cNvSpPr>
              <p:nvPr/>
            </p:nvSpPr>
            <p:spPr>
              <a:xfrm>
                <a:off x="2218508" y="2481599"/>
                <a:ext cx="8120743" cy="1545295"/>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A695F86B-8BCB-49F8-98ED-CE5A8F9F848C}"/>
                  </a:ext>
                </a:extLst>
              </p:cNvPr>
              <p:cNvSpPr txBox="1"/>
              <p:nvPr/>
            </p:nvSpPr>
            <p:spPr>
              <a:xfrm>
                <a:off x="980803" y="4408009"/>
                <a:ext cx="10230394" cy="15453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mtClean="0">
                          <a:latin typeface="Cambria Math" panose="02040503050406030204" pitchFamily="18" charset="0"/>
                        </a:rPr>
                        <m:t>−</m:t>
                      </m:r>
                      <m:r>
                        <a:rPr lang="pt-BR" i="1">
                          <a:latin typeface="Cambria Math" panose="02040503050406030204" pitchFamily="18" charset="0"/>
                        </a:rPr>
                        <m:t>𝑐</m:t>
                      </m:r>
                      <m:d>
                        <m:dPr>
                          <m:ctrlPr>
                            <a:rPr lang="pt-BR" i="1">
                              <a:latin typeface="Cambria Math" panose="02040503050406030204" pitchFamily="18" charset="0"/>
                            </a:rPr>
                          </m:ctrlPr>
                        </m:dPr>
                        <m:e>
                          <m:r>
                            <a:rPr lang="pt-BR" i="1">
                              <a:latin typeface="Cambria Math" panose="02040503050406030204" pitchFamily="18" charset="0"/>
                            </a:rPr>
                            <m:t>𝜉</m:t>
                          </m:r>
                        </m:e>
                      </m:d>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r>
                            <a:rPr lang="pt-BR" i="0">
                              <a:latin typeface="Cambria Math" panose="02040503050406030204" pitchFamily="18" charset="0"/>
                            </a:rPr>
                            <m:t> </m:t>
                          </m:r>
                        </m:sub>
                        <m:sup>
                          <m:r>
                            <a:rPr lang="pt-BR" i="0">
                              <a:latin typeface="Cambria Math" panose="02040503050406030204" pitchFamily="18" charset="0"/>
                            </a:rPr>
                            <m:t> </m:t>
                          </m:r>
                        </m:sup>
                        <m:e>
                          <m:r>
                            <m:rPr>
                              <m:sty m:val="p"/>
                            </m:rPr>
                            <a:rPr lang="pt-BR" i="0">
                              <a:latin typeface="Cambria Math" panose="02040503050406030204" pitchFamily="18" charset="0"/>
                            </a:rPr>
                            <m:t>u</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𝑞</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r>
                            <a:rPr lang="pt-BR" i="0">
                              <a:latin typeface="Cambria Math" panose="02040503050406030204" pitchFamily="18" charset="0"/>
                            </a:rPr>
                            <m:t> </m:t>
                          </m:r>
                        </m:sub>
                        <m:sup>
                          <m:r>
                            <a:rPr lang="pt-BR" i="0">
                              <a:latin typeface="Cambria Math" panose="02040503050406030204" pitchFamily="18" charset="0"/>
                            </a:rPr>
                            <m:t> </m:t>
                          </m:r>
                        </m:sup>
                        <m:e>
                          <m:r>
                            <a:rPr lang="pt-BR" i="1">
                              <a:latin typeface="Cambria Math" panose="02040503050406030204" pitchFamily="18" charset="0"/>
                            </a:rPr>
                            <m:t>𝑞</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 </m:t>
                      </m:r>
                      <m:r>
                        <a:rPr lang="pt-BR" i="1">
                          <a:latin typeface="Cambria Math" panose="02040503050406030204" pitchFamily="18" charset="0"/>
                        </a:rPr>
                        <m:t>𝜆</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 </m:t>
                      </m:r>
                      <m:r>
                        <a:rPr lang="pt-BR" i="1">
                          <a:latin typeface="Cambria Math" panose="02040503050406030204" pitchFamily="18" charset="0"/>
                        </a:rPr>
                        <m:t>𝜆</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p:txBody>
          </p:sp>
        </mc:Choice>
        <mc:Fallback xmlns="">
          <p:sp>
            <p:nvSpPr>
              <p:cNvPr id="18" name="CaixaDeTexto 17">
                <a:extLst>
                  <a:ext uri="{FF2B5EF4-FFF2-40B4-BE49-F238E27FC236}">
                    <a16:creationId xmlns:a16="http://schemas.microsoft.com/office/drawing/2014/main" id="{A695F86B-8BCB-49F8-98ED-CE5A8F9F848C}"/>
                  </a:ext>
                </a:extLst>
              </p:cNvPr>
              <p:cNvSpPr txBox="1">
                <a:spLocks noRot="1" noChangeAspect="1" noMove="1" noResize="1" noEditPoints="1" noAdjustHandles="1" noChangeArrowheads="1" noChangeShapeType="1" noTextEdit="1"/>
              </p:cNvSpPr>
              <p:nvPr/>
            </p:nvSpPr>
            <p:spPr>
              <a:xfrm>
                <a:off x="980803" y="4408009"/>
                <a:ext cx="10230394" cy="1545359"/>
              </a:xfrm>
              <a:prstGeom prst="rect">
                <a:avLst/>
              </a:prstGeom>
              <a:blipFill>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901158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Após integrar por partes duas vezes o quarto termo do lado esquerdo da equação (59): </a:t>
            </a:r>
          </a:p>
          <a:p>
            <a:pPr algn="just"/>
            <a:endParaRPr lang="pt-BR" dirty="0"/>
          </a:p>
          <a:p>
            <a:pPr algn="r"/>
            <a:r>
              <a:rPr lang="pt-BR" dirty="0"/>
              <a:t>(60)</a:t>
            </a:r>
          </a:p>
          <a:p>
            <a:pPr algn="just"/>
            <a:endParaRPr lang="pt-BR" dirty="0"/>
          </a:p>
          <a:p>
            <a:pPr algn="just"/>
            <a:endParaRPr lang="pt-BR" dirty="0"/>
          </a:p>
          <a:p>
            <a:pPr algn="just"/>
            <a:r>
              <a:rPr lang="pt-BR" dirty="0"/>
              <a:t>Aplica-se o Teorema da Divergência:</a:t>
            </a:r>
          </a:p>
          <a:p>
            <a:pPr algn="just"/>
            <a:endParaRPr lang="pt-BR" dirty="0"/>
          </a:p>
          <a:p>
            <a:pPr algn="just"/>
            <a:endParaRPr lang="pt-BR" dirty="0"/>
          </a:p>
          <a:p>
            <a:pPr algn="r"/>
            <a:r>
              <a:rPr lang="pt-BR" dirty="0"/>
              <a:t>(61)</a:t>
            </a:r>
          </a:p>
          <a:p>
            <a:pPr algn="just"/>
            <a:endParaRPr lang="pt-BR" dirty="0"/>
          </a:p>
          <a:p>
            <a:pPr algn="just"/>
            <a:r>
              <a:rPr lang="pt-BR" dirty="0"/>
              <a:t>Assim, considerando:</a:t>
            </a:r>
          </a:p>
          <a:p>
            <a:pPr algn="r"/>
            <a:r>
              <a:rPr lang="pt-BR" dirty="0"/>
              <a:t>(62)</a:t>
            </a:r>
          </a:p>
        </p:txBody>
      </p:sp>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F4E83D9D-4425-42C6-ADD5-822E2DE59A73}"/>
                  </a:ext>
                </a:extLst>
              </p:cNvPr>
              <p:cNvSpPr txBox="1"/>
              <p:nvPr/>
            </p:nvSpPr>
            <p:spPr>
              <a:xfrm>
                <a:off x="1626325" y="761494"/>
                <a:ext cx="8939349" cy="16991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Ω</m:t>
                          </m:r>
                        </m:sub>
                        <m:sup>
                          <m:r>
                            <a:rPr lang="pt-BR" i="1">
                              <a:latin typeface="Cambria Math" panose="02040503050406030204" pitchFamily="18" charset="0"/>
                            </a:rPr>
                            <m:t> </m:t>
                          </m:r>
                        </m:sup>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1">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1">
                                  <a:latin typeface="Cambria Math" panose="02040503050406030204" pitchFamily="18" charset="0"/>
                                </a:rPr>
                                <m:t>;</m:t>
                              </m:r>
                              <m:r>
                                <a:rPr lang="pt-BR" i="1">
                                  <a:latin typeface="Cambria Math" panose="02040503050406030204" pitchFamily="18" charset="0"/>
                                </a:rPr>
                                <m:t>𝑋</m:t>
                              </m:r>
                            </m:e>
                          </m:d>
                        </m:e>
                      </m:nary>
                      <m:r>
                        <m:rPr>
                          <m:sty m:val="p"/>
                        </m:rPr>
                        <a:rPr lang="pt-BR">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1">
                          <a:latin typeface="Cambria Math" panose="02040503050406030204" pitchFamily="18" charset="0"/>
                        </a:rPr>
                        <m:t>=</m:t>
                      </m:r>
                      <m:d>
                        <m:dPr>
                          <m:begChr m:val="["/>
                          <m:endChr m:val="]"/>
                          <m:ctrlPr>
                            <a:rPr lang="pt-BR" i="1">
                              <a:latin typeface="Cambria Math" panose="02040503050406030204" pitchFamily="18" charset="0"/>
                            </a:rPr>
                          </m:ctrlPr>
                        </m:dPr>
                        <m:e>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Ω</m:t>
                              </m:r>
                            </m:sub>
                            <m:sup>
                              <m:r>
                                <a:rPr lang="pt-BR" i="1">
                                  <a:latin typeface="Cambria Math" panose="02040503050406030204" pitchFamily="18" charset="0"/>
                                </a:rPr>
                                <m:t> </m:t>
                              </m:r>
                            </m:sup>
                            <m:e>
                              <m:sSub>
                                <m:sSubPr>
                                  <m:ctrlPr>
                                    <a:rPr lang="pt-BR" i="1">
                                      <a:latin typeface="Cambria Math" panose="02040503050406030204" pitchFamily="18" charset="0"/>
                                    </a:rPr>
                                  </m:ctrlPr>
                                </m:sSubPr>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1">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1">
                                              <a:latin typeface="Cambria Math" panose="02040503050406030204" pitchFamily="18" charset="0"/>
                                            </a:rPr>
                                            <m:t>;</m:t>
                                          </m:r>
                                          <m:r>
                                            <a:rPr lang="pt-BR" i="1">
                                              <a:latin typeface="Cambria Math" panose="02040503050406030204" pitchFamily="18" charset="0"/>
                                            </a:rPr>
                                            <m:t>𝑋</m:t>
                                          </m:r>
                                        </m:e>
                                      </m:d>
                                    </m:e>
                                  </m:d>
                                </m:e>
                                <m:sub>
                                  <m:r>
                                    <a:rPr lang="pt-BR" i="1">
                                      <a:latin typeface="Cambria Math" panose="02040503050406030204" pitchFamily="18" charset="0"/>
                                    </a:rPr>
                                    <m:t>,</m:t>
                                  </m:r>
                                  <m:r>
                                    <a:rPr lang="pt-BR" i="1">
                                      <a:latin typeface="Cambria Math" panose="02040503050406030204" pitchFamily="18" charset="0"/>
                                    </a:rPr>
                                    <m:t>𝑖</m:t>
                                  </m:r>
                                </m:sub>
                              </m:sSub>
                            </m:e>
                          </m:nary>
                          <m:r>
                            <m:rPr>
                              <m:sty m:val="p"/>
                            </m:rPr>
                            <a:rPr lang="pt-BR">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1">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Ω</m:t>
                              </m:r>
                            </m:sub>
                            <m:sup>
                              <m:r>
                                <a:rPr lang="pt-BR" i="1">
                                  <a:latin typeface="Cambria Math" panose="02040503050406030204" pitchFamily="18" charset="0"/>
                                </a:rPr>
                                <m:t> </m:t>
                              </m:r>
                            </m:sup>
                            <m:e>
                              <m:sSub>
                                <m:sSubPr>
                                  <m:ctrlPr>
                                    <a:rPr lang="pt-BR" i="1">
                                      <a:latin typeface="Cambria Math" panose="02040503050406030204" pitchFamily="18" charset="0"/>
                                    </a:rPr>
                                  </m:ctrlPr>
                                </m:sSubPr>
                                <m:e>
                                  <m:d>
                                    <m:dPr>
                                      <m:ctrlPr>
                                        <a:rPr lang="pt-BR" i="1">
                                          <a:latin typeface="Cambria Math" panose="02040503050406030204" pitchFamily="18" charset="0"/>
                                        </a:rPr>
                                      </m:ctrlPr>
                                    </m:dPr>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bSup>
                                        <m:sSubSupPr>
                                          <m:ctrlPr>
                                            <a:rPr lang="pt-BR" i="1">
                                              <a:latin typeface="Cambria Math" panose="02040503050406030204" pitchFamily="18" charset="0"/>
                                            </a:rPr>
                                          </m:ctrlPr>
                                        </m:sSubSupPr>
                                        <m:e>
                                          <m:r>
                                            <m:rPr>
                                              <m:sty m:val="p"/>
                                            </m:rPr>
                                            <a:rPr lang="pt-BR">
                                              <a:latin typeface="Cambria Math" panose="02040503050406030204" pitchFamily="18" charset="0"/>
                                            </a:rPr>
                                            <m:t>G</m:t>
                                          </m:r>
                                        </m:e>
                                        <m:sub>
                                          <m:r>
                                            <a:rPr lang="pt-BR">
                                              <a:latin typeface="Cambria Math" panose="02040503050406030204" pitchFamily="18" charset="0"/>
                                            </a:rPr>
                                            <m:t>,</m:t>
                                          </m:r>
                                          <m:r>
                                            <m:rPr>
                                              <m:sty m:val="p"/>
                                            </m:rPr>
                                            <a:rPr lang="pt-BR">
                                              <a:latin typeface="Cambria Math" panose="02040503050406030204" pitchFamily="18" charset="0"/>
                                            </a:rPr>
                                            <m:t>i</m:t>
                                          </m:r>
                                        </m:sub>
                                        <m:sup>
                                          <m:r>
                                            <a:rPr lang="pt-BR" i="1">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1">
                                              <a:latin typeface="Cambria Math" panose="02040503050406030204" pitchFamily="18" charset="0"/>
                                            </a:rPr>
                                            <m:t>;</m:t>
                                          </m:r>
                                          <m:r>
                                            <a:rPr lang="pt-BR" i="1">
                                              <a:latin typeface="Cambria Math" panose="02040503050406030204" pitchFamily="18" charset="0"/>
                                            </a:rPr>
                                            <m:t>𝑋</m:t>
                                          </m:r>
                                        </m:e>
                                      </m:d>
                                    </m:e>
                                  </m:d>
                                </m:e>
                                <m:sub>
                                  <m:r>
                                    <a:rPr lang="pt-BR" i="1">
                                      <a:latin typeface="Cambria Math" panose="02040503050406030204" pitchFamily="18" charset="0"/>
                                    </a:rPr>
                                    <m:t>,</m:t>
                                  </m:r>
                                  <m:r>
                                    <a:rPr lang="pt-BR" i="1">
                                      <a:latin typeface="Cambria Math" panose="02040503050406030204" pitchFamily="18" charset="0"/>
                                    </a:rPr>
                                    <m:t>𝑖</m:t>
                                  </m:r>
                                </m:sub>
                              </m:sSub>
                            </m:e>
                          </m:nary>
                          <m:r>
                            <m:rPr>
                              <m:sty m:val="p"/>
                            </m:rPr>
                            <a:rPr lang="pt-BR">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1">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Ω</m:t>
                              </m:r>
                            </m:sub>
                            <m:sup>
                              <m:r>
                                <a:rPr lang="pt-BR" i="1">
                                  <a:latin typeface="Cambria Math" panose="02040503050406030204" pitchFamily="18" charset="0"/>
                                </a:rPr>
                                <m:t> </m:t>
                              </m:r>
                            </m:sup>
                            <m:e>
                              <m:d>
                                <m:dPr>
                                  <m:ctrlPr>
                                    <a:rPr lang="pt-BR" i="1">
                                      <a:latin typeface="Cambria Math" panose="02040503050406030204" pitchFamily="18" charset="0"/>
                                    </a:rPr>
                                  </m:ctrlPr>
                                </m:dPr>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bSup>
                                    <m:sSubSupPr>
                                      <m:ctrlPr>
                                        <a:rPr lang="pt-BR" i="1">
                                          <a:latin typeface="Cambria Math" panose="02040503050406030204" pitchFamily="18" charset="0"/>
                                        </a:rPr>
                                      </m:ctrlPr>
                                    </m:sSubSupPr>
                                    <m:e>
                                      <m:r>
                                        <m:rPr>
                                          <m:sty m:val="p"/>
                                        </m:rPr>
                                        <a:rPr lang="pt-BR">
                                          <a:latin typeface="Cambria Math" panose="02040503050406030204" pitchFamily="18" charset="0"/>
                                        </a:rPr>
                                        <m:t>G</m:t>
                                      </m:r>
                                    </m:e>
                                    <m:sub>
                                      <m:r>
                                        <a:rPr lang="pt-BR">
                                          <a:latin typeface="Cambria Math" panose="02040503050406030204" pitchFamily="18" charset="0"/>
                                        </a:rPr>
                                        <m:t>,</m:t>
                                      </m:r>
                                      <m:r>
                                        <m:rPr>
                                          <m:sty m:val="p"/>
                                        </m:rPr>
                                        <a:rPr lang="pt-BR">
                                          <a:latin typeface="Cambria Math" panose="02040503050406030204" pitchFamily="18" charset="0"/>
                                        </a:rPr>
                                        <m:t>ii</m:t>
                                      </m:r>
                                    </m:sub>
                                    <m:sup>
                                      <m:r>
                                        <a:rPr lang="pt-BR" i="1">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1">
                                          <a:latin typeface="Cambria Math" panose="02040503050406030204" pitchFamily="18" charset="0"/>
                                        </a:rPr>
                                        <m:t>;</m:t>
                                      </m:r>
                                      <m:r>
                                        <a:rPr lang="pt-BR" i="1">
                                          <a:latin typeface="Cambria Math" panose="02040503050406030204" pitchFamily="18" charset="0"/>
                                        </a:rPr>
                                        <m:t>𝑋</m:t>
                                      </m:r>
                                    </m:e>
                                  </m:d>
                                </m:e>
                              </m:d>
                            </m:e>
                          </m:nary>
                          <m:r>
                            <m:rPr>
                              <m:sty m:val="p"/>
                            </m:rPr>
                            <a:rPr lang="pt-BR">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e>
                      </m:d>
                    </m:oMath>
                  </m:oMathPara>
                </a14:m>
                <a:endParaRPr lang="pt-BR" dirty="0"/>
              </a:p>
            </p:txBody>
          </p:sp>
        </mc:Choice>
        <mc:Fallback xmlns="">
          <p:sp>
            <p:nvSpPr>
              <p:cNvPr id="20" name="CaixaDeTexto 19">
                <a:extLst>
                  <a:ext uri="{FF2B5EF4-FFF2-40B4-BE49-F238E27FC236}">
                    <a16:creationId xmlns:a16="http://schemas.microsoft.com/office/drawing/2014/main" id="{F4E83D9D-4425-42C6-ADD5-822E2DE59A73}"/>
                  </a:ext>
                </a:extLst>
              </p:cNvPr>
              <p:cNvSpPr txBox="1">
                <a:spLocks noRot="1" noChangeAspect="1" noMove="1" noResize="1" noEditPoints="1" noAdjustHandles="1" noChangeArrowheads="1" noChangeShapeType="1" noTextEdit="1"/>
              </p:cNvSpPr>
              <p:nvPr/>
            </p:nvSpPr>
            <p:spPr>
              <a:xfrm>
                <a:off x="1626325" y="761494"/>
                <a:ext cx="8939349" cy="1699183"/>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2E95AC3C-357E-489A-B33E-A7A8F181CC6A}"/>
                  </a:ext>
                </a:extLst>
              </p:cNvPr>
              <p:cNvSpPr txBox="1"/>
              <p:nvPr/>
            </p:nvSpPr>
            <p:spPr>
              <a:xfrm>
                <a:off x="1484810" y="2973562"/>
                <a:ext cx="9222377" cy="16991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d>
                        <m:dPr>
                          <m:begChr m:val="["/>
                          <m:endChr m:val="]"/>
                          <m:ctrlPr>
                            <a:rPr lang="pt-BR" i="1">
                              <a:latin typeface="Cambria Math" panose="02040503050406030204" pitchFamily="18" charset="0"/>
                            </a:rPr>
                          </m:ctrlPr>
                        </m:dPr>
                        <m:e>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d>
                                <m:dPr>
                                  <m:ctrlPr>
                                    <a:rPr lang="pt-BR" i="1">
                                      <a:latin typeface="Cambria Math" panose="02040503050406030204" pitchFamily="18" charset="0"/>
                                    </a:rPr>
                                  </m:ctrlPr>
                                </m:dPr>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bSup>
                                    <m:sSubSupPr>
                                      <m:ctrlPr>
                                        <a:rPr lang="pt-BR" i="1">
                                          <a:latin typeface="Cambria Math" panose="02040503050406030204" pitchFamily="18" charset="0"/>
                                        </a:rPr>
                                      </m:ctrlPr>
                                    </m:sSubSupPr>
                                    <m:e>
                                      <m:r>
                                        <m:rPr>
                                          <m:sty m:val="p"/>
                                        </m:rPr>
                                        <a:rPr lang="pt-BR" i="0">
                                          <a:latin typeface="Cambria Math" panose="02040503050406030204" pitchFamily="18" charset="0"/>
                                        </a:rPr>
                                        <m:t>G</m:t>
                                      </m:r>
                                    </m:e>
                                    <m:sub>
                                      <m:r>
                                        <a:rPr lang="pt-BR" i="0">
                                          <a:latin typeface="Cambria Math" panose="02040503050406030204" pitchFamily="18" charset="0"/>
                                        </a:rPr>
                                        <m:t>,</m:t>
                                      </m:r>
                                      <m:r>
                                        <m:rPr>
                                          <m:sty m:val="p"/>
                                        </m:rPr>
                                        <a:rPr lang="pt-BR" i="0">
                                          <a:latin typeface="Cambria Math" panose="02040503050406030204" pitchFamily="18" charset="0"/>
                                        </a:rPr>
                                        <m:t>i</m:t>
                                      </m: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d>
                                <m:dPr>
                                  <m:ctrlPr>
                                    <a:rPr lang="pt-BR" i="1">
                                      <a:latin typeface="Cambria Math" panose="02040503050406030204" pitchFamily="18" charset="0"/>
                                    </a:rPr>
                                  </m:ctrlPr>
                                </m:dPr>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bSup>
                                    <m:sSubSupPr>
                                      <m:ctrlPr>
                                        <a:rPr lang="pt-BR" i="1">
                                          <a:latin typeface="Cambria Math" panose="02040503050406030204" pitchFamily="18" charset="0"/>
                                        </a:rPr>
                                      </m:ctrlPr>
                                    </m:sSubSupPr>
                                    <m:e>
                                      <m:r>
                                        <m:rPr>
                                          <m:sty m:val="p"/>
                                        </m:rPr>
                                        <a:rPr lang="pt-BR" i="0">
                                          <a:latin typeface="Cambria Math" panose="02040503050406030204" pitchFamily="18" charset="0"/>
                                        </a:rPr>
                                        <m:t>G</m:t>
                                      </m:r>
                                    </m:e>
                                    <m:sub>
                                      <m:r>
                                        <a:rPr lang="pt-BR" i="0">
                                          <a:latin typeface="Cambria Math" panose="02040503050406030204" pitchFamily="18" charset="0"/>
                                        </a:rPr>
                                        <m:t>,</m:t>
                                      </m:r>
                                      <m:r>
                                        <m:rPr>
                                          <m:sty m:val="p"/>
                                        </m:rPr>
                                        <a:rPr lang="pt-BR" i="0">
                                          <a:latin typeface="Cambria Math" panose="02040503050406030204" pitchFamily="18" charset="0"/>
                                        </a:rPr>
                                        <m:t>ii</m:t>
                                      </m: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e>
                      </m:d>
                    </m:oMath>
                  </m:oMathPara>
                </a14:m>
                <a:endParaRPr lang="pt-BR" dirty="0"/>
              </a:p>
            </p:txBody>
          </p:sp>
        </mc:Choice>
        <mc:Fallback xmlns="">
          <p:sp>
            <p:nvSpPr>
              <p:cNvPr id="21" name="CaixaDeTexto 20">
                <a:extLst>
                  <a:ext uri="{FF2B5EF4-FFF2-40B4-BE49-F238E27FC236}">
                    <a16:creationId xmlns:a16="http://schemas.microsoft.com/office/drawing/2014/main" id="{2E95AC3C-357E-489A-B33E-A7A8F181CC6A}"/>
                  </a:ext>
                </a:extLst>
              </p:cNvPr>
              <p:cNvSpPr txBox="1">
                <a:spLocks noRot="1" noChangeAspect="1" noMove="1" noResize="1" noEditPoints="1" noAdjustHandles="1" noChangeArrowheads="1" noChangeShapeType="1" noTextEdit="1"/>
              </p:cNvSpPr>
              <p:nvPr/>
            </p:nvSpPr>
            <p:spPr>
              <a:xfrm>
                <a:off x="1484810" y="2973562"/>
                <a:ext cx="9222377" cy="1699183"/>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a16="http://schemas.microsoft.com/office/drawing/2014/main" id="{D40A7368-1C10-4B79-801A-6DF199E399AD}"/>
                  </a:ext>
                </a:extLst>
              </p:cNvPr>
              <p:cNvSpPr txBox="1"/>
              <p:nvPr/>
            </p:nvSpPr>
            <p:spPr>
              <a:xfrm>
                <a:off x="3047998" y="5275391"/>
                <a:ext cx="6096000" cy="3907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BR" i="1" smtClean="0">
                              <a:latin typeface="Cambria Math" panose="02040503050406030204" pitchFamily="18" charset="0"/>
                            </a:rPr>
                          </m:ctrlPr>
                        </m:sSubSupPr>
                        <m:e>
                          <m:r>
                            <a:rPr lang="pt-BR" i="1">
                              <a:latin typeface="Cambria Math" panose="02040503050406030204" pitchFamily="18" charset="0"/>
                            </a:rPr>
                            <m:t>𝐺</m:t>
                          </m:r>
                        </m:e>
                        <m:sub>
                          <m:r>
                            <a:rPr lang="pt-BR" i="0">
                              <a:latin typeface="Cambria Math" panose="02040503050406030204" pitchFamily="18" charset="0"/>
                            </a:rPr>
                            <m:t>,</m:t>
                          </m:r>
                          <m:r>
                            <a:rPr lang="pt-BR" i="1">
                              <a:latin typeface="Cambria Math" panose="02040503050406030204" pitchFamily="18" charset="0"/>
                            </a:rPr>
                            <m:t>𝑖𝑖</m:t>
                          </m: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0">
                          <a:latin typeface="Cambria Math" panose="02040503050406030204" pitchFamily="18" charset="0"/>
                        </a:rPr>
                        <m:t>= </m:t>
                      </m:r>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oMath>
                  </m:oMathPara>
                </a14:m>
                <a:endParaRPr lang="pt-BR" dirty="0"/>
              </a:p>
            </p:txBody>
          </p:sp>
        </mc:Choice>
        <mc:Fallback xmlns="">
          <p:sp>
            <p:nvSpPr>
              <p:cNvPr id="22" name="CaixaDeTexto 21">
                <a:extLst>
                  <a:ext uri="{FF2B5EF4-FFF2-40B4-BE49-F238E27FC236}">
                    <a16:creationId xmlns:a16="http://schemas.microsoft.com/office/drawing/2014/main" id="{D40A7368-1C10-4B79-801A-6DF199E399AD}"/>
                  </a:ext>
                </a:extLst>
              </p:cNvPr>
              <p:cNvSpPr txBox="1">
                <a:spLocks noRot="1" noChangeAspect="1" noMove="1" noResize="1" noEditPoints="1" noAdjustHandles="1" noChangeArrowheads="1" noChangeShapeType="1" noTextEdit="1"/>
              </p:cNvSpPr>
              <p:nvPr/>
            </p:nvSpPr>
            <p:spPr>
              <a:xfrm>
                <a:off x="3047998" y="5275391"/>
                <a:ext cx="6096000" cy="390748"/>
              </a:xfrm>
              <a:prstGeom prst="rect">
                <a:avLst/>
              </a:prstGeom>
              <a:blipFill>
                <a:blip r:embed="rId4"/>
                <a:stretch>
                  <a:fillRect b="-9375"/>
                </a:stretch>
              </a:blipFill>
            </p:spPr>
            <p:txBody>
              <a:bodyPr/>
              <a:lstStyle/>
              <a:p>
                <a:r>
                  <a:rPr lang="pt-BR">
                    <a:noFill/>
                  </a:rPr>
                  <a:t> </a:t>
                </a:r>
              </a:p>
            </p:txBody>
          </p:sp>
        </mc:Fallback>
      </mc:AlternateContent>
    </p:spTree>
    <p:extLst>
      <p:ext uri="{BB962C8B-B14F-4D97-AF65-F5344CB8AC3E}">
        <p14:creationId xmlns:p14="http://schemas.microsoft.com/office/powerpoint/2010/main" val="296499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A equação (61) se torna: </a:t>
            </a:r>
          </a:p>
          <a:p>
            <a:pPr algn="just"/>
            <a:endParaRPr lang="pt-BR" dirty="0"/>
          </a:p>
          <a:p>
            <a:pPr algn="r"/>
            <a:r>
              <a:rPr lang="pt-BR" dirty="0"/>
              <a:t>(63)</a:t>
            </a:r>
          </a:p>
          <a:p>
            <a:pPr algn="just"/>
            <a:endParaRPr lang="pt-BR" dirty="0"/>
          </a:p>
          <a:p>
            <a:pPr algn="just"/>
            <a:endParaRPr lang="pt-BR" dirty="0"/>
          </a:p>
          <a:p>
            <a:pPr algn="just"/>
            <a:r>
              <a:rPr lang="pt-BR" dirty="0"/>
              <a:t>Podendo então, ser substituída em (59). Portanto, esta equação se torna:</a:t>
            </a:r>
          </a:p>
          <a:p>
            <a:pPr algn="just"/>
            <a:endParaRPr lang="pt-BR" dirty="0"/>
          </a:p>
          <a:p>
            <a:pPr algn="just"/>
            <a:endParaRPr lang="pt-BR" dirty="0"/>
          </a:p>
          <a:p>
            <a:pPr algn="r"/>
            <a:r>
              <a:rPr lang="pt-BR" dirty="0"/>
              <a:t>(64)</a:t>
            </a:r>
          </a:p>
          <a:p>
            <a:pPr algn="just"/>
            <a:endParaRPr lang="pt-BR" dirty="0"/>
          </a:p>
          <a:p>
            <a:pPr algn="just"/>
            <a:endParaRPr lang="pt-BR" dirty="0"/>
          </a:p>
          <a:p>
            <a:pPr algn="just"/>
            <a:endParaRPr lang="pt-BR" dirty="0"/>
          </a:p>
        </p:txBody>
      </p:sp>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97B07E5F-CEAA-43F6-AF7E-AE0DD2EF8967}"/>
                  </a:ext>
                </a:extLst>
              </p:cNvPr>
              <p:cNvSpPr txBox="1"/>
              <p:nvPr/>
            </p:nvSpPr>
            <p:spPr>
              <a:xfrm>
                <a:off x="1654628" y="778509"/>
                <a:ext cx="8882743" cy="16991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d>
                        <m:dPr>
                          <m:begChr m:val="["/>
                          <m:endChr m:val="]"/>
                          <m:ctrlPr>
                            <a:rPr lang="pt-BR" i="1">
                              <a:latin typeface="Cambria Math" panose="02040503050406030204" pitchFamily="18" charset="0"/>
                            </a:rPr>
                          </m:ctrlPr>
                        </m:dPr>
                        <m:e>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d>
                                <m:dPr>
                                  <m:ctrlPr>
                                    <a:rPr lang="pt-BR" i="1">
                                      <a:latin typeface="Cambria Math" panose="02040503050406030204" pitchFamily="18" charset="0"/>
                                    </a:rPr>
                                  </m:ctrlPr>
                                </m:dPr>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bSup>
                                    <m:sSubSupPr>
                                      <m:ctrlPr>
                                        <a:rPr lang="pt-BR" i="1">
                                          <a:latin typeface="Cambria Math" panose="02040503050406030204" pitchFamily="18" charset="0"/>
                                        </a:rPr>
                                      </m:ctrlPr>
                                    </m:sSubSupPr>
                                    <m:e>
                                      <m:r>
                                        <m:rPr>
                                          <m:sty m:val="p"/>
                                        </m:rPr>
                                        <a:rPr lang="pt-BR" i="0">
                                          <a:latin typeface="Cambria Math" panose="02040503050406030204" pitchFamily="18" charset="0"/>
                                        </a:rPr>
                                        <m:t>G</m:t>
                                      </m:r>
                                    </m:e>
                                    <m:sub>
                                      <m:r>
                                        <a:rPr lang="pt-BR" i="0">
                                          <a:latin typeface="Cambria Math" panose="02040503050406030204" pitchFamily="18" charset="0"/>
                                        </a:rPr>
                                        <m:t>,</m:t>
                                      </m:r>
                                      <m:r>
                                        <m:rPr>
                                          <m:sty m:val="p"/>
                                        </m:rPr>
                                        <a:rPr lang="pt-BR" i="0">
                                          <a:latin typeface="Cambria Math" panose="02040503050406030204" pitchFamily="18" charset="0"/>
                                        </a:rPr>
                                        <m:t>i</m:t>
                                      </m: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d>
                                <m:dPr>
                                  <m:ctrlPr>
                                    <a:rPr lang="pt-BR" i="1">
                                      <a:latin typeface="Cambria Math" panose="02040503050406030204" pitchFamily="18" charset="0"/>
                                    </a:rPr>
                                  </m:ctrlPr>
                                </m:dPr>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e>
                      </m:d>
                    </m:oMath>
                  </m:oMathPara>
                </a14:m>
                <a:endParaRPr lang="pt-BR" dirty="0"/>
              </a:p>
            </p:txBody>
          </p:sp>
        </mc:Choice>
        <mc:Fallback xmlns="">
          <p:sp>
            <p:nvSpPr>
              <p:cNvPr id="4" name="CaixaDeTexto 3">
                <a:extLst>
                  <a:ext uri="{FF2B5EF4-FFF2-40B4-BE49-F238E27FC236}">
                    <a16:creationId xmlns:a16="http://schemas.microsoft.com/office/drawing/2014/main" id="{97B07E5F-CEAA-43F6-AF7E-AE0DD2EF8967}"/>
                  </a:ext>
                </a:extLst>
              </p:cNvPr>
              <p:cNvSpPr txBox="1">
                <a:spLocks noRot="1" noChangeAspect="1" noMove="1" noResize="1" noEditPoints="1" noAdjustHandles="1" noChangeArrowheads="1" noChangeShapeType="1" noTextEdit="1"/>
              </p:cNvSpPr>
              <p:nvPr/>
            </p:nvSpPr>
            <p:spPr>
              <a:xfrm>
                <a:off x="1654628" y="778509"/>
                <a:ext cx="8882743" cy="1699183"/>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A8C26201-759F-4366-91CC-7EE413B64866}"/>
                  </a:ext>
                </a:extLst>
              </p:cNvPr>
              <p:cNvSpPr txBox="1"/>
              <p:nvPr/>
            </p:nvSpPr>
            <p:spPr>
              <a:xfrm>
                <a:off x="1506582" y="3167444"/>
                <a:ext cx="9178834" cy="24257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mtClean="0">
                          <a:latin typeface="Cambria Math" panose="02040503050406030204" pitchFamily="18" charset="0"/>
                        </a:rPr>
                        <m:t>−</m:t>
                      </m:r>
                      <m:r>
                        <a:rPr lang="pt-BR" i="1">
                          <a:latin typeface="Cambria Math" panose="02040503050406030204" pitchFamily="18" charset="0"/>
                        </a:rPr>
                        <m:t>𝑐</m:t>
                      </m:r>
                      <m:d>
                        <m:dPr>
                          <m:ctrlPr>
                            <a:rPr lang="pt-BR" i="1">
                              <a:latin typeface="Cambria Math" panose="02040503050406030204" pitchFamily="18" charset="0"/>
                            </a:rPr>
                          </m:ctrlPr>
                        </m:dPr>
                        <m:e>
                          <m:r>
                            <a:rPr lang="pt-BR" i="1">
                              <a:latin typeface="Cambria Math" panose="02040503050406030204" pitchFamily="18" charset="0"/>
                            </a:rPr>
                            <m:t>𝜉</m:t>
                          </m:r>
                        </m:e>
                      </m:d>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r>
                            <a:rPr lang="pt-BR" i="0">
                              <a:latin typeface="Cambria Math" panose="02040503050406030204" pitchFamily="18" charset="0"/>
                            </a:rPr>
                            <m:t> </m:t>
                          </m:r>
                        </m:sub>
                        <m:sup>
                          <m:r>
                            <a:rPr lang="pt-BR" i="0">
                              <a:latin typeface="Cambria Math" panose="02040503050406030204" pitchFamily="18" charset="0"/>
                            </a:rPr>
                            <m:t> </m:t>
                          </m:r>
                        </m:sup>
                        <m:e>
                          <m:r>
                            <m:rPr>
                              <m:sty m:val="p"/>
                            </m:rPr>
                            <a:rPr lang="pt-BR" i="0">
                              <a:latin typeface="Cambria Math" panose="02040503050406030204" pitchFamily="18" charset="0"/>
                            </a:rPr>
                            <m:t>u</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𝑞</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r>
                            <a:rPr lang="pt-BR" i="0">
                              <a:latin typeface="Cambria Math" panose="02040503050406030204" pitchFamily="18" charset="0"/>
                            </a:rPr>
                            <m:t> </m:t>
                          </m:r>
                        </m:sub>
                        <m:sup>
                          <m:r>
                            <a:rPr lang="pt-BR" i="0">
                              <a:latin typeface="Cambria Math" panose="02040503050406030204" pitchFamily="18" charset="0"/>
                            </a:rPr>
                            <m:t> </m:t>
                          </m:r>
                        </m:sup>
                        <m:e>
                          <m:r>
                            <a:rPr lang="pt-BR" i="1">
                              <a:latin typeface="Cambria Math" panose="02040503050406030204" pitchFamily="18" charset="0"/>
                            </a:rPr>
                            <m:t>𝑞</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 </m:t>
                      </m:r>
                      <m:r>
                        <a:rPr lang="pt-BR" i="1">
                          <a:latin typeface="Cambria Math" panose="02040503050406030204" pitchFamily="18" charset="0"/>
                        </a:rPr>
                        <m:t>𝜆</m:t>
                      </m:r>
                      <m:d>
                        <m:dPr>
                          <m:begChr m:val="["/>
                          <m:endChr m:val="]"/>
                          <m:ctrlPr>
                            <a:rPr lang="pt-BR" i="1">
                              <a:latin typeface="Cambria Math" panose="02040503050406030204" pitchFamily="18" charset="0"/>
                            </a:rPr>
                          </m:ctrlPr>
                        </m:dPr>
                        <m:e>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d>
                                <m:dPr>
                                  <m:ctrlPr>
                                    <a:rPr lang="pt-BR" i="1">
                                      <a:latin typeface="Cambria Math" panose="02040503050406030204" pitchFamily="18" charset="0"/>
                                    </a:rPr>
                                  </m:ctrlPr>
                                </m:dPr>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bSup>
                                    <m:sSubSupPr>
                                      <m:ctrlPr>
                                        <a:rPr lang="pt-BR" i="1">
                                          <a:latin typeface="Cambria Math" panose="02040503050406030204" pitchFamily="18" charset="0"/>
                                        </a:rPr>
                                      </m:ctrlPr>
                                    </m:sSubSupPr>
                                    <m:e>
                                      <m:r>
                                        <m:rPr>
                                          <m:sty m:val="p"/>
                                        </m:rPr>
                                        <a:rPr lang="pt-BR" i="0">
                                          <a:latin typeface="Cambria Math" panose="02040503050406030204" pitchFamily="18" charset="0"/>
                                        </a:rPr>
                                        <m:t>G</m:t>
                                      </m:r>
                                    </m:e>
                                    <m:sub>
                                      <m:r>
                                        <a:rPr lang="pt-BR" i="0">
                                          <a:latin typeface="Cambria Math" panose="02040503050406030204" pitchFamily="18" charset="0"/>
                                        </a:rPr>
                                        <m:t>,</m:t>
                                      </m:r>
                                      <m:r>
                                        <m:rPr>
                                          <m:sty m:val="p"/>
                                        </m:rPr>
                                        <a:rPr lang="pt-BR" i="0">
                                          <a:latin typeface="Cambria Math" panose="02040503050406030204" pitchFamily="18" charset="0"/>
                                        </a:rPr>
                                        <m:t>i</m:t>
                                      </m: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d>
                                <m:dPr>
                                  <m:ctrlPr>
                                    <a:rPr lang="pt-BR" i="1">
                                      <a:latin typeface="Cambria Math" panose="02040503050406030204" pitchFamily="18" charset="0"/>
                                    </a:rPr>
                                  </m:ctrlPr>
                                </m:dPr>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e>
                      </m:d>
                      <m:r>
                        <a:rPr lang="pt-BR" i="0">
                          <a:latin typeface="Cambria Math" panose="02040503050406030204" pitchFamily="18" charset="0"/>
                        </a:rPr>
                        <m:t> =− </m:t>
                      </m:r>
                      <m:r>
                        <a:rPr lang="pt-BR" i="1">
                          <a:latin typeface="Cambria Math" panose="02040503050406030204" pitchFamily="18" charset="0"/>
                        </a:rPr>
                        <m:t>𝜆</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p:txBody>
          </p:sp>
        </mc:Choice>
        <mc:Fallback xmlns="">
          <p:sp>
            <p:nvSpPr>
              <p:cNvPr id="6" name="CaixaDeTexto 5">
                <a:extLst>
                  <a:ext uri="{FF2B5EF4-FFF2-40B4-BE49-F238E27FC236}">
                    <a16:creationId xmlns:a16="http://schemas.microsoft.com/office/drawing/2014/main" id="{A8C26201-759F-4366-91CC-7EE413B64866}"/>
                  </a:ext>
                </a:extLst>
              </p:cNvPr>
              <p:cNvSpPr txBox="1">
                <a:spLocks noRot="1" noChangeAspect="1" noMove="1" noResize="1" noEditPoints="1" noAdjustHandles="1" noChangeArrowheads="1" noChangeShapeType="1" noTextEdit="1"/>
              </p:cNvSpPr>
              <p:nvPr/>
            </p:nvSpPr>
            <p:spPr>
              <a:xfrm>
                <a:off x="1506582" y="3167444"/>
                <a:ext cx="9178834" cy="2425729"/>
              </a:xfrm>
              <a:prstGeom prst="rect">
                <a:avLst/>
              </a:prstGeom>
              <a:blipFill>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857936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effectLst/>
                <a:latin typeface="Arial" panose="020B0604020202020204" pitchFamily="34" charset="0"/>
                <a:ea typeface="Calibri" panose="020F0502020204030204" pitchFamily="34" charset="0"/>
                <a:cs typeface="Times New Roman" panose="02020603050405020304" pitchFamily="18" charset="0"/>
              </a:rPr>
              <a:t>Onde</a:t>
            </a:r>
            <a:r>
              <a:rPr lang="pt-BR" dirty="0"/>
              <a:t>: </a:t>
            </a:r>
          </a:p>
          <a:p>
            <a:pPr algn="r"/>
            <a:r>
              <a:rPr lang="pt-BR" dirty="0"/>
              <a:t>(65)</a:t>
            </a:r>
          </a:p>
          <a:p>
            <a:pPr algn="just"/>
            <a:endParaRPr lang="pt-BR" dirty="0"/>
          </a:p>
          <a:p>
            <a:pPr algn="r"/>
            <a:r>
              <a:rPr lang="pt-BR" dirty="0"/>
              <a:t>(66)</a:t>
            </a:r>
          </a:p>
          <a:p>
            <a:pPr algn="just"/>
            <a:endParaRPr lang="pt-BR" dirty="0"/>
          </a:p>
          <a:p>
            <a:pPr algn="just"/>
            <a:r>
              <a:rPr lang="pt-BR" dirty="0"/>
              <a:t>Após certa manipulação matemática, e substituição de (65) e (66):</a:t>
            </a:r>
          </a:p>
          <a:p>
            <a:pPr algn="just"/>
            <a:endParaRPr lang="pt-BR" dirty="0"/>
          </a:p>
          <a:p>
            <a:pPr algn="r"/>
            <a:r>
              <a:rPr lang="pt-BR" dirty="0"/>
              <a:t>(67)</a:t>
            </a:r>
          </a:p>
          <a:p>
            <a:pPr algn="just"/>
            <a:endParaRPr lang="pt-BR" dirty="0"/>
          </a:p>
          <a:p>
            <a:pPr algn="just"/>
            <a:endParaRPr lang="pt-BR" dirty="0"/>
          </a:p>
          <a:p>
            <a:pPr algn="just"/>
            <a:r>
              <a:rPr lang="pt-BR" dirty="0"/>
              <a:t>Restando somente a conversão da expressão do lado direito para uma integral de contorno. Para tal, aproxima-se seu núcleo:</a:t>
            </a:r>
          </a:p>
          <a:p>
            <a:pPr marL="0" indent="0" algn="r">
              <a:buNone/>
            </a:pPr>
            <a:r>
              <a:rPr lang="pt-BR" dirty="0"/>
              <a:t>(68)</a:t>
            </a:r>
          </a:p>
          <a:p>
            <a:pPr marL="0" indent="0" algn="just">
              <a:buNone/>
            </a:pPr>
            <a:endParaRPr lang="pt-BR" dirty="0"/>
          </a:p>
          <a:p>
            <a:pPr algn="just"/>
            <a:endParaRPr lang="pt-BR" dirty="0"/>
          </a:p>
          <a:p>
            <a:pPr algn="just"/>
            <a:endParaRPr lang="pt-BR" dirty="0"/>
          </a:p>
        </p:txBody>
      </p:sp>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A042A288-C400-42C3-B4DF-EB2AA9E7254D}"/>
                  </a:ext>
                </a:extLst>
              </p:cNvPr>
              <p:cNvSpPr txBox="1"/>
              <p:nvPr/>
            </p:nvSpPr>
            <p:spPr>
              <a:xfrm>
                <a:off x="3048000" y="747912"/>
                <a:ext cx="6096000" cy="6584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BR" i="1" smtClean="0">
                              <a:latin typeface="Cambria Math" panose="02040503050406030204" pitchFamily="18" charset="0"/>
                            </a:rPr>
                          </m:ctrlPr>
                        </m:sSubSup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m:t>
                          </m: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𝑞</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0">
                              <a:latin typeface="Cambria Math" panose="02040503050406030204" pitchFamily="18" charset="0"/>
                            </a:rPr>
                            <m:t>2</m:t>
                          </m:r>
                          <m:r>
                            <a:rPr lang="pt-BR" i="1">
                              <a:latin typeface="Cambria Math" panose="02040503050406030204" pitchFamily="18" charset="0"/>
                            </a:rPr>
                            <m:t>𝜋</m:t>
                          </m:r>
                          <m:r>
                            <a:rPr lang="pt-BR" i="1">
                              <a:latin typeface="Cambria Math" panose="02040503050406030204" pitchFamily="18" charset="0"/>
                            </a:rPr>
                            <m:t>𝑟</m:t>
                          </m:r>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den>
                      </m:f>
                      <m:sSub>
                        <m:sSubPr>
                          <m:ctrlPr>
                            <a:rPr lang="pt-BR" i="1">
                              <a:latin typeface="Cambria Math" panose="02040503050406030204" pitchFamily="18" charset="0"/>
                            </a:rPr>
                          </m:ctrlPr>
                        </m:sSubPr>
                        <m:e>
                          <m:r>
                            <a:rPr lang="pt-BR" i="1">
                              <a:latin typeface="Cambria Math" panose="02040503050406030204" pitchFamily="18" charset="0"/>
                            </a:rPr>
                            <m:t>𝑟</m:t>
                          </m:r>
                        </m:e>
                        <m:sub>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p:txBody>
          </p:sp>
        </mc:Choice>
        <mc:Fallback xmlns="">
          <p:sp>
            <p:nvSpPr>
              <p:cNvPr id="4" name="CaixaDeTexto 3">
                <a:extLst>
                  <a:ext uri="{FF2B5EF4-FFF2-40B4-BE49-F238E27FC236}">
                    <a16:creationId xmlns:a16="http://schemas.microsoft.com/office/drawing/2014/main" id="{A042A288-C400-42C3-B4DF-EB2AA9E7254D}"/>
                  </a:ext>
                </a:extLst>
              </p:cNvPr>
              <p:cNvSpPr txBox="1">
                <a:spLocks noRot="1" noChangeAspect="1" noMove="1" noResize="1" noEditPoints="1" noAdjustHandles="1" noChangeArrowheads="1" noChangeShapeType="1" noTextEdit="1"/>
              </p:cNvSpPr>
              <p:nvPr/>
            </p:nvSpPr>
            <p:spPr>
              <a:xfrm>
                <a:off x="3048000" y="747912"/>
                <a:ext cx="6096000" cy="658450"/>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8CED0030-97BC-434D-B3EF-4753AF8D8533}"/>
                  </a:ext>
                </a:extLst>
              </p:cNvPr>
              <p:cNvSpPr txBox="1"/>
              <p:nvPr/>
            </p:nvSpPr>
            <p:spPr>
              <a:xfrm>
                <a:off x="2117271" y="1652571"/>
                <a:ext cx="7957457" cy="6639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BR" i="1" smtClean="0">
                              <a:latin typeface="Cambria Math" panose="02040503050406030204" pitchFamily="18" charset="0"/>
                            </a:rPr>
                          </m:ctrlPr>
                        </m:sSubSupPr>
                        <m:e>
                          <m:r>
                            <a:rPr lang="pt-BR" i="1">
                              <a:latin typeface="Cambria Math" panose="02040503050406030204" pitchFamily="18" charset="0"/>
                            </a:rPr>
                            <m:t>𝐺</m:t>
                          </m:r>
                        </m:e>
                        <m:sub>
                          <m:r>
                            <a:rPr lang="pt-BR" i="0">
                              <a:latin typeface="Cambria Math" panose="02040503050406030204" pitchFamily="18" charset="0"/>
                            </a:rPr>
                            <m:t>,</m:t>
                          </m:r>
                          <m:r>
                            <a:rPr lang="pt-BR" i="1">
                              <a:latin typeface="Cambria Math" panose="02040503050406030204" pitchFamily="18" charset="0"/>
                            </a:rPr>
                            <m:t>𝑖</m:t>
                          </m: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𝑆</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0">
                          <a:latin typeface="Cambria Math" panose="02040503050406030204" pitchFamily="18" charset="0"/>
                        </a:rPr>
                        <m:t>= −</m:t>
                      </m:r>
                      <m:f>
                        <m:fPr>
                          <m:ctrlPr>
                            <a:rPr lang="pt-BR" i="1">
                              <a:latin typeface="Cambria Math" panose="02040503050406030204" pitchFamily="18" charset="0"/>
                            </a:rPr>
                          </m:ctrlPr>
                        </m:fPr>
                        <m:num>
                          <m:d>
                            <m:dPr>
                              <m:begChr m:val="["/>
                              <m:endChr m:val="]"/>
                              <m:ctrlPr>
                                <a:rPr lang="pt-BR" i="1">
                                  <a:latin typeface="Cambria Math" panose="02040503050406030204" pitchFamily="18" charset="0"/>
                                </a:rPr>
                              </m:ctrlPr>
                            </m:dPr>
                            <m:e>
                              <m:r>
                                <a:rPr lang="pt-BR" i="0">
                                  <a:latin typeface="Cambria Math" panose="02040503050406030204" pitchFamily="18" charset="0"/>
                                </a:rPr>
                                <m:t>2</m:t>
                              </m:r>
                              <m:func>
                                <m:funcPr>
                                  <m:ctrlPr>
                                    <a:rPr lang="pt-BR" i="1">
                                      <a:latin typeface="Cambria Math" panose="02040503050406030204" pitchFamily="18" charset="0"/>
                                    </a:rPr>
                                  </m:ctrlPr>
                                </m:funcPr>
                                <m:fName>
                                  <m:r>
                                    <m:rPr>
                                      <m:sty m:val="p"/>
                                    </m:rPr>
                                    <a:rPr lang="pt-BR" i="0">
                                      <a:latin typeface="Cambria Math" panose="02040503050406030204" pitchFamily="18" charset="0"/>
                                    </a:rPr>
                                    <m:t>ln</m:t>
                                  </m:r>
                                </m:fName>
                                <m:e>
                                  <m:d>
                                    <m:dPr>
                                      <m:ctrlPr>
                                        <a:rPr lang="pt-BR" i="1">
                                          <a:latin typeface="Cambria Math" panose="02040503050406030204" pitchFamily="18" charset="0"/>
                                        </a:rPr>
                                      </m:ctrlPr>
                                    </m:dPr>
                                    <m:e>
                                      <m:r>
                                        <a:rPr lang="pt-BR" i="1">
                                          <a:latin typeface="Cambria Math" panose="02040503050406030204" pitchFamily="18" charset="0"/>
                                        </a:rPr>
                                        <m:t>𝑟</m:t>
                                      </m:r>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d>
                                </m:e>
                              </m:func>
                              <m:r>
                                <a:rPr lang="pt-BR" i="0">
                                  <a:latin typeface="Cambria Math" panose="02040503050406030204" pitchFamily="18" charset="0"/>
                                </a:rPr>
                                <m:t>−</m:t>
                              </m:r>
                              <m:r>
                                <a:rPr lang="pt-BR" i="0">
                                  <a:latin typeface="Cambria Math" panose="02040503050406030204" pitchFamily="18" charset="0"/>
                                </a:rPr>
                                <m:t>1</m:t>
                              </m:r>
                            </m:e>
                          </m:d>
                        </m:num>
                        <m:den>
                          <m:r>
                            <a:rPr lang="pt-BR" i="0">
                              <a:latin typeface="Cambria Math" panose="02040503050406030204" pitchFamily="18" charset="0"/>
                            </a:rPr>
                            <m:t>8</m:t>
                          </m:r>
                          <m:r>
                            <a:rPr lang="pt-BR" i="1">
                              <a:latin typeface="Cambria Math" panose="02040503050406030204" pitchFamily="18" charset="0"/>
                            </a:rPr>
                            <m:t>𝜋</m:t>
                          </m:r>
                        </m:den>
                      </m:f>
                      <m:sSub>
                        <m:sSubPr>
                          <m:ctrlPr>
                            <a:rPr lang="pt-BR" i="1">
                              <a:latin typeface="Cambria Math" panose="02040503050406030204" pitchFamily="18" charset="0"/>
                            </a:rPr>
                          </m:ctrlPr>
                        </m:sSubPr>
                        <m:e>
                          <m:r>
                            <a:rPr lang="pt-BR" i="1">
                              <a:latin typeface="Cambria Math" panose="02040503050406030204" pitchFamily="18" charset="0"/>
                            </a:rPr>
                            <m:t>𝑟</m:t>
                          </m:r>
                        </m:e>
                        <m:sub>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p:txBody>
          </p:sp>
        </mc:Choice>
        <mc:Fallback xmlns="">
          <p:sp>
            <p:nvSpPr>
              <p:cNvPr id="6" name="CaixaDeTexto 5">
                <a:extLst>
                  <a:ext uri="{FF2B5EF4-FFF2-40B4-BE49-F238E27FC236}">
                    <a16:creationId xmlns:a16="http://schemas.microsoft.com/office/drawing/2014/main" id="{8CED0030-97BC-434D-B3EF-4753AF8D8533}"/>
                  </a:ext>
                </a:extLst>
              </p:cNvPr>
              <p:cNvSpPr txBox="1">
                <a:spLocks noRot="1" noChangeAspect="1" noMove="1" noResize="1" noEditPoints="1" noAdjustHandles="1" noChangeArrowheads="1" noChangeShapeType="1" noTextEdit="1"/>
              </p:cNvSpPr>
              <p:nvPr/>
            </p:nvSpPr>
            <p:spPr>
              <a:xfrm>
                <a:off x="2117271" y="1652571"/>
                <a:ext cx="7957457" cy="663964"/>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FD88AD09-4E3F-47B9-B2CC-BE3BA27F87C5}"/>
                  </a:ext>
                </a:extLst>
              </p:cNvPr>
              <p:cNvSpPr txBox="1"/>
              <p:nvPr/>
            </p:nvSpPr>
            <p:spPr>
              <a:xfrm>
                <a:off x="1458730" y="3133893"/>
                <a:ext cx="9272452" cy="18223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r>
                            <a:rPr lang="pt-BR" i="1">
                              <a:latin typeface="Cambria Math" panose="02040503050406030204" pitchFamily="18" charset="0"/>
                            </a:rPr>
                            <m:t>𝜉</m:t>
                          </m:r>
                        </m:e>
                      </m:d>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𝜉</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r>
                            <a:rPr lang="pt-BR" i="0">
                              <a:latin typeface="Cambria Math" panose="02040503050406030204" pitchFamily="18" charset="0"/>
                            </a:rPr>
                            <m:t> </m:t>
                          </m:r>
                        </m:sub>
                        <m:sup>
                          <m:r>
                            <a:rPr lang="pt-BR" i="0">
                              <a:latin typeface="Cambria Math" panose="02040503050406030204" pitchFamily="18" charset="0"/>
                            </a:rPr>
                            <m:t> </m:t>
                          </m:r>
                        </m:sup>
                        <m:e>
                          <m:r>
                            <m:rPr>
                              <m:sty m:val="p"/>
                            </m:rPr>
                            <a:rPr lang="pt-BR" i="0">
                              <a:latin typeface="Cambria Math" panose="02040503050406030204" pitchFamily="18" charset="0"/>
                            </a:rPr>
                            <m:t>u</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𝑞</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r>
                            <a:rPr lang="pt-BR" i="0">
                              <a:latin typeface="Cambria Math" panose="02040503050406030204" pitchFamily="18" charset="0"/>
                            </a:rPr>
                            <m:t> </m:t>
                          </m:r>
                        </m:sub>
                        <m:sup>
                          <m:r>
                            <a:rPr lang="pt-BR" i="0">
                              <a:latin typeface="Cambria Math" panose="02040503050406030204" pitchFamily="18" charset="0"/>
                            </a:rPr>
                            <m:t> </m:t>
                          </m:r>
                        </m:sup>
                        <m:e>
                          <m:r>
                            <a:rPr lang="pt-BR" i="1">
                              <a:latin typeface="Cambria Math" panose="02040503050406030204" pitchFamily="18" charset="0"/>
                            </a:rPr>
                            <m:t>𝑞</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r>
                        <a:rPr lang="pt-BR" i="1">
                          <a:latin typeface="Cambria Math" panose="02040503050406030204" pitchFamily="18" charset="0"/>
                        </a:rPr>
                        <m:t>𝜆</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0">
                                  <a:latin typeface="Cambria Math" panose="02040503050406030204" pitchFamily="18" charset="0"/>
                                </a:rPr>
                                <m:t>,</m:t>
                              </m:r>
                              <m:r>
                                <a:rPr lang="pt-BR" i="1">
                                  <a:latin typeface="Cambria Math" panose="02040503050406030204" pitchFamily="18" charset="0"/>
                                </a:rPr>
                                <m:t>𝑖</m:t>
                              </m:r>
                            </m:sub>
                          </m:sSub>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r>
                        <a:rPr lang="pt-BR" i="1">
                          <a:latin typeface="Cambria Math" panose="02040503050406030204" pitchFamily="18" charset="0"/>
                        </a:rPr>
                        <m:t>𝜆</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Γ</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bSup>
                            <m:sSubSupPr>
                              <m:ctrlPr>
                                <a:rPr lang="pt-BR" i="1">
                                  <a:latin typeface="Cambria Math" panose="02040503050406030204" pitchFamily="18" charset="0"/>
                                </a:rPr>
                              </m:ctrlPr>
                            </m:sSubSupPr>
                            <m:e>
                              <m:r>
                                <m:rPr>
                                  <m:sty m:val="p"/>
                                </m:rPr>
                                <a:rPr lang="pt-BR" i="0">
                                  <a:latin typeface="Cambria Math" panose="02040503050406030204" pitchFamily="18" charset="0"/>
                                </a:rPr>
                                <m:t>G</m:t>
                              </m:r>
                            </m:e>
                            <m:sub>
                              <m:r>
                                <a:rPr lang="pt-BR" i="0">
                                  <a:latin typeface="Cambria Math" panose="02040503050406030204" pitchFamily="18" charset="0"/>
                                </a:rPr>
                                <m:t>,</m:t>
                              </m:r>
                              <m:r>
                                <m:rPr>
                                  <m:sty m:val="p"/>
                                </m:rPr>
                                <a:rPr lang="pt-BR" i="0">
                                  <a:latin typeface="Cambria Math" panose="02040503050406030204" pitchFamily="18" charset="0"/>
                                </a:rPr>
                                <m:t>i</m:t>
                              </m: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0">
                                  <a:latin typeface="Cambria Math" panose="02040503050406030204" pitchFamily="18" charset="0"/>
                                </a:rPr>
                                <m:t>,</m:t>
                              </m:r>
                              <m:r>
                                <a:rPr lang="pt-BR" i="1">
                                  <a:latin typeface="Cambria Math" panose="02040503050406030204" pitchFamily="18" charset="0"/>
                                </a:rPr>
                                <m:t>𝑖</m:t>
                              </m:r>
                            </m:sub>
                          </m:sSub>
                        </m:e>
                      </m:nary>
                      <m:r>
                        <m:rPr>
                          <m:sty m:val="p"/>
                        </m:rPr>
                        <a:rPr lang="pt-BR" i="0">
                          <a:latin typeface="Cambria Math" panose="02040503050406030204" pitchFamily="18" charset="0"/>
                        </a:rPr>
                        <m:t>dΓ</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 =−</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e>
                      </m:nary>
                      <m:r>
                        <m:rPr>
                          <m:sty m:val="p"/>
                        </m:rPr>
                        <a:rPr lang="pt-BR" i="0">
                          <a:latin typeface="Cambria Math" panose="02040503050406030204" pitchFamily="18" charset="0"/>
                        </a:rPr>
                        <m:t>dΩ</m:t>
                      </m:r>
                      <m:d>
                        <m:dPr>
                          <m:ctrlPr>
                            <a:rPr lang="pt-BR" i="1">
                              <a:latin typeface="Cambria Math" panose="02040503050406030204" pitchFamily="18" charset="0"/>
                            </a:rPr>
                          </m:ctrlPr>
                        </m:dPr>
                        <m:e>
                          <m:r>
                            <a:rPr lang="pt-BR" i="1">
                              <a:latin typeface="Cambria Math" panose="02040503050406030204" pitchFamily="18" charset="0"/>
                            </a:rPr>
                            <m:t>𝑋</m:t>
                          </m:r>
                        </m:e>
                      </m:d>
                    </m:oMath>
                  </m:oMathPara>
                </a14:m>
                <a:endParaRPr lang="pt-BR" dirty="0"/>
              </a:p>
              <a:p>
                <a:endParaRPr lang="pt-BR" dirty="0"/>
              </a:p>
            </p:txBody>
          </p:sp>
        </mc:Choice>
        <mc:Fallback xmlns="">
          <p:sp>
            <p:nvSpPr>
              <p:cNvPr id="8" name="CaixaDeTexto 7">
                <a:extLst>
                  <a:ext uri="{FF2B5EF4-FFF2-40B4-BE49-F238E27FC236}">
                    <a16:creationId xmlns:a16="http://schemas.microsoft.com/office/drawing/2014/main" id="{FD88AD09-4E3F-47B9-B2CC-BE3BA27F87C5}"/>
                  </a:ext>
                </a:extLst>
              </p:cNvPr>
              <p:cNvSpPr txBox="1">
                <a:spLocks noRot="1" noChangeAspect="1" noMove="1" noResize="1" noEditPoints="1" noAdjustHandles="1" noChangeArrowheads="1" noChangeShapeType="1" noTextEdit="1"/>
              </p:cNvSpPr>
              <p:nvPr/>
            </p:nvSpPr>
            <p:spPr>
              <a:xfrm>
                <a:off x="1458730" y="3133893"/>
                <a:ext cx="9272452" cy="1822358"/>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BAEC9522-034B-4A74-9A1F-D949AC3C9B6B}"/>
                  </a:ext>
                </a:extLst>
              </p:cNvPr>
              <p:cNvSpPr txBox="1"/>
              <p:nvPr/>
            </p:nvSpPr>
            <p:spPr>
              <a:xfrm>
                <a:off x="3048000" y="5498037"/>
                <a:ext cx="6093912" cy="4070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0">
                          <a:latin typeface="Cambria Math" panose="02040503050406030204" pitchFamily="18" charset="0"/>
                        </a:rPr>
                        <m:t>=</m:t>
                      </m:r>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sSup>
                            <m:sSupPr>
                              <m:ctrlPr>
                                <a:rPr lang="pt-BR" i="1">
                                  <a:latin typeface="Cambria Math" panose="02040503050406030204" pitchFamily="18" charset="0"/>
                                </a:rPr>
                              </m:ctrlPr>
                            </m:sSupPr>
                            <m:e>
                              <m:r>
                                <a:rPr lang="pt-BR" i="1">
                                  <a:latin typeface="Cambria Math" panose="02040503050406030204" pitchFamily="18" charset="0"/>
                                </a:rPr>
                                <m:t>𝛼</m:t>
                              </m:r>
                            </m:e>
                            <m:sup>
                              <m:r>
                                <a:rPr lang="pt-BR" i="1">
                                  <a:latin typeface="Cambria Math" panose="02040503050406030204" pitchFamily="18" charset="0"/>
                                </a:rPr>
                                <m:t>𝑗</m:t>
                              </m:r>
                            </m:sup>
                          </m:sSup>
                        </m:e>
                      </m:sPre>
                      <m:sSup>
                        <m:sSupPr>
                          <m:ctrlPr>
                            <a:rPr lang="pt-BR" i="1">
                              <a:latin typeface="Cambria Math" panose="02040503050406030204" pitchFamily="18" charset="0"/>
                            </a:rPr>
                          </m:ctrlPr>
                        </m:sSupPr>
                        <m:e>
                          <m:r>
                            <a:rPr lang="pt-BR" i="1">
                              <a:latin typeface="Cambria Math" panose="02040503050406030204" pitchFamily="18" charset="0"/>
                            </a:rPr>
                            <m:t>𝐹</m:t>
                          </m:r>
                        </m:e>
                        <m:sup>
                          <m:r>
                            <a:rPr lang="pt-BR" i="1">
                              <a:latin typeface="Cambria Math" panose="02040503050406030204" pitchFamily="18" charset="0"/>
                            </a:rPr>
                            <m:t>𝑗</m:t>
                          </m:r>
                        </m:sup>
                      </m:s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𝑗</m:t>
                              </m:r>
                            </m:sup>
                          </m:sSup>
                          <m:r>
                            <a:rPr lang="pt-BR" i="0">
                              <a:latin typeface="Cambria Math" panose="02040503050406030204" pitchFamily="18" charset="0"/>
                            </a:rPr>
                            <m:t>;</m:t>
                          </m:r>
                          <m:r>
                            <a:rPr lang="pt-BR" i="1">
                              <a:latin typeface="Cambria Math" panose="02040503050406030204" pitchFamily="18" charset="0"/>
                            </a:rPr>
                            <m:t>𝑋</m:t>
                          </m:r>
                        </m:e>
                      </m:d>
                    </m:oMath>
                  </m:oMathPara>
                </a14:m>
                <a:endParaRPr lang="pt-BR" dirty="0"/>
              </a:p>
            </p:txBody>
          </p:sp>
        </mc:Choice>
        <mc:Fallback xmlns="">
          <p:sp>
            <p:nvSpPr>
              <p:cNvPr id="10" name="CaixaDeTexto 9">
                <a:extLst>
                  <a:ext uri="{FF2B5EF4-FFF2-40B4-BE49-F238E27FC236}">
                    <a16:creationId xmlns:a16="http://schemas.microsoft.com/office/drawing/2014/main" id="{BAEC9522-034B-4A74-9A1F-D949AC3C9B6B}"/>
                  </a:ext>
                </a:extLst>
              </p:cNvPr>
              <p:cNvSpPr txBox="1">
                <a:spLocks noRot="1" noChangeAspect="1" noMove="1" noResize="1" noEditPoints="1" noAdjustHandles="1" noChangeArrowheads="1" noChangeShapeType="1" noTextEdit="1"/>
              </p:cNvSpPr>
              <p:nvPr/>
            </p:nvSpPr>
            <p:spPr>
              <a:xfrm>
                <a:off x="3048000" y="5498037"/>
                <a:ext cx="6093912" cy="407035"/>
              </a:xfrm>
              <a:prstGeom prst="rect">
                <a:avLst/>
              </a:prstGeom>
              <a:blipFill>
                <a:blip r:embed="rId5"/>
                <a:stretch>
                  <a:fillRect b="-7463"/>
                </a:stretch>
              </a:blipFill>
            </p:spPr>
            <p:txBody>
              <a:bodyPr/>
              <a:lstStyle/>
              <a:p>
                <a:r>
                  <a:rPr lang="pt-BR">
                    <a:noFill/>
                  </a:rPr>
                  <a:t> </a:t>
                </a:r>
              </a:p>
            </p:txBody>
          </p:sp>
        </mc:Fallback>
      </mc:AlternateContent>
    </p:spTree>
    <p:extLst>
      <p:ext uri="{BB962C8B-B14F-4D97-AF65-F5344CB8AC3E}">
        <p14:creationId xmlns:p14="http://schemas.microsoft.com/office/powerpoint/2010/main" val="2323847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Semelhante ao MECID em (31), é desenvolvida a função de base radial, que, de forma simplificada:</a:t>
                </a:r>
              </a:p>
              <a:p>
                <a:pPr algn="r"/>
                <a:r>
                  <a:rPr lang="pt-BR" dirty="0"/>
                  <a:t> (69)</a:t>
                </a:r>
              </a:p>
              <a:p>
                <a:pPr algn="r"/>
                <a:endParaRPr lang="pt-BR" dirty="0"/>
              </a:p>
              <a:p>
                <a:pPr marL="0" indent="0" algn="just">
                  <a:buNone/>
                </a:pPr>
                <a:r>
                  <a:rPr lang="pt-BR" dirty="0"/>
                  <a:t>Como </a:t>
                </a:r>
                <a14:m>
                  <m:oMath xmlns:m="http://schemas.openxmlformats.org/officeDocument/2006/math">
                    <m:sSubSup>
                      <m:sSubSupPr>
                        <m:ctrlPr>
                          <a:rPr lang="pt-BR" i="1" dirty="0" smtClean="0">
                            <a:latin typeface="Cambria Math" panose="02040503050406030204" pitchFamily="18" charset="0"/>
                          </a:rPr>
                        </m:ctrlPr>
                      </m:sSubSupPr>
                      <m:e>
                        <m:r>
                          <m:rPr>
                            <m:sty m:val="p"/>
                          </m:rPr>
                          <a:rPr lang="pt-BR" i="0" dirty="0" smtClean="0">
                            <a:latin typeface="Cambria Math" panose="02040503050406030204" pitchFamily="18" charset="0"/>
                          </a:rPr>
                          <m:t>Ψ</m:t>
                        </m:r>
                      </m:e>
                      <m:sub>
                        <m:r>
                          <a:rPr lang="pt-BR" i="1" dirty="0" smtClean="0">
                            <a:latin typeface="Cambria Math" panose="02040503050406030204" pitchFamily="18" charset="0"/>
                          </a:rPr>
                          <m:t>,</m:t>
                        </m:r>
                        <m:r>
                          <a:rPr lang="pt-BR" i="1" dirty="0" smtClean="0">
                            <a:latin typeface="Cambria Math" panose="02040503050406030204" pitchFamily="18" charset="0"/>
                          </a:rPr>
                          <m:t>𝑖𝑖</m:t>
                        </m:r>
                      </m:sub>
                      <m:sup>
                        <m:r>
                          <a:rPr lang="pt-BR" i="1" dirty="0" smtClean="0">
                            <a:latin typeface="Cambria Math" panose="02040503050406030204" pitchFamily="18" charset="0"/>
                          </a:rPr>
                          <m:t>𝑗</m:t>
                        </m:r>
                      </m:sup>
                    </m:sSubSup>
                  </m:oMath>
                </a14:m>
                <a:r>
                  <a:rPr lang="pt-BR" dirty="0"/>
                  <a:t> é conhecido, </a:t>
                </a:r>
                <a14:m>
                  <m:oMath xmlns:m="http://schemas.openxmlformats.org/officeDocument/2006/math">
                    <m:sSup>
                      <m:sSupPr>
                        <m:ctrlPr>
                          <a:rPr lang="pt-BR" i="1" dirty="0" smtClean="0">
                            <a:latin typeface="Cambria Math" panose="02040503050406030204" pitchFamily="18" charset="0"/>
                          </a:rPr>
                        </m:ctrlPr>
                      </m:sSupPr>
                      <m:e>
                        <m:r>
                          <a:rPr lang="pt-BR" i="1" dirty="0" smtClean="0">
                            <a:latin typeface="Cambria Math" panose="02040503050406030204" pitchFamily="18" charset="0"/>
                          </a:rPr>
                          <m:t>𝜂</m:t>
                        </m:r>
                      </m:e>
                      <m:sup>
                        <m:r>
                          <a:rPr lang="pt-BR" i="1" dirty="0" smtClean="0">
                            <a:latin typeface="Cambria Math" panose="02040503050406030204" pitchFamily="18" charset="0"/>
                          </a:rPr>
                          <m:t>𝑗</m:t>
                        </m:r>
                      </m:sup>
                    </m:sSup>
                  </m:oMath>
                </a14:m>
                <a:r>
                  <a:rPr lang="pt-BR" dirty="0"/>
                  <a:t> pode ser facilmente calculado. Onde:</a:t>
                </a:r>
              </a:p>
              <a:p>
                <a:pPr algn="r"/>
                <a:r>
                  <a:rPr lang="pt-BR" dirty="0"/>
                  <a:t>(70)</a:t>
                </a:r>
              </a:p>
              <a:p>
                <a:pPr algn="just"/>
                <a:endParaRPr lang="pt-BR" dirty="0"/>
              </a:p>
              <a:p>
                <a:pPr algn="just"/>
                <a:r>
                  <a:rPr lang="pt-BR" dirty="0"/>
                  <a:t>Por fim, calcula-se </a:t>
                </a:r>
                <a14:m>
                  <m:oMath xmlns:m="http://schemas.openxmlformats.org/officeDocument/2006/math">
                    <m:sPre>
                      <m:sPrePr>
                        <m:ctrlPr>
                          <a:rPr lang="pt-BR" i="1" smtClean="0">
                            <a:effectLst/>
                            <a:latin typeface="Cambria Math" panose="02040503050406030204" pitchFamily="18" charset="0"/>
                          </a:rPr>
                        </m:ctrlPr>
                      </m:sPrePr>
                      <m:sub>
                        <m:r>
                          <a:rPr lang="pt-BR" sz="1800" i="1">
                            <a:effectLst/>
                            <a:latin typeface="Cambria Math" panose="02040503050406030204" pitchFamily="18" charset="0"/>
                            <a:ea typeface="Calibri" panose="020F0502020204030204" pitchFamily="34" charset="0"/>
                            <a:cs typeface="Times New Roman" panose="02020603050405020304" pitchFamily="18" charset="0"/>
                          </a:rPr>
                          <m:t> </m:t>
                        </m:r>
                      </m:sub>
                      <m:sup>
                        <m:r>
                          <a:rPr lang="pt-BR" sz="1800" i="1">
                            <a:effectLst/>
                            <a:latin typeface="Cambria Math" panose="02040503050406030204" pitchFamily="18" charset="0"/>
                            <a:ea typeface="Calibri" panose="020F0502020204030204" pitchFamily="34" charset="0"/>
                            <a:cs typeface="Times New Roman" panose="02020603050405020304" pitchFamily="18" charset="0"/>
                          </a:rPr>
                          <m:t>𝜉</m:t>
                        </m:r>
                      </m:sup>
                      <m:e>
                        <m:sSup>
                          <m:sSupPr>
                            <m:ctrlPr>
                              <a:rPr lang="pt-BR" i="1">
                                <a:effectLst/>
                                <a:latin typeface="Cambria Math" panose="02040503050406030204" pitchFamily="18" charset="0"/>
                              </a:rPr>
                            </m:ctrlPr>
                          </m:sSupPr>
                          <m:e>
                            <m:r>
                              <a:rPr lang="pt-BR" sz="1800" i="1">
                                <a:effectLst/>
                                <a:latin typeface="Cambria Math" panose="02040503050406030204" pitchFamily="18" charset="0"/>
                                <a:ea typeface="Calibri" panose="020F0502020204030204" pitchFamily="34" charset="0"/>
                                <a:cs typeface="Times New Roman" panose="02020603050405020304" pitchFamily="18" charset="0"/>
                              </a:rPr>
                              <m:t>𝛼</m:t>
                            </m:r>
                          </m:e>
                          <m:sup>
                            <m:r>
                              <a:rPr lang="pt-BR" sz="1800" i="1">
                                <a:effectLst/>
                                <a:latin typeface="Cambria Math" panose="02040503050406030204" pitchFamily="18" charset="0"/>
                                <a:ea typeface="Calibri" panose="020F0502020204030204" pitchFamily="34" charset="0"/>
                                <a:cs typeface="Times New Roman" panose="02020603050405020304" pitchFamily="18" charset="0"/>
                              </a:rPr>
                              <m:t>𝑖</m:t>
                            </m:r>
                          </m:sup>
                        </m:sSup>
                      </m:e>
                    </m:sPre>
                  </m:oMath>
                </a14:m>
                <a:r>
                  <a:rPr lang="pt-BR" dirty="0"/>
                  <a:t>. Analogamente à (36), para um </a:t>
                </a:r>
                <a14:m>
                  <m:oMath xmlns:m="http://schemas.openxmlformats.org/officeDocument/2006/math">
                    <m:r>
                      <a:rPr lang="pt-BR" i="1">
                        <a:latin typeface="Cambria Math" panose="02040503050406030204" pitchFamily="18" charset="0"/>
                      </a:rPr>
                      <m:t>𝜉</m:t>
                    </m:r>
                  </m:oMath>
                </a14:m>
                <a:r>
                  <a:rPr lang="pt-BR" dirty="0"/>
                  <a:t> qualquer:</a:t>
                </a:r>
              </a:p>
              <a:p>
                <a:pPr algn="r"/>
                <a:r>
                  <a:rPr lang="pt-BR" dirty="0"/>
                  <a:t>(71)</a:t>
                </a:r>
              </a:p>
              <a:p>
                <a:pPr algn="just"/>
                <a:endParaRPr lang="pt-BR" dirty="0"/>
              </a:p>
              <a:p>
                <a:pPr algn="just"/>
                <a:r>
                  <a:rPr lang="pt-BR" dirty="0"/>
                  <a:t>Logo:</a:t>
                </a:r>
              </a:p>
              <a:p>
                <a:pPr algn="r"/>
                <a:r>
                  <a:rPr lang="pt-BR" dirty="0"/>
                  <a:t>(72)</a:t>
                </a:r>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l="-606" t="-1132" r="-60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5AC7C473-5985-4925-A54B-280BD58D78F1}"/>
                  </a:ext>
                </a:extLst>
              </p:cNvPr>
              <p:cNvSpPr txBox="1"/>
              <p:nvPr/>
            </p:nvSpPr>
            <p:spPr>
              <a:xfrm>
                <a:off x="2149362" y="941390"/>
                <a:ext cx="7893276"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sSup>
                                <m:sSupPr>
                                  <m:ctrlPr>
                                    <a:rPr lang="pt-BR" i="1">
                                      <a:latin typeface="Cambria Math" panose="02040503050406030204" pitchFamily="18" charset="0"/>
                                    </a:rPr>
                                  </m:ctrlPr>
                                </m:sSupPr>
                                <m:e>
                                  <m:r>
                                    <a:rPr lang="pt-BR" i="1">
                                      <a:latin typeface="Cambria Math" panose="02040503050406030204" pitchFamily="18" charset="0"/>
                                    </a:rPr>
                                    <m:t>𝛼</m:t>
                                  </m:r>
                                </m:e>
                                <m:sup>
                                  <m:r>
                                    <a:rPr lang="pt-BR" i="1">
                                      <a:latin typeface="Cambria Math" panose="02040503050406030204" pitchFamily="18" charset="0"/>
                                    </a:rPr>
                                    <m:t>𝑗</m:t>
                                  </m:r>
                                </m:sup>
                              </m:sSup>
                            </m:e>
                          </m:sPre>
                          <m:sSup>
                            <m:sSupPr>
                              <m:ctrlPr>
                                <a:rPr lang="pt-BR" i="1">
                                  <a:latin typeface="Cambria Math" panose="02040503050406030204" pitchFamily="18" charset="0"/>
                                </a:rPr>
                              </m:ctrlPr>
                            </m:sSupPr>
                            <m:e>
                              <m:r>
                                <a:rPr lang="pt-BR" i="1">
                                  <a:latin typeface="Cambria Math" panose="02040503050406030204" pitchFamily="18" charset="0"/>
                                </a:rPr>
                                <m:t>𝐹</m:t>
                              </m:r>
                            </m:e>
                            <m:sup>
                              <m:r>
                                <a:rPr lang="pt-BR" i="1">
                                  <a:latin typeface="Cambria Math" panose="02040503050406030204" pitchFamily="18" charset="0"/>
                                </a:rPr>
                                <m:t>𝑗</m:t>
                              </m:r>
                            </m:sup>
                          </m:s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𝑗</m:t>
                                  </m:r>
                                </m:sup>
                              </m:sSup>
                              <m:r>
                                <a:rPr lang="pt-BR" i="0">
                                  <a:latin typeface="Cambria Math" panose="02040503050406030204" pitchFamily="18" charset="0"/>
                                </a:rPr>
                                <m:t>;</m:t>
                              </m:r>
                              <m:r>
                                <a:rPr lang="pt-BR" i="1">
                                  <a:latin typeface="Cambria Math" panose="02040503050406030204" pitchFamily="18" charset="0"/>
                                </a:rPr>
                                <m:t>𝑋</m:t>
                              </m:r>
                            </m:e>
                          </m:d>
                        </m:e>
                      </m:nary>
                      <m:r>
                        <a:rPr lang="pt-BR" i="1">
                          <a:latin typeface="Cambria Math" panose="02040503050406030204" pitchFamily="18" charset="0"/>
                        </a:rPr>
                        <m:t>𝑑</m:t>
                      </m:r>
                      <m:r>
                        <m:rPr>
                          <m:sty m:val="p"/>
                        </m:rPr>
                        <a:rPr lang="pt-BR" i="0">
                          <a:latin typeface="Cambria Math" panose="02040503050406030204" pitchFamily="18" charset="0"/>
                        </a:rPr>
                        <m:t>Ω</m:t>
                      </m:r>
                      <m:d>
                        <m:dPr>
                          <m:ctrlPr>
                            <a:rPr lang="pt-BR" i="1">
                              <a:latin typeface="Cambria Math" panose="02040503050406030204" pitchFamily="18" charset="0"/>
                            </a:rPr>
                          </m:ctrlPr>
                        </m:dPr>
                        <m:e>
                          <m:r>
                            <a:rPr lang="pt-BR" i="1">
                              <a:latin typeface="Cambria Math" panose="02040503050406030204" pitchFamily="18" charset="0"/>
                            </a:rPr>
                            <m:t>𝑋</m:t>
                          </m:r>
                        </m:e>
                      </m:d>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Ω</m:t>
                          </m:r>
                        </m:sub>
                        <m:sup>
                          <m:r>
                            <a:rPr lang="pt-BR" i="1">
                              <a:latin typeface="Cambria Math" panose="02040503050406030204" pitchFamily="18" charset="0"/>
                            </a:rPr>
                            <m:t> </m:t>
                          </m:r>
                        </m:sup>
                        <m:e>
                          <m:sPre>
                            <m:sPrePr>
                              <m:ctrlPr>
                                <a:rPr lang="pt-BR" i="1">
                                  <a:latin typeface="Cambria Math" panose="02040503050406030204" pitchFamily="18" charset="0"/>
                                </a:rPr>
                              </m:ctrlPr>
                            </m:sPrePr>
                            <m:sub>
                              <m:r>
                                <a:rPr lang="pt-BR" i="1">
                                  <a:latin typeface="Cambria Math" panose="02040503050406030204" pitchFamily="18" charset="0"/>
                                </a:rPr>
                                <m:t> </m:t>
                              </m:r>
                            </m:sub>
                            <m:sup>
                              <m:r>
                                <a:rPr lang="pt-BR" i="1">
                                  <a:latin typeface="Cambria Math" panose="02040503050406030204" pitchFamily="18" charset="0"/>
                                </a:rPr>
                                <m:t>𝜉</m:t>
                              </m:r>
                            </m:sup>
                            <m:e>
                              <m:sSup>
                                <m:sSupPr>
                                  <m:ctrlPr>
                                    <a:rPr lang="pt-BR" i="1">
                                      <a:latin typeface="Cambria Math" panose="02040503050406030204" pitchFamily="18" charset="0"/>
                                    </a:rPr>
                                  </m:ctrlPr>
                                </m:sSupPr>
                                <m:e>
                                  <m:r>
                                    <a:rPr lang="pt-BR" i="1">
                                      <a:latin typeface="Cambria Math" panose="02040503050406030204" pitchFamily="18" charset="0"/>
                                    </a:rPr>
                                    <m:t>𝛼</m:t>
                                  </m:r>
                                </m:e>
                                <m:sup>
                                  <m:r>
                                    <a:rPr lang="pt-BR" i="1">
                                      <a:latin typeface="Cambria Math" panose="02040503050406030204" pitchFamily="18" charset="0"/>
                                    </a:rPr>
                                    <m:t>𝑗</m:t>
                                  </m:r>
                                </m:sup>
                              </m:sSup>
                            </m:e>
                          </m:sPre>
                        </m:e>
                      </m:nary>
                      <m:sSubSup>
                        <m:sSubSupPr>
                          <m:ctrlPr>
                            <a:rPr lang="pt-BR" i="1">
                              <a:latin typeface="Cambria Math" panose="02040503050406030204" pitchFamily="18" charset="0"/>
                            </a:rPr>
                          </m:ctrlPr>
                        </m:sSubSupPr>
                        <m:e>
                          <m:r>
                            <m:rPr>
                              <m:sty m:val="p"/>
                            </m:rPr>
                            <a:rPr lang="pt-BR">
                              <a:latin typeface="Cambria Math" panose="02040503050406030204" pitchFamily="18" charset="0"/>
                            </a:rPr>
                            <m:t>Ψ</m:t>
                          </m:r>
                        </m:e>
                        <m:sub>
                          <m:r>
                            <a:rPr lang="pt-BR" i="1">
                              <a:latin typeface="Cambria Math" panose="02040503050406030204" pitchFamily="18" charset="0"/>
                            </a:rPr>
                            <m:t>,</m:t>
                          </m:r>
                          <m:r>
                            <a:rPr lang="pt-BR" i="1">
                              <a:latin typeface="Cambria Math" panose="02040503050406030204" pitchFamily="18" charset="0"/>
                            </a:rPr>
                            <m:t>𝑖𝑖</m:t>
                          </m:r>
                        </m:sub>
                        <m:sup>
                          <m:r>
                            <m:rPr>
                              <m:sty m:val="p"/>
                            </m:rPr>
                            <a:rPr lang="pt-BR">
                              <a:latin typeface="Cambria Math" panose="02040503050406030204" pitchFamily="18" charset="0"/>
                            </a:rPr>
                            <m:t>j</m:t>
                          </m:r>
                        </m:sup>
                      </m:sSub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𝑗</m:t>
                              </m:r>
                            </m:sup>
                          </m:sSup>
                          <m:r>
                            <a:rPr lang="pt-BR" i="1">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a:latin typeface="Cambria Math" panose="02040503050406030204" pitchFamily="18" charset="0"/>
                        </a:rPr>
                        <m:t>Ω</m:t>
                      </m:r>
                      <m:r>
                        <a:rPr lang="pt-BR" b="0" i="1" smtClean="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a:latin typeface="Cambria Math" panose="02040503050406030204" pitchFamily="18" charset="0"/>
                            </a:rPr>
                            <m:t>Γ</m:t>
                          </m:r>
                        </m:sub>
                        <m:sup>
                          <m:r>
                            <a:rPr lang="pt-BR" i="1">
                              <a:latin typeface="Cambria Math" panose="02040503050406030204" pitchFamily="18" charset="0"/>
                            </a:rPr>
                            <m:t> </m:t>
                          </m:r>
                        </m:sup>
                        <m:e>
                          <m:sPre>
                            <m:sPrePr>
                              <m:ctrlPr>
                                <a:rPr lang="pt-BR" i="1">
                                  <a:latin typeface="Cambria Math" panose="02040503050406030204" pitchFamily="18" charset="0"/>
                                </a:rPr>
                              </m:ctrlPr>
                            </m:sPrePr>
                            <m:sub>
                              <m:r>
                                <a:rPr lang="pt-BR" i="1">
                                  <a:latin typeface="Cambria Math" panose="02040503050406030204" pitchFamily="18" charset="0"/>
                                </a:rPr>
                                <m:t> </m:t>
                              </m:r>
                            </m:sub>
                            <m:sup>
                              <m:r>
                                <a:rPr lang="pt-BR" i="1">
                                  <a:latin typeface="Cambria Math" panose="02040503050406030204" pitchFamily="18" charset="0"/>
                                </a:rPr>
                                <m:t>𝜉</m:t>
                              </m:r>
                            </m:sup>
                            <m:e>
                              <m:sSup>
                                <m:sSupPr>
                                  <m:ctrlPr>
                                    <a:rPr lang="pt-BR" i="1">
                                      <a:latin typeface="Cambria Math" panose="02040503050406030204" pitchFamily="18" charset="0"/>
                                    </a:rPr>
                                  </m:ctrlPr>
                                </m:sSupPr>
                                <m:e>
                                  <m:r>
                                    <a:rPr lang="pt-BR" i="1">
                                      <a:latin typeface="Cambria Math" panose="02040503050406030204" pitchFamily="18" charset="0"/>
                                    </a:rPr>
                                    <m:t>𝛼</m:t>
                                  </m:r>
                                </m:e>
                                <m:sup>
                                  <m:r>
                                    <a:rPr lang="pt-BR" i="1">
                                      <a:latin typeface="Cambria Math" panose="02040503050406030204" pitchFamily="18" charset="0"/>
                                    </a:rPr>
                                    <m:t>𝑗</m:t>
                                  </m:r>
                                </m:sup>
                              </m:sSup>
                            </m:e>
                          </m:sPre>
                        </m:e>
                      </m:nary>
                      <m:sSup>
                        <m:sSupPr>
                          <m:ctrlPr>
                            <a:rPr lang="pt-BR" i="1">
                              <a:latin typeface="Cambria Math" panose="02040503050406030204" pitchFamily="18" charset="0"/>
                            </a:rPr>
                          </m:ctrlPr>
                        </m:sSupPr>
                        <m:e>
                          <m:r>
                            <a:rPr lang="pt-BR" i="1">
                              <a:latin typeface="Cambria Math" panose="02040503050406030204" pitchFamily="18" charset="0"/>
                            </a:rPr>
                            <m:t>𝜂</m:t>
                          </m:r>
                        </m:e>
                        <m:sup>
                          <m:r>
                            <a:rPr lang="pt-BR" i="1">
                              <a:latin typeface="Cambria Math" panose="02040503050406030204" pitchFamily="18" charset="0"/>
                            </a:rPr>
                            <m:t>𝑗</m:t>
                          </m:r>
                        </m:sup>
                      </m:s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𝑗</m:t>
                              </m:r>
                            </m:sup>
                          </m:sSup>
                          <m:r>
                            <a:rPr lang="pt-BR" i="1">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a:latin typeface="Cambria Math" panose="02040503050406030204" pitchFamily="18" charset="0"/>
                        </a:rPr>
                        <m:t>Γ</m:t>
                      </m:r>
                    </m:oMath>
                  </m:oMathPara>
                </a14:m>
                <a:endParaRPr lang="pt-BR" dirty="0"/>
              </a:p>
            </p:txBody>
          </p:sp>
        </mc:Choice>
        <mc:Fallback xmlns="">
          <p:sp>
            <p:nvSpPr>
              <p:cNvPr id="5" name="CaixaDeTexto 4">
                <a:extLst>
                  <a:ext uri="{FF2B5EF4-FFF2-40B4-BE49-F238E27FC236}">
                    <a16:creationId xmlns:a16="http://schemas.microsoft.com/office/drawing/2014/main" id="{5AC7C473-5985-4925-A54B-280BD58D78F1}"/>
                  </a:ext>
                </a:extLst>
              </p:cNvPr>
              <p:cNvSpPr txBox="1">
                <a:spLocks noRot="1" noChangeAspect="1" noMove="1" noResize="1" noEditPoints="1" noAdjustHandles="1" noChangeArrowheads="1" noChangeShapeType="1" noTextEdit="1"/>
              </p:cNvSpPr>
              <p:nvPr/>
            </p:nvSpPr>
            <p:spPr>
              <a:xfrm>
                <a:off x="2149362" y="941390"/>
                <a:ext cx="7893276" cy="818814"/>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4E480310-A5A1-4A2C-8AB2-DAEB05FE3340}"/>
                  </a:ext>
                </a:extLst>
              </p:cNvPr>
              <p:cNvSpPr txBox="1"/>
              <p:nvPr/>
            </p:nvSpPr>
            <p:spPr>
              <a:xfrm>
                <a:off x="3049044" y="2392667"/>
                <a:ext cx="6093912" cy="6481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pt-BR" i="1">
                              <a:latin typeface="Cambria Math" panose="02040503050406030204" pitchFamily="18" charset="0"/>
                            </a:rPr>
                            <m:t>𝜂</m:t>
                          </m:r>
                        </m:e>
                        <m:sup>
                          <m:r>
                            <a:rPr lang="pt-BR" i="1">
                              <a:latin typeface="Cambria Math" panose="02040503050406030204" pitchFamily="18" charset="0"/>
                            </a:rPr>
                            <m:t>𝑗</m:t>
                          </m:r>
                        </m:sup>
                      </m:s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𝑖</m:t>
                              </m:r>
                            </m:sup>
                          </m:sSup>
                          <m:r>
                            <a:rPr lang="pt-BR" i="0">
                              <a:latin typeface="Cambria Math" panose="02040503050406030204" pitchFamily="18" charset="0"/>
                            </a:rPr>
                            <m:t>;</m:t>
                          </m:r>
                          <m:r>
                            <a:rPr lang="pt-BR" i="1">
                              <a:latin typeface="Cambria Math" panose="02040503050406030204" pitchFamily="18" charset="0"/>
                            </a:rPr>
                            <m:t>𝑋</m:t>
                          </m:r>
                        </m:e>
                      </m:d>
                      <m:r>
                        <a:rPr lang="pt-BR" i="0">
                          <a:latin typeface="Cambria Math" panose="02040503050406030204" pitchFamily="18" charset="0"/>
                        </a:rPr>
                        <m:t>=</m:t>
                      </m:r>
                      <m:sSubSup>
                        <m:sSubSupPr>
                          <m:ctrlPr>
                            <a:rPr lang="pt-BR" i="1">
                              <a:latin typeface="Cambria Math" panose="02040503050406030204" pitchFamily="18" charset="0"/>
                            </a:rPr>
                          </m:ctrlPr>
                        </m:sSubSupPr>
                        <m:e>
                          <m:r>
                            <m:rPr>
                              <m:sty m:val="p"/>
                            </m:rPr>
                            <a:rPr lang="pt-BR" i="0">
                              <a:latin typeface="Cambria Math" panose="02040503050406030204" pitchFamily="18" charset="0"/>
                            </a:rPr>
                            <m:t>Ψ</m:t>
                          </m:r>
                        </m:e>
                        <m:sub>
                          <m:r>
                            <a:rPr lang="pt-BR" i="0">
                              <a:latin typeface="Cambria Math" panose="02040503050406030204" pitchFamily="18" charset="0"/>
                            </a:rPr>
                            <m:t>,</m:t>
                          </m:r>
                          <m:r>
                            <a:rPr lang="pt-BR" i="1">
                              <a:latin typeface="Cambria Math" panose="02040503050406030204" pitchFamily="18" charset="0"/>
                            </a:rPr>
                            <m:t>𝑖</m:t>
                          </m:r>
                        </m:sub>
                        <m:sup>
                          <m:r>
                            <m:rPr>
                              <m:sty m:val="p"/>
                            </m:rPr>
                            <a:rPr lang="pt-BR" i="0">
                              <a:latin typeface="Cambria Math" panose="02040503050406030204" pitchFamily="18" charset="0"/>
                            </a:rPr>
                            <m:t>j</m:t>
                          </m:r>
                        </m:sup>
                      </m:sSub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𝑗</m:t>
                              </m:r>
                            </m:sup>
                          </m:sSup>
                          <m:r>
                            <a:rPr lang="pt-BR" i="0">
                              <a:latin typeface="Cambria Math" panose="02040503050406030204" pitchFamily="18" charset="0"/>
                            </a:rPr>
                            <m:t>;</m:t>
                          </m:r>
                          <m:r>
                            <a:rPr lang="pt-BR" i="1">
                              <a:latin typeface="Cambria Math" panose="02040503050406030204" pitchFamily="18" charset="0"/>
                            </a:rPr>
                            <m:t>𝑋</m:t>
                          </m:r>
                        </m:e>
                      </m:d>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r>
                        <a:rPr lang="pt-BR" i="0">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𝑟</m:t>
                              </m:r>
                            </m:e>
                            <m:sup>
                              <m:r>
                                <a:rPr lang="pt-BR" i="0">
                                  <a:latin typeface="Cambria Math" panose="02040503050406030204" pitchFamily="18" charset="0"/>
                                </a:rPr>
                                <m:t>2</m:t>
                              </m:r>
                            </m:sup>
                          </m:sSup>
                        </m:num>
                        <m:den>
                          <m:r>
                            <a:rPr lang="pt-BR" i="0">
                              <a:latin typeface="Cambria Math" panose="02040503050406030204" pitchFamily="18" charset="0"/>
                            </a:rPr>
                            <m:t>16</m:t>
                          </m:r>
                        </m:den>
                      </m:f>
                      <m:d>
                        <m:dPr>
                          <m:begChr m:val="["/>
                          <m:endChr m:val="]"/>
                          <m:ctrlPr>
                            <a:rPr lang="pt-BR" i="1">
                              <a:latin typeface="Cambria Math" panose="02040503050406030204" pitchFamily="18" charset="0"/>
                            </a:rPr>
                          </m:ctrlPr>
                        </m:dPr>
                        <m:e>
                          <m:r>
                            <a:rPr lang="pt-BR" i="0">
                              <a:latin typeface="Cambria Math" panose="02040503050406030204" pitchFamily="18" charset="0"/>
                            </a:rPr>
                            <m:t>4</m:t>
                          </m:r>
                          <m:func>
                            <m:funcPr>
                              <m:ctrlPr>
                                <a:rPr lang="pt-BR" i="1">
                                  <a:latin typeface="Cambria Math" panose="02040503050406030204" pitchFamily="18" charset="0"/>
                                </a:rPr>
                              </m:ctrlPr>
                            </m:funcPr>
                            <m:fName>
                              <m:r>
                                <m:rPr>
                                  <m:sty m:val="p"/>
                                </m:rPr>
                                <a:rPr lang="pt-BR" i="0">
                                  <a:latin typeface="Cambria Math" panose="02040503050406030204" pitchFamily="18" charset="0"/>
                                </a:rPr>
                                <m:t>ln</m:t>
                              </m:r>
                            </m:fName>
                            <m:e>
                              <m:r>
                                <a:rPr lang="pt-BR" i="1">
                                  <a:latin typeface="Cambria Math" panose="02040503050406030204" pitchFamily="18" charset="0"/>
                                </a:rPr>
                                <m:t>𝑟</m:t>
                              </m:r>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𝑗</m:t>
                                      </m:r>
                                    </m:sup>
                                  </m:sSup>
                                  <m:r>
                                    <a:rPr lang="pt-BR" i="0">
                                      <a:latin typeface="Cambria Math" panose="02040503050406030204" pitchFamily="18" charset="0"/>
                                    </a:rPr>
                                    <m:t>;</m:t>
                                  </m:r>
                                  <m:r>
                                    <a:rPr lang="pt-BR" i="1">
                                      <a:latin typeface="Cambria Math" panose="02040503050406030204" pitchFamily="18" charset="0"/>
                                    </a:rPr>
                                    <m:t>𝑋</m:t>
                                  </m:r>
                                </m:e>
                              </m:d>
                            </m:e>
                          </m:func>
                          <m:r>
                            <a:rPr lang="pt-BR" i="0">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𝑟</m:t>
                          </m:r>
                        </m:e>
                        <m:sub>
                          <m:r>
                            <a:rPr lang="pt-BR" i="1">
                              <a:latin typeface="Cambria Math" panose="02040503050406030204" pitchFamily="18" charset="0"/>
                            </a:rPr>
                            <m:t>𝑖</m:t>
                          </m:r>
                        </m:sub>
                      </m:sSub>
                      <m:sSub>
                        <m:sSubPr>
                          <m:ctrlPr>
                            <a:rPr lang="pt-BR" i="1">
                              <a:latin typeface="Cambria Math" panose="02040503050406030204" pitchFamily="18" charset="0"/>
                            </a:rPr>
                          </m:ctrlPr>
                        </m:sSubPr>
                        <m:e>
                          <m:r>
                            <a:rPr lang="pt-BR" i="1">
                              <a:latin typeface="Cambria Math" panose="02040503050406030204" pitchFamily="18" charset="0"/>
                            </a:rPr>
                            <m:t>𝑛</m:t>
                          </m:r>
                        </m:e>
                        <m:sub>
                          <m:r>
                            <a:rPr lang="pt-BR" i="1">
                              <a:latin typeface="Cambria Math" panose="02040503050406030204" pitchFamily="18" charset="0"/>
                            </a:rPr>
                            <m:t>𝑖</m:t>
                          </m:r>
                        </m:sub>
                      </m:sSub>
                    </m:oMath>
                  </m:oMathPara>
                </a14:m>
                <a:endParaRPr lang="pt-BR" dirty="0"/>
              </a:p>
            </p:txBody>
          </p:sp>
        </mc:Choice>
        <mc:Fallback xmlns="">
          <p:sp>
            <p:nvSpPr>
              <p:cNvPr id="7" name="CaixaDeTexto 6">
                <a:extLst>
                  <a:ext uri="{FF2B5EF4-FFF2-40B4-BE49-F238E27FC236}">
                    <a16:creationId xmlns:a16="http://schemas.microsoft.com/office/drawing/2014/main" id="{4E480310-A5A1-4A2C-8AB2-DAEB05FE3340}"/>
                  </a:ext>
                </a:extLst>
              </p:cNvPr>
              <p:cNvSpPr txBox="1">
                <a:spLocks noRot="1" noChangeAspect="1" noMove="1" noResize="1" noEditPoints="1" noAdjustHandles="1" noChangeArrowheads="1" noChangeShapeType="1" noTextEdit="1"/>
              </p:cNvSpPr>
              <p:nvPr/>
            </p:nvSpPr>
            <p:spPr>
              <a:xfrm>
                <a:off x="3049044" y="2392667"/>
                <a:ext cx="6093912" cy="648126"/>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D657147E-F8EB-4633-8588-8F21CB94B02B}"/>
                  </a:ext>
                </a:extLst>
              </p:cNvPr>
              <p:cNvSpPr txBox="1"/>
              <p:nvPr/>
            </p:nvSpPr>
            <p:spPr>
              <a:xfrm>
                <a:off x="1581933" y="5075112"/>
                <a:ext cx="9028134" cy="10399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sup>
                                    <m:r>
                                      <a:rPr lang="pt-BR" i="0">
                                        <a:latin typeface="Cambria Math" panose="02040503050406030204" pitchFamily="18" charset="0"/>
                                      </a:rPr>
                                      <m:t>1</m:t>
                                    </m:r>
                                  </m:sup>
                                </m:sSup>
                              </m:e>
                            </m:mr>
                            <m:mr>
                              <m:e>
                                <m:r>
                                  <a:rPr lang="pt-BR" i="0">
                                    <a:latin typeface="Cambria Math" panose="02040503050406030204" pitchFamily="18" charset="0"/>
                                  </a:rPr>
                                  <m:t>⋮</m:t>
                                </m:r>
                              </m:e>
                            </m:mr>
                            <m:mr>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sup>
                                    <m:r>
                                      <a:rPr lang="pt-BR" i="1">
                                        <a:latin typeface="Cambria Math" panose="02040503050406030204" pitchFamily="18" charset="0"/>
                                      </a:rPr>
                                      <m:t>𝑚</m:t>
                                    </m:r>
                                  </m:sup>
                                </m:sSup>
                              </m:e>
                            </m:mr>
                          </m:m>
                        </m:e>
                      </m:d>
                      <m:r>
                        <a:rPr lang="pt-BR" i="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m>
                                <m:mPr>
                                  <m:plcHide m:val="on"/>
                                  <m:mcs>
                                    <m:mc>
                                      <m:mcPr>
                                        <m:count m:val="3"/>
                                        <m:mcJc m:val="center"/>
                                      </m:mcPr>
                                    </m:mc>
                                  </m:mcs>
                                  <m:ctrlPr>
                                    <a:rPr lang="pt-BR" i="1">
                                      <a:latin typeface="Cambria Math" panose="02040503050406030204" pitchFamily="18" charset="0"/>
                                    </a:rPr>
                                  </m:ctrlPr>
                                </m:mPr>
                                <m:mr>
                                  <m:e>
                                    <m:d>
                                      <m:dPr>
                                        <m:begChr m:val=""/>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𝐹</m:t>
                                            </m:r>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0">
                                                <a:latin typeface="Cambria Math" panose="02040503050406030204" pitchFamily="18" charset="0"/>
                                              </a:rPr>
                                              <m:t>1</m:t>
                                            </m:r>
                                          </m:sup>
                                        </m:sSup>
                                      </m:e>
                                    </m:d>
                                  </m:e>
                                  <m:e>
                                    <m:r>
                                      <a:rPr lang="pt-BR" i="0">
                                        <a:latin typeface="Cambria Math" panose="02040503050406030204" pitchFamily="18" charset="0"/>
                                      </a:rPr>
                                      <m:t>⋯</m:t>
                                    </m:r>
                                  </m:e>
                                  <m:e>
                                    <m:d>
                                      <m:dPr>
                                        <m:begChr m:val=""/>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𝐹</m:t>
                                            </m:r>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𝑛</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0">
                                                <a:latin typeface="Cambria Math" panose="02040503050406030204" pitchFamily="18" charset="0"/>
                                              </a:rPr>
                                              <m:t>1</m:t>
                                            </m:r>
                                          </m:sup>
                                        </m:sSup>
                                      </m:e>
                                    </m:d>
                                  </m:e>
                                </m:mr>
                                <m:mr>
                                  <m:e>
                                    <m:r>
                                      <a:rPr lang="pt-BR" i="0">
                                        <a:latin typeface="Cambria Math" panose="02040503050406030204" pitchFamily="18" charset="0"/>
                                      </a:rPr>
                                      <m:t>⋮</m:t>
                                    </m:r>
                                  </m:e>
                                  <m:e>
                                    <m:r>
                                      <a:rPr lang="pt-BR" i="0">
                                        <a:latin typeface="Cambria Math" panose="02040503050406030204" pitchFamily="18" charset="0"/>
                                      </a:rPr>
                                      <m:t>⋱</m:t>
                                    </m:r>
                                  </m:e>
                                  <m:e>
                                    <m:r>
                                      <a:rPr lang="pt-BR" i="0">
                                        <a:latin typeface="Cambria Math" panose="02040503050406030204" pitchFamily="18" charset="0"/>
                                      </a:rPr>
                                      <m:t>⋮</m:t>
                                    </m:r>
                                  </m:e>
                                </m:mr>
                                <m:mr>
                                  <m:e>
                                    <m:d>
                                      <m:dPr>
                                        <m:begChr m:val=""/>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𝐹</m:t>
                                            </m:r>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𝑚</m:t>
                                            </m:r>
                                          </m:sup>
                                        </m:sSup>
                                      </m:e>
                                    </m:d>
                                  </m:e>
                                  <m:e>
                                    <m:r>
                                      <a:rPr lang="pt-BR" i="0">
                                        <a:latin typeface="Cambria Math" panose="02040503050406030204" pitchFamily="18" charset="0"/>
                                      </a:rPr>
                                      <m:t>⋯</m:t>
                                    </m:r>
                                  </m:e>
                                  <m:e>
                                    <m:d>
                                      <m:dPr>
                                        <m:begChr m:val=""/>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𝐹</m:t>
                                            </m:r>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𝑚</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1">
                                                <a:latin typeface="Cambria Math" panose="02040503050406030204" pitchFamily="18" charset="0"/>
                                              </a:rPr>
                                              <m:t>𝑚</m:t>
                                            </m:r>
                                          </m:sup>
                                        </m:sSup>
                                      </m:e>
                                    </m:d>
                                  </m:e>
                                </m:mr>
                              </m:m>
                            </m:e>
                          </m:d>
                        </m:e>
                        <m:sup>
                          <m:r>
                            <a:rPr lang="pt-BR" i="0">
                              <a:latin typeface="Cambria Math" panose="02040503050406030204" pitchFamily="18" charset="0"/>
                            </a:rPr>
                            <m:t>−1</m:t>
                          </m:r>
                        </m:sup>
                      </m:sSup>
                      <m:d>
                        <m:dPr>
                          <m:begChr m:val="["/>
                          <m:endChr m:val="]"/>
                          <m:ctrlPr>
                            <a:rPr lang="pt-BR" i="1">
                              <a:latin typeface="Cambria Math" panose="02040503050406030204" pitchFamily="18" charset="0"/>
                            </a:rPr>
                          </m:ctrlPr>
                        </m:dPr>
                        <m:e>
                          <m:m>
                            <m:mPr>
                              <m:plcHide m:val="on"/>
                              <m:mcs>
                                <m:mc>
                                  <m:mcPr>
                                    <m:count m:val="3"/>
                                    <m:mcJc m:val="center"/>
                                  </m:mcPr>
                                </m:mc>
                              </m:mcs>
                              <m:ctrlPr>
                                <a:rPr lang="pt-BR" i="1">
                                  <a:latin typeface="Cambria Math" panose="02040503050406030204" pitchFamily="18" charset="0"/>
                                </a:rPr>
                              </m:ctrlPr>
                            </m:mPr>
                            <m:mr>
                              <m:e>
                                <m:d>
                                  <m:dPr>
                                    <m:begChr m:val=""/>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𝜉</m:t>
                                        </m:r>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0">
                                            <a:latin typeface="Cambria Math" panose="02040503050406030204" pitchFamily="18" charset="0"/>
                                          </a:rPr>
                                          <m:t>1</m:t>
                                        </m:r>
                                      </m:sup>
                                    </m:sSup>
                                  </m:e>
                                </m:d>
                              </m:e>
                              <m:e>
                                <m:r>
                                  <a:rPr lang="pt-BR" i="0">
                                    <a:latin typeface="Cambria Math" panose="02040503050406030204" pitchFamily="18" charset="0"/>
                                  </a:rPr>
                                  <m:t>0</m:t>
                                </m:r>
                              </m:e>
                              <m:e>
                                <m:r>
                                  <a:rPr lang="pt-BR" i="0">
                                    <a:latin typeface="Cambria Math" panose="02040503050406030204" pitchFamily="18" charset="0"/>
                                  </a:rPr>
                                  <m:t>0</m:t>
                                </m:r>
                              </m:e>
                            </m:mr>
                            <m:mr>
                              <m:e>
                                <m:r>
                                  <a:rPr lang="pt-BR" i="0">
                                    <a:latin typeface="Cambria Math" panose="02040503050406030204" pitchFamily="18" charset="0"/>
                                  </a:rPr>
                                  <m:t>0</m:t>
                                </m:r>
                              </m:e>
                              <m:e>
                                <m:d>
                                  <m:dPr>
                                    <m:begChr m:val=""/>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𝜉</m:t>
                                        </m:r>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0">
                                            <a:latin typeface="Cambria Math" panose="02040503050406030204" pitchFamily="18" charset="0"/>
                                          </a:rPr>
                                          <m:t>2</m:t>
                                        </m:r>
                                      </m:sup>
                                    </m:sSup>
                                  </m:e>
                                </m:d>
                              </m:e>
                              <m:e>
                                <m:r>
                                  <a:rPr lang="pt-BR" i="0">
                                    <a:latin typeface="Cambria Math" panose="02040503050406030204" pitchFamily="18" charset="0"/>
                                  </a:rPr>
                                  <m:t>0</m:t>
                                </m:r>
                              </m:e>
                            </m:mr>
                            <m:mr>
                              <m:e>
                                <m:r>
                                  <a:rPr lang="pt-BR" i="0">
                                    <a:latin typeface="Cambria Math" panose="02040503050406030204" pitchFamily="18" charset="0"/>
                                  </a:rPr>
                                  <m:t>0</m:t>
                                </m:r>
                              </m:e>
                              <m:e>
                                <m:r>
                                  <a:rPr lang="pt-BR" i="0">
                                    <a:latin typeface="Cambria Math" panose="02040503050406030204" pitchFamily="18" charset="0"/>
                                  </a:rPr>
                                  <m:t>0</m:t>
                                </m:r>
                              </m:e>
                              <m:e>
                                <m:d>
                                  <m:dPr>
                                    <m:begChr m:val=""/>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𝜉</m:t>
                                        </m:r>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𝑋</m:t>
                                        </m:r>
                                      </m:e>
                                      <m:sup>
                                        <m:r>
                                          <a:rPr lang="pt-BR" i="0">
                                            <a:latin typeface="Cambria Math" panose="02040503050406030204" pitchFamily="18" charset="0"/>
                                          </a:rPr>
                                          <m:t>3</m:t>
                                        </m:r>
                                      </m:sup>
                                    </m:sSup>
                                  </m:e>
                                </m:d>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1</m:t>
                                    </m:r>
                                  </m:sub>
                                </m:sSub>
                              </m:e>
                            </m:mr>
                            <m:mr>
                              <m:e>
                                <m:r>
                                  <a:rPr lang="pt-BR" i="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𝑚</m:t>
                                    </m:r>
                                  </m:sub>
                                </m:sSub>
                              </m:e>
                            </m:mr>
                          </m:m>
                        </m:e>
                      </m:d>
                    </m:oMath>
                  </m:oMathPara>
                </a14:m>
                <a:endParaRPr lang="pt-BR" dirty="0"/>
              </a:p>
            </p:txBody>
          </p:sp>
        </mc:Choice>
        <mc:Fallback xmlns="">
          <p:sp>
            <p:nvSpPr>
              <p:cNvPr id="9" name="CaixaDeTexto 8">
                <a:extLst>
                  <a:ext uri="{FF2B5EF4-FFF2-40B4-BE49-F238E27FC236}">
                    <a16:creationId xmlns:a16="http://schemas.microsoft.com/office/drawing/2014/main" id="{D657147E-F8EB-4633-8588-8F21CB94B02B}"/>
                  </a:ext>
                </a:extLst>
              </p:cNvPr>
              <p:cNvSpPr txBox="1">
                <a:spLocks noRot="1" noChangeAspect="1" noMove="1" noResize="1" noEditPoints="1" noAdjustHandles="1" noChangeArrowheads="1" noChangeShapeType="1" noTextEdit="1"/>
              </p:cNvSpPr>
              <p:nvPr/>
            </p:nvSpPr>
            <p:spPr>
              <a:xfrm>
                <a:off x="1581933" y="5075112"/>
                <a:ext cx="9028134" cy="1039900"/>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2DF6592F-75AD-4AA3-A4BA-A4CA6FD4EE98}"/>
                  </a:ext>
                </a:extLst>
              </p:cNvPr>
              <p:cNvSpPr txBox="1"/>
              <p:nvPr/>
            </p:nvSpPr>
            <p:spPr>
              <a:xfrm>
                <a:off x="3049044" y="3966364"/>
                <a:ext cx="6093912" cy="5100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pt-BR" i="1" smtClean="0">
                              <a:latin typeface="Cambria Math" panose="02040503050406030204" pitchFamily="18" charset="0"/>
                            </a:rPr>
                          </m:ctrlPr>
                        </m:dPr>
                        <m:e>
                          <m:d>
                            <m:dPr>
                              <m:begChr m:val="["/>
                              <m:endChr m:val="]"/>
                              <m:ctrlPr>
                                <a:rPr lang="pt-BR" i="1">
                                  <a:latin typeface="Cambria Math" panose="02040503050406030204" pitchFamily="18" charset="0"/>
                                </a:rPr>
                              </m:ctrlPr>
                            </m:d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sSup>
                                    <m:sSupPr>
                                      <m:ctrlPr>
                                        <a:rPr lang="pt-BR" i="1">
                                          <a:latin typeface="Cambria Math" panose="02040503050406030204" pitchFamily="18" charset="0"/>
                                        </a:rPr>
                                      </m:ctrlPr>
                                    </m:sSupPr>
                                    <m:e>
                                      <m:r>
                                        <a:rPr lang="pt-BR" i="1">
                                          <a:latin typeface="Cambria Math" panose="02040503050406030204" pitchFamily="18" charset="0"/>
                                        </a:rPr>
                                        <m:t>𝛼</m:t>
                                      </m:r>
                                    </m:e>
                                    <m:sup>
                                      <m:r>
                                        <a:rPr lang="pt-BR" i="1">
                                          <a:latin typeface="Cambria Math" panose="02040503050406030204" pitchFamily="18" charset="0"/>
                                        </a:rPr>
                                        <m:t>𝑖</m:t>
                                      </m:r>
                                    </m:sup>
                                  </m:sSup>
                                </m:e>
                              </m:sPre>
                            </m:e>
                          </m:d>
                          <m:r>
                            <a:rPr lang="pt-BR" i="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𝐹</m:t>
                                      </m:r>
                                    </m:e>
                                    <m:sup>
                                      <m:r>
                                        <a:rPr lang="pt-BR" i="1">
                                          <a:latin typeface="Cambria Math" panose="02040503050406030204" pitchFamily="18" charset="0"/>
                                        </a:rPr>
                                        <m:t>𝑖</m:t>
                                      </m:r>
                                    </m:sup>
                                  </m:sSup>
                                </m:e>
                              </m:d>
                            </m:e>
                            <m:sup>
                              <m:r>
                                <a:rPr lang="pt-BR" i="0">
                                  <a:latin typeface="Cambria Math" panose="02040503050406030204" pitchFamily="18" charset="0"/>
                                </a:rPr>
                                <m:t>−1</m:t>
                              </m:r>
                            </m:sup>
                          </m:sSup>
                          <m:d>
                            <m:dPr>
                              <m:begChr m:val="["/>
                              <m:endChr m:val="]"/>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𝛬</m:t>
                                  </m:r>
                                </m:e>
                                <m:sup>
                                  <m:r>
                                    <a:rPr lang="pt-BR" i="0">
                                      <a:latin typeface="Cambria Math" panose="02040503050406030204" pitchFamily="18" charset="0"/>
                                    </a:rPr>
                                    <m:t>∗</m:t>
                                  </m:r>
                                </m:sup>
                              </m:sSup>
                            </m:e>
                          </m:d>
                          <m:r>
                            <a:rPr lang="pt-BR" i="0">
                              <a:latin typeface="Cambria Math" panose="02040503050406030204" pitchFamily="18" charset="0"/>
                            </a:rPr>
                            <m:t>(</m:t>
                          </m:r>
                          <m:r>
                            <a:rPr lang="pt-BR" i="1">
                              <a:latin typeface="Cambria Math" panose="02040503050406030204" pitchFamily="18" charset="0"/>
                            </a:rPr>
                            <m:t>𝑢</m:t>
                          </m:r>
                        </m:e>
                      </m:d>
                    </m:oMath>
                  </m:oMathPara>
                </a14:m>
                <a:endParaRPr lang="pt-BR" dirty="0"/>
              </a:p>
            </p:txBody>
          </p:sp>
        </mc:Choice>
        <mc:Fallback xmlns="">
          <p:sp>
            <p:nvSpPr>
              <p:cNvPr id="11" name="CaixaDeTexto 10">
                <a:extLst>
                  <a:ext uri="{FF2B5EF4-FFF2-40B4-BE49-F238E27FC236}">
                    <a16:creationId xmlns:a16="http://schemas.microsoft.com/office/drawing/2014/main" id="{2DF6592F-75AD-4AA3-A4BA-A4CA6FD4EE98}"/>
                  </a:ext>
                </a:extLst>
              </p:cNvPr>
              <p:cNvSpPr txBox="1">
                <a:spLocks noRot="1" noChangeAspect="1" noMove="1" noResize="1" noEditPoints="1" noAdjustHandles="1" noChangeArrowheads="1" noChangeShapeType="1" noTextEdit="1"/>
              </p:cNvSpPr>
              <p:nvPr/>
            </p:nvSpPr>
            <p:spPr>
              <a:xfrm>
                <a:off x="3049044" y="3966364"/>
                <a:ext cx="6093912" cy="510011"/>
              </a:xfrm>
              <a:prstGeom prst="rect">
                <a:avLst/>
              </a:prstGeom>
              <a:blipFill>
                <a:blip r:embed="rId6"/>
                <a:stretch>
                  <a:fillRect t="-178313" b="-262651"/>
                </a:stretch>
              </a:blipFill>
            </p:spPr>
            <p:txBody>
              <a:bodyPr/>
              <a:lstStyle/>
              <a:p>
                <a:r>
                  <a:rPr lang="pt-BR">
                    <a:noFill/>
                  </a:rPr>
                  <a:t> </a:t>
                </a:r>
              </a:p>
            </p:txBody>
          </p:sp>
        </mc:Fallback>
      </mc:AlternateContent>
    </p:spTree>
    <p:extLst>
      <p:ext uri="{BB962C8B-B14F-4D97-AF65-F5344CB8AC3E}">
        <p14:creationId xmlns:p14="http://schemas.microsoft.com/office/powerpoint/2010/main" val="2878851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lstStyle/>
          <a:p>
            <a:r>
              <a:rPr lang="pt-BR" dirty="0"/>
              <a:t>1. Introdução e Objetivo</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p:txBody>
          <a:bodyPr>
            <a:normAutofit/>
          </a:bodyPr>
          <a:lstStyle/>
          <a:p>
            <a:pPr marL="0" indent="0" algn="just">
              <a:buNone/>
            </a:pPr>
            <a:r>
              <a:rPr lang="pt-BR" dirty="0"/>
              <a:t>A solução de problemas através de métodos numéricos se tornou algo rotineiro na Engenharia.</a:t>
            </a:r>
          </a:p>
          <a:p>
            <a:pPr marL="0" indent="0" algn="just">
              <a:buNone/>
            </a:pPr>
            <a:r>
              <a:rPr lang="pt-BR" dirty="0"/>
              <a:t>Na maioria dos problemas, utiliza-se algum dos seguintes métodos para solução:</a:t>
            </a:r>
          </a:p>
          <a:p>
            <a:pPr marL="0" indent="0" algn="just">
              <a:buNone/>
            </a:pPr>
            <a:r>
              <a:rPr lang="pt-BR" dirty="0"/>
              <a:t>•	Método dos Elementos Finitos (MEF)</a:t>
            </a:r>
          </a:p>
          <a:p>
            <a:pPr marL="0" indent="0" algn="just">
              <a:buNone/>
            </a:pPr>
            <a:r>
              <a:rPr lang="pt-BR" dirty="0"/>
              <a:t>•	Método das Diferenças Finitas (MDF)</a:t>
            </a:r>
          </a:p>
          <a:p>
            <a:pPr marL="0" indent="0" algn="just">
              <a:buNone/>
            </a:pPr>
            <a:r>
              <a:rPr lang="pt-BR" dirty="0"/>
              <a:t>•	Método dos Volumes Finitos (MVF)</a:t>
            </a:r>
          </a:p>
          <a:p>
            <a:pPr marL="0" indent="0" algn="just">
              <a:buNone/>
            </a:pPr>
            <a:r>
              <a:rPr lang="pt-BR" dirty="0"/>
              <a:t>•	Método dos Elementos de Contorno (MEC)</a:t>
            </a:r>
          </a:p>
          <a:p>
            <a:pPr marL="0" indent="0" algn="just">
              <a:buNone/>
            </a:pPr>
            <a:r>
              <a:rPr lang="pt-BR" dirty="0"/>
              <a:t>Onde, especificamente, este trabalho objetiva contribuir para a melhoria do MEC.</a:t>
            </a:r>
          </a:p>
          <a:p>
            <a:pPr marL="0" indent="0" algn="just">
              <a:buNone/>
            </a:pPr>
            <a:r>
              <a:rPr lang="pt-BR" dirty="0"/>
              <a:t>Ao avaliar o MEC, pode-se dizer que o MEC é um </a:t>
            </a:r>
            <a:r>
              <a:rPr lang="pt-BR" dirty="0" err="1"/>
              <a:t>mét</a:t>
            </a:r>
            <a:endParaRPr lang="pt-BR" dirty="0"/>
          </a:p>
        </p:txBody>
      </p:sp>
    </p:spTree>
    <p:extLst>
      <p:ext uri="{BB962C8B-B14F-4D97-AF65-F5344CB8AC3E}">
        <p14:creationId xmlns:p14="http://schemas.microsoft.com/office/powerpoint/2010/main" val="1104128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Considerando (71), reescreve-se a equação : </a:t>
                </a:r>
              </a:p>
              <a:p>
                <a:pPr algn="r"/>
                <a:r>
                  <a:rPr lang="pt-BR" dirty="0"/>
                  <a:t>(73)</a:t>
                </a:r>
              </a:p>
              <a:p>
                <a:pPr algn="just"/>
                <a:endParaRPr lang="pt-BR" dirty="0"/>
              </a:p>
              <a:p>
                <a:pPr algn="just"/>
                <a:r>
                  <a:rPr lang="pt-BR" dirty="0"/>
                  <a:t>Assim:</a:t>
                </a:r>
              </a:p>
              <a:p>
                <a:pPr algn="r"/>
                <a:r>
                  <a:rPr lang="pt-BR" dirty="0"/>
                  <a:t>(74)</a:t>
                </a:r>
              </a:p>
              <a:p>
                <a:pPr algn="just"/>
                <a:endParaRPr lang="pt-BR" dirty="0"/>
              </a:p>
              <a:p>
                <a:pPr algn="just"/>
                <a:r>
                  <a:rPr lang="pt-BR" dirty="0"/>
                  <a:t>Expandindo o vetor alfa:</a:t>
                </a:r>
              </a:p>
              <a:p>
                <a:pPr algn="r"/>
                <a:r>
                  <a:rPr lang="pt-BR" dirty="0"/>
                  <a:t>(75)</a:t>
                </a:r>
              </a:p>
              <a:p>
                <a:pPr algn="just"/>
                <a:endParaRPr lang="pt-BR" dirty="0"/>
              </a:p>
              <a:p>
                <a:pPr algn="just"/>
                <a:r>
                  <a:rPr lang="pt-BR" dirty="0"/>
                  <a:t>Assumindo valores nodais prescritos para </a:t>
                </a:r>
                <a14:m>
                  <m:oMath xmlns:m="http://schemas.openxmlformats.org/officeDocument/2006/math">
                    <m:acc>
                      <m:accPr>
                        <m:chr m:val="̅"/>
                        <m:ctrlPr>
                          <a:rPr lang="pt-BR" i="1" smtClean="0">
                            <a:effectLst/>
                            <a:latin typeface="Cambria Math" panose="02040503050406030204" pitchFamily="18" charset="0"/>
                          </a:rPr>
                        </m:ctrlPr>
                      </m:accPr>
                      <m:e>
                        <m:r>
                          <a:rPr lang="pt-BR" sz="1800" i="1">
                            <a:effectLst/>
                            <a:latin typeface="Cambria Math" panose="02040503050406030204" pitchFamily="18" charset="0"/>
                            <a:ea typeface="Calibri" panose="020F0502020204030204" pitchFamily="34" charset="0"/>
                            <a:cs typeface="Times New Roman" panose="02020603050405020304" pitchFamily="18" charset="0"/>
                          </a:rPr>
                          <m:t>𝑢</m:t>
                        </m:r>
                      </m:e>
                    </m:acc>
                  </m:oMath>
                </a14:m>
                <a:r>
                  <a:rPr lang="pt-BR" dirty="0"/>
                  <a:t> e </a:t>
                </a:r>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𝑞</m:t>
                        </m:r>
                      </m:e>
                    </m:acc>
                  </m:oMath>
                </a14:m>
                <a:r>
                  <a:rPr lang="pt-BR" dirty="0"/>
                  <a:t>:</a:t>
                </a:r>
              </a:p>
              <a:p>
                <a:pPr algn="r"/>
                <a:endParaRPr lang="pt-BR" dirty="0"/>
              </a:p>
              <a:p>
                <a:pPr algn="r"/>
                <a:r>
                  <a:rPr lang="pt-BR" dirty="0"/>
                  <a:t>(76)</a:t>
                </a:r>
              </a:p>
              <a:p>
                <a:pPr algn="just"/>
                <a:endParaRPr lang="pt-BR" dirty="0"/>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t="-1132" r="-60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98AEAD99-F9B8-403A-BABC-5BEFFBE37976}"/>
                  </a:ext>
                </a:extLst>
              </p:cNvPr>
              <p:cNvSpPr txBox="1"/>
              <p:nvPr/>
            </p:nvSpPr>
            <p:spPr>
              <a:xfrm>
                <a:off x="3049044" y="746937"/>
                <a:ext cx="6093912"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𝐺</m:t>
                              </m:r>
                            </m:e>
                            <m:sup>
                              <m:r>
                                <a:rPr lang="pt-BR" i="0">
                                  <a:latin typeface="Cambria Math" panose="02040503050406030204" pitchFamily="18" charset="0"/>
                                </a:rPr>
                                <m:t>∗</m:t>
                              </m:r>
                            </m:sup>
                          </m:sSup>
                          <m:d>
                            <m:dPr>
                              <m:ctrlPr>
                                <a:rPr lang="pt-BR" i="1">
                                  <a:latin typeface="Cambria Math" panose="02040503050406030204" pitchFamily="18" charset="0"/>
                                </a:rPr>
                              </m:ctrlPr>
                            </m:dPr>
                            <m:e>
                              <m:r>
                                <a:rPr lang="pt-BR" i="1">
                                  <a:latin typeface="Cambria Math" panose="02040503050406030204" pitchFamily="18" charset="0"/>
                                </a:rPr>
                                <m:t>𝜉</m:t>
                              </m:r>
                              <m:r>
                                <a:rPr lang="pt-BR" i="0">
                                  <a:latin typeface="Cambria Math" panose="02040503050406030204" pitchFamily="18" charset="0"/>
                                </a:rPr>
                                <m:t>;</m:t>
                              </m:r>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r>
                        <a:rPr lang="pt-BR" i="0">
                          <a:latin typeface="Cambria Math" panose="02040503050406030204" pitchFamily="18" charset="0"/>
                        </a:rPr>
                        <m:t>=&gt;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r>
                            <a:rPr lang="pt-BR" i="0">
                              <a:latin typeface="Cambria Math" panose="02040503050406030204" pitchFamily="18" charset="0"/>
                            </a:rPr>
                            <m:t> </m:t>
                          </m:r>
                          <m:r>
                            <a:rPr lang="pt-BR" i="1">
                              <a:latin typeface="Cambria Math" panose="02040503050406030204" pitchFamily="18" charset="0"/>
                            </a:rPr>
                            <m:t>𝜉</m:t>
                          </m:r>
                        </m:sup>
                      </m:sSup>
                      <m:sSup>
                        <m:sSupPr>
                          <m:ctrlPr>
                            <a:rPr lang="pt-BR" i="1">
                              <a:latin typeface="Cambria Math" panose="02040503050406030204" pitchFamily="18" charset="0"/>
                            </a:rPr>
                          </m:ctrlPr>
                        </m:sSupPr>
                        <m:e>
                          <m:r>
                            <a:rPr lang="pt-BR" i="1">
                              <a:latin typeface="Cambria Math" panose="02040503050406030204" pitchFamily="18" charset="0"/>
                            </a:rPr>
                            <m:t>𝛼</m:t>
                          </m:r>
                        </m:e>
                        <m:sup>
                          <m:r>
                            <a:rPr lang="pt-BR" i="1">
                              <a:latin typeface="Cambria Math" panose="02040503050406030204" pitchFamily="18" charset="0"/>
                            </a:rPr>
                            <m:t>𝑗</m:t>
                          </m:r>
                        </m:sup>
                      </m:sSup>
                      <m:sSup>
                        <m:sSupPr>
                          <m:ctrlPr>
                            <a:rPr lang="pt-BR" i="1">
                              <a:latin typeface="Cambria Math" panose="02040503050406030204" pitchFamily="18" charset="0"/>
                            </a:rPr>
                          </m:ctrlPr>
                        </m:sSupPr>
                        <m:e>
                          <m:r>
                            <a:rPr lang="pt-BR" i="1">
                              <a:latin typeface="Cambria Math" panose="02040503050406030204" pitchFamily="18" charset="0"/>
                            </a:rPr>
                            <m:t>𝑁</m:t>
                          </m:r>
                        </m:e>
                        <m:sup>
                          <m:r>
                            <a:rPr lang="pt-BR" i="1">
                              <a:latin typeface="Cambria Math" panose="02040503050406030204" pitchFamily="18" charset="0"/>
                            </a:rPr>
                            <m:t>𝑗</m:t>
                          </m:r>
                        </m:sup>
                      </m:sSup>
                    </m:oMath>
                  </m:oMathPara>
                </a14:m>
                <a:endParaRPr lang="pt-BR" dirty="0"/>
              </a:p>
            </p:txBody>
          </p:sp>
        </mc:Choice>
        <mc:Fallback xmlns="">
          <p:sp>
            <p:nvSpPr>
              <p:cNvPr id="4" name="CaixaDeTexto 3">
                <a:extLst>
                  <a:ext uri="{FF2B5EF4-FFF2-40B4-BE49-F238E27FC236}">
                    <a16:creationId xmlns:a16="http://schemas.microsoft.com/office/drawing/2014/main" id="{98AEAD99-F9B8-403A-BABC-5BEFFBE37976}"/>
                  </a:ext>
                </a:extLst>
              </p:cNvPr>
              <p:cNvSpPr txBox="1">
                <a:spLocks noRot="1" noChangeAspect="1" noMove="1" noResize="1" noEditPoints="1" noAdjustHandles="1" noChangeArrowheads="1" noChangeShapeType="1" noTextEdit="1"/>
              </p:cNvSpPr>
              <p:nvPr/>
            </p:nvSpPr>
            <p:spPr>
              <a:xfrm>
                <a:off x="3049044" y="746937"/>
                <a:ext cx="6093912" cy="818814"/>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510787ED-8420-4A15-B5D5-A2A3687A52DF}"/>
                  </a:ext>
                </a:extLst>
              </p:cNvPr>
              <p:cNvSpPr txBox="1"/>
              <p:nvPr/>
            </p:nvSpPr>
            <p:spPr>
              <a:xfrm>
                <a:off x="3049044" y="1954341"/>
                <a:ext cx="6093912"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p>
                        <m:sSupPr>
                          <m:ctrlPr>
                            <a:rPr lang="pt-BR" i="1">
                              <a:latin typeface="Cambria Math" panose="02040503050406030204" pitchFamily="18" charset="0"/>
                            </a:rPr>
                          </m:ctrlPr>
                        </m:sSupPr>
                        <m:e>
                          <m:r>
                            <a:rPr lang="pt-BR" i="0">
                              <a:latin typeface="Cambria Math" panose="02040503050406030204" pitchFamily="18" charset="0"/>
                            </a:rPr>
                            <m:t> </m:t>
                          </m:r>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sup>
                          <m:r>
                            <a:rPr lang="pt-BR" i="1">
                              <a:latin typeface="Cambria Math" panose="02040503050406030204" pitchFamily="18" charset="0"/>
                            </a:rPr>
                            <m:t>𝑗</m:t>
                          </m:r>
                        </m:sup>
                      </m:sSup>
                      <m:r>
                        <a:rPr lang="pt-BR" i="0">
                          <a:latin typeface="Cambria Math" panose="02040503050406030204" pitchFamily="18" charset="0"/>
                        </a:rPr>
                        <m:t> </m:t>
                      </m:r>
                      <m:sSup>
                        <m:sSupPr>
                          <m:ctrlPr>
                            <a:rPr lang="pt-BR" i="1">
                              <a:latin typeface="Cambria Math" panose="02040503050406030204" pitchFamily="18" charset="0"/>
                            </a:rPr>
                          </m:ctrlPr>
                        </m:sSupPr>
                        <m:e>
                          <m:r>
                            <a:rPr lang="pt-BR" i="1">
                              <a:latin typeface="Cambria Math" panose="02040503050406030204" pitchFamily="18" charset="0"/>
                            </a:rPr>
                            <m:t>𝑁</m:t>
                          </m:r>
                        </m:e>
                        <m:sup>
                          <m:r>
                            <a:rPr lang="pt-BR" i="1">
                              <a:latin typeface="Cambria Math" panose="02040503050406030204" pitchFamily="18" charset="0"/>
                            </a:rPr>
                            <m:t>𝑗</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0">
                          <a:latin typeface="Cambria Math" panose="02040503050406030204" pitchFamily="18" charset="0"/>
                        </a:rPr>
                        <m:t> </m:t>
                      </m:r>
                      <m:d>
                        <m:dPr>
                          <m:begChr m:val="["/>
                          <m:endChr m:val="]"/>
                          <m:ctrlPr>
                            <a:rPr lang="pt-BR" i="1">
                              <a:latin typeface="Cambria Math" panose="02040503050406030204" pitchFamily="18" charset="0"/>
                            </a:rPr>
                          </m:ctrlPr>
                        </m:dPr>
                        <m:e>
                          <m:m>
                            <m:mPr>
                              <m:plcHide m:val="on"/>
                              <m:mcs>
                                <m:mc>
                                  <m:mcPr>
                                    <m:count m:val="3"/>
                                    <m:mcJc m:val="center"/>
                                  </m:mcPr>
                                </m:mc>
                              </m:mcs>
                              <m:ctrlPr>
                                <a:rPr lang="pt-BR" i="1">
                                  <a:latin typeface="Cambria Math" panose="02040503050406030204" pitchFamily="18" charset="0"/>
                                </a:rPr>
                              </m:ctrlPr>
                            </m:mPr>
                            <m:mr>
                              <m:e>
                                <m:sSup>
                                  <m:sSupPr>
                                    <m:ctrlPr>
                                      <a:rPr lang="pt-BR" i="1">
                                        <a:latin typeface="Cambria Math" panose="02040503050406030204" pitchFamily="18" charset="0"/>
                                      </a:rPr>
                                    </m:ctrlPr>
                                  </m:sSupPr>
                                  <m:e>
                                    <m:r>
                                      <a:rPr lang="pt-BR" i="1">
                                        <a:latin typeface="Cambria Math" panose="02040503050406030204" pitchFamily="18" charset="0"/>
                                      </a:rPr>
                                      <m:t>𝑁</m:t>
                                    </m:r>
                                  </m:e>
                                  <m:sup>
                                    <m:r>
                                      <a:rPr lang="pt-BR" i="0">
                                        <a:latin typeface="Cambria Math" panose="02040503050406030204" pitchFamily="18" charset="0"/>
                                      </a:rPr>
                                      <m:t>1</m:t>
                                    </m:r>
                                  </m:sup>
                                </m:sSup>
                              </m:e>
                              <m:e>
                                <m:r>
                                  <a:rPr lang="pt-BR" i="0">
                                    <a:latin typeface="Cambria Math" panose="02040503050406030204" pitchFamily="18" charset="0"/>
                                  </a:rPr>
                                  <m:t>⋯</m:t>
                                </m:r>
                              </m:e>
                              <m:e>
                                <m:sSup>
                                  <m:sSupPr>
                                    <m:ctrlPr>
                                      <a:rPr lang="pt-BR" i="1">
                                        <a:latin typeface="Cambria Math" panose="02040503050406030204" pitchFamily="18" charset="0"/>
                                      </a:rPr>
                                    </m:ctrlPr>
                                  </m:sSupPr>
                                  <m:e>
                                    <m:r>
                                      <a:rPr lang="pt-BR" i="1">
                                        <a:latin typeface="Cambria Math" panose="02040503050406030204" pitchFamily="18" charset="0"/>
                                      </a:rPr>
                                      <m:t>𝑁</m:t>
                                    </m:r>
                                  </m:e>
                                  <m:sup>
                                    <m:r>
                                      <a:rPr lang="pt-BR" i="1">
                                        <a:latin typeface="Cambria Math" panose="02040503050406030204" pitchFamily="18" charset="0"/>
                                      </a:rPr>
                                      <m:t>𝑛</m:t>
                                    </m:r>
                                  </m:sup>
                                </m:sSup>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sup>
                                    <m:r>
                                      <a:rPr lang="pt-BR" i="0">
                                        <a:latin typeface="Cambria Math" panose="02040503050406030204" pitchFamily="18" charset="0"/>
                                      </a:rPr>
                                      <m:t>1</m:t>
                                    </m:r>
                                  </m:sup>
                                </m:sSup>
                              </m:e>
                            </m:mr>
                            <m:mr>
                              <m:e>
                                <m:r>
                                  <a:rPr lang="pt-BR" i="0">
                                    <a:latin typeface="Cambria Math" panose="02040503050406030204" pitchFamily="18" charset="0"/>
                                  </a:rPr>
                                  <m:t>⋮</m:t>
                                </m:r>
                              </m:e>
                            </m:mr>
                            <m:mr>
                              <m:e>
                                <m:sSup>
                                  <m:sSupPr>
                                    <m:ctrlPr>
                                      <a:rPr lang="pt-BR" i="1">
                                        <a:latin typeface="Cambria Math" panose="02040503050406030204" pitchFamily="18" charset="0"/>
                                      </a:rPr>
                                    </m:ctrlPr>
                                  </m:sSupPr>
                                  <m:e>
                                    <m:sPre>
                                      <m:sPrePr>
                                        <m:ctrlPr>
                                          <a:rPr lang="pt-BR" i="1">
                                            <a:latin typeface="Cambria Math" panose="02040503050406030204" pitchFamily="18" charset="0"/>
                                          </a:rPr>
                                        </m:ctrlPr>
                                      </m:sPrePr>
                                      <m:sub>
                                        <m:r>
                                          <a:rPr lang="pt-BR" i="0">
                                            <a:latin typeface="Cambria Math" panose="02040503050406030204" pitchFamily="18" charset="0"/>
                                          </a:rPr>
                                          <m:t> </m:t>
                                        </m:r>
                                      </m:sub>
                                      <m:sup>
                                        <m:r>
                                          <a:rPr lang="pt-BR" i="1">
                                            <a:latin typeface="Cambria Math" panose="02040503050406030204" pitchFamily="18" charset="0"/>
                                          </a:rPr>
                                          <m:t>𝜉</m:t>
                                        </m:r>
                                      </m:sup>
                                      <m:e>
                                        <m:r>
                                          <a:rPr lang="pt-BR" i="1">
                                            <a:latin typeface="Cambria Math" panose="02040503050406030204" pitchFamily="18" charset="0"/>
                                          </a:rPr>
                                          <m:t>𝛼</m:t>
                                        </m:r>
                                      </m:e>
                                    </m:sPre>
                                  </m:e>
                                  <m:sup>
                                    <m:r>
                                      <a:rPr lang="pt-BR" i="1">
                                        <a:latin typeface="Cambria Math" panose="02040503050406030204" pitchFamily="18" charset="0"/>
                                      </a:rPr>
                                      <m:t>𝑛</m:t>
                                    </m:r>
                                  </m:sup>
                                </m:sSup>
                              </m:e>
                            </m:mr>
                          </m:m>
                        </m:e>
                      </m:d>
                    </m:oMath>
                  </m:oMathPara>
                </a14:m>
                <a:endParaRPr lang="pt-BR" dirty="0"/>
              </a:p>
            </p:txBody>
          </p:sp>
        </mc:Choice>
        <mc:Fallback xmlns="">
          <p:sp>
            <p:nvSpPr>
              <p:cNvPr id="6" name="CaixaDeTexto 5">
                <a:extLst>
                  <a:ext uri="{FF2B5EF4-FFF2-40B4-BE49-F238E27FC236}">
                    <a16:creationId xmlns:a16="http://schemas.microsoft.com/office/drawing/2014/main" id="{510787ED-8420-4A15-B5D5-A2A3687A52DF}"/>
                  </a:ext>
                </a:extLst>
              </p:cNvPr>
              <p:cNvSpPr txBox="1">
                <a:spLocks noRot="1" noChangeAspect="1" noMove="1" noResize="1" noEditPoints="1" noAdjustHandles="1" noChangeArrowheads="1" noChangeShapeType="1" noTextEdit="1"/>
              </p:cNvSpPr>
              <p:nvPr/>
            </p:nvSpPr>
            <p:spPr>
              <a:xfrm>
                <a:off x="3049044" y="1954341"/>
                <a:ext cx="6093912" cy="972702"/>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9F2C41BB-3676-426C-BBB9-7B24549877CD}"/>
                  </a:ext>
                </a:extLst>
              </p:cNvPr>
              <p:cNvSpPr txBox="1"/>
              <p:nvPr/>
            </p:nvSpPr>
            <p:spPr>
              <a:xfrm>
                <a:off x="1249680" y="3470532"/>
                <a:ext cx="9347339" cy="6084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𝑐𝑐</m:t>
                                    </m:r>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𝑐𝑖</m:t>
                                    </m:r>
                                  </m:sub>
                                </m:sSub>
                              </m:e>
                            </m:m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𝑖𝑐</m:t>
                                    </m:r>
                                  </m:sub>
                                </m:sSub>
                              </m:e>
                              <m:e>
                                <m:sSub>
                                  <m:sSubPr>
                                    <m:ctrlPr>
                                      <a:rPr lang="pt-BR" i="1">
                                        <a:latin typeface="Cambria Math" panose="02040503050406030204" pitchFamily="18" charset="0"/>
                                      </a:rPr>
                                    </m:ctrlPr>
                                  </m:sSubPr>
                                  <m:e>
                                    <m:r>
                                      <a:rPr lang="pt-BR" i="1">
                                        <a:latin typeface="Cambria Math" panose="02040503050406030204" pitchFamily="18" charset="0"/>
                                      </a:rPr>
                                      <m:t>𝐼</m:t>
                                    </m:r>
                                  </m:e>
                                  <m:sub>
                                    <m:r>
                                      <a:rPr lang="pt-BR" i="1">
                                        <a:latin typeface="Cambria Math" panose="02040503050406030204" pitchFamily="18" charset="0"/>
                                      </a:rPr>
                                      <m:t>𝑖𝑖</m:t>
                                    </m:r>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𝑐</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𝑖</m:t>
                                    </m:r>
                                  </m:sub>
                                </m:sSub>
                              </m:e>
                            </m:mr>
                          </m:m>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𝑐𝑐</m:t>
                                    </m:r>
                                  </m:sub>
                                </m:sSub>
                              </m:e>
                              <m:e>
                                <m:sSub>
                                  <m:sSubPr>
                                    <m:ctrlPr>
                                      <a:rPr lang="pt-BR" i="1">
                                        <a:latin typeface="Cambria Math" panose="02040503050406030204" pitchFamily="18" charset="0"/>
                                      </a:rPr>
                                    </m:ctrlPr>
                                  </m:sSubPr>
                                  <m:e>
                                    <m:r>
                                      <a:rPr lang="pt-BR" i="0">
                                        <a:latin typeface="Cambria Math" panose="02040503050406030204" pitchFamily="18" charset="0"/>
                                      </a:rPr>
                                      <m:t>0</m:t>
                                    </m:r>
                                  </m:e>
                                  <m:sub>
                                    <m:r>
                                      <a:rPr lang="pt-BR" i="1">
                                        <a:latin typeface="Cambria Math" panose="02040503050406030204" pitchFamily="18" charset="0"/>
                                      </a:rPr>
                                      <m:t>𝑐𝑖</m:t>
                                    </m:r>
                                  </m:sub>
                                </m:sSub>
                              </m:e>
                            </m:m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𝑖𝑐</m:t>
                                    </m:r>
                                  </m:sub>
                                </m:sSub>
                              </m:e>
                              <m:e>
                                <m:sSub>
                                  <m:sSubPr>
                                    <m:ctrlPr>
                                      <a:rPr lang="pt-BR" i="1">
                                        <a:latin typeface="Cambria Math" panose="02040503050406030204" pitchFamily="18" charset="0"/>
                                      </a:rPr>
                                    </m:ctrlPr>
                                  </m:sSubPr>
                                  <m:e>
                                    <m:r>
                                      <a:rPr lang="pt-BR" i="0">
                                        <a:latin typeface="Cambria Math" panose="02040503050406030204" pitchFamily="18" charset="0"/>
                                      </a:rPr>
                                      <m:t>0</m:t>
                                    </m:r>
                                  </m:e>
                                  <m:sub>
                                    <m:r>
                                      <a:rPr lang="pt-BR" i="1">
                                        <a:latin typeface="Cambria Math" panose="02040503050406030204" pitchFamily="18" charset="0"/>
                                      </a:rPr>
                                      <m:t>𝑖𝑖</m:t>
                                    </m:r>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𝑐</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𝑖</m:t>
                                    </m:r>
                                  </m:sub>
                                </m:sSub>
                              </m:e>
                            </m:mr>
                          </m:m>
                        </m:e>
                      </m:d>
                      <m:r>
                        <a:rPr lang="pt-BR" i="0">
                          <a:latin typeface="Cambria Math" panose="02040503050406030204" pitchFamily="18" charset="0"/>
                        </a:rPr>
                        <m:t>+</m:t>
                      </m:r>
                      <m:r>
                        <a:rPr lang="pt-BR" i="1">
                          <a:latin typeface="Cambria Math" panose="02040503050406030204" pitchFamily="18" charset="0"/>
                        </a:rPr>
                        <m:t>𝜆</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𝑐𝑐</m:t>
                                    </m:r>
                                  </m:sub>
                                </m:sSub>
                              </m:e>
                              <m:e>
                                <m:sSub>
                                  <m:sSubPr>
                                    <m:ctrlPr>
                                      <a:rPr lang="pt-BR" i="1">
                                        <a:latin typeface="Cambria Math" panose="02040503050406030204" pitchFamily="18" charset="0"/>
                                      </a:rPr>
                                    </m:ctrlPr>
                                  </m:sSubPr>
                                  <m:e>
                                    <m:r>
                                      <a:rPr lang="pt-BR" i="0">
                                        <a:latin typeface="Cambria Math" panose="02040503050406030204" pitchFamily="18" charset="0"/>
                                      </a:rPr>
                                      <m:t>0</m:t>
                                    </m:r>
                                  </m:e>
                                  <m:sub>
                                    <m:r>
                                      <a:rPr lang="pt-BR" i="1">
                                        <a:latin typeface="Cambria Math" panose="02040503050406030204" pitchFamily="18" charset="0"/>
                                      </a:rPr>
                                      <m:t>𝑐𝑖</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𝑖𝑐</m:t>
                                    </m:r>
                                  </m:sub>
                                </m:sSub>
                              </m:e>
                              <m:e>
                                <m:sSub>
                                  <m:sSubPr>
                                    <m:ctrlPr>
                                      <a:rPr lang="pt-BR" i="1">
                                        <a:latin typeface="Cambria Math" panose="02040503050406030204" pitchFamily="18" charset="0"/>
                                      </a:rPr>
                                    </m:ctrlPr>
                                  </m:sSubPr>
                                  <m:e>
                                    <m:r>
                                      <a:rPr lang="pt-BR" i="0">
                                        <a:latin typeface="Cambria Math" panose="02040503050406030204" pitchFamily="18" charset="0"/>
                                      </a:rPr>
                                      <m:t>0</m:t>
                                    </m:r>
                                  </m:e>
                                  <m:sub>
                                    <m:r>
                                      <a:rPr lang="pt-BR" i="1">
                                        <a:latin typeface="Cambria Math" panose="02040503050406030204" pitchFamily="18" charset="0"/>
                                      </a:rPr>
                                      <m:t>𝑖𝑖</m:t>
                                    </m:r>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𝑐</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𝑖</m:t>
                                    </m:r>
                                  </m:sub>
                                </m:sSub>
                              </m:e>
                            </m:mr>
                          </m:m>
                        </m:e>
                      </m:d>
                      <m:r>
                        <a:rPr lang="pt-BR" i="0">
                          <a:latin typeface="Cambria Math" panose="02040503050406030204" pitchFamily="18" charset="0"/>
                        </a:rPr>
                        <m:t>−</m:t>
                      </m:r>
                      <m:r>
                        <a:rPr lang="pt-BR" i="1">
                          <a:latin typeface="Cambria Math" panose="02040503050406030204" pitchFamily="18" charset="0"/>
                        </a:rPr>
                        <m:t>𝜆</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𝑐𝑐</m:t>
                                    </m:r>
                                  </m:sub>
                                </m:sSub>
                              </m:e>
                              <m:e>
                                <m:sSub>
                                  <m:sSubPr>
                                    <m:ctrlPr>
                                      <a:rPr lang="pt-BR" i="1">
                                        <a:latin typeface="Cambria Math" panose="02040503050406030204" pitchFamily="18" charset="0"/>
                                      </a:rPr>
                                    </m:ctrlPr>
                                  </m:sSubPr>
                                  <m:e>
                                    <m:r>
                                      <a:rPr lang="pt-BR" i="0">
                                        <a:latin typeface="Cambria Math" panose="02040503050406030204" pitchFamily="18" charset="0"/>
                                      </a:rPr>
                                      <m:t>0</m:t>
                                    </m:r>
                                  </m:e>
                                  <m:sub>
                                    <m:r>
                                      <a:rPr lang="pt-BR" i="1">
                                        <a:latin typeface="Cambria Math" panose="02040503050406030204" pitchFamily="18" charset="0"/>
                                      </a:rPr>
                                      <m:t>𝑐𝑖</m:t>
                                    </m:r>
                                  </m:sub>
                                </m:sSub>
                              </m:e>
                            </m:m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𝑖𝑐</m:t>
                                    </m:r>
                                  </m:sub>
                                </m:sSub>
                              </m:e>
                              <m:e>
                                <m:sSub>
                                  <m:sSubPr>
                                    <m:ctrlPr>
                                      <a:rPr lang="pt-BR" i="1">
                                        <a:latin typeface="Cambria Math" panose="02040503050406030204" pitchFamily="18" charset="0"/>
                                      </a:rPr>
                                    </m:ctrlPr>
                                  </m:sSubPr>
                                  <m:e>
                                    <m:r>
                                      <a:rPr lang="pt-BR" i="0">
                                        <a:latin typeface="Cambria Math" panose="02040503050406030204" pitchFamily="18" charset="0"/>
                                      </a:rPr>
                                      <m:t>0</m:t>
                                    </m:r>
                                  </m:e>
                                  <m:sub>
                                    <m:r>
                                      <a:rPr lang="pt-BR" i="1">
                                        <a:latin typeface="Cambria Math" panose="02040503050406030204" pitchFamily="18" charset="0"/>
                                      </a:rPr>
                                      <m:t>𝑖𝑖</m:t>
                                    </m:r>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𝑐</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𝑞</m:t>
                                    </m:r>
                                  </m:e>
                                  <m:sub>
                                    <m:r>
                                      <a:rPr lang="pt-BR" i="1">
                                        <a:latin typeface="Cambria Math" panose="02040503050406030204" pitchFamily="18" charset="0"/>
                                      </a:rPr>
                                      <m:t>𝑖</m:t>
                                    </m:r>
                                  </m:sub>
                                </m:sSub>
                              </m:e>
                            </m:mr>
                          </m:m>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𝑐𝑐</m:t>
                                    </m:r>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𝑐𝑖</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𝑖𝑐</m:t>
                                    </m:r>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𝑖𝑖</m:t>
                                    </m:r>
                                  </m:sub>
                                </m:sSub>
                              </m:e>
                            </m:mr>
                          </m:m>
                        </m:e>
                      </m:d>
                      <m:d>
                        <m:dPr>
                          <m:begChr m:val="["/>
                          <m:endChr m:val="]"/>
                          <m:ctrlPr>
                            <a:rPr lang="pt-BR" i="1">
                              <a:latin typeface="Cambria Math" panose="02040503050406030204" pitchFamily="18" charset="0"/>
                            </a:rPr>
                          </m:ctrlPr>
                        </m:dPr>
                        <m:e>
                          <m:m>
                            <m:mPr>
                              <m:plcHide m:val="on"/>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𝑐</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𝑖</m:t>
                                    </m:r>
                                  </m:sub>
                                </m:sSub>
                              </m:e>
                            </m:mr>
                          </m:m>
                        </m:e>
                      </m:d>
                    </m:oMath>
                  </m:oMathPara>
                </a14:m>
                <a:endParaRPr lang="pt-BR" dirty="0"/>
              </a:p>
            </p:txBody>
          </p:sp>
        </mc:Choice>
        <mc:Fallback xmlns="">
          <p:sp>
            <p:nvSpPr>
              <p:cNvPr id="8" name="CaixaDeTexto 7">
                <a:extLst>
                  <a:ext uri="{FF2B5EF4-FFF2-40B4-BE49-F238E27FC236}">
                    <a16:creationId xmlns:a16="http://schemas.microsoft.com/office/drawing/2014/main" id="{9F2C41BB-3676-426C-BBB9-7B24549877CD}"/>
                  </a:ext>
                </a:extLst>
              </p:cNvPr>
              <p:cNvSpPr txBox="1">
                <a:spLocks noRot="1" noChangeAspect="1" noMove="1" noResize="1" noEditPoints="1" noAdjustHandles="1" noChangeArrowheads="1" noChangeShapeType="1" noTextEdit="1"/>
              </p:cNvSpPr>
              <p:nvPr/>
            </p:nvSpPr>
            <p:spPr>
              <a:xfrm>
                <a:off x="1249680" y="3470532"/>
                <a:ext cx="9347339" cy="608436"/>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0" name="CaixaDeTexto 9">
                <a:extLst>
                  <a:ext uri="{FF2B5EF4-FFF2-40B4-BE49-F238E27FC236}">
                    <a16:creationId xmlns:a16="http://schemas.microsoft.com/office/drawing/2014/main" id="{4BDE2D81-CA20-4FDC-9CCA-AE0EFF03771E}"/>
                  </a:ext>
                </a:extLst>
              </p:cNvPr>
              <p:cNvSpPr txBox="1"/>
              <p:nvPr/>
            </p:nvSpPr>
            <p:spPr>
              <a:xfrm>
                <a:off x="2250718" y="4785957"/>
                <a:ext cx="7690563" cy="13251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e>
                            <m:e>
                              <m:r>
                                <a:rPr lang="pt-BR" i="0">
                                  <a:latin typeface="Cambria Math" panose="02040503050406030204" pitchFamily="18" charset="0"/>
                                </a:rPr>
                                <m:t>&amp;</m:t>
                              </m:r>
                              <m:r>
                                <a:rPr lang="pt-BR" i="1">
                                  <a:latin typeface="Cambria Math" panose="02040503050406030204" pitchFamily="18" charset="0"/>
                                </a:rPr>
                                <m:t>𝑢</m:t>
                              </m:r>
                            </m:e>
                          </m:eqArr>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r>
                                <a:rPr lang="pt-BR" i="1">
                                  <a:latin typeface="Cambria Math" panose="02040503050406030204" pitchFamily="18" charset="0"/>
                                </a:rPr>
                                <m:t>𝑞</m:t>
                              </m:r>
                            </m:e>
                            <m:e>
                              <m:r>
                                <a:rPr lang="pt-BR" i="0">
                                  <a:latin typeface="Cambria Math" panose="02040503050406030204" pitchFamily="18" charset="0"/>
                                </a:rPr>
                                <m:t>&amp;</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e>
                          </m:eqArr>
                        </m:e>
                      </m:d>
                      <m:r>
                        <a:rPr lang="pt-BR" i="0">
                          <a:latin typeface="Cambria Math" panose="02040503050406030204" pitchFamily="18" charset="0"/>
                        </a:rPr>
                        <m:t>+</m:t>
                      </m:r>
                      <m:r>
                        <a:rPr lang="pt-BR" i="1">
                          <a:latin typeface="Cambria Math" panose="02040503050406030204" pitchFamily="18" charset="0"/>
                        </a:rPr>
                        <m:t>𝜆</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e>
                            <m:e>
                              <m:r>
                                <a:rPr lang="pt-BR" i="0">
                                  <a:latin typeface="Cambria Math" panose="02040503050406030204" pitchFamily="18" charset="0"/>
                                </a:rPr>
                                <m:t>&amp;</m:t>
                              </m:r>
                              <m:r>
                                <a:rPr lang="pt-BR" i="1">
                                  <a:latin typeface="Cambria Math" panose="02040503050406030204" pitchFamily="18" charset="0"/>
                                </a:rPr>
                                <m:t>𝑢</m:t>
                              </m:r>
                            </m:e>
                          </m:eqArr>
                        </m:e>
                      </m:d>
                      <m:r>
                        <a:rPr lang="pt-BR" i="0">
                          <a:latin typeface="Cambria Math" panose="02040503050406030204" pitchFamily="18" charset="0"/>
                        </a:rPr>
                        <m:t>−</m:t>
                      </m:r>
                      <m:r>
                        <a:rPr lang="pt-BR" i="1">
                          <a:latin typeface="Cambria Math" panose="02040503050406030204" pitchFamily="18" charset="0"/>
                        </a:rPr>
                        <m:t>𝜆</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r>
                                <a:rPr lang="pt-BR" i="1">
                                  <a:latin typeface="Cambria Math" panose="02040503050406030204" pitchFamily="18" charset="0"/>
                                </a:rPr>
                                <m:t>𝑞</m:t>
                              </m:r>
                            </m:e>
                            <m:e>
                              <m:r>
                                <a:rPr lang="pt-BR" i="0">
                                  <a:latin typeface="Cambria Math" panose="02040503050406030204" pitchFamily="18" charset="0"/>
                                </a:rPr>
                                <m:t>&amp;</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e>
                          </m:eqAr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e>
                            <m:e>
                              <m:r>
                                <a:rPr lang="pt-BR" i="0">
                                  <a:latin typeface="Cambria Math" panose="02040503050406030204" pitchFamily="18" charset="0"/>
                                </a:rPr>
                                <m:t>&amp;</m:t>
                              </m:r>
                              <m:r>
                                <a:rPr lang="pt-BR" i="1">
                                  <a:latin typeface="Cambria Math" panose="02040503050406030204" pitchFamily="18" charset="0"/>
                                </a:rPr>
                                <m:t>𝑢</m:t>
                              </m:r>
                            </m:e>
                          </m:eqArr>
                        </m:e>
                      </m:d>
                    </m:oMath>
                  </m:oMathPara>
                </a14:m>
                <a:endParaRPr lang="pt-BR" dirty="0"/>
              </a:p>
            </p:txBody>
          </p:sp>
        </mc:Choice>
        <mc:Fallback>
          <p:sp>
            <p:nvSpPr>
              <p:cNvPr id="10" name="CaixaDeTexto 9">
                <a:extLst>
                  <a:ext uri="{FF2B5EF4-FFF2-40B4-BE49-F238E27FC236}">
                    <a16:creationId xmlns:a16="http://schemas.microsoft.com/office/drawing/2014/main" id="{4BDE2D81-CA20-4FDC-9CCA-AE0EFF03771E}"/>
                  </a:ext>
                </a:extLst>
              </p:cNvPr>
              <p:cNvSpPr txBox="1">
                <a:spLocks noRot="1" noChangeAspect="1" noMove="1" noResize="1" noEditPoints="1" noAdjustHandles="1" noChangeArrowheads="1" noChangeShapeType="1" noTextEdit="1"/>
              </p:cNvSpPr>
              <p:nvPr/>
            </p:nvSpPr>
            <p:spPr>
              <a:xfrm>
                <a:off x="2250718" y="4785957"/>
                <a:ext cx="7690563" cy="1325106"/>
              </a:xfrm>
              <a:prstGeom prst="rect">
                <a:avLst/>
              </a:prstGeom>
              <a:blipFill>
                <a:blip r:embed="rId6"/>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350536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a:xfrm>
            <a:off x="1097280" y="286603"/>
            <a:ext cx="10865076" cy="1450757"/>
          </a:xfrm>
        </p:spPr>
        <p:txBody>
          <a:bodyPr>
            <a:noAutofit/>
          </a:bodyPr>
          <a:lstStyle/>
          <a:p>
            <a:r>
              <a:rPr lang="pt-BR" sz="3800" dirty="0"/>
              <a:t>3. Formulação MECID autorregularizada para autovalor</a:t>
            </a:r>
            <a:br>
              <a:rPr lang="pt-BR" sz="3800" dirty="0"/>
            </a:br>
            <a:r>
              <a:rPr lang="pt-BR" sz="3800" dirty="0"/>
              <a:t>3.1. Introdução</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p:txBody>
          <a:bodyPr/>
          <a:lstStyle/>
          <a:p>
            <a:pPr algn="just"/>
            <a:r>
              <a:rPr lang="pt-BR" dirty="0"/>
              <a:t>          •	Definição do Problema de Autovalor.</a:t>
            </a:r>
          </a:p>
          <a:p>
            <a:pPr algn="just"/>
            <a:r>
              <a:rPr lang="pt-BR" dirty="0"/>
              <a:t>          •	</a:t>
            </a:r>
          </a:p>
        </p:txBody>
      </p:sp>
    </p:spTree>
    <p:extLst>
      <p:ext uri="{BB962C8B-B14F-4D97-AF65-F5344CB8AC3E}">
        <p14:creationId xmlns:p14="http://schemas.microsoft.com/office/powerpoint/2010/main" val="2161498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Assim, partindo da Equação de Helmholtz em sua forma indicial: </a:t>
            </a:r>
          </a:p>
          <a:p>
            <a:pPr algn="r"/>
            <a:r>
              <a:rPr lang="pt-BR" dirty="0"/>
              <a:t>(56)</a:t>
            </a:r>
          </a:p>
          <a:p>
            <a:pPr algn="just"/>
            <a:endParaRPr lang="pt-BR" dirty="0"/>
          </a:p>
        </p:txBody>
      </p:sp>
    </p:spTree>
    <p:extLst>
      <p:ext uri="{BB962C8B-B14F-4D97-AF65-F5344CB8AC3E}">
        <p14:creationId xmlns:p14="http://schemas.microsoft.com/office/powerpoint/2010/main" val="2725951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normAutofit/>
          </a:bodyPr>
          <a:lstStyle/>
          <a:p>
            <a:r>
              <a:rPr lang="pt-BR" dirty="0"/>
              <a:t>3.2. Equacionamento do método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a:xfrm>
                <a:off x="1097280" y="1845734"/>
                <a:ext cx="10058400" cy="4404754"/>
              </a:xfrm>
            </p:spPr>
            <p:txBody>
              <a:bodyPr/>
              <a:lstStyle/>
              <a:p>
                <a:pPr algn="just"/>
                <a:r>
                  <a:rPr lang="pt-BR" dirty="0"/>
                  <a:t>Partindo da equação (76):</a:t>
                </a:r>
              </a:p>
              <a:p>
                <a:pPr algn="r"/>
                <a:r>
                  <a:rPr lang="pt-BR" dirty="0"/>
                  <a:t>(77)</a:t>
                </a:r>
              </a:p>
              <a:p>
                <a:pPr algn="just"/>
                <a:endParaRPr lang="pt-BR" dirty="0"/>
              </a:p>
              <a:p>
                <a:pPr algn="just"/>
                <a:r>
                  <a:rPr lang="pt-BR" dirty="0"/>
                  <a:t>Para um problema de autovalor, os valores de </a:t>
                </a:r>
                <a14:m>
                  <m:oMath xmlns:m="http://schemas.openxmlformats.org/officeDocument/2006/math">
                    <m:acc>
                      <m:accPr>
                        <m:chr m:val="̅"/>
                        <m:ctrlPr>
                          <a:rPr lang="pt-BR" i="1" smtClean="0">
                            <a:effectLst/>
                            <a:latin typeface="Cambria Math" panose="02040503050406030204" pitchFamily="18" charset="0"/>
                          </a:rPr>
                        </m:ctrlPr>
                      </m:accPr>
                      <m:e>
                        <m:r>
                          <a:rPr lang="pt-BR" sz="2000" i="1">
                            <a:effectLst/>
                            <a:latin typeface="Cambria Math" panose="02040503050406030204" pitchFamily="18" charset="0"/>
                            <a:ea typeface="Calibri" panose="020F0502020204030204" pitchFamily="34" charset="0"/>
                            <a:cs typeface="Times New Roman" panose="02020603050405020304" pitchFamily="18" charset="0"/>
                          </a:rPr>
                          <m:t>𝑢</m:t>
                        </m:r>
                      </m:e>
                    </m:acc>
                  </m:oMath>
                </a14:m>
                <a:r>
                  <a:rPr lang="pt-BR" dirty="0"/>
                  <a:t> e </a:t>
                </a:r>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𝑞</m:t>
                        </m:r>
                      </m:e>
                    </m:acc>
                  </m:oMath>
                </a14:m>
                <a:r>
                  <a:rPr lang="pt-BR" dirty="0"/>
                  <a:t> são nulos:</a:t>
                </a:r>
              </a:p>
              <a:p>
                <a:pPr algn="r"/>
                <a:r>
                  <a:rPr lang="pt-BR" dirty="0"/>
                  <a:t>(78)</a:t>
                </a:r>
              </a:p>
              <a:p>
                <a:pPr algn="just"/>
                <a:endParaRPr lang="pt-BR" dirty="0"/>
              </a:p>
              <a:p>
                <a:pPr algn="just"/>
                <a:r>
                  <a:rPr lang="pt-BR" dirty="0"/>
                  <a:t>Distribuindo os valores da equação (78), gera-se duas equações:</a:t>
                </a:r>
              </a:p>
              <a:p>
                <a:pPr algn="r"/>
                <a:r>
                  <a:rPr lang="pt-BR" dirty="0"/>
                  <a:t>(79)</a:t>
                </a:r>
              </a:p>
              <a:p>
                <a:pPr algn="r"/>
                <a:r>
                  <a:rPr lang="pt-BR" dirty="0"/>
                  <a:t>(80)</a:t>
                </a:r>
              </a:p>
              <a:p>
                <a:pPr algn="just"/>
                <a:endParaRPr lang="pt-BR" dirty="0"/>
              </a:p>
              <a:p>
                <a:pPr algn="just"/>
                <a:endParaRPr lang="pt-BR" dirty="0"/>
              </a:p>
            </p:txBody>
          </p:sp>
        </mc:Choice>
        <mc:Fallback xmlns="">
          <p:sp>
            <p:nvSpPr>
              <p:cNvPr id="3" name="Espaço Reservado para Conteúdo 2">
                <a:extLst>
                  <a:ext uri="{FF2B5EF4-FFF2-40B4-BE49-F238E27FC236}">
                    <a16:creationId xmlns:a16="http://schemas.microsoft.com/office/drawing/2014/main" id="{382F5DD6-4120-4553-8434-C8E35C92F677}"/>
                  </a:ext>
                </a:extLst>
              </p:cNvPr>
              <p:cNvSpPr>
                <a:spLocks noGrp="1" noRot="1" noChangeAspect="1" noMove="1" noResize="1" noEditPoints="1" noAdjustHandles="1" noChangeArrowheads="1" noChangeShapeType="1" noTextEdit="1"/>
              </p:cNvSpPr>
              <p:nvPr>
                <p:ph idx="1"/>
              </p:nvPr>
            </p:nvSpPr>
            <p:spPr>
              <a:xfrm>
                <a:off x="1097280" y="1845734"/>
                <a:ext cx="10058400" cy="4404754"/>
              </a:xfrm>
              <a:blipFill>
                <a:blip r:embed="rId2"/>
                <a:stretch>
                  <a:fillRect l="-606" t="-1524" r="-15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CAAAFB40-7F03-4216-A8AE-6753D1CE57F3}"/>
                  </a:ext>
                </a:extLst>
              </p:cNvPr>
              <p:cNvSpPr txBox="1"/>
              <p:nvPr/>
            </p:nvSpPr>
            <p:spPr>
              <a:xfrm>
                <a:off x="1097280" y="2306115"/>
                <a:ext cx="9607463"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e>
                            <m:e>
                              <m:r>
                                <a:rPr lang="pt-BR" i="0">
                                  <a:latin typeface="Cambria Math" panose="02040503050406030204" pitchFamily="18" charset="0"/>
                                </a:rPr>
                                <m:t>&amp;</m:t>
                              </m:r>
                              <m:r>
                                <a:rPr lang="pt-BR" i="1">
                                  <a:latin typeface="Cambria Math" panose="02040503050406030204" pitchFamily="18" charset="0"/>
                                </a:rPr>
                                <m:t>𝑢</m:t>
                              </m:r>
                            </m:e>
                          </m:eqArr>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r>
                                <a:rPr lang="pt-BR" i="1">
                                  <a:latin typeface="Cambria Math" panose="02040503050406030204" pitchFamily="18" charset="0"/>
                                </a:rPr>
                                <m:t>𝑞</m:t>
                              </m:r>
                            </m:e>
                            <m:e>
                              <m:r>
                                <a:rPr lang="pt-BR" i="0">
                                  <a:latin typeface="Cambria Math" panose="02040503050406030204" pitchFamily="18" charset="0"/>
                                </a:rPr>
                                <m:t>&amp;</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e>
                          </m:eqArr>
                        </m:e>
                      </m:d>
                      <m:r>
                        <a:rPr lang="pt-BR" i="0">
                          <a:latin typeface="Cambria Math" panose="02040503050406030204" pitchFamily="18" charset="0"/>
                        </a:rPr>
                        <m:t>+</m:t>
                      </m:r>
                      <m:r>
                        <a:rPr lang="pt-BR" i="1">
                          <a:latin typeface="Cambria Math" panose="02040503050406030204" pitchFamily="18" charset="0"/>
                        </a:rPr>
                        <m:t>𝜆</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e>
                            <m:e>
                              <m:r>
                                <a:rPr lang="pt-BR" i="0">
                                  <a:latin typeface="Cambria Math" panose="02040503050406030204" pitchFamily="18" charset="0"/>
                                </a:rPr>
                                <m:t>&amp;</m:t>
                              </m:r>
                              <m:r>
                                <a:rPr lang="pt-BR" i="1">
                                  <a:latin typeface="Cambria Math" panose="02040503050406030204" pitchFamily="18" charset="0"/>
                                </a:rPr>
                                <m:t>𝑢</m:t>
                              </m:r>
                            </m:e>
                          </m:eqArr>
                        </m:e>
                      </m:d>
                      <m:r>
                        <a:rPr lang="pt-BR" i="0">
                          <a:latin typeface="Cambria Math" panose="02040503050406030204" pitchFamily="18" charset="0"/>
                        </a:rPr>
                        <m:t>−</m:t>
                      </m:r>
                      <m:r>
                        <a:rPr lang="pt-BR" i="1">
                          <a:latin typeface="Cambria Math" panose="02040503050406030204" pitchFamily="18" charset="0"/>
                        </a:rPr>
                        <m:t>𝜆</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r>
                                <a:rPr lang="pt-BR" i="1">
                                  <a:latin typeface="Cambria Math" panose="02040503050406030204" pitchFamily="18" charset="0"/>
                                </a:rPr>
                                <m:t>𝑞</m:t>
                              </m:r>
                            </m:e>
                            <m:e>
                              <m:r>
                                <a:rPr lang="pt-BR" i="0">
                                  <a:latin typeface="Cambria Math" panose="02040503050406030204" pitchFamily="18" charset="0"/>
                                </a:rPr>
                                <m:t>&amp;</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e>
                          </m:eqAr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e>
                            <m:e>
                              <m:r>
                                <a:rPr lang="pt-BR" i="0">
                                  <a:latin typeface="Cambria Math" panose="02040503050406030204" pitchFamily="18" charset="0"/>
                                </a:rPr>
                                <m:t>&amp;</m:t>
                              </m:r>
                              <m:r>
                                <a:rPr lang="pt-BR" i="1">
                                  <a:latin typeface="Cambria Math" panose="02040503050406030204" pitchFamily="18" charset="0"/>
                                </a:rPr>
                                <m:t>𝑢</m:t>
                              </m:r>
                            </m:e>
                          </m:eqArr>
                        </m:e>
                      </m:d>
                    </m:oMath>
                  </m:oMathPara>
                </a14:m>
                <a:endParaRPr lang="pt-BR" dirty="0"/>
              </a:p>
            </p:txBody>
          </p:sp>
        </mc:Choice>
        <mc:Fallback xmlns="">
          <p:sp>
            <p:nvSpPr>
              <p:cNvPr id="5" name="CaixaDeTexto 4">
                <a:extLst>
                  <a:ext uri="{FF2B5EF4-FFF2-40B4-BE49-F238E27FC236}">
                    <a16:creationId xmlns:a16="http://schemas.microsoft.com/office/drawing/2014/main" id="{CAAAFB40-7F03-4216-A8AE-6753D1CE57F3}"/>
                  </a:ext>
                </a:extLst>
              </p:cNvPr>
              <p:cNvSpPr txBox="1">
                <a:spLocks noRot="1" noChangeAspect="1" noMove="1" noResize="1" noEditPoints="1" noAdjustHandles="1" noChangeArrowheads="1" noChangeShapeType="1" noTextEdit="1"/>
              </p:cNvSpPr>
              <p:nvPr/>
            </p:nvSpPr>
            <p:spPr>
              <a:xfrm>
                <a:off x="1097280" y="2306115"/>
                <a:ext cx="9607463" cy="708720"/>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B73CA09A-92FE-48C1-BC30-F7D2191C48C8}"/>
                  </a:ext>
                </a:extLst>
              </p:cNvPr>
              <p:cNvSpPr txBox="1"/>
              <p:nvPr/>
            </p:nvSpPr>
            <p:spPr>
              <a:xfrm>
                <a:off x="1097280" y="3693751"/>
                <a:ext cx="9607463"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r>
                                <a:rPr lang="pt-BR" i="0">
                                  <a:latin typeface="Cambria Math" panose="02040503050406030204" pitchFamily="18" charset="0"/>
                                </a:rPr>
                                <m:t>0</m:t>
                              </m:r>
                            </m:e>
                            <m:e>
                              <m:r>
                                <a:rPr lang="pt-BR" i="0">
                                  <a:latin typeface="Cambria Math" panose="02040503050406030204" pitchFamily="18" charset="0"/>
                                </a:rPr>
                                <m:t>&amp;</m:t>
                              </m:r>
                              <m:r>
                                <a:rPr lang="pt-BR" i="1">
                                  <a:latin typeface="Cambria Math" panose="02040503050406030204" pitchFamily="18" charset="0"/>
                                </a:rPr>
                                <m:t>𝑢</m:t>
                              </m:r>
                            </m:e>
                          </m:eqArr>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r>
                                <a:rPr lang="pt-BR" i="1">
                                  <a:latin typeface="Cambria Math" panose="02040503050406030204" pitchFamily="18" charset="0"/>
                                </a:rPr>
                                <m:t>𝑞</m:t>
                              </m:r>
                            </m:e>
                            <m:e>
                              <m:r>
                                <a:rPr lang="pt-BR" i="0">
                                  <a:latin typeface="Cambria Math" panose="02040503050406030204" pitchFamily="18" charset="0"/>
                                </a:rPr>
                                <m:t>&amp;</m:t>
                              </m:r>
                              <m:r>
                                <a:rPr lang="pt-BR" i="0">
                                  <a:latin typeface="Cambria Math" panose="02040503050406030204" pitchFamily="18" charset="0"/>
                                </a:rPr>
                                <m:t>0</m:t>
                              </m:r>
                            </m:e>
                          </m:eqArr>
                        </m:e>
                      </m:d>
                      <m:r>
                        <a:rPr lang="pt-BR" i="0">
                          <a:latin typeface="Cambria Math" panose="02040503050406030204" pitchFamily="18" charset="0"/>
                        </a:rPr>
                        <m:t>+</m:t>
                      </m:r>
                      <m:r>
                        <a:rPr lang="pt-BR" i="1">
                          <a:latin typeface="Cambria Math" panose="02040503050406030204" pitchFamily="18" charset="0"/>
                        </a:rPr>
                        <m:t>𝜆</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r>
                                <a:rPr lang="pt-BR" i="0">
                                  <a:latin typeface="Cambria Math" panose="02040503050406030204" pitchFamily="18" charset="0"/>
                                </a:rPr>
                                <m:t>0</m:t>
                              </m:r>
                            </m:e>
                            <m:e>
                              <m:r>
                                <a:rPr lang="pt-BR" i="0">
                                  <a:latin typeface="Cambria Math" panose="02040503050406030204" pitchFamily="18" charset="0"/>
                                </a:rPr>
                                <m:t>&amp;</m:t>
                              </m:r>
                              <m:r>
                                <a:rPr lang="pt-BR" i="1">
                                  <a:latin typeface="Cambria Math" panose="02040503050406030204" pitchFamily="18" charset="0"/>
                                </a:rPr>
                                <m:t>𝑢</m:t>
                              </m:r>
                            </m:e>
                          </m:eqArr>
                        </m:e>
                      </m:d>
                      <m:r>
                        <a:rPr lang="pt-BR" i="0">
                          <a:latin typeface="Cambria Math" panose="02040503050406030204" pitchFamily="18" charset="0"/>
                        </a:rPr>
                        <m:t>−</m:t>
                      </m:r>
                      <m:r>
                        <a:rPr lang="pt-BR" i="1">
                          <a:latin typeface="Cambria Math" panose="02040503050406030204" pitchFamily="18" charset="0"/>
                        </a:rPr>
                        <m:t>𝜆</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r>
                                <a:rPr lang="pt-BR" i="1">
                                  <a:latin typeface="Cambria Math" panose="02040503050406030204" pitchFamily="18" charset="0"/>
                                </a:rPr>
                                <m:t>𝑞</m:t>
                              </m:r>
                            </m:e>
                            <m:e>
                              <m:r>
                                <a:rPr lang="pt-BR" i="0">
                                  <a:latin typeface="Cambria Math" panose="02040503050406030204" pitchFamily="18" charset="0"/>
                                </a:rPr>
                                <m:t>&amp;</m:t>
                              </m:r>
                              <m:r>
                                <a:rPr lang="pt-BR" i="0">
                                  <a:latin typeface="Cambria Math" panose="02040503050406030204" pitchFamily="18" charset="0"/>
                                </a:rPr>
                                <m:t>0</m:t>
                              </m:r>
                            </m:e>
                          </m:eqAr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r>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e>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r>
                                <a:rPr lang="pt-BR" i="0">
                                  <a:latin typeface="Cambria Math" panose="02040503050406030204" pitchFamily="18" charset="0"/>
                                </a:rPr>
                                <m:t>0</m:t>
                              </m:r>
                            </m:e>
                            <m:e>
                              <m:r>
                                <a:rPr lang="pt-BR" i="0">
                                  <a:latin typeface="Cambria Math" panose="02040503050406030204" pitchFamily="18" charset="0"/>
                                </a:rPr>
                                <m:t>&amp;</m:t>
                              </m:r>
                              <m:r>
                                <a:rPr lang="pt-BR" i="1">
                                  <a:latin typeface="Cambria Math" panose="02040503050406030204" pitchFamily="18" charset="0"/>
                                </a:rPr>
                                <m:t>𝑢</m:t>
                              </m:r>
                            </m:e>
                          </m:eqArr>
                        </m:e>
                      </m:d>
                    </m:oMath>
                  </m:oMathPara>
                </a14:m>
                <a:endParaRPr lang="pt-BR" dirty="0"/>
              </a:p>
            </p:txBody>
          </p:sp>
        </mc:Choice>
        <mc:Fallback xmlns="">
          <p:sp>
            <p:nvSpPr>
              <p:cNvPr id="7" name="CaixaDeTexto 6">
                <a:extLst>
                  <a:ext uri="{FF2B5EF4-FFF2-40B4-BE49-F238E27FC236}">
                    <a16:creationId xmlns:a16="http://schemas.microsoft.com/office/drawing/2014/main" id="{B73CA09A-92FE-48C1-BC30-F7D2191C48C8}"/>
                  </a:ext>
                </a:extLst>
              </p:cNvPr>
              <p:cNvSpPr txBox="1">
                <a:spLocks noRot="1" noChangeAspect="1" noMove="1" noResize="1" noEditPoints="1" noAdjustHandles="1" noChangeArrowheads="1" noChangeShapeType="1" noTextEdit="1"/>
              </p:cNvSpPr>
              <p:nvPr/>
            </p:nvSpPr>
            <p:spPr>
              <a:xfrm>
                <a:off x="1097280" y="3693751"/>
                <a:ext cx="9607463" cy="708720"/>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C0BAEBC3-4480-4666-A4E6-2CDF8D244D22}"/>
                  </a:ext>
                </a:extLst>
              </p:cNvPr>
              <p:cNvSpPr txBox="1"/>
              <p:nvPr/>
            </p:nvSpPr>
            <p:spPr>
              <a:xfrm>
                <a:off x="3079524" y="5463593"/>
                <a:ext cx="6093912" cy="3975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r>
                        <a:rPr lang="pt-BR" i="1">
                          <a:latin typeface="Cambria Math" panose="02040503050406030204" pitchFamily="18" charset="0"/>
                        </a:rPr>
                        <m:t>𝑞</m:t>
                      </m:r>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r>
                        <a:rPr lang="pt-BR" i="1">
                          <a:latin typeface="Cambria Math" panose="02040503050406030204" pitchFamily="18" charset="0"/>
                        </a:rPr>
                        <m:t>𝑞</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oMath>
                  </m:oMathPara>
                </a14:m>
                <a:endParaRPr lang="pt-BR" dirty="0"/>
              </a:p>
            </p:txBody>
          </p:sp>
        </mc:Choice>
        <mc:Fallback xmlns="">
          <p:sp>
            <p:nvSpPr>
              <p:cNvPr id="9" name="CaixaDeTexto 8">
                <a:extLst>
                  <a:ext uri="{FF2B5EF4-FFF2-40B4-BE49-F238E27FC236}">
                    <a16:creationId xmlns:a16="http://schemas.microsoft.com/office/drawing/2014/main" id="{C0BAEBC3-4480-4666-A4E6-2CDF8D244D22}"/>
                  </a:ext>
                </a:extLst>
              </p:cNvPr>
              <p:cNvSpPr txBox="1">
                <a:spLocks noRot="1" noChangeAspect="1" noMove="1" noResize="1" noEditPoints="1" noAdjustHandles="1" noChangeArrowheads="1" noChangeShapeType="1" noTextEdit="1"/>
              </p:cNvSpPr>
              <p:nvPr/>
            </p:nvSpPr>
            <p:spPr>
              <a:xfrm>
                <a:off x="3079524" y="5463593"/>
                <a:ext cx="6093912" cy="397545"/>
              </a:xfrm>
              <a:prstGeom prst="rect">
                <a:avLst/>
              </a:prstGeom>
              <a:blipFill>
                <a:blip r:embed="rId5"/>
                <a:stretch>
                  <a:fillRect b="-46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A2C7F185-8B29-4908-974B-10A68BED4E8D}"/>
                  </a:ext>
                </a:extLst>
              </p:cNvPr>
              <p:cNvSpPr txBox="1"/>
              <p:nvPr/>
            </p:nvSpPr>
            <p:spPr>
              <a:xfrm>
                <a:off x="3079524" y="4957674"/>
                <a:ext cx="6093912" cy="3975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r>
                        <a:rPr lang="pt-BR" i="1">
                          <a:latin typeface="Cambria Math" panose="02040503050406030204" pitchFamily="18" charset="0"/>
                        </a:rPr>
                        <m:t>𝑞</m:t>
                      </m:r>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r>
                        <a:rPr lang="pt-BR" i="1">
                          <a:latin typeface="Cambria Math" panose="02040503050406030204" pitchFamily="18" charset="0"/>
                        </a:rPr>
                        <m:t>𝑞</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oMath>
                  </m:oMathPara>
                </a14:m>
                <a:endParaRPr lang="pt-BR" dirty="0"/>
              </a:p>
            </p:txBody>
          </p:sp>
        </mc:Choice>
        <mc:Fallback xmlns="">
          <p:sp>
            <p:nvSpPr>
              <p:cNvPr id="11" name="CaixaDeTexto 10">
                <a:extLst>
                  <a:ext uri="{FF2B5EF4-FFF2-40B4-BE49-F238E27FC236}">
                    <a16:creationId xmlns:a16="http://schemas.microsoft.com/office/drawing/2014/main" id="{A2C7F185-8B29-4908-974B-10A68BED4E8D}"/>
                  </a:ext>
                </a:extLst>
              </p:cNvPr>
              <p:cNvSpPr txBox="1">
                <a:spLocks noRot="1" noChangeAspect="1" noMove="1" noResize="1" noEditPoints="1" noAdjustHandles="1" noChangeArrowheads="1" noChangeShapeType="1" noTextEdit="1"/>
              </p:cNvSpPr>
              <p:nvPr/>
            </p:nvSpPr>
            <p:spPr>
              <a:xfrm>
                <a:off x="3079524" y="4957674"/>
                <a:ext cx="6093912" cy="397545"/>
              </a:xfrm>
              <a:prstGeom prst="rect">
                <a:avLst/>
              </a:prstGeom>
              <a:blipFill>
                <a:blip r:embed="rId6"/>
                <a:stretch>
                  <a:fillRect b="-4615"/>
                </a:stretch>
              </a:blipFill>
            </p:spPr>
            <p:txBody>
              <a:bodyPr/>
              <a:lstStyle/>
              <a:p>
                <a:r>
                  <a:rPr lang="pt-BR">
                    <a:noFill/>
                  </a:rPr>
                  <a:t> </a:t>
                </a:r>
              </a:p>
            </p:txBody>
          </p:sp>
        </mc:Fallback>
      </mc:AlternateContent>
    </p:spTree>
    <p:extLst>
      <p:ext uri="{BB962C8B-B14F-4D97-AF65-F5344CB8AC3E}">
        <p14:creationId xmlns:p14="http://schemas.microsoft.com/office/powerpoint/2010/main" val="747906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Isolando o termo </a:t>
                </a:r>
                <a14:m>
                  <m:oMath xmlns:m="http://schemas.openxmlformats.org/officeDocument/2006/math">
                    <m:r>
                      <a:rPr lang="pt-BR" sz="1800" i="1" smtClean="0">
                        <a:effectLst/>
                        <a:latin typeface="Cambria Math" panose="02040503050406030204" pitchFamily="18" charset="0"/>
                        <a:ea typeface="Calibri" panose="020F0502020204030204" pitchFamily="34" charset="0"/>
                        <a:cs typeface="Times New Roman" panose="02020603050405020304" pitchFamily="18" charset="0"/>
                      </a:rPr>
                      <m:t>𝑞</m:t>
                    </m:r>
                    <m:r>
                      <a:rPr lang="pt-BR" sz="180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pt-BR" dirty="0"/>
                  <a:t>da equação (77): </a:t>
                </a:r>
              </a:p>
              <a:p>
                <a:pPr algn="r"/>
                <a:r>
                  <a:rPr lang="pt-BR" dirty="0"/>
                  <a:t>(81)</a:t>
                </a:r>
              </a:p>
              <a:p>
                <a:pPr algn="just"/>
                <a:r>
                  <a:rPr lang="pt-BR" dirty="0"/>
                  <a:t>Porém, nesta equação (81) encontra-se uma dificuldade. </a:t>
                </a:r>
              </a:p>
              <a:p>
                <a:pPr algn="just"/>
                <a:r>
                  <a:rPr lang="pt-BR" dirty="0"/>
                  <a:t>Para a solução de tal, introduz-se a Identidade de Hua:</a:t>
                </a:r>
              </a:p>
              <a:p>
                <a:pPr algn="r"/>
                <a:r>
                  <a:rPr lang="pt-BR" dirty="0"/>
                  <a:t>(82)</a:t>
                </a:r>
              </a:p>
              <a:p>
                <a:pPr algn="just"/>
                <a:r>
                  <a:rPr lang="pt-BR" dirty="0"/>
                  <a:t>O segundo termo do lado direito da Identidade de Hua é então operacionalizado:</a:t>
                </a:r>
              </a:p>
              <a:p>
                <a:pPr algn="r"/>
                <a:r>
                  <a:rPr lang="pt-BR" dirty="0"/>
                  <a:t>(83)</a:t>
                </a:r>
              </a:p>
              <a:p>
                <a:pPr algn="just"/>
                <a:r>
                  <a:rPr lang="pt-BR" dirty="0"/>
                  <a:t>Portanto a Identidade de Hua se torna:</a:t>
                </a:r>
              </a:p>
              <a:p>
                <a:pPr algn="r"/>
                <a:r>
                  <a:rPr lang="pt-BR" dirty="0"/>
                  <a:t>(84)</a:t>
                </a:r>
              </a:p>
              <a:p>
                <a:pPr algn="just"/>
                <a:r>
                  <a:rPr lang="pt-BR" dirty="0"/>
                  <a:t>Considerando </a:t>
                </a:r>
                <a14:m>
                  <m:oMath xmlns:m="http://schemas.openxmlformats.org/officeDocument/2006/math">
                    <m:r>
                      <a:rPr lang="pt-BR" i="1" dirty="0" smtClean="0">
                        <a:latin typeface="Cambria Math" panose="02040503050406030204" pitchFamily="18" charset="0"/>
                      </a:rPr>
                      <m:t>𝐴</m:t>
                    </m:r>
                  </m:oMath>
                </a14:m>
                <a:r>
                  <a:rPr lang="pt-BR" dirty="0"/>
                  <a:t> e </a:t>
                </a:r>
                <a14:m>
                  <m:oMath xmlns:m="http://schemas.openxmlformats.org/officeDocument/2006/math">
                    <m:r>
                      <a:rPr lang="pt-BR" i="1" dirty="0" smtClean="0">
                        <a:latin typeface="Cambria Math" panose="02040503050406030204" pitchFamily="18" charset="0"/>
                      </a:rPr>
                      <m:t>𝐵</m:t>
                    </m:r>
                  </m:oMath>
                </a14:m>
                <a:r>
                  <a:rPr lang="pt-BR" dirty="0"/>
                  <a:t> como:</a:t>
                </a:r>
              </a:p>
              <a:p>
                <a:pPr algn="r"/>
                <a:r>
                  <a:rPr lang="pt-BR" dirty="0"/>
                  <a:t>(85)</a:t>
                </a:r>
              </a:p>
              <a:p>
                <a:pPr algn="just"/>
                <a:endParaRPr lang="pt-BR" dirty="0"/>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l="-606" t="-1132" r="-60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FBEBB50C-08D6-4A2E-9C32-E107298A8FA2}"/>
                  </a:ext>
                </a:extLst>
              </p:cNvPr>
              <p:cNvSpPr txBox="1"/>
              <p:nvPr/>
            </p:nvSpPr>
            <p:spPr>
              <a:xfrm>
                <a:off x="3049044" y="746089"/>
                <a:ext cx="6093912" cy="4117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𝑞</m:t>
                      </m:r>
                      <m:r>
                        <a:rPr lang="pt-BR" i="0">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d>
                        </m:e>
                        <m:sup>
                          <m:r>
                            <a:rPr lang="pt-BR" i="0">
                              <a:latin typeface="Cambria Math" panose="02040503050406030204" pitchFamily="18" charset="0"/>
                            </a:rPr>
                            <m:t>−1</m:t>
                          </m:r>
                        </m:sup>
                      </m:s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e>
                      </m:d>
                    </m:oMath>
                  </m:oMathPara>
                </a14:m>
                <a:endParaRPr lang="pt-BR" dirty="0"/>
              </a:p>
            </p:txBody>
          </p:sp>
        </mc:Choice>
        <mc:Fallback xmlns="">
          <p:sp>
            <p:nvSpPr>
              <p:cNvPr id="4" name="CaixaDeTexto 3">
                <a:extLst>
                  <a:ext uri="{FF2B5EF4-FFF2-40B4-BE49-F238E27FC236}">
                    <a16:creationId xmlns:a16="http://schemas.microsoft.com/office/drawing/2014/main" id="{FBEBB50C-08D6-4A2E-9C32-E107298A8FA2}"/>
                  </a:ext>
                </a:extLst>
              </p:cNvPr>
              <p:cNvSpPr txBox="1">
                <a:spLocks noRot="1" noChangeAspect="1" noMove="1" noResize="1" noEditPoints="1" noAdjustHandles="1" noChangeArrowheads="1" noChangeShapeType="1" noTextEdit="1"/>
              </p:cNvSpPr>
              <p:nvPr/>
            </p:nvSpPr>
            <p:spPr>
              <a:xfrm>
                <a:off x="3049044" y="746089"/>
                <a:ext cx="6093912" cy="411779"/>
              </a:xfrm>
              <a:prstGeom prst="rect">
                <a:avLst/>
              </a:prstGeom>
              <a:blipFill>
                <a:blip r:embed="rId3"/>
                <a:stretch>
                  <a:fillRect b="-294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6A5B820B-0552-4FCF-B7AA-0D4F16109F19}"/>
                  </a:ext>
                </a:extLst>
              </p:cNvPr>
              <p:cNvSpPr txBox="1"/>
              <p:nvPr/>
            </p:nvSpPr>
            <p:spPr>
              <a:xfrm>
                <a:off x="3049044" y="2082544"/>
                <a:ext cx="609391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d>
                            <m:dPr>
                              <m:ctrlPr>
                                <a:rPr lang="pt-BR" i="1">
                                  <a:latin typeface="Cambria Math" panose="02040503050406030204" pitchFamily="18" charset="0"/>
                                </a:rPr>
                              </m:ctrlPr>
                            </m:dPr>
                            <m:e>
                              <m:r>
                                <m:rPr>
                                  <m:sty m:val="p"/>
                                </m:rPr>
                                <a:rPr lang="pt-BR">
                                  <a:latin typeface="Cambria Math" panose="02040503050406030204" pitchFamily="18" charset="0"/>
                                </a:rPr>
                                <m:t>A</m:t>
                              </m:r>
                              <m:r>
                                <a:rPr lang="pt-BR" i="0">
                                  <a:latin typeface="Cambria Math" panose="02040503050406030204" pitchFamily="18" charset="0"/>
                                </a:rPr>
                                <m:t>+</m:t>
                              </m:r>
                              <m:r>
                                <m:rPr>
                                  <m:sty m:val="p"/>
                                </m:rPr>
                                <a:rPr lang="pt-BR" i="0">
                                  <a:latin typeface="Cambria Math" panose="02040503050406030204" pitchFamily="18" charset="0"/>
                                </a:rPr>
                                <m:t>B</m:t>
                              </m:r>
                            </m:e>
                          </m:d>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A</m:t>
                          </m:r>
                        </m:e>
                        <m:sup>
                          <m:r>
                            <a:rPr lang="pt-BR" i="0">
                              <a:latin typeface="Cambria Math" panose="02040503050406030204" pitchFamily="18" charset="0"/>
                            </a:rPr>
                            <m:t>−1</m:t>
                          </m:r>
                        </m:sup>
                      </m:sSup>
                      <m:sSup>
                        <m:sSupPr>
                          <m:ctrlPr>
                            <a:rPr lang="pt-BR" i="1">
                              <a:latin typeface="Cambria Math" panose="02040503050406030204" pitchFamily="18" charset="0"/>
                            </a:rPr>
                          </m:ctrlPr>
                        </m:sSupPr>
                        <m:e>
                          <m:r>
                            <a:rPr lang="pt-BR" i="0">
                              <a:latin typeface="Cambria Math" panose="02040503050406030204" pitchFamily="18" charset="0"/>
                            </a:rPr>
                            <m:t>−</m:t>
                          </m:r>
                          <m:d>
                            <m:dPr>
                              <m:ctrlPr>
                                <a:rPr lang="pt-BR" i="1">
                                  <a:latin typeface="Cambria Math" panose="02040503050406030204" pitchFamily="18" charset="0"/>
                                </a:rPr>
                              </m:ctrlPr>
                            </m:dPr>
                            <m:e>
                              <m:r>
                                <m:rPr>
                                  <m:sty m:val="p"/>
                                </m:rPr>
                                <a:rPr lang="pt-BR" i="0">
                                  <a:latin typeface="Cambria Math" panose="02040503050406030204" pitchFamily="18" charset="0"/>
                                </a:rPr>
                                <m:t>A</m:t>
                              </m:r>
                              <m:r>
                                <a:rPr lang="pt-BR" i="0">
                                  <a:latin typeface="Cambria Math" panose="02040503050406030204" pitchFamily="18" charset="0"/>
                                </a:rPr>
                                <m:t>+</m:t>
                              </m:r>
                              <m:r>
                                <m:rPr>
                                  <m:sty m:val="p"/>
                                </m:rPr>
                                <a:rPr lang="pt-BR" i="0">
                                  <a:latin typeface="Cambria Math" panose="02040503050406030204" pitchFamily="18" charset="0"/>
                                </a:rPr>
                                <m:t>A</m:t>
                              </m:r>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−1</m:t>
                                  </m:r>
                                </m:sup>
                              </m:sSup>
                              <m:r>
                                <m:rPr>
                                  <m:sty m:val="p"/>
                                </m:rPr>
                                <a:rPr lang="pt-BR" i="0">
                                  <a:latin typeface="Cambria Math" panose="02040503050406030204" pitchFamily="18" charset="0"/>
                                </a:rPr>
                                <m:t>A</m:t>
                              </m:r>
                            </m:e>
                          </m:d>
                        </m:e>
                        <m:sup>
                          <m:r>
                            <a:rPr lang="pt-BR" i="0">
                              <a:latin typeface="Cambria Math" panose="02040503050406030204" pitchFamily="18" charset="0"/>
                            </a:rPr>
                            <m:t>−1</m:t>
                          </m:r>
                        </m:sup>
                      </m:sSup>
                    </m:oMath>
                  </m:oMathPara>
                </a14:m>
                <a:endParaRPr lang="pt-BR" dirty="0"/>
              </a:p>
            </p:txBody>
          </p:sp>
        </mc:Choice>
        <mc:Fallback xmlns="">
          <p:sp>
            <p:nvSpPr>
              <p:cNvPr id="6" name="CaixaDeTexto 5">
                <a:extLst>
                  <a:ext uri="{FF2B5EF4-FFF2-40B4-BE49-F238E27FC236}">
                    <a16:creationId xmlns:a16="http://schemas.microsoft.com/office/drawing/2014/main" id="{6A5B820B-0552-4FCF-B7AA-0D4F16109F19}"/>
                  </a:ext>
                </a:extLst>
              </p:cNvPr>
              <p:cNvSpPr txBox="1">
                <a:spLocks noRot="1" noChangeAspect="1" noMove="1" noResize="1" noEditPoints="1" noAdjustHandles="1" noChangeArrowheads="1" noChangeShapeType="1" noTextEdit="1"/>
              </p:cNvSpPr>
              <p:nvPr/>
            </p:nvSpPr>
            <p:spPr>
              <a:xfrm>
                <a:off x="3049044" y="2082544"/>
                <a:ext cx="6093912" cy="369332"/>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2665D503-6C15-42EC-96D9-5AD3821332DC}"/>
                  </a:ext>
                </a:extLst>
              </p:cNvPr>
              <p:cNvSpPr txBox="1"/>
              <p:nvPr/>
            </p:nvSpPr>
            <p:spPr>
              <a:xfrm>
                <a:off x="3049044" y="3084282"/>
                <a:ext cx="609391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d>
                            <m:dPr>
                              <m:ctrlPr>
                                <a:rPr lang="pt-BR" i="1">
                                  <a:latin typeface="Cambria Math" panose="02040503050406030204" pitchFamily="18" charset="0"/>
                                </a:rPr>
                              </m:ctrlPr>
                            </m:dPr>
                            <m:e>
                              <m:r>
                                <m:rPr>
                                  <m:sty m:val="p"/>
                                </m:rPr>
                                <a:rPr lang="pt-BR">
                                  <a:latin typeface="Cambria Math" panose="02040503050406030204" pitchFamily="18" charset="0"/>
                                </a:rPr>
                                <m:t>A</m:t>
                              </m:r>
                              <m:r>
                                <a:rPr lang="pt-BR" i="0">
                                  <a:latin typeface="Cambria Math" panose="02040503050406030204" pitchFamily="18" charset="0"/>
                                </a:rPr>
                                <m:t>+</m:t>
                              </m:r>
                              <m:r>
                                <m:rPr>
                                  <m:sty m:val="p"/>
                                </m:rPr>
                                <a:rPr lang="pt-BR" i="0">
                                  <a:latin typeface="Cambria Math" panose="02040503050406030204" pitchFamily="18" charset="0"/>
                                </a:rPr>
                                <m:t>A</m:t>
                              </m:r>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−1</m:t>
                                  </m:r>
                                </m:sup>
                              </m:sSup>
                              <m:r>
                                <m:rPr>
                                  <m:sty m:val="p"/>
                                </m:rPr>
                                <a:rPr lang="pt-BR" i="0">
                                  <a:latin typeface="Cambria Math" panose="02040503050406030204" pitchFamily="18" charset="0"/>
                                </a:rPr>
                                <m:t>A</m:t>
                              </m:r>
                            </m:e>
                          </m:d>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m:rPr>
                                  <m:sty m:val="p"/>
                                </m:rPr>
                                <a:rPr lang="pt-BR" i="0">
                                  <a:latin typeface="Cambria Math" panose="02040503050406030204" pitchFamily="18" charset="0"/>
                                </a:rPr>
                                <m:t>A</m:t>
                              </m:r>
                              <m:d>
                                <m:dPr>
                                  <m:ctrlPr>
                                    <a:rPr lang="pt-BR" i="1">
                                      <a:latin typeface="Cambria Math" panose="02040503050406030204" pitchFamily="18" charset="0"/>
                                    </a:rPr>
                                  </m:ctrlPr>
                                </m:dPr>
                                <m:e>
                                  <m:r>
                                    <m:rPr>
                                      <m:sty m:val="p"/>
                                    </m:rPr>
                                    <a:rPr lang="pt-BR" i="0">
                                      <a:latin typeface="Cambria Math" panose="02040503050406030204" pitchFamily="18" charset="0"/>
                                    </a:rPr>
                                    <m:t>I</m:t>
                                  </m:r>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−1</m:t>
                                      </m:r>
                                    </m:sup>
                                  </m:sSup>
                                  <m:r>
                                    <m:rPr>
                                      <m:sty m:val="p"/>
                                    </m:rPr>
                                    <a:rPr lang="pt-BR" i="0">
                                      <a:latin typeface="Cambria Math" panose="02040503050406030204" pitchFamily="18" charset="0"/>
                                    </a:rPr>
                                    <m:t>A</m:t>
                                  </m:r>
                                </m:e>
                              </m:d>
                            </m:e>
                          </m:d>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m:rPr>
                                  <m:sty m:val="p"/>
                                </m:rPr>
                                <a:rPr lang="pt-BR" i="0">
                                  <a:latin typeface="Cambria Math" panose="02040503050406030204" pitchFamily="18" charset="0"/>
                                </a:rPr>
                                <m:t>I</m:t>
                              </m:r>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−1</m:t>
                                  </m:r>
                                </m:sup>
                              </m:sSup>
                              <m:r>
                                <m:rPr>
                                  <m:sty m:val="p"/>
                                </m:rPr>
                                <a:rPr lang="pt-BR" i="0">
                                  <a:latin typeface="Cambria Math" panose="02040503050406030204" pitchFamily="18" charset="0"/>
                                </a:rPr>
                                <m:t>A</m:t>
                              </m:r>
                            </m:e>
                          </m:d>
                        </m:e>
                        <m:sup>
                          <m:r>
                            <a:rPr lang="pt-BR" i="0">
                              <a:latin typeface="Cambria Math" panose="02040503050406030204" pitchFamily="18" charset="0"/>
                            </a:rPr>
                            <m:t>−1</m:t>
                          </m:r>
                        </m:sup>
                      </m:sSup>
                      <m:sSup>
                        <m:sSupPr>
                          <m:ctrlPr>
                            <a:rPr lang="pt-BR" i="1">
                              <a:latin typeface="Cambria Math" panose="02040503050406030204" pitchFamily="18" charset="0"/>
                            </a:rPr>
                          </m:ctrlPr>
                        </m:sSupPr>
                        <m:e>
                          <m:r>
                            <a:rPr lang="pt-BR" i="1">
                              <a:latin typeface="Cambria Math" panose="02040503050406030204" pitchFamily="18" charset="0"/>
                            </a:rPr>
                            <m:t>𝐴</m:t>
                          </m:r>
                        </m:e>
                        <m:sup>
                          <m:r>
                            <a:rPr lang="pt-BR" i="0">
                              <a:latin typeface="Cambria Math" panose="02040503050406030204" pitchFamily="18" charset="0"/>
                            </a:rPr>
                            <m:t>−1</m:t>
                          </m:r>
                        </m:sup>
                      </m:sSup>
                    </m:oMath>
                  </m:oMathPara>
                </a14:m>
                <a:endParaRPr lang="pt-BR" dirty="0"/>
              </a:p>
            </p:txBody>
          </p:sp>
        </mc:Choice>
        <mc:Fallback xmlns="">
          <p:sp>
            <p:nvSpPr>
              <p:cNvPr id="8" name="CaixaDeTexto 7">
                <a:extLst>
                  <a:ext uri="{FF2B5EF4-FFF2-40B4-BE49-F238E27FC236}">
                    <a16:creationId xmlns:a16="http://schemas.microsoft.com/office/drawing/2014/main" id="{2665D503-6C15-42EC-96D9-5AD3821332DC}"/>
                  </a:ext>
                </a:extLst>
              </p:cNvPr>
              <p:cNvSpPr txBox="1">
                <a:spLocks noRot="1" noChangeAspect="1" noMove="1" noResize="1" noEditPoints="1" noAdjustHandles="1" noChangeArrowheads="1" noChangeShapeType="1" noTextEdit="1"/>
              </p:cNvSpPr>
              <p:nvPr/>
            </p:nvSpPr>
            <p:spPr>
              <a:xfrm>
                <a:off x="3049044" y="3084282"/>
                <a:ext cx="6093912" cy="369332"/>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C9D7DF88-AD04-4625-B155-DAE798244B86}"/>
                  </a:ext>
                </a:extLst>
              </p:cNvPr>
              <p:cNvSpPr txBox="1"/>
              <p:nvPr/>
            </p:nvSpPr>
            <p:spPr>
              <a:xfrm>
                <a:off x="3049044" y="3901354"/>
                <a:ext cx="609391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d>
                            <m:dPr>
                              <m:ctrlPr>
                                <a:rPr lang="pt-BR" i="1">
                                  <a:latin typeface="Cambria Math" panose="02040503050406030204" pitchFamily="18" charset="0"/>
                                </a:rPr>
                              </m:ctrlPr>
                            </m:dPr>
                            <m:e>
                              <m:r>
                                <m:rPr>
                                  <m:sty m:val="p"/>
                                </m:rPr>
                                <a:rPr lang="pt-BR">
                                  <a:latin typeface="Cambria Math" panose="02040503050406030204" pitchFamily="18" charset="0"/>
                                </a:rPr>
                                <m:t>A</m:t>
                              </m:r>
                              <m:r>
                                <a:rPr lang="pt-BR" i="0">
                                  <a:latin typeface="Cambria Math" panose="02040503050406030204" pitchFamily="18" charset="0"/>
                                </a:rPr>
                                <m:t>+</m:t>
                              </m:r>
                              <m:r>
                                <m:rPr>
                                  <m:sty m:val="p"/>
                                </m:rPr>
                                <a:rPr lang="pt-BR" i="0">
                                  <a:latin typeface="Cambria Math" panose="02040503050406030204" pitchFamily="18" charset="0"/>
                                </a:rPr>
                                <m:t>B</m:t>
                              </m:r>
                            </m:e>
                          </m:d>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A</m:t>
                          </m:r>
                        </m:e>
                        <m:sup>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m:rPr>
                                  <m:sty m:val="p"/>
                                </m:rPr>
                                <a:rPr lang="pt-BR" i="0">
                                  <a:latin typeface="Cambria Math" panose="02040503050406030204" pitchFamily="18" charset="0"/>
                                </a:rPr>
                                <m:t>I</m:t>
                              </m:r>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−1</m:t>
                                  </m:r>
                                </m:sup>
                              </m:sSup>
                              <m:r>
                                <m:rPr>
                                  <m:sty m:val="p"/>
                                </m:rPr>
                                <a:rPr lang="pt-BR" i="0">
                                  <a:latin typeface="Cambria Math" panose="02040503050406030204" pitchFamily="18" charset="0"/>
                                </a:rPr>
                                <m:t>A</m:t>
                              </m:r>
                            </m:e>
                          </m:d>
                        </m:e>
                        <m:sup>
                          <m:r>
                            <a:rPr lang="pt-BR" i="0">
                              <a:latin typeface="Cambria Math" panose="02040503050406030204" pitchFamily="18" charset="0"/>
                            </a:rPr>
                            <m:t>−1</m:t>
                          </m:r>
                        </m:sup>
                      </m:sSup>
                      <m:sSup>
                        <m:sSupPr>
                          <m:ctrlPr>
                            <a:rPr lang="pt-BR" i="1">
                              <a:latin typeface="Cambria Math" panose="02040503050406030204" pitchFamily="18" charset="0"/>
                            </a:rPr>
                          </m:ctrlPr>
                        </m:sSupPr>
                        <m:e>
                          <m:r>
                            <a:rPr lang="pt-BR" i="1">
                              <a:latin typeface="Cambria Math" panose="02040503050406030204" pitchFamily="18" charset="0"/>
                            </a:rPr>
                            <m:t>𝐴</m:t>
                          </m:r>
                        </m:e>
                        <m:sup>
                          <m:r>
                            <a:rPr lang="pt-BR" i="0">
                              <a:latin typeface="Cambria Math" panose="02040503050406030204" pitchFamily="18" charset="0"/>
                            </a:rPr>
                            <m:t>−1</m:t>
                          </m:r>
                        </m:sup>
                      </m:sSup>
                    </m:oMath>
                  </m:oMathPara>
                </a14:m>
                <a:endParaRPr lang="pt-BR" dirty="0"/>
              </a:p>
            </p:txBody>
          </p:sp>
        </mc:Choice>
        <mc:Fallback xmlns="">
          <p:sp>
            <p:nvSpPr>
              <p:cNvPr id="10" name="CaixaDeTexto 9">
                <a:extLst>
                  <a:ext uri="{FF2B5EF4-FFF2-40B4-BE49-F238E27FC236}">
                    <a16:creationId xmlns:a16="http://schemas.microsoft.com/office/drawing/2014/main" id="{C9D7DF88-AD04-4625-B155-DAE798244B86}"/>
                  </a:ext>
                </a:extLst>
              </p:cNvPr>
              <p:cNvSpPr txBox="1">
                <a:spLocks noRot="1" noChangeAspect="1" noMove="1" noResize="1" noEditPoints="1" noAdjustHandles="1" noChangeArrowheads="1" noChangeShapeType="1" noTextEdit="1"/>
              </p:cNvSpPr>
              <p:nvPr/>
            </p:nvSpPr>
            <p:spPr>
              <a:xfrm>
                <a:off x="3049044" y="3901354"/>
                <a:ext cx="6093912" cy="369332"/>
              </a:xfrm>
              <a:prstGeom prst="rect">
                <a:avLst/>
              </a:prstGeom>
              <a:blipFill>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3E51320D-F8E9-46EA-BF4A-27807248B05E}"/>
                  </a:ext>
                </a:extLst>
              </p:cNvPr>
              <p:cNvSpPr txBox="1"/>
              <p:nvPr/>
            </p:nvSpPr>
            <p:spPr>
              <a:xfrm>
                <a:off x="3049044" y="4718426"/>
                <a:ext cx="6093912" cy="9766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a:latin typeface="Cambria Math" panose="02040503050406030204" pitchFamily="18" charset="0"/>
                                </a:rPr>
                              </m:ctrlPr>
                            </m:eqArrPr>
                            <m:e>
                              <m:r>
                                <a:rPr lang="pt-BR">
                                  <a:latin typeface="Cambria Math" panose="02040503050406030204" pitchFamily="18" charset="0"/>
                                </a:rPr>
                                <m:t>&amp;</m:t>
                              </m:r>
                              <m:r>
                                <a:rPr lang="pt-BR" i="1">
                                  <a:latin typeface="Cambria Math" panose="02040503050406030204" pitchFamily="18" charset="0"/>
                                </a:rPr>
                                <m:t>𝐴</m:t>
                              </m:r>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Sub>
                            </m:e>
                            <m:e>
                              <m:r>
                                <a:rPr lang="pt-BR" i="0">
                                  <a:latin typeface="Cambria Math" panose="02040503050406030204" pitchFamily="18" charset="0"/>
                                </a:rPr>
                                <m:t>&amp; </m:t>
                              </m:r>
                            </m:e>
                            <m:e>
                              <m:r>
                                <a:rPr lang="pt-BR" i="0">
                                  <a:latin typeface="Cambria Math" panose="02040503050406030204" pitchFamily="18" charset="0"/>
                                </a:rPr>
                                <m:t>&amp;</m:t>
                              </m:r>
                              <m:r>
                                <a:rPr lang="pt-BR" i="1">
                                  <a:latin typeface="Cambria Math" panose="02040503050406030204" pitchFamily="18" charset="0"/>
                                </a:rPr>
                                <m:t>𝐵</m:t>
                              </m:r>
                              <m:r>
                                <a:rPr lang="pt-BR" i="0">
                                  <a:latin typeface="Cambria Math" panose="02040503050406030204" pitchFamily="18" charset="0"/>
                                </a:rPr>
                                <m:t>=</m:t>
                              </m:r>
                              <m:sSub>
                                <m:sSubPr>
                                  <m:ctrlPr>
                                    <a:rPr lang="pt-BR" i="1">
                                      <a:latin typeface="Cambria Math" panose="02040503050406030204" pitchFamily="18" charset="0"/>
                                    </a:rPr>
                                  </m:ctrlPr>
                                </m:sSubPr>
                                <m:e>
                                  <m:r>
                                    <m:rPr>
                                      <m:sty m:val="p"/>
                                    </m:rPr>
                                    <a:rPr lang="pt-BR" i="0">
                                      <a:latin typeface="Cambria Math" panose="02040503050406030204" pitchFamily="18" charset="0"/>
                                    </a:rPr>
                                    <m:t>G</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Sub>
                              <m:r>
                                <a:rPr lang="pt-BR" i="0">
                                  <a:latin typeface="Cambria Math" panose="02040503050406030204" pitchFamily="18" charset="0"/>
                                </a:rPr>
                                <m:t>  </m:t>
                              </m:r>
                            </m:e>
                          </m:eqArr>
                        </m:e>
                      </m:d>
                    </m:oMath>
                  </m:oMathPara>
                </a14:m>
                <a:endParaRPr lang="pt-BR" dirty="0"/>
              </a:p>
            </p:txBody>
          </p:sp>
        </mc:Choice>
        <mc:Fallback xmlns="">
          <p:sp>
            <p:nvSpPr>
              <p:cNvPr id="12" name="CaixaDeTexto 11">
                <a:extLst>
                  <a:ext uri="{FF2B5EF4-FFF2-40B4-BE49-F238E27FC236}">
                    <a16:creationId xmlns:a16="http://schemas.microsoft.com/office/drawing/2014/main" id="{3E51320D-F8E9-46EA-BF4A-27807248B05E}"/>
                  </a:ext>
                </a:extLst>
              </p:cNvPr>
              <p:cNvSpPr txBox="1">
                <a:spLocks noRot="1" noChangeAspect="1" noMove="1" noResize="1" noEditPoints="1" noAdjustHandles="1" noChangeArrowheads="1" noChangeShapeType="1" noTextEdit="1"/>
              </p:cNvSpPr>
              <p:nvPr/>
            </p:nvSpPr>
            <p:spPr>
              <a:xfrm>
                <a:off x="3049044" y="4718426"/>
                <a:ext cx="6093912" cy="976614"/>
              </a:xfrm>
              <a:prstGeom prst="rect">
                <a:avLst/>
              </a:prstGeom>
              <a:blipFill>
                <a:blip r:embed="rId7"/>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974183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A Identidade de Hua se torna: </a:t>
            </a:r>
          </a:p>
          <a:p>
            <a:pPr algn="r"/>
            <a:r>
              <a:rPr lang="pt-BR" dirty="0"/>
              <a:t>(86)</a:t>
            </a:r>
          </a:p>
          <a:p>
            <a:pPr algn="just"/>
            <a:endParaRPr lang="pt-BR" dirty="0"/>
          </a:p>
          <a:p>
            <a:pPr algn="just"/>
            <a:r>
              <a:rPr lang="pt-BR" dirty="0"/>
              <a:t>Definindo então, </a:t>
            </a:r>
          </a:p>
          <a:p>
            <a:pPr algn="r"/>
            <a:r>
              <a:rPr lang="pt-BR" dirty="0"/>
              <a:t>(87)</a:t>
            </a:r>
          </a:p>
          <a:p>
            <a:pPr algn="just"/>
            <a:endParaRPr lang="pt-BR" dirty="0"/>
          </a:p>
          <a:p>
            <a:pPr algn="just"/>
            <a:r>
              <a:rPr lang="pt-BR" dirty="0"/>
              <a:t>A equação (86) se torna:</a:t>
            </a:r>
          </a:p>
          <a:p>
            <a:pPr algn="r"/>
            <a:r>
              <a:rPr lang="pt-BR" dirty="0"/>
              <a:t>(88)</a:t>
            </a:r>
          </a:p>
          <a:p>
            <a:pPr algn="just"/>
            <a:endParaRPr lang="pt-BR" dirty="0"/>
          </a:p>
          <a:p>
            <a:pPr algn="just"/>
            <a:r>
              <a:rPr lang="pt-BR" dirty="0"/>
              <a:t>Porém, ao testar essa forma, obteve-se resultados insatisfatórios. Assim, uma nova abordagem foi desenvolvida, com base nas seguintes expressões binomiais:</a:t>
            </a:r>
          </a:p>
          <a:p>
            <a:pPr algn="just"/>
            <a:endParaRPr lang="pt-BR" dirty="0"/>
          </a:p>
          <a:p>
            <a:pPr algn="r"/>
            <a:r>
              <a:rPr lang="pt-BR" dirty="0"/>
              <a:t>(89)</a:t>
            </a:r>
          </a:p>
          <a:p>
            <a:pPr algn="just"/>
            <a:endParaRPr lang="pt-BR" dirty="0"/>
          </a:p>
        </p:txBody>
      </p:sp>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AD9C63A8-3C3C-4C56-8E82-253AFC47535F}"/>
                  </a:ext>
                </a:extLst>
              </p:cNvPr>
              <p:cNvSpPr txBox="1"/>
              <p:nvPr/>
            </p:nvSpPr>
            <p:spPr>
              <a:xfrm>
                <a:off x="1739151" y="846207"/>
                <a:ext cx="8713695" cy="6127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𝜆</m:t>
                                  </m:r>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m:rPr>
                                      <m:sty m:val="p"/>
                                    </m:rPr>
                                    <a:rPr lang="pt-BR" i="0">
                                      <a:latin typeface="Cambria Math" panose="02040503050406030204" pitchFamily="18" charset="0"/>
                                    </a:rPr>
                                    <m:t>G</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Sub>
                            </m:e>
                          </m:d>
                        </m:e>
                        <m:sup>
                          <m:r>
                            <a:rPr lang="pt-BR" i="0">
                              <a:latin typeface="Cambria Math" panose="02040503050406030204" pitchFamily="18" charset="0"/>
                            </a:rPr>
                            <m:t>−1</m:t>
                          </m:r>
                        </m:sup>
                      </m:s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Sup>
                        <m:sSubSupPr>
                          <m:ctrlPr>
                            <a:rPr lang="pt-BR" i="1">
                              <a:latin typeface="Cambria Math" panose="02040503050406030204" pitchFamily="18" charset="0"/>
                            </a:rPr>
                          </m:ctrlPr>
                        </m:sSubSupPr>
                        <m:e>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up>
                          <m:r>
                            <a:rPr lang="pt-BR" i="0">
                              <a:latin typeface="Cambria Math" panose="02040503050406030204" pitchFamily="18" charset="0"/>
                            </a:rPr>
                            <m:t>−1</m:t>
                          </m:r>
                        </m:sup>
                      </m:sSubSup>
                      <m:sSup>
                        <m:sSupPr>
                          <m:ctrlPr>
                            <a:rPr lang="pt-BR" i="1">
                              <a:latin typeface="Cambria Math" panose="02040503050406030204" pitchFamily="18" charset="0"/>
                            </a:rPr>
                          </m:ctrlPr>
                        </m:sSupPr>
                        <m:e>
                          <m:r>
                            <a:rPr lang="pt-BR" i="0">
                              <a:latin typeface="Cambria Math" panose="02040503050406030204" pitchFamily="18" charset="0"/>
                            </a:rPr>
                            <m:t>−</m:t>
                          </m:r>
                          <m:d>
                            <m:dPr>
                              <m:ctrlPr>
                                <a:rPr lang="pt-BR" i="1">
                                  <a:latin typeface="Cambria Math" panose="02040503050406030204" pitchFamily="18" charset="0"/>
                                </a:rPr>
                              </m:ctrlPr>
                            </m:dPr>
                            <m:e>
                              <m:r>
                                <m:rPr>
                                  <m:sty m:val="p"/>
                                </m:rPr>
                                <a:rPr lang="pt-BR" i="0">
                                  <a:latin typeface="Cambria Math" panose="02040503050406030204" pitchFamily="18" charset="0"/>
                                </a:rPr>
                                <m:t>I</m:t>
                              </m:r>
                              <m:r>
                                <a:rPr lang="pt-BR" i="0">
                                  <a:latin typeface="Cambria Math" panose="02040503050406030204" pitchFamily="18" charset="0"/>
                                </a:rPr>
                                <m:t>−</m:t>
                              </m:r>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sup>
                                  <m:r>
                                    <a:rPr lang="pt-BR" i="0">
                                      <a:latin typeface="Cambria Math" panose="02040503050406030204" pitchFamily="18" charset="0"/>
                                    </a:rPr>
                                    <m:t>−1</m:t>
                                  </m:r>
                                </m:sup>
                              </m:sSup>
                              <m:sSub>
                                <m:sSubPr>
                                  <m:ctrlPr>
                                    <a:rPr lang="pt-BR" i="1">
                                      <a:latin typeface="Cambria Math" panose="02040503050406030204" pitchFamily="18" charset="0"/>
                                    </a:rPr>
                                  </m:ctrlPr>
                                </m:sSubPr>
                                <m:e>
                                  <m:r>
                                    <a:rPr lang="pt-BR" i="1">
                                      <a:latin typeface="Cambria Math" panose="02040503050406030204" pitchFamily="18" charset="0"/>
                                    </a:rPr>
                                    <m:t>𝜆</m:t>
                                  </m:r>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d>
                        </m:e>
                        <m:sup>
                          <m:r>
                            <a:rPr lang="pt-BR" i="0">
                              <a:latin typeface="Cambria Math" panose="02040503050406030204" pitchFamily="18" charset="0"/>
                            </a:rPr>
                            <m:t>−1</m:t>
                          </m:r>
                        </m:sup>
                      </m:sSup>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r>
                        <a:rPr lang="pt-BR" i="0">
                          <a:latin typeface="Cambria Math" panose="02040503050406030204" pitchFamily="18" charset="0"/>
                        </a:rPr>
                        <m:t>= </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d>
                        <m:dPr>
                          <m:begChr m:val="["/>
                          <m:endChr m:val="]"/>
                          <m:ctrlPr>
                            <a:rPr lang="pt-BR" i="1">
                              <a:latin typeface="Cambria Math" panose="02040503050406030204" pitchFamily="18" charset="0"/>
                            </a:rPr>
                          </m:ctrlPr>
                        </m:dPr>
                        <m:e>
                          <m:sSubSup>
                            <m:sSubSupPr>
                              <m:ctrlPr>
                                <a:rPr lang="pt-BR" i="1">
                                  <a:latin typeface="Cambria Math" panose="02040503050406030204" pitchFamily="18" charset="0"/>
                                </a:rPr>
                              </m:ctrlPr>
                            </m:sSubSupPr>
                            <m:e>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up>
                              <m:r>
                                <a:rPr lang="pt-BR" i="0">
                                  <a:latin typeface="Cambria Math" panose="02040503050406030204" pitchFamily="18" charset="0"/>
                                </a:rPr>
                                <m:t>−1</m:t>
                              </m:r>
                            </m:sup>
                          </m:sSubSup>
                          <m:sSup>
                            <m:sSupPr>
                              <m:ctrlPr>
                                <a:rPr lang="pt-BR" i="1">
                                  <a:latin typeface="Cambria Math" panose="02040503050406030204" pitchFamily="18" charset="0"/>
                                </a:rPr>
                              </m:ctrlPr>
                            </m:sSupPr>
                            <m:e>
                              <m:r>
                                <a:rPr lang="pt-BR" i="0">
                                  <a:latin typeface="Cambria Math" panose="02040503050406030204" pitchFamily="18" charset="0"/>
                                </a:rPr>
                                <m:t>−</m:t>
                              </m:r>
                              <m:d>
                                <m:dPr>
                                  <m:ctrlPr>
                                    <a:rPr lang="pt-BR" i="1">
                                      <a:latin typeface="Cambria Math" panose="02040503050406030204" pitchFamily="18" charset="0"/>
                                    </a:rPr>
                                  </m:ctrlPr>
                                </m:dPr>
                                <m:e>
                                  <m:r>
                                    <m:rPr>
                                      <m:sty m:val="p"/>
                                    </m:rPr>
                                    <a:rPr lang="pt-BR" i="0">
                                      <a:latin typeface="Cambria Math" panose="02040503050406030204" pitchFamily="18" charset="0"/>
                                    </a:rPr>
                                    <m:t>I</m:t>
                                  </m:r>
                                  <m:r>
                                    <a:rPr lang="pt-BR" i="0">
                                      <a:latin typeface="Cambria Math" panose="02040503050406030204" pitchFamily="18" charset="0"/>
                                    </a:rPr>
                                    <m:t>−</m:t>
                                  </m:r>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sup>
                                      <m:r>
                                        <a:rPr lang="pt-BR" i="0">
                                          <a:latin typeface="Cambria Math" panose="02040503050406030204" pitchFamily="18" charset="0"/>
                                        </a:rPr>
                                        <m:t>−1</m:t>
                                      </m:r>
                                    </m:sup>
                                  </m:sSup>
                                  <m:sSub>
                                    <m:sSubPr>
                                      <m:ctrlPr>
                                        <a:rPr lang="pt-BR" i="1">
                                          <a:latin typeface="Cambria Math" panose="02040503050406030204" pitchFamily="18" charset="0"/>
                                        </a:rPr>
                                      </m:ctrlPr>
                                    </m:sSubPr>
                                    <m:e>
                                      <m:r>
                                        <a:rPr lang="pt-BR" i="1">
                                          <a:latin typeface="Cambria Math" panose="02040503050406030204" pitchFamily="18" charset="0"/>
                                        </a:rPr>
                                        <m:t>𝜆</m:t>
                                      </m:r>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d>
                            </m:e>
                            <m:sup>
                              <m:r>
                                <a:rPr lang="pt-BR" i="0">
                                  <a:latin typeface="Cambria Math" panose="02040503050406030204" pitchFamily="18" charset="0"/>
                                </a:rPr>
                                <m:t>−1</m:t>
                              </m:r>
                            </m:sup>
                          </m:sSup>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e>
                      </m:d>
                    </m:oMath>
                  </m:oMathPara>
                </a14:m>
                <a:endParaRPr lang="pt-BR" dirty="0"/>
              </a:p>
            </p:txBody>
          </p:sp>
        </mc:Choice>
        <mc:Fallback xmlns="">
          <p:sp>
            <p:nvSpPr>
              <p:cNvPr id="4" name="CaixaDeTexto 3">
                <a:extLst>
                  <a:ext uri="{FF2B5EF4-FFF2-40B4-BE49-F238E27FC236}">
                    <a16:creationId xmlns:a16="http://schemas.microsoft.com/office/drawing/2014/main" id="{AD9C63A8-3C3C-4C56-8E82-253AFC47535F}"/>
                  </a:ext>
                </a:extLst>
              </p:cNvPr>
              <p:cNvSpPr txBox="1">
                <a:spLocks noRot="1" noChangeAspect="1" noMove="1" noResize="1" noEditPoints="1" noAdjustHandles="1" noChangeArrowheads="1" noChangeShapeType="1" noTextEdit="1"/>
              </p:cNvSpPr>
              <p:nvPr/>
            </p:nvSpPr>
            <p:spPr>
              <a:xfrm>
                <a:off x="1739151" y="846207"/>
                <a:ext cx="8713695" cy="612796"/>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C4C69D01-DD23-4F65-B965-C762DA1D11E0}"/>
                  </a:ext>
                </a:extLst>
              </p:cNvPr>
              <p:cNvSpPr txBox="1"/>
              <p:nvPr/>
            </p:nvSpPr>
            <p:spPr>
              <a:xfrm>
                <a:off x="3047104" y="2231199"/>
                <a:ext cx="6094206" cy="4635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BR" i="1" smtClean="0">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sSup>
                        <m:sSupPr>
                          <m:ctrlPr>
                            <a:rPr lang="pt-BR" i="1">
                              <a:latin typeface="Cambria Math" panose="02040503050406030204" pitchFamily="18" charset="0"/>
                            </a:rPr>
                          </m:ctrlPr>
                        </m:sSupPr>
                        <m:e>
                          <m:r>
                            <a:rPr lang="pt-BR" i="0">
                              <a:latin typeface="Cambria Math" panose="02040503050406030204" pitchFamily="18" charset="0"/>
                            </a:rPr>
                            <m:t>−</m:t>
                          </m:r>
                          <m:d>
                            <m:dPr>
                              <m:ctrlPr>
                                <a:rPr lang="pt-BR" i="1">
                                  <a:latin typeface="Cambria Math" panose="02040503050406030204" pitchFamily="18" charset="0"/>
                                </a:rPr>
                              </m:ctrlPr>
                            </m:dPr>
                            <m:e>
                              <m:r>
                                <a:rPr lang="pt-BR" i="1">
                                  <a:latin typeface="Cambria Math" panose="02040503050406030204" pitchFamily="18" charset="0"/>
                                </a:rPr>
                                <m:t>𝐼</m:t>
                              </m:r>
                              <m:r>
                                <a:rPr lang="pt-BR" i="0">
                                  <a:latin typeface="Cambria Math" panose="02040503050406030204" pitchFamily="18" charset="0"/>
                                </a:rPr>
                                <m:t>−</m:t>
                              </m:r>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sup>
                                  <m:r>
                                    <a:rPr lang="pt-BR" i="0">
                                      <a:latin typeface="Cambria Math" panose="02040503050406030204" pitchFamily="18" charset="0"/>
                                    </a:rPr>
                                    <m:t>−1</m:t>
                                  </m:r>
                                </m:sup>
                              </m:sSup>
                              <m:sSub>
                                <m:sSubPr>
                                  <m:ctrlPr>
                                    <a:rPr lang="pt-BR" i="1">
                                      <a:latin typeface="Cambria Math" panose="02040503050406030204" pitchFamily="18" charset="0"/>
                                    </a:rPr>
                                  </m:ctrlPr>
                                </m:sSubPr>
                                <m:e>
                                  <m:r>
                                    <a:rPr lang="pt-BR" i="1">
                                      <a:latin typeface="Cambria Math" panose="02040503050406030204" pitchFamily="18" charset="0"/>
                                    </a:rPr>
                                    <m:t>𝜆</m:t>
                                  </m:r>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d>
                        </m:e>
                        <m:sup>
                          <m:r>
                            <a:rPr lang="pt-BR" i="0">
                              <a:latin typeface="Cambria Math" panose="02040503050406030204" pitchFamily="18" charset="0"/>
                            </a:rPr>
                            <m:t>−1</m:t>
                          </m:r>
                        </m:sup>
                      </m:sSup>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r>
                        <a:rPr lang="pt-BR" i="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𝐾</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−1</m:t>
                          </m:r>
                        </m:sup>
                      </m:sSubSup>
                    </m:oMath>
                  </m:oMathPara>
                </a14:m>
                <a:endParaRPr lang="pt-BR" dirty="0"/>
              </a:p>
            </p:txBody>
          </p:sp>
        </mc:Choice>
        <mc:Fallback xmlns="">
          <p:sp>
            <p:nvSpPr>
              <p:cNvPr id="6" name="CaixaDeTexto 5">
                <a:extLst>
                  <a:ext uri="{FF2B5EF4-FFF2-40B4-BE49-F238E27FC236}">
                    <a16:creationId xmlns:a16="http://schemas.microsoft.com/office/drawing/2014/main" id="{C4C69D01-DD23-4F65-B965-C762DA1D11E0}"/>
                  </a:ext>
                </a:extLst>
              </p:cNvPr>
              <p:cNvSpPr txBox="1">
                <a:spLocks noRot="1" noChangeAspect="1" noMove="1" noResize="1" noEditPoints="1" noAdjustHandles="1" noChangeArrowheads="1" noChangeShapeType="1" noTextEdit="1"/>
              </p:cNvSpPr>
              <p:nvPr/>
            </p:nvSpPr>
            <p:spPr>
              <a:xfrm>
                <a:off x="3047104" y="2231199"/>
                <a:ext cx="6094206" cy="463588"/>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20C9E5DF-4BD3-4C7C-BF88-146A866C4EEB}"/>
                  </a:ext>
                </a:extLst>
              </p:cNvPr>
              <p:cNvSpPr txBox="1"/>
              <p:nvPr/>
            </p:nvSpPr>
            <p:spPr>
              <a:xfrm>
                <a:off x="3047104" y="3466983"/>
                <a:ext cx="6094206" cy="6127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a:latin typeface="Cambria Math" panose="02040503050406030204" pitchFamily="18" charset="0"/>
                            </a:rPr>
                          </m:ctrlPr>
                        </m:sSupPr>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𝜆</m:t>
                                  </m:r>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d>
                        </m:e>
                        <m:sup>
                          <m:r>
                            <a:rPr lang="pt-BR" i="1">
                              <a:latin typeface="Cambria Math" panose="02040503050406030204" pitchFamily="18" charset="0"/>
                            </a:rPr>
                            <m:t>−1</m:t>
                          </m:r>
                        </m:sup>
                      </m:sSup>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𝜆</m:t>
                          </m:r>
                        </m:den>
                      </m:f>
                      <m:d>
                        <m:dPr>
                          <m:begChr m:val="["/>
                          <m:endChr m:val="]"/>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1">
                                  <a:latin typeface="Cambria Math" panose="02040503050406030204" pitchFamily="18" charset="0"/>
                                </a:rPr>
                                <m:t>−1</m:t>
                              </m:r>
                            </m:sup>
                          </m:sSubSup>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𝐾</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1">
                                  <a:latin typeface="Cambria Math" panose="02040503050406030204" pitchFamily="18" charset="0"/>
                                </a:rPr>
                                <m:t>−1</m:t>
                              </m:r>
                            </m:sup>
                          </m:sSubSup>
                        </m:e>
                      </m:d>
                    </m:oMath>
                  </m:oMathPara>
                </a14:m>
                <a:endParaRPr lang="pt-BR" dirty="0"/>
              </a:p>
            </p:txBody>
          </p:sp>
        </mc:Choice>
        <mc:Fallback xmlns="">
          <p:sp>
            <p:nvSpPr>
              <p:cNvPr id="8" name="CaixaDeTexto 7">
                <a:extLst>
                  <a:ext uri="{FF2B5EF4-FFF2-40B4-BE49-F238E27FC236}">
                    <a16:creationId xmlns:a16="http://schemas.microsoft.com/office/drawing/2014/main" id="{20C9E5DF-4BD3-4C7C-BF88-146A866C4EEB}"/>
                  </a:ext>
                </a:extLst>
              </p:cNvPr>
              <p:cNvSpPr txBox="1">
                <a:spLocks noRot="1" noChangeAspect="1" noMove="1" noResize="1" noEditPoints="1" noAdjustHandles="1" noChangeArrowheads="1" noChangeShapeType="1" noTextEdit="1"/>
              </p:cNvSpPr>
              <p:nvPr/>
            </p:nvSpPr>
            <p:spPr>
              <a:xfrm>
                <a:off x="3047104" y="3466983"/>
                <a:ext cx="6094206" cy="612796"/>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2380F42A-02FD-4784-8F02-785DB762682B}"/>
                  </a:ext>
                </a:extLst>
              </p:cNvPr>
              <p:cNvSpPr txBox="1"/>
              <p:nvPr/>
            </p:nvSpPr>
            <p:spPr>
              <a:xfrm>
                <a:off x="3047104" y="5345841"/>
                <a:ext cx="6094206" cy="6659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a:latin typeface="Cambria Math" panose="02040503050406030204" pitchFamily="18" charset="0"/>
                            </a:rPr>
                            <m:t>1</m:t>
                          </m:r>
                        </m:num>
                        <m:den>
                          <m:r>
                            <a:rPr lang="pt-BR" i="1">
                              <a:latin typeface="Cambria Math" panose="02040503050406030204" pitchFamily="18" charset="0"/>
                            </a:rPr>
                            <m:t>𝑎</m:t>
                          </m:r>
                          <m:r>
                            <a:rPr lang="pt-BR" i="0">
                              <a:latin typeface="Cambria Math" panose="02040503050406030204" pitchFamily="18" charset="0"/>
                            </a:rPr>
                            <m:t>+</m:t>
                          </m:r>
                          <m:r>
                            <a:rPr lang="pt-BR" i="1">
                              <a:latin typeface="Cambria Math" panose="02040503050406030204" pitchFamily="18" charset="0"/>
                            </a:rPr>
                            <m:t>𝑏</m:t>
                          </m:r>
                        </m:den>
                      </m:f>
                      <m:r>
                        <a:rPr lang="pt-BR" i="0">
                          <a:latin typeface="Cambria Math" panose="02040503050406030204" pitchFamily="18" charset="0"/>
                        </a:rPr>
                        <m:t>=</m:t>
                      </m:r>
                      <m:nary>
                        <m:naryPr>
                          <m:chr m:val="∑"/>
                          <m:limLoc m:val="subSup"/>
                          <m:ctrlPr>
                            <a:rPr lang="pt-BR" i="1">
                              <a:latin typeface="Cambria Math" panose="02040503050406030204" pitchFamily="18" charset="0"/>
                            </a:rPr>
                          </m:ctrlPr>
                        </m:naryPr>
                        <m:sub>
                          <m:r>
                            <a:rPr lang="pt-BR" i="1">
                              <a:latin typeface="Cambria Math" panose="02040503050406030204" pitchFamily="18" charset="0"/>
                            </a:rPr>
                            <m:t>𝑛</m:t>
                          </m:r>
                          <m:r>
                            <a:rPr lang="pt-BR" i="0">
                              <a:latin typeface="Cambria Math" panose="02040503050406030204" pitchFamily="18" charset="0"/>
                            </a:rPr>
                            <m:t>=0</m:t>
                          </m:r>
                        </m:sub>
                        <m:sup>
                          <m:r>
                            <a:rPr lang="pt-BR" i="0">
                              <a:latin typeface="Cambria Math" panose="02040503050406030204" pitchFamily="18" charset="0"/>
                            </a:rPr>
                            <m:t>∞</m:t>
                          </m:r>
                        </m:sup>
                        <m:e>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𝑎</m:t>
                                  </m:r>
                                </m:e>
                                <m:sup>
                                  <m:r>
                                    <a:rPr lang="pt-BR" i="1">
                                      <a:latin typeface="Cambria Math" panose="02040503050406030204" pitchFamily="18" charset="0"/>
                                    </a:rPr>
                                    <m:t>𝑛</m:t>
                                  </m:r>
                                </m:sup>
                              </m:sSup>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0">
                                          <a:latin typeface="Cambria Math" panose="02040503050406030204" pitchFamily="18" charset="0"/>
                                        </a:rPr>
                                        <m:t>−</m:t>
                                      </m:r>
                                      <m:r>
                                        <a:rPr lang="pt-BR" i="1">
                                          <a:latin typeface="Cambria Math" panose="02040503050406030204" pitchFamily="18" charset="0"/>
                                        </a:rPr>
                                        <m:t>𝑏</m:t>
                                      </m:r>
                                    </m:e>
                                  </m:d>
                                </m:e>
                                <m:sup>
                                  <m:r>
                                    <a:rPr lang="pt-BR" i="0">
                                      <a:latin typeface="Cambria Math" panose="02040503050406030204" pitchFamily="18" charset="0"/>
                                    </a:rPr>
                                    <m:t>−</m:t>
                                  </m:r>
                                  <m:r>
                                    <a:rPr lang="pt-BR" i="1">
                                      <a:latin typeface="Cambria Math" panose="02040503050406030204" pitchFamily="18" charset="0"/>
                                    </a:rPr>
                                    <m:t>𝑛</m:t>
                                  </m:r>
                                </m:sup>
                              </m:sSup>
                            </m:num>
                            <m:den>
                              <m:r>
                                <a:rPr lang="pt-BR" i="1">
                                  <a:latin typeface="Cambria Math" panose="02040503050406030204" pitchFamily="18" charset="0"/>
                                </a:rPr>
                                <m:t>𝑏</m:t>
                              </m:r>
                            </m:den>
                          </m:f>
                        </m:e>
                      </m:nary>
                      <m:r>
                        <a:rPr lang="pt-BR" i="0">
                          <a:latin typeface="Cambria Math" panose="02040503050406030204" pitchFamily="18" charset="0"/>
                        </a:rPr>
                        <m:t>;          </m:t>
                      </m:r>
                      <m:r>
                        <a:rPr lang="pt-BR" i="1">
                          <a:latin typeface="Cambria Math" panose="02040503050406030204" pitchFamily="18" charset="0"/>
                        </a:rPr>
                        <m:t>𝑝𝑎𝑟𝑎</m:t>
                      </m:r>
                      <m:r>
                        <a:rPr lang="pt-BR" i="0">
                          <a:latin typeface="Cambria Math" panose="02040503050406030204" pitchFamily="18" charset="0"/>
                        </a:rPr>
                        <m:t> </m:t>
                      </m:r>
                      <m:d>
                        <m:dPr>
                          <m:begChr m:val="|"/>
                          <m:endChr m:val="|"/>
                          <m:ctrlPr>
                            <a:rPr lang="pt-BR" i="1">
                              <a:latin typeface="Cambria Math" panose="02040503050406030204" pitchFamily="18" charset="0"/>
                            </a:rPr>
                          </m:ctrlPr>
                        </m:dPr>
                        <m:e>
                          <m:r>
                            <a:rPr lang="pt-BR" i="1">
                              <a:latin typeface="Cambria Math" panose="02040503050406030204" pitchFamily="18" charset="0"/>
                            </a:rPr>
                            <m:t>𝑎</m:t>
                          </m:r>
                        </m:e>
                      </m:d>
                      <m:r>
                        <a:rPr lang="pt-BR" i="0">
                          <a:latin typeface="Cambria Math" panose="02040503050406030204" pitchFamily="18" charset="0"/>
                        </a:rPr>
                        <m:t>&lt;</m:t>
                      </m:r>
                      <m:d>
                        <m:dPr>
                          <m:begChr m:val="|"/>
                          <m:endChr m:val="|"/>
                          <m:ctrlPr>
                            <a:rPr lang="pt-BR" i="1">
                              <a:latin typeface="Cambria Math" panose="02040503050406030204" pitchFamily="18" charset="0"/>
                            </a:rPr>
                          </m:ctrlPr>
                        </m:dPr>
                        <m:e>
                          <m:r>
                            <a:rPr lang="pt-BR" i="1">
                              <a:latin typeface="Cambria Math" panose="02040503050406030204" pitchFamily="18" charset="0"/>
                            </a:rPr>
                            <m:t>𝑏</m:t>
                          </m:r>
                        </m:e>
                      </m:d>
                    </m:oMath>
                  </m:oMathPara>
                </a14:m>
                <a:endParaRPr lang="pt-BR" dirty="0"/>
              </a:p>
            </p:txBody>
          </p:sp>
        </mc:Choice>
        <mc:Fallback xmlns="">
          <p:sp>
            <p:nvSpPr>
              <p:cNvPr id="10" name="CaixaDeTexto 9">
                <a:extLst>
                  <a:ext uri="{FF2B5EF4-FFF2-40B4-BE49-F238E27FC236}">
                    <a16:creationId xmlns:a16="http://schemas.microsoft.com/office/drawing/2014/main" id="{2380F42A-02FD-4784-8F02-785DB762682B}"/>
                  </a:ext>
                </a:extLst>
              </p:cNvPr>
              <p:cNvSpPr txBox="1">
                <a:spLocks noRot="1" noChangeAspect="1" noMove="1" noResize="1" noEditPoints="1" noAdjustHandles="1" noChangeArrowheads="1" noChangeShapeType="1" noTextEdit="1"/>
              </p:cNvSpPr>
              <p:nvPr/>
            </p:nvSpPr>
            <p:spPr>
              <a:xfrm>
                <a:off x="3047104" y="5345841"/>
                <a:ext cx="6094206" cy="665952"/>
              </a:xfrm>
              <a:prstGeom prst="rect">
                <a:avLst/>
              </a:prstGeom>
              <a:blipFill>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882226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E: </a:t>
                </a:r>
              </a:p>
              <a:p>
                <a:pPr algn="r"/>
                <a:r>
                  <a:rPr lang="pt-BR" dirty="0"/>
                  <a:t>(90)</a:t>
                </a:r>
              </a:p>
              <a:p>
                <a:pPr algn="just"/>
                <a:endParaRPr lang="pt-BR" dirty="0"/>
              </a:p>
              <a:p>
                <a:pPr algn="just"/>
                <a:r>
                  <a:rPr lang="pt-BR" dirty="0"/>
                  <a:t>Desta forma, considerando o caso da equação (90), em que </a:t>
                </a:r>
                <a14:m>
                  <m:oMath xmlns:m="http://schemas.openxmlformats.org/officeDocument/2006/math">
                    <m:r>
                      <a:rPr lang="pt-BR" sz="1800" i="1" smtClean="0">
                        <a:effectLst/>
                        <a:latin typeface="Cambria Math" panose="02040503050406030204" pitchFamily="18" charset="0"/>
                        <a:ea typeface="Calibri" panose="020F0502020204030204" pitchFamily="34" charset="0"/>
                        <a:cs typeface="Times New Roman" panose="02020603050405020304" pitchFamily="18" charset="0"/>
                      </a:rPr>
                      <m:t>𝜆</m:t>
                    </m:r>
                    <m:r>
                      <a:rPr lang="pt-BR" sz="1800" i="1" smtClean="0">
                        <a:effectLst/>
                        <a:latin typeface="Cambria Math" panose="02040503050406030204" pitchFamily="18" charset="0"/>
                        <a:ea typeface="Calibri" panose="020F0502020204030204" pitchFamily="34" charset="0"/>
                        <a:cs typeface="Times New Roman" panose="02020603050405020304" pitchFamily="18" charset="0"/>
                      </a:rPr>
                      <m:t>𝐵</m:t>
                    </m:r>
                    <m:r>
                      <a:rPr lang="pt-BR" sz="1800" i="1" smtClean="0">
                        <a:effectLst/>
                        <a:latin typeface="Cambria Math" panose="02040503050406030204" pitchFamily="18" charset="0"/>
                        <a:ea typeface="Calibri" panose="020F0502020204030204" pitchFamily="34" charset="0"/>
                        <a:cs typeface="Times New Roman" panose="02020603050405020304" pitchFamily="18" charset="0"/>
                      </a:rPr>
                      <m:t>&gt;</m:t>
                    </m:r>
                    <m:r>
                      <a:rPr lang="pt-BR" sz="1800" i="1" smtClean="0">
                        <a:effectLst/>
                        <a:latin typeface="Cambria Math" panose="02040503050406030204" pitchFamily="18" charset="0"/>
                        <a:ea typeface="Calibri" panose="020F0502020204030204" pitchFamily="34" charset="0"/>
                        <a:cs typeface="Times New Roman" panose="02020603050405020304" pitchFamily="18" charset="0"/>
                      </a:rPr>
                      <m:t>𝐴</m:t>
                    </m:r>
                    <m:r>
                      <a:rPr lang="pt-BR" sz="1800" b="0" i="0" smtClean="0">
                        <a:effectLst/>
                        <a:latin typeface="Cambria Math" panose="02040503050406030204" pitchFamily="18" charset="0"/>
                        <a:ea typeface="Calibri" panose="020F0502020204030204" pitchFamily="34" charset="0"/>
                        <a:cs typeface="Times New Roman" panose="02020603050405020304" pitchFamily="18" charset="0"/>
                      </a:rPr>
                      <m:t>:</m:t>
                    </m:r>
                  </m:oMath>
                </a14:m>
                <a:endParaRPr lang="pt-BR" dirty="0"/>
              </a:p>
              <a:p>
                <a:pPr algn="r"/>
                <a:r>
                  <a:rPr lang="pt-BR" dirty="0"/>
                  <a:t>(91)</a:t>
                </a:r>
              </a:p>
              <a:p>
                <a:pPr algn="just"/>
                <a:endParaRPr lang="pt-BR" dirty="0"/>
              </a:p>
              <a:p>
                <a:pPr algn="just"/>
                <a:r>
                  <a:rPr lang="pt-BR" dirty="0"/>
                  <a:t>Portanto:</a:t>
                </a:r>
              </a:p>
              <a:p>
                <a:pPr algn="r"/>
                <a:r>
                  <a:rPr lang="pt-BR" dirty="0"/>
                  <a:t>(92)</a:t>
                </a:r>
              </a:p>
              <a:p>
                <a:pPr algn="just"/>
                <a:endParaRPr lang="pt-BR" dirty="0"/>
              </a:p>
              <a:p>
                <a:pPr algn="just"/>
                <a:r>
                  <a:rPr lang="pt-BR" dirty="0"/>
                  <a:t>De forma similar à adotada em (85):</a:t>
                </a:r>
              </a:p>
              <a:p>
                <a:pPr algn="just"/>
                <a:endParaRPr lang="pt-BR" dirty="0"/>
              </a:p>
              <a:p>
                <a:pPr algn="r"/>
                <a:r>
                  <a:rPr lang="pt-BR" dirty="0"/>
                  <a:t>(93)</a:t>
                </a:r>
              </a:p>
              <a:p>
                <a:pPr marL="0" indent="0" algn="just">
                  <a:buNone/>
                </a:pPr>
                <a:endParaRPr lang="pt-BR" dirty="0"/>
              </a:p>
              <a:p>
                <a:pPr algn="just"/>
                <a:endParaRPr lang="pt-BR" dirty="0"/>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t="-1132" r="-60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66F30408-BDF1-44D7-A714-74572D5EA36D}"/>
                  </a:ext>
                </a:extLst>
              </p:cNvPr>
              <p:cNvSpPr txBox="1"/>
              <p:nvPr/>
            </p:nvSpPr>
            <p:spPr>
              <a:xfrm>
                <a:off x="3048897" y="713591"/>
                <a:ext cx="6094206" cy="6659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a:latin typeface="Cambria Math" panose="02040503050406030204" pitchFamily="18" charset="0"/>
                            </a:rPr>
                            <m:t>1</m:t>
                          </m:r>
                        </m:num>
                        <m:den>
                          <m:r>
                            <a:rPr lang="pt-BR" i="1">
                              <a:latin typeface="Cambria Math" panose="02040503050406030204" pitchFamily="18" charset="0"/>
                            </a:rPr>
                            <m:t>𝑎</m:t>
                          </m:r>
                          <m:r>
                            <a:rPr lang="pt-BR" i="0">
                              <a:latin typeface="Cambria Math" panose="02040503050406030204" pitchFamily="18" charset="0"/>
                            </a:rPr>
                            <m:t>+</m:t>
                          </m:r>
                          <m:r>
                            <a:rPr lang="pt-BR" i="1">
                              <a:latin typeface="Cambria Math" panose="02040503050406030204" pitchFamily="18" charset="0"/>
                            </a:rPr>
                            <m:t>𝑏</m:t>
                          </m:r>
                        </m:den>
                      </m:f>
                      <m:r>
                        <a:rPr lang="pt-BR" i="0">
                          <a:latin typeface="Cambria Math" panose="02040503050406030204" pitchFamily="18" charset="0"/>
                        </a:rPr>
                        <m:t>=</m:t>
                      </m:r>
                      <m:nary>
                        <m:naryPr>
                          <m:chr m:val="∑"/>
                          <m:limLoc m:val="subSup"/>
                          <m:ctrlPr>
                            <a:rPr lang="pt-BR" i="1">
                              <a:latin typeface="Cambria Math" panose="02040503050406030204" pitchFamily="18" charset="0"/>
                            </a:rPr>
                          </m:ctrlPr>
                        </m:naryPr>
                        <m:sub>
                          <m:r>
                            <a:rPr lang="pt-BR" i="1">
                              <a:latin typeface="Cambria Math" panose="02040503050406030204" pitchFamily="18" charset="0"/>
                            </a:rPr>
                            <m:t>𝑛</m:t>
                          </m:r>
                          <m:r>
                            <a:rPr lang="pt-BR" i="0">
                              <a:latin typeface="Cambria Math" panose="02040503050406030204" pitchFamily="18" charset="0"/>
                            </a:rPr>
                            <m:t>=</m:t>
                          </m:r>
                          <m:r>
                            <a:rPr lang="pt-BR" i="0">
                              <a:latin typeface="Cambria Math" panose="02040503050406030204" pitchFamily="18" charset="0"/>
                            </a:rPr>
                            <m:t>0</m:t>
                          </m:r>
                        </m:sub>
                        <m:sup>
                          <m:r>
                            <a:rPr lang="pt-BR" i="0">
                              <a:latin typeface="Cambria Math" panose="02040503050406030204" pitchFamily="18" charset="0"/>
                            </a:rPr>
                            <m:t>∞</m:t>
                          </m:r>
                        </m:sup>
                        <m:e>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𝑏</m:t>
                                  </m:r>
                                </m:e>
                                <m:sup>
                                  <m:r>
                                    <a:rPr lang="pt-BR" i="1">
                                      <a:latin typeface="Cambria Math" panose="02040503050406030204" pitchFamily="18" charset="0"/>
                                    </a:rPr>
                                    <m:t>𝑛</m:t>
                                  </m:r>
                                </m:sup>
                              </m:sSup>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0">
                                          <a:latin typeface="Cambria Math" panose="02040503050406030204" pitchFamily="18" charset="0"/>
                                        </a:rPr>
                                        <m:t>−</m:t>
                                      </m:r>
                                      <m:r>
                                        <a:rPr lang="pt-BR" i="1">
                                          <a:latin typeface="Cambria Math" panose="02040503050406030204" pitchFamily="18" charset="0"/>
                                        </a:rPr>
                                        <m:t>𝑎</m:t>
                                      </m:r>
                                    </m:e>
                                  </m:d>
                                </m:e>
                                <m:sup>
                                  <m:r>
                                    <a:rPr lang="pt-BR" i="0">
                                      <a:latin typeface="Cambria Math" panose="02040503050406030204" pitchFamily="18" charset="0"/>
                                    </a:rPr>
                                    <m:t>−</m:t>
                                  </m:r>
                                  <m:r>
                                    <a:rPr lang="pt-BR" i="1">
                                      <a:latin typeface="Cambria Math" panose="02040503050406030204" pitchFamily="18" charset="0"/>
                                    </a:rPr>
                                    <m:t>𝑛</m:t>
                                  </m:r>
                                </m:sup>
                              </m:sSup>
                            </m:num>
                            <m:den>
                              <m:r>
                                <a:rPr lang="pt-BR" i="1">
                                  <a:latin typeface="Cambria Math" panose="02040503050406030204" pitchFamily="18" charset="0"/>
                                </a:rPr>
                                <m:t>𝑎</m:t>
                              </m:r>
                            </m:den>
                          </m:f>
                        </m:e>
                      </m:nary>
                      <m:r>
                        <a:rPr lang="pt-BR" i="0">
                          <a:latin typeface="Cambria Math" panose="02040503050406030204" pitchFamily="18" charset="0"/>
                        </a:rPr>
                        <m:t>;          </m:t>
                      </m:r>
                      <m:r>
                        <a:rPr lang="pt-BR" i="1">
                          <a:latin typeface="Cambria Math" panose="02040503050406030204" pitchFamily="18" charset="0"/>
                        </a:rPr>
                        <m:t>𝑝𝑎𝑟𝑎</m:t>
                      </m:r>
                      <m:r>
                        <a:rPr lang="pt-BR" i="0">
                          <a:latin typeface="Cambria Math" panose="02040503050406030204" pitchFamily="18" charset="0"/>
                        </a:rPr>
                        <m:t> </m:t>
                      </m:r>
                      <m:d>
                        <m:dPr>
                          <m:begChr m:val="|"/>
                          <m:endChr m:val="|"/>
                          <m:ctrlPr>
                            <a:rPr lang="pt-BR" i="1">
                              <a:latin typeface="Cambria Math" panose="02040503050406030204" pitchFamily="18" charset="0"/>
                            </a:rPr>
                          </m:ctrlPr>
                        </m:dPr>
                        <m:e>
                          <m:r>
                            <a:rPr lang="pt-BR" i="1">
                              <a:latin typeface="Cambria Math" panose="02040503050406030204" pitchFamily="18" charset="0"/>
                            </a:rPr>
                            <m:t>𝑏</m:t>
                          </m:r>
                        </m:e>
                      </m:d>
                      <m:r>
                        <a:rPr lang="pt-BR" i="0">
                          <a:latin typeface="Cambria Math" panose="02040503050406030204" pitchFamily="18" charset="0"/>
                        </a:rPr>
                        <m:t>&lt;</m:t>
                      </m:r>
                      <m:d>
                        <m:dPr>
                          <m:begChr m:val="|"/>
                          <m:endChr m:val="|"/>
                          <m:ctrlPr>
                            <a:rPr lang="pt-BR" i="1">
                              <a:latin typeface="Cambria Math" panose="02040503050406030204" pitchFamily="18" charset="0"/>
                            </a:rPr>
                          </m:ctrlPr>
                        </m:dPr>
                        <m:e>
                          <m:r>
                            <a:rPr lang="pt-BR" i="1">
                              <a:latin typeface="Cambria Math" panose="02040503050406030204" pitchFamily="18" charset="0"/>
                            </a:rPr>
                            <m:t>𝑎</m:t>
                          </m:r>
                        </m:e>
                      </m:d>
                    </m:oMath>
                  </m:oMathPara>
                </a14:m>
                <a:endParaRPr lang="pt-BR" dirty="0"/>
              </a:p>
            </p:txBody>
          </p:sp>
        </mc:Choice>
        <mc:Fallback xmlns="">
          <p:sp>
            <p:nvSpPr>
              <p:cNvPr id="4" name="CaixaDeTexto 3">
                <a:extLst>
                  <a:ext uri="{FF2B5EF4-FFF2-40B4-BE49-F238E27FC236}">
                    <a16:creationId xmlns:a16="http://schemas.microsoft.com/office/drawing/2014/main" id="{66F30408-BDF1-44D7-A714-74572D5EA36D}"/>
                  </a:ext>
                </a:extLst>
              </p:cNvPr>
              <p:cNvSpPr txBox="1">
                <a:spLocks noRot="1" noChangeAspect="1" noMove="1" noResize="1" noEditPoints="1" noAdjustHandles="1" noChangeArrowheads="1" noChangeShapeType="1" noTextEdit="1"/>
              </p:cNvSpPr>
              <p:nvPr/>
            </p:nvSpPr>
            <p:spPr>
              <a:xfrm>
                <a:off x="3048897" y="713591"/>
                <a:ext cx="6094206" cy="665952"/>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E0E9ACA3-88C5-4C1D-9284-F5166B2BF4F5}"/>
                  </a:ext>
                </a:extLst>
              </p:cNvPr>
              <p:cNvSpPr txBox="1"/>
              <p:nvPr/>
            </p:nvSpPr>
            <p:spPr>
              <a:xfrm>
                <a:off x="2658931" y="2172733"/>
                <a:ext cx="6874137" cy="6527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a:latin typeface="Cambria Math" panose="02040503050406030204" pitchFamily="18" charset="0"/>
                            </a:rPr>
                            <m:t>1</m:t>
                          </m:r>
                        </m:num>
                        <m:den>
                          <m:r>
                            <a:rPr lang="pt-BR" i="1">
                              <a:latin typeface="Cambria Math" panose="02040503050406030204" pitchFamily="18" charset="0"/>
                            </a:rPr>
                            <m:t>𝐴</m:t>
                          </m:r>
                          <m:r>
                            <a:rPr lang="pt-BR" i="0">
                              <a:latin typeface="Cambria Math" panose="02040503050406030204" pitchFamily="18" charset="0"/>
                            </a:rPr>
                            <m:t>+</m:t>
                          </m:r>
                          <m:r>
                            <m:rPr>
                              <m:sty m:val="p"/>
                            </m:rPr>
                            <a:rPr lang="pt-BR" i="0">
                              <a:latin typeface="Cambria Math" panose="02040503050406030204" pitchFamily="18" charset="0"/>
                            </a:rPr>
                            <m:t>λB</m:t>
                          </m:r>
                        </m:den>
                      </m:f>
                      <m:r>
                        <a:rPr lang="pt-BR" i="0">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d>
                                <m:dPr>
                                  <m:ctrlPr>
                                    <a:rPr lang="pt-BR" i="1">
                                      <a:latin typeface="Cambria Math" panose="02040503050406030204" pitchFamily="18" charset="0"/>
                                    </a:rPr>
                                  </m:ctrlPr>
                                </m:dPr>
                                <m:e>
                                  <m:r>
                                    <m:rPr>
                                      <m:sty m:val="p"/>
                                    </m:rPr>
                                    <a:rPr lang="pt-BR" i="0">
                                      <a:latin typeface="Cambria Math" panose="02040503050406030204" pitchFamily="18" charset="0"/>
                                    </a:rPr>
                                    <m:t>A</m:t>
                                  </m:r>
                                </m:e>
                              </m:d>
                            </m:e>
                            <m:sup>
                              <m:r>
                                <a:rPr lang="pt-BR" i="0">
                                  <a:latin typeface="Cambria Math" panose="02040503050406030204" pitchFamily="18" charset="0"/>
                                </a:rPr>
                                <m:t>0</m:t>
                              </m:r>
                            </m:sup>
                          </m:sSup>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0">
                                      <a:latin typeface="Cambria Math" panose="02040503050406030204" pitchFamily="18" charset="0"/>
                                    </a:rPr>
                                    <m:t>−</m:t>
                                  </m:r>
                                  <m:r>
                                    <m:rPr>
                                      <m:sty m:val="p"/>
                                    </m:rPr>
                                    <a:rPr lang="pt-BR" i="0">
                                      <a:latin typeface="Cambria Math" panose="02040503050406030204" pitchFamily="18" charset="0"/>
                                    </a:rPr>
                                    <m:t>λB</m:t>
                                  </m:r>
                                </m:e>
                              </m:d>
                            </m:e>
                            <m:sup>
                              <m:r>
                                <a:rPr lang="pt-BR" i="0">
                                  <a:latin typeface="Cambria Math" panose="02040503050406030204" pitchFamily="18" charset="0"/>
                                </a:rPr>
                                <m:t>0</m:t>
                              </m:r>
                            </m:sup>
                          </m:sSup>
                        </m:num>
                        <m:den>
                          <m:r>
                            <m:rPr>
                              <m:sty m:val="p"/>
                            </m:rPr>
                            <a:rPr lang="pt-BR" i="0">
                              <a:latin typeface="Cambria Math" panose="02040503050406030204" pitchFamily="18" charset="0"/>
                            </a:rPr>
                            <m:t>λB</m:t>
                          </m:r>
                        </m:den>
                      </m:f>
                      <m:r>
                        <a:rPr lang="pt-BR" i="0">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d>
                                <m:dPr>
                                  <m:ctrlPr>
                                    <a:rPr lang="pt-BR" i="1">
                                      <a:latin typeface="Cambria Math" panose="02040503050406030204" pitchFamily="18" charset="0"/>
                                    </a:rPr>
                                  </m:ctrlPr>
                                </m:dPr>
                                <m:e>
                                  <m:r>
                                    <m:rPr>
                                      <m:sty m:val="p"/>
                                    </m:rPr>
                                    <a:rPr lang="pt-BR" i="0">
                                      <a:latin typeface="Cambria Math" panose="02040503050406030204" pitchFamily="18" charset="0"/>
                                    </a:rPr>
                                    <m:t>A</m:t>
                                  </m:r>
                                </m:e>
                              </m:d>
                            </m:e>
                            <m:sup>
                              <m:r>
                                <a:rPr lang="pt-BR" i="0">
                                  <a:latin typeface="Cambria Math" panose="02040503050406030204" pitchFamily="18" charset="0"/>
                                </a:rPr>
                                <m:t>1</m:t>
                              </m:r>
                            </m:sup>
                          </m:sSup>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0">
                                      <a:latin typeface="Cambria Math" panose="02040503050406030204" pitchFamily="18" charset="0"/>
                                    </a:rPr>
                                    <m:t>−</m:t>
                                  </m:r>
                                  <m:r>
                                    <m:rPr>
                                      <m:sty m:val="p"/>
                                    </m:rPr>
                                    <a:rPr lang="pt-BR" i="0">
                                      <a:latin typeface="Cambria Math" panose="02040503050406030204" pitchFamily="18" charset="0"/>
                                    </a:rPr>
                                    <m:t>λB</m:t>
                                  </m:r>
                                </m:e>
                              </m:d>
                            </m:e>
                            <m:sup>
                              <m:r>
                                <a:rPr lang="pt-BR" i="0">
                                  <a:latin typeface="Cambria Math" panose="02040503050406030204" pitchFamily="18" charset="0"/>
                                </a:rPr>
                                <m:t>−</m:t>
                              </m:r>
                              <m:r>
                                <a:rPr lang="pt-BR" i="0">
                                  <a:latin typeface="Cambria Math" panose="02040503050406030204" pitchFamily="18" charset="0"/>
                                </a:rPr>
                                <m:t>1</m:t>
                              </m:r>
                            </m:sup>
                          </m:sSup>
                        </m:num>
                        <m:den>
                          <m:r>
                            <m:rPr>
                              <m:sty m:val="p"/>
                            </m:rPr>
                            <a:rPr lang="pt-BR" i="0">
                              <a:latin typeface="Cambria Math" panose="02040503050406030204" pitchFamily="18" charset="0"/>
                            </a:rPr>
                            <m:t>λB</m:t>
                          </m:r>
                        </m:den>
                      </m:f>
                      <m:r>
                        <a:rPr lang="pt-BR" i="0">
                          <a:latin typeface="Cambria Math" panose="02040503050406030204" pitchFamily="18" charset="0"/>
                        </a:rPr>
                        <m:t>=</m:t>
                      </m:r>
                      <m:f>
                        <m:fPr>
                          <m:ctrlPr>
                            <a:rPr lang="pt-BR" i="1">
                              <a:latin typeface="Cambria Math" panose="02040503050406030204" pitchFamily="18" charset="0"/>
                            </a:rPr>
                          </m:ctrlPr>
                        </m:fPr>
                        <m:num>
                          <m:r>
                            <m:rPr>
                              <m:sty m:val="p"/>
                            </m:rPr>
                            <a:rPr lang="pt-BR" i="0">
                              <a:latin typeface="Cambria Math" panose="02040503050406030204" pitchFamily="18" charset="0"/>
                            </a:rPr>
                            <m:t>I</m:t>
                          </m:r>
                        </m:num>
                        <m:den>
                          <m:r>
                            <m:rPr>
                              <m:sty m:val="p"/>
                            </m:rPr>
                            <a:rPr lang="pt-BR" i="0">
                              <a:latin typeface="Cambria Math" panose="02040503050406030204" pitchFamily="18" charset="0"/>
                            </a:rPr>
                            <m:t>λB</m:t>
                          </m:r>
                        </m:den>
                      </m:f>
                      <m:r>
                        <a:rPr lang="pt-BR" i="0">
                          <a:latin typeface="Cambria Math" panose="02040503050406030204" pitchFamily="18" charset="0"/>
                        </a:rPr>
                        <m:t>−</m:t>
                      </m:r>
                      <m:f>
                        <m:fPr>
                          <m:ctrlPr>
                            <a:rPr lang="pt-BR" i="1">
                              <a:latin typeface="Cambria Math" panose="02040503050406030204" pitchFamily="18" charset="0"/>
                            </a:rPr>
                          </m:ctrlPr>
                        </m:fPr>
                        <m:num>
                          <m:d>
                            <m:dPr>
                              <m:ctrlPr>
                                <a:rPr lang="pt-BR" i="1">
                                  <a:latin typeface="Cambria Math" panose="02040503050406030204" pitchFamily="18" charset="0"/>
                                </a:rPr>
                              </m:ctrlPr>
                            </m:dPr>
                            <m:e>
                              <m:r>
                                <m:rPr>
                                  <m:sty m:val="p"/>
                                </m:rPr>
                                <a:rPr lang="pt-BR" i="0">
                                  <a:latin typeface="Cambria Math" panose="02040503050406030204" pitchFamily="18" charset="0"/>
                                </a:rPr>
                                <m:t>A</m:t>
                              </m:r>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m:t>
                                  </m:r>
                                  <m:r>
                                    <a:rPr lang="pt-BR" i="0">
                                      <a:latin typeface="Cambria Math" panose="02040503050406030204" pitchFamily="18" charset="0"/>
                                    </a:rPr>
                                    <m:t>1</m:t>
                                  </m:r>
                                </m:sup>
                              </m:sSup>
                            </m:e>
                          </m:d>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r>
                            <m:rPr>
                              <m:sty m:val="p"/>
                            </m:rPr>
                            <a:rPr lang="pt-BR" i="0">
                              <a:latin typeface="Cambria Math" panose="02040503050406030204" pitchFamily="18" charset="0"/>
                            </a:rPr>
                            <m:t>B</m:t>
                          </m:r>
                        </m:den>
                      </m:f>
                      <m:r>
                        <a:rPr lang="pt-BR" i="0">
                          <a:latin typeface="Cambria Math" panose="02040503050406030204" pitchFamily="18" charset="0"/>
                        </a:rPr>
                        <m:t>=</m:t>
                      </m:r>
                      <m:f>
                        <m:fPr>
                          <m:ctrlPr>
                            <a:rPr lang="pt-BR" i="1">
                              <a:latin typeface="Cambria Math" panose="02040503050406030204" pitchFamily="18" charset="0"/>
                            </a:rPr>
                          </m:ctrlPr>
                        </m:fPr>
                        <m:num>
                          <m:r>
                            <m:rPr>
                              <m:sty m:val="p"/>
                            </m:rPr>
                            <a:rPr lang="pt-BR" i="0">
                              <a:latin typeface="Cambria Math" panose="02040503050406030204" pitchFamily="18" charset="0"/>
                            </a:rPr>
                            <m:t>I</m:t>
                          </m:r>
                        </m:num>
                        <m:den>
                          <m:r>
                            <m:rPr>
                              <m:sty m:val="p"/>
                            </m:rPr>
                            <a:rPr lang="pt-BR" i="0">
                              <a:latin typeface="Cambria Math" panose="02040503050406030204" pitchFamily="18" charset="0"/>
                            </a:rPr>
                            <m:t>λB</m:t>
                          </m:r>
                        </m:den>
                      </m:f>
                      <m:r>
                        <a:rPr lang="pt-BR" i="0">
                          <a:latin typeface="Cambria Math" panose="02040503050406030204" pitchFamily="18" charset="0"/>
                        </a:rPr>
                        <m:t>−</m:t>
                      </m:r>
                      <m:f>
                        <m:fPr>
                          <m:ctrlPr>
                            <a:rPr lang="pt-BR" i="1">
                              <a:latin typeface="Cambria Math" panose="02040503050406030204" pitchFamily="18" charset="0"/>
                            </a:rPr>
                          </m:ctrlPr>
                        </m:fPr>
                        <m:num>
                          <m:r>
                            <m:rPr>
                              <m:sty m:val="p"/>
                            </m:rPr>
                            <a:rPr lang="pt-BR" i="0">
                              <a:latin typeface="Cambria Math" panose="02040503050406030204" pitchFamily="18" charset="0"/>
                            </a:rPr>
                            <m:t>A</m:t>
                          </m:r>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2</m:t>
                              </m:r>
                            </m:sup>
                          </m:sSup>
                        </m:den>
                      </m:f>
                    </m:oMath>
                  </m:oMathPara>
                </a14:m>
                <a:endParaRPr lang="pt-BR" dirty="0"/>
              </a:p>
            </p:txBody>
          </p:sp>
        </mc:Choice>
        <mc:Fallback xmlns="">
          <p:sp>
            <p:nvSpPr>
              <p:cNvPr id="6" name="CaixaDeTexto 5">
                <a:extLst>
                  <a:ext uri="{FF2B5EF4-FFF2-40B4-BE49-F238E27FC236}">
                    <a16:creationId xmlns:a16="http://schemas.microsoft.com/office/drawing/2014/main" id="{E0E9ACA3-88C5-4C1D-9284-F5166B2BF4F5}"/>
                  </a:ext>
                </a:extLst>
              </p:cNvPr>
              <p:cNvSpPr txBox="1">
                <a:spLocks noRot="1" noChangeAspect="1" noMove="1" noResize="1" noEditPoints="1" noAdjustHandles="1" noChangeArrowheads="1" noChangeShapeType="1" noTextEdit="1"/>
              </p:cNvSpPr>
              <p:nvPr/>
            </p:nvSpPr>
            <p:spPr>
              <a:xfrm>
                <a:off x="2658931" y="2172733"/>
                <a:ext cx="6874137" cy="652743"/>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720CCD53-F47E-4E4F-9471-D8B1FA8A69F3}"/>
                  </a:ext>
                </a:extLst>
              </p:cNvPr>
              <p:cNvSpPr txBox="1"/>
              <p:nvPr/>
            </p:nvSpPr>
            <p:spPr>
              <a:xfrm>
                <a:off x="1802802" y="3429000"/>
                <a:ext cx="8586394" cy="7173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a:latin typeface="Cambria Math" panose="02040503050406030204" pitchFamily="18" charset="0"/>
                            </a:rPr>
                            <m:t>1</m:t>
                          </m:r>
                        </m:num>
                        <m:den>
                          <m:r>
                            <a:rPr lang="pt-BR" i="1">
                              <a:latin typeface="Cambria Math" panose="02040503050406030204" pitchFamily="18" charset="0"/>
                            </a:rPr>
                            <m:t>𝐴</m:t>
                          </m:r>
                          <m:r>
                            <a:rPr lang="pt-BR" i="0">
                              <a:latin typeface="Cambria Math" panose="02040503050406030204" pitchFamily="18" charset="0"/>
                            </a:rPr>
                            <m:t>+</m:t>
                          </m:r>
                          <m:r>
                            <m:rPr>
                              <m:sty m:val="p"/>
                            </m:rPr>
                            <a:rPr lang="pt-BR" i="0">
                              <a:latin typeface="Cambria Math" panose="02040503050406030204" pitchFamily="18" charset="0"/>
                            </a:rPr>
                            <m:t>λB</m:t>
                          </m:r>
                        </m:den>
                      </m:f>
                      <m:r>
                        <a:rPr lang="pt-BR" i="0">
                          <a:latin typeface="Cambria Math" panose="02040503050406030204" pitchFamily="18" charset="0"/>
                        </a:rPr>
                        <m:t>=</m:t>
                      </m:r>
                      <m:f>
                        <m:fPr>
                          <m:ctrlPr>
                            <a:rPr lang="pt-BR" i="1">
                              <a:latin typeface="Cambria Math" panose="02040503050406030204" pitchFamily="18" charset="0"/>
                            </a:rPr>
                          </m:ctrlPr>
                        </m:fPr>
                        <m:num>
                          <m:r>
                            <m:rPr>
                              <m:sty m:val="p"/>
                            </m:rPr>
                            <a:rPr lang="pt-BR" i="0">
                              <a:latin typeface="Cambria Math" panose="02040503050406030204" pitchFamily="18" charset="0"/>
                            </a:rPr>
                            <m:t>I</m:t>
                          </m:r>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den>
                      </m:f>
                      <m:d>
                        <m:dPr>
                          <m:begChr m:val="["/>
                          <m:endChr m:val="]"/>
                          <m:ctrlPr>
                            <a:rPr lang="pt-BR" i="1">
                              <a:latin typeface="Cambria Math" panose="02040503050406030204" pitchFamily="18" charset="0"/>
                            </a:rPr>
                          </m:ctrlPr>
                        </m:dPr>
                        <m:e>
                          <m:f>
                            <m:fPr>
                              <m:ctrlPr>
                                <a:rPr lang="pt-BR" i="1">
                                  <a:latin typeface="Cambria Math" panose="02040503050406030204" pitchFamily="18" charset="0"/>
                                </a:rPr>
                              </m:ctrlPr>
                            </m:fPr>
                            <m:num>
                              <m:r>
                                <m:rPr>
                                  <m:sty m:val="p"/>
                                </m:rPr>
                                <a:rPr lang="pt-BR" i="0">
                                  <a:latin typeface="Cambria Math" panose="02040503050406030204" pitchFamily="18" charset="0"/>
                                </a:rPr>
                                <m:t>λB</m:t>
                              </m:r>
                              <m:r>
                                <a:rPr lang="pt-BR" i="0">
                                  <a:latin typeface="Cambria Math" panose="02040503050406030204" pitchFamily="18" charset="0"/>
                                </a:rPr>
                                <m:t>−</m:t>
                              </m:r>
                              <m:r>
                                <m:rPr>
                                  <m:sty m:val="p"/>
                                </m:rPr>
                                <a:rPr lang="pt-BR" i="0">
                                  <a:latin typeface="Cambria Math" panose="02040503050406030204" pitchFamily="18" charset="0"/>
                                </a:rPr>
                                <m:t>A</m:t>
                              </m:r>
                            </m:num>
                            <m:den>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2</m:t>
                                  </m:r>
                                </m:sup>
                              </m:sSup>
                            </m:den>
                          </m:f>
                        </m:e>
                      </m:d>
                      <m:r>
                        <a:rPr lang="pt-BR" i="0">
                          <a:latin typeface="Cambria Math" panose="02040503050406030204" pitchFamily="18" charset="0"/>
                        </a:rPr>
                        <m:t>=</m:t>
                      </m:r>
                      <m:d>
                        <m:dPr>
                          <m:begChr m:val="["/>
                          <m:endChr m:val="]"/>
                          <m:ctrlPr>
                            <a:rPr lang="pt-BR" i="1">
                              <a:latin typeface="Cambria Math" panose="02040503050406030204" pitchFamily="18" charset="0"/>
                            </a:rPr>
                          </m:ctrlPr>
                        </m:dPr>
                        <m:e>
                          <m:f>
                            <m:fPr>
                              <m:ctrlPr>
                                <a:rPr lang="pt-BR" i="1">
                                  <a:latin typeface="Cambria Math" panose="02040503050406030204" pitchFamily="18" charset="0"/>
                                </a:rPr>
                              </m:ctrlPr>
                            </m:fPr>
                            <m:num>
                              <m:d>
                                <m:dPr>
                                  <m:ctrlPr>
                                    <a:rPr lang="pt-BR" i="1">
                                      <a:latin typeface="Cambria Math" panose="02040503050406030204" pitchFamily="18" charset="0"/>
                                    </a:rPr>
                                  </m:ctrlPr>
                                </m:dPr>
                                <m:e>
                                  <m:r>
                                    <m:rPr>
                                      <m:sty m:val="p"/>
                                    </m:rPr>
                                    <a:rPr lang="pt-BR" i="0">
                                      <a:latin typeface="Cambria Math" panose="02040503050406030204" pitchFamily="18" charset="0"/>
                                    </a:rPr>
                                    <m:t>λB</m:t>
                                  </m:r>
                                  <m:r>
                                    <a:rPr lang="pt-BR" i="0">
                                      <a:latin typeface="Cambria Math" panose="02040503050406030204" pitchFamily="18" charset="0"/>
                                    </a:rPr>
                                    <m:t>−</m:t>
                                  </m:r>
                                  <m:r>
                                    <m:rPr>
                                      <m:sty m:val="p"/>
                                    </m:rPr>
                                    <a:rPr lang="pt-BR" i="0">
                                      <a:latin typeface="Cambria Math" panose="02040503050406030204" pitchFamily="18" charset="0"/>
                                    </a:rPr>
                                    <m:t>A</m:t>
                                  </m:r>
                                </m:e>
                              </m:d>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m:t>
                                  </m:r>
                                  <m:r>
                                    <a:rPr lang="pt-BR" i="0">
                                      <a:latin typeface="Cambria Math" panose="02040503050406030204" pitchFamily="18" charset="0"/>
                                    </a:rPr>
                                    <m:t>2</m:t>
                                  </m:r>
                                </m:sup>
                              </m:sSup>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den>
                          </m:f>
                        </m:e>
                      </m:d>
                      <m:r>
                        <a:rPr lang="pt-BR" i="0">
                          <a:latin typeface="Cambria Math" panose="02040503050406030204" pitchFamily="18" charset="0"/>
                        </a:rPr>
                        <m:t>=</m:t>
                      </m:r>
                      <m:d>
                        <m:dPr>
                          <m:begChr m:val="["/>
                          <m:endChr m:val="]"/>
                          <m:ctrlPr>
                            <a:rPr lang="pt-BR" i="1">
                              <a:latin typeface="Cambria Math" panose="02040503050406030204" pitchFamily="18" charset="0"/>
                            </a:rPr>
                          </m:ctrlPr>
                        </m:dPr>
                        <m:e>
                          <m:f>
                            <m:fPr>
                              <m:ctrlPr>
                                <a:rPr lang="pt-BR" i="1">
                                  <a:latin typeface="Cambria Math" panose="02040503050406030204" pitchFamily="18" charset="0"/>
                                </a:rPr>
                              </m:ctrlPr>
                            </m:fPr>
                            <m:num>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m:t>
                                  </m:r>
                                  <m:r>
                                    <a:rPr lang="pt-BR" i="0">
                                      <a:latin typeface="Cambria Math" panose="02040503050406030204" pitchFamily="18" charset="0"/>
                                    </a:rPr>
                                    <m:t>1</m:t>
                                  </m:r>
                                </m:sup>
                              </m:sSup>
                              <m:d>
                                <m:dPr>
                                  <m:ctrlPr>
                                    <a:rPr lang="pt-BR" i="1">
                                      <a:latin typeface="Cambria Math" panose="02040503050406030204" pitchFamily="18" charset="0"/>
                                    </a:rPr>
                                  </m:ctrlPr>
                                </m:dPr>
                                <m:e>
                                  <m:r>
                                    <m:rPr>
                                      <m:sty m:val="p"/>
                                    </m:rPr>
                                    <a:rPr lang="pt-BR" i="0">
                                      <a:latin typeface="Cambria Math" panose="02040503050406030204" pitchFamily="18" charset="0"/>
                                    </a:rPr>
                                    <m:t>λB</m:t>
                                  </m:r>
                                  <m:r>
                                    <a:rPr lang="pt-BR" i="0">
                                      <a:latin typeface="Cambria Math" panose="02040503050406030204" pitchFamily="18" charset="0"/>
                                    </a:rPr>
                                    <m:t>−</m:t>
                                  </m:r>
                                  <m:r>
                                    <m:rPr>
                                      <m:sty m:val="p"/>
                                    </m:rPr>
                                    <a:rPr lang="pt-BR" i="0">
                                      <a:latin typeface="Cambria Math" panose="02040503050406030204" pitchFamily="18" charset="0"/>
                                    </a:rPr>
                                    <m:t>A</m:t>
                                  </m:r>
                                </m:e>
                              </m:d>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m:t>
                                  </m:r>
                                  <m:r>
                                    <a:rPr lang="pt-BR" i="0">
                                      <a:latin typeface="Cambria Math" panose="02040503050406030204" pitchFamily="18" charset="0"/>
                                    </a:rPr>
                                    <m:t>1</m:t>
                                  </m:r>
                                </m:sup>
                              </m:sSup>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den>
                          </m:f>
                        </m:e>
                      </m:d>
                      <m:r>
                        <a:rPr lang="pt-BR" i="0">
                          <a:latin typeface="Cambria Math" panose="02040503050406030204" pitchFamily="18" charset="0"/>
                        </a:rPr>
                        <m:t>=</m:t>
                      </m:r>
                      <m:f>
                        <m:fPr>
                          <m:ctrlPr>
                            <a:rPr lang="pt-BR" i="1">
                              <a:latin typeface="Cambria Math" panose="02040503050406030204" pitchFamily="18" charset="0"/>
                            </a:rPr>
                          </m:ctrlPr>
                        </m:fPr>
                        <m:num>
                          <m:r>
                            <m:rPr>
                              <m:sty m:val="p"/>
                            </m:rPr>
                            <a:rPr lang="pt-BR" i="0">
                              <a:latin typeface="Cambria Math" panose="02040503050406030204" pitchFamily="18" charset="0"/>
                            </a:rPr>
                            <m:t>I</m:t>
                          </m:r>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den>
                      </m:f>
                      <m:d>
                        <m:dPr>
                          <m:begChr m:val="["/>
                          <m:endChr m:val="]"/>
                          <m:ctrlPr>
                            <a:rPr lang="pt-BR" i="1">
                              <a:latin typeface="Cambria Math" panose="02040503050406030204" pitchFamily="18" charset="0"/>
                            </a:rPr>
                          </m:ctrlPr>
                        </m:dPr>
                        <m:e>
                          <m:r>
                            <m:rPr>
                              <m:sty m:val="p"/>
                            </m:rPr>
                            <a:rPr lang="pt-BR" i="0">
                              <a:latin typeface="Cambria Math" panose="02040503050406030204" pitchFamily="18" charset="0"/>
                            </a:rPr>
                            <m:t>λ</m:t>
                          </m:r>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m:t>
                              </m:r>
                              <m:r>
                                <a:rPr lang="pt-BR" i="0">
                                  <a:latin typeface="Cambria Math" panose="02040503050406030204" pitchFamily="18" charset="0"/>
                                </a:rPr>
                                <m:t>1</m:t>
                              </m:r>
                            </m:sup>
                          </m:sSup>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m:t>
                              </m:r>
                              <m:r>
                                <a:rPr lang="pt-BR" i="0">
                                  <a:latin typeface="Cambria Math" panose="02040503050406030204" pitchFamily="18" charset="0"/>
                                </a:rPr>
                                <m:t>1</m:t>
                              </m:r>
                            </m:sup>
                          </m:sSup>
                          <m:r>
                            <m:rPr>
                              <m:sty m:val="p"/>
                            </m:rPr>
                            <a:rPr lang="pt-BR" i="0">
                              <a:latin typeface="Cambria Math" panose="02040503050406030204" pitchFamily="18" charset="0"/>
                            </a:rPr>
                            <m:t>A</m:t>
                          </m:r>
                          <m:sSup>
                            <m:sSupPr>
                              <m:ctrlPr>
                                <a:rPr lang="pt-BR" i="1">
                                  <a:latin typeface="Cambria Math" panose="02040503050406030204" pitchFamily="18" charset="0"/>
                                </a:rPr>
                              </m:ctrlPr>
                            </m:sSupPr>
                            <m:e>
                              <m:r>
                                <m:rPr>
                                  <m:sty m:val="p"/>
                                </m:rPr>
                                <a:rPr lang="pt-BR" i="0">
                                  <a:latin typeface="Cambria Math" panose="02040503050406030204" pitchFamily="18" charset="0"/>
                                </a:rPr>
                                <m:t>B</m:t>
                              </m:r>
                            </m:e>
                            <m:sup>
                              <m:r>
                                <a:rPr lang="pt-BR" i="0">
                                  <a:latin typeface="Cambria Math" panose="02040503050406030204" pitchFamily="18" charset="0"/>
                                </a:rPr>
                                <m:t>−</m:t>
                              </m:r>
                              <m:r>
                                <a:rPr lang="pt-BR" i="0">
                                  <a:latin typeface="Cambria Math" panose="02040503050406030204" pitchFamily="18" charset="0"/>
                                </a:rPr>
                                <m:t>1</m:t>
                              </m:r>
                            </m:sup>
                          </m:sSup>
                        </m:e>
                      </m:d>
                    </m:oMath>
                  </m:oMathPara>
                </a14:m>
                <a:endParaRPr lang="pt-BR" dirty="0"/>
              </a:p>
            </p:txBody>
          </p:sp>
        </mc:Choice>
        <mc:Fallback xmlns="">
          <p:sp>
            <p:nvSpPr>
              <p:cNvPr id="8" name="CaixaDeTexto 7">
                <a:extLst>
                  <a:ext uri="{FF2B5EF4-FFF2-40B4-BE49-F238E27FC236}">
                    <a16:creationId xmlns:a16="http://schemas.microsoft.com/office/drawing/2014/main" id="{720CCD53-F47E-4E4F-9471-D8B1FA8A69F3}"/>
                  </a:ext>
                </a:extLst>
              </p:cNvPr>
              <p:cNvSpPr txBox="1">
                <a:spLocks noRot="1" noChangeAspect="1" noMove="1" noResize="1" noEditPoints="1" noAdjustHandles="1" noChangeArrowheads="1" noChangeShapeType="1" noTextEdit="1"/>
              </p:cNvSpPr>
              <p:nvPr/>
            </p:nvSpPr>
            <p:spPr>
              <a:xfrm>
                <a:off x="1802802" y="3429000"/>
                <a:ext cx="8586394" cy="717312"/>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03995103-1957-4B86-9BF4-6B1F7E731DEF}"/>
                  </a:ext>
                </a:extLst>
              </p:cNvPr>
              <p:cNvSpPr txBox="1"/>
              <p:nvPr/>
            </p:nvSpPr>
            <p:spPr>
              <a:xfrm>
                <a:off x="3048896" y="4919515"/>
                <a:ext cx="6094206" cy="9766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a:latin typeface="Cambria Math" panose="02040503050406030204" pitchFamily="18" charset="0"/>
                                </a:rPr>
                              </m:ctrlPr>
                            </m:eqArrPr>
                            <m:e>
                              <m:r>
                                <a:rPr lang="pt-BR">
                                  <a:latin typeface="Cambria Math" panose="02040503050406030204" pitchFamily="18" charset="0"/>
                                </a:rPr>
                                <m:t>&amp;</m:t>
                              </m:r>
                              <m:r>
                                <a:rPr lang="pt-BR" i="1">
                                  <a:latin typeface="Cambria Math" panose="02040503050406030204" pitchFamily="18" charset="0"/>
                                </a:rPr>
                                <m:t>𝐴</m:t>
                              </m:r>
                              <m:r>
                                <a:rPr lang="pt-BR" i="0">
                                  <a:latin typeface="Cambria Math" panose="02040503050406030204" pitchFamily="18" charset="0"/>
                                </a:rPr>
                                <m:t>=</m:t>
                              </m:r>
                              <m:sSub>
                                <m:sSubPr>
                                  <m:ctrlPr>
                                    <a:rPr lang="pt-BR" i="1">
                                      <a:latin typeface="Cambria Math" panose="02040503050406030204" pitchFamily="18" charset="0"/>
                                    </a:rPr>
                                  </m:ctrlPr>
                                </m:sSubPr>
                                <m:e>
                                  <m:r>
                                    <m:rPr>
                                      <m:sty m:val="p"/>
                                    </m:rPr>
                                    <a:rPr lang="pt-BR" i="0">
                                      <a:latin typeface="Cambria Math" panose="02040503050406030204" pitchFamily="18" charset="0"/>
                                    </a:rPr>
                                    <m:t>G</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Sub>
                              <m:r>
                                <a:rPr lang="pt-BR" i="0">
                                  <a:latin typeface="Cambria Math" panose="02040503050406030204" pitchFamily="18" charset="0"/>
                                </a:rPr>
                                <m:t>  </m:t>
                              </m:r>
                            </m:e>
                            <m:e>
                              <m:r>
                                <a:rPr lang="pt-BR" i="0">
                                  <a:latin typeface="Cambria Math" panose="02040503050406030204" pitchFamily="18" charset="0"/>
                                </a:rPr>
                                <m:t>&amp; </m:t>
                              </m:r>
                            </m:e>
                            <m:e>
                              <m:r>
                                <a:rPr lang="pt-BR" i="0">
                                  <a:latin typeface="Cambria Math" panose="02040503050406030204" pitchFamily="18" charset="0"/>
                                </a:rPr>
                                <m:t>&amp;</m:t>
                              </m:r>
                              <m:r>
                                <a:rPr lang="pt-BR" i="1">
                                  <a:latin typeface="Cambria Math" panose="02040503050406030204" pitchFamily="18" charset="0"/>
                                </a:rPr>
                                <m:t>𝐵</m:t>
                              </m:r>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Sub>
                              <m:r>
                                <a:rPr lang="pt-BR" i="0">
                                  <a:latin typeface="Cambria Math" panose="02040503050406030204" pitchFamily="18" charset="0"/>
                                </a:rPr>
                                <m:t> </m:t>
                              </m:r>
                            </m:e>
                          </m:eqArr>
                        </m:e>
                      </m:d>
                    </m:oMath>
                  </m:oMathPara>
                </a14:m>
                <a:endParaRPr lang="pt-BR" dirty="0"/>
              </a:p>
            </p:txBody>
          </p:sp>
        </mc:Choice>
        <mc:Fallback xmlns="">
          <p:sp>
            <p:nvSpPr>
              <p:cNvPr id="10" name="CaixaDeTexto 9">
                <a:extLst>
                  <a:ext uri="{FF2B5EF4-FFF2-40B4-BE49-F238E27FC236}">
                    <a16:creationId xmlns:a16="http://schemas.microsoft.com/office/drawing/2014/main" id="{03995103-1957-4B86-9BF4-6B1F7E731DEF}"/>
                  </a:ext>
                </a:extLst>
              </p:cNvPr>
              <p:cNvSpPr txBox="1">
                <a:spLocks noRot="1" noChangeAspect="1" noMove="1" noResize="1" noEditPoints="1" noAdjustHandles="1" noChangeArrowheads="1" noChangeShapeType="1" noTextEdit="1"/>
              </p:cNvSpPr>
              <p:nvPr/>
            </p:nvSpPr>
            <p:spPr>
              <a:xfrm>
                <a:off x="3048896" y="4919515"/>
                <a:ext cx="6094206" cy="976614"/>
              </a:xfrm>
              <a:prstGeom prst="rect">
                <a:avLst/>
              </a:prstGeom>
              <a:blipFill>
                <a:blip r:embed="rId6"/>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76932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Desta forma: </a:t>
            </a:r>
          </a:p>
          <a:p>
            <a:pPr algn="r"/>
            <a:r>
              <a:rPr lang="pt-BR" dirty="0"/>
              <a:t>(94)</a:t>
            </a:r>
          </a:p>
          <a:p>
            <a:pPr algn="just"/>
            <a:endParaRPr lang="pt-BR" dirty="0"/>
          </a:p>
          <a:p>
            <a:pPr algn="just"/>
            <a:r>
              <a:rPr lang="pt-BR" dirty="0"/>
              <a:t>Simplificando os termos do lado direito:</a:t>
            </a:r>
          </a:p>
          <a:p>
            <a:pPr algn="just"/>
            <a:endParaRPr lang="pt-BR" dirty="0"/>
          </a:p>
          <a:p>
            <a:pPr algn="r"/>
            <a:r>
              <a:rPr lang="pt-BR" dirty="0"/>
              <a:t>(95)</a:t>
            </a:r>
          </a:p>
          <a:p>
            <a:pPr algn="just"/>
            <a:endParaRPr lang="pt-BR" dirty="0"/>
          </a:p>
          <a:p>
            <a:pPr algn="just"/>
            <a:r>
              <a:rPr lang="pt-BR" dirty="0"/>
              <a:t>De modo similar à (87):</a:t>
            </a:r>
          </a:p>
          <a:p>
            <a:pPr algn="r"/>
            <a:r>
              <a:rPr lang="pt-BR" dirty="0"/>
              <a:t>(96)</a:t>
            </a:r>
          </a:p>
          <a:p>
            <a:pPr algn="just"/>
            <a:r>
              <a:rPr lang="pt-BR" dirty="0"/>
              <a:t>Por fim, a equação (94) se torna:</a:t>
            </a:r>
          </a:p>
          <a:p>
            <a:pPr marL="0" indent="0" algn="just">
              <a:buNone/>
            </a:pPr>
            <a:endParaRPr lang="pt-BR" dirty="0"/>
          </a:p>
          <a:p>
            <a:pPr algn="r"/>
            <a:r>
              <a:rPr lang="pt-BR" dirty="0"/>
              <a:t>(97)</a:t>
            </a:r>
          </a:p>
          <a:p>
            <a:pPr algn="just"/>
            <a:endParaRPr lang="pt-BR" dirty="0"/>
          </a:p>
          <a:p>
            <a:pPr algn="just"/>
            <a:endParaRPr lang="pt-BR" dirty="0"/>
          </a:p>
          <a:p>
            <a:pPr algn="just"/>
            <a:endParaRPr lang="pt-BR" dirty="0"/>
          </a:p>
        </p:txBody>
      </p:sp>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C5916C76-58AD-4A9C-93DC-5CB9FCE975F4}"/>
                  </a:ext>
                </a:extLst>
              </p:cNvPr>
              <p:cNvSpPr txBox="1"/>
              <p:nvPr/>
            </p:nvSpPr>
            <p:spPr>
              <a:xfrm>
                <a:off x="3048897" y="812680"/>
                <a:ext cx="6094206" cy="7628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𝜆</m:t>
                                  </m:r>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m:rPr>
                                      <m:sty m:val="p"/>
                                    </m:rPr>
                                    <a:rPr lang="pt-BR" i="0">
                                      <a:latin typeface="Cambria Math" panose="02040503050406030204" pitchFamily="18" charset="0"/>
                                    </a:rPr>
                                    <m:t>G</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Sub>
                            </m:e>
                          </m:d>
                        </m:e>
                        <m:sup>
                          <m:r>
                            <a:rPr lang="pt-BR" i="0">
                              <a:latin typeface="Cambria Math" panose="02040503050406030204" pitchFamily="18" charset="0"/>
                            </a:rPr>
                            <m:t>−</m:t>
                          </m:r>
                          <m:r>
                            <a:rPr lang="pt-BR" i="0">
                              <a:latin typeface="Cambria Math" panose="02040503050406030204" pitchFamily="18" charset="0"/>
                            </a:rPr>
                            <m:t>1</m:t>
                          </m:r>
                        </m:sup>
                      </m:s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Sup>
                        <m:sSubSupPr>
                          <m:ctrlPr>
                            <a:rPr lang="pt-BR" i="1">
                              <a:latin typeface="Cambria Math" panose="02040503050406030204" pitchFamily="18" charset="0"/>
                            </a:rPr>
                          </m:ctrlPr>
                        </m:sSubSupPr>
                        <m:e>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up>
                          <m:r>
                            <a:rPr lang="pt-BR" i="0">
                              <a:latin typeface="Cambria Math" panose="02040503050406030204" pitchFamily="18" charset="0"/>
                            </a:rPr>
                            <m:t>−</m:t>
                          </m:r>
                          <m:r>
                            <a:rPr lang="pt-BR" i="0">
                              <a:latin typeface="Cambria Math" panose="02040503050406030204" pitchFamily="18" charset="0"/>
                            </a:rPr>
                            <m:t>1</m:t>
                          </m:r>
                        </m:sup>
                      </m:sSub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Sup>
                        <m:sSubSupPr>
                          <m:ctrlPr>
                            <a:rPr lang="pt-BR" i="1">
                              <a:latin typeface="Cambria Math" panose="02040503050406030204" pitchFamily="18" charset="0"/>
                            </a:rPr>
                          </m:ctrlPr>
                        </m:sSubSupPr>
                        <m:e>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up>
                          <m:r>
                            <a:rPr lang="pt-BR" i="0">
                              <a:latin typeface="Cambria Math" panose="02040503050406030204" pitchFamily="18" charset="0"/>
                            </a:rPr>
                            <m:t>−</m:t>
                          </m:r>
                          <m:r>
                            <a:rPr lang="pt-BR" i="0">
                              <a:latin typeface="Cambria Math" panose="02040503050406030204" pitchFamily="18" charset="0"/>
                            </a:rPr>
                            <m:t>1</m:t>
                          </m:r>
                        </m:sup>
                      </m:sSubSup>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sup>
                                  <m:r>
                                    <a:rPr lang="pt-BR" i="0">
                                      <a:latin typeface="Cambria Math" panose="02040503050406030204" pitchFamily="18" charset="0"/>
                                    </a:rPr>
                                    <m:t>−</m:t>
                                  </m:r>
                                  <m:r>
                                    <a:rPr lang="pt-BR" i="0">
                                      <a:latin typeface="Cambria Math" panose="02040503050406030204" pitchFamily="18" charset="0"/>
                                    </a:rPr>
                                    <m:t>1</m:t>
                                  </m:r>
                                </m:sup>
                              </m:s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Sup>
                                <m:sSubSupPr>
                                  <m:ctrlPr>
                                    <a:rPr lang="pt-BR" i="1">
                                      <a:latin typeface="Cambria Math" panose="02040503050406030204" pitchFamily="18" charset="0"/>
                                    </a:rPr>
                                  </m:ctrlPr>
                                </m:sSubSupPr>
                                <m:e>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up>
                                  <m:r>
                                    <a:rPr lang="pt-BR" i="0">
                                      <a:latin typeface="Cambria Math" panose="02040503050406030204" pitchFamily="18" charset="0"/>
                                    </a:rPr>
                                    <m:t>−</m:t>
                                  </m:r>
                                  <m:r>
                                    <a:rPr lang="pt-BR" i="0">
                                      <a:latin typeface="Cambria Math" panose="02040503050406030204" pitchFamily="18" charset="0"/>
                                    </a:rPr>
                                    <m:t>1</m:t>
                                  </m:r>
                                </m:sup>
                              </m:sSubSup>
                            </m:e>
                          </m:d>
                        </m:e>
                        <m:sup>
                          <m:r>
                            <a:rPr lang="pt-BR" i="0">
                              <a:latin typeface="Cambria Math" panose="02040503050406030204" pitchFamily="18" charset="0"/>
                            </a:rPr>
                            <m:t>−</m:t>
                          </m:r>
                          <m:r>
                            <a:rPr lang="pt-BR" i="0">
                              <a:latin typeface="Cambria Math" panose="02040503050406030204" pitchFamily="18" charset="0"/>
                            </a:rPr>
                            <m:t>1</m:t>
                          </m:r>
                        </m:sup>
                      </m:sSup>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r>
                            <a:rPr lang="pt-BR" i="0">
                              <a:latin typeface="Cambria Math" panose="02040503050406030204" pitchFamily="18" charset="0"/>
                            </a:rPr>
                            <m:t>1</m:t>
                          </m:r>
                        </m:sup>
                      </m:sSubSup>
                    </m:oMath>
                  </m:oMathPara>
                </a14:m>
                <a:endParaRPr lang="pt-BR" dirty="0"/>
              </a:p>
            </p:txBody>
          </p:sp>
        </mc:Choice>
        <mc:Fallback xmlns="">
          <p:sp>
            <p:nvSpPr>
              <p:cNvPr id="5" name="CaixaDeTexto 4">
                <a:extLst>
                  <a:ext uri="{FF2B5EF4-FFF2-40B4-BE49-F238E27FC236}">
                    <a16:creationId xmlns:a16="http://schemas.microsoft.com/office/drawing/2014/main" id="{C5916C76-58AD-4A9C-93DC-5CB9FCE975F4}"/>
                  </a:ext>
                </a:extLst>
              </p:cNvPr>
              <p:cNvSpPr txBox="1">
                <a:spLocks noRot="1" noChangeAspect="1" noMove="1" noResize="1" noEditPoints="1" noAdjustHandles="1" noChangeArrowheads="1" noChangeShapeType="1" noTextEdit="1"/>
              </p:cNvSpPr>
              <p:nvPr/>
            </p:nvSpPr>
            <p:spPr>
              <a:xfrm>
                <a:off x="3048897" y="812680"/>
                <a:ext cx="6094206" cy="762838"/>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7DDE18AC-76D2-4B0B-A820-10BA2F224E71}"/>
                  </a:ext>
                </a:extLst>
              </p:cNvPr>
              <p:cNvSpPr txBox="1"/>
              <p:nvPr/>
            </p:nvSpPr>
            <p:spPr>
              <a:xfrm>
                <a:off x="1518621" y="2145700"/>
                <a:ext cx="9154758" cy="12833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BR" i="1" smtClean="0">
                              <a:latin typeface="Cambria Math" panose="02040503050406030204" pitchFamily="18" charset="0"/>
                            </a:rPr>
                          </m:ctrlPr>
                        </m:sSubSupPr>
                        <m:e>
                          <m:r>
                            <m:rPr>
                              <m:sty m:val="p"/>
                            </m:rPr>
                            <a:rPr lang="pt-BR">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up>
                          <m:r>
                            <a:rPr lang="pt-BR" i="0">
                              <a:latin typeface="Cambria Math" panose="02040503050406030204" pitchFamily="18" charset="0"/>
                            </a:rPr>
                            <m:t>−</m:t>
                          </m:r>
                          <m:r>
                            <a:rPr lang="pt-BR" i="0">
                              <a:latin typeface="Cambria Math" panose="02040503050406030204" pitchFamily="18" charset="0"/>
                            </a:rPr>
                            <m:t>1</m:t>
                          </m:r>
                        </m:sup>
                      </m:sSub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Sup>
                        <m:sSubSupPr>
                          <m:ctrlPr>
                            <a:rPr lang="pt-BR" i="1">
                              <a:latin typeface="Cambria Math" panose="02040503050406030204" pitchFamily="18" charset="0"/>
                            </a:rPr>
                          </m:ctrlPr>
                        </m:sSubSupPr>
                        <m:e>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up>
                          <m:r>
                            <a:rPr lang="pt-BR" i="0">
                              <a:latin typeface="Cambria Math" panose="02040503050406030204" pitchFamily="18" charset="0"/>
                            </a:rPr>
                            <m:t>−</m:t>
                          </m:r>
                          <m:r>
                            <a:rPr lang="pt-BR" i="0">
                              <a:latin typeface="Cambria Math" panose="02040503050406030204" pitchFamily="18" charset="0"/>
                            </a:rPr>
                            <m:t>1</m:t>
                          </m:r>
                        </m:sup>
                      </m:sSubSup>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sup>
                                  <m:r>
                                    <a:rPr lang="pt-BR" i="0">
                                      <a:latin typeface="Cambria Math" panose="02040503050406030204" pitchFamily="18" charset="0"/>
                                    </a:rPr>
                                    <m:t>−</m:t>
                                  </m:r>
                                  <m:r>
                                    <a:rPr lang="pt-BR" i="0">
                                      <a:latin typeface="Cambria Math" panose="02040503050406030204" pitchFamily="18" charset="0"/>
                                    </a:rPr>
                                    <m:t>1</m:t>
                                  </m:r>
                                </m:sup>
                              </m:s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Sup>
                                <m:sSubSupPr>
                                  <m:ctrlPr>
                                    <a:rPr lang="pt-BR" i="1">
                                      <a:latin typeface="Cambria Math" panose="02040503050406030204" pitchFamily="18" charset="0"/>
                                    </a:rPr>
                                  </m:ctrlPr>
                                </m:sSubSupPr>
                                <m:e>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up>
                                  <m:r>
                                    <a:rPr lang="pt-BR" i="0">
                                      <a:latin typeface="Cambria Math" panose="02040503050406030204" pitchFamily="18" charset="0"/>
                                    </a:rPr>
                                    <m:t>−</m:t>
                                  </m:r>
                                  <m:r>
                                    <a:rPr lang="pt-BR" i="0">
                                      <a:latin typeface="Cambria Math" panose="02040503050406030204" pitchFamily="18" charset="0"/>
                                    </a:rPr>
                                    <m:t>1</m:t>
                                  </m:r>
                                </m:sup>
                              </m:sSubSup>
                            </m:e>
                          </m:d>
                        </m:e>
                        <m:sup>
                          <m:r>
                            <a:rPr lang="pt-BR" i="0">
                              <a:latin typeface="Cambria Math" panose="02040503050406030204" pitchFamily="18" charset="0"/>
                            </a:rPr>
                            <m:t>−</m:t>
                          </m:r>
                          <m:r>
                            <a:rPr lang="pt-BR" i="0">
                              <a:latin typeface="Cambria Math" panose="02040503050406030204" pitchFamily="18" charset="0"/>
                            </a:rPr>
                            <m:t>1</m:t>
                          </m:r>
                        </m:sup>
                      </m:sSup>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r>
                            <a:rPr lang="pt-BR" i="0">
                              <a:latin typeface="Cambria Math" panose="02040503050406030204" pitchFamily="18" charset="0"/>
                            </a:rPr>
                            <m:t>1</m:t>
                          </m:r>
                        </m:sup>
                      </m:sSub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r>
                            <a:rPr lang="pt-BR" i="0">
                              <a:latin typeface="Cambria Math" panose="02040503050406030204" pitchFamily="18" charset="0"/>
                            </a:rPr>
                            <m:t>1</m:t>
                          </m:r>
                        </m:sup>
                      </m:sSub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en>
                      </m:f>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r>
                            <a:rPr lang="pt-BR" i="0">
                              <a:latin typeface="Cambria Math" panose="02040503050406030204" pitchFamily="18" charset="0"/>
                            </a:rPr>
                            <m:t>1</m:t>
                          </m:r>
                        </m:sup>
                      </m:sSubSup>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sup>
                                  <m:r>
                                    <a:rPr lang="pt-BR" i="0">
                                      <a:latin typeface="Cambria Math" panose="02040503050406030204" pitchFamily="18" charset="0"/>
                                    </a:rPr>
                                    <m:t>−</m:t>
                                  </m:r>
                                  <m:r>
                                    <a:rPr lang="pt-BR" i="0">
                                      <a:latin typeface="Cambria Math" panose="02040503050406030204" pitchFamily="18" charset="0"/>
                                    </a:rPr>
                                    <m:t>1</m:t>
                                  </m:r>
                                </m:sup>
                              </m:s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r>
                                    <a:rPr lang="pt-BR" i="0">
                                      <a:latin typeface="Cambria Math" panose="02040503050406030204" pitchFamily="18" charset="0"/>
                                    </a:rPr>
                                    <m:t>1</m:t>
                                  </m:r>
                                </m:sup>
                              </m:sSubSup>
                            </m:e>
                          </m:d>
                        </m:e>
                        <m:sup>
                          <m:r>
                            <a:rPr lang="pt-BR" i="0">
                              <a:latin typeface="Cambria Math" panose="02040503050406030204" pitchFamily="18" charset="0"/>
                            </a:rPr>
                            <m:t>−</m:t>
                          </m:r>
                          <m:r>
                            <a:rPr lang="pt-BR" i="0">
                              <a:latin typeface="Cambria Math" panose="02040503050406030204" pitchFamily="18" charset="0"/>
                            </a:rPr>
                            <m:t>1</m:t>
                          </m:r>
                        </m:sup>
                      </m:sSup>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r>
                            <a:rPr lang="pt-BR" i="0">
                              <a:latin typeface="Cambria Math" panose="02040503050406030204" pitchFamily="18" charset="0"/>
                            </a:rPr>
                            <m:t>1</m:t>
                          </m:r>
                        </m:sup>
                      </m:sSub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r>
                            <a:rPr lang="pt-BR" i="0">
                              <a:latin typeface="Cambria Math" panose="02040503050406030204" pitchFamily="18" charset="0"/>
                            </a:rPr>
                            <m:t>1</m:t>
                          </m:r>
                        </m:sup>
                      </m:sSub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en>
                      </m:f>
                      <m:d>
                        <m:dPr>
                          <m:begChr m:val="["/>
                          <m:endChr m:val="]"/>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r>
                                <a:rPr lang="pt-BR" i="0">
                                  <a:latin typeface="Cambria Math" panose="02040503050406030204" pitchFamily="18" charset="0"/>
                                </a:rPr>
                                <m:t>1</m:t>
                              </m:r>
                            </m:sup>
                          </m:sSubSup>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r>
                                <a:rPr lang="pt-BR" i="0">
                                  <a:latin typeface="Cambria Math" panose="02040503050406030204" pitchFamily="18" charset="0"/>
                                </a:rPr>
                                <m:t>1</m:t>
                              </m:r>
                            </m:sup>
                          </m:sSubSup>
                        </m:e>
                      </m:d>
                    </m:oMath>
                  </m:oMathPara>
                </a14:m>
                <a:endParaRPr lang="pt-BR" dirty="0"/>
              </a:p>
            </p:txBody>
          </p:sp>
        </mc:Choice>
        <mc:Fallback xmlns="">
          <p:sp>
            <p:nvSpPr>
              <p:cNvPr id="7" name="CaixaDeTexto 6">
                <a:extLst>
                  <a:ext uri="{FF2B5EF4-FFF2-40B4-BE49-F238E27FC236}">
                    <a16:creationId xmlns:a16="http://schemas.microsoft.com/office/drawing/2014/main" id="{7DDE18AC-76D2-4B0B-A820-10BA2F224E71}"/>
                  </a:ext>
                </a:extLst>
              </p:cNvPr>
              <p:cNvSpPr txBox="1">
                <a:spLocks noRot="1" noChangeAspect="1" noMove="1" noResize="1" noEditPoints="1" noAdjustHandles="1" noChangeArrowheads="1" noChangeShapeType="1" noTextEdit="1"/>
              </p:cNvSpPr>
              <p:nvPr/>
            </p:nvSpPr>
            <p:spPr>
              <a:xfrm>
                <a:off x="1518621" y="2145700"/>
                <a:ext cx="9154758" cy="1283300"/>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01B7C83D-B23C-465B-B0B2-6C22D868AE68}"/>
                  </a:ext>
                </a:extLst>
              </p:cNvPr>
              <p:cNvSpPr txBox="1"/>
              <p:nvPr/>
            </p:nvSpPr>
            <p:spPr>
              <a:xfrm>
                <a:off x="3048897" y="3999182"/>
                <a:ext cx="6094206" cy="4014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BR" i="1" smtClean="0">
                              <a:latin typeface="Cambria Math" panose="02040503050406030204" pitchFamily="18" charset="0"/>
                            </a:rPr>
                          </m:ctrlPr>
                        </m:sSubSupPr>
                        <m:e>
                          <m:r>
                            <a:rPr lang="pt-BR" i="1">
                              <a:latin typeface="Cambria Math" panose="02040503050406030204" pitchFamily="18" charset="0"/>
                            </a:rPr>
                            <m:t>𝐾</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r>
                            <a:rPr lang="pt-BR" i="0">
                              <a:latin typeface="Cambria Math" panose="02040503050406030204" pitchFamily="18" charset="0"/>
                            </a:rPr>
                            <m:t>1</m:t>
                          </m:r>
                        </m:sup>
                      </m:sSubSup>
                      <m:r>
                        <a:rPr lang="pt-BR" i="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r>
                            <a:rPr lang="pt-BR" i="0">
                              <a:latin typeface="Cambria Math" panose="02040503050406030204" pitchFamily="18" charset="0"/>
                            </a:rPr>
                            <m:t>1</m:t>
                          </m:r>
                        </m:sup>
                      </m:sSubSup>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r>
                            <a:rPr lang="pt-BR" i="0">
                              <a:latin typeface="Cambria Math" panose="02040503050406030204" pitchFamily="18" charset="0"/>
                            </a:rPr>
                            <m:t>1</m:t>
                          </m:r>
                        </m:sup>
                      </m:sSubSup>
                    </m:oMath>
                  </m:oMathPara>
                </a14:m>
                <a:endParaRPr lang="pt-BR" dirty="0"/>
              </a:p>
            </p:txBody>
          </p:sp>
        </mc:Choice>
        <mc:Fallback xmlns="">
          <p:sp>
            <p:nvSpPr>
              <p:cNvPr id="9" name="CaixaDeTexto 8">
                <a:extLst>
                  <a:ext uri="{FF2B5EF4-FFF2-40B4-BE49-F238E27FC236}">
                    <a16:creationId xmlns:a16="http://schemas.microsoft.com/office/drawing/2014/main" id="{01B7C83D-B23C-465B-B0B2-6C22D868AE68}"/>
                  </a:ext>
                </a:extLst>
              </p:cNvPr>
              <p:cNvSpPr txBox="1">
                <a:spLocks noRot="1" noChangeAspect="1" noMove="1" noResize="1" noEditPoints="1" noAdjustHandles="1" noChangeArrowheads="1" noChangeShapeType="1" noTextEdit="1"/>
              </p:cNvSpPr>
              <p:nvPr/>
            </p:nvSpPr>
            <p:spPr>
              <a:xfrm>
                <a:off x="3048897" y="3999182"/>
                <a:ext cx="6094206" cy="401457"/>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BF41F59E-FD1F-43E7-BF9D-9F4DD9BF312C}"/>
                  </a:ext>
                </a:extLst>
              </p:cNvPr>
              <p:cNvSpPr txBox="1"/>
              <p:nvPr/>
            </p:nvSpPr>
            <p:spPr>
              <a:xfrm>
                <a:off x="3048897" y="5069112"/>
                <a:ext cx="6094206" cy="6127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𝜆</m:t>
                                  </m:r>
                                  <m:r>
                                    <m:rPr>
                                      <m:sty m:val="p"/>
                                    </m:rPr>
                                    <a:rPr lang="pt-BR" i="0">
                                      <a:latin typeface="Cambria Math" panose="02040503050406030204" pitchFamily="18" charset="0"/>
                                    </a:rPr>
                                    <m:t>S</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m:rPr>
                                      <m:sty m:val="p"/>
                                    </m:rPr>
                                    <a:rPr lang="pt-BR" i="0">
                                      <a:latin typeface="Cambria Math" panose="02040503050406030204" pitchFamily="18" charset="0"/>
                                    </a:rPr>
                                    <m:t>G</m:t>
                                  </m:r>
                                </m:e>
                                <m:sub>
                                  <m:r>
                                    <m:rPr>
                                      <m:sty m:val="p"/>
                                    </m:rPr>
                                    <a:rPr lang="pt-BR" i="0">
                                      <a:latin typeface="Cambria Math" panose="02040503050406030204" pitchFamily="18" charset="0"/>
                                    </a:rPr>
                                    <m:t>u</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u</m:t>
                                      </m:r>
                                    </m:e>
                                  </m:bar>
                                </m:sub>
                              </m:sSub>
                            </m:e>
                          </m:d>
                        </m:e>
                        <m:sup>
                          <m:r>
                            <a:rPr lang="pt-BR" i="0">
                              <a:latin typeface="Cambria Math" panose="02040503050406030204" pitchFamily="18" charset="0"/>
                            </a:rPr>
                            <m:t>−</m:t>
                          </m:r>
                          <m:r>
                            <a:rPr lang="pt-BR" i="0">
                              <a:latin typeface="Cambria Math" panose="02040503050406030204" pitchFamily="18" charset="0"/>
                            </a:rPr>
                            <m:t>1</m:t>
                          </m:r>
                        </m:sup>
                      </m:s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r>
                            <a:rPr lang="pt-BR" i="0">
                              <a:latin typeface="Cambria Math" panose="02040503050406030204" pitchFamily="18" charset="0"/>
                            </a:rPr>
                            <m:t>1</m:t>
                          </m:r>
                        </m:sup>
                      </m:sSubSup>
                      <m:r>
                        <a:rPr lang="pt-BR" i="0">
                          <a:latin typeface="Cambria Math" panose="02040503050406030204" pitchFamily="18" charset="0"/>
                        </a:rPr>
                        <m:t>−</m:t>
                      </m:r>
                      <m:sSubSup>
                        <m:sSubSupPr>
                          <m:ctrlPr>
                            <a:rPr lang="pt-BR" i="1">
                              <a:latin typeface="Cambria Math" panose="02040503050406030204" pitchFamily="18" charset="0"/>
                            </a:rPr>
                          </m:ctrlPr>
                        </m:sSubSupPr>
                        <m:e>
                          <m:f>
                            <m:fPr>
                              <m:ctrlPr>
                                <a:rPr lang="pt-BR" i="1">
                                  <a:latin typeface="Cambria Math" panose="02040503050406030204" pitchFamily="18" charset="0"/>
                                </a:rPr>
                              </m:ctrlPr>
                            </m:fPr>
                            <m:num>
                              <m:r>
                                <a:rPr lang="pt-BR" i="0">
                                  <a:latin typeface="Cambria Math" panose="02040503050406030204" pitchFamily="18" charset="0"/>
                                </a:rPr>
                                <m:t>1</m:t>
                              </m:r>
                            </m:num>
                            <m:den>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en>
                          </m:f>
                          <m:r>
                            <a:rPr lang="pt-BR" i="1">
                              <a:latin typeface="Cambria Math" panose="02040503050406030204" pitchFamily="18" charset="0"/>
                            </a:rPr>
                            <m:t>𝐾</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r>
                            <a:rPr lang="pt-BR" i="0">
                              <a:latin typeface="Cambria Math" panose="02040503050406030204" pitchFamily="18" charset="0"/>
                            </a:rPr>
                            <m:t>1</m:t>
                          </m:r>
                        </m:sup>
                      </m:sSubSup>
                    </m:oMath>
                  </m:oMathPara>
                </a14:m>
                <a:endParaRPr lang="pt-BR" dirty="0"/>
              </a:p>
            </p:txBody>
          </p:sp>
        </mc:Choice>
        <mc:Fallback xmlns="">
          <p:sp>
            <p:nvSpPr>
              <p:cNvPr id="11" name="CaixaDeTexto 10">
                <a:extLst>
                  <a:ext uri="{FF2B5EF4-FFF2-40B4-BE49-F238E27FC236}">
                    <a16:creationId xmlns:a16="http://schemas.microsoft.com/office/drawing/2014/main" id="{BF41F59E-FD1F-43E7-BF9D-9F4DD9BF312C}"/>
                  </a:ext>
                </a:extLst>
              </p:cNvPr>
              <p:cNvSpPr txBox="1">
                <a:spLocks noRot="1" noChangeAspect="1" noMove="1" noResize="1" noEditPoints="1" noAdjustHandles="1" noChangeArrowheads="1" noChangeShapeType="1" noTextEdit="1"/>
              </p:cNvSpPr>
              <p:nvPr/>
            </p:nvSpPr>
            <p:spPr>
              <a:xfrm>
                <a:off x="3048897" y="5069112"/>
                <a:ext cx="6094206" cy="612796"/>
              </a:xfrm>
              <a:prstGeom prst="rect">
                <a:avLst/>
              </a:prstGeom>
              <a:blipFill>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8311212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Vale à pena observar que:</a:t>
                </a:r>
              </a:p>
              <a:p>
                <a:pPr algn="r"/>
                <a:r>
                  <a:rPr lang="pt-BR" dirty="0"/>
                  <a:t>(98)</a:t>
                </a:r>
              </a:p>
              <a:p>
                <a:pPr algn="just"/>
                <a:endParaRPr lang="pt-BR" dirty="0"/>
              </a:p>
              <a:p>
                <a:pPr algn="just"/>
                <a:r>
                  <a:rPr lang="pt-BR" dirty="0"/>
                  <a:t>Uma consideração similar a equação (98) não é possível de ser feita para o primeiro caso mostrado, onde </a:t>
                </a:r>
                <a14:m>
                  <m:oMath xmlns:m="http://schemas.openxmlformats.org/officeDocument/2006/math">
                    <m:r>
                      <a:rPr lang="pt-BR" i="1" dirty="0" smtClean="0">
                        <a:latin typeface="Cambria Math" panose="02040503050406030204" pitchFamily="18" charset="0"/>
                      </a:rPr>
                      <m:t>𝐴</m:t>
                    </m:r>
                    <m:r>
                      <a:rPr lang="pt-BR" i="1" dirty="0" smtClean="0">
                        <a:latin typeface="Cambria Math" panose="02040503050406030204" pitchFamily="18" charset="0"/>
                      </a:rPr>
                      <m:t>=</m:t>
                    </m:r>
                    <m:r>
                      <a:rPr lang="pt-BR" i="1" dirty="0" err="1" smtClean="0">
                        <a:latin typeface="Cambria Math" panose="02040503050406030204" pitchFamily="18" charset="0"/>
                      </a:rPr>
                      <m:t>𝜆</m:t>
                    </m:r>
                    <m:sSub>
                      <m:sSubPr>
                        <m:ctrlPr>
                          <a:rPr lang="pt-BR" i="1" dirty="0" smtClean="0">
                            <a:latin typeface="Cambria Math" panose="02040503050406030204" pitchFamily="18" charset="0"/>
                          </a:rPr>
                        </m:ctrlPr>
                      </m:sSubPr>
                      <m:e>
                        <m:r>
                          <a:rPr lang="pt-BR" i="1" dirty="0" err="1" smtClean="0">
                            <a:latin typeface="Cambria Math" panose="02040503050406030204" pitchFamily="18" charset="0"/>
                          </a:rPr>
                          <m:t>𝑆</m:t>
                        </m:r>
                      </m:e>
                      <m:sub>
                        <m:r>
                          <a:rPr lang="pt-BR" i="1" dirty="0" err="1" smtClean="0">
                            <a:latin typeface="Cambria Math" panose="02040503050406030204" pitchFamily="18" charset="0"/>
                          </a:rPr>
                          <m:t>𝑢</m:t>
                        </m:r>
                        <m:bar>
                          <m:barPr>
                            <m:pos m:val="top"/>
                            <m:ctrlPr>
                              <a:rPr lang="pt-BR" i="1" dirty="0" err="1" smtClean="0">
                                <a:latin typeface="Cambria Math" panose="02040503050406030204" pitchFamily="18" charset="0"/>
                              </a:rPr>
                            </m:ctrlPr>
                          </m:barPr>
                          <m:e>
                            <m:r>
                              <a:rPr lang="pt-BR" i="1" dirty="0" err="1" smtClean="0">
                                <a:latin typeface="Cambria Math" panose="02040503050406030204" pitchFamily="18" charset="0"/>
                              </a:rPr>
                              <m:t>𝑢</m:t>
                            </m:r>
                          </m:e>
                        </m:bar>
                      </m:sub>
                    </m:sSub>
                    <m:r>
                      <a:rPr lang="pt-BR" i="1" dirty="0" smtClean="0">
                        <a:latin typeface="Cambria Math" panose="02040503050406030204" pitchFamily="18" charset="0"/>
                      </a:rPr>
                      <m:t> </m:t>
                    </m:r>
                  </m:oMath>
                </a14:m>
                <a:r>
                  <a:rPr lang="pt-BR" dirty="0"/>
                  <a:t>e </a:t>
                </a:r>
                <a14:m>
                  <m:oMath xmlns:m="http://schemas.openxmlformats.org/officeDocument/2006/math">
                    <m:r>
                      <a:rPr lang="pt-BR" i="1" dirty="0" smtClean="0">
                        <a:latin typeface="Cambria Math" panose="02040503050406030204" pitchFamily="18" charset="0"/>
                      </a:rPr>
                      <m:t>𝐵</m:t>
                    </m:r>
                    <m:r>
                      <a:rPr lang="pt-BR" i="1" dirty="0" smtClean="0">
                        <a:latin typeface="Cambria Math" panose="02040503050406030204" pitchFamily="18" charset="0"/>
                      </a:rPr>
                      <m:t>=</m:t>
                    </m:r>
                    <m:sSub>
                      <m:sSubPr>
                        <m:ctrlPr>
                          <a:rPr lang="pt-BR" i="1" dirty="0" smtClean="0">
                            <a:latin typeface="Cambria Math" panose="02040503050406030204" pitchFamily="18" charset="0"/>
                          </a:rPr>
                        </m:ctrlPr>
                      </m:sSubPr>
                      <m:e>
                        <m:r>
                          <a:rPr lang="pt-BR" i="1" dirty="0" smtClean="0">
                            <a:latin typeface="Cambria Math" panose="02040503050406030204" pitchFamily="18" charset="0"/>
                          </a:rPr>
                          <m:t>𝐺</m:t>
                        </m:r>
                      </m:e>
                      <m:sub>
                        <m:r>
                          <a:rPr lang="pt-BR" i="1" dirty="0" err="1" smtClean="0">
                            <a:latin typeface="Cambria Math" panose="02040503050406030204" pitchFamily="18" charset="0"/>
                          </a:rPr>
                          <m:t>𝑢</m:t>
                        </m:r>
                        <m:bar>
                          <m:barPr>
                            <m:pos m:val="top"/>
                            <m:ctrlPr>
                              <a:rPr lang="pt-BR" i="1" dirty="0" err="1" smtClean="0">
                                <a:latin typeface="Cambria Math" panose="02040503050406030204" pitchFamily="18" charset="0"/>
                              </a:rPr>
                            </m:ctrlPr>
                          </m:barPr>
                          <m:e>
                            <m:r>
                              <a:rPr lang="pt-BR" i="1" dirty="0" err="1" smtClean="0">
                                <a:latin typeface="Cambria Math" panose="02040503050406030204" pitchFamily="18" charset="0"/>
                              </a:rPr>
                              <m:t>𝑢</m:t>
                            </m:r>
                          </m:e>
                        </m:bar>
                      </m:sub>
                    </m:sSub>
                  </m:oMath>
                </a14:m>
                <a:r>
                  <a:rPr lang="pt-BR" dirty="0"/>
                  <a:t>, pois resultam respostas fisicamente inconsistentes.</a:t>
                </a:r>
              </a:p>
              <a:p>
                <a:pPr algn="just"/>
                <a:r>
                  <a:rPr lang="pt-BR" dirty="0"/>
                  <a:t>Assim, após definida a inversa da soma das matrizes, dá-se seguimento ao procedimento. Por conveniência, repete-se (81):</a:t>
                </a:r>
              </a:p>
              <a:p>
                <a:pPr algn="r"/>
                <a:r>
                  <a:rPr lang="pt-BR" dirty="0"/>
                  <a:t>(99)</a:t>
                </a:r>
              </a:p>
              <a:p>
                <a:pPr algn="just"/>
                <a:r>
                  <a:rPr lang="pt-BR" dirty="0"/>
                  <a:t>Onde, é definido:</a:t>
                </a:r>
              </a:p>
              <a:p>
                <a:pPr algn="r"/>
                <a:r>
                  <a:rPr lang="pt-BR" dirty="0"/>
                  <a:t>(100)</a:t>
                </a:r>
              </a:p>
              <a:p>
                <a:pPr algn="just"/>
                <a:r>
                  <a:rPr lang="pt-BR" dirty="0"/>
                  <a:t>Portanto, considerando (97) e (100), a equação (99) se torna:</a:t>
                </a:r>
              </a:p>
              <a:p>
                <a:pPr algn="r"/>
                <a:r>
                  <a:rPr lang="pt-BR" dirty="0"/>
                  <a:t>(101)</a:t>
                </a:r>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t="-1132" r="-60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2965768F-EC34-495C-B57A-A3029F758EA0}"/>
                  </a:ext>
                </a:extLst>
              </p:cNvPr>
              <p:cNvSpPr txBox="1"/>
              <p:nvPr/>
            </p:nvSpPr>
            <p:spPr>
              <a:xfrm>
                <a:off x="3048897" y="758609"/>
                <a:ext cx="6094206" cy="6127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r>
                            <a:rPr lang="pt-BR" i="0">
                              <a:latin typeface="Cambria Math" panose="02040503050406030204" pitchFamily="18" charset="0"/>
                            </a:rPr>
                            <m:t>1</m:t>
                          </m:r>
                        </m:sup>
                      </m:sSubSup>
                      <m:r>
                        <a:rPr lang="pt-BR" i="0">
                          <a:latin typeface="Cambria Math" panose="02040503050406030204" pitchFamily="18" charset="0"/>
                        </a:rPr>
                        <m:t>≈</m:t>
                      </m:r>
                      <m:r>
                        <a:rPr lang="pt-BR" i="0">
                          <a:latin typeface="Cambria Math" panose="02040503050406030204" pitchFamily="18" charset="0"/>
                        </a:rPr>
                        <m:t>0</m:t>
                      </m:r>
                    </m:oMath>
                  </m:oMathPara>
                </a14:m>
                <a:endParaRPr lang="pt-BR" dirty="0"/>
              </a:p>
            </p:txBody>
          </p:sp>
        </mc:Choice>
        <mc:Fallback xmlns="">
          <p:sp>
            <p:nvSpPr>
              <p:cNvPr id="5" name="CaixaDeTexto 4">
                <a:extLst>
                  <a:ext uri="{FF2B5EF4-FFF2-40B4-BE49-F238E27FC236}">
                    <a16:creationId xmlns:a16="http://schemas.microsoft.com/office/drawing/2014/main" id="{2965768F-EC34-495C-B57A-A3029F758EA0}"/>
                  </a:ext>
                </a:extLst>
              </p:cNvPr>
              <p:cNvSpPr txBox="1">
                <a:spLocks noRot="1" noChangeAspect="1" noMove="1" noResize="1" noEditPoints="1" noAdjustHandles="1" noChangeArrowheads="1" noChangeShapeType="1" noTextEdit="1"/>
              </p:cNvSpPr>
              <p:nvPr/>
            </p:nvSpPr>
            <p:spPr>
              <a:xfrm>
                <a:off x="3048897" y="758609"/>
                <a:ext cx="6094206" cy="612796"/>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9A64E776-9A08-4BCA-ACD4-C9A1D729A50C}"/>
                  </a:ext>
                </a:extLst>
              </p:cNvPr>
              <p:cNvSpPr txBox="1"/>
              <p:nvPr/>
            </p:nvSpPr>
            <p:spPr>
              <a:xfrm>
                <a:off x="3048897" y="3115413"/>
                <a:ext cx="6094206" cy="4117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𝑞</m:t>
                      </m:r>
                      <m:r>
                        <a:rPr lang="pt-BR" i="0">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e>
                          </m:d>
                        </m:e>
                        <m:sup>
                          <m:r>
                            <a:rPr lang="pt-BR" i="0">
                              <a:latin typeface="Cambria Math" panose="02040503050406030204" pitchFamily="18" charset="0"/>
                            </a:rPr>
                            <m:t>−</m:t>
                          </m:r>
                          <m:r>
                            <a:rPr lang="pt-BR" i="0">
                              <a:latin typeface="Cambria Math" panose="02040503050406030204" pitchFamily="18" charset="0"/>
                            </a:rPr>
                            <m:t>1</m:t>
                          </m:r>
                        </m:sup>
                      </m:s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e>
                      </m:d>
                    </m:oMath>
                  </m:oMathPara>
                </a14:m>
                <a:endParaRPr lang="pt-BR" dirty="0"/>
              </a:p>
            </p:txBody>
          </p:sp>
        </mc:Choice>
        <mc:Fallback xmlns="">
          <p:sp>
            <p:nvSpPr>
              <p:cNvPr id="7" name="CaixaDeTexto 6">
                <a:extLst>
                  <a:ext uri="{FF2B5EF4-FFF2-40B4-BE49-F238E27FC236}">
                    <a16:creationId xmlns:a16="http://schemas.microsoft.com/office/drawing/2014/main" id="{9A64E776-9A08-4BCA-ACD4-C9A1D729A50C}"/>
                  </a:ext>
                </a:extLst>
              </p:cNvPr>
              <p:cNvSpPr txBox="1">
                <a:spLocks noRot="1" noChangeAspect="1" noMove="1" noResize="1" noEditPoints="1" noAdjustHandles="1" noChangeArrowheads="1" noChangeShapeType="1" noTextEdit="1"/>
              </p:cNvSpPr>
              <p:nvPr/>
            </p:nvSpPr>
            <p:spPr>
              <a:xfrm>
                <a:off x="3048897" y="3115413"/>
                <a:ext cx="6094206" cy="411779"/>
              </a:xfrm>
              <a:prstGeom prst="rect">
                <a:avLst/>
              </a:prstGeom>
              <a:blipFill>
                <a:blip r:embed="rId4"/>
                <a:stretch>
                  <a:fillRect b="-294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A394946A-0C0B-4CD2-A213-B56ADB0E713D}"/>
                  </a:ext>
                </a:extLst>
              </p:cNvPr>
              <p:cNvSpPr txBox="1"/>
              <p:nvPr/>
            </p:nvSpPr>
            <p:spPr>
              <a:xfrm>
                <a:off x="3048897" y="3925047"/>
                <a:ext cx="6094206" cy="4117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𝑍</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oMath>
                  </m:oMathPara>
                </a14:m>
                <a:endParaRPr lang="pt-BR" dirty="0"/>
              </a:p>
            </p:txBody>
          </p:sp>
        </mc:Choice>
        <mc:Fallback xmlns="">
          <p:sp>
            <p:nvSpPr>
              <p:cNvPr id="9" name="CaixaDeTexto 8">
                <a:extLst>
                  <a:ext uri="{FF2B5EF4-FFF2-40B4-BE49-F238E27FC236}">
                    <a16:creationId xmlns:a16="http://schemas.microsoft.com/office/drawing/2014/main" id="{A394946A-0C0B-4CD2-A213-B56ADB0E713D}"/>
                  </a:ext>
                </a:extLst>
              </p:cNvPr>
              <p:cNvSpPr txBox="1">
                <a:spLocks noRot="1" noChangeAspect="1" noMove="1" noResize="1" noEditPoints="1" noAdjustHandles="1" noChangeArrowheads="1" noChangeShapeType="1" noTextEdit="1"/>
              </p:cNvSpPr>
              <p:nvPr/>
            </p:nvSpPr>
            <p:spPr>
              <a:xfrm>
                <a:off x="3048897" y="3925047"/>
                <a:ext cx="6094206" cy="411779"/>
              </a:xfrm>
              <a:prstGeom prst="rect">
                <a:avLst/>
              </a:prstGeom>
              <a:blipFill>
                <a:blip r:embed="rId5"/>
                <a:stretch>
                  <a:fillRect b="-298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18608505-88FC-4B37-8D13-9A1A0F84B908}"/>
                  </a:ext>
                </a:extLst>
              </p:cNvPr>
              <p:cNvSpPr txBox="1"/>
              <p:nvPr/>
            </p:nvSpPr>
            <p:spPr>
              <a:xfrm>
                <a:off x="3048897" y="4913858"/>
                <a:ext cx="6094206"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𝑞</m:t>
                      </m:r>
                      <m:r>
                        <a:rPr lang="pt-BR" i="0">
                          <a:latin typeface="Cambria Math" panose="02040503050406030204" pitchFamily="18" charset="0"/>
                        </a:rPr>
                        <m:t>=</m:t>
                      </m:r>
                      <m:d>
                        <m:dPr>
                          <m:ctrlPr>
                            <a:rPr lang="pt-BR" i="1">
                              <a:latin typeface="Cambria Math" panose="02040503050406030204" pitchFamily="18" charset="0"/>
                            </a:rPr>
                          </m:ctrlPr>
                        </m:dPr>
                        <m:e>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r>
                                <a:rPr lang="pt-BR" i="0">
                                  <a:latin typeface="Cambria Math" panose="02040503050406030204" pitchFamily="18" charset="0"/>
                                </a:rPr>
                                <m:t>1</m:t>
                              </m:r>
                            </m:sup>
                          </m:sSubSup>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den>
                          </m:f>
                          <m:sSubSup>
                            <m:sSubSupPr>
                              <m:ctrlPr>
                                <a:rPr lang="pt-BR" i="1">
                                  <a:latin typeface="Cambria Math" panose="02040503050406030204" pitchFamily="18" charset="0"/>
                                </a:rPr>
                              </m:ctrlPr>
                            </m:sSubSupPr>
                            <m:e>
                              <m:r>
                                <a:rPr lang="pt-BR" i="1">
                                  <a:latin typeface="Cambria Math" panose="02040503050406030204" pitchFamily="18" charset="0"/>
                                </a:rPr>
                                <m:t>𝐾</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r>
                                <a:rPr lang="pt-BR" i="0">
                                  <a:latin typeface="Cambria Math" panose="02040503050406030204" pitchFamily="18" charset="0"/>
                                </a:rPr>
                                <m:t>1</m:t>
                              </m:r>
                            </m:sup>
                          </m:sSubSup>
                        </m:e>
                      </m:d>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𝑍</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e>
                      </m:d>
                    </m:oMath>
                  </m:oMathPara>
                </a14:m>
                <a:endParaRPr lang="pt-BR" dirty="0"/>
              </a:p>
            </p:txBody>
          </p:sp>
        </mc:Choice>
        <mc:Fallback xmlns="">
          <p:sp>
            <p:nvSpPr>
              <p:cNvPr id="11" name="CaixaDeTexto 10">
                <a:extLst>
                  <a:ext uri="{FF2B5EF4-FFF2-40B4-BE49-F238E27FC236}">
                    <a16:creationId xmlns:a16="http://schemas.microsoft.com/office/drawing/2014/main" id="{18608505-88FC-4B37-8D13-9A1A0F84B908}"/>
                  </a:ext>
                </a:extLst>
              </p:cNvPr>
              <p:cNvSpPr txBox="1">
                <a:spLocks noRot="1" noChangeAspect="1" noMove="1" noResize="1" noEditPoints="1" noAdjustHandles="1" noChangeArrowheads="1" noChangeShapeType="1" noTextEdit="1"/>
              </p:cNvSpPr>
              <p:nvPr/>
            </p:nvSpPr>
            <p:spPr>
              <a:xfrm>
                <a:off x="3048897" y="4913858"/>
                <a:ext cx="6094206" cy="714683"/>
              </a:xfrm>
              <a:prstGeom prst="rect">
                <a:avLst/>
              </a:prstGeom>
              <a:blipFill>
                <a:blip r:embed="rId6"/>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439127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Substituindo o valor de (101) em (80), e distribuindo seus termos: </a:t>
            </a:r>
          </a:p>
          <a:p>
            <a:pPr algn="just"/>
            <a:endParaRPr lang="pt-BR" dirty="0"/>
          </a:p>
          <a:p>
            <a:pPr algn="r"/>
            <a:r>
              <a:rPr lang="pt-BR" dirty="0"/>
              <a:t>(102)</a:t>
            </a:r>
          </a:p>
          <a:p>
            <a:pPr algn="just"/>
            <a:endParaRPr lang="pt-BR" dirty="0"/>
          </a:p>
          <a:p>
            <a:pPr algn="just"/>
            <a:r>
              <a:rPr lang="pt-BR" dirty="0"/>
              <a:t>Para simplificar tal equação, é adotado:</a:t>
            </a:r>
          </a:p>
          <a:p>
            <a:pPr algn="just"/>
            <a:endParaRPr lang="pt-BR" dirty="0"/>
          </a:p>
          <a:p>
            <a:pPr algn="just"/>
            <a:endParaRPr lang="pt-BR" dirty="0"/>
          </a:p>
          <a:p>
            <a:pPr algn="r"/>
            <a:r>
              <a:rPr lang="pt-BR" dirty="0"/>
              <a:t>(103)</a:t>
            </a:r>
          </a:p>
          <a:p>
            <a:pPr algn="just"/>
            <a:endParaRPr lang="pt-BR" dirty="0"/>
          </a:p>
          <a:p>
            <a:pPr algn="just"/>
            <a:endParaRPr lang="pt-BR" dirty="0"/>
          </a:p>
          <a:p>
            <a:pPr algn="just"/>
            <a:r>
              <a:rPr lang="pt-BR" dirty="0"/>
              <a:t>Assim:</a:t>
            </a:r>
          </a:p>
          <a:p>
            <a:pPr algn="r"/>
            <a:r>
              <a:rPr lang="pt-BR" dirty="0"/>
              <a:t>(104)</a:t>
            </a:r>
          </a:p>
        </p:txBody>
      </p:sp>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53FBED43-27C9-4FD0-BB0F-3AB72C8E7637}"/>
                  </a:ext>
                </a:extLst>
              </p:cNvPr>
              <p:cNvSpPr txBox="1"/>
              <p:nvPr/>
            </p:nvSpPr>
            <p:spPr>
              <a:xfrm>
                <a:off x="1454972" y="869828"/>
                <a:ext cx="9282056" cy="11332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1">
                          <a:latin typeface="Cambria Math" panose="02040503050406030204" pitchFamily="18" charset="0"/>
                        </a:rPr>
                        <m:t>−</m:t>
                      </m:r>
                      <m:f>
                        <m:fPr>
                          <m:ctrlPr>
                            <a:rPr lang="pt-BR" i="1">
                              <a:latin typeface="Cambria Math" panose="02040503050406030204" pitchFamily="18" charset="0"/>
                            </a:rPr>
                          </m:ctrlPr>
                        </m:fPr>
                        <m:num>
                          <m:r>
                            <a:rPr lang="pt-BR">
                              <a:latin typeface="Cambria Math" panose="02040503050406030204" pitchFamily="18" charset="0"/>
                            </a:rPr>
                            <m:t>1</m:t>
                          </m:r>
                        </m:num>
                        <m:den>
                          <m:r>
                            <m:rPr>
                              <m:sty m:val="p"/>
                            </m:rPr>
                            <a:rPr lang="pt-BR">
                              <a:latin typeface="Cambria Math" panose="02040503050406030204" pitchFamily="18" charset="0"/>
                            </a:rPr>
                            <m:t>λ</m:t>
                          </m:r>
                        </m:den>
                      </m:f>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1">
                                  <a:latin typeface="Cambria Math" panose="02040503050406030204" pitchFamily="18" charset="0"/>
                                </a:rPr>
                                <m:t>−</m:t>
                              </m:r>
                              <m:r>
                                <a:rPr lang="pt-BR" i="1">
                                  <a:latin typeface="Cambria Math" panose="02040503050406030204" pitchFamily="18" charset="0"/>
                                </a:rPr>
                                <m:t>1</m:t>
                              </m:r>
                            </m:sup>
                          </m:sSubSup>
                        </m:e>
                      </m:d>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𝑍</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e>
                      </m:d>
                      <m:r>
                        <a:rPr lang="pt-BR" i="1">
                          <a:latin typeface="Cambria Math" panose="02040503050406030204" pitchFamily="18" charset="0"/>
                        </a:rPr>
                        <m:t>+</m:t>
                      </m:r>
                      <m:f>
                        <m:fPr>
                          <m:ctrlPr>
                            <a:rPr lang="pt-BR" i="1">
                              <a:latin typeface="Cambria Math" panose="02040503050406030204" pitchFamily="18" charset="0"/>
                            </a:rPr>
                          </m:ctrlPr>
                        </m:fPr>
                        <m:num>
                          <m:r>
                            <a:rPr lang="pt-BR">
                              <a:latin typeface="Cambria Math" panose="02040503050406030204" pitchFamily="18" charset="0"/>
                            </a:rPr>
                            <m:t>1</m:t>
                          </m:r>
                        </m:num>
                        <m:den>
                          <m:sSup>
                            <m:sSupPr>
                              <m:ctrlPr>
                                <a:rPr lang="pt-BR" i="1">
                                  <a:latin typeface="Cambria Math" panose="02040503050406030204" pitchFamily="18" charset="0"/>
                                </a:rPr>
                              </m:ctrlPr>
                            </m:sSupPr>
                            <m:e>
                              <m:r>
                                <m:rPr>
                                  <m:sty m:val="p"/>
                                </m:rPr>
                                <a:rPr lang="pt-BR">
                                  <a:latin typeface="Cambria Math" panose="02040503050406030204" pitchFamily="18" charset="0"/>
                                </a:rPr>
                                <m:t>λ</m:t>
                              </m:r>
                            </m:e>
                            <m:sup>
                              <m:r>
                                <a:rPr lang="pt-BR">
                                  <a:latin typeface="Cambria Math" panose="02040503050406030204" pitchFamily="18" charset="0"/>
                                </a:rPr>
                                <m:t>2</m:t>
                              </m:r>
                            </m:sup>
                          </m:sSup>
                        </m:den>
                      </m:f>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𝐾</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1">
                                  <a:latin typeface="Cambria Math" panose="02040503050406030204" pitchFamily="18" charset="0"/>
                                </a:rPr>
                                <m:t>−</m:t>
                              </m:r>
                              <m:r>
                                <a:rPr lang="pt-BR">
                                  <a:latin typeface="Cambria Math" panose="02040503050406030204" pitchFamily="18" charset="0"/>
                                </a:rPr>
                                <m:t>1</m:t>
                              </m:r>
                            </m:sup>
                          </m:sSubSup>
                        </m:e>
                      </m:d>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𝑍</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e>
                      </m:d>
                      <m:r>
                        <a:rPr lang="pt-BR" i="1">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1">
                                  <a:latin typeface="Cambria Math" panose="02040503050406030204" pitchFamily="18" charset="0"/>
                                </a:rPr>
                                <m:t>−</m:t>
                              </m:r>
                              <m:r>
                                <a:rPr lang="pt-BR" i="1">
                                  <a:latin typeface="Cambria Math" panose="02040503050406030204" pitchFamily="18" charset="0"/>
                                </a:rPr>
                                <m:t>1</m:t>
                              </m:r>
                            </m:sup>
                          </m:sSubSup>
                        </m:e>
                      </m:d>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𝑍</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𝜆</m:t>
                          </m:r>
                        </m:den>
                      </m:f>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𝐾</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1">
                                  <a:latin typeface="Cambria Math" panose="02040503050406030204" pitchFamily="18" charset="0"/>
                                </a:rPr>
                                <m:t>−</m:t>
                              </m:r>
                              <m:r>
                                <a:rPr lang="pt-BR">
                                  <a:latin typeface="Cambria Math" panose="02040503050406030204" pitchFamily="18" charset="0"/>
                                </a:rPr>
                                <m:t>1</m:t>
                              </m:r>
                            </m:sup>
                          </m:sSubSup>
                        </m:e>
                      </m:d>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𝑍</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1">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oMath>
                  </m:oMathPara>
                </a14:m>
                <a:endParaRPr lang="pt-BR" dirty="0"/>
              </a:p>
            </p:txBody>
          </p:sp>
        </mc:Choice>
        <mc:Fallback xmlns="">
          <p:sp>
            <p:nvSpPr>
              <p:cNvPr id="4" name="CaixaDeTexto 3">
                <a:extLst>
                  <a:ext uri="{FF2B5EF4-FFF2-40B4-BE49-F238E27FC236}">
                    <a16:creationId xmlns:a16="http://schemas.microsoft.com/office/drawing/2014/main" id="{53FBED43-27C9-4FD0-BB0F-3AB72C8E7637}"/>
                  </a:ext>
                </a:extLst>
              </p:cNvPr>
              <p:cNvSpPr txBox="1">
                <a:spLocks noRot="1" noChangeAspect="1" noMove="1" noResize="1" noEditPoints="1" noAdjustHandles="1" noChangeArrowheads="1" noChangeShapeType="1" noTextEdit="1"/>
              </p:cNvSpPr>
              <p:nvPr/>
            </p:nvSpPr>
            <p:spPr>
              <a:xfrm>
                <a:off x="1454972" y="869828"/>
                <a:ext cx="9282056" cy="1133259"/>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866D21A8-4F5F-481D-B097-06260192BBA5}"/>
                  </a:ext>
                </a:extLst>
              </p:cNvPr>
              <p:cNvSpPr txBox="1"/>
              <p:nvPr/>
            </p:nvSpPr>
            <p:spPr>
              <a:xfrm>
                <a:off x="3048897" y="2708621"/>
                <a:ext cx="6094206" cy="21462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a:latin typeface="Cambria Math" panose="02040503050406030204" pitchFamily="18" charset="0"/>
                                </a:rPr>
                              </m:ctrlPr>
                            </m:eqArrPr>
                            <m:e>
                              <m:r>
                                <a:rPr lang="pt-BR">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r>
                                    <a:rPr lang="pt-BR" i="0">
                                      <a:latin typeface="Cambria Math" panose="02040503050406030204" pitchFamily="18" charset="0"/>
                                    </a:rPr>
                                    <m:t>1</m:t>
                                  </m:r>
                                </m:sup>
                              </m:sSubSup>
                            </m:e>
                            <m:e>
                              <m:r>
                                <a:rPr lang="pt-BR" i="0">
                                  <a:latin typeface="Cambria Math" panose="02040503050406030204" pitchFamily="18" charset="0"/>
                                </a:rPr>
                                <m:t>&amp; </m:t>
                              </m:r>
                            </m:e>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𝐺</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Sup>
                                <m:sSubSupPr>
                                  <m:ctrlPr>
                                    <a:rPr lang="pt-BR" i="1">
                                      <a:latin typeface="Cambria Math" panose="02040503050406030204" pitchFamily="18" charset="0"/>
                                    </a:rPr>
                                  </m:ctrlPr>
                                </m:sSubSupPr>
                                <m:e>
                                  <m:r>
                                    <a:rPr lang="pt-BR" i="1">
                                      <a:latin typeface="Cambria Math" panose="02040503050406030204" pitchFamily="18" charset="0"/>
                                    </a:rPr>
                                    <m:t>𝐾</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r>
                                    <a:rPr lang="pt-BR" i="0">
                                      <a:latin typeface="Cambria Math" panose="02040503050406030204" pitchFamily="18" charset="0"/>
                                    </a:rPr>
                                    <m:t>1</m:t>
                                  </m:r>
                                </m:sup>
                              </m:sSubSup>
                            </m:e>
                            <m:e>
                              <m:r>
                                <a:rPr lang="pt-BR" i="0">
                                  <a:latin typeface="Cambria Math" panose="02040503050406030204" pitchFamily="18" charset="0"/>
                                </a:rPr>
                                <m:t>&amp; </m:t>
                              </m:r>
                            </m:e>
                            <m:e>
                              <m:r>
                                <a:rPr lang="pt-BR" i="0">
                                  <a:latin typeface="Cambria Math" panose="02040503050406030204" pitchFamily="18" charset="0"/>
                                </a:rPr>
                                <m:t>&amp;</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Sup>
                                <m:sSubSupPr>
                                  <m:ctrlPr>
                                    <a:rPr lang="pt-BR" i="1">
                                      <a:latin typeface="Cambria Math" panose="02040503050406030204" pitchFamily="18" charset="0"/>
                                    </a:rPr>
                                  </m:ctrlPr>
                                </m:sSubSupPr>
                                <m:e>
                                  <m:r>
                                    <a:rPr lang="pt-BR" i="1">
                                      <a:latin typeface="Cambria Math" panose="02040503050406030204" pitchFamily="18" charset="0"/>
                                    </a:rPr>
                                    <m:t>𝑆</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r>
                                    <a:rPr lang="pt-BR" i="0">
                                      <a:latin typeface="Cambria Math" panose="02040503050406030204" pitchFamily="18" charset="0"/>
                                    </a:rPr>
                                    <m:t>1</m:t>
                                  </m:r>
                                </m:sup>
                              </m:sSubSup>
                            </m:e>
                            <m:e>
                              <m:r>
                                <a:rPr lang="pt-BR" i="0">
                                  <a:latin typeface="Cambria Math" panose="02040503050406030204" pitchFamily="18" charset="0"/>
                                </a:rPr>
                                <m:t>&amp; </m:t>
                              </m:r>
                            </m:e>
                            <m:e>
                              <m:r>
                                <a:rPr lang="pt-BR" i="0">
                                  <a:latin typeface="Cambria Math" panose="02040503050406030204" pitchFamily="18" charset="0"/>
                                </a:rPr>
                                <m:t>&amp;</m:t>
                              </m:r>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𝑆</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Sup>
                                <m:sSubSupPr>
                                  <m:ctrlPr>
                                    <a:rPr lang="pt-BR" i="1">
                                      <a:latin typeface="Cambria Math" panose="02040503050406030204" pitchFamily="18" charset="0"/>
                                    </a:rPr>
                                  </m:ctrlPr>
                                </m:sSubSupPr>
                                <m:e>
                                  <m:r>
                                    <a:rPr lang="pt-BR" i="1">
                                      <a:latin typeface="Cambria Math" panose="02040503050406030204" pitchFamily="18" charset="0"/>
                                    </a:rPr>
                                    <m:t>𝐾</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r>
                                    <a:rPr lang="pt-BR" i="0">
                                      <a:latin typeface="Cambria Math" panose="02040503050406030204" pitchFamily="18" charset="0"/>
                                    </a:rPr>
                                    <m:t>1</m:t>
                                  </m:r>
                                </m:sup>
                              </m:sSubSup>
                            </m:e>
                          </m:eqArr>
                        </m:e>
                      </m:d>
                    </m:oMath>
                  </m:oMathPara>
                </a14:m>
                <a:endParaRPr lang="pt-BR" dirty="0"/>
              </a:p>
            </p:txBody>
          </p:sp>
        </mc:Choice>
        <mc:Fallback xmlns="">
          <p:sp>
            <p:nvSpPr>
              <p:cNvPr id="6" name="CaixaDeTexto 5">
                <a:extLst>
                  <a:ext uri="{FF2B5EF4-FFF2-40B4-BE49-F238E27FC236}">
                    <a16:creationId xmlns:a16="http://schemas.microsoft.com/office/drawing/2014/main" id="{866D21A8-4F5F-481D-B097-06260192BBA5}"/>
                  </a:ext>
                </a:extLst>
              </p:cNvPr>
              <p:cNvSpPr txBox="1">
                <a:spLocks noRot="1" noChangeAspect="1" noMove="1" noResize="1" noEditPoints="1" noAdjustHandles="1" noChangeArrowheads="1" noChangeShapeType="1" noTextEdit="1"/>
              </p:cNvSpPr>
              <p:nvPr/>
            </p:nvSpPr>
            <p:spPr>
              <a:xfrm>
                <a:off x="3048897" y="2708621"/>
                <a:ext cx="6094206" cy="2146293"/>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E0EA29AA-ABB1-4F96-8E18-626E9813A82E}"/>
                  </a:ext>
                </a:extLst>
              </p:cNvPr>
              <p:cNvSpPr txBox="1"/>
              <p:nvPr/>
            </p:nvSpPr>
            <p:spPr>
              <a:xfrm>
                <a:off x="1649058" y="5263188"/>
                <a:ext cx="8893884" cy="6127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𝑍</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e>
                      </m:d>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den>
                      </m:f>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𝑍</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e>
                      </m:d>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𝑍</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e>
                      </m:d>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𝑍</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oMath>
                  </m:oMathPara>
                </a14:m>
                <a:endParaRPr lang="pt-BR" dirty="0"/>
              </a:p>
            </p:txBody>
          </p:sp>
        </mc:Choice>
        <mc:Fallback xmlns="">
          <p:sp>
            <p:nvSpPr>
              <p:cNvPr id="8" name="CaixaDeTexto 7">
                <a:extLst>
                  <a:ext uri="{FF2B5EF4-FFF2-40B4-BE49-F238E27FC236}">
                    <a16:creationId xmlns:a16="http://schemas.microsoft.com/office/drawing/2014/main" id="{E0EA29AA-ABB1-4F96-8E18-626E9813A82E}"/>
                  </a:ext>
                </a:extLst>
              </p:cNvPr>
              <p:cNvSpPr txBox="1">
                <a:spLocks noRot="1" noChangeAspect="1" noMove="1" noResize="1" noEditPoints="1" noAdjustHandles="1" noChangeArrowheads="1" noChangeShapeType="1" noTextEdit="1"/>
              </p:cNvSpPr>
              <p:nvPr/>
            </p:nvSpPr>
            <p:spPr>
              <a:xfrm>
                <a:off x="1649058" y="5263188"/>
                <a:ext cx="8893884" cy="612796"/>
              </a:xfrm>
              <a:prstGeom prst="rect">
                <a:avLst/>
              </a:prstGeom>
              <a:blipFill>
                <a:blip r:embed="rId4"/>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397870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lstStyle/>
          <a:p>
            <a:r>
              <a:rPr lang="pt-BR" dirty="0"/>
              <a:t>1. Introdução e Objetivo</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a:xfrm>
            <a:off x="1097280" y="1845733"/>
            <a:ext cx="10058400" cy="4456213"/>
          </a:xfrm>
        </p:spPr>
        <p:txBody>
          <a:bodyPr>
            <a:normAutofit/>
          </a:bodyPr>
          <a:lstStyle/>
          <a:p>
            <a:pPr algn="just"/>
            <a:r>
              <a:rPr lang="pt-BR" dirty="0"/>
              <a:t>Este trabalho dá continuidade a um conjunto de pesquisas empreendidas no âmbito da UFES e já publicadas em diversos periódicos especializados, visando desenvolver o Método dos Elementos de Contorno (MEC) de modo a tornar seu campo de aplicação mais amplo, superando algumas de suas limitações no trato de integrais de domínio. </a:t>
            </a:r>
          </a:p>
          <a:p>
            <a:pPr algn="just"/>
            <a:r>
              <a:rPr lang="pt-BR" dirty="0"/>
              <a:t>Para alcançar este objetivo, duas vertentes se destacam: o Método dos Elementos de Contorno com Dupla Reciprocidade (MECDR) e o Método dos Elementos de Contorno com Interpolação Direta (MECID), que se enquadram como formulações que aplicam funções de base radial como recurso auxiliar. Tais funções permitem escrever as equações integrais do MEC tão somente em termos de integrais de contorno. A MECID, mais recente, quando aplicada aos problemas de Helmholtz (</a:t>
            </a:r>
            <a:r>
              <a:rPr lang="pt-BR" dirty="0" err="1"/>
              <a:t>Butkov</a:t>
            </a:r>
            <a:r>
              <a:rPr lang="pt-BR" dirty="0"/>
              <a:t>, 1988) se ramifica em duas vertentes a formulação regularizada e a autorregularizada.</a:t>
            </a:r>
          </a:p>
        </p:txBody>
      </p:sp>
    </p:spTree>
    <p:extLst>
      <p:ext uri="{BB962C8B-B14F-4D97-AF65-F5344CB8AC3E}">
        <p14:creationId xmlns:p14="http://schemas.microsoft.com/office/powerpoint/2010/main" val="13836802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Ao substituir o valor de (100) em (104): </a:t>
                </a:r>
              </a:p>
              <a:p>
                <a:pPr algn="r"/>
                <a:r>
                  <a:rPr lang="pt-BR" dirty="0"/>
                  <a:t>(105)</a:t>
                </a:r>
              </a:p>
              <a:p>
                <a:pPr algn="just"/>
                <a:endParaRPr lang="pt-BR" dirty="0"/>
              </a:p>
              <a:p>
                <a:pPr algn="just"/>
                <a:endParaRPr lang="pt-BR" dirty="0"/>
              </a:p>
              <a:p>
                <a:pPr algn="just"/>
                <a:r>
                  <a:rPr lang="pt-BR" dirty="0"/>
                  <a:t>E distribuir seus termos:</a:t>
                </a:r>
              </a:p>
              <a:p>
                <a:pPr algn="just"/>
                <a:endParaRPr lang="pt-BR" dirty="0"/>
              </a:p>
              <a:p>
                <a:pPr algn="r"/>
                <a:r>
                  <a:rPr lang="pt-BR" dirty="0"/>
                  <a:t>(106)</a:t>
                </a:r>
              </a:p>
              <a:p>
                <a:pPr algn="just"/>
                <a:endParaRPr lang="pt-BR" dirty="0"/>
              </a:p>
              <a:p>
                <a:pPr algn="just"/>
                <a:endParaRPr lang="pt-BR" dirty="0"/>
              </a:p>
              <a:p>
                <a:pPr algn="just"/>
                <a:r>
                  <a:rPr lang="pt-BR" dirty="0"/>
                  <a:t>Assim, ao reorganizar, isolar e multiplicar os termos por </a:t>
                </a:r>
                <a14:m>
                  <m:oMath xmlns:m="http://schemas.openxmlformats.org/officeDocument/2006/math">
                    <m:sSup>
                      <m:sSupPr>
                        <m:ctrlPr>
                          <a:rPr lang="pt-BR" b="0" i="1" smtClean="0">
                            <a:latin typeface="Cambria Math" panose="02040503050406030204" pitchFamily="18" charset="0"/>
                          </a:rPr>
                        </m:ctrlPr>
                      </m:sSupPr>
                      <m:e>
                        <m:r>
                          <a:rPr lang="pt-BR" b="0" i="1" smtClean="0">
                            <a:latin typeface="Cambria Math" panose="02040503050406030204" pitchFamily="18" charset="0"/>
                          </a:rPr>
                          <m:t>𝜆</m:t>
                        </m:r>
                      </m:e>
                      <m:sup>
                        <m:r>
                          <a:rPr lang="pt-BR" b="0" i="1" smtClean="0">
                            <a:latin typeface="Cambria Math" panose="02040503050406030204" pitchFamily="18" charset="0"/>
                          </a:rPr>
                          <m:t>2</m:t>
                        </m:r>
                      </m:sup>
                    </m:sSup>
                  </m:oMath>
                </a14:m>
                <a:r>
                  <a:rPr lang="pt-BR" dirty="0"/>
                  <a:t>:</a:t>
                </a:r>
              </a:p>
              <a:p>
                <a:pPr algn="just"/>
                <a:endParaRPr lang="pt-BR" dirty="0"/>
              </a:p>
              <a:p>
                <a:pPr algn="r"/>
                <a:r>
                  <a:rPr lang="pt-BR" dirty="0"/>
                  <a:t>(107)</a:t>
                </a:r>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t="-1132" r="-60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EC0BFDD2-F624-4298-A1A9-591FE48EF880}"/>
                  </a:ext>
                </a:extLst>
              </p:cNvPr>
              <p:cNvSpPr txBox="1"/>
              <p:nvPr/>
            </p:nvSpPr>
            <p:spPr>
              <a:xfrm>
                <a:off x="1802802" y="766912"/>
                <a:ext cx="8586395" cy="11332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den>
                      </m:f>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oMath>
                  </m:oMathPara>
                </a14:m>
                <a:endParaRPr lang="pt-BR" dirty="0"/>
              </a:p>
            </p:txBody>
          </p:sp>
        </mc:Choice>
        <mc:Fallback xmlns="">
          <p:sp>
            <p:nvSpPr>
              <p:cNvPr id="4" name="CaixaDeTexto 3">
                <a:extLst>
                  <a:ext uri="{FF2B5EF4-FFF2-40B4-BE49-F238E27FC236}">
                    <a16:creationId xmlns:a16="http://schemas.microsoft.com/office/drawing/2014/main" id="{EC0BFDD2-F624-4298-A1A9-591FE48EF880}"/>
                  </a:ext>
                </a:extLst>
              </p:cNvPr>
              <p:cNvSpPr txBox="1">
                <a:spLocks noRot="1" noChangeAspect="1" noMove="1" noResize="1" noEditPoints="1" noAdjustHandles="1" noChangeArrowheads="1" noChangeShapeType="1" noTextEdit="1"/>
              </p:cNvSpPr>
              <p:nvPr/>
            </p:nvSpPr>
            <p:spPr>
              <a:xfrm>
                <a:off x="1802802" y="766912"/>
                <a:ext cx="8586395" cy="1133259"/>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378936C5-BC3F-48CB-B3F5-2DD47255F811}"/>
                  </a:ext>
                </a:extLst>
              </p:cNvPr>
              <p:cNvSpPr txBox="1"/>
              <p:nvPr/>
            </p:nvSpPr>
            <p:spPr>
              <a:xfrm>
                <a:off x="883920" y="2494442"/>
                <a:ext cx="10217972" cy="16537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m:rPr>
                              <m:sty m:val="p"/>
                            </m:rPr>
                            <a:rPr lang="pt-BR" i="0">
                              <a:latin typeface="Cambria Math" panose="02040503050406030204" pitchFamily="18" charset="0"/>
                            </a:rPr>
                            <m:t>λ</m:t>
                          </m:r>
                        </m:den>
                      </m:f>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den>
                      </m:f>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den>
                      </m:f>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den>
                      </m:f>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d>
                        <m:dPr>
                          <m:ctrlPr>
                            <a:rPr lang="pt-BR" i="1">
                              <a:latin typeface="Cambria Math" panose="02040503050406030204" pitchFamily="18" charset="0"/>
                            </a:rPr>
                          </m:ctrlPr>
                        </m:dPr>
                        <m:e>
                          <m:r>
                            <a:rPr lang="pt-BR" i="1">
                              <a:latin typeface="Cambria Math" panose="02040503050406030204" pitchFamily="18" charset="0"/>
                            </a:rPr>
                            <m:t>𝜆</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f>
                        <m:fPr>
                          <m:ctrlPr>
                            <a:rPr lang="pt-BR" i="1">
                              <a:latin typeface="Cambria Math" panose="02040503050406030204" pitchFamily="18" charset="0"/>
                            </a:rPr>
                          </m:ctrlPr>
                        </m:fPr>
                        <m:num>
                          <m:r>
                            <a:rPr lang="pt-BR" i="0">
                              <a:latin typeface="Cambria Math" panose="02040503050406030204" pitchFamily="18" charset="0"/>
                            </a:rPr>
                            <m:t>1</m:t>
                          </m:r>
                        </m:num>
                        <m:den>
                          <m:r>
                            <a:rPr lang="pt-BR" i="1">
                              <a:latin typeface="Cambria Math" panose="02040503050406030204" pitchFamily="18" charset="0"/>
                            </a:rPr>
                            <m:t>𝜆</m:t>
                          </m:r>
                        </m:den>
                      </m:f>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oMath>
                  </m:oMathPara>
                </a14:m>
                <a:endParaRPr lang="pt-BR" dirty="0"/>
              </a:p>
            </p:txBody>
          </p:sp>
        </mc:Choice>
        <mc:Fallback xmlns="">
          <p:sp>
            <p:nvSpPr>
              <p:cNvPr id="6" name="CaixaDeTexto 5">
                <a:extLst>
                  <a:ext uri="{FF2B5EF4-FFF2-40B4-BE49-F238E27FC236}">
                    <a16:creationId xmlns:a16="http://schemas.microsoft.com/office/drawing/2014/main" id="{378936C5-BC3F-48CB-B3F5-2DD47255F811}"/>
                  </a:ext>
                </a:extLst>
              </p:cNvPr>
              <p:cNvSpPr txBox="1">
                <a:spLocks noRot="1" noChangeAspect="1" noMove="1" noResize="1" noEditPoints="1" noAdjustHandles="1" noChangeArrowheads="1" noChangeShapeType="1" noTextEdit="1"/>
              </p:cNvSpPr>
              <p:nvPr/>
            </p:nvSpPr>
            <p:spPr>
              <a:xfrm>
                <a:off x="883920" y="2494442"/>
                <a:ext cx="10217972" cy="1653722"/>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DE6BDEB0-EB99-4612-B330-456829837DF1}"/>
                  </a:ext>
                </a:extLst>
              </p:cNvPr>
              <p:cNvSpPr txBox="1"/>
              <p:nvPr/>
            </p:nvSpPr>
            <p:spPr>
              <a:xfrm>
                <a:off x="1965960" y="5010558"/>
                <a:ext cx="8625840" cy="10429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m:rPr>
                              <m:sty m:val="p"/>
                            </m:rPr>
                            <a:rPr lang="pt-BR">
                              <a:latin typeface="Cambria Math" panose="02040503050406030204" pitchFamily="18" charset="0"/>
                            </a:rPr>
                            <m:t>λ</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r>
                        <m:rPr>
                          <m:sty m:val="p"/>
                        </m:rPr>
                        <a:rPr lang="pt-BR" i="0">
                          <a:latin typeface="Cambria Math" panose="02040503050406030204" pitchFamily="18" charset="0"/>
                        </a:rPr>
                        <m:t>λ</m:t>
                      </m:r>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3</m:t>
                          </m:r>
                        </m:sup>
                      </m:sSup>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r>
                        <m:rPr>
                          <m:sty m:val="p"/>
                        </m:rPr>
                        <a:rPr lang="pt-BR" i="0">
                          <a:latin typeface="Cambria Math" panose="02040503050406030204" pitchFamily="18" charset="0"/>
                        </a:rPr>
                        <m:t>λ</m:t>
                      </m:r>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3</m:t>
                          </m:r>
                        </m:sup>
                      </m:sSup>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3</m:t>
                          </m:r>
                        </m:sup>
                      </m:sSup>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4</m:t>
                          </m:r>
                        </m:sup>
                      </m:sSup>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r>
                        <m:rPr>
                          <m:sty m:val="p"/>
                        </m:rPr>
                        <a:rPr lang="pt-BR" i="0">
                          <a:latin typeface="Cambria Math" panose="02040503050406030204" pitchFamily="18" charset="0"/>
                        </a:rPr>
                        <m:t>λ</m:t>
                      </m:r>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3</m:t>
                          </m:r>
                        </m:sup>
                      </m:sSup>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4</m:t>
                          </m:r>
                        </m:sup>
                      </m:s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1">
                          <a:latin typeface="Cambria Math" panose="02040503050406030204" pitchFamily="18" charset="0"/>
                        </a:rPr>
                        <m:t>𝑢</m:t>
                      </m:r>
                    </m:oMath>
                  </m:oMathPara>
                </a14:m>
                <a:endParaRPr lang="pt-BR" dirty="0"/>
              </a:p>
            </p:txBody>
          </p:sp>
        </mc:Choice>
        <mc:Fallback xmlns="">
          <p:sp>
            <p:nvSpPr>
              <p:cNvPr id="8" name="CaixaDeTexto 7">
                <a:extLst>
                  <a:ext uri="{FF2B5EF4-FFF2-40B4-BE49-F238E27FC236}">
                    <a16:creationId xmlns:a16="http://schemas.microsoft.com/office/drawing/2014/main" id="{DE6BDEB0-EB99-4612-B330-456829837DF1}"/>
                  </a:ext>
                </a:extLst>
              </p:cNvPr>
              <p:cNvSpPr txBox="1">
                <a:spLocks noRot="1" noChangeAspect="1" noMove="1" noResize="1" noEditPoints="1" noAdjustHandles="1" noChangeArrowheads="1" noChangeShapeType="1" noTextEdit="1"/>
              </p:cNvSpPr>
              <p:nvPr/>
            </p:nvSpPr>
            <p:spPr>
              <a:xfrm>
                <a:off x="1965960" y="5010558"/>
                <a:ext cx="8625840" cy="1042978"/>
              </a:xfrm>
              <a:prstGeom prst="rect">
                <a:avLst/>
              </a:prstGeom>
              <a:blipFill>
                <a:blip r:embed="rId5"/>
                <a:stretch>
                  <a:fillRect b="-585"/>
                </a:stretch>
              </a:blipFill>
            </p:spPr>
            <p:txBody>
              <a:bodyPr/>
              <a:lstStyle/>
              <a:p>
                <a:r>
                  <a:rPr lang="pt-BR">
                    <a:noFill/>
                  </a:rPr>
                  <a:t> </a:t>
                </a:r>
              </a:p>
            </p:txBody>
          </p:sp>
        </mc:Fallback>
      </mc:AlternateContent>
    </p:spTree>
    <p:extLst>
      <p:ext uri="{BB962C8B-B14F-4D97-AF65-F5344CB8AC3E}">
        <p14:creationId xmlns:p14="http://schemas.microsoft.com/office/powerpoint/2010/main" val="5992364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Coloca-se então, em evidencia os termos </a:t>
                </a:r>
                <a14:m>
                  <m:oMath xmlns:m="http://schemas.openxmlformats.org/officeDocument/2006/math">
                    <m:r>
                      <a:rPr lang="pt-BR" b="0" i="1" smtClean="0">
                        <a:latin typeface="Cambria Math" panose="02040503050406030204" pitchFamily="18" charset="0"/>
                      </a:rPr>
                      <m:t>𝜆</m:t>
                    </m:r>
                  </m:oMath>
                </a14:m>
                <a:r>
                  <a:rPr lang="pt-BR" dirty="0"/>
                  <a:t>:</a:t>
                </a:r>
              </a:p>
              <a:p>
                <a:pPr algn="r"/>
                <a:r>
                  <a:rPr lang="pt-BR" dirty="0"/>
                  <a:t>(108)</a:t>
                </a:r>
              </a:p>
              <a:p>
                <a:pPr algn="just"/>
                <a:endParaRPr lang="pt-BR" dirty="0"/>
              </a:p>
              <a:p>
                <a:pPr algn="just"/>
                <a:endParaRPr lang="pt-BR" dirty="0"/>
              </a:p>
              <a:p>
                <a:pPr algn="just"/>
                <a:r>
                  <a:rPr lang="pt-BR" dirty="0"/>
                  <a:t>Por fim, fazendo as seguintes substituições:</a:t>
                </a:r>
              </a:p>
              <a:p>
                <a:pPr algn="just"/>
                <a:endParaRPr lang="pt-BR" dirty="0"/>
              </a:p>
              <a:p>
                <a:pPr algn="just"/>
                <a:endParaRPr lang="pt-BR" dirty="0"/>
              </a:p>
              <a:p>
                <a:pPr algn="r"/>
                <a:r>
                  <a:rPr lang="pt-BR" dirty="0"/>
                  <a:t>(109)</a:t>
                </a:r>
              </a:p>
              <a:p>
                <a:pPr algn="just"/>
                <a:endParaRPr lang="pt-BR" dirty="0"/>
              </a:p>
              <a:p>
                <a:pPr algn="just"/>
                <a:endParaRPr lang="pt-BR" dirty="0"/>
              </a:p>
              <a:p>
                <a:pPr algn="just"/>
                <a:r>
                  <a:rPr lang="pt-BR" dirty="0"/>
                  <a:t>Resume-se o sistema completo nesta forma:</a:t>
                </a:r>
              </a:p>
              <a:p>
                <a:pPr algn="r"/>
                <a:r>
                  <a:rPr lang="pt-BR" dirty="0"/>
                  <a:t>(110)</a:t>
                </a:r>
              </a:p>
            </p:txBody>
          </p:sp>
        </mc:Choice>
        <mc:Fallback xmlns="">
          <p:sp>
            <p:nvSpPr>
              <p:cNvPr id="2" name="Espaço Reservado para Conteúdo 2">
                <a:extLst>
                  <a:ext uri="{FF2B5EF4-FFF2-40B4-BE49-F238E27FC236}">
                    <a16:creationId xmlns:a16="http://schemas.microsoft.com/office/drawing/2014/main" id="{E73DC1A4-2D69-4C70-9838-7705B773B5A4}"/>
                  </a:ext>
                </a:extLst>
              </p:cNvPr>
              <p:cNvSpPr txBox="1">
                <a:spLocks noRot="1" noChangeAspect="1" noMove="1" noResize="1" noEditPoints="1" noAdjustHandles="1" noChangeArrowheads="1" noChangeShapeType="1" noTextEdit="1"/>
              </p:cNvSpPr>
              <p:nvPr/>
            </p:nvSpPr>
            <p:spPr>
              <a:xfrm>
                <a:off x="1249680" y="358347"/>
                <a:ext cx="10058400" cy="5925912"/>
              </a:xfrm>
              <a:prstGeom prst="rect">
                <a:avLst/>
              </a:prstGeom>
              <a:blipFill>
                <a:blip r:embed="rId2"/>
                <a:stretch>
                  <a:fillRect t="-1132" r="-60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C01A1B39-6758-4468-8474-B980512A1F03}"/>
                  </a:ext>
                </a:extLst>
              </p:cNvPr>
              <p:cNvSpPr txBox="1"/>
              <p:nvPr/>
            </p:nvSpPr>
            <p:spPr>
              <a:xfrm>
                <a:off x="1810422" y="805511"/>
                <a:ext cx="8571155" cy="11031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𝜆</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3</m:t>
                          </m:r>
                        </m:sup>
                      </m:s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4</m:t>
                          </m:r>
                        </m:sup>
                      </m:s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e>
                      </m:d>
                      <m:r>
                        <a:rPr lang="pt-BR" i="1">
                          <a:latin typeface="Cambria Math" panose="02040503050406030204" pitchFamily="18" charset="0"/>
                        </a:rPr>
                        <m:t>𝑢</m:t>
                      </m:r>
                      <m:r>
                        <a:rPr lang="pt-BR" i="0">
                          <a:latin typeface="Cambria Math" panose="02040503050406030204" pitchFamily="18" charset="0"/>
                        </a:rPr>
                        <m:t>=</m:t>
                      </m:r>
                      <m:r>
                        <a:rPr lang="pt-BR" i="0">
                          <a:latin typeface="Cambria Math" panose="02040503050406030204" pitchFamily="18" charset="0"/>
                        </a:rPr>
                        <m:t>0</m:t>
                      </m:r>
                    </m:oMath>
                  </m:oMathPara>
                </a14:m>
                <a:endParaRPr lang="pt-BR" dirty="0"/>
              </a:p>
            </p:txBody>
          </p:sp>
        </mc:Choice>
        <mc:Fallback xmlns="">
          <p:sp>
            <p:nvSpPr>
              <p:cNvPr id="4" name="CaixaDeTexto 3">
                <a:extLst>
                  <a:ext uri="{FF2B5EF4-FFF2-40B4-BE49-F238E27FC236}">
                    <a16:creationId xmlns:a16="http://schemas.microsoft.com/office/drawing/2014/main" id="{C01A1B39-6758-4468-8474-B980512A1F03}"/>
                  </a:ext>
                </a:extLst>
              </p:cNvPr>
              <p:cNvSpPr txBox="1">
                <a:spLocks noRot="1" noChangeAspect="1" noMove="1" noResize="1" noEditPoints="1" noAdjustHandles="1" noChangeArrowheads="1" noChangeShapeType="1" noTextEdit="1"/>
              </p:cNvSpPr>
              <p:nvPr/>
            </p:nvSpPr>
            <p:spPr>
              <a:xfrm>
                <a:off x="1810422" y="805511"/>
                <a:ext cx="8571155" cy="1103187"/>
              </a:xfrm>
              <a:prstGeom prst="rect">
                <a:avLst/>
              </a:prstGeom>
              <a:blipFill>
                <a:blip r:embed="rId3"/>
                <a:stretch>
                  <a:fillRect b="-55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EEBD28AB-B314-4D97-ABE0-52766751C939}"/>
                  </a:ext>
                </a:extLst>
              </p:cNvPr>
              <p:cNvSpPr txBox="1"/>
              <p:nvPr/>
            </p:nvSpPr>
            <p:spPr>
              <a:xfrm>
                <a:off x="1381460" y="2651541"/>
                <a:ext cx="6094206" cy="3920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pt-BR" i="1" smtClean="0">
                          <a:latin typeface="Cambria Math" panose="02040503050406030204" pitchFamily="18" charset="0"/>
                        </a:rPr>
                        <m:t>𝐴</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oMath>
                  </m:oMathPara>
                </a14:m>
                <a:endParaRPr lang="pt-BR" dirty="0"/>
              </a:p>
            </p:txBody>
          </p:sp>
        </mc:Choice>
        <mc:Fallback xmlns="">
          <p:sp>
            <p:nvSpPr>
              <p:cNvPr id="7" name="CaixaDeTexto 6">
                <a:extLst>
                  <a:ext uri="{FF2B5EF4-FFF2-40B4-BE49-F238E27FC236}">
                    <a16:creationId xmlns:a16="http://schemas.microsoft.com/office/drawing/2014/main" id="{EEBD28AB-B314-4D97-ABE0-52766751C939}"/>
                  </a:ext>
                </a:extLst>
              </p:cNvPr>
              <p:cNvSpPr txBox="1">
                <a:spLocks noRot="1" noChangeAspect="1" noMove="1" noResize="1" noEditPoints="1" noAdjustHandles="1" noChangeArrowheads="1" noChangeShapeType="1" noTextEdit="1"/>
              </p:cNvSpPr>
              <p:nvPr/>
            </p:nvSpPr>
            <p:spPr>
              <a:xfrm>
                <a:off x="1381460" y="2651541"/>
                <a:ext cx="6094206" cy="392030"/>
              </a:xfrm>
              <a:prstGeom prst="rect">
                <a:avLst/>
              </a:prstGeom>
              <a:blipFill>
                <a:blip r:embed="rId4"/>
                <a:stretch>
                  <a:fillRect b="-312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F4DE0EE5-9A0B-423C-BE96-797B1D3E01E2}"/>
                  </a:ext>
                </a:extLst>
              </p:cNvPr>
              <p:cNvSpPr txBox="1"/>
              <p:nvPr/>
            </p:nvSpPr>
            <p:spPr>
              <a:xfrm>
                <a:off x="1381460" y="3046344"/>
                <a:ext cx="6094206" cy="41312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pt-BR" i="1" smtClean="0">
                          <a:latin typeface="Cambria Math" panose="02040503050406030204" pitchFamily="18" charset="0"/>
                        </a:rPr>
                        <m:t>𝐵</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oMath>
                  </m:oMathPara>
                </a14:m>
                <a:endParaRPr lang="pt-BR" dirty="0"/>
              </a:p>
            </p:txBody>
          </p:sp>
        </mc:Choice>
        <mc:Fallback xmlns="">
          <p:sp>
            <p:nvSpPr>
              <p:cNvPr id="9" name="CaixaDeTexto 8">
                <a:extLst>
                  <a:ext uri="{FF2B5EF4-FFF2-40B4-BE49-F238E27FC236}">
                    <a16:creationId xmlns:a16="http://schemas.microsoft.com/office/drawing/2014/main" id="{F4DE0EE5-9A0B-423C-BE96-797B1D3E01E2}"/>
                  </a:ext>
                </a:extLst>
              </p:cNvPr>
              <p:cNvSpPr txBox="1">
                <a:spLocks noRot="1" noChangeAspect="1" noMove="1" noResize="1" noEditPoints="1" noAdjustHandles="1" noChangeArrowheads="1" noChangeShapeType="1" noTextEdit="1"/>
              </p:cNvSpPr>
              <p:nvPr/>
            </p:nvSpPr>
            <p:spPr>
              <a:xfrm>
                <a:off x="1381460" y="3046344"/>
                <a:ext cx="6094206" cy="413126"/>
              </a:xfrm>
              <a:prstGeom prst="rect">
                <a:avLst/>
              </a:prstGeom>
              <a:blipFill>
                <a:blip r:embed="rId5"/>
                <a:stretch>
                  <a:fillRect b="-298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21CD63E4-3D71-4E4A-81DD-561C36921AFA}"/>
                  </a:ext>
                </a:extLst>
              </p:cNvPr>
              <p:cNvSpPr txBox="1"/>
              <p:nvPr/>
            </p:nvSpPr>
            <p:spPr>
              <a:xfrm>
                <a:off x="1381460" y="3459470"/>
                <a:ext cx="6094206" cy="41505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pt-BR" i="1" smtClean="0">
                          <a:latin typeface="Cambria Math" panose="02040503050406030204" pitchFamily="18" charset="0"/>
                        </a:rPr>
                        <m:t>𝐶</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𝐻</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p>
                        <m:sSupPr>
                          <m:ctrlPr>
                            <a:rPr lang="pt-BR" i="1">
                              <a:latin typeface="Cambria Math" panose="02040503050406030204" pitchFamily="18" charset="0"/>
                            </a:rPr>
                          </m:ctrlPr>
                        </m:sSupPr>
                        <m:e>
                          <m:r>
                            <m:rPr>
                              <m:sty m:val="p"/>
                            </m:rPr>
                            <a:rPr lang="pt-BR" i="0">
                              <a:latin typeface="Cambria Math" panose="02040503050406030204" pitchFamily="18" charset="0"/>
                            </a:rPr>
                            <m:t>λ</m:t>
                          </m:r>
                        </m:e>
                        <m:sup>
                          <m:r>
                            <a:rPr lang="pt-BR" i="0">
                              <a:latin typeface="Cambria Math" panose="02040503050406030204" pitchFamily="18" charset="0"/>
                            </a:rPr>
                            <m:t>2</m:t>
                          </m:r>
                        </m:sup>
                      </m:sSup>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oMath>
                  </m:oMathPara>
                </a14:m>
                <a:endParaRPr lang="pt-BR" dirty="0"/>
              </a:p>
            </p:txBody>
          </p:sp>
        </mc:Choice>
        <mc:Fallback xmlns="">
          <p:sp>
            <p:nvSpPr>
              <p:cNvPr id="11" name="CaixaDeTexto 10">
                <a:extLst>
                  <a:ext uri="{FF2B5EF4-FFF2-40B4-BE49-F238E27FC236}">
                    <a16:creationId xmlns:a16="http://schemas.microsoft.com/office/drawing/2014/main" id="{21CD63E4-3D71-4E4A-81DD-561C36921AFA}"/>
                  </a:ext>
                </a:extLst>
              </p:cNvPr>
              <p:cNvSpPr txBox="1">
                <a:spLocks noRot="1" noChangeAspect="1" noMove="1" noResize="1" noEditPoints="1" noAdjustHandles="1" noChangeArrowheads="1" noChangeShapeType="1" noTextEdit="1"/>
              </p:cNvSpPr>
              <p:nvPr/>
            </p:nvSpPr>
            <p:spPr>
              <a:xfrm>
                <a:off x="1381460" y="3459470"/>
                <a:ext cx="6094206" cy="415050"/>
              </a:xfrm>
              <a:prstGeom prst="rect">
                <a:avLst/>
              </a:prstGeom>
              <a:blipFill>
                <a:blip r:embed="rId6"/>
                <a:stretch>
                  <a:fillRect b="-289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137AADC1-5394-4AC7-A5C7-399BF92C27A7}"/>
                  </a:ext>
                </a:extLst>
              </p:cNvPr>
              <p:cNvSpPr txBox="1"/>
              <p:nvPr/>
            </p:nvSpPr>
            <p:spPr>
              <a:xfrm>
                <a:off x="1381460" y="3874520"/>
                <a:ext cx="6094206" cy="41312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pt-BR" i="1" smtClean="0">
                          <a:latin typeface="Cambria Math" panose="02040503050406030204" pitchFamily="18" charset="0"/>
                        </a:rPr>
                        <m:t>𝐷</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𝑊</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𝑍</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up>
                          <m:r>
                            <a:rPr lang="pt-BR" i="0">
                              <a:latin typeface="Cambria Math" panose="02040503050406030204" pitchFamily="18" charset="0"/>
                            </a:rPr>
                            <m:t>′</m:t>
                          </m:r>
                        </m:sup>
                      </m:sSubSup>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oMath>
                  </m:oMathPara>
                </a14:m>
                <a:endParaRPr lang="pt-BR" dirty="0"/>
              </a:p>
            </p:txBody>
          </p:sp>
        </mc:Choice>
        <mc:Fallback xmlns="">
          <p:sp>
            <p:nvSpPr>
              <p:cNvPr id="13" name="CaixaDeTexto 12">
                <a:extLst>
                  <a:ext uri="{FF2B5EF4-FFF2-40B4-BE49-F238E27FC236}">
                    <a16:creationId xmlns:a16="http://schemas.microsoft.com/office/drawing/2014/main" id="{137AADC1-5394-4AC7-A5C7-399BF92C27A7}"/>
                  </a:ext>
                </a:extLst>
              </p:cNvPr>
              <p:cNvSpPr txBox="1">
                <a:spLocks noRot="1" noChangeAspect="1" noMove="1" noResize="1" noEditPoints="1" noAdjustHandles="1" noChangeArrowheads="1" noChangeShapeType="1" noTextEdit="1"/>
              </p:cNvSpPr>
              <p:nvPr/>
            </p:nvSpPr>
            <p:spPr>
              <a:xfrm>
                <a:off x="1381460" y="3874520"/>
                <a:ext cx="6094206" cy="413126"/>
              </a:xfrm>
              <a:prstGeom prst="rect">
                <a:avLst/>
              </a:prstGeom>
              <a:blipFill>
                <a:blip r:embed="rId7"/>
                <a:stretch>
                  <a:fillRect b="-298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CaixaDeTexto 14">
                <a:extLst>
                  <a:ext uri="{FF2B5EF4-FFF2-40B4-BE49-F238E27FC236}">
                    <a16:creationId xmlns:a16="http://schemas.microsoft.com/office/drawing/2014/main" id="{2F178683-51C3-47B4-A321-8F102F8230A4}"/>
                  </a:ext>
                </a:extLst>
              </p:cNvPr>
              <p:cNvSpPr txBox="1"/>
              <p:nvPr/>
            </p:nvSpPr>
            <p:spPr>
              <a:xfrm>
                <a:off x="1381460" y="4310666"/>
                <a:ext cx="6094206" cy="3920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pt-BR" i="1" smtClean="0">
                          <a:latin typeface="Cambria Math" panose="02040503050406030204" pitchFamily="18" charset="0"/>
                        </a:rPr>
                        <m:t>𝐸</m:t>
                      </m:r>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𝑌</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𝑢</m:t>
                              </m:r>
                            </m:e>
                          </m:bar>
                        </m:sub>
                      </m:sSub>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𝑢</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𝑀</m:t>
                          </m:r>
                        </m:e>
                        <m:sub>
                          <m:r>
                            <a:rPr lang="pt-BR" i="1">
                              <a:latin typeface="Cambria Math" panose="02040503050406030204" pitchFamily="18" charset="0"/>
                            </a:rPr>
                            <m:t>𝑞</m:t>
                          </m:r>
                          <m:bar>
                            <m:barPr>
                              <m:pos m:val="top"/>
                              <m:ctrlPr>
                                <a:rPr lang="pt-BR" i="1">
                                  <a:latin typeface="Cambria Math" panose="02040503050406030204" pitchFamily="18" charset="0"/>
                                </a:rPr>
                              </m:ctrlPr>
                            </m:barPr>
                            <m:e>
                              <m:r>
                                <a:rPr lang="pt-BR" i="1">
                                  <a:latin typeface="Cambria Math" panose="02040503050406030204" pitchFamily="18" charset="0"/>
                                </a:rPr>
                                <m:t>𝑞</m:t>
                              </m:r>
                            </m:e>
                          </m:bar>
                        </m:sub>
                      </m:sSub>
                      <m:r>
                        <a:rPr lang="pt-BR" i="0">
                          <a:latin typeface="Cambria Math" panose="02040503050406030204" pitchFamily="18" charset="0"/>
                        </a:rPr>
                        <m:t>;</m:t>
                      </m:r>
                    </m:oMath>
                  </m:oMathPara>
                </a14:m>
                <a:endParaRPr lang="pt-BR" dirty="0"/>
              </a:p>
            </p:txBody>
          </p:sp>
        </mc:Choice>
        <mc:Fallback xmlns="">
          <p:sp>
            <p:nvSpPr>
              <p:cNvPr id="15" name="CaixaDeTexto 14">
                <a:extLst>
                  <a:ext uri="{FF2B5EF4-FFF2-40B4-BE49-F238E27FC236}">
                    <a16:creationId xmlns:a16="http://schemas.microsoft.com/office/drawing/2014/main" id="{2F178683-51C3-47B4-A321-8F102F8230A4}"/>
                  </a:ext>
                </a:extLst>
              </p:cNvPr>
              <p:cNvSpPr txBox="1">
                <a:spLocks noRot="1" noChangeAspect="1" noMove="1" noResize="1" noEditPoints="1" noAdjustHandles="1" noChangeArrowheads="1" noChangeShapeType="1" noTextEdit="1"/>
              </p:cNvSpPr>
              <p:nvPr/>
            </p:nvSpPr>
            <p:spPr>
              <a:xfrm>
                <a:off x="1381460" y="4310666"/>
                <a:ext cx="6094206" cy="392030"/>
              </a:xfrm>
              <a:prstGeom prst="rect">
                <a:avLst/>
              </a:prstGeom>
              <a:blipFill>
                <a:blip r:embed="rId8"/>
                <a:stretch>
                  <a:fillRect b="-468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id="{879D80FF-0056-41AD-BF3B-34C87B370B37}"/>
                  </a:ext>
                </a:extLst>
              </p:cNvPr>
              <p:cNvSpPr txBox="1"/>
              <p:nvPr/>
            </p:nvSpPr>
            <p:spPr>
              <a:xfrm>
                <a:off x="3048896" y="5334424"/>
                <a:ext cx="60942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r>
                            <a:rPr lang="pt-BR" i="1">
                              <a:latin typeface="Cambria Math" panose="02040503050406030204" pitchFamily="18" charset="0"/>
                            </a:rPr>
                            <m:t>𝐴</m:t>
                          </m:r>
                        </m:e>
                      </m:d>
                      <m:r>
                        <a:rPr lang="pt-BR" i="1">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𝜆</m:t>
                      </m:r>
                      <m:d>
                        <m:dPr>
                          <m:ctrlPr>
                            <a:rPr lang="pt-BR" i="1">
                              <a:latin typeface="Cambria Math" panose="02040503050406030204" pitchFamily="18" charset="0"/>
                            </a:rPr>
                          </m:ctrlPr>
                        </m:dPr>
                        <m:e>
                          <m:r>
                            <a:rPr lang="pt-BR" i="1">
                              <a:latin typeface="Cambria Math" panose="02040503050406030204" pitchFamily="18" charset="0"/>
                            </a:rPr>
                            <m:t>𝐵</m:t>
                          </m:r>
                        </m:e>
                      </m:d>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d>
                        <m:dPr>
                          <m:ctrlPr>
                            <a:rPr lang="pt-BR" i="1">
                              <a:latin typeface="Cambria Math" panose="02040503050406030204" pitchFamily="18" charset="0"/>
                            </a:rPr>
                          </m:ctrlPr>
                        </m:dPr>
                        <m:e>
                          <m:r>
                            <a:rPr lang="pt-BR" i="1">
                              <a:latin typeface="Cambria Math" panose="02040503050406030204" pitchFamily="18" charset="0"/>
                            </a:rPr>
                            <m:t>𝐶</m:t>
                          </m:r>
                        </m:e>
                      </m:d>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3</m:t>
                          </m:r>
                        </m:sup>
                      </m:sSup>
                      <m:d>
                        <m:dPr>
                          <m:ctrlPr>
                            <a:rPr lang="pt-BR" i="1">
                              <a:latin typeface="Cambria Math" panose="02040503050406030204" pitchFamily="18" charset="0"/>
                            </a:rPr>
                          </m:ctrlPr>
                        </m:dPr>
                        <m:e>
                          <m:r>
                            <a:rPr lang="pt-BR" i="1">
                              <a:latin typeface="Cambria Math" panose="02040503050406030204" pitchFamily="18" charset="0"/>
                            </a:rPr>
                            <m:t>𝐷</m:t>
                          </m:r>
                        </m:e>
                      </m:d>
                      <m:r>
                        <a:rPr lang="pt-BR" i="1">
                          <a:latin typeface="Cambria Math" panose="02040503050406030204" pitchFamily="18" charset="0"/>
                        </a:rPr>
                        <m:t>𝑢</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4</m:t>
                          </m:r>
                        </m:sup>
                      </m:sSup>
                      <m:d>
                        <m:dPr>
                          <m:ctrlPr>
                            <a:rPr lang="pt-BR" i="1">
                              <a:latin typeface="Cambria Math" panose="02040503050406030204" pitchFamily="18" charset="0"/>
                            </a:rPr>
                          </m:ctrlPr>
                        </m:dPr>
                        <m:e>
                          <m:r>
                            <a:rPr lang="pt-BR" i="1">
                              <a:latin typeface="Cambria Math" panose="02040503050406030204" pitchFamily="18" charset="0"/>
                            </a:rPr>
                            <m:t>𝐸</m:t>
                          </m:r>
                        </m:e>
                      </m:d>
                      <m:r>
                        <a:rPr lang="pt-BR" i="1">
                          <a:latin typeface="Cambria Math" panose="02040503050406030204" pitchFamily="18" charset="0"/>
                        </a:rPr>
                        <m:t>𝑢</m:t>
                      </m:r>
                      <m:r>
                        <a:rPr lang="pt-BR" i="0">
                          <a:latin typeface="Cambria Math" panose="02040503050406030204" pitchFamily="18" charset="0"/>
                        </a:rPr>
                        <m:t>=</m:t>
                      </m:r>
                      <m:r>
                        <a:rPr lang="pt-BR" i="0">
                          <a:latin typeface="Cambria Math" panose="02040503050406030204" pitchFamily="18" charset="0"/>
                        </a:rPr>
                        <m:t>0</m:t>
                      </m:r>
                    </m:oMath>
                  </m:oMathPara>
                </a14:m>
                <a:endParaRPr lang="pt-BR" dirty="0"/>
              </a:p>
            </p:txBody>
          </p:sp>
        </mc:Choice>
        <mc:Fallback xmlns="">
          <p:sp>
            <p:nvSpPr>
              <p:cNvPr id="17" name="CaixaDeTexto 16">
                <a:extLst>
                  <a:ext uri="{FF2B5EF4-FFF2-40B4-BE49-F238E27FC236}">
                    <a16:creationId xmlns:a16="http://schemas.microsoft.com/office/drawing/2014/main" id="{879D80FF-0056-41AD-BF3B-34C87B370B37}"/>
                  </a:ext>
                </a:extLst>
              </p:cNvPr>
              <p:cNvSpPr txBox="1">
                <a:spLocks noRot="1" noChangeAspect="1" noMove="1" noResize="1" noEditPoints="1" noAdjustHandles="1" noChangeArrowheads="1" noChangeShapeType="1" noTextEdit="1"/>
              </p:cNvSpPr>
              <p:nvPr/>
            </p:nvSpPr>
            <p:spPr>
              <a:xfrm>
                <a:off x="3048896" y="5334424"/>
                <a:ext cx="6094206" cy="369332"/>
              </a:xfrm>
              <a:prstGeom prst="rect">
                <a:avLst/>
              </a:prstGeom>
              <a:blipFill>
                <a:blip r:embed="rId9"/>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069130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Resultando, por fim, na equação (111), que possui a forma de uma equação característica: </a:t>
            </a:r>
          </a:p>
          <a:p>
            <a:pPr algn="r"/>
            <a:endParaRPr lang="pt-BR" dirty="0"/>
          </a:p>
          <a:p>
            <a:pPr algn="r"/>
            <a:r>
              <a:rPr lang="pt-BR" dirty="0"/>
              <a:t>(111)</a:t>
            </a:r>
          </a:p>
          <a:p>
            <a:pPr algn="just"/>
            <a:endParaRPr lang="pt-BR" dirty="0"/>
          </a:p>
        </p:txBody>
      </p:sp>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24608015-17B7-49F0-8D77-676A34254BCB}"/>
                  </a:ext>
                </a:extLst>
              </p:cNvPr>
              <p:cNvSpPr txBox="1"/>
              <p:nvPr/>
            </p:nvSpPr>
            <p:spPr>
              <a:xfrm>
                <a:off x="3048897" y="1235343"/>
                <a:ext cx="60942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r>
                            <a:rPr lang="pt-BR" i="1">
                              <a:latin typeface="Cambria Math" panose="02040503050406030204" pitchFamily="18" charset="0"/>
                            </a:rPr>
                            <m:t>𝐴</m:t>
                          </m:r>
                          <m:r>
                            <a:rPr lang="pt-BR" i="0">
                              <a:latin typeface="Cambria Math" panose="02040503050406030204" pitchFamily="18" charset="0"/>
                            </a:rPr>
                            <m:t>+</m:t>
                          </m:r>
                          <m:r>
                            <a:rPr lang="pt-BR" i="1">
                              <a:latin typeface="Cambria Math" panose="02040503050406030204" pitchFamily="18" charset="0"/>
                            </a:rPr>
                            <m:t>𝜆</m:t>
                          </m:r>
                          <m:r>
                            <a:rPr lang="pt-BR" i="1">
                              <a:latin typeface="Cambria Math" panose="02040503050406030204" pitchFamily="18" charset="0"/>
                            </a:rPr>
                            <m:t>𝐵</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1">
                              <a:latin typeface="Cambria Math" panose="02040503050406030204" pitchFamily="18" charset="0"/>
                            </a:rPr>
                            <m:t>𝐶</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3</m:t>
                              </m:r>
                            </m:sup>
                          </m:sSup>
                          <m:r>
                            <a:rPr lang="pt-BR" i="1">
                              <a:latin typeface="Cambria Math" panose="02040503050406030204" pitchFamily="18" charset="0"/>
                            </a:rPr>
                            <m:t>𝐷</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4</m:t>
                              </m:r>
                            </m:sup>
                          </m:sSup>
                          <m:r>
                            <a:rPr lang="pt-BR" i="1">
                              <a:latin typeface="Cambria Math" panose="02040503050406030204" pitchFamily="18" charset="0"/>
                            </a:rPr>
                            <m:t>𝐸</m:t>
                          </m:r>
                        </m:e>
                      </m:d>
                      <m:r>
                        <a:rPr lang="pt-BR" i="1">
                          <a:latin typeface="Cambria Math" panose="02040503050406030204" pitchFamily="18" charset="0"/>
                        </a:rPr>
                        <m:t>𝑢</m:t>
                      </m:r>
                      <m:r>
                        <a:rPr lang="pt-BR" i="0">
                          <a:latin typeface="Cambria Math" panose="02040503050406030204" pitchFamily="18" charset="0"/>
                        </a:rPr>
                        <m:t>=</m:t>
                      </m:r>
                      <m:r>
                        <a:rPr lang="pt-BR" i="0">
                          <a:latin typeface="Cambria Math" panose="02040503050406030204" pitchFamily="18" charset="0"/>
                        </a:rPr>
                        <m:t>0</m:t>
                      </m:r>
                    </m:oMath>
                  </m:oMathPara>
                </a14:m>
                <a:endParaRPr lang="pt-BR" dirty="0"/>
              </a:p>
            </p:txBody>
          </p:sp>
        </mc:Choice>
        <mc:Fallback xmlns="">
          <p:sp>
            <p:nvSpPr>
              <p:cNvPr id="4" name="CaixaDeTexto 3">
                <a:extLst>
                  <a:ext uri="{FF2B5EF4-FFF2-40B4-BE49-F238E27FC236}">
                    <a16:creationId xmlns:a16="http://schemas.microsoft.com/office/drawing/2014/main" id="{24608015-17B7-49F0-8D77-676A34254BCB}"/>
                  </a:ext>
                </a:extLst>
              </p:cNvPr>
              <p:cNvSpPr txBox="1">
                <a:spLocks noRot="1" noChangeAspect="1" noMove="1" noResize="1" noEditPoints="1" noAdjustHandles="1" noChangeArrowheads="1" noChangeShapeType="1" noTextEdit="1"/>
              </p:cNvSpPr>
              <p:nvPr/>
            </p:nvSpPr>
            <p:spPr>
              <a:xfrm>
                <a:off x="3048897" y="1235343"/>
                <a:ext cx="6094206" cy="369332"/>
              </a:xfrm>
              <a:prstGeom prst="rect">
                <a:avLst/>
              </a:prstGeom>
              <a:blipFill>
                <a:blip r:embed="rId2"/>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33844246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normAutofit/>
          </a:bodyPr>
          <a:lstStyle/>
          <a:p>
            <a:r>
              <a:rPr lang="pt-BR" dirty="0"/>
              <a:t>3.3. Proposição de Przeminiecky</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p:txBody>
          <a:bodyPr/>
          <a:lstStyle/>
          <a:p>
            <a:pPr algn="just"/>
            <a:r>
              <a:rPr lang="pt-BR" dirty="0"/>
              <a:t>Para solucionar a equação característica obtida em (111), busca-se uma solução com estrutura semelhante, onde seus conceitos possam ser aproveitados.</a:t>
            </a:r>
          </a:p>
          <a:p>
            <a:pPr algn="just"/>
            <a:r>
              <a:rPr lang="pt-BR" dirty="0"/>
              <a:t>Partindo de:</a:t>
            </a:r>
          </a:p>
          <a:p>
            <a:pPr algn="r"/>
            <a:r>
              <a:rPr lang="pt-BR" dirty="0"/>
              <a:t>(112)</a:t>
            </a:r>
          </a:p>
          <a:p>
            <a:pPr algn="just"/>
            <a:r>
              <a:rPr lang="pt-BR" dirty="0"/>
              <a:t>Este sistema possui solução da seguinte forma:</a:t>
            </a:r>
          </a:p>
          <a:p>
            <a:pPr algn="r"/>
            <a:r>
              <a:rPr lang="pt-BR" dirty="0"/>
              <a:t>(113)</a:t>
            </a:r>
          </a:p>
          <a:p>
            <a:pPr algn="just"/>
            <a:r>
              <a:rPr lang="pt-BR" dirty="0"/>
              <a:t>Assim, ao substituir (113) em (112), e derivar em relação ao tempo:</a:t>
            </a:r>
          </a:p>
          <a:p>
            <a:pPr algn="r"/>
            <a:r>
              <a:rPr lang="pt-BR" dirty="0"/>
              <a:t>(114)</a:t>
            </a:r>
          </a:p>
          <a:p>
            <a:pPr algn="just"/>
            <a:endParaRPr lang="pt-BR" dirty="0"/>
          </a:p>
        </p:txBody>
      </p:sp>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490F71FF-B728-49EA-BA16-791E4CB3E187}"/>
                  </a:ext>
                </a:extLst>
              </p:cNvPr>
              <p:cNvSpPr txBox="1"/>
              <p:nvPr/>
            </p:nvSpPr>
            <p:spPr>
              <a:xfrm>
                <a:off x="3048897" y="2967324"/>
                <a:ext cx="60942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𝑀</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𝐶</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𝐾𝑢</m:t>
                      </m:r>
                      <m:r>
                        <a:rPr lang="pt-BR" i="0">
                          <a:latin typeface="Cambria Math" panose="02040503050406030204" pitchFamily="18" charset="0"/>
                        </a:rPr>
                        <m:t>=</m:t>
                      </m:r>
                      <m:r>
                        <a:rPr lang="pt-BR" i="0">
                          <a:latin typeface="Cambria Math" panose="02040503050406030204" pitchFamily="18" charset="0"/>
                        </a:rPr>
                        <m:t>0</m:t>
                      </m:r>
                    </m:oMath>
                  </m:oMathPara>
                </a14:m>
                <a:endParaRPr lang="pt-BR" dirty="0"/>
              </a:p>
            </p:txBody>
          </p:sp>
        </mc:Choice>
        <mc:Fallback xmlns="">
          <p:sp>
            <p:nvSpPr>
              <p:cNvPr id="5" name="CaixaDeTexto 4">
                <a:extLst>
                  <a:ext uri="{FF2B5EF4-FFF2-40B4-BE49-F238E27FC236}">
                    <a16:creationId xmlns:a16="http://schemas.microsoft.com/office/drawing/2014/main" id="{490F71FF-B728-49EA-BA16-791E4CB3E187}"/>
                  </a:ext>
                </a:extLst>
              </p:cNvPr>
              <p:cNvSpPr txBox="1">
                <a:spLocks noRot="1" noChangeAspect="1" noMove="1" noResize="1" noEditPoints="1" noAdjustHandles="1" noChangeArrowheads="1" noChangeShapeType="1" noTextEdit="1"/>
              </p:cNvSpPr>
              <p:nvPr/>
            </p:nvSpPr>
            <p:spPr>
              <a:xfrm>
                <a:off x="3048897" y="2967324"/>
                <a:ext cx="6094206" cy="369332"/>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7F0BEAA7-8641-4029-ACF0-F61A7B9531AB}"/>
                  </a:ext>
                </a:extLst>
              </p:cNvPr>
              <p:cNvSpPr txBox="1"/>
              <p:nvPr/>
            </p:nvSpPr>
            <p:spPr>
              <a:xfrm>
                <a:off x="3079377" y="3857414"/>
                <a:ext cx="6094206" cy="382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r>
                            <a:rPr lang="pt-BR" i="0">
                              <a:latin typeface="Cambria Math" panose="02040503050406030204" pitchFamily="18" charset="0"/>
                            </a:rPr>
                            <m:t>,</m:t>
                          </m:r>
                          <m:r>
                            <a:rPr lang="pt-BR" i="1">
                              <a:latin typeface="Cambria Math" panose="02040503050406030204" pitchFamily="18" charset="0"/>
                            </a:rPr>
                            <m:t>𝑡</m:t>
                          </m:r>
                        </m:e>
                      </m:d>
                      <m:r>
                        <a:rPr lang="pt-BR" i="0">
                          <a:latin typeface="Cambria Math" panose="02040503050406030204" pitchFamily="18" charset="0"/>
                        </a:rPr>
                        <m:t>=</m:t>
                      </m:r>
                      <m:r>
                        <a:rPr lang="pt-BR" i="1">
                          <a:latin typeface="Cambria Math" panose="02040503050406030204" pitchFamily="18" charset="0"/>
                        </a:rPr>
                        <m:t>𝑈</m:t>
                      </m:r>
                      <m:d>
                        <m:dPr>
                          <m:ctrlPr>
                            <a:rPr lang="pt-BR" i="1">
                              <a:latin typeface="Cambria Math" panose="02040503050406030204" pitchFamily="18" charset="0"/>
                            </a:rPr>
                          </m:ctrlPr>
                        </m:dPr>
                        <m:e>
                          <m:r>
                            <a:rPr lang="pt-BR" i="1">
                              <a:latin typeface="Cambria Math" panose="02040503050406030204" pitchFamily="18" charset="0"/>
                            </a:rPr>
                            <m:t>𝑥</m:t>
                          </m:r>
                        </m:e>
                      </m:d>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𝜆</m:t>
                          </m:r>
                          <m:r>
                            <a:rPr lang="pt-BR" i="1">
                              <a:latin typeface="Cambria Math" panose="02040503050406030204" pitchFamily="18" charset="0"/>
                            </a:rPr>
                            <m:t>𝑡</m:t>
                          </m:r>
                        </m:sup>
                      </m:sSup>
                    </m:oMath>
                  </m:oMathPara>
                </a14:m>
                <a:endParaRPr lang="pt-BR" dirty="0"/>
              </a:p>
            </p:txBody>
          </p:sp>
        </mc:Choice>
        <mc:Fallback xmlns="">
          <p:sp>
            <p:nvSpPr>
              <p:cNvPr id="7" name="CaixaDeTexto 6">
                <a:extLst>
                  <a:ext uri="{FF2B5EF4-FFF2-40B4-BE49-F238E27FC236}">
                    <a16:creationId xmlns:a16="http://schemas.microsoft.com/office/drawing/2014/main" id="{7F0BEAA7-8641-4029-ACF0-F61A7B9531AB}"/>
                  </a:ext>
                </a:extLst>
              </p:cNvPr>
              <p:cNvSpPr txBox="1">
                <a:spLocks noRot="1" noChangeAspect="1" noMove="1" noResize="1" noEditPoints="1" noAdjustHandles="1" noChangeArrowheads="1" noChangeShapeType="1" noTextEdit="1"/>
              </p:cNvSpPr>
              <p:nvPr/>
            </p:nvSpPr>
            <p:spPr>
              <a:xfrm>
                <a:off x="3079377" y="3857414"/>
                <a:ext cx="6094206" cy="382284"/>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ADBF033F-8514-4728-90F0-D2DDCE49B511}"/>
                  </a:ext>
                </a:extLst>
              </p:cNvPr>
              <p:cNvSpPr txBox="1"/>
              <p:nvPr/>
            </p:nvSpPr>
            <p:spPr>
              <a:xfrm>
                <a:off x="3048897" y="4863254"/>
                <a:ext cx="6094206" cy="382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1">
                              <a:latin typeface="Cambria Math" panose="02040503050406030204" pitchFamily="18" charset="0"/>
                            </a:rPr>
                            <m:t>𝑀</m:t>
                          </m:r>
                          <m:r>
                            <a:rPr lang="pt-BR" i="0">
                              <a:latin typeface="Cambria Math" panose="02040503050406030204" pitchFamily="18" charset="0"/>
                            </a:rPr>
                            <m:t>+</m:t>
                          </m:r>
                          <m:r>
                            <a:rPr lang="pt-BR" i="1">
                              <a:latin typeface="Cambria Math" panose="02040503050406030204" pitchFamily="18" charset="0"/>
                            </a:rPr>
                            <m:t>𝜆</m:t>
                          </m:r>
                          <m:r>
                            <a:rPr lang="pt-BR" i="1">
                              <a:latin typeface="Cambria Math" panose="02040503050406030204" pitchFamily="18" charset="0"/>
                            </a:rPr>
                            <m:t>𝐶</m:t>
                          </m:r>
                          <m:r>
                            <a:rPr lang="pt-BR" i="0">
                              <a:latin typeface="Cambria Math" panose="02040503050406030204" pitchFamily="18" charset="0"/>
                            </a:rPr>
                            <m:t>+</m:t>
                          </m:r>
                          <m:r>
                            <a:rPr lang="pt-BR" i="1">
                              <a:latin typeface="Cambria Math" panose="02040503050406030204" pitchFamily="18" charset="0"/>
                            </a:rPr>
                            <m:t>𝐾</m:t>
                          </m:r>
                        </m:e>
                      </m:d>
                      <m:r>
                        <a:rPr lang="pt-BR" i="1">
                          <a:latin typeface="Cambria Math" panose="02040503050406030204" pitchFamily="18" charset="0"/>
                        </a:rPr>
                        <m:t>𝑈</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𝜆</m:t>
                          </m:r>
                          <m:r>
                            <a:rPr lang="pt-BR" i="1">
                              <a:latin typeface="Cambria Math" panose="02040503050406030204" pitchFamily="18" charset="0"/>
                            </a:rPr>
                            <m:t>𝑡</m:t>
                          </m:r>
                        </m:sup>
                      </m:sSup>
                      <m:r>
                        <a:rPr lang="pt-BR" i="0">
                          <a:latin typeface="Cambria Math" panose="02040503050406030204" pitchFamily="18" charset="0"/>
                        </a:rPr>
                        <m:t>=</m:t>
                      </m:r>
                      <m:r>
                        <a:rPr lang="pt-BR" i="0">
                          <a:latin typeface="Cambria Math" panose="02040503050406030204" pitchFamily="18" charset="0"/>
                        </a:rPr>
                        <m:t>0</m:t>
                      </m:r>
                    </m:oMath>
                  </m:oMathPara>
                </a14:m>
                <a:endParaRPr lang="pt-BR" dirty="0"/>
              </a:p>
            </p:txBody>
          </p:sp>
        </mc:Choice>
        <mc:Fallback xmlns="">
          <p:sp>
            <p:nvSpPr>
              <p:cNvPr id="9" name="CaixaDeTexto 8">
                <a:extLst>
                  <a:ext uri="{FF2B5EF4-FFF2-40B4-BE49-F238E27FC236}">
                    <a16:creationId xmlns:a16="http://schemas.microsoft.com/office/drawing/2014/main" id="{ADBF033F-8514-4728-90F0-D2DDCE49B511}"/>
                  </a:ext>
                </a:extLst>
              </p:cNvPr>
              <p:cNvSpPr txBox="1">
                <a:spLocks noRot="1" noChangeAspect="1" noMove="1" noResize="1" noEditPoints="1" noAdjustHandles="1" noChangeArrowheads="1" noChangeShapeType="1" noTextEdit="1"/>
              </p:cNvSpPr>
              <p:nvPr/>
            </p:nvSpPr>
            <p:spPr>
              <a:xfrm>
                <a:off x="3048897" y="4863254"/>
                <a:ext cx="6094206" cy="382284"/>
              </a:xfrm>
              <a:prstGeom prst="rect">
                <a:avLst/>
              </a:prstGeom>
              <a:blipFill>
                <a:blip r:embed="rId4"/>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6961936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Faz-se então: </a:t>
            </a:r>
          </a:p>
          <a:p>
            <a:pPr algn="r"/>
            <a:r>
              <a:rPr lang="pt-BR" dirty="0"/>
              <a:t>(115)</a:t>
            </a:r>
          </a:p>
          <a:p>
            <a:pPr algn="just"/>
            <a:r>
              <a:rPr lang="pt-BR" dirty="0"/>
              <a:t>Então, é combinada a equação (112) com a Identidade abaixo:</a:t>
            </a:r>
          </a:p>
          <a:p>
            <a:pPr algn="r"/>
            <a:r>
              <a:rPr lang="pt-BR" dirty="0"/>
              <a:t>(116)</a:t>
            </a:r>
          </a:p>
          <a:p>
            <a:pPr algn="just"/>
            <a:r>
              <a:rPr lang="pt-BR" dirty="0"/>
              <a:t>Gerando um sistema matricial de maior ordem. </a:t>
            </a:r>
          </a:p>
          <a:p>
            <a:pPr algn="r"/>
            <a:r>
              <a:rPr lang="pt-BR" dirty="0"/>
              <a:t>(117)</a:t>
            </a:r>
          </a:p>
          <a:p>
            <a:pPr algn="just"/>
            <a:r>
              <a:rPr lang="pt-BR" dirty="0"/>
              <a:t>Assim, reescreve-se (116) e (117):</a:t>
            </a:r>
          </a:p>
          <a:p>
            <a:pPr algn="r"/>
            <a:r>
              <a:rPr lang="pt-BR" dirty="0"/>
              <a:t>(118)</a:t>
            </a:r>
          </a:p>
          <a:p>
            <a:pPr algn="just"/>
            <a:r>
              <a:rPr lang="pt-BR" dirty="0"/>
              <a:t>E definindo:</a:t>
            </a:r>
          </a:p>
          <a:p>
            <a:pPr marL="0" indent="0" algn="r">
              <a:buNone/>
            </a:pPr>
            <a:r>
              <a:rPr lang="pt-BR" dirty="0"/>
              <a:t>(119)</a:t>
            </a:r>
          </a:p>
          <a:p>
            <a:pPr algn="just"/>
            <a:r>
              <a:rPr lang="pt-BR" dirty="0"/>
              <a:t>A equação (118) se torna:</a:t>
            </a:r>
          </a:p>
          <a:p>
            <a:pPr algn="r"/>
            <a:r>
              <a:rPr lang="pt-BR" dirty="0"/>
              <a:t>(120)</a:t>
            </a:r>
          </a:p>
          <a:p>
            <a:pPr algn="just"/>
            <a:endParaRPr lang="pt-BR" dirty="0"/>
          </a:p>
        </p:txBody>
      </p:sp>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78E9E035-2429-41A4-BF5E-F09E3DC1F385}"/>
                  </a:ext>
                </a:extLst>
              </p:cNvPr>
              <p:cNvSpPr txBox="1"/>
              <p:nvPr/>
            </p:nvSpPr>
            <p:spPr>
              <a:xfrm>
                <a:off x="3048897" y="783522"/>
                <a:ext cx="60942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1">
                              <a:latin typeface="Cambria Math" panose="02040503050406030204" pitchFamily="18" charset="0"/>
                            </a:rPr>
                            <m:t>𝑀</m:t>
                          </m:r>
                          <m:r>
                            <a:rPr lang="pt-BR" i="0">
                              <a:latin typeface="Cambria Math" panose="02040503050406030204" pitchFamily="18" charset="0"/>
                            </a:rPr>
                            <m:t>+</m:t>
                          </m:r>
                          <m:r>
                            <a:rPr lang="pt-BR" i="1">
                              <a:latin typeface="Cambria Math" panose="02040503050406030204" pitchFamily="18" charset="0"/>
                            </a:rPr>
                            <m:t>𝜆</m:t>
                          </m:r>
                          <m:r>
                            <a:rPr lang="pt-BR" i="1">
                              <a:latin typeface="Cambria Math" panose="02040503050406030204" pitchFamily="18" charset="0"/>
                            </a:rPr>
                            <m:t>𝐶</m:t>
                          </m:r>
                          <m:r>
                            <a:rPr lang="pt-BR" i="0">
                              <a:latin typeface="Cambria Math" panose="02040503050406030204" pitchFamily="18" charset="0"/>
                            </a:rPr>
                            <m:t>+</m:t>
                          </m:r>
                          <m:r>
                            <a:rPr lang="pt-BR" i="1">
                              <a:latin typeface="Cambria Math" panose="02040503050406030204" pitchFamily="18" charset="0"/>
                            </a:rPr>
                            <m:t>𝐾</m:t>
                          </m:r>
                        </m:e>
                      </m:d>
                      <m:r>
                        <a:rPr lang="pt-BR" i="0">
                          <a:latin typeface="Cambria Math" panose="02040503050406030204" pitchFamily="18" charset="0"/>
                        </a:rPr>
                        <m:t>=</m:t>
                      </m:r>
                      <m:r>
                        <a:rPr lang="pt-BR" i="0">
                          <a:latin typeface="Cambria Math" panose="02040503050406030204" pitchFamily="18" charset="0"/>
                        </a:rPr>
                        <m:t>0</m:t>
                      </m:r>
                    </m:oMath>
                  </m:oMathPara>
                </a14:m>
                <a:endParaRPr lang="pt-BR" dirty="0"/>
              </a:p>
            </p:txBody>
          </p:sp>
        </mc:Choice>
        <mc:Fallback xmlns="">
          <p:sp>
            <p:nvSpPr>
              <p:cNvPr id="5" name="CaixaDeTexto 4">
                <a:extLst>
                  <a:ext uri="{FF2B5EF4-FFF2-40B4-BE49-F238E27FC236}">
                    <a16:creationId xmlns:a16="http://schemas.microsoft.com/office/drawing/2014/main" id="{78E9E035-2429-41A4-BF5E-F09E3DC1F385}"/>
                  </a:ext>
                </a:extLst>
              </p:cNvPr>
              <p:cNvSpPr txBox="1">
                <a:spLocks noRot="1" noChangeAspect="1" noMove="1" noResize="1" noEditPoints="1" noAdjustHandles="1" noChangeArrowheads="1" noChangeShapeType="1" noTextEdit="1"/>
              </p:cNvSpPr>
              <p:nvPr/>
            </p:nvSpPr>
            <p:spPr>
              <a:xfrm>
                <a:off x="3048897" y="783522"/>
                <a:ext cx="6094206" cy="369332"/>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7646A178-79A3-4851-9925-8A9F8F30FC86}"/>
                  </a:ext>
                </a:extLst>
              </p:cNvPr>
              <p:cNvSpPr txBox="1"/>
              <p:nvPr/>
            </p:nvSpPr>
            <p:spPr>
              <a:xfrm>
                <a:off x="3048897" y="1661321"/>
                <a:ext cx="6094206" cy="3779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𝑀</m:t>
                      </m:r>
                      <m:acc>
                        <m:accPr>
                          <m:chr m:val="̇"/>
                          <m:ctrlPr>
                            <a:rPr lang="pt-BR" i="1">
                              <a:latin typeface="Cambria Math" panose="02040503050406030204" pitchFamily="18" charset="0"/>
                            </a:rPr>
                          </m:ctrlPr>
                        </m:accPr>
                        <m:e>
                          <m:r>
                            <a:rPr lang="pt-BR" i="1">
                              <a:latin typeface="Cambria Math" panose="02040503050406030204" pitchFamily="18" charset="0"/>
                            </a:rPr>
                            <m:t>𝑈</m:t>
                          </m:r>
                        </m:e>
                      </m:acc>
                      <m:r>
                        <a:rPr lang="pt-BR" i="0">
                          <a:latin typeface="Cambria Math" panose="02040503050406030204" pitchFamily="18" charset="0"/>
                        </a:rPr>
                        <m:t>−</m:t>
                      </m:r>
                      <m:r>
                        <a:rPr lang="pt-BR" i="1">
                          <a:latin typeface="Cambria Math" panose="02040503050406030204" pitchFamily="18" charset="0"/>
                        </a:rPr>
                        <m:t>𝑀</m:t>
                      </m:r>
                      <m:acc>
                        <m:accPr>
                          <m:chr m:val="̇"/>
                          <m:ctrlPr>
                            <a:rPr lang="pt-BR" i="1">
                              <a:latin typeface="Cambria Math" panose="02040503050406030204" pitchFamily="18" charset="0"/>
                            </a:rPr>
                          </m:ctrlPr>
                        </m:accPr>
                        <m:e>
                          <m:r>
                            <a:rPr lang="pt-BR" i="1">
                              <a:latin typeface="Cambria Math" panose="02040503050406030204" pitchFamily="18" charset="0"/>
                            </a:rPr>
                            <m:t>𝑈</m:t>
                          </m:r>
                        </m:e>
                      </m:acc>
                      <m:r>
                        <a:rPr lang="pt-BR" i="0">
                          <a:latin typeface="Cambria Math" panose="02040503050406030204" pitchFamily="18" charset="0"/>
                        </a:rPr>
                        <m:t>=</m:t>
                      </m:r>
                      <m:r>
                        <a:rPr lang="pt-BR" i="0">
                          <a:latin typeface="Cambria Math" panose="02040503050406030204" pitchFamily="18" charset="0"/>
                        </a:rPr>
                        <m:t>0</m:t>
                      </m:r>
                    </m:oMath>
                  </m:oMathPara>
                </a14:m>
                <a:endParaRPr lang="pt-BR" dirty="0"/>
              </a:p>
            </p:txBody>
          </p:sp>
        </mc:Choice>
        <mc:Fallback xmlns="">
          <p:sp>
            <p:nvSpPr>
              <p:cNvPr id="7" name="CaixaDeTexto 6">
                <a:extLst>
                  <a:ext uri="{FF2B5EF4-FFF2-40B4-BE49-F238E27FC236}">
                    <a16:creationId xmlns:a16="http://schemas.microsoft.com/office/drawing/2014/main" id="{7646A178-79A3-4851-9925-8A9F8F30FC86}"/>
                  </a:ext>
                </a:extLst>
              </p:cNvPr>
              <p:cNvSpPr txBox="1">
                <a:spLocks noRot="1" noChangeAspect="1" noMove="1" noResize="1" noEditPoints="1" noAdjustHandles="1" noChangeArrowheads="1" noChangeShapeType="1" noTextEdit="1"/>
              </p:cNvSpPr>
              <p:nvPr/>
            </p:nvSpPr>
            <p:spPr>
              <a:xfrm>
                <a:off x="3048897" y="1661321"/>
                <a:ext cx="6094206" cy="377989"/>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F338D585-A99D-4A82-BD30-40F5A5F66D4F}"/>
                  </a:ext>
                </a:extLst>
              </p:cNvPr>
              <p:cNvSpPr txBox="1"/>
              <p:nvPr/>
            </p:nvSpPr>
            <p:spPr>
              <a:xfrm>
                <a:off x="3048897" y="2598755"/>
                <a:ext cx="6094206" cy="3779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𝑀</m:t>
                      </m:r>
                      <m:acc>
                        <m:accPr>
                          <m:chr m:val="̈"/>
                          <m:ctrlPr>
                            <a:rPr lang="pt-BR" i="1">
                              <a:latin typeface="Cambria Math" panose="02040503050406030204" pitchFamily="18" charset="0"/>
                            </a:rPr>
                          </m:ctrlPr>
                        </m:accPr>
                        <m:e>
                          <m:r>
                            <a:rPr lang="pt-BR" i="1">
                              <a:latin typeface="Cambria Math" panose="02040503050406030204" pitchFamily="18" charset="0"/>
                            </a:rPr>
                            <m:t>𝑈</m:t>
                          </m:r>
                        </m:e>
                      </m:acc>
                      <m:r>
                        <a:rPr lang="pt-BR" i="0">
                          <a:latin typeface="Cambria Math" panose="02040503050406030204" pitchFamily="18" charset="0"/>
                        </a:rPr>
                        <m:t>+</m:t>
                      </m:r>
                      <m:r>
                        <a:rPr lang="pt-BR" i="1">
                          <a:latin typeface="Cambria Math" panose="02040503050406030204" pitchFamily="18" charset="0"/>
                        </a:rPr>
                        <m:t>𝐶</m:t>
                      </m:r>
                      <m:acc>
                        <m:accPr>
                          <m:chr m:val="̇"/>
                          <m:ctrlPr>
                            <a:rPr lang="pt-BR" i="1">
                              <a:latin typeface="Cambria Math" panose="02040503050406030204" pitchFamily="18" charset="0"/>
                            </a:rPr>
                          </m:ctrlPr>
                        </m:accPr>
                        <m:e>
                          <m:r>
                            <a:rPr lang="pt-BR" i="1">
                              <a:latin typeface="Cambria Math" panose="02040503050406030204" pitchFamily="18" charset="0"/>
                            </a:rPr>
                            <m:t>𝑈</m:t>
                          </m:r>
                        </m:e>
                      </m:acc>
                      <m:r>
                        <a:rPr lang="pt-BR" i="0">
                          <a:latin typeface="Cambria Math" panose="02040503050406030204" pitchFamily="18" charset="0"/>
                        </a:rPr>
                        <m:t>+</m:t>
                      </m:r>
                      <m:r>
                        <a:rPr lang="pt-BR" i="1">
                          <a:latin typeface="Cambria Math" panose="02040503050406030204" pitchFamily="18" charset="0"/>
                        </a:rPr>
                        <m:t>𝐾𝑈</m:t>
                      </m:r>
                      <m:r>
                        <a:rPr lang="pt-BR" i="0">
                          <a:latin typeface="Cambria Math" panose="02040503050406030204" pitchFamily="18" charset="0"/>
                        </a:rPr>
                        <m:t>=</m:t>
                      </m:r>
                      <m:r>
                        <a:rPr lang="pt-BR" i="0">
                          <a:latin typeface="Cambria Math" panose="02040503050406030204" pitchFamily="18" charset="0"/>
                        </a:rPr>
                        <m:t>0</m:t>
                      </m:r>
                    </m:oMath>
                  </m:oMathPara>
                </a14:m>
                <a:endParaRPr lang="pt-BR" dirty="0"/>
              </a:p>
            </p:txBody>
          </p:sp>
        </mc:Choice>
        <mc:Fallback xmlns="">
          <p:sp>
            <p:nvSpPr>
              <p:cNvPr id="9" name="CaixaDeTexto 8">
                <a:extLst>
                  <a:ext uri="{FF2B5EF4-FFF2-40B4-BE49-F238E27FC236}">
                    <a16:creationId xmlns:a16="http://schemas.microsoft.com/office/drawing/2014/main" id="{F338D585-A99D-4A82-BD30-40F5A5F66D4F}"/>
                  </a:ext>
                </a:extLst>
              </p:cNvPr>
              <p:cNvSpPr txBox="1">
                <a:spLocks noRot="1" noChangeAspect="1" noMove="1" noResize="1" noEditPoints="1" noAdjustHandles="1" noChangeArrowheads="1" noChangeShapeType="1" noTextEdit="1"/>
              </p:cNvSpPr>
              <p:nvPr/>
            </p:nvSpPr>
            <p:spPr>
              <a:xfrm>
                <a:off x="3048897" y="2598755"/>
                <a:ext cx="6094206" cy="377989"/>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33633C80-805C-4F34-B516-AC31ADB9857B}"/>
                  </a:ext>
                </a:extLst>
              </p:cNvPr>
              <p:cNvSpPr txBox="1"/>
              <p:nvPr/>
            </p:nvSpPr>
            <p:spPr>
              <a:xfrm>
                <a:off x="3048897" y="3429000"/>
                <a:ext cx="6094206" cy="6047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r>
                                  <a:rPr lang="pt-BR">
                                    <a:latin typeface="Cambria Math" panose="02040503050406030204" pitchFamily="18" charset="0"/>
                                  </a:rPr>
                                  <m:t>0</m:t>
                                </m:r>
                              </m:e>
                              <m:e>
                                <m:r>
                                  <a:rPr lang="pt-BR" i="1">
                                    <a:latin typeface="Cambria Math" panose="02040503050406030204" pitchFamily="18" charset="0"/>
                                  </a:rPr>
                                  <m:t>𝑀</m:t>
                                </m:r>
                              </m:e>
                            </m:mr>
                            <m:mr>
                              <m:e>
                                <m:r>
                                  <a:rPr lang="pt-BR" i="1">
                                    <a:latin typeface="Cambria Math" panose="02040503050406030204" pitchFamily="18" charset="0"/>
                                  </a:rPr>
                                  <m:t>𝑀</m:t>
                                </m:r>
                              </m:e>
                              <m:e>
                                <m:r>
                                  <a:rPr lang="pt-BR" i="1">
                                    <a:latin typeface="Cambria Math" panose="02040503050406030204" pitchFamily="18" charset="0"/>
                                  </a:rPr>
                                  <m:t>𝐶</m:t>
                                </m:r>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qArr>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r>
                                  <a:rPr lang="pt-BR" i="0">
                                    <a:latin typeface="Cambria Math" panose="02040503050406030204" pitchFamily="18" charset="0"/>
                                  </a:rPr>
                                  <m:t>−</m:t>
                                </m:r>
                                <m:r>
                                  <a:rPr lang="pt-BR" i="1">
                                    <a:latin typeface="Cambria Math" panose="02040503050406030204" pitchFamily="18" charset="0"/>
                                  </a:rPr>
                                  <m:t>𝑀</m:t>
                                </m:r>
                              </m:e>
                              <m:e>
                                <m:r>
                                  <a:rPr lang="pt-BR" i="0">
                                    <a:latin typeface="Cambria Math" panose="02040503050406030204" pitchFamily="18" charset="0"/>
                                  </a:rPr>
                                  <m:t>0</m:t>
                                </m:r>
                              </m:e>
                            </m:mr>
                            <m:mr>
                              <m:e>
                                <m:r>
                                  <a:rPr lang="pt-BR" i="0">
                                    <a:latin typeface="Cambria Math" panose="02040503050406030204" pitchFamily="18" charset="0"/>
                                  </a:rPr>
                                  <m:t>0</m:t>
                                </m:r>
                              </m:e>
                              <m:e>
                                <m:r>
                                  <a:rPr lang="pt-BR" i="1">
                                    <a:latin typeface="Cambria Math" panose="02040503050406030204" pitchFamily="18" charset="0"/>
                                  </a:rPr>
                                  <m:t>𝐾</m:t>
                                </m:r>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i="0">
                                  <a:latin typeface="Cambria Math" panose="02040503050406030204" pitchFamily="18" charset="0"/>
                                </a:rPr>
                                <m:t>&amp;</m:t>
                              </m:r>
                              <m:r>
                                <a:rPr lang="pt-BR" i="1">
                                  <a:latin typeface="Cambria Math" panose="02040503050406030204" pitchFamily="18" charset="0"/>
                                </a:rPr>
                                <m:t>𝑈</m:t>
                              </m:r>
                            </m:e>
                          </m:eqArr>
                        </m:e>
                      </m:d>
                      <m:r>
                        <a:rPr lang="pt-BR" i="0">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r>
                                <a:rPr lang="pt-BR" i="0">
                                  <a:latin typeface="Cambria Math" panose="02040503050406030204" pitchFamily="18" charset="0"/>
                                </a:rPr>
                                <m:t>0</m:t>
                              </m:r>
                            </m:e>
                            <m:e>
                              <m:r>
                                <a:rPr lang="pt-BR" i="0">
                                  <a:latin typeface="Cambria Math" panose="02040503050406030204" pitchFamily="18" charset="0"/>
                                </a:rPr>
                                <m:t>&amp;</m:t>
                              </m:r>
                              <m:r>
                                <a:rPr lang="pt-BR" i="0">
                                  <a:latin typeface="Cambria Math" panose="02040503050406030204" pitchFamily="18" charset="0"/>
                                </a:rPr>
                                <m:t>0</m:t>
                              </m:r>
                            </m:e>
                          </m:eqArr>
                        </m:e>
                      </m:d>
                    </m:oMath>
                  </m:oMathPara>
                </a14:m>
                <a:endParaRPr lang="pt-BR" dirty="0"/>
              </a:p>
            </p:txBody>
          </p:sp>
        </mc:Choice>
        <mc:Fallback xmlns="">
          <p:sp>
            <p:nvSpPr>
              <p:cNvPr id="11" name="CaixaDeTexto 10">
                <a:extLst>
                  <a:ext uri="{FF2B5EF4-FFF2-40B4-BE49-F238E27FC236}">
                    <a16:creationId xmlns:a16="http://schemas.microsoft.com/office/drawing/2014/main" id="{33633C80-805C-4F34-B516-AC31ADB9857B}"/>
                  </a:ext>
                </a:extLst>
              </p:cNvPr>
              <p:cNvSpPr txBox="1">
                <a:spLocks noRot="1" noChangeAspect="1" noMove="1" noResize="1" noEditPoints="1" noAdjustHandles="1" noChangeArrowheads="1" noChangeShapeType="1" noTextEdit="1"/>
              </p:cNvSpPr>
              <p:nvPr/>
            </p:nvSpPr>
            <p:spPr>
              <a:xfrm>
                <a:off x="3048897" y="3429000"/>
                <a:ext cx="6094206" cy="604717"/>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15">
                <a:extLst>
                  <a:ext uri="{FF2B5EF4-FFF2-40B4-BE49-F238E27FC236}">
                    <a16:creationId xmlns:a16="http://schemas.microsoft.com/office/drawing/2014/main" id="{EB370F04-F36C-4F9A-8227-99734679069A}"/>
                  </a:ext>
                </a:extLst>
              </p:cNvPr>
              <p:cNvSpPr txBox="1"/>
              <p:nvPr/>
            </p:nvSpPr>
            <p:spPr>
              <a:xfrm>
                <a:off x="3231777" y="4284219"/>
                <a:ext cx="6094206" cy="6047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𝐴</m:t>
                      </m:r>
                      <m:r>
                        <a:rPr lang="pt-BR">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r>
                                  <a:rPr lang="pt-BR">
                                    <a:latin typeface="Cambria Math" panose="02040503050406030204" pitchFamily="18" charset="0"/>
                                  </a:rPr>
                                  <m:t>0</m:t>
                                </m:r>
                              </m:e>
                              <m:e>
                                <m:r>
                                  <a:rPr lang="pt-BR" i="1">
                                    <a:latin typeface="Cambria Math" panose="02040503050406030204" pitchFamily="18" charset="0"/>
                                  </a:rPr>
                                  <m:t>𝑀</m:t>
                                </m:r>
                              </m:e>
                            </m:mr>
                            <m:mr>
                              <m:e>
                                <m:r>
                                  <a:rPr lang="pt-BR" i="1">
                                    <a:latin typeface="Cambria Math" panose="02040503050406030204" pitchFamily="18" charset="0"/>
                                  </a:rPr>
                                  <m:t>𝑀</m:t>
                                </m:r>
                              </m:e>
                              <m:e>
                                <m:r>
                                  <a:rPr lang="pt-BR" i="1">
                                    <a:latin typeface="Cambria Math" panose="02040503050406030204" pitchFamily="18" charset="0"/>
                                  </a:rPr>
                                  <m:t>𝐶</m:t>
                                </m:r>
                              </m:e>
                            </m:mr>
                          </m:m>
                        </m:e>
                      </m:d>
                      <m:r>
                        <a:rPr lang="pt-BR" i="1">
                          <a:latin typeface="Cambria Math" panose="02040503050406030204" pitchFamily="18" charset="0"/>
                        </a:rPr>
                        <m:t>;</m:t>
                      </m:r>
                      <m:r>
                        <a:rPr lang="pt-BR" b="0" i="1" smtClean="0">
                          <a:latin typeface="Cambria Math" panose="02040503050406030204" pitchFamily="18" charset="0"/>
                        </a:rPr>
                        <m:t>   </m:t>
                      </m:r>
                      <m:r>
                        <a:rPr lang="pt-BR" i="1">
                          <a:latin typeface="Cambria Math" panose="02040503050406030204" pitchFamily="18" charset="0"/>
                        </a:rPr>
                        <m:t>𝐵</m:t>
                      </m:r>
                      <m:r>
                        <a:rPr lang="pt-BR">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2"/>
                                    <m:mcJc m:val="center"/>
                                  </m:mcPr>
                                </m:mc>
                              </m:mcs>
                              <m:ctrlPr>
                                <a:rPr lang="pt-BR" i="1">
                                  <a:latin typeface="Cambria Math" panose="02040503050406030204" pitchFamily="18" charset="0"/>
                                </a:rPr>
                              </m:ctrlPr>
                            </m:mPr>
                            <m:mr>
                              <m:e>
                                <m:r>
                                  <a:rPr lang="pt-BR">
                                    <a:latin typeface="Cambria Math" panose="02040503050406030204" pitchFamily="18" charset="0"/>
                                  </a:rPr>
                                  <m:t>−</m:t>
                                </m:r>
                                <m:r>
                                  <a:rPr lang="pt-BR" i="1">
                                    <a:latin typeface="Cambria Math" panose="02040503050406030204" pitchFamily="18" charset="0"/>
                                  </a:rPr>
                                  <m:t>𝑀</m:t>
                                </m:r>
                              </m:e>
                              <m:e>
                                <m:r>
                                  <a:rPr lang="pt-BR">
                                    <a:latin typeface="Cambria Math" panose="02040503050406030204" pitchFamily="18" charset="0"/>
                                  </a:rPr>
                                  <m:t>0</m:t>
                                </m:r>
                              </m:e>
                            </m:mr>
                            <m:mr>
                              <m:e>
                                <m:r>
                                  <a:rPr lang="pt-BR">
                                    <a:latin typeface="Cambria Math" panose="02040503050406030204" pitchFamily="18" charset="0"/>
                                  </a:rPr>
                                  <m:t>0</m:t>
                                </m:r>
                              </m:e>
                              <m:e>
                                <m:r>
                                  <a:rPr lang="pt-BR" i="1">
                                    <a:latin typeface="Cambria Math" panose="02040503050406030204" pitchFamily="18" charset="0"/>
                                  </a:rPr>
                                  <m:t>𝐾</m:t>
                                </m:r>
                              </m:e>
                            </m:mr>
                          </m:m>
                        </m:e>
                      </m:d>
                      <m:r>
                        <m:rPr>
                          <m:nor/>
                        </m:rPr>
                        <a:rPr lang="pt-BR" dirty="0"/>
                        <m:t>; </m:t>
                      </m:r>
                      <m:acc>
                        <m:accPr>
                          <m:chr m:val="̇"/>
                          <m:ctrlPr>
                            <a:rPr lang="pt-BR" i="1">
                              <a:latin typeface="Cambria Math" panose="02040503050406030204" pitchFamily="18" charset="0"/>
                            </a:rPr>
                          </m:ctrlPr>
                        </m:accPr>
                        <m:e>
                          <m:r>
                            <a:rPr lang="pt-BR" b="0" i="1" smtClean="0">
                              <a:latin typeface="Cambria Math" panose="02040503050406030204" pitchFamily="18" charset="0"/>
                            </a:rPr>
                            <m:t>   </m:t>
                          </m:r>
                          <m:r>
                            <a:rPr lang="pt-BR" i="1">
                              <a:latin typeface="Cambria Math" panose="02040503050406030204" pitchFamily="18" charset="0"/>
                            </a:rPr>
                            <m:t>𝑤</m:t>
                          </m:r>
                        </m:e>
                      </m:acc>
                      <m:r>
                        <a:rPr lang="pt-BR">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qArr>
                        </m:e>
                      </m:d>
                      <m:r>
                        <a:rPr lang="pt-BR" i="1">
                          <a:latin typeface="Cambria Math" panose="02040503050406030204" pitchFamily="18" charset="0"/>
                        </a:rPr>
                        <m:t>;</m:t>
                      </m:r>
                      <m:r>
                        <a:rPr lang="pt-BR" b="0" i="1" smtClean="0">
                          <a:latin typeface="Cambria Math" panose="02040503050406030204" pitchFamily="18" charset="0"/>
                        </a:rPr>
                        <m:t>   </m:t>
                      </m:r>
                      <m:r>
                        <a:rPr lang="pt-BR" i="1">
                          <a:latin typeface="Cambria Math" panose="02040503050406030204" pitchFamily="18" charset="0"/>
                        </a:rPr>
                        <m:t>𝑤</m:t>
                      </m:r>
                      <m:r>
                        <a:rPr lang="pt-BR">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a:latin typeface="Cambria Math" panose="02040503050406030204" pitchFamily="18" charset="0"/>
                                </a:rPr>
                                <m:t>&amp;</m:t>
                              </m:r>
                              <m:r>
                                <a:rPr lang="pt-BR" i="1">
                                  <a:latin typeface="Cambria Math" panose="02040503050406030204" pitchFamily="18" charset="0"/>
                                </a:rPr>
                                <m:t>𝑈</m:t>
                              </m:r>
                            </m:e>
                          </m:eqArr>
                        </m:e>
                      </m:d>
                      <m:r>
                        <a:rPr lang="pt-BR" b="0" i="1" smtClean="0">
                          <a:latin typeface="Cambria Math" panose="02040503050406030204" pitchFamily="18" charset="0"/>
                        </a:rPr>
                        <m:t>;</m:t>
                      </m:r>
                    </m:oMath>
                  </m:oMathPara>
                </a14:m>
                <a:endParaRPr lang="pt-BR" dirty="0"/>
              </a:p>
            </p:txBody>
          </p:sp>
        </mc:Choice>
        <mc:Fallback xmlns="">
          <p:sp>
            <p:nvSpPr>
              <p:cNvPr id="16" name="CaixaDeTexto 15">
                <a:extLst>
                  <a:ext uri="{FF2B5EF4-FFF2-40B4-BE49-F238E27FC236}">
                    <a16:creationId xmlns:a16="http://schemas.microsoft.com/office/drawing/2014/main" id="{EB370F04-F36C-4F9A-8227-99734679069A}"/>
                  </a:ext>
                </a:extLst>
              </p:cNvPr>
              <p:cNvSpPr txBox="1">
                <a:spLocks noRot="1" noChangeAspect="1" noMove="1" noResize="1" noEditPoints="1" noAdjustHandles="1" noChangeArrowheads="1" noChangeShapeType="1" noTextEdit="1"/>
              </p:cNvSpPr>
              <p:nvPr/>
            </p:nvSpPr>
            <p:spPr>
              <a:xfrm>
                <a:off x="3231777" y="4284219"/>
                <a:ext cx="6094206" cy="604717"/>
              </a:xfrm>
              <a:prstGeom prst="rect">
                <a:avLst/>
              </a:prstGeom>
              <a:blipFill>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3962A758-0784-4F02-A485-12D4FAC8F260}"/>
                  </a:ext>
                </a:extLst>
              </p:cNvPr>
              <p:cNvSpPr txBox="1"/>
              <p:nvPr/>
            </p:nvSpPr>
            <p:spPr>
              <a:xfrm>
                <a:off x="3048897" y="5330386"/>
                <a:ext cx="60942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𝐴</m:t>
                      </m:r>
                      <m:acc>
                        <m:accPr>
                          <m:chr m:val="̇"/>
                          <m:ctrlPr>
                            <a:rPr lang="pt-BR" i="1">
                              <a:latin typeface="Cambria Math" panose="02040503050406030204" pitchFamily="18" charset="0"/>
                            </a:rPr>
                          </m:ctrlPr>
                        </m:accPr>
                        <m:e>
                          <m:r>
                            <a:rPr lang="pt-BR" i="1">
                              <a:latin typeface="Cambria Math" panose="02040503050406030204" pitchFamily="18" charset="0"/>
                            </a:rPr>
                            <m:t>𝑤</m:t>
                          </m:r>
                        </m:e>
                      </m:acc>
                      <m:r>
                        <a:rPr lang="pt-BR" i="0">
                          <a:latin typeface="Cambria Math" panose="02040503050406030204" pitchFamily="18" charset="0"/>
                        </a:rPr>
                        <m:t>+</m:t>
                      </m:r>
                      <m:r>
                        <a:rPr lang="pt-BR" i="1">
                          <a:latin typeface="Cambria Math" panose="02040503050406030204" pitchFamily="18" charset="0"/>
                        </a:rPr>
                        <m:t>𝐵𝑤</m:t>
                      </m:r>
                      <m:r>
                        <a:rPr lang="pt-BR" i="0">
                          <a:latin typeface="Cambria Math" panose="02040503050406030204" pitchFamily="18" charset="0"/>
                        </a:rPr>
                        <m:t>=</m:t>
                      </m:r>
                      <m:r>
                        <a:rPr lang="pt-BR" i="0">
                          <a:latin typeface="Cambria Math" panose="02040503050406030204" pitchFamily="18" charset="0"/>
                        </a:rPr>
                        <m:t>0</m:t>
                      </m:r>
                    </m:oMath>
                  </m:oMathPara>
                </a14:m>
                <a:endParaRPr lang="pt-BR" dirty="0"/>
              </a:p>
            </p:txBody>
          </p:sp>
        </mc:Choice>
        <mc:Fallback xmlns="">
          <p:sp>
            <p:nvSpPr>
              <p:cNvPr id="18" name="CaixaDeTexto 17">
                <a:extLst>
                  <a:ext uri="{FF2B5EF4-FFF2-40B4-BE49-F238E27FC236}">
                    <a16:creationId xmlns:a16="http://schemas.microsoft.com/office/drawing/2014/main" id="{3962A758-0784-4F02-A485-12D4FAC8F260}"/>
                  </a:ext>
                </a:extLst>
              </p:cNvPr>
              <p:cNvSpPr txBox="1">
                <a:spLocks noRot="1" noChangeAspect="1" noMove="1" noResize="1" noEditPoints="1" noAdjustHandles="1" noChangeArrowheads="1" noChangeShapeType="1" noTextEdit="1"/>
              </p:cNvSpPr>
              <p:nvPr/>
            </p:nvSpPr>
            <p:spPr>
              <a:xfrm>
                <a:off x="3048897" y="5330386"/>
                <a:ext cx="6094206" cy="369332"/>
              </a:xfrm>
              <a:prstGeom prst="rect">
                <a:avLst/>
              </a:prstGeom>
              <a:blipFill>
                <a:blip r:embed="rId7"/>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3238539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Pode-se reescrever a equação (120) em forma de autovalor: </a:t>
            </a:r>
          </a:p>
          <a:p>
            <a:pPr algn="r"/>
            <a:r>
              <a:rPr lang="pt-BR" dirty="0"/>
              <a:t>(121)</a:t>
            </a:r>
          </a:p>
          <a:p>
            <a:pPr algn="just"/>
            <a:r>
              <a:rPr lang="pt-BR" dirty="0"/>
              <a:t>Assim:</a:t>
            </a:r>
          </a:p>
          <a:p>
            <a:pPr algn="just"/>
            <a:endParaRPr lang="pt-BR" dirty="0"/>
          </a:p>
          <a:p>
            <a:pPr algn="just"/>
            <a:r>
              <a:rPr lang="pt-BR" dirty="0"/>
              <a:t>Sendo essa forma muito mais simples de resolver através de um algoritmo computacional.</a:t>
            </a:r>
          </a:p>
        </p:txBody>
      </p:sp>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A68CD074-87AE-4B59-A530-9BCAECA373D8}"/>
                  </a:ext>
                </a:extLst>
              </p:cNvPr>
              <p:cNvSpPr txBox="1"/>
              <p:nvPr/>
            </p:nvSpPr>
            <p:spPr>
              <a:xfrm>
                <a:off x="3048897" y="751248"/>
                <a:ext cx="60942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𝜆</m:t>
                      </m:r>
                      <m:r>
                        <a:rPr lang="pt-BR" i="1" smtClean="0">
                          <a:latin typeface="Cambria Math" panose="02040503050406030204" pitchFamily="18" charset="0"/>
                        </a:rPr>
                        <m:t>𝐴𝑤</m:t>
                      </m:r>
                      <m:r>
                        <a:rPr lang="pt-BR" i="0">
                          <a:latin typeface="Cambria Math" panose="02040503050406030204" pitchFamily="18" charset="0"/>
                        </a:rPr>
                        <m:t>+</m:t>
                      </m:r>
                      <m:r>
                        <a:rPr lang="pt-BR" i="1">
                          <a:latin typeface="Cambria Math" panose="02040503050406030204" pitchFamily="18" charset="0"/>
                        </a:rPr>
                        <m:t>𝐵𝑤</m:t>
                      </m:r>
                      <m:r>
                        <a:rPr lang="pt-BR" i="0">
                          <a:latin typeface="Cambria Math" panose="02040503050406030204" pitchFamily="18" charset="0"/>
                        </a:rPr>
                        <m:t>=</m:t>
                      </m:r>
                      <m:r>
                        <a:rPr lang="pt-BR" i="0">
                          <a:latin typeface="Cambria Math" panose="02040503050406030204" pitchFamily="18" charset="0"/>
                        </a:rPr>
                        <m:t>0</m:t>
                      </m:r>
                    </m:oMath>
                  </m:oMathPara>
                </a14:m>
                <a:endParaRPr lang="pt-BR" dirty="0"/>
              </a:p>
            </p:txBody>
          </p:sp>
        </mc:Choice>
        <mc:Fallback xmlns="">
          <p:sp>
            <p:nvSpPr>
              <p:cNvPr id="4" name="CaixaDeTexto 3">
                <a:extLst>
                  <a:ext uri="{FF2B5EF4-FFF2-40B4-BE49-F238E27FC236}">
                    <a16:creationId xmlns:a16="http://schemas.microsoft.com/office/drawing/2014/main" id="{A68CD074-87AE-4B59-A530-9BCAECA373D8}"/>
                  </a:ext>
                </a:extLst>
              </p:cNvPr>
              <p:cNvSpPr txBox="1">
                <a:spLocks noRot="1" noChangeAspect="1" noMove="1" noResize="1" noEditPoints="1" noAdjustHandles="1" noChangeArrowheads="1" noChangeShapeType="1" noTextEdit="1"/>
              </p:cNvSpPr>
              <p:nvPr/>
            </p:nvSpPr>
            <p:spPr>
              <a:xfrm>
                <a:off x="3048897" y="751248"/>
                <a:ext cx="6094206" cy="369332"/>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5C1E6131-8AEF-440B-92A5-E99006CC6D4D}"/>
                  </a:ext>
                </a:extLst>
              </p:cNvPr>
              <p:cNvSpPr txBox="1"/>
              <p:nvPr/>
            </p:nvSpPr>
            <p:spPr>
              <a:xfrm>
                <a:off x="3048897" y="1513481"/>
                <a:ext cx="60942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mtClean="0">
                          <a:latin typeface="Cambria Math" panose="02040503050406030204" pitchFamily="18" charset="0"/>
                        </a:rPr>
                        <m:t>−</m:t>
                      </m:r>
                      <m:r>
                        <a:rPr lang="pt-BR" i="1">
                          <a:latin typeface="Cambria Math" panose="02040503050406030204" pitchFamily="18" charset="0"/>
                        </a:rPr>
                        <m:t>𝜆</m:t>
                      </m:r>
                      <m:r>
                        <a:rPr lang="pt-BR" i="1">
                          <a:latin typeface="Cambria Math" panose="02040503050406030204" pitchFamily="18" charset="0"/>
                        </a:rPr>
                        <m:t>𝐴𝑤</m:t>
                      </m:r>
                      <m:r>
                        <a:rPr lang="pt-BR" i="0">
                          <a:latin typeface="Cambria Math" panose="02040503050406030204" pitchFamily="18" charset="0"/>
                        </a:rPr>
                        <m:t>=</m:t>
                      </m:r>
                      <m:r>
                        <a:rPr lang="pt-BR" i="1">
                          <a:latin typeface="Cambria Math" panose="02040503050406030204" pitchFamily="18" charset="0"/>
                        </a:rPr>
                        <m:t>𝐵𝑤</m:t>
                      </m:r>
                    </m:oMath>
                  </m:oMathPara>
                </a14:m>
                <a:endParaRPr lang="pt-BR" dirty="0"/>
              </a:p>
            </p:txBody>
          </p:sp>
        </mc:Choice>
        <mc:Fallback xmlns="">
          <p:sp>
            <p:nvSpPr>
              <p:cNvPr id="6" name="CaixaDeTexto 5">
                <a:extLst>
                  <a:ext uri="{FF2B5EF4-FFF2-40B4-BE49-F238E27FC236}">
                    <a16:creationId xmlns:a16="http://schemas.microsoft.com/office/drawing/2014/main" id="{5C1E6131-8AEF-440B-92A5-E99006CC6D4D}"/>
                  </a:ext>
                </a:extLst>
              </p:cNvPr>
              <p:cNvSpPr txBox="1">
                <a:spLocks noRot="1" noChangeAspect="1" noMove="1" noResize="1" noEditPoints="1" noAdjustHandles="1" noChangeArrowheads="1" noChangeShapeType="1" noTextEdit="1"/>
              </p:cNvSpPr>
              <p:nvPr/>
            </p:nvSpPr>
            <p:spPr>
              <a:xfrm>
                <a:off x="3048897" y="1513481"/>
                <a:ext cx="6094206" cy="369332"/>
              </a:xfrm>
              <a:prstGeom prst="rect">
                <a:avLst/>
              </a:prstGeom>
              <a:blipFill>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8371388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normAutofit/>
          </a:bodyPr>
          <a:lstStyle/>
          <a:p>
            <a:r>
              <a:rPr lang="pt-BR" dirty="0"/>
              <a:t>3.4. Analogia da proposição de Przeminiecky</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p:txBody>
          <a:bodyPr/>
          <a:lstStyle/>
          <a:p>
            <a:pPr algn="just"/>
            <a:r>
              <a:rPr lang="pt-BR" dirty="0"/>
              <a:t>Usando a equação (111) como base, percebe-se que a mesma possui ordem bem maior que a equação apresentada por Przeminiecky. Porém, devido às similaridades, o modelo proposto pode ser aproveitado e adaptado.</a:t>
            </a:r>
          </a:p>
          <a:p>
            <a:pPr algn="just"/>
            <a:endParaRPr lang="pt-BR" dirty="0"/>
          </a:p>
          <a:p>
            <a:pPr algn="r"/>
            <a:r>
              <a:rPr lang="pt-BR" dirty="0"/>
              <a:t>(122)</a:t>
            </a:r>
          </a:p>
          <a:p>
            <a:pPr algn="just"/>
            <a:endParaRPr lang="pt-BR" dirty="0"/>
          </a:p>
          <a:p>
            <a:pPr algn="just"/>
            <a:r>
              <a:rPr lang="pt-BR" dirty="0"/>
              <a:t>Portanto:</a:t>
            </a:r>
          </a:p>
          <a:p>
            <a:pPr algn="r"/>
            <a:r>
              <a:rPr lang="pt-BR" dirty="0"/>
              <a:t>(123)</a:t>
            </a:r>
          </a:p>
        </p:txBody>
      </p:sp>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6D12E6A8-A307-449B-A714-85C2E537BC61}"/>
                  </a:ext>
                </a:extLst>
              </p:cNvPr>
              <p:cNvSpPr txBox="1"/>
              <p:nvPr/>
            </p:nvSpPr>
            <p:spPr>
              <a:xfrm>
                <a:off x="3047104" y="2716525"/>
                <a:ext cx="6094206" cy="14303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a:latin typeface="Cambria Math" panose="02040503050406030204" pitchFamily="18" charset="0"/>
                                </a:rPr>
                              </m:ctrlPr>
                            </m:eqArrPr>
                            <m:e>
                              <m:r>
                                <a:rPr lang="pt-BR">
                                  <a:latin typeface="Cambria Math" panose="02040503050406030204" pitchFamily="18" charset="0"/>
                                </a:rPr>
                                <m:t>&amp;</m:t>
                              </m:r>
                              <m:r>
                                <a:rPr lang="pt-BR" i="1">
                                  <a:latin typeface="Cambria Math" panose="02040503050406030204" pitchFamily="18" charset="0"/>
                                </a:rPr>
                                <m:t>𝐷</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𝐷</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=0</m:t>
                              </m:r>
                            </m:e>
                            <m:e>
                              <m:r>
                                <a:rPr lang="pt-BR" i="0">
                                  <a:latin typeface="Cambria Math" panose="02040503050406030204" pitchFamily="18" charset="0"/>
                                </a:rPr>
                                <m:t>&amp; </m:t>
                              </m:r>
                            </m:e>
                            <m:e>
                              <m:r>
                                <a:rPr lang="pt-BR" i="0">
                                  <a:latin typeface="Cambria Math" panose="02040503050406030204" pitchFamily="18" charset="0"/>
                                </a:rPr>
                                <m:t>&amp;</m:t>
                              </m:r>
                              <m:r>
                                <a:rPr lang="pt-BR" i="1">
                                  <a:latin typeface="Cambria Math" panose="02040503050406030204" pitchFamily="18" charset="0"/>
                                </a:rPr>
                                <m:t>𝐶</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𝐶</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=0</m:t>
                              </m:r>
                            </m:e>
                            <m:e>
                              <m:r>
                                <a:rPr lang="pt-BR" i="0">
                                  <a:latin typeface="Cambria Math" panose="02040503050406030204" pitchFamily="18" charset="0"/>
                                </a:rPr>
                                <m:t>&amp; </m:t>
                              </m:r>
                            </m:e>
                            <m:e>
                              <m:r>
                                <a:rPr lang="pt-BR" i="0">
                                  <a:latin typeface="Cambria Math" panose="02040503050406030204" pitchFamily="18" charset="0"/>
                                </a:rPr>
                                <m:t>&amp;</m:t>
                              </m:r>
                              <m:r>
                                <a:rPr lang="pt-BR" i="1">
                                  <a:latin typeface="Cambria Math" panose="02040503050406030204" pitchFamily="18" charset="0"/>
                                </a:rPr>
                                <m:t>𝐵</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𝐵</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=0</m:t>
                              </m:r>
                            </m:e>
                          </m:eqArr>
                        </m:e>
                      </m:d>
                    </m:oMath>
                  </m:oMathPara>
                </a14:m>
                <a:endParaRPr lang="pt-BR" dirty="0"/>
              </a:p>
            </p:txBody>
          </p:sp>
        </mc:Choice>
        <mc:Fallback xmlns="">
          <p:sp>
            <p:nvSpPr>
              <p:cNvPr id="5" name="CaixaDeTexto 4">
                <a:extLst>
                  <a:ext uri="{FF2B5EF4-FFF2-40B4-BE49-F238E27FC236}">
                    <a16:creationId xmlns:a16="http://schemas.microsoft.com/office/drawing/2014/main" id="{6D12E6A8-A307-449B-A714-85C2E537BC61}"/>
                  </a:ext>
                </a:extLst>
              </p:cNvPr>
              <p:cNvSpPr txBox="1">
                <a:spLocks noRot="1" noChangeAspect="1" noMove="1" noResize="1" noEditPoints="1" noAdjustHandles="1" noChangeArrowheads="1" noChangeShapeType="1" noTextEdit="1"/>
              </p:cNvSpPr>
              <p:nvPr/>
            </p:nvSpPr>
            <p:spPr>
              <a:xfrm>
                <a:off x="3047104" y="2716525"/>
                <a:ext cx="6094206" cy="1430328"/>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D66F0239-0048-490D-B339-63F34752C042}"/>
                  </a:ext>
                </a:extLst>
              </p:cNvPr>
              <p:cNvSpPr txBox="1"/>
              <p:nvPr/>
            </p:nvSpPr>
            <p:spPr>
              <a:xfrm>
                <a:off x="2560320" y="4648312"/>
                <a:ext cx="71323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𝐸</m:t>
                      </m:r>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1">
                              <a:latin typeface="Cambria Math" panose="02040503050406030204" pitchFamily="18" charset="0"/>
                            </a:rPr>
                            <m:t>𝐼𝑉</m:t>
                          </m:r>
                        </m:sup>
                      </m:sSup>
                      <m:r>
                        <a:rPr lang="pt-BR" i="0">
                          <a:latin typeface="Cambria Math" panose="02040503050406030204" pitchFamily="18" charset="0"/>
                        </a:rPr>
                        <m:t>+</m:t>
                      </m:r>
                      <m:r>
                        <a:rPr lang="pt-BR" i="1">
                          <a:latin typeface="Cambria Math" panose="02040503050406030204" pitchFamily="18" charset="0"/>
                        </a:rPr>
                        <m:t>𝐷</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m:rPr>
                          <m:sty m:val="p"/>
                        </m:rPr>
                        <a:rPr lang="pt-BR" i="0">
                          <a:latin typeface="Cambria Math" panose="02040503050406030204" pitchFamily="18" charset="0"/>
                        </a:rPr>
                        <m:t>C</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m:rPr>
                          <m:sty m:val="p"/>
                        </m:rPr>
                        <a:rPr lang="pt-BR" i="0">
                          <a:latin typeface="Cambria Math" panose="02040503050406030204" pitchFamily="18" charset="0"/>
                        </a:rPr>
                        <m:t>B</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𝐴𝑢</m:t>
                      </m:r>
                      <m:r>
                        <a:rPr lang="pt-BR" i="0">
                          <a:latin typeface="Cambria Math" panose="02040503050406030204" pitchFamily="18" charset="0"/>
                        </a:rPr>
                        <m:t>+</m:t>
                      </m:r>
                      <m:d>
                        <m:dPr>
                          <m:begChr m:val="["/>
                          <m:endChr m:val="]"/>
                          <m:ctrlPr>
                            <a:rPr lang="pt-BR" i="1">
                              <a:latin typeface="Cambria Math" panose="02040503050406030204" pitchFamily="18" charset="0"/>
                            </a:rPr>
                          </m:ctrlPr>
                        </m:dPr>
                        <m:e>
                          <m:r>
                            <a:rPr lang="pt-BR" i="1">
                              <a:latin typeface="Cambria Math" panose="02040503050406030204" pitchFamily="18" charset="0"/>
                            </a:rPr>
                            <m:t>𝐷</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𝐷</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d>
                      <m:r>
                        <a:rPr lang="pt-BR" i="0">
                          <a:latin typeface="Cambria Math" panose="02040503050406030204" pitchFamily="18" charset="0"/>
                        </a:rPr>
                        <m:t>+</m:t>
                      </m:r>
                      <m:d>
                        <m:dPr>
                          <m:begChr m:val="["/>
                          <m:endChr m:val="]"/>
                          <m:ctrlPr>
                            <a:rPr lang="pt-BR" i="1">
                              <a:latin typeface="Cambria Math" panose="02040503050406030204" pitchFamily="18" charset="0"/>
                            </a:rPr>
                          </m:ctrlPr>
                        </m:dPr>
                        <m:e>
                          <m:r>
                            <m:rPr>
                              <m:sty m:val="p"/>
                            </m:rPr>
                            <a:rPr lang="pt-BR" i="0">
                              <a:latin typeface="Cambria Math" panose="02040503050406030204" pitchFamily="18" charset="0"/>
                            </a:rPr>
                            <m:t>C</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m:rPr>
                              <m:sty m:val="p"/>
                            </m:rPr>
                            <a:rPr lang="pt-BR" i="0">
                              <a:latin typeface="Cambria Math" panose="02040503050406030204" pitchFamily="18" charset="0"/>
                            </a:rPr>
                            <m:t>C</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d>
                      <m:r>
                        <a:rPr lang="pt-BR" i="0">
                          <a:latin typeface="Cambria Math" panose="02040503050406030204" pitchFamily="18" charset="0"/>
                        </a:rPr>
                        <m:t>+</m:t>
                      </m:r>
                      <m:d>
                        <m:dPr>
                          <m:begChr m:val="["/>
                          <m:endChr m:val="]"/>
                          <m:ctrlPr>
                            <a:rPr lang="pt-BR" i="1">
                              <a:latin typeface="Cambria Math" panose="02040503050406030204" pitchFamily="18" charset="0"/>
                            </a:rPr>
                          </m:ctrlPr>
                        </m:dPr>
                        <m:e>
                          <m:r>
                            <m:rPr>
                              <m:sty m:val="p"/>
                            </m:rPr>
                            <a:rPr lang="pt-BR" i="0">
                              <a:latin typeface="Cambria Math" panose="02040503050406030204" pitchFamily="18" charset="0"/>
                            </a:rPr>
                            <m:t>B</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m:rPr>
                              <m:sty m:val="p"/>
                            </m:rPr>
                            <a:rPr lang="pt-BR" i="0">
                              <a:latin typeface="Cambria Math" panose="02040503050406030204" pitchFamily="18" charset="0"/>
                            </a:rPr>
                            <m:t>B</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d>
                      <m:r>
                        <a:rPr lang="pt-BR" i="0">
                          <a:latin typeface="Cambria Math" panose="02040503050406030204" pitchFamily="18" charset="0"/>
                        </a:rPr>
                        <m:t>=0</m:t>
                      </m:r>
                    </m:oMath>
                  </m:oMathPara>
                </a14:m>
                <a:endParaRPr lang="pt-BR" dirty="0"/>
              </a:p>
            </p:txBody>
          </p:sp>
        </mc:Choice>
        <mc:Fallback xmlns="">
          <p:sp>
            <p:nvSpPr>
              <p:cNvPr id="7" name="CaixaDeTexto 6">
                <a:extLst>
                  <a:ext uri="{FF2B5EF4-FFF2-40B4-BE49-F238E27FC236}">
                    <a16:creationId xmlns:a16="http://schemas.microsoft.com/office/drawing/2014/main" id="{D66F0239-0048-490D-B339-63F34752C042}"/>
                  </a:ext>
                </a:extLst>
              </p:cNvPr>
              <p:cNvSpPr txBox="1">
                <a:spLocks noRot="1" noChangeAspect="1" noMove="1" noResize="1" noEditPoints="1" noAdjustHandles="1" noChangeArrowheads="1" noChangeShapeType="1" noTextEdit="1"/>
              </p:cNvSpPr>
              <p:nvPr/>
            </p:nvSpPr>
            <p:spPr>
              <a:xfrm>
                <a:off x="2560320" y="4648312"/>
                <a:ext cx="7132320" cy="369332"/>
              </a:xfrm>
              <a:prstGeom prst="rect">
                <a:avLst/>
              </a:prstGeom>
              <a:blipFill>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8403847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latin typeface="Arial" panose="020B0604020202020204" pitchFamily="34" charset="0"/>
                <a:ea typeface="Calibri" panose="020F0502020204030204" pitchFamily="34" charset="0"/>
                <a:cs typeface="Times New Roman" panose="02020603050405020304" pitchFamily="18" charset="0"/>
              </a:rPr>
              <a:t>Po</a:t>
            </a:r>
            <a:r>
              <a:rPr lang="pt-BR" sz="1800" dirty="0">
                <a:effectLst/>
                <a:latin typeface="Arial" panose="020B0604020202020204" pitchFamily="34" charset="0"/>
                <a:ea typeface="Calibri" panose="020F0502020204030204" pitchFamily="34" charset="0"/>
                <a:cs typeface="Times New Roman" panose="02020603050405020304" pitchFamily="18" charset="0"/>
              </a:rPr>
              <a:t>de-se montar tal sistema de equações </a:t>
            </a:r>
            <a:r>
              <a:rPr lang="pt-BR" dirty="0"/>
              <a:t>: </a:t>
            </a:r>
          </a:p>
          <a:p>
            <a:pPr algn="just"/>
            <a:endParaRPr lang="pt-BR" dirty="0"/>
          </a:p>
          <a:p>
            <a:pPr algn="just"/>
            <a:endParaRPr lang="pt-BR" dirty="0"/>
          </a:p>
          <a:p>
            <a:pPr algn="r"/>
            <a:r>
              <a:rPr lang="pt-BR" dirty="0"/>
              <a:t>(124)</a:t>
            </a:r>
          </a:p>
          <a:p>
            <a:pPr algn="just"/>
            <a:endParaRPr lang="pt-BR" dirty="0"/>
          </a:p>
          <a:p>
            <a:pPr algn="just"/>
            <a:endParaRPr lang="pt-BR" dirty="0"/>
          </a:p>
          <a:p>
            <a:pPr algn="just"/>
            <a:r>
              <a:rPr lang="pt-BR" dirty="0"/>
              <a:t>E organiza-lo em um uma equação matricial:</a:t>
            </a:r>
          </a:p>
          <a:p>
            <a:pPr algn="just"/>
            <a:endParaRPr lang="pt-BR" dirty="0"/>
          </a:p>
          <a:p>
            <a:pPr algn="r"/>
            <a:r>
              <a:rPr lang="pt-BR" dirty="0"/>
              <a:t>(125)</a:t>
            </a:r>
          </a:p>
          <a:p>
            <a:pPr algn="just"/>
            <a:endParaRPr lang="pt-BR" dirty="0"/>
          </a:p>
          <a:p>
            <a:pPr algn="just"/>
            <a:r>
              <a:rPr lang="pt-BR" dirty="0"/>
              <a:t>Por conveniência:</a:t>
            </a:r>
          </a:p>
          <a:p>
            <a:pPr algn="r"/>
            <a:r>
              <a:rPr lang="pt-BR" dirty="0"/>
              <a:t>(126)</a:t>
            </a:r>
          </a:p>
          <a:p>
            <a:pPr algn="just"/>
            <a:endParaRPr lang="pt-BR" dirty="0"/>
          </a:p>
        </p:txBody>
      </p:sp>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D34B5A7F-E81C-435E-B471-F3FC278D67AA}"/>
                  </a:ext>
                </a:extLst>
              </p:cNvPr>
              <p:cNvSpPr txBox="1"/>
              <p:nvPr/>
            </p:nvSpPr>
            <p:spPr>
              <a:xfrm>
                <a:off x="2450501" y="671819"/>
                <a:ext cx="7290995" cy="23487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a:latin typeface="Cambria Math" panose="02040503050406030204" pitchFamily="18" charset="0"/>
                                </a:rPr>
                              </m:ctrlPr>
                            </m:eqArrPr>
                            <m:e>
                              <m:r>
                                <a:rPr lang="pt-BR">
                                  <a:latin typeface="Cambria Math" panose="02040503050406030204" pitchFamily="18" charset="0"/>
                                </a:rPr>
                                <m:t>&amp;</m:t>
                              </m:r>
                              <m:r>
                                <a:rPr lang="pt-BR" i="0">
                                  <a:latin typeface="Cambria Math" panose="02040503050406030204" pitchFamily="18" charset="0"/>
                                </a:rPr>
                                <m:t> </m:t>
                              </m:r>
                            </m:e>
                            <m:e>
                              <m:r>
                                <a:rPr lang="pt-BR" i="0">
                                  <a:latin typeface="Cambria Math" panose="02040503050406030204" pitchFamily="18" charset="0"/>
                                </a:rPr>
                                <m:t>&amp;</m:t>
                              </m:r>
                              <m:r>
                                <a:rPr lang="pt-BR" i="1">
                                  <a:latin typeface="Cambria Math" panose="02040503050406030204" pitchFamily="18" charset="0"/>
                                </a:rPr>
                                <m:t>𝐸</m:t>
                              </m:r>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1">
                                      <a:latin typeface="Cambria Math" panose="02040503050406030204" pitchFamily="18" charset="0"/>
                                    </a:rPr>
                                    <m:t>𝐼𝑉</m:t>
                                  </m:r>
                                </m:sup>
                              </m:sSup>
                              <m:r>
                                <a:rPr lang="pt-BR" i="0">
                                  <a:latin typeface="Cambria Math" panose="02040503050406030204" pitchFamily="18" charset="0"/>
                                </a:rPr>
                                <m:t>+</m:t>
                              </m:r>
                              <m:r>
                                <a:rPr lang="pt-BR" i="1">
                                  <a:latin typeface="Cambria Math" panose="02040503050406030204" pitchFamily="18" charset="0"/>
                                </a:rPr>
                                <m:t>𝐷</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𝐶</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𝐵</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𝐴𝑢</m:t>
                              </m:r>
                              <m:r>
                                <a:rPr lang="pt-BR" i="0">
                                  <a:latin typeface="Cambria Math" panose="02040503050406030204" pitchFamily="18" charset="0"/>
                                </a:rPr>
                                <m:t>+</m:t>
                              </m:r>
                              <m:d>
                                <m:dPr>
                                  <m:begChr m:val="["/>
                                  <m:endChr m:val="]"/>
                                  <m:ctrlPr>
                                    <a:rPr lang="pt-BR" i="1">
                                      <a:latin typeface="Cambria Math" panose="02040503050406030204" pitchFamily="18" charset="0"/>
                                    </a:rPr>
                                  </m:ctrlPr>
                                </m:dPr>
                                <m:e>
                                  <m:r>
                                    <a:rPr lang="pt-BR" i="1">
                                      <a:latin typeface="Cambria Math" panose="02040503050406030204" pitchFamily="18" charset="0"/>
                                    </a:rPr>
                                    <m:t>𝐷</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𝐷</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d>
                              <m:r>
                                <a:rPr lang="pt-BR" i="0">
                                  <a:latin typeface="Cambria Math" panose="02040503050406030204" pitchFamily="18" charset="0"/>
                                </a:rPr>
                                <m:t>+</m:t>
                              </m:r>
                              <m:d>
                                <m:dPr>
                                  <m:begChr m:val="["/>
                                  <m:endChr m:val="]"/>
                                  <m:ctrlPr>
                                    <a:rPr lang="pt-BR" i="1">
                                      <a:latin typeface="Cambria Math" panose="02040503050406030204" pitchFamily="18" charset="0"/>
                                    </a:rPr>
                                  </m:ctrlPr>
                                </m:dPr>
                                <m:e>
                                  <m:r>
                                    <m:rPr>
                                      <m:sty m:val="p"/>
                                    </m:rPr>
                                    <a:rPr lang="pt-BR" i="0">
                                      <a:latin typeface="Cambria Math" panose="02040503050406030204" pitchFamily="18" charset="0"/>
                                    </a:rPr>
                                    <m:t>C</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m:rPr>
                                      <m:sty m:val="p"/>
                                    </m:rPr>
                                    <a:rPr lang="pt-BR" i="0">
                                      <a:latin typeface="Cambria Math" panose="02040503050406030204" pitchFamily="18" charset="0"/>
                                    </a:rPr>
                                    <m:t>C</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d>
                              <m:r>
                                <a:rPr lang="pt-BR" i="0">
                                  <a:latin typeface="Cambria Math" panose="02040503050406030204" pitchFamily="18" charset="0"/>
                                </a:rPr>
                                <m:t>+</m:t>
                              </m:r>
                              <m:d>
                                <m:dPr>
                                  <m:begChr m:val="["/>
                                  <m:endChr m:val="]"/>
                                  <m:ctrlPr>
                                    <a:rPr lang="pt-BR" i="1">
                                      <a:latin typeface="Cambria Math" panose="02040503050406030204" pitchFamily="18" charset="0"/>
                                    </a:rPr>
                                  </m:ctrlPr>
                                </m:dPr>
                                <m:e>
                                  <m:r>
                                    <m:rPr>
                                      <m:sty m:val="p"/>
                                    </m:rPr>
                                    <a:rPr lang="pt-BR" i="0">
                                      <a:latin typeface="Cambria Math" panose="02040503050406030204" pitchFamily="18" charset="0"/>
                                    </a:rPr>
                                    <m:t>B</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m:rPr>
                                      <m:sty m:val="p"/>
                                    </m:rPr>
                                    <a:rPr lang="pt-BR" i="0">
                                      <a:latin typeface="Cambria Math" panose="02040503050406030204" pitchFamily="18" charset="0"/>
                                    </a:rPr>
                                    <m:t>B</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d>
                              <m:r>
                                <a:rPr lang="pt-BR" i="0">
                                  <a:latin typeface="Cambria Math" panose="02040503050406030204" pitchFamily="18" charset="0"/>
                                </a:rPr>
                                <m:t>=</m:t>
                              </m:r>
                              <m:r>
                                <a:rPr lang="pt-BR" i="0">
                                  <a:latin typeface="Cambria Math" panose="02040503050406030204" pitchFamily="18" charset="0"/>
                                </a:rPr>
                                <m:t>0</m:t>
                              </m:r>
                            </m:e>
                            <m:e>
                              <m:r>
                                <a:rPr lang="pt-BR" i="0">
                                  <a:latin typeface="Cambria Math" panose="02040503050406030204" pitchFamily="18" charset="0"/>
                                </a:rPr>
                                <m:t>&amp; </m:t>
                              </m:r>
                            </m:e>
                            <m:e>
                              <m:r>
                                <a:rPr lang="pt-BR" i="0">
                                  <a:latin typeface="Cambria Math" panose="02040503050406030204" pitchFamily="18" charset="0"/>
                                </a:rPr>
                                <m:t>&amp;</m:t>
                              </m:r>
                              <m:r>
                                <a:rPr lang="pt-BR" i="1">
                                  <a:latin typeface="Cambria Math" panose="02040503050406030204" pitchFamily="18" charset="0"/>
                                </a:rPr>
                                <m:t>𝐷</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𝐷</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0">
                                  <a:latin typeface="Cambria Math" panose="02040503050406030204" pitchFamily="18" charset="0"/>
                                </a:rPr>
                                <m:t>0</m:t>
                              </m:r>
                              <m:r>
                                <a:rPr lang="pt-BR" i="0">
                                  <a:latin typeface="Cambria Math" panose="02040503050406030204" pitchFamily="18" charset="0"/>
                                </a:rPr>
                                <m:t>                                                                                                                 </m:t>
                              </m:r>
                            </m:e>
                            <m:e>
                              <m:r>
                                <a:rPr lang="pt-BR" i="0">
                                  <a:latin typeface="Cambria Math" panose="02040503050406030204" pitchFamily="18" charset="0"/>
                                </a:rPr>
                                <m:t>&amp; </m:t>
                              </m:r>
                            </m:e>
                            <m:e>
                              <m:r>
                                <a:rPr lang="pt-BR" i="0">
                                  <a:latin typeface="Cambria Math" panose="02040503050406030204" pitchFamily="18" charset="0"/>
                                </a:rPr>
                                <m:t>&amp;</m:t>
                              </m:r>
                              <m:r>
                                <a:rPr lang="pt-BR" i="1">
                                  <a:latin typeface="Cambria Math" panose="02040503050406030204" pitchFamily="18" charset="0"/>
                                </a:rPr>
                                <m:t>𝐶</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𝐶</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0">
                                  <a:latin typeface="Cambria Math" panose="02040503050406030204" pitchFamily="18" charset="0"/>
                                </a:rPr>
                                <m:t>0</m:t>
                              </m:r>
                              <m:r>
                                <a:rPr lang="pt-BR" i="0">
                                  <a:latin typeface="Cambria Math" panose="02040503050406030204" pitchFamily="18" charset="0"/>
                                </a:rPr>
                                <m:t>                                                                                                                  </m:t>
                              </m:r>
                            </m:e>
                            <m:e>
                              <m:r>
                                <a:rPr lang="pt-BR" i="0">
                                  <a:latin typeface="Cambria Math" panose="02040503050406030204" pitchFamily="18" charset="0"/>
                                </a:rPr>
                                <m:t>&amp; </m:t>
                              </m:r>
                            </m:e>
                            <m:e>
                              <m:r>
                                <a:rPr lang="pt-BR" i="0">
                                  <a:latin typeface="Cambria Math" panose="02040503050406030204" pitchFamily="18" charset="0"/>
                                </a:rPr>
                                <m:t>&amp;</m:t>
                              </m:r>
                              <m:r>
                                <a:rPr lang="pt-BR" i="1">
                                  <a:latin typeface="Cambria Math" panose="02040503050406030204" pitchFamily="18" charset="0"/>
                                </a:rPr>
                                <m:t>𝐵</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𝐵</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0">
                                  <a:latin typeface="Cambria Math" panose="02040503050406030204" pitchFamily="18" charset="0"/>
                                </a:rPr>
                                <m:t>0</m:t>
                              </m:r>
                              <m:r>
                                <a:rPr lang="pt-BR" i="0">
                                  <a:latin typeface="Cambria Math" panose="02040503050406030204" pitchFamily="18" charset="0"/>
                                </a:rPr>
                                <m:t>                                                                                                                 </m:t>
                              </m:r>
                            </m:e>
                            <m:e>
                              <m:r>
                                <a:rPr lang="pt-BR" i="0">
                                  <a:latin typeface="Cambria Math" panose="02040503050406030204" pitchFamily="18" charset="0"/>
                                </a:rPr>
                                <m:t>&amp; </m:t>
                              </m:r>
                            </m:e>
                          </m:eqArr>
                        </m:e>
                      </m:d>
                    </m:oMath>
                  </m:oMathPara>
                </a14:m>
                <a:endParaRPr lang="pt-BR" dirty="0"/>
              </a:p>
            </p:txBody>
          </p:sp>
        </mc:Choice>
        <mc:Fallback xmlns="">
          <p:sp>
            <p:nvSpPr>
              <p:cNvPr id="4" name="CaixaDeTexto 3">
                <a:extLst>
                  <a:ext uri="{FF2B5EF4-FFF2-40B4-BE49-F238E27FC236}">
                    <a16:creationId xmlns:a16="http://schemas.microsoft.com/office/drawing/2014/main" id="{D34B5A7F-E81C-435E-B471-F3FC278D67AA}"/>
                  </a:ext>
                </a:extLst>
              </p:cNvPr>
              <p:cNvSpPr txBox="1">
                <a:spLocks noRot="1" noChangeAspect="1" noMove="1" noResize="1" noEditPoints="1" noAdjustHandles="1" noChangeArrowheads="1" noChangeShapeType="1" noTextEdit="1"/>
              </p:cNvSpPr>
              <p:nvPr/>
            </p:nvSpPr>
            <p:spPr>
              <a:xfrm>
                <a:off x="2450501" y="671819"/>
                <a:ext cx="7290995" cy="2348785"/>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5484EB69-A22C-4C2A-8965-662177665B45}"/>
                  </a:ext>
                </a:extLst>
              </p:cNvPr>
              <p:cNvSpPr txBox="1"/>
              <p:nvPr/>
            </p:nvSpPr>
            <p:spPr>
              <a:xfrm>
                <a:off x="3048896" y="3521352"/>
                <a:ext cx="6094206" cy="11310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m>
                            <m:mPr>
                              <m:plcHide m:val="on"/>
                              <m:mcs>
                                <m:mc>
                                  <m:mcPr>
                                    <m:count m:val="4"/>
                                    <m:mcJc m:val="center"/>
                                  </m:mcPr>
                                </m:mc>
                              </m:mcs>
                              <m:ctrlPr>
                                <a:rPr lang="pt-BR" i="1">
                                  <a:latin typeface="Cambria Math" panose="02040503050406030204" pitchFamily="18" charset="0"/>
                                </a:rPr>
                              </m:ctrlPr>
                            </m:mPr>
                            <m:mr>
                              <m:e>
                                <m:r>
                                  <a:rPr lang="pt-BR" i="1">
                                    <a:latin typeface="Cambria Math" panose="02040503050406030204" pitchFamily="18" charset="0"/>
                                  </a:rPr>
                                  <m:t>𝐸</m:t>
                                </m:r>
                              </m:e>
                              <m:e>
                                <m:r>
                                  <a:rPr lang="pt-BR" i="1">
                                    <a:latin typeface="Cambria Math" panose="02040503050406030204" pitchFamily="18" charset="0"/>
                                  </a:rPr>
                                  <m:t>𝐷</m:t>
                                </m:r>
                              </m:e>
                              <m:e>
                                <m:r>
                                  <a:rPr lang="pt-BR" i="1">
                                    <a:latin typeface="Cambria Math" panose="02040503050406030204" pitchFamily="18" charset="0"/>
                                  </a:rPr>
                                  <m:t>𝐶</m:t>
                                </m:r>
                              </m:e>
                              <m:e>
                                <m:r>
                                  <a:rPr lang="pt-BR" i="1">
                                    <a:latin typeface="Cambria Math" panose="02040503050406030204" pitchFamily="18" charset="0"/>
                                  </a:rPr>
                                  <m:t>𝐵</m:t>
                                </m:r>
                              </m:e>
                            </m:mr>
                            <m:mr>
                              <m:e>
                                <m:r>
                                  <a:rPr lang="pt-BR" i="0">
                                    <a:latin typeface="Cambria Math" panose="02040503050406030204" pitchFamily="18" charset="0"/>
                                  </a:rPr>
                                  <m:t>0</m:t>
                                </m:r>
                              </m:e>
                              <m:e>
                                <m:r>
                                  <a:rPr lang="pt-BR" i="1">
                                    <a:latin typeface="Cambria Math" panose="02040503050406030204" pitchFamily="18" charset="0"/>
                                  </a:rPr>
                                  <m:t>𝐷</m:t>
                                </m:r>
                              </m:e>
                              <m:e>
                                <m:r>
                                  <a:rPr lang="pt-BR" i="0">
                                    <a:latin typeface="Cambria Math" panose="02040503050406030204" pitchFamily="18" charset="0"/>
                                  </a:rPr>
                                  <m:t>0</m:t>
                                </m:r>
                              </m:e>
                              <m:e>
                                <m:r>
                                  <a:rPr lang="pt-BR" i="0">
                                    <a:latin typeface="Cambria Math" panose="02040503050406030204" pitchFamily="18" charset="0"/>
                                  </a:rPr>
                                  <m:t>0</m:t>
                                </m:r>
                              </m:e>
                            </m:mr>
                            <m:mr>
                              <m:e>
                                <m:r>
                                  <a:rPr lang="pt-BR" i="0">
                                    <a:latin typeface="Cambria Math" panose="02040503050406030204" pitchFamily="18" charset="0"/>
                                  </a:rPr>
                                  <m:t>0</m:t>
                                </m:r>
                              </m:e>
                              <m:e>
                                <m:r>
                                  <a:rPr lang="pt-BR" i="0">
                                    <a:latin typeface="Cambria Math" panose="02040503050406030204" pitchFamily="18" charset="0"/>
                                  </a:rPr>
                                  <m:t>0</m:t>
                                </m:r>
                              </m:e>
                              <m:e>
                                <m:r>
                                  <a:rPr lang="pt-BR" i="1">
                                    <a:latin typeface="Cambria Math" panose="02040503050406030204" pitchFamily="18" charset="0"/>
                                  </a:rPr>
                                  <m:t>𝐶</m:t>
                                </m:r>
                              </m:e>
                              <m:e>
                                <m:r>
                                  <a:rPr lang="pt-BR" i="0">
                                    <a:latin typeface="Cambria Math" panose="02040503050406030204" pitchFamily="18" charset="0"/>
                                  </a:rPr>
                                  <m:t>0</m:t>
                                </m:r>
                              </m:e>
                            </m:mr>
                            <m:mr>
                              <m:e>
                                <m:r>
                                  <a:rPr lang="pt-BR" i="0">
                                    <a:latin typeface="Cambria Math" panose="02040503050406030204" pitchFamily="18" charset="0"/>
                                  </a:rPr>
                                  <m:t>0</m:t>
                                </m:r>
                              </m:e>
                              <m:e>
                                <m:r>
                                  <a:rPr lang="pt-BR" i="0">
                                    <a:latin typeface="Cambria Math" panose="02040503050406030204" pitchFamily="18" charset="0"/>
                                  </a:rPr>
                                  <m:t>0</m:t>
                                </m:r>
                              </m:e>
                              <m:e>
                                <m:r>
                                  <a:rPr lang="pt-BR" i="0">
                                    <a:latin typeface="Cambria Math" panose="02040503050406030204" pitchFamily="18" charset="0"/>
                                  </a:rPr>
                                  <m:t>0</m:t>
                                </m:r>
                              </m:e>
                              <m:e>
                                <m:r>
                                  <a:rPr lang="pt-BR" i="1">
                                    <a:latin typeface="Cambria Math" panose="02040503050406030204" pitchFamily="18" charset="0"/>
                                  </a:rPr>
                                  <m:t>𝐵</m:t>
                                </m:r>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1">
                                      <a:latin typeface="Cambria Math" panose="02040503050406030204" pitchFamily="18" charset="0"/>
                                    </a:rPr>
                                    <m:t>𝐼𝑉</m:t>
                                  </m:r>
                                </m:sup>
                              </m:sSup>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qArr>
                        </m:e>
                      </m:d>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4"/>
                                    <m:mcJc m:val="center"/>
                                  </m:mcPr>
                                </m:mc>
                              </m:mcs>
                              <m:ctrlPr>
                                <a:rPr lang="pt-BR" i="1">
                                  <a:latin typeface="Cambria Math" panose="02040503050406030204" pitchFamily="18" charset="0"/>
                                </a:rPr>
                              </m:ctrlPr>
                            </m:mPr>
                            <m:mr>
                              <m:e>
                                <m:r>
                                  <a:rPr lang="pt-BR" i="0">
                                    <a:latin typeface="Cambria Math" panose="02040503050406030204" pitchFamily="18" charset="0"/>
                                  </a:rPr>
                                  <m:t>0</m:t>
                                </m:r>
                              </m:e>
                              <m:e>
                                <m:r>
                                  <a:rPr lang="pt-BR" i="0">
                                    <a:latin typeface="Cambria Math" panose="02040503050406030204" pitchFamily="18" charset="0"/>
                                  </a:rPr>
                                  <m:t>0</m:t>
                                </m:r>
                              </m:e>
                              <m:e>
                                <m:r>
                                  <a:rPr lang="pt-BR" i="0">
                                    <a:latin typeface="Cambria Math" panose="02040503050406030204" pitchFamily="18" charset="0"/>
                                  </a:rPr>
                                  <m:t>0</m:t>
                                </m:r>
                              </m:e>
                              <m:e>
                                <m:r>
                                  <a:rPr lang="pt-BR" i="0">
                                    <a:latin typeface="Cambria Math" panose="02040503050406030204" pitchFamily="18" charset="0"/>
                                  </a:rPr>
                                  <m:t>−</m:t>
                                </m:r>
                                <m:r>
                                  <a:rPr lang="pt-BR" i="1">
                                    <a:latin typeface="Cambria Math" panose="02040503050406030204" pitchFamily="18" charset="0"/>
                                  </a:rPr>
                                  <m:t>𝐴</m:t>
                                </m:r>
                              </m:e>
                            </m:mr>
                            <m:mr>
                              <m:e>
                                <m:r>
                                  <a:rPr lang="pt-BR" i="1">
                                    <a:latin typeface="Cambria Math" panose="02040503050406030204" pitchFamily="18" charset="0"/>
                                  </a:rPr>
                                  <m:t>𝐷</m:t>
                                </m:r>
                              </m:e>
                              <m:e>
                                <m:r>
                                  <a:rPr lang="pt-BR" i="0">
                                    <a:latin typeface="Cambria Math" panose="02040503050406030204" pitchFamily="18" charset="0"/>
                                  </a:rPr>
                                  <m:t>0</m:t>
                                </m:r>
                              </m:e>
                              <m:e>
                                <m:r>
                                  <a:rPr lang="pt-BR" i="0">
                                    <a:latin typeface="Cambria Math" panose="02040503050406030204" pitchFamily="18" charset="0"/>
                                  </a:rPr>
                                  <m:t>0</m:t>
                                </m:r>
                              </m:e>
                              <m:e>
                                <m:r>
                                  <a:rPr lang="pt-BR" i="0">
                                    <a:latin typeface="Cambria Math" panose="02040503050406030204" pitchFamily="18" charset="0"/>
                                  </a:rPr>
                                  <m:t>0</m:t>
                                </m:r>
                              </m:e>
                            </m:mr>
                            <m:mr>
                              <m:e>
                                <m:r>
                                  <a:rPr lang="pt-BR" i="0">
                                    <a:latin typeface="Cambria Math" panose="02040503050406030204" pitchFamily="18" charset="0"/>
                                  </a:rPr>
                                  <m:t>0</m:t>
                                </m:r>
                              </m:e>
                              <m:e>
                                <m:r>
                                  <a:rPr lang="pt-BR" i="1">
                                    <a:latin typeface="Cambria Math" panose="02040503050406030204" pitchFamily="18" charset="0"/>
                                  </a:rPr>
                                  <m:t>𝐶</m:t>
                                </m:r>
                              </m:e>
                              <m:e>
                                <m:r>
                                  <a:rPr lang="pt-BR" i="0">
                                    <a:latin typeface="Cambria Math" panose="02040503050406030204" pitchFamily="18" charset="0"/>
                                  </a:rPr>
                                  <m:t>0</m:t>
                                </m:r>
                              </m:e>
                              <m:e>
                                <m:r>
                                  <a:rPr lang="pt-BR" i="0">
                                    <a:latin typeface="Cambria Math" panose="02040503050406030204" pitchFamily="18" charset="0"/>
                                  </a:rPr>
                                  <m:t>0</m:t>
                                </m:r>
                              </m:e>
                            </m:mr>
                            <m:mr>
                              <m:e>
                                <m:r>
                                  <a:rPr lang="pt-BR" i="0">
                                    <a:latin typeface="Cambria Math" panose="02040503050406030204" pitchFamily="18" charset="0"/>
                                  </a:rPr>
                                  <m:t>0</m:t>
                                </m:r>
                              </m:e>
                              <m:e>
                                <m:r>
                                  <a:rPr lang="pt-BR" i="0">
                                    <a:latin typeface="Cambria Math" panose="02040503050406030204" pitchFamily="18" charset="0"/>
                                  </a:rPr>
                                  <m:t>0</m:t>
                                </m:r>
                              </m:e>
                              <m:e>
                                <m:r>
                                  <a:rPr lang="pt-BR" i="1">
                                    <a:latin typeface="Cambria Math" panose="02040503050406030204" pitchFamily="18" charset="0"/>
                                  </a:rPr>
                                  <m:t>𝐵</m:t>
                                </m:r>
                              </m:e>
                              <m:e>
                                <m:r>
                                  <a:rPr lang="pt-BR" i="0">
                                    <a:latin typeface="Cambria Math" panose="02040503050406030204" pitchFamily="18" charset="0"/>
                                  </a:rPr>
                                  <m:t>0</m:t>
                                </m:r>
                              </m:e>
                            </m:mr>
                          </m:m>
                        </m:e>
                      </m:d>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
                              <m:r>
                                <a:rPr lang="pt-BR" i="0">
                                  <a:latin typeface="Cambria Math" panose="02040503050406030204" pitchFamily="18" charset="0"/>
                                </a:rPr>
                                <m:t>&amp;</m:t>
                              </m:r>
                              <m:r>
                                <a:rPr lang="pt-BR" i="1">
                                  <a:latin typeface="Cambria Math" panose="02040503050406030204" pitchFamily="18" charset="0"/>
                                </a:rPr>
                                <m:t>𝑢</m:t>
                              </m:r>
                            </m:e>
                          </m:eqArr>
                        </m:e>
                      </m:d>
                      <m:r>
                        <a:rPr lang="pt-BR" i="0">
                          <a:latin typeface="Cambria Math" panose="02040503050406030204" pitchFamily="18" charset="0"/>
                        </a:rPr>
                        <m:t>=</m:t>
                      </m:r>
                      <m:r>
                        <a:rPr lang="pt-BR" i="0">
                          <a:latin typeface="Cambria Math" panose="02040503050406030204" pitchFamily="18" charset="0"/>
                        </a:rPr>
                        <m:t>0</m:t>
                      </m:r>
                    </m:oMath>
                  </m:oMathPara>
                </a14:m>
                <a:endParaRPr lang="pt-BR" dirty="0"/>
              </a:p>
            </p:txBody>
          </p:sp>
        </mc:Choice>
        <mc:Fallback xmlns="">
          <p:sp>
            <p:nvSpPr>
              <p:cNvPr id="6" name="CaixaDeTexto 5">
                <a:extLst>
                  <a:ext uri="{FF2B5EF4-FFF2-40B4-BE49-F238E27FC236}">
                    <a16:creationId xmlns:a16="http://schemas.microsoft.com/office/drawing/2014/main" id="{5484EB69-A22C-4C2A-8965-662177665B45}"/>
                  </a:ext>
                </a:extLst>
              </p:cNvPr>
              <p:cNvSpPr txBox="1">
                <a:spLocks noRot="1" noChangeAspect="1" noMove="1" noResize="1" noEditPoints="1" noAdjustHandles="1" noChangeArrowheads="1" noChangeShapeType="1" noTextEdit="1"/>
              </p:cNvSpPr>
              <p:nvPr/>
            </p:nvSpPr>
            <p:spPr>
              <a:xfrm>
                <a:off x="3048896" y="3521352"/>
                <a:ext cx="6094206" cy="1131079"/>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1B3C4241-53C4-4CE2-9A24-A25D62B5EF6F}"/>
                  </a:ext>
                </a:extLst>
              </p:cNvPr>
              <p:cNvSpPr txBox="1"/>
              <p:nvPr/>
            </p:nvSpPr>
            <p:spPr>
              <a:xfrm>
                <a:off x="3048896" y="5153179"/>
                <a:ext cx="6094206" cy="11128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a:latin typeface="Cambria Math" panose="02040503050406030204" pitchFamily="18" charset="0"/>
                            </a:rPr>
                          </m:ctrlPr>
                        </m:sSupPr>
                        <m:e>
                          <m:r>
                            <a:rPr lang="pt-BR" i="1">
                              <a:latin typeface="Cambria Math" panose="02040503050406030204" pitchFamily="18" charset="0"/>
                            </a:rPr>
                            <m:t>𝐴</m:t>
                          </m:r>
                        </m:e>
                        <m:sup>
                          <m:r>
                            <a:rPr lang="pt-BR">
                              <a:latin typeface="Cambria Math" panose="02040503050406030204" pitchFamily="18" charset="0"/>
                            </a:rPr>
                            <m:t>′</m:t>
                          </m:r>
                        </m:sup>
                      </m:sSup>
                      <m:r>
                        <a:rPr lang="pt-BR">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4"/>
                                    <m:mcJc m:val="center"/>
                                  </m:mcPr>
                                </m:mc>
                              </m:mcs>
                              <m:ctrlPr>
                                <a:rPr lang="pt-BR" i="1">
                                  <a:latin typeface="Cambria Math" panose="02040503050406030204" pitchFamily="18" charset="0"/>
                                </a:rPr>
                              </m:ctrlPr>
                            </m:mPr>
                            <m:mr>
                              <m:e>
                                <m:r>
                                  <a:rPr lang="pt-BR" i="1">
                                    <a:latin typeface="Cambria Math" panose="02040503050406030204" pitchFamily="18" charset="0"/>
                                  </a:rPr>
                                  <m:t>𝐸</m:t>
                                </m:r>
                              </m:e>
                              <m:e>
                                <m:r>
                                  <a:rPr lang="pt-BR" i="1">
                                    <a:latin typeface="Cambria Math" panose="02040503050406030204" pitchFamily="18" charset="0"/>
                                  </a:rPr>
                                  <m:t>𝐷</m:t>
                                </m:r>
                              </m:e>
                              <m:e>
                                <m:r>
                                  <a:rPr lang="pt-BR" i="1">
                                    <a:latin typeface="Cambria Math" panose="02040503050406030204" pitchFamily="18" charset="0"/>
                                  </a:rPr>
                                  <m:t>𝐶</m:t>
                                </m:r>
                              </m:e>
                              <m:e>
                                <m:r>
                                  <a:rPr lang="pt-BR" i="1">
                                    <a:latin typeface="Cambria Math" panose="02040503050406030204" pitchFamily="18" charset="0"/>
                                  </a:rPr>
                                  <m:t>𝐵</m:t>
                                </m:r>
                              </m:e>
                            </m:mr>
                            <m:mr>
                              <m:e>
                                <m:r>
                                  <a:rPr lang="pt-BR">
                                    <a:latin typeface="Cambria Math" panose="02040503050406030204" pitchFamily="18" charset="0"/>
                                  </a:rPr>
                                  <m:t>0</m:t>
                                </m:r>
                              </m:e>
                              <m:e>
                                <m:r>
                                  <a:rPr lang="pt-BR" i="1">
                                    <a:latin typeface="Cambria Math" panose="02040503050406030204" pitchFamily="18" charset="0"/>
                                  </a:rPr>
                                  <m:t>𝐷</m:t>
                                </m:r>
                              </m:e>
                              <m:e>
                                <m:r>
                                  <a:rPr lang="pt-BR">
                                    <a:latin typeface="Cambria Math" panose="02040503050406030204" pitchFamily="18" charset="0"/>
                                  </a:rPr>
                                  <m:t>0</m:t>
                                </m:r>
                              </m:e>
                              <m:e>
                                <m:r>
                                  <a:rPr lang="pt-BR">
                                    <a:latin typeface="Cambria Math" panose="02040503050406030204" pitchFamily="18" charset="0"/>
                                  </a:rPr>
                                  <m:t>0</m:t>
                                </m:r>
                              </m:e>
                            </m:mr>
                            <m:mr>
                              <m:e>
                                <m:r>
                                  <a:rPr lang="pt-BR">
                                    <a:latin typeface="Cambria Math" panose="02040503050406030204" pitchFamily="18" charset="0"/>
                                  </a:rPr>
                                  <m:t>0</m:t>
                                </m:r>
                              </m:e>
                              <m:e>
                                <m:r>
                                  <a:rPr lang="pt-BR">
                                    <a:latin typeface="Cambria Math" panose="02040503050406030204" pitchFamily="18" charset="0"/>
                                  </a:rPr>
                                  <m:t>0</m:t>
                                </m:r>
                              </m:e>
                              <m:e>
                                <m:r>
                                  <a:rPr lang="pt-BR" i="1">
                                    <a:latin typeface="Cambria Math" panose="02040503050406030204" pitchFamily="18" charset="0"/>
                                  </a:rPr>
                                  <m:t>𝐶</m:t>
                                </m:r>
                              </m:e>
                              <m:e>
                                <m:r>
                                  <a:rPr lang="pt-BR">
                                    <a:latin typeface="Cambria Math" panose="02040503050406030204" pitchFamily="18" charset="0"/>
                                  </a:rPr>
                                  <m:t>0</m:t>
                                </m:r>
                              </m:e>
                            </m:mr>
                            <m:mr>
                              <m:e>
                                <m:r>
                                  <a:rPr lang="pt-BR">
                                    <a:latin typeface="Cambria Math" panose="02040503050406030204" pitchFamily="18" charset="0"/>
                                  </a:rPr>
                                  <m:t>0</m:t>
                                </m:r>
                              </m:e>
                              <m:e>
                                <m:r>
                                  <a:rPr lang="pt-BR">
                                    <a:latin typeface="Cambria Math" panose="02040503050406030204" pitchFamily="18" charset="0"/>
                                  </a:rPr>
                                  <m:t>0</m:t>
                                </m:r>
                              </m:e>
                              <m:e>
                                <m:r>
                                  <a:rPr lang="pt-BR">
                                    <a:latin typeface="Cambria Math" panose="02040503050406030204" pitchFamily="18" charset="0"/>
                                  </a:rPr>
                                  <m:t>0</m:t>
                                </m:r>
                              </m:e>
                              <m:e>
                                <m:r>
                                  <a:rPr lang="pt-BR" i="1">
                                    <a:latin typeface="Cambria Math" panose="02040503050406030204" pitchFamily="18" charset="0"/>
                                  </a:rPr>
                                  <m:t>𝐵</m:t>
                                </m:r>
                              </m:e>
                            </m:mr>
                          </m:m>
                        </m:e>
                      </m:d>
                      <m:r>
                        <a:rPr lang="pt-BR" i="1">
                          <a:latin typeface="Cambria Math" panose="02040503050406030204" pitchFamily="18" charset="0"/>
                        </a:rPr>
                        <m:t> ;  </m:t>
                      </m:r>
                      <m:sSup>
                        <m:sSupPr>
                          <m:ctrlPr>
                            <a:rPr lang="pt-BR" i="1">
                              <a:latin typeface="Cambria Math" panose="02040503050406030204" pitchFamily="18" charset="0"/>
                            </a:rPr>
                          </m:ctrlPr>
                        </m:sSupPr>
                        <m:e>
                          <m:r>
                            <a:rPr lang="pt-BR" i="1">
                              <a:latin typeface="Cambria Math" panose="02040503050406030204" pitchFamily="18" charset="0"/>
                            </a:rPr>
                            <m:t>𝐵</m:t>
                          </m:r>
                        </m:e>
                        <m:sup>
                          <m:r>
                            <a:rPr lang="pt-BR">
                              <a:latin typeface="Cambria Math" panose="02040503050406030204" pitchFamily="18" charset="0"/>
                            </a:rPr>
                            <m:t>′</m:t>
                          </m:r>
                        </m:sup>
                      </m:sSup>
                      <m:r>
                        <a:rPr lang="pt-BR">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4"/>
                                    <m:mcJc m:val="center"/>
                                  </m:mcPr>
                                </m:mc>
                              </m:mcs>
                              <m:ctrlPr>
                                <a:rPr lang="pt-BR" i="1">
                                  <a:latin typeface="Cambria Math" panose="02040503050406030204" pitchFamily="18" charset="0"/>
                                </a:rPr>
                              </m:ctrlPr>
                            </m:mPr>
                            <m:mr>
                              <m:e>
                                <m:r>
                                  <a:rPr lang="pt-BR">
                                    <a:latin typeface="Cambria Math" panose="02040503050406030204" pitchFamily="18" charset="0"/>
                                  </a:rPr>
                                  <m:t>0</m:t>
                                </m:r>
                              </m:e>
                              <m:e>
                                <m:r>
                                  <a:rPr lang="pt-BR">
                                    <a:latin typeface="Cambria Math" panose="02040503050406030204" pitchFamily="18" charset="0"/>
                                  </a:rPr>
                                  <m:t>0</m:t>
                                </m:r>
                              </m:e>
                              <m:e>
                                <m:r>
                                  <a:rPr lang="pt-BR">
                                    <a:latin typeface="Cambria Math" panose="02040503050406030204" pitchFamily="18" charset="0"/>
                                  </a:rPr>
                                  <m:t>0</m:t>
                                </m:r>
                              </m:e>
                              <m:e>
                                <m:r>
                                  <a:rPr lang="pt-BR">
                                    <a:latin typeface="Cambria Math" panose="02040503050406030204" pitchFamily="18" charset="0"/>
                                  </a:rPr>
                                  <m:t>−</m:t>
                                </m:r>
                                <m:r>
                                  <a:rPr lang="pt-BR" i="1">
                                    <a:latin typeface="Cambria Math" panose="02040503050406030204" pitchFamily="18" charset="0"/>
                                  </a:rPr>
                                  <m:t>𝐴</m:t>
                                </m:r>
                              </m:e>
                            </m:mr>
                            <m:mr>
                              <m:e>
                                <m:r>
                                  <a:rPr lang="pt-BR" i="1">
                                    <a:latin typeface="Cambria Math" panose="02040503050406030204" pitchFamily="18" charset="0"/>
                                  </a:rPr>
                                  <m:t>𝐷</m:t>
                                </m:r>
                              </m:e>
                              <m:e>
                                <m:r>
                                  <a:rPr lang="pt-BR">
                                    <a:latin typeface="Cambria Math" panose="02040503050406030204" pitchFamily="18" charset="0"/>
                                  </a:rPr>
                                  <m:t>0</m:t>
                                </m:r>
                              </m:e>
                              <m:e>
                                <m:r>
                                  <a:rPr lang="pt-BR">
                                    <a:latin typeface="Cambria Math" panose="02040503050406030204" pitchFamily="18" charset="0"/>
                                  </a:rPr>
                                  <m:t>0</m:t>
                                </m:r>
                              </m:e>
                              <m:e>
                                <m:r>
                                  <a:rPr lang="pt-BR">
                                    <a:latin typeface="Cambria Math" panose="02040503050406030204" pitchFamily="18" charset="0"/>
                                  </a:rPr>
                                  <m:t>0</m:t>
                                </m:r>
                              </m:e>
                            </m:mr>
                            <m:mr>
                              <m:e>
                                <m:r>
                                  <a:rPr lang="pt-BR">
                                    <a:latin typeface="Cambria Math" panose="02040503050406030204" pitchFamily="18" charset="0"/>
                                  </a:rPr>
                                  <m:t>0</m:t>
                                </m:r>
                              </m:e>
                              <m:e>
                                <m:r>
                                  <a:rPr lang="pt-BR" i="1">
                                    <a:latin typeface="Cambria Math" panose="02040503050406030204" pitchFamily="18" charset="0"/>
                                  </a:rPr>
                                  <m:t>𝐶</m:t>
                                </m:r>
                              </m:e>
                              <m:e>
                                <m:r>
                                  <a:rPr lang="pt-BR">
                                    <a:latin typeface="Cambria Math" panose="02040503050406030204" pitchFamily="18" charset="0"/>
                                  </a:rPr>
                                  <m:t>0</m:t>
                                </m:r>
                              </m:e>
                              <m:e>
                                <m:r>
                                  <a:rPr lang="pt-BR">
                                    <a:latin typeface="Cambria Math" panose="02040503050406030204" pitchFamily="18" charset="0"/>
                                  </a:rPr>
                                  <m:t>0</m:t>
                                </m:r>
                              </m:e>
                            </m:mr>
                            <m:mr>
                              <m:e>
                                <m:r>
                                  <a:rPr lang="pt-BR">
                                    <a:latin typeface="Cambria Math" panose="02040503050406030204" pitchFamily="18" charset="0"/>
                                  </a:rPr>
                                  <m:t>0</m:t>
                                </m:r>
                              </m:e>
                              <m:e>
                                <m:r>
                                  <a:rPr lang="pt-BR">
                                    <a:latin typeface="Cambria Math" panose="02040503050406030204" pitchFamily="18" charset="0"/>
                                  </a:rPr>
                                  <m:t>0</m:t>
                                </m:r>
                              </m:e>
                              <m:e>
                                <m:r>
                                  <a:rPr lang="pt-BR" i="1">
                                    <a:latin typeface="Cambria Math" panose="02040503050406030204" pitchFamily="18" charset="0"/>
                                  </a:rPr>
                                  <m:t>𝐵</m:t>
                                </m:r>
                              </m:e>
                              <m:e>
                                <m:r>
                                  <a:rPr lang="pt-BR">
                                    <a:latin typeface="Cambria Math" panose="02040503050406030204" pitchFamily="18" charset="0"/>
                                  </a:rPr>
                                  <m:t>0</m:t>
                                </m:r>
                              </m:e>
                            </m:mr>
                          </m:m>
                        </m:e>
                      </m:d>
                    </m:oMath>
                  </m:oMathPara>
                </a14:m>
                <a:endParaRPr lang="pt-BR" dirty="0"/>
              </a:p>
            </p:txBody>
          </p:sp>
        </mc:Choice>
        <mc:Fallback xmlns="">
          <p:sp>
            <p:nvSpPr>
              <p:cNvPr id="8" name="CaixaDeTexto 7">
                <a:extLst>
                  <a:ext uri="{FF2B5EF4-FFF2-40B4-BE49-F238E27FC236}">
                    <a16:creationId xmlns:a16="http://schemas.microsoft.com/office/drawing/2014/main" id="{1B3C4241-53C4-4CE2-9A24-A25D62B5EF6F}"/>
                  </a:ext>
                </a:extLst>
              </p:cNvPr>
              <p:cNvSpPr txBox="1">
                <a:spLocks noRot="1" noChangeAspect="1" noMove="1" noResize="1" noEditPoints="1" noAdjustHandles="1" noChangeArrowheads="1" noChangeShapeType="1" noTextEdit="1"/>
              </p:cNvSpPr>
              <p:nvPr/>
            </p:nvSpPr>
            <p:spPr>
              <a:xfrm>
                <a:off x="3048896" y="5153179"/>
                <a:ext cx="6094206" cy="1112805"/>
              </a:xfrm>
              <a:prstGeom prst="rect">
                <a:avLst/>
              </a:prstGeom>
              <a:blipFill>
                <a:blip r:embed="rId4"/>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9763118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latin typeface="Arial" panose="020B0604020202020204" pitchFamily="34" charset="0"/>
                <a:ea typeface="Calibri" panose="020F0502020204030204" pitchFamily="34" charset="0"/>
                <a:cs typeface="Times New Roman" panose="02020603050405020304" pitchFamily="18" charset="0"/>
              </a:rPr>
              <a:t>Portanto</a:t>
            </a:r>
            <a:r>
              <a:rPr lang="pt-BR" dirty="0"/>
              <a:t>: </a:t>
            </a:r>
          </a:p>
          <a:p>
            <a:pPr algn="r"/>
            <a:r>
              <a:rPr lang="pt-BR" dirty="0"/>
              <a:t>(127)</a:t>
            </a:r>
          </a:p>
          <a:p>
            <a:pPr algn="just"/>
            <a:endParaRPr lang="pt-BR" dirty="0"/>
          </a:p>
          <a:p>
            <a:pPr algn="just"/>
            <a:r>
              <a:rPr lang="pt-BR" dirty="0"/>
              <a:t>Utilizando (113):</a:t>
            </a:r>
          </a:p>
          <a:p>
            <a:pPr algn="just"/>
            <a:endParaRPr lang="pt-BR" dirty="0"/>
          </a:p>
          <a:p>
            <a:pPr algn="r"/>
            <a:r>
              <a:rPr lang="pt-BR" dirty="0"/>
              <a:t>(128)</a:t>
            </a:r>
          </a:p>
          <a:p>
            <a:pPr algn="just"/>
            <a:endParaRPr lang="pt-BR" dirty="0"/>
          </a:p>
          <a:p>
            <a:pPr algn="just"/>
            <a:r>
              <a:rPr lang="pt-BR" dirty="0"/>
              <a:t>Define-se uma expressão para as matrizes colunas, onde:</a:t>
            </a:r>
          </a:p>
          <a:p>
            <a:pPr algn="just"/>
            <a:endParaRPr lang="pt-BR" dirty="0"/>
          </a:p>
          <a:p>
            <a:pPr algn="r"/>
            <a:r>
              <a:rPr lang="pt-BR" dirty="0"/>
              <a:t>(129)</a:t>
            </a:r>
          </a:p>
          <a:p>
            <a:pPr algn="just"/>
            <a:r>
              <a:rPr lang="pt-BR" dirty="0"/>
              <a:t>Portanto, a equação (128) se torna:</a:t>
            </a:r>
          </a:p>
          <a:p>
            <a:pPr algn="r"/>
            <a:r>
              <a:rPr lang="pt-BR" dirty="0"/>
              <a:t>(130)</a:t>
            </a:r>
          </a:p>
        </p:txBody>
      </p:sp>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EAE678F4-980D-4AF1-85E7-898D2F123FAD}"/>
                  </a:ext>
                </a:extLst>
              </p:cNvPr>
              <p:cNvSpPr txBox="1"/>
              <p:nvPr/>
            </p:nvSpPr>
            <p:spPr>
              <a:xfrm>
                <a:off x="3048897" y="692075"/>
                <a:ext cx="6094206" cy="1131079"/>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p>
                        <m:sSupPr>
                          <m:ctrlPr>
                            <a:rPr lang="pt-BR" i="1" smtClean="0">
                              <a:latin typeface="Cambria Math" panose="02040503050406030204" pitchFamily="18" charset="0"/>
                            </a:rPr>
                          </m:ctrlPr>
                        </m:sSupPr>
                        <m:e>
                          <m:r>
                            <a:rPr lang="pt-BR" i="1">
                              <a:latin typeface="Cambria Math" panose="02040503050406030204" pitchFamily="18" charset="0"/>
                            </a:rPr>
                            <m:t>𝐴</m:t>
                          </m:r>
                        </m:e>
                        <m:sup>
                          <m:r>
                            <a:rPr lang="pt-BR" i="0">
                              <a:latin typeface="Cambria Math" panose="02040503050406030204" pitchFamily="18" charset="0"/>
                            </a:rPr>
                            <m:t>′</m:t>
                          </m:r>
                        </m:sup>
                      </m:sSup>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sSup>
                                <m:sSupPr>
                                  <m:ctrlPr>
                                    <a:rPr lang="pt-BR" i="1">
                                      <a:latin typeface="Cambria Math" panose="02040503050406030204" pitchFamily="18" charset="0"/>
                                    </a:rPr>
                                  </m:ctrlPr>
                                </m:sSupPr>
                                <m:e>
                                  <m:r>
                                    <a:rPr lang="pt-BR" i="1">
                                      <a:latin typeface="Cambria Math" panose="02040503050406030204" pitchFamily="18" charset="0"/>
                                    </a:rPr>
                                    <m:t>𝑢</m:t>
                                  </m:r>
                                </m:e>
                                <m:sup>
                                  <m:r>
                                    <a:rPr lang="pt-BR" i="1">
                                      <a:latin typeface="Cambria Math" panose="02040503050406030204" pitchFamily="18" charset="0"/>
                                    </a:rPr>
                                    <m:t>𝐼𝑉</m:t>
                                  </m:r>
                                </m:sup>
                              </m:sSup>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qAr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𝐵</m:t>
                          </m:r>
                        </m:e>
                        <m:sup>
                          <m:r>
                            <a:rPr lang="pt-BR" i="0">
                              <a:latin typeface="Cambria Math" panose="02040503050406030204" pitchFamily="18" charset="0"/>
                            </a:rPr>
                            <m:t>′</m:t>
                          </m:r>
                        </m:sup>
                      </m:sSup>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e>
                            <m:e>
                              <m:r>
                                <a:rPr lang="pt-BR" i="0">
                                  <a:latin typeface="Cambria Math" panose="02040503050406030204" pitchFamily="18" charset="0"/>
                                </a:rPr>
                                <m:t>&amp;</m:t>
                              </m:r>
                              <m:r>
                                <a:rPr lang="pt-BR" i="1">
                                  <a:latin typeface="Cambria Math" panose="02040503050406030204" pitchFamily="18" charset="0"/>
                                </a:rPr>
                                <m:t>𝑢</m:t>
                              </m:r>
                            </m:e>
                          </m:eqArr>
                        </m:e>
                      </m:d>
                      <m:r>
                        <a:rPr lang="pt-BR" i="0">
                          <a:latin typeface="Cambria Math" panose="02040503050406030204" pitchFamily="18" charset="0"/>
                        </a:rPr>
                        <m:t>=0</m:t>
                      </m:r>
                    </m:oMath>
                  </m:oMathPara>
                </a14:m>
                <a:endParaRPr lang="pt-BR" dirty="0"/>
              </a:p>
            </p:txBody>
          </p:sp>
        </mc:Choice>
        <mc:Fallback xmlns="">
          <p:sp>
            <p:nvSpPr>
              <p:cNvPr id="7" name="CaixaDeTexto 6">
                <a:extLst>
                  <a:ext uri="{FF2B5EF4-FFF2-40B4-BE49-F238E27FC236}">
                    <a16:creationId xmlns:a16="http://schemas.microsoft.com/office/drawing/2014/main" id="{EAE678F4-980D-4AF1-85E7-898D2F123FAD}"/>
                  </a:ext>
                </a:extLst>
              </p:cNvPr>
              <p:cNvSpPr txBox="1">
                <a:spLocks noRot="1" noChangeAspect="1" noMove="1" noResize="1" noEditPoints="1" noAdjustHandles="1" noChangeArrowheads="1" noChangeShapeType="1" noTextEdit="1"/>
              </p:cNvSpPr>
              <p:nvPr/>
            </p:nvSpPr>
            <p:spPr>
              <a:xfrm>
                <a:off x="3048897" y="692075"/>
                <a:ext cx="6094206" cy="1131079"/>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35EAFECE-98F6-4598-A54D-3528B23F9B09}"/>
                  </a:ext>
                </a:extLst>
              </p:cNvPr>
              <p:cNvSpPr txBox="1"/>
              <p:nvPr/>
            </p:nvSpPr>
            <p:spPr>
              <a:xfrm>
                <a:off x="3048897" y="2156882"/>
                <a:ext cx="6094206" cy="11514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pt-BR" i="1">
                              <a:latin typeface="Cambria Math" panose="02040503050406030204" pitchFamily="18" charset="0"/>
                            </a:rPr>
                            <m:t>𝐴</m:t>
                          </m:r>
                        </m:e>
                        <m:sup>
                          <m:r>
                            <a:rPr lang="pt-BR" i="0">
                              <a:latin typeface="Cambria Math" panose="02040503050406030204" pitchFamily="18" charset="0"/>
                            </a:rPr>
                            <m:t>′</m:t>
                          </m:r>
                        </m:sup>
                      </m:sSup>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sSup>
                                <m:sSupPr>
                                  <m:ctrlPr>
                                    <a:rPr lang="pt-BR" i="1">
                                      <a:latin typeface="Cambria Math" panose="02040503050406030204" pitchFamily="18" charset="0"/>
                                    </a:rPr>
                                  </m:ctrlPr>
                                </m:sSupPr>
                                <m:e>
                                  <m:r>
                                    <a:rPr lang="pt-BR" i="1">
                                      <a:latin typeface="Cambria Math" panose="02040503050406030204" pitchFamily="18" charset="0"/>
                                    </a:rPr>
                                    <m:t>𝑈</m:t>
                                  </m:r>
                                </m:e>
                                <m:sup>
                                  <m:r>
                                    <a:rPr lang="pt-BR" i="1">
                                      <a:latin typeface="Cambria Math" panose="02040503050406030204" pitchFamily="18" charset="0"/>
                                    </a:rPr>
                                    <m:t>𝐼𝑉</m:t>
                                  </m:r>
                                </m:sup>
                              </m:sSup>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qArr>
                        </m:e>
                      </m:d>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𝐵</m:t>
                          </m:r>
                        </m:e>
                        <m:sup>
                          <m:r>
                            <a:rPr lang="pt-BR" i="0">
                              <a:latin typeface="Cambria Math" panose="02040503050406030204" pitchFamily="18" charset="0"/>
                            </a:rPr>
                            <m:t>′</m:t>
                          </m:r>
                        </m:sup>
                      </m:sSup>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i="0">
                                  <a:latin typeface="Cambria Math" panose="02040503050406030204" pitchFamily="18" charset="0"/>
                                </a:rPr>
                                <m:t>&amp;</m:t>
                              </m:r>
                              <m:r>
                                <a:rPr lang="pt-BR" i="1">
                                  <a:latin typeface="Cambria Math" panose="02040503050406030204" pitchFamily="18" charset="0"/>
                                </a:rPr>
                                <m:t>𝑈</m:t>
                              </m:r>
                            </m:e>
                          </m:eqArr>
                        </m:e>
                      </m:d>
                      <m:r>
                        <a:rPr lang="pt-BR" i="0">
                          <a:latin typeface="Cambria Math" panose="02040503050406030204" pitchFamily="18" charset="0"/>
                        </a:rPr>
                        <m:t>=0</m:t>
                      </m:r>
                    </m:oMath>
                  </m:oMathPara>
                </a14:m>
                <a:endParaRPr lang="pt-BR" dirty="0"/>
              </a:p>
            </p:txBody>
          </p:sp>
        </mc:Choice>
        <mc:Fallback xmlns="">
          <p:sp>
            <p:nvSpPr>
              <p:cNvPr id="9" name="CaixaDeTexto 8">
                <a:extLst>
                  <a:ext uri="{FF2B5EF4-FFF2-40B4-BE49-F238E27FC236}">
                    <a16:creationId xmlns:a16="http://schemas.microsoft.com/office/drawing/2014/main" id="{35EAFECE-98F6-4598-A54D-3528B23F9B09}"/>
                  </a:ext>
                </a:extLst>
              </p:cNvPr>
              <p:cNvSpPr txBox="1">
                <a:spLocks noRot="1" noChangeAspect="1" noMove="1" noResize="1" noEditPoints="1" noAdjustHandles="1" noChangeArrowheads="1" noChangeShapeType="1" noTextEdit="1"/>
              </p:cNvSpPr>
              <p:nvPr/>
            </p:nvSpPr>
            <p:spPr>
              <a:xfrm>
                <a:off x="3048897" y="2156882"/>
                <a:ext cx="6094206" cy="1151469"/>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C5313219-A276-4D57-BC81-5318F9D3E229}"/>
                  </a:ext>
                </a:extLst>
              </p:cNvPr>
              <p:cNvSpPr txBox="1"/>
              <p:nvPr/>
            </p:nvSpPr>
            <p:spPr>
              <a:xfrm>
                <a:off x="3048897" y="3813385"/>
                <a:ext cx="6094206" cy="11514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𝑤</m:t>
                      </m:r>
                      <m:r>
                        <a:rPr lang="pt-BR" i="0">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𝑈</m:t>
                                  </m:r>
                                </m:e>
                              </m:acc>
                            </m:e>
                            <m:e>
                              <m:r>
                                <a:rPr lang="pt-BR" i="0">
                                  <a:latin typeface="Cambria Math" panose="02040503050406030204" pitchFamily="18" charset="0"/>
                                </a:rPr>
                                <m:t>&amp;</m:t>
                              </m:r>
                              <m:r>
                                <a:rPr lang="pt-BR" i="1">
                                  <a:latin typeface="Cambria Math" panose="02040503050406030204" pitchFamily="18" charset="0"/>
                                </a:rPr>
                                <m:t>𝑈</m:t>
                              </m:r>
                            </m:e>
                          </m:eqArr>
                        </m:e>
                      </m:d>
                    </m:oMath>
                  </m:oMathPara>
                </a14:m>
                <a:endParaRPr lang="pt-BR" dirty="0"/>
              </a:p>
            </p:txBody>
          </p:sp>
        </mc:Choice>
        <mc:Fallback xmlns="">
          <p:sp>
            <p:nvSpPr>
              <p:cNvPr id="11" name="CaixaDeTexto 10">
                <a:extLst>
                  <a:ext uri="{FF2B5EF4-FFF2-40B4-BE49-F238E27FC236}">
                    <a16:creationId xmlns:a16="http://schemas.microsoft.com/office/drawing/2014/main" id="{C5313219-A276-4D57-BC81-5318F9D3E229}"/>
                  </a:ext>
                </a:extLst>
              </p:cNvPr>
              <p:cNvSpPr txBox="1">
                <a:spLocks noRot="1" noChangeAspect="1" noMove="1" noResize="1" noEditPoints="1" noAdjustHandles="1" noChangeArrowheads="1" noChangeShapeType="1" noTextEdit="1"/>
              </p:cNvSpPr>
              <p:nvPr/>
            </p:nvSpPr>
            <p:spPr>
              <a:xfrm>
                <a:off x="3048897" y="3813385"/>
                <a:ext cx="6094206" cy="1151469"/>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1FBCB848-A189-4762-9D3C-B2E0DB9BF4D3}"/>
                  </a:ext>
                </a:extLst>
              </p:cNvPr>
              <p:cNvSpPr txBox="1"/>
              <p:nvPr/>
            </p:nvSpPr>
            <p:spPr>
              <a:xfrm>
                <a:off x="3048897" y="5439890"/>
                <a:ext cx="6094206" cy="390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pt-BR" i="1">
                              <a:latin typeface="Cambria Math" panose="02040503050406030204" pitchFamily="18" charset="0"/>
                            </a:rPr>
                            <m:t>𝐴</m:t>
                          </m:r>
                        </m:e>
                        <m:sup>
                          <m:r>
                            <a:rPr lang="pt-BR" i="0">
                              <a:latin typeface="Cambria Math" panose="02040503050406030204" pitchFamily="18" charset="0"/>
                            </a:rPr>
                            <m:t>′</m:t>
                          </m:r>
                        </m:sup>
                      </m:sSup>
                      <m:acc>
                        <m:accPr>
                          <m:chr m:val="̇"/>
                          <m:ctrlPr>
                            <a:rPr lang="pt-BR" i="1">
                              <a:latin typeface="Cambria Math" panose="02040503050406030204" pitchFamily="18" charset="0"/>
                            </a:rPr>
                          </m:ctrlPr>
                        </m:accPr>
                        <m:e>
                          <m:r>
                            <a:rPr lang="pt-BR" i="1">
                              <a:latin typeface="Cambria Math" panose="02040503050406030204" pitchFamily="18" charset="0"/>
                            </a:rPr>
                            <m:t>𝑤</m:t>
                          </m:r>
                        </m:e>
                      </m:acc>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𝐵</m:t>
                          </m:r>
                        </m:e>
                        <m:sup>
                          <m:r>
                            <a:rPr lang="pt-BR" i="0">
                              <a:latin typeface="Cambria Math" panose="02040503050406030204" pitchFamily="18" charset="0"/>
                            </a:rPr>
                            <m:t>′</m:t>
                          </m:r>
                        </m:sup>
                      </m:sSup>
                      <m:r>
                        <a:rPr lang="pt-BR" i="1">
                          <a:latin typeface="Cambria Math" panose="02040503050406030204" pitchFamily="18" charset="0"/>
                        </a:rPr>
                        <m:t>𝑤</m:t>
                      </m:r>
                      <m:r>
                        <a:rPr lang="pt-BR" i="0">
                          <a:latin typeface="Cambria Math" panose="02040503050406030204" pitchFamily="18" charset="0"/>
                        </a:rPr>
                        <m:t>=0</m:t>
                      </m:r>
                      <m:r>
                        <a:rPr lang="pt-BR" b="0" i="0" smtClean="0">
                          <a:latin typeface="Cambria Math" panose="02040503050406030204" pitchFamily="18" charset="0"/>
                        </a:rPr>
                        <m:t>     ⇒    </m:t>
                      </m:r>
                      <m:r>
                        <a:rPr lang="pt-BR" i="1">
                          <a:latin typeface="Cambria Math" panose="02040503050406030204" pitchFamily="18" charset="0"/>
                        </a:rPr>
                        <m:t>𝜆</m:t>
                      </m:r>
                      <m:sSup>
                        <m:sSupPr>
                          <m:ctrlPr>
                            <a:rPr lang="pt-BR" i="1">
                              <a:latin typeface="Cambria Math" panose="02040503050406030204" pitchFamily="18" charset="0"/>
                            </a:rPr>
                          </m:ctrlPr>
                        </m:sSupPr>
                        <m:e>
                          <m:r>
                            <a:rPr lang="pt-BR" i="1">
                              <a:latin typeface="Cambria Math" panose="02040503050406030204" pitchFamily="18" charset="0"/>
                            </a:rPr>
                            <m:t>𝐴</m:t>
                          </m:r>
                        </m:e>
                        <m:sup>
                          <m:r>
                            <a:rPr lang="pt-BR" i="1">
                              <a:latin typeface="Cambria Math" panose="02040503050406030204" pitchFamily="18" charset="0"/>
                            </a:rPr>
                            <m:t>′</m:t>
                          </m:r>
                        </m:sup>
                      </m:sSup>
                      <m:r>
                        <a:rPr lang="pt-BR" i="1">
                          <a:latin typeface="Cambria Math" panose="02040503050406030204" pitchFamily="18" charset="0"/>
                        </a:rPr>
                        <m:t>𝑤</m:t>
                      </m:r>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𝐵</m:t>
                          </m:r>
                        </m:e>
                        <m:sup>
                          <m:r>
                            <a:rPr lang="pt-BR" i="1">
                              <a:latin typeface="Cambria Math" panose="02040503050406030204" pitchFamily="18" charset="0"/>
                            </a:rPr>
                            <m:t>′</m:t>
                          </m:r>
                        </m:sup>
                      </m:sSup>
                      <m:r>
                        <a:rPr lang="pt-BR" i="1">
                          <a:latin typeface="Cambria Math" panose="02040503050406030204" pitchFamily="18" charset="0"/>
                        </a:rPr>
                        <m:t>𝑤</m:t>
                      </m:r>
                    </m:oMath>
                  </m:oMathPara>
                </a14:m>
                <a:endParaRPr lang="pt-BR" dirty="0"/>
              </a:p>
            </p:txBody>
          </p:sp>
        </mc:Choice>
        <mc:Fallback xmlns="">
          <p:sp>
            <p:nvSpPr>
              <p:cNvPr id="13" name="CaixaDeTexto 12">
                <a:extLst>
                  <a:ext uri="{FF2B5EF4-FFF2-40B4-BE49-F238E27FC236}">
                    <a16:creationId xmlns:a16="http://schemas.microsoft.com/office/drawing/2014/main" id="{1FBCB848-A189-4762-9D3C-B2E0DB9BF4D3}"/>
                  </a:ext>
                </a:extLst>
              </p:cNvPr>
              <p:cNvSpPr txBox="1">
                <a:spLocks noRot="1" noChangeAspect="1" noMove="1" noResize="1" noEditPoints="1" noAdjustHandles="1" noChangeArrowheads="1" noChangeShapeType="1" noTextEdit="1"/>
              </p:cNvSpPr>
              <p:nvPr/>
            </p:nvSpPr>
            <p:spPr>
              <a:xfrm>
                <a:off x="3048897" y="5439890"/>
                <a:ext cx="6094206" cy="390941"/>
              </a:xfrm>
              <a:prstGeom prst="rect">
                <a:avLst/>
              </a:prstGeom>
              <a:blipFill>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6845118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76F5A4D7-7913-47A4-AC6E-DCC2932914B3}"/>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latin typeface="Arial" panose="020B0604020202020204" pitchFamily="34" charset="0"/>
                <a:ea typeface="Calibri" panose="020F0502020204030204" pitchFamily="34" charset="0"/>
                <a:cs typeface="Times New Roman" panose="02020603050405020304" pitchFamily="18" charset="0"/>
              </a:rPr>
              <a:t>Portanto</a:t>
            </a:r>
            <a:r>
              <a:rPr lang="pt-BR" dirty="0"/>
              <a:t>: </a:t>
            </a:r>
          </a:p>
          <a:p>
            <a:pPr algn="r"/>
            <a:r>
              <a:rPr lang="pt-BR" dirty="0"/>
              <a:t>(131)</a:t>
            </a:r>
          </a:p>
          <a:p>
            <a:pPr algn="just"/>
            <a:r>
              <a:rPr lang="pt-BR" dirty="0"/>
              <a:t>Assim sendo, tem-se:</a:t>
            </a:r>
          </a:p>
          <a:p>
            <a:pPr algn="just"/>
            <a:endParaRPr lang="pt-BR" dirty="0"/>
          </a:p>
          <a:p>
            <a:pPr algn="just"/>
            <a:endParaRPr lang="pt-BR" dirty="0"/>
          </a:p>
          <a:p>
            <a:pPr marL="0" indent="0" algn="r">
              <a:buNone/>
            </a:pPr>
            <a:r>
              <a:rPr lang="pt-BR" dirty="0"/>
              <a:t>(132)</a:t>
            </a:r>
          </a:p>
          <a:p>
            <a:pPr marL="0" indent="0" algn="just">
              <a:buNone/>
            </a:pPr>
            <a:endParaRPr lang="pt-BR" dirty="0"/>
          </a:p>
          <a:p>
            <a:pPr marL="0" indent="0" algn="just">
              <a:buNone/>
            </a:pPr>
            <a:endParaRPr lang="pt-BR" dirty="0"/>
          </a:p>
          <a:p>
            <a:pPr marL="0" indent="0" algn="just">
              <a:buNone/>
            </a:pPr>
            <a:endParaRPr lang="pt-BR" dirty="0"/>
          </a:p>
          <a:p>
            <a:pPr marL="0" indent="0" algn="just">
              <a:buNone/>
            </a:pPr>
            <a:r>
              <a:rPr lang="pt-BR" dirty="0"/>
              <a:t>Chega-se então, ao seguinte sistema matricial:</a:t>
            </a:r>
          </a:p>
          <a:p>
            <a:pPr marL="0" indent="0" algn="just">
              <a:buNone/>
            </a:pPr>
            <a:endParaRPr lang="pt-BR" dirty="0"/>
          </a:p>
          <a:p>
            <a:pPr marL="0" indent="0" algn="r">
              <a:buNone/>
            </a:pPr>
            <a:r>
              <a:rPr lang="pt-BR" dirty="0"/>
              <a:t>(133)</a:t>
            </a:r>
          </a:p>
        </p:txBody>
      </p:sp>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3C352A41-D459-441C-8217-5ADF121DBD8C}"/>
                  </a:ext>
                </a:extLst>
              </p:cNvPr>
              <p:cNvSpPr txBox="1"/>
              <p:nvPr/>
            </p:nvSpPr>
            <p:spPr>
              <a:xfrm>
                <a:off x="3047104" y="766289"/>
                <a:ext cx="6094206" cy="382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𝑋</m:t>
                      </m:r>
                      <m:r>
                        <a:rPr lang="pt-BR" i="0">
                          <a:latin typeface="Cambria Math" panose="02040503050406030204" pitchFamily="18" charset="0"/>
                        </a:rPr>
                        <m:t>,</m:t>
                      </m:r>
                      <m:r>
                        <a:rPr lang="pt-BR" i="1">
                          <a:latin typeface="Cambria Math" panose="02040503050406030204" pitchFamily="18" charset="0"/>
                        </a:rPr>
                        <m:t>𝑡</m:t>
                      </m:r>
                      <m:r>
                        <a:rPr lang="pt-BR" i="0">
                          <a:latin typeface="Cambria Math" panose="02040503050406030204" pitchFamily="18" charset="0"/>
                        </a:rPr>
                        <m:t>)=</m:t>
                      </m:r>
                      <m:r>
                        <a:rPr lang="pt-BR" i="1">
                          <a:latin typeface="Cambria Math" panose="02040503050406030204" pitchFamily="18" charset="0"/>
                        </a:rPr>
                        <m:t>𝑈</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𝑖</m:t>
                          </m:r>
                          <m:r>
                            <a:rPr lang="pt-BR" i="1">
                              <a:latin typeface="Cambria Math" panose="02040503050406030204" pitchFamily="18" charset="0"/>
                            </a:rPr>
                            <m:t>𝜆</m:t>
                          </m:r>
                          <m:r>
                            <a:rPr lang="pt-BR" i="1">
                              <a:latin typeface="Cambria Math" panose="02040503050406030204" pitchFamily="18" charset="0"/>
                            </a:rPr>
                            <m:t>𝑡</m:t>
                          </m:r>
                        </m:sup>
                      </m:sSup>
                    </m:oMath>
                  </m:oMathPara>
                </a14:m>
                <a:endParaRPr lang="pt-BR" dirty="0"/>
              </a:p>
            </p:txBody>
          </p:sp>
        </mc:Choice>
        <mc:Fallback xmlns="">
          <p:sp>
            <p:nvSpPr>
              <p:cNvPr id="7" name="CaixaDeTexto 6">
                <a:extLst>
                  <a:ext uri="{FF2B5EF4-FFF2-40B4-BE49-F238E27FC236}">
                    <a16:creationId xmlns:a16="http://schemas.microsoft.com/office/drawing/2014/main" id="{3C352A41-D459-441C-8217-5ADF121DBD8C}"/>
                  </a:ext>
                </a:extLst>
              </p:cNvPr>
              <p:cNvSpPr txBox="1">
                <a:spLocks noRot="1" noChangeAspect="1" noMove="1" noResize="1" noEditPoints="1" noAdjustHandles="1" noChangeArrowheads="1" noChangeShapeType="1" noTextEdit="1"/>
              </p:cNvSpPr>
              <p:nvPr/>
            </p:nvSpPr>
            <p:spPr>
              <a:xfrm>
                <a:off x="3047104" y="766289"/>
                <a:ext cx="6094206" cy="382284"/>
              </a:xfrm>
              <a:prstGeom prst="rect">
                <a:avLst/>
              </a:prstGeom>
              <a:blipFill>
                <a:blip r:embed="rId2"/>
                <a:stretch>
                  <a:fillRect b="-1451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9A09FD9D-DE01-47B1-A21F-CEB62DCA3C8B}"/>
                  </a:ext>
                </a:extLst>
              </p:cNvPr>
              <p:cNvSpPr txBox="1"/>
              <p:nvPr/>
            </p:nvSpPr>
            <p:spPr>
              <a:xfrm>
                <a:off x="3047104" y="1782854"/>
                <a:ext cx="6094206" cy="25873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a:latin typeface="Cambria Math" panose="02040503050406030204" pitchFamily="18" charset="0"/>
                                </a:rPr>
                              </m:ctrlPr>
                            </m:eqArrPr>
                            <m:e>
                              <m:r>
                                <a:rPr lang="pt-BR">
                                  <a:latin typeface="Cambria Math" panose="02040503050406030204" pitchFamily="18" charset="0"/>
                                </a:rPr>
                                <m:t>&amp;</m:t>
                              </m:r>
                              <m:r>
                                <a:rPr lang="pt-BR" i="1">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𝑈</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𝑖</m:t>
                                  </m:r>
                                  <m:r>
                                    <a:rPr lang="pt-BR" i="1">
                                      <a:latin typeface="Cambria Math" panose="02040503050406030204" pitchFamily="18" charset="0"/>
                                    </a:rPr>
                                    <m:t>𝜆</m:t>
                                  </m:r>
                                  <m:r>
                                    <a:rPr lang="pt-BR" i="1">
                                      <a:latin typeface="Cambria Math" panose="02040503050406030204" pitchFamily="18" charset="0"/>
                                    </a:rPr>
                                    <m:t>𝑡</m:t>
                                  </m:r>
                                </m:sup>
                              </m:sSup>
                              <m:r>
                                <a:rPr lang="pt-BR" i="0">
                                  <a:latin typeface="Cambria Math" panose="02040503050406030204" pitchFamily="18" charset="0"/>
                                </a:rPr>
                                <m:t>          </m:t>
                              </m:r>
                            </m:e>
                            <m:e>
                              <m:r>
                                <a:rPr lang="pt-BR" i="0">
                                  <a:latin typeface="Cambria Math" panose="02040503050406030204" pitchFamily="18" charset="0"/>
                                </a:rPr>
                                <m:t>&amp; </m:t>
                              </m:r>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𝜆</m:t>
                              </m:r>
                              <m:r>
                                <a:rPr lang="pt-BR" i="1">
                                  <a:latin typeface="Cambria Math" panose="02040503050406030204" pitchFamily="18" charset="0"/>
                                </a:rPr>
                                <m:t>𝑈</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𝑖</m:t>
                                  </m:r>
                                  <m:r>
                                    <a:rPr lang="pt-BR" i="1">
                                      <a:latin typeface="Cambria Math" panose="02040503050406030204" pitchFamily="18" charset="0"/>
                                    </a:rPr>
                                    <m:t>𝜆</m:t>
                                  </m:r>
                                  <m:r>
                                    <a:rPr lang="pt-BR" i="1">
                                      <a:latin typeface="Cambria Math" panose="02040503050406030204" pitchFamily="18" charset="0"/>
                                    </a:rPr>
                                    <m:t>𝑡</m:t>
                                  </m:r>
                                </m:sup>
                              </m:sSup>
                              <m:r>
                                <a:rPr lang="pt-BR" i="0">
                                  <a:latin typeface="Cambria Math" panose="02040503050406030204" pitchFamily="18" charset="0"/>
                                </a:rPr>
                                <m:t>      </m:t>
                              </m:r>
                            </m:e>
                            <m:e>
                              <m:r>
                                <a:rPr lang="pt-BR" i="0">
                                  <a:latin typeface="Cambria Math" panose="02040503050406030204" pitchFamily="18" charset="0"/>
                                </a:rPr>
                                <m:t>&amp; </m:t>
                              </m:r>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1">
                                  <a:latin typeface="Cambria Math" panose="02040503050406030204" pitchFamily="18" charset="0"/>
                                </a:rPr>
                                <m:t>𝑈</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𝑖</m:t>
                                  </m:r>
                                  <m:r>
                                    <a:rPr lang="pt-BR" i="1">
                                      <a:latin typeface="Cambria Math" panose="02040503050406030204" pitchFamily="18" charset="0"/>
                                    </a:rPr>
                                    <m:t>𝜆</m:t>
                                  </m:r>
                                  <m:r>
                                    <a:rPr lang="pt-BR" i="1">
                                      <a:latin typeface="Cambria Math" panose="02040503050406030204" pitchFamily="18" charset="0"/>
                                    </a:rPr>
                                    <m:t>𝑡</m:t>
                                  </m:r>
                                </m:sup>
                              </m:sSup>
                              <m:r>
                                <a:rPr lang="pt-BR" i="0">
                                  <a:latin typeface="Cambria Math" panose="02040503050406030204" pitchFamily="18" charset="0"/>
                                </a:rPr>
                                <m:t>  </m:t>
                              </m:r>
                            </m:e>
                            <m:e>
                              <m:r>
                                <a:rPr lang="pt-BR" i="0">
                                  <a:latin typeface="Cambria Math" panose="02040503050406030204" pitchFamily="18" charset="0"/>
                                </a:rPr>
                                <m:t>&amp; </m:t>
                              </m:r>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𝑖</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3</m:t>
                                  </m:r>
                                </m:sup>
                              </m:sSup>
                              <m:r>
                                <a:rPr lang="pt-BR" i="1">
                                  <a:latin typeface="Cambria Math" panose="02040503050406030204" pitchFamily="18" charset="0"/>
                                </a:rPr>
                                <m:t>𝑈</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𝑖</m:t>
                                  </m:r>
                                  <m:r>
                                    <a:rPr lang="pt-BR" i="1">
                                      <a:latin typeface="Cambria Math" panose="02040503050406030204" pitchFamily="18" charset="0"/>
                                    </a:rPr>
                                    <m:t>𝜆</m:t>
                                  </m:r>
                                  <m:r>
                                    <a:rPr lang="pt-BR" i="1">
                                      <a:latin typeface="Cambria Math" panose="02040503050406030204" pitchFamily="18" charset="0"/>
                                    </a:rPr>
                                    <m:t>𝑡</m:t>
                                  </m:r>
                                </m:sup>
                              </m:sSup>
                              <m:r>
                                <a:rPr lang="pt-BR" i="0">
                                  <a:latin typeface="Cambria Math" panose="02040503050406030204" pitchFamily="18" charset="0"/>
                                </a:rPr>
                                <m:t>  </m:t>
                              </m:r>
                            </m:e>
                            <m:e>
                              <m:r>
                                <a:rPr lang="pt-BR" i="0">
                                  <a:latin typeface="Cambria Math" panose="02040503050406030204" pitchFamily="18" charset="0"/>
                                </a:rPr>
                                <m:t>&amp; </m:t>
                              </m:r>
                            </m:e>
                            <m:e>
                              <m:r>
                                <a:rPr lang="pt-BR" i="0">
                                  <a:latin typeface="Cambria Math" panose="02040503050406030204" pitchFamily="18" charset="0"/>
                                </a:rPr>
                                <m:t>&amp;</m:t>
                              </m:r>
                              <m:acc>
                                <m:accPr>
                                  <m:chr m:val="⃛"/>
                                  <m:ctrlPr>
                                    <a:rPr lang="pt-BR" i="1">
                                      <a:latin typeface="Cambria Math" panose="02040503050406030204" pitchFamily="18" charset="0"/>
                                    </a:rPr>
                                  </m:ctrlPr>
                                </m:accPr>
                                <m:e>
                                  <m:r>
                                    <a:rPr lang="pt-BR" i="1">
                                      <a:latin typeface="Cambria Math" panose="02040503050406030204" pitchFamily="18" charset="0"/>
                                    </a:rPr>
                                    <m:t>𝑢</m:t>
                                  </m:r>
                                </m:e>
                              </m:acc>
                              <m:r>
                                <a:rPr lang="pt-BR" i="0">
                                  <a:latin typeface="Cambria Math" panose="02040503050406030204" pitchFamily="18" charset="0"/>
                                </a:rPr>
                                <m:t>=−</m:t>
                              </m:r>
                              <m:r>
                                <a:rPr lang="pt-BR" i="1">
                                  <a:latin typeface="Cambria Math" panose="02040503050406030204" pitchFamily="18" charset="0"/>
                                </a:rPr>
                                <m:t>𝑖</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3</m:t>
                                  </m:r>
                                </m:sup>
                              </m:sSup>
                              <m:r>
                                <a:rPr lang="pt-BR" i="1">
                                  <a:latin typeface="Cambria Math" panose="02040503050406030204" pitchFamily="18" charset="0"/>
                                </a:rPr>
                                <m:t>𝑈</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𝑖</m:t>
                                  </m:r>
                                  <m:r>
                                    <a:rPr lang="pt-BR" i="1">
                                      <a:latin typeface="Cambria Math" panose="02040503050406030204" pitchFamily="18" charset="0"/>
                                    </a:rPr>
                                    <m:t>𝜆</m:t>
                                  </m:r>
                                  <m:r>
                                    <a:rPr lang="pt-BR" i="1">
                                      <a:latin typeface="Cambria Math" panose="02040503050406030204" pitchFamily="18" charset="0"/>
                                    </a:rPr>
                                    <m:t>𝑡</m:t>
                                  </m:r>
                                </m:sup>
                              </m:sSup>
                              <m:r>
                                <a:rPr lang="pt-BR" i="0">
                                  <a:latin typeface="Cambria Math" panose="02040503050406030204" pitchFamily="18" charset="0"/>
                                </a:rPr>
                                <m:t>  </m:t>
                              </m:r>
                            </m:e>
                          </m:eqArr>
                        </m:e>
                      </m:d>
                    </m:oMath>
                  </m:oMathPara>
                </a14:m>
                <a:endParaRPr lang="pt-BR" dirty="0"/>
              </a:p>
            </p:txBody>
          </p:sp>
        </mc:Choice>
        <mc:Fallback xmlns="">
          <p:sp>
            <p:nvSpPr>
              <p:cNvPr id="9" name="CaixaDeTexto 8">
                <a:extLst>
                  <a:ext uri="{FF2B5EF4-FFF2-40B4-BE49-F238E27FC236}">
                    <a16:creationId xmlns:a16="http://schemas.microsoft.com/office/drawing/2014/main" id="{9A09FD9D-DE01-47B1-A21F-CEB62DCA3C8B}"/>
                  </a:ext>
                </a:extLst>
              </p:cNvPr>
              <p:cNvSpPr txBox="1">
                <a:spLocks noRot="1" noChangeAspect="1" noMove="1" noResize="1" noEditPoints="1" noAdjustHandles="1" noChangeArrowheads="1" noChangeShapeType="1" noTextEdit="1"/>
              </p:cNvSpPr>
              <p:nvPr/>
            </p:nvSpPr>
            <p:spPr>
              <a:xfrm>
                <a:off x="3047104" y="1782854"/>
                <a:ext cx="6094206" cy="2587311"/>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6BFE6980-1909-4355-96B1-08D18BC53970}"/>
                  </a:ext>
                </a:extLst>
              </p:cNvPr>
              <p:cNvSpPr txBox="1"/>
              <p:nvPr/>
            </p:nvSpPr>
            <p:spPr>
              <a:xfrm>
                <a:off x="3047104" y="5104928"/>
                <a:ext cx="6094206" cy="4058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𝜆</m:t>
                              </m:r>
                            </m:e>
                          </m:d>
                        </m:e>
                        <m:sup>
                          <m:r>
                            <a:rPr lang="pt-BR" i="0">
                              <a:latin typeface="Cambria Math" panose="02040503050406030204" pitchFamily="18" charset="0"/>
                            </a:rPr>
                            <m:t>4</m:t>
                          </m:r>
                        </m:sup>
                      </m:sSup>
                      <m:r>
                        <a:rPr lang="pt-BR" i="1">
                          <a:latin typeface="Cambria Math" panose="02040503050406030204" pitchFamily="18" charset="0"/>
                        </a:rPr>
                        <m:t>𝐸</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1">
                          <a:latin typeface="Cambria Math" panose="02040503050406030204" pitchFamily="18" charset="0"/>
                        </a:rPr>
                        <m:t>𝐶</m:t>
                      </m:r>
                      <m:r>
                        <a:rPr lang="pt-BR" i="0">
                          <a:latin typeface="Cambria Math" panose="02040503050406030204" pitchFamily="18" charset="0"/>
                        </a:rPr>
                        <m:t>+</m:t>
                      </m:r>
                      <m:r>
                        <a:rPr lang="pt-BR" i="1">
                          <a:latin typeface="Cambria Math" panose="02040503050406030204" pitchFamily="18" charset="0"/>
                        </a:rPr>
                        <m:t>𝐴</m:t>
                      </m:r>
                      <m:r>
                        <a:rPr lang="pt-BR" i="0">
                          <a:latin typeface="Cambria Math" panose="02040503050406030204" pitchFamily="18" charset="0"/>
                        </a:rPr>
                        <m:t>]</m:t>
                      </m:r>
                      <m:r>
                        <a:rPr lang="pt-BR" i="1">
                          <a:latin typeface="Cambria Math" panose="02040503050406030204" pitchFamily="18" charset="0"/>
                        </a:rPr>
                        <m:t>𝑢</m:t>
                      </m:r>
                      <m:r>
                        <a:rPr lang="pt-BR" i="0">
                          <a:latin typeface="Cambria Math" panose="02040503050406030204" pitchFamily="18" charset="0"/>
                        </a:rPr>
                        <m:t>−</m:t>
                      </m:r>
                      <m:r>
                        <a:rPr lang="pt-BR" i="1">
                          <a:latin typeface="Cambria Math" panose="02040503050406030204" pitchFamily="18" charset="0"/>
                        </a:rPr>
                        <m:t>𝑖</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𝜆</m:t>
                              </m:r>
                            </m:e>
                          </m:d>
                        </m:e>
                        <m:sup>
                          <m:r>
                            <a:rPr lang="pt-BR" i="0">
                              <a:latin typeface="Cambria Math" panose="02040503050406030204" pitchFamily="18" charset="0"/>
                            </a:rPr>
                            <m:t>3</m:t>
                          </m:r>
                        </m:sup>
                      </m:sSup>
                      <m:r>
                        <a:rPr lang="pt-BR" i="1">
                          <a:latin typeface="Cambria Math" panose="02040503050406030204" pitchFamily="18" charset="0"/>
                        </a:rPr>
                        <m:t>𝐷</m:t>
                      </m:r>
                      <m:r>
                        <a:rPr lang="pt-BR" i="0">
                          <a:latin typeface="Cambria Math" panose="02040503050406030204" pitchFamily="18" charset="0"/>
                        </a:rPr>
                        <m:t>−</m:t>
                      </m:r>
                      <m:r>
                        <a:rPr lang="pt-BR" i="1">
                          <a:latin typeface="Cambria Math" panose="02040503050406030204" pitchFamily="18" charset="0"/>
                        </a:rPr>
                        <m:t>𝜆</m:t>
                      </m:r>
                      <m:r>
                        <a:rPr lang="pt-BR" i="1">
                          <a:latin typeface="Cambria Math" panose="02040503050406030204" pitchFamily="18" charset="0"/>
                        </a:rPr>
                        <m:t>𝐵</m:t>
                      </m:r>
                      <m:r>
                        <a:rPr lang="pt-BR" i="0">
                          <a:latin typeface="Cambria Math" panose="02040503050406030204" pitchFamily="18" charset="0"/>
                        </a:rPr>
                        <m:t>]</m:t>
                      </m:r>
                      <m:r>
                        <a:rPr lang="pt-BR" i="1">
                          <a:latin typeface="Cambria Math" panose="02040503050406030204" pitchFamily="18" charset="0"/>
                        </a:rPr>
                        <m:t>𝑢</m:t>
                      </m:r>
                      <m:r>
                        <a:rPr lang="pt-BR" i="0">
                          <a:latin typeface="Cambria Math" panose="02040503050406030204" pitchFamily="18" charset="0"/>
                        </a:rPr>
                        <m:t>=</m:t>
                      </m:r>
                      <m:r>
                        <a:rPr lang="pt-BR" i="0">
                          <a:latin typeface="Cambria Math" panose="02040503050406030204" pitchFamily="18" charset="0"/>
                        </a:rPr>
                        <m:t>0</m:t>
                      </m:r>
                    </m:oMath>
                  </m:oMathPara>
                </a14:m>
                <a:endParaRPr lang="pt-BR" dirty="0"/>
              </a:p>
            </p:txBody>
          </p:sp>
        </mc:Choice>
        <mc:Fallback xmlns="">
          <p:sp>
            <p:nvSpPr>
              <p:cNvPr id="13" name="CaixaDeTexto 12">
                <a:extLst>
                  <a:ext uri="{FF2B5EF4-FFF2-40B4-BE49-F238E27FC236}">
                    <a16:creationId xmlns:a16="http://schemas.microsoft.com/office/drawing/2014/main" id="{6BFE6980-1909-4355-96B1-08D18BC53970}"/>
                  </a:ext>
                </a:extLst>
              </p:cNvPr>
              <p:cNvSpPr txBox="1">
                <a:spLocks noRot="1" noChangeAspect="1" noMove="1" noResize="1" noEditPoints="1" noAdjustHandles="1" noChangeArrowheads="1" noChangeShapeType="1" noTextEdit="1"/>
              </p:cNvSpPr>
              <p:nvPr/>
            </p:nvSpPr>
            <p:spPr>
              <a:xfrm>
                <a:off x="3047104" y="5104928"/>
                <a:ext cx="6094206" cy="405817"/>
              </a:xfrm>
              <a:prstGeom prst="rect">
                <a:avLst/>
              </a:prstGeom>
              <a:blipFill>
                <a:blip r:embed="rId4"/>
                <a:stretch>
                  <a:fillRect t="-105970" b="-171642"/>
                </a:stretch>
              </a:blipFill>
            </p:spPr>
            <p:txBody>
              <a:bodyPr/>
              <a:lstStyle/>
              <a:p>
                <a:r>
                  <a:rPr lang="pt-BR">
                    <a:noFill/>
                  </a:rPr>
                  <a:t> </a:t>
                </a:r>
              </a:p>
            </p:txBody>
          </p:sp>
        </mc:Fallback>
      </mc:AlternateContent>
    </p:spTree>
    <p:extLst>
      <p:ext uri="{BB962C8B-B14F-4D97-AF65-F5344CB8AC3E}">
        <p14:creationId xmlns:p14="http://schemas.microsoft.com/office/powerpoint/2010/main" val="2122007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ço Reservado para Conteúdo 2">
            <a:extLst>
              <a:ext uri="{FF2B5EF4-FFF2-40B4-BE49-F238E27FC236}">
                <a16:creationId xmlns:a16="http://schemas.microsoft.com/office/drawing/2014/main" id="{FE8BD5AB-D20C-45F3-9766-A7A2DD65FA51}"/>
              </a:ext>
            </a:extLst>
          </p:cNvPr>
          <p:cNvSpPr txBox="1">
            <a:spLocks/>
          </p:cNvSpPr>
          <p:nvPr/>
        </p:nvSpPr>
        <p:spPr>
          <a:xfrm>
            <a:off x="1097280" y="573741"/>
            <a:ext cx="10058400" cy="529535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t>	</a:t>
            </a:r>
          </a:p>
        </p:txBody>
      </p:sp>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66314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Assim, considerando os bons resultados da formulação autorregularizada da MECID em suas aplicações aos problemas de varredura e resposta em frequência, governados pela Equação de Helmholtz, objetivou-se elaborar matematicamente um modelo bidimensional autorregularizado adequado para calcular as frequências naturais associadas. Contudo, a forma autorregularizada gerou matrizes adicionais, que resultaram num problema de autovalor de quarta ordem. </a:t>
            </a:r>
          </a:p>
          <a:p>
            <a:pPr algn="just"/>
            <a:r>
              <a:rPr lang="pt-BR" dirty="0"/>
              <a:t>O objetivo desta dissertação consiste exatamente em realizar um tratamento matemático adequado que permita escrever matricialmente o problema de autovalor numa forma acessível e daí obter sua solução computacional. </a:t>
            </a:r>
          </a:p>
          <a:p>
            <a:endParaRPr lang="pt-BR" dirty="0"/>
          </a:p>
        </p:txBody>
      </p:sp>
    </p:spTree>
    <p:extLst>
      <p:ext uri="{BB962C8B-B14F-4D97-AF65-F5344CB8AC3E}">
        <p14:creationId xmlns:p14="http://schemas.microsoft.com/office/powerpoint/2010/main" val="5139407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76F5A4D7-7913-47A4-AC6E-DCC2932914B3}"/>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latin typeface="Arial" panose="020B0604020202020204" pitchFamily="34" charset="0"/>
                <a:ea typeface="Calibri" panose="020F0502020204030204" pitchFamily="34" charset="0"/>
                <a:cs typeface="Times New Roman" panose="02020603050405020304" pitchFamily="18" charset="0"/>
              </a:rPr>
              <a:t>Onde, verificou-se que a solução em separado do seguinte termo resultou em autovalores praticamente nulos</a:t>
            </a:r>
            <a:r>
              <a:rPr lang="pt-BR" dirty="0"/>
              <a:t>: </a:t>
            </a:r>
          </a:p>
          <a:p>
            <a:pPr algn="r"/>
            <a:r>
              <a:rPr lang="pt-BR" dirty="0"/>
              <a:t>(134)</a:t>
            </a:r>
          </a:p>
          <a:p>
            <a:pPr algn="just"/>
            <a:r>
              <a:rPr lang="pt-BR" dirty="0"/>
              <a:t>Porém, não se deve resolver cada colchete separadamente, devido à perda de informações relacionada ao conjunto. Portanto define-se:</a:t>
            </a:r>
          </a:p>
          <a:p>
            <a:pPr algn="r"/>
            <a:r>
              <a:rPr lang="pt-BR" dirty="0"/>
              <a:t>(135)</a:t>
            </a:r>
          </a:p>
          <a:p>
            <a:pPr algn="just"/>
            <a:endParaRPr lang="pt-BR" dirty="0"/>
          </a:p>
          <a:p>
            <a:pPr algn="just"/>
            <a:r>
              <a:rPr lang="pt-BR" dirty="0"/>
              <a:t>Assim, a seguinte organização é obtida:</a:t>
            </a:r>
          </a:p>
          <a:p>
            <a:pPr algn="r"/>
            <a:r>
              <a:rPr lang="pt-BR" dirty="0"/>
              <a:t>(136)</a:t>
            </a:r>
          </a:p>
          <a:p>
            <a:pPr algn="just"/>
            <a:r>
              <a:rPr lang="pt-BR" dirty="0"/>
              <a:t>Se faz necessário melhorar o condicionamento desta equação 136:</a:t>
            </a:r>
          </a:p>
          <a:p>
            <a:pPr algn="just"/>
            <a:endParaRPr lang="pt-BR" dirty="0"/>
          </a:p>
          <a:p>
            <a:pPr algn="r"/>
            <a:r>
              <a:rPr lang="pt-BR" dirty="0"/>
              <a:t>(137)</a:t>
            </a:r>
          </a:p>
          <a:p>
            <a:pPr algn="just"/>
            <a:endParaRPr lang="pt-BR" dirty="0"/>
          </a:p>
          <a:p>
            <a:pPr algn="just"/>
            <a:endParaRPr lang="pt-BR" dirty="0"/>
          </a:p>
        </p:txBody>
      </p:sp>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5DDA4666-7A23-491D-9352-9A5209341ECC}"/>
                  </a:ext>
                </a:extLst>
              </p:cNvPr>
              <p:cNvSpPr txBox="1"/>
              <p:nvPr/>
            </p:nvSpPr>
            <p:spPr>
              <a:xfrm>
                <a:off x="3048897" y="1030947"/>
                <a:ext cx="60942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1">
                          <a:latin typeface="Cambria Math" panose="02040503050406030204" pitchFamily="18" charset="0"/>
                        </a:rPr>
                        <m:t>𝐷𝑢</m:t>
                      </m:r>
                      <m:r>
                        <a:rPr lang="pt-BR" i="0">
                          <a:latin typeface="Cambria Math" panose="02040503050406030204" pitchFamily="18" charset="0"/>
                        </a:rPr>
                        <m:t>=</m:t>
                      </m:r>
                      <m:r>
                        <a:rPr lang="pt-BR" i="1">
                          <a:latin typeface="Cambria Math" panose="02040503050406030204" pitchFamily="18" charset="0"/>
                        </a:rPr>
                        <m:t>𝐵𝑢</m:t>
                      </m:r>
                    </m:oMath>
                  </m:oMathPara>
                </a14:m>
                <a:endParaRPr lang="pt-BR" dirty="0"/>
              </a:p>
            </p:txBody>
          </p:sp>
        </mc:Choice>
        <mc:Fallback xmlns="">
          <p:sp>
            <p:nvSpPr>
              <p:cNvPr id="4" name="CaixaDeTexto 3">
                <a:extLst>
                  <a:ext uri="{FF2B5EF4-FFF2-40B4-BE49-F238E27FC236}">
                    <a16:creationId xmlns:a16="http://schemas.microsoft.com/office/drawing/2014/main" id="{5DDA4666-7A23-491D-9352-9A5209341ECC}"/>
                  </a:ext>
                </a:extLst>
              </p:cNvPr>
              <p:cNvSpPr txBox="1">
                <a:spLocks noRot="1" noChangeAspect="1" noMove="1" noResize="1" noEditPoints="1" noAdjustHandles="1" noChangeArrowheads="1" noChangeShapeType="1" noTextEdit="1"/>
              </p:cNvSpPr>
              <p:nvPr/>
            </p:nvSpPr>
            <p:spPr>
              <a:xfrm>
                <a:off x="3048897" y="1030947"/>
                <a:ext cx="6094206" cy="369332"/>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0B2C5BDB-CE4E-462D-A67F-E8557C6BAD32}"/>
                  </a:ext>
                </a:extLst>
              </p:cNvPr>
              <p:cNvSpPr txBox="1"/>
              <p:nvPr/>
            </p:nvSpPr>
            <p:spPr>
              <a:xfrm>
                <a:off x="3048897" y="2190346"/>
                <a:ext cx="6094206" cy="9766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pt-BR" i="1" smtClean="0">
                              <a:latin typeface="Cambria Math" panose="02040503050406030204" pitchFamily="18" charset="0"/>
                            </a:rPr>
                          </m:ctrlPr>
                        </m:dPr>
                        <m:e>
                          <m:eqArr>
                            <m:eqArrPr>
                              <m:ctrlPr>
                                <a:rPr lang="pt-BR" i="1">
                                  <a:latin typeface="Cambria Math" panose="02040503050406030204" pitchFamily="18" charset="0"/>
                                </a:rPr>
                              </m:ctrlPr>
                            </m:eqArrPr>
                            <m:e>
                              <m:r>
                                <a:rPr lang="pt-BR">
                                  <a:latin typeface="Cambria Math" panose="02040503050406030204" pitchFamily="18" charset="0"/>
                                </a:rPr>
                                <m:t>&amp;</m:t>
                              </m:r>
                              <m:sSup>
                                <m:sSupPr>
                                  <m:ctrlPr>
                                    <a:rPr lang="pt-BR" i="1">
                                      <a:latin typeface="Cambria Math" panose="02040503050406030204" pitchFamily="18" charset="0"/>
                                    </a:rPr>
                                  </m:ctrlPr>
                                </m:sSupPr>
                                <m:e>
                                  <m:r>
                                    <a:rPr lang="pt-BR" i="1">
                                      <a:latin typeface="Cambria Math" panose="02040503050406030204" pitchFamily="18" charset="0"/>
                                    </a:rPr>
                                    <m:t>𝐷</m:t>
                                  </m:r>
                                </m:e>
                                <m:sup>
                                  <m:r>
                                    <a:rPr lang="pt-BR" i="0">
                                      <a:latin typeface="Cambria Math" panose="02040503050406030204" pitchFamily="18" charset="0"/>
                                    </a:rPr>
                                    <m:t>′</m:t>
                                  </m:r>
                                </m:sup>
                              </m:sSup>
                              <m:r>
                                <a:rPr lang="pt-BR" i="0">
                                  <a:latin typeface="Cambria Math" panose="02040503050406030204" pitchFamily="18" charset="0"/>
                                </a:rPr>
                                <m:t>=−</m:t>
                              </m:r>
                              <m:r>
                                <a:rPr lang="pt-BR" i="1">
                                  <a:latin typeface="Cambria Math" panose="02040503050406030204" pitchFamily="18" charset="0"/>
                                </a:rPr>
                                <m:t>𝑖𝐷</m:t>
                              </m:r>
                            </m:e>
                            <m:e>
                              <m:r>
                                <a:rPr lang="pt-BR" i="0">
                                  <a:latin typeface="Cambria Math" panose="02040503050406030204" pitchFamily="18" charset="0"/>
                                </a:rPr>
                                <m:t>&amp; </m:t>
                              </m:r>
                            </m:e>
                            <m:e>
                              <m:r>
                                <a:rPr lang="pt-BR" i="0">
                                  <a:latin typeface="Cambria Math" panose="02040503050406030204" pitchFamily="18" charset="0"/>
                                </a:rPr>
                                <m:t>&amp;</m:t>
                              </m:r>
                              <m:sSup>
                                <m:sSupPr>
                                  <m:ctrlPr>
                                    <a:rPr lang="pt-BR" i="1">
                                      <a:latin typeface="Cambria Math" panose="02040503050406030204" pitchFamily="18" charset="0"/>
                                    </a:rPr>
                                  </m:ctrlPr>
                                </m:sSupPr>
                                <m:e>
                                  <m:r>
                                    <a:rPr lang="pt-BR" i="1">
                                      <a:latin typeface="Cambria Math" panose="02040503050406030204" pitchFamily="18" charset="0"/>
                                    </a:rPr>
                                    <m:t>𝐵</m:t>
                                  </m:r>
                                </m:e>
                                <m:sup>
                                  <m:r>
                                    <a:rPr lang="pt-BR" i="0">
                                      <a:latin typeface="Cambria Math" panose="02040503050406030204" pitchFamily="18" charset="0"/>
                                    </a:rPr>
                                    <m:t>′</m:t>
                                  </m:r>
                                </m:sup>
                              </m:sSup>
                              <m:r>
                                <a:rPr lang="pt-BR" i="0">
                                  <a:latin typeface="Cambria Math" panose="02040503050406030204" pitchFamily="18" charset="0"/>
                                </a:rPr>
                                <m:t>=−</m:t>
                              </m:r>
                              <m:r>
                                <a:rPr lang="pt-BR" i="1">
                                  <a:latin typeface="Cambria Math" panose="02040503050406030204" pitchFamily="18" charset="0"/>
                                </a:rPr>
                                <m:t>𝑖𝐵</m:t>
                              </m:r>
                            </m:e>
                          </m:eqArr>
                        </m:e>
                      </m:d>
                    </m:oMath>
                  </m:oMathPara>
                </a14:m>
                <a:endParaRPr lang="pt-BR" dirty="0"/>
              </a:p>
            </p:txBody>
          </p:sp>
        </mc:Choice>
        <mc:Fallback xmlns="">
          <p:sp>
            <p:nvSpPr>
              <p:cNvPr id="6" name="CaixaDeTexto 5">
                <a:extLst>
                  <a:ext uri="{FF2B5EF4-FFF2-40B4-BE49-F238E27FC236}">
                    <a16:creationId xmlns:a16="http://schemas.microsoft.com/office/drawing/2014/main" id="{0B2C5BDB-CE4E-462D-A67F-E8557C6BAD32}"/>
                  </a:ext>
                </a:extLst>
              </p:cNvPr>
              <p:cNvSpPr txBox="1">
                <a:spLocks noRot="1" noChangeAspect="1" noMove="1" noResize="1" noEditPoints="1" noAdjustHandles="1" noChangeArrowheads="1" noChangeShapeType="1" noTextEdit="1"/>
              </p:cNvSpPr>
              <p:nvPr/>
            </p:nvSpPr>
            <p:spPr>
              <a:xfrm>
                <a:off x="3048897" y="2190346"/>
                <a:ext cx="6094206" cy="976614"/>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135C4B01-CABC-4ED9-A63A-076078F4C9CF}"/>
                  </a:ext>
                </a:extLst>
              </p:cNvPr>
              <p:cNvSpPr txBox="1"/>
              <p:nvPr/>
            </p:nvSpPr>
            <p:spPr>
              <a:xfrm>
                <a:off x="3048897" y="3552364"/>
                <a:ext cx="6094206" cy="40466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𝜆</m:t>
                              </m:r>
                            </m:e>
                          </m:d>
                        </m:e>
                        <m:sup>
                          <m:r>
                            <a:rPr lang="pt-BR" i="0">
                              <a:latin typeface="Cambria Math" panose="02040503050406030204" pitchFamily="18" charset="0"/>
                            </a:rPr>
                            <m:t>4</m:t>
                          </m:r>
                        </m:sup>
                      </m:sSup>
                      <m:r>
                        <a:rPr lang="pt-BR" i="1">
                          <a:latin typeface="Cambria Math" panose="02040503050406030204" pitchFamily="18" charset="0"/>
                        </a:rPr>
                        <m:t>𝐸</m:t>
                      </m:r>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3</m:t>
                          </m:r>
                        </m:sup>
                      </m:sSup>
                      <m:sSup>
                        <m:sSupPr>
                          <m:ctrlPr>
                            <a:rPr lang="pt-BR" i="1">
                              <a:latin typeface="Cambria Math" panose="02040503050406030204" pitchFamily="18" charset="0"/>
                            </a:rPr>
                          </m:ctrlPr>
                        </m:sSupPr>
                        <m:e>
                          <m:r>
                            <a:rPr lang="pt-BR" i="1">
                              <a:latin typeface="Cambria Math" panose="02040503050406030204" pitchFamily="18" charset="0"/>
                            </a:rPr>
                            <m:t>𝐷</m:t>
                          </m:r>
                        </m:e>
                        <m:sup>
                          <m:r>
                            <a:rPr lang="pt-BR" i="0">
                              <a:latin typeface="Cambria Math" panose="02040503050406030204" pitchFamily="18" charset="0"/>
                            </a:rPr>
                            <m:t>′</m:t>
                          </m:r>
                        </m:sup>
                      </m:sSup>
                      <m:r>
                        <a:rPr lang="pt-BR" i="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𝜆</m:t>
                          </m:r>
                        </m:e>
                        <m:sup>
                          <m:r>
                            <a:rPr lang="pt-BR" i="0">
                              <a:latin typeface="Cambria Math" panose="02040503050406030204" pitchFamily="18" charset="0"/>
                            </a:rPr>
                            <m:t>2</m:t>
                          </m:r>
                        </m:sup>
                      </m:sSup>
                      <m:r>
                        <a:rPr lang="pt-BR" i="1">
                          <a:latin typeface="Cambria Math" panose="02040503050406030204" pitchFamily="18" charset="0"/>
                        </a:rPr>
                        <m:t>𝐶</m:t>
                      </m:r>
                      <m:r>
                        <a:rPr lang="pt-BR" i="0">
                          <a:latin typeface="Cambria Math" panose="02040503050406030204" pitchFamily="18" charset="0"/>
                        </a:rPr>
                        <m:t>+</m:t>
                      </m:r>
                      <m:r>
                        <a:rPr lang="pt-BR" i="1">
                          <a:latin typeface="Cambria Math" panose="02040503050406030204" pitchFamily="18" charset="0"/>
                        </a:rPr>
                        <m:t>𝜆</m:t>
                      </m:r>
                      <m:sSup>
                        <m:sSupPr>
                          <m:ctrlPr>
                            <a:rPr lang="pt-BR" i="1">
                              <a:latin typeface="Cambria Math" panose="02040503050406030204" pitchFamily="18" charset="0"/>
                            </a:rPr>
                          </m:ctrlPr>
                        </m:sSupPr>
                        <m:e>
                          <m:r>
                            <a:rPr lang="pt-BR" i="1">
                              <a:latin typeface="Cambria Math" panose="02040503050406030204" pitchFamily="18" charset="0"/>
                            </a:rPr>
                            <m:t>𝐵</m:t>
                          </m:r>
                        </m:e>
                        <m:sup>
                          <m:r>
                            <a:rPr lang="pt-BR" i="0">
                              <a:latin typeface="Cambria Math" panose="02040503050406030204" pitchFamily="18" charset="0"/>
                            </a:rPr>
                            <m:t>′</m:t>
                          </m:r>
                        </m:sup>
                      </m:sSup>
                      <m:r>
                        <a:rPr lang="pt-BR" i="0">
                          <a:latin typeface="Cambria Math" panose="02040503050406030204" pitchFamily="18" charset="0"/>
                        </a:rPr>
                        <m:t>+</m:t>
                      </m:r>
                      <m:r>
                        <a:rPr lang="pt-BR" i="1">
                          <a:latin typeface="Cambria Math" panose="02040503050406030204" pitchFamily="18" charset="0"/>
                        </a:rPr>
                        <m:t>𝐴</m:t>
                      </m:r>
                      <m:r>
                        <a:rPr lang="pt-BR" i="0">
                          <a:latin typeface="Cambria Math" panose="02040503050406030204" pitchFamily="18" charset="0"/>
                        </a:rPr>
                        <m:t>]</m:t>
                      </m:r>
                      <m:r>
                        <a:rPr lang="pt-BR" i="1">
                          <a:latin typeface="Cambria Math" panose="02040503050406030204" pitchFamily="18" charset="0"/>
                        </a:rPr>
                        <m:t>𝑢</m:t>
                      </m:r>
                      <m:r>
                        <a:rPr lang="pt-BR" i="0">
                          <a:latin typeface="Cambria Math" panose="02040503050406030204" pitchFamily="18" charset="0"/>
                        </a:rPr>
                        <m:t>=</m:t>
                      </m:r>
                      <m:r>
                        <a:rPr lang="pt-BR" i="0">
                          <a:latin typeface="Cambria Math" panose="02040503050406030204" pitchFamily="18" charset="0"/>
                        </a:rPr>
                        <m:t>0</m:t>
                      </m:r>
                    </m:oMath>
                  </m:oMathPara>
                </a14:m>
                <a:endParaRPr lang="pt-BR" dirty="0"/>
              </a:p>
            </p:txBody>
          </p:sp>
        </mc:Choice>
        <mc:Fallback xmlns="">
          <p:sp>
            <p:nvSpPr>
              <p:cNvPr id="8" name="CaixaDeTexto 7">
                <a:extLst>
                  <a:ext uri="{FF2B5EF4-FFF2-40B4-BE49-F238E27FC236}">
                    <a16:creationId xmlns:a16="http://schemas.microsoft.com/office/drawing/2014/main" id="{135C4B01-CABC-4ED9-A63A-076078F4C9CF}"/>
                  </a:ext>
                </a:extLst>
              </p:cNvPr>
              <p:cNvSpPr txBox="1">
                <a:spLocks noRot="1" noChangeAspect="1" noMove="1" noResize="1" noEditPoints="1" noAdjustHandles="1" noChangeArrowheads="1" noChangeShapeType="1" noTextEdit="1"/>
              </p:cNvSpPr>
              <p:nvPr/>
            </p:nvSpPr>
            <p:spPr>
              <a:xfrm>
                <a:off x="3048897" y="3552364"/>
                <a:ext cx="6094206" cy="404663"/>
              </a:xfrm>
              <a:prstGeom prst="rect">
                <a:avLst/>
              </a:prstGeom>
              <a:blipFill>
                <a:blip r:embed="rId4"/>
                <a:stretch>
                  <a:fillRect t="-107576" b="-17575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E82CEDCB-7A08-4470-A5CE-964FBD1EC909}"/>
                  </a:ext>
                </a:extLst>
              </p:cNvPr>
              <p:cNvSpPr txBox="1"/>
              <p:nvPr/>
            </p:nvSpPr>
            <p:spPr>
              <a:xfrm>
                <a:off x="1870486" y="4565169"/>
                <a:ext cx="8451028" cy="12618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pt-BR" smtClean="0">
                          <a:latin typeface="Cambria Math" panose="02040503050406030204" pitchFamily="18" charset="0"/>
                        </a:rPr>
                        <m:t>L</m:t>
                      </m:r>
                      <m:r>
                        <a:rPr lang="pt-BR" i="0">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4"/>
                                    <m:mcJc m:val="center"/>
                                  </m:mcPr>
                                </m:mc>
                              </m:mcs>
                              <m:ctrlPr>
                                <a:rPr lang="pt-BR" i="1">
                                  <a:latin typeface="Cambria Math" panose="02040503050406030204" pitchFamily="18" charset="0"/>
                                </a:rPr>
                              </m:ctrlPr>
                            </m:mPr>
                            <m:mr>
                              <m:e>
                                <m:r>
                                  <m:rPr>
                                    <m:sty m:val="p"/>
                                  </m:rPr>
                                  <a:rPr lang="pt-BR" i="0">
                                    <a:latin typeface="Cambria Math" panose="02040503050406030204" pitchFamily="18" charset="0"/>
                                  </a:rPr>
                                  <m:t>E</m:t>
                                </m:r>
                              </m:e>
                              <m:e>
                                <m:r>
                                  <m:rPr>
                                    <m:sty m:val="p"/>
                                  </m:rPr>
                                  <a:rPr lang="pt-BR" i="0">
                                    <a:latin typeface="Cambria Math" panose="02040503050406030204" pitchFamily="18" charset="0"/>
                                  </a:rPr>
                                  <m:t>D</m:t>
                                </m:r>
                              </m:e>
                              <m:e>
                                <m:r>
                                  <a:rPr lang="pt-BR" i="0">
                                    <a:latin typeface="Cambria Math" panose="02040503050406030204" pitchFamily="18" charset="0"/>
                                  </a:rPr>
                                  <m:t>−</m:t>
                                </m:r>
                                <m:r>
                                  <m:rPr>
                                    <m:sty m:val="p"/>
                                  </m:rPr>
                                  <a:rPr lang="pt-BR" i="0">
                                    <a:latin typeface="Cambria Math" panose="02040503050406030204" pitchFamily="18" charset="0"/>
                                  </a:rPr>
                                  <m:t>C</m:t>
                                </m:r>
                              </m:e>
                              <m:e>
                                <m:r>
                                  <m:rPr>
                                    <m:sty m:val="p"/>
                                  </m:rPr>
                                  <a:rPr lang="pt-BR" i="0">
                                    <a:latin typeface="Cambria Math" panose="02040503050406030204" pitchFamily="18" charset="0"/>
                                  </a:rPr>
                                  <m:t>B</m:t>
                                </m:r>
                              </m:e>
                            </m:mr>
                            <m:mr>
                              <m:e>
                                <m:r>
                                  <a:rPr lang="pt-BR" i="0">
                                    <a:latin typeface="Cambria Math" panose="02040503050406030204" pitchFamily="18" charset="0"/>
                                  </a:rPr>
                                  <m:t>0</m:t>
                                </m:r>
                              </m:e>
                              <m:e>
                                <m:r>
                                  <m:rPr>
                                    <m:sty m:val="p"/>
                                  </m:rPr>
                                  <a:rPr lang="pt-BR" i="0">
                                    <a:latin typeface="Cambria Math" panose="02040503050406030204" pitchFamily="18" charset="0"/>
                                  </a:rPr>
                                  <m:t>D</m:t>
                                </m:r>
                                <m:r>
                                  <a:rPr lang="pt-BR" i="0">
                                    <a:latin typeface="Cambria Math" panose="02040503050406030204" pitchFamily="18" charset="0"/>
                                  </a:rPr>
                                  <m:t>+</m:t>
                                </m:r>
                                <m:sSub>
                                  <m:sSubPr>
                                    <m:ctrlPr>
                                      <a:rPr lang="pt-BR" i="1">
                                        <a:latin typeface="Cambria Math" panose="02040503050406030204" pitchFamily="18" charset="0"/>
                                      </a:rPr>
                                    </m:ctrlPr>
                                  </m:sSubPr>
                                  <m:e>
                                    <m:r>
                                      <m:rPr>
                                        <m:sty m:val="p"/>
                                      </m:rPr>
                                      <a:rPr lang="pt-BR" i="0">
                                        <a:latin typeface="Cambria Math" panose="02040503050406030204" pitchFamily="18" charset="0"/>
                                      </a:rPr>
                                      <m:t>W</m:t>
                                    </m:r>
                                  </m:e>
                                  <m:sub>
                                    <m:r>
                                      <m:rPr>
                                        <m:sty m:val="p"/>
                                      </m:rPr>
                                      <a:rPr lang="pt-BR" i="0">
                                        <a:latin typeface="Cambria Math" panose="02040503050406030204" pitchFamily="18" charset="0"/>
                                      </a:rPr>
                                      <m:t>q</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q</m:t>
                                        </m:r>
                                      </m:e>
                                    </m:bar>
                                  </m:sub>
                                </m:sSub>
                              </m:e>
                              <m:e>
                                <m:r>
                                  <a:rPr lang="pt-BR" i="0">
                                    <a:latin typeface="Cambria Math" panose="02040503050406030204" pitchFamily="18" charset="0"/>
                                  </a:rPr>
                                  <m:t>0</m:t>
                                </m:r>
                              </m:e>
                              <m:e>
                                <m:r>
                                  <a:rPr lang="pt-BR" i="0">
                                    <a:latin typeface="Cambria Math" panose="02040503050406030204" pitchFamily="18" charset="0"/>
                                  </a:rPr>
                                  <m:t>0</m:t>
                                </m:r>
                              </m:e>
                            </m:mr>
                            <m:mr>
                              <m:e>
                                <m:r>
                                  <a:rPr lang="pt-BR" i="0">
                                    <a:latin typeface="Cambria Math" panose="02040503050406030204" pitchFamily="18" charset="0"/>
                                  </a:rPr>
                                  <m:t>0</m:t>
                                </m:r>
                              </m:e>
                              <m:e>
                                <m:r>
                                  <a:rPr lang="pt-BR" i="0">
                                    <a:latin typeface="Cambria Math" panose="02040503050406030204" pitchFamily="18" charset="0"/>
                                  </a:rPr>
                                  <m:t>0</m:t>
                                </m:r>
                              </m:e>
                              <m:e>
                                <m:r>
                                  <m:rPr>
                                    <m:sty m:val="p"/>
                                  </m:rPr>
                                  <a:rPr lang="pt-BR" i="0">
                                    <a:latin typeface="Cambria Math" panose="02040503050406030204" pitchFamily="18" charset="0"/>
                                  </a:rPr>
                                  <m:t>C</m:t>
                                </m:r>
                                <m:r>
                                  <a:rPr lang="pt-BR" i="0">
                                    <a:latin typeface="Cambria Math" panose="02040503050406030204" pitchFamily="18" charset="0"/>
                                  </a:rPr>
                                  <m:t>+</m:t>
                                </m:r>
                                <m:sSub>
                                  <m:sSubPr>
                                    <m:ctrlPr>
                                      <a:rPr lang="pt-BR" i="1">
                                        <a:latin typeface="Cambria Math" panose="02040503050406030204" pitchFamily="18" charset="0"/>
                                      </a:rPr>
                                    </m:ctrlPr>
                                  </m:sSubPr>
                                  <m:e>
                                    <m:r>
                                      <m:rPr>
                                        <m:sty m:val="p"/>
                                      </m:rPr>
                                      <a:rPr lang="pt-BR" i="0">
                                        <a:latin typeface="Cambria Math" panose="02040503050406030204" pitchFamily="18" charset="0"/>
                                      </a:rPr>
                                      <m:t>W</m:t>
                                    </m:r>
                                  </m:e>
                                  <m:sub>
                                    <m:r>
                                      <m:rPr>
                                        <m:sty m:val="p"/>
                                      </m:rPr>
                                      <a:rPr lang="pt-BR" i="0">
                                        <a:latin typeface="Cambria Math" panose="02040503050406030204" pitchFamily="18" charset="0"/>
                                      </a:rPr>
                                      <m:t>q</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q</m:t>
                                        </m:r>
                                      </m:e>
                                    </m:bar>
                                  </m:sub>
                                </m:sSub>
                              </m:e>
                              <m:e>
                                <m:r>
                                  <a:rPr lang="pt-BR" i="0">
                                    <a:latin typeface="Cambria Math" panose="02040503050406030204" pitchFamily="18" charset="0"/>
                                  </a:rPr>
                                  <m:t>0</m:t>
                                </m:r>
                              </m:e>
                            </m:mr>
                            <m:mr>
                              <m:e>
                                <m:r>
                                  <a:rPr lang="pt-BR" i="0">
                                    <a:latin typeface="Cambria Math" panose="02040503050406030204" pitchFamily="18" charset="0"/>
                                  </a:rPr>
                                  <m:t>0</m:t>
                                </m:r>
                              </m:e>
                              <m:e>
                                <m:r>
                                  <a:rPr lang="pt-BR" i="0">
                                    <a:latin typeface="Cambria Math" panose="02040503050406030204" pitchFamily="18" charset="0"/>
                                  </a:rPr>
                                  <m:t>0</m:t>
                                </m:r>
                              </m:e>
                              <m:e>
                                <m:r>
                                  <a:rPr lang="pt-BR" i="0">
                                    <a:latin typeface="Cambria Math" panose="02040503050406030204" pitchFamily="18" charset="0"/>
                                  </a:rPr>
                                  <m:t>0</m:t>
                                </m:r>
                              </m:e>
                              <m:e>
                                <m:r>
                                  <m:rPr>
                                    <m:sty m:val="p"/>
                                  </m:rPr>
                                  <a:rPr lang="pt-BR" i="0">
                                    <a:latin typeface="Cambria Math" panose="02040503050406030204" pitchFamily="18" charset="0"/>
                                  </a:rPr>
                                  <m:t>B</m:t>
                                </m:r>
                                <m:sSub>
                                  <m:sSubPr>
                                    <m:ctrlPr>
                                      <a:rPr lang="pt-BR" i="1">
                                        <a:latin typeface="Cambria Math" panose="02040503050406030204" pitchFamily="18" charset="0"/>
                                      </a:rPr>
                                    </m:ctrlPr>
                                  </m:sSubPr>
                                  <m:e>
                                    <m:r>
                                      <a:rPr lang="pt-BR" i="0">
                                        <a:latin typeface="Cambria Math" panose="02040503050406030204" pitchFamily="18" charset="0"/>
                                      </a:rPr>
                                      <m:t>+</m:t>
                                    </m:r>
                                    <m:r>
                                      <m:rPr>
                                        <m:sty m:val="p"/>
                                      </m:rPr>
                                      <a:rPr lang="pt-BR" i="0">
                                        <a:latin typeface="Cambria Math" panose="02040503050406030204" pitchFamily="18" charset="0"/>
                                      </a:rPr>
                                      <m:t>H</m:t>
                                    </m:r>
                                  </m:e>
                                  <m:sub>
                                    <m:r>
                                      <m:rPr>
                                        <m:sty m:val="p"/>
                                      </m:rPr>
                                      <a:rPr lang="pt-BR" i="0">
                                        <a:latin typeface="Cambria Math" panose="02040503050406030204" pitchFamily="18" charset="0"/>
                                      </a:rPr>
                                      <m:t>q</m:t>
                                    </m:r>
                                    <m:bar>
                                      <m:barPr>
                                        <m:pos m:val="top"/>
                                        <m:ctrlPr>
                                          <a:rPr lang="pt-BR" i="1">
                                            <a:latin typeface="Cambria Math" panose="02040503050406030204" pitchFamily="18" charset="0"/>
                                          </a:rPr>
                                        </m:ctrlPr>
                                      </m:barPr>
                                      <m:e>
                                        <m:r>
                                          <m:rPr>
                                            <m:sty m:val="p"/>
                                          </m:rPr>
                                          <a:rPr lang="pt-BR" i="0">
                                            <a:latin typeface="Cambria Math" panose="02040503050406030204" pitchFamily="18" charset="0"/>
                                          </a:rPr>
                                          <m:t>q</m:t>
                                        </m:r>
                                      </m:e>
                                    </m:bar>
                                  </m:sub>
                                </m:sSub>
                              </m:e>
                            </m:mr>
                          </m:m>
                        </m:e>
                      </m:d>
                      <m:r>
                        <a:rPr lang="pt-BR" b="0" i="1" smtClean="0">
                          <a:latin typeface="Cambria Math" panose="02040503050406030204" pitchFamily="18" charset="0"/>
                        </a:rPr>
                        <m:t>;     </m:t>
                      </m:r>
                      <m:r>
                        <m:rPr>
                          <m:sty m:val="p"/>
                        </m:rPr>
                        <a:rPr lang="pt-BR">
                          <a:latin typeface="Cambria Math" panose="02040503050406030204" pitchFamily="18" charset="0"/>
                        </a:rPr>
                        <m:t>J</m:t>
                      </m:r>
                      <m:r>
                        <a:rPr lang="pt-BR">
                          <a:latin typeface="Cambria Math" panose="02040503050406030204" pitchFamily="18" charset="0"/>
                        </a:rPr>
                        <m:t>=</m:t>
                      </m:r>
                      <m:d>
                        <m:dPr>
                          <m:begChr m:val="["/>
                          <m:endChr m:val="]"/>
                          <m:ctrlPr>
                            <a:rPr lang="pt-BR" i="1">
                              <a:latin typeface="Cambria Math" panose="02040503050406030204" pitchFamily="18" charset="0"/>
                            </a:rPr>
                          </m:ctrlPr>
                        </m:dPr>
                        <m:e>
                          <m:m>
                            <m:mPr>
                              <m:plcHide m:val="on"/>
                              <m:mcs>
                                <m:mc>
                                  <m:mcPr>
                                    <m:count m:val="4"/>
                                    <m:mcJc m:val="center"/>
                                  </m:mcPr>
                                </m:mc>
                              </m:mcs>
                              <m:ctrlPr>
                                <a:rPr lang="pt-BR" i="1">
                                  <a:latin typeface="Cambria Math" panose="02040503050406030204" pitchFamily="18" charset="0"/>
                                </a:rPr>
                              </m:ctrlPr>
                            </m:mPr>
                            <m:mr>
                              <m:e>
                                <m:r>
                                  <a:rPr lang="pt-BR">
                                    <a:latin typeface="Cambria Math" panose="02040503050406030204" pitchFamily="18" charset="0"/>
                                  </a:rPr>
                                  <m:t>0</m:t>
                                </m:r>
                              </m:e>
                              <m:e>
                                <m:r>
                                  <a:rPr lang="pt-BR">
                                    <a:latin typeface="Cambria Math" panose="02040503050406030204" pitchFamily="18" charset="0"/>
                                  </a:rPr>
                                  <m:t>0</m:t>
                                </m:r>
                              </m:e>
                              <m:e>
                                <m:r>
                                  <a:rPr lang="pt-BR">
                                    <a:latin typeface="Cambria Math" panose="02040503050406030204" pitchFamily="18" charset="0"/>
                                  </a:rPr>
                                  <m:t>0</m:t>
                                </m:r>
                              </m:e>
                              <m:e>
                                <m:r>
                                  <a:rPr lang="pt-BR" i="1">
                                    <a:latin typeface="Cambria Math" panose="02040503050406030204" pitchFamily="18" charset="0"/>
                                  </a:rPr>
                                  <m:t>−</m:t>
                                </m:r>
                                <m:r>
                                  <m:rPr>
                                    <m:sty m:val="p"/>
                                  </m:rPr>
                                  <a:rPr lang="pt-BR">
                                    <a:latin typeface="Cambria Math" panose="02040503050406030204" pitchFamily="18" charset="0"/>
                                  </a:rPr>
                                  <m:t>A</m:t>
                                </m:r>
                              </m:e>
                            </m:mr>
                            <m:mr>
                              <m:e>
                                <m:r>
                                  <m:rPr>
                                    <m:sty m:val="p"/>
                                  </m:rPr>
                                  <a:rPr lang="pt-BR">
                                    <a:latin typeface="Cambria Math" panose="02040503050406030204" pitchFamily="18" charset="0"/>
                                  </a:rPr>
                                  <m:t>D</m:t>
                                </m:r>
                                <m:r>
                                  <a:rPr lang="pt-BR">
                                    <a:latin typeface="Cambria Math" panose="02040503050406030204" pitchFamily="18" charset="0"/>
                                  </a:rPr>
                                  <m:t>+</m:t>
                                </m:r>
                                <m:sSub>
                                  <m:sSubPr>
                                    <m:ctrlPr>
                                      <a:rPr lang="pt-BR" i="1">
                                        <a:latin typeface="Cambria Math" panose="02040503050406030204" pitchFamily="18" charset="0"/>
                                      </a:rPr>
                                    </m:ctrlPr>
                                  </m:sSubPr>
                                  <m:e>
                                    <m:r>
                                      <m:rPr>
                                        <m:sty m:val="p"/>
                                      </m:rPr>
                                      <a:rPr lang="pt-BR">
                                        <a:latin typeface="Cambria Math" panose="02040503050406030204" pitchFamily="18" charset="0"/>
                                      </a:rPr>
                                      <m:t>W</m:t>
                                    </m:r>
                                  </m:e>
                                  <m:sub>
                                    <m:r>
                                      <m:rPr>
                                        <m:sty m:val="p"/>
                                      </m:rPr>
                                      <a:rPr lang="pt-BR">
                                        <a:latin typeface="Cambria Math" panose="02040503050406030204" pitchFamily="18" charset="0"/>
                                      </a:rPr>
                                      <m:t>q</m:t>
                                    </m:r>
                                    <m:bar>
                                      <m:barPr>
                                        <m:pos m:val="top"/>
                                        <m:ctrlPr>
                                          <a:rPr lang="pt-BR" i="1">
                                            <a:latin typeface="Cambria Math" panose="02040503050406030204" pitchFamily="18" charset="0"/>
                                          </a:rPr>
                                        </m:ctrlPr>
                                      </m:barPr>
                                      <m:e>
                                        <m:r>
                                          <m:rPr>
                                            <m:sty m:val="p"/>
                                          </m:rPr>
                                          <a:rPr lang="pt-BR">
                                            <a:latin typeface="Cambria Math" panose="02040503050406030204" pitchFamily="18" charset="0"/>
                                          </a:rPr>
                                          <m:t>q</m:t>
                                        </m:r>
                                      </m:e>
                                    </m:bar>
                                  </m:sub>
                                </m:sSub>
                              </m:e>
                              <m:e>
                                <m:r>
                                  <a:rPr lang="pt-BR">
                                    <a:latin typeface="Cambria Math" panose="02040503050406030204" pitchFamily="18" charset="0"/>
                                  </a:rPr>
                                  <m:t>0</m:t>
                                </m:r>
                              </m:e>
                              <m:e>
                                <m:r>
                                  <a:rPr lang="pt-BR">
                                    <a:latin typeface="Cambria Math" panose="02040503050406030204" pitchFamily="18" charset="0"/>
                                  </a:rPr>
                                  <m:t>0</m:t>
                                </m:r>
                              </m:e>
                              <m:e>
                                <m:r>
                                  <a:rPr lang="pt-BR">
                                    <a:latin typeface="Cambria Math" panose="02040503050406030204" pitchFamily="18" charset="0"/>
                                  </a:rPr>
                                  <m:t>0</m:t>
                                </m:r>
                              </m:e>
                            </m:mr>
                            <m:mr>
                              <m:e>
                                <m:r>
                                  <a:rPr lang="pt-BR">
                                    <a:latin typeface="Cambria Math" panose="02040503050406030204" pitchFamily="18" charset="0"/>
                                  </a:rPr>
                                  <m:t>0</m:t>
                                </m:r>
                              </m:e>
                              <m:e>
                                <m:r>
                                  <m:rPr>
                                    <m:sty m:val="p"/>
                                  </m:rPr>
                                  <a:rPr lang="pt-BR">
                                    <a:latin typeface="Cambria Math" panose="02040503050406030204" pitchFamily="18" charset="0"/>
                                  </a:rPr>
                                  <m:t>C</m:t>
                                </m:r>
                                <m:r>
                                  <a:rPr lang="pt-BR">
                                    <a:latin typeface="Cambria Math" panose="02040503050406030204" pitchFamily="18" charset="0"/>
                                  </a:rPr>
                                  <m:t>+</m:t>
                                </m:r>
                                <m:sSub>
                                  <m:sSubPr>
                                    <m:ctrlPr>
                                      <a:rPr lang="pt-BR" i="1">
                                        <a:latin typeface="Cambria Math" panose="02040503050406030204" pitchFamily="18" charset="0"/>
                                      </a:rPr>
                                    </m:ctrlPr>
                                  </m:sSubPr>
                                  <m:e>
                                    <m:r>
                                      <m:rPr>
                                        <m:sty m:val="p"/>
                                      </m:rPr>
                                      <a:rPr lang="pt-BR">
                                        <a:latin typeface="Cambria Math" panose="02040503050406030204" pitchFamily="18" charset="0"/>
                                      </a:rPr>
                                      <m:t>W</m:t>
                                    </m:r>
                                  </m:e>
                                  <m:sub>
                                    <m:r>
                                      <m:rPr>
                                        <m:sty m:val="p"/>
                                      </m:rPr>
                                      <a:rPr lang="pt-BR">
                                        <a:latin typeface="Cambria Math" panose="02040503050406030204" pitchFamily="18" charset="0"/>
                                      </a:rPr>
                                      <m:t>q</m:t>
                                    </m:r>
                                    <m:bar>
                                      <m:barPr>
                                        <m:pos m:val="top"/>
                                        <m:ctrlPr>
                                          <a:rPr lang="pt-BR" i="1">
                                            <a:latin typeface="Cambria Math" panose="02040503050406030204" pitchFamily="18" charset="0"/>
                                          </a:rPr>
                                        </m:ctrlPr>
                                      </m:barPr>
                                      <m:e>
                                        <m:r>
                                          <m:rPr>
                                            <m:sty m:val="p"/>
                                          </m:rPr>
                                          <a:rPr lang="pt-BR">
                                            <a:latin typeface="Cambria Math" panose="02040503050406030204" pitchFamily="18" charset="0"/>
                                          </a:rPr>
                                          <m:t>q</m:t>
                                        </m:r>
                                      </m:e>
                                    </m:bar>
                                  </m:sub>
                                </m:sSub>
                              </m:e>
                              <m:e>
                                <m:r>
                                  <a:rPr lang="pt-BR">
                                    <a:latin typeface="Cambria Math" panose="02040503050406030204" pitchFamily="18" charset="0"/>
                                  </a:rPr>
                                  <m:t>0</m:t>
                                </m:r>
                              </m:e>
                              <m:e>
                                <m:r>
                                  <a:rPr lang="pt-BR">
                                    <a:latin typeface="Cambria Math" panose="02040503050406030204" pitchFamily="18" charset="0"/>
                                  </a:rPr>
                                  <m:t>0</m:t>
                                </m:r>
                              </m:e>
                            </m:mr>
                            <m:mr>
                              <m:e>
                                <m:r>
                                  <a:rPr lang="pt-BR">
                                    <a:latin typeface="Cambria Math" panose="02040503050406030204" pitchFamily="18" charset="0"/>
                                  </a:rPr>
                                  <m:t>0</m:t>
                                </m:r>
                              </m:e>
                              <m:e>
                                <m:r>
                                  <a:rPr lang="pt-BR">
                                    <a:latin typeface="Cambria Math" panose="02040503050406030204" pitchFamily="18" charset="0"/>
                                  </a:rPr>
                                  <m:t>0</m:t>
                                </m:r>
                              </m:e>
                              <m:e>
                                <m:r>
                                  <m:rPr>
                                    <m:sty m:val="p"/>
                                  </m:rPr>
                                  <a:rPr lang="pt-BR">
                                    <a:latin typeface="Cambria Math" panose="02040503050406030204" pitchFamily="18" charset="0"/>
                                  </a:rPr>
                                  <m:t>B</m:t>
                                </m:r>
                                <m:sSub>
                                  <m:sSubPr>
                                    <m:ctrlPr>
                                      <a:rPr lang="pt-BR" i="1">
                                        <a:latin typeface="Cambria Math" panose="02040503050406030204" pitchFamily="18" charset="0"/>
                                      </a:rPr>
                                    </m:ctrlPr>
                                  </m:sSubPr>
                                  <m:e>
                                    <m:r>
                                      <a:rPr lang="pt-BR">
                                        <a:latin typeface="Cambria Math" panose="02040503050406030204" pitchFamily="18" charset="0"/>
                                      </a:rPr>
                                      <m:t>+</m:t>
                                    </m:r>
                                    <m:r>
                                      <m:rPr>
                                        <m:sty m:val="p"/>
                                      </m:rPr>
                                      <a:rPr lang="pt-BR">
                                        <a:latin typeface="Cambria Math" panose="02040503050406030204" pitchFamily="18" charset="0"/>
                                      </a:rPr>
                                      <m:t>H</m:t>
                                    </m:r>
                                  </m:e>
                                  <m:sub>
                                    <m:r>
                                      <m:rPr>
                                        <m:sty m:val="p"/>
                                      </m:rPr>
                                      <a:rPr lang="pt-BR">
                                        <a:latin typeface="Cambria Math" panose="02040503050406030204" pitchFamily="18" charset="0"/>
                                      </a:rPr>
                                      <m:t>q</m:t>
                                    </m:r>
                                    <m:bar>
                                      <m:barPr>
                                        <m:pos m:val="top"/>
                                        <m:ctrlPr>
                                          <a:rPr lang="pt-BR" i="1">
                                            <a:latin typeface="Cambria Math" panose="02040503050406030204" pitchFamily="18" charset="0"/>
                                          </a:rPr>
                                        </m:ctrlPr>
                                      </m:barPr>
                                      <m:e>
                                        <m:r>
                                          <m:rPr>
                                            <m:sty m:val="p"/>
                                          </m:rPr>
                                          <a:rPr lang="pt-BR">
                                            <a:latin typeface="Cambria Math" panose="02040503050406030204" pitchFamily="18" charset="0"/>
                                          </a:rPr>
                                          <m:t>q</m:t>
                                        </m:r>
                                      </m:e>
                                    </m:bar>
                                  </m:sub>
                                </m:sSub>
                              </m:e>
                              <m:e>
                                <m:r>
                                  <a:rPr lang="pt-BR">
                                    <a:latin typeface="Cambria Math" panose="02040503050406030204" pitchFamily="18" charset="0"/>
                                  </a:rPr>
                                  <m:t>0</m:t>
                                </m:r>
                              </m:e>
                            </m:mr>
                          </m:m>
                        </m:e>
                      </m:d>
                      <m:r>
                        <a:rPr lang="pt-BR" b="0" i="1" smtClean="0">
                          <a:latin typeface="Cambria Math" panose="02040503050406030204" pitchFamily="18" charset="0"/>
                        </a:rPr>
                        <m:t>;</m:t>
                      </m:r>
                    </m:oMath>
                  </m:oMathPara>
                </a14:m>
                <a:endParaRPr lang="pt-BR" dirty="0"/>
              </a:p>
            </p:txBody>
          </p:sp>
        </mc:Choice>
        <mc:Fallback xmlns="">
          <p:sp>
            <p:nvSpPr>
              <p:cNvPr id="10" name="CaixaDeTexto 9">
                <a:extLst>
                  <a:ext uri="{FF2B5EF4-FFF2-40B4-BE49-F238E27FC236}">
                    <a16:creationId xmlns:a16="http://schemas.microsoft.com/office/drawing/2014/main" id="{E82CEDCB-7A08-4470-A5CE-964FBD1EC909}"/>
                  </a:ext>
                </a:extLst>
              </p:cNvPr>
              <p:cNvSpPr txBox="1">
                <a:spLocks noRot="1" noChangeAspect="1" noMove="1" noResize="1" noEditPoints="1" noAdjustHandles="1" noChangeArrowheads="1" noChangeShapeType="1" noTextEdit="1"/>
              </p:cNvSpPr>
              <p:nvPr/>
            </p:nvSpPr>
            <p:spPr>
              <a:xfrm>
                <a:off x="1870486" y="4565169"/>
                <a:ext cx="8451028" cy="1261884"/>
              </a:xfrm>
              <a:prstGeom prst="rect">
                <a:avLst/>
              </a:prstGeom>
              <a:blipFill>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37170203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76F5A4D7-7913-47A4-AC6E-DCC2932914B3}"/>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latin typeface="Arial" panose="020B0604020202020204" pitchFamily="34" charset="0"/>
                <a:ea typeface="Calibri" panose="020F0502020204030204" pitchFamily="34" charset="0"/>
                <a:cs typeface="Times New Roman" panose="02020603050405020304" pitchFamily="18" charset="0"/>
              </a:rPr>
              <a:t>Considerando as novas matrizes estabelecidas pelas equações 136 e 137, o problema de autovalor se torna, por fim</a:t>
            </a:r>
            <a:r>
              <a:rPr lang="pt-BR" dirty="0"/>
              <a:t>: </a:t>
            </a:r>
          </a:p>
          <a:p>
            <a:pPr algn="just"/>
            <a:endParaRPr lang="pt-BR" dirty="0"/>
          </a:p>
          <a:p>
            <a:pPr algn="r"/>
            <a:r>
              <a:rPr lang="pt-BR" dirty="0"/>
              <a:t>(138)</a:t>
            </a:r>
          </a:p>
          <a:p>
            <a:pPr algn="just"/>
            <a:endParaRPr lang="pt-BR" dirty="0"/>
          </a:p>
          <a:p>
            <a:pPr algn="just"/>
            <a:r>
              <a:rPr lang="pt-BR" dirty="0"/>
              <a:t>Podendo assim, dar inicio às simulações computacionais.</a:t>
            </a:r>
          </a:p>
        </p:txBody>
      </p:sp>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D97384DA-7895-4B31-9AB3-EE02E4FCD7FA}"/>
                  </a:ext>
                </a:extLst>
              </p:cNvPr>
              <p:cNvSpPr txBox="1"/>
              <p:nvPr/>
            </p:nvSpPr>
            <p:spPr>
              <a:xfrm>
                <a:off x="3048897" y="1396707"/>
                <a:ext cx="60942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pt-BR" smtClean="0">
                          <a:latin typeface="Cambria Math" panose="02040503050406030204" pitchFamily="18" charset="0"/>
                        </a:rPr>
                        <m:t>λ</m:t>
                      </m:r>
                      <m:r>
                        <m:rPr>
                          <m:sty m:val="p"/>
                        </m:rPr>
                        <a:rPr lang="pt-BR" i="0">
                          <a:latin typeface="Cambria Math" panose="02040503050406030204" pitchFamily="18" charset="0"/>
                        </a:rPr>
                        <m:t>Lu</m:t>
                      </m:r>
                      <m:r>
                        <a:rPr lang="pt-BR" i="0">
                          <a:latin typeface="Cambria Math" panose="02040503050406030204" pitchFamily="18" charset="0"/>
                        </a:rPr>
                        <m:t>=</m:t>
                      </m:r>
                      <m:r>
                        <m:rPr>
                          <m:sty m:val="p"/>
                        </m:rPr>
                        <a:rPr lang="pt-BR" i="0">
                          <a:latin typeface="Cambria Math" panose="02040503050406030204" pitchFamily="18" charset="0"/>
                        </a:rPr>
                        <m:t>Ju</m:t>
                      </m:r>
                    </m:oMath>
                  </m:oMathPara>
                </a14:m>
                <a:endParaRPr lang="pt-BR" dirty="0"/>
              </a:p>
            </p:txBody>
          </p:sp>
        </mc:Choice>
        <mc:Fallback xmlns="">
          <p:sp>
            <p:nvSpPr>
              <p:cNvPr id="6" name="CaixaDeTexto 5">
                <a:extLst>
                  <a:ext uri="{FF2B5EF4-FFF2-40B4-BE49-F238E27FC236}">
                    <a16:creationId xmlns:a16="http://schemas.microsoft.com/office/drawing/2014/main" id="{D97384DA-7895-4B31-9AB3-EE02E4FCD7FA}"/>
                  </a:ext>
                </a:extLst>
              </p:cNvPr>
              <p:cNvSpPr txBox="1">
                <a:spLocks noRot="1" noChangeAspect="1" noMove="1" noResize="1" noEditPoints="1" noAdjustHandles="1" noChangeArrowheads="1" noChangeShapeType="1" noTextEdit="1"/>
              </p:cNvSpPr>
              <p:nvPr/>
            </p:nvSpPr>
            <p:spPr>
              <a:xfrm>
                <a:off x="3048897" y="1396707"/>
                <a:ext cx="6094206" cy="369332"/>
              </a:xfrm>
              <a:prstGeom prst="rect">
                <a:avLst/>
              </a:prstGeom>
              <a:blipFill>
                <a:blip r:embed="rId2"/>
                <a:stretch>
                  <a:fillRect b="-9836"/>
                </a:stretch>
              </a:blipFill>
            </p:spPr>
            <p:txBody>
              <a:bodyPr/>
              <a:lstStyle/>
              <a:p>
                <a:r>
                  <a:rPr lang="pt-BR">
                    <a:noFill/>
                  </a:rPr>
                  <a:t> </a:t>
                </a:r>
              </a:p>
            </p:txBody>
          </p:sp>
        </mc:Fallback>
      </mc:AlternateContent>
    </p:spTree>
    <p:extLst>
      <p:ext uri="{BB962C8B-B14F-4D97-AF65-F5344CB8AC3E}">
        <p14:creationId xmlns:p14="http://schemas.microsoft.com/office/powerpoint/2010/main" val="40148058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normAutofit/>
          </a:bodyPr>
          <a:lstStyle/>
          <a:p>
            <a:r>
              <a:rPr lang="pt-BR" dirty="0"/>
              <a:t>4. Simulações computacionais</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p:txBody>
          <a:bodyPr/>
          <a:lstStyle/>
          <a:p>
            <a:pPr algn="just"/>
            <a:r>
              <a:rPr lang="pt-BR" dirty="0"/>
              <a:t>Para o presente trabalho, apenas dois exemplos simples serão simulados, pois se sabe que o modelo apresenta aproximações importantes no modelo matemático e fortes limitações no processamento computacional.</a:t>
            </a:r>
          </a:p>
          <a:p>
            <a:pPr algn="just"/>
            <a:r>
              <a:rPr lang="pt-BR" dirty="0"/>
              <a:t>Neste trabalho usam-se elementos de contorno isoparamétricos lineares, de igual tamanho, e a interpolação feita pela MECID usa funções radiais simples e de placa fina, que tiveram desempenho consolidado em muitas aplicações anteriores.</a:t>
            </a:r>
          </a:p>
        </p:txBody>
      </p:sp>
    </p:spTree>
    <p:extLst>
      <p:ext uri="{BB962C8B-B14F-4D97-AF65-F5344CB8AC3E}">
        <p14:creationId xmlns:p14="http://schemas.microsoft.com/office/powerpoint/2010/main" val="33993019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normAutofit/>
          </a:bodyPr>
          <a:lstStyle/>
          <a:p>
            <a:r>
              <a:rPr lang="pt-BR" dirty="0"/>
              <a:t>4.1. Chapa engastada</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a:xfrm>
            <a:off x="1097280" y="1845734"/>
            <a:ext cx="10058400" cy="4490520"/>
          </a:xfrm>
        </p:spPr>
        <p:txBody>
          <a:bodyPr>
            <a:normAutofit/>
          </a:bodyPr>
          <a:lstStyle/>
          <a:p>
            <a:pPr algn="just"/>
            <a:r>
              <a:rPr lang="pt-BR" dirty="0"/>
              <a:t>A primeira simulação desenvolvida consiste em uma chapa quadrada de dimensões unitárias, engastada apenas em uma extremidade, como mostrado:</a:t>
            </a:r>
          </a:p>
          <a:p>
            <a:pPr algn="just"/>
            <a:endParaRPr lang="pt-BR" dirty="0"/>
          </a:p>
          <a:p>
            <a:pPr algn="just"/>
            <a:endParaRPr lang="pt-BR" dirty="0"/>
          </a:p>
          <a:p>
            <a:pPr algn="just"/>
            <a:endParaRPr lang="pt-BR" dirty="0"/>
          </a:p>
          <a:p>
            <a:pPr algn="just"/>
            <a:endParaRPr lang="pt-BR" dirty="0"/>
          </a:p>
          <a:p>
            <a:pPr algn="just"/>
            <a:endParaRPr lang="pt-BR" dirty="0"/>
          </a:p>
          <a:p>
            <a:pPr algn="just"/>
            <a:endParaRPr lang="pt-BR" dirty="0"/>
          </a:p>
          <a:p>
            <a:pPr algn="just"/>
            <a:r>
              <a:rPr lang="pt-BR" dirty="0"/>
              <a:t>As propriedades físicas e os lados da chapa foram considerados unitários para simplificar os cálculos a serem desenvolvidos. Os autovalores são calculados e comparados com as frequências naturais na barra.</a:t>
            </a:r>
          </a:p>
        </p:txBody>
      </p:sp>
      <p:pic>
        <p:nvPicPr>
          <p:cNvPr id="6" name="Imagem 5">
            <a:extLst>
              <a:ext uri="{FF2B5EF4-FFF2-40B4-BE49-F238E27FC236}">
                <a16:creationId xmlns:a16="http://schemas.microsoft.com/office/drawing/2014/main" id="{9490B5ED-95BC-456B-B81E-10AEE56F42A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39640" y="2641071"/>
            <a:ext cx="2712720" cy="2432685"/>
          </a:xfrm>
          <a:prstGeom prst="rect">
            <a:avLst/>
          </a:prstGeom>
          <a:noFill/>
        </p:spPr>
      </p:pic>
    </p:spTree>
    <p:extLst>
      <p:ext uri="{BB962C8B-B14F-4D97-AF65-F5344CB8AC3E}">
        <p14:creationId xmlns:p14="http://schemas.microsoft.com/office/powerpoint/2010/main" val="40922100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76F5A4D7-7913-47A4-AC6E-DCC2932914B3}"/>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latin typeface="Arial" panose="020B0604020202020204" pitchFamily="34" charset="0"/>
                <a:ea typeface="Calibri" panose="020F0502020204030204" pitchFamily="34" charset="0"/>
                <a:cs typeface="Times New Roman" panose="02020603050405020304" pitchFamily="18" charset="0"/>
              </a:rPr>
              <a:t>Tais autovalores são calculados pela seguinte formula:</a:t>
            </a:r>
          </a:p>
          <a:p>
            <a:pPr algn="just"/>
            <a:endParaRPr lang="pt-BR" sz="1800" dirty="0">
              <a:latin typeface="Arial" panose="020B0604020202020204" pitchFamily="34" charset="0"/>
              <a:ea typeface="Calibri" panose="020F0502020204030204" pitchFamily="34" charset="0"/>
              <a:cs typeface="Times New Roman" panose="02020603050405020304" pitchFamily="18" charset="0"/>
            </a:endParaRPr>
          </a:p>
          <a:p>
            <a:pPr algn="r"/>
            <a:r>
              <a:rPr lang="pt-BR" sz="1800" dirty="0">
                <a:latin typeface="Arial" panose="020B0604020202020204" pitchFamily="34" charset="0"/>
                <a:cs typeface="Times New Roman" panose="02020603050405020304" pitchFamily="18" charset="0"/>
              </a:rPr>
              <a:t>(139)</a:t>
            </a:r>
          </a:p>
          <a:p>
            <a:pPr algn="just"/>
            <a:endParaRPr lang="pt-BR" sz="1800" dirty="0">
              <a:latin typeface="Arial" panose="020B0604020202020204" pitchFamily="34" charset="0"/>
              <a:cs typeface="Times New Roman" panose="02020603050405020304" pitchFamily="18" charset="0"/>
            </a:endParaRPr>
          </a:p>
          <a:p>
            <a:pPr algn="just"/>
            <a:r>
              <a:rPr lang="pt-BR" dirty="0"/>
              <a:t>As frequências naturais incluem os valores relacionados à vibração transversa.</a:t>
            </a:r>
          </a:p>
          <a:p>
            <a:pPr algn="just"/>
            <a:r>
              <a:rPr lang="pt-BR" dirty="0"/>
              <a:t>Em razão da relação apresentada na equação (139), Os resultados dos autovalores calculados pelo programa estão associados ao quadrado das frequências naturais.</a:t>
            </a:r>
          </a:p>
          <a:p>
            <a:pPr algn="just"/>
            <a:r>
              <a:rPr lang="pt-BR" dirty="0"/>
              <a:t>Na Tabela 1 são demonstrados os resultados reais positivos para os autovalores. Na convenção aqui utilizada, tem-se número de nós de contorno/número de pontos interpolantes (NC/NI).</a:t>
            </a:r>
          </a:p>
        </p:txBody>
      </p:sp>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2045E389-B22A-47E4-A710-FE0FB3CD349A}"/>
                  </a:ext>
                </a:extLst>
              </p:cNvPr>
              <p:cNvSpPr txBox="1"/>
              <p:nvPr/>
            </p:nvSpPr>
            <p:spPr>
              <a:xfrm>
                <a:off x="3048897" y="1073976"/>
                <a:ext cx="6094206" cy="5629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m:rPr>
                              <m:sty m:val="p"/>
                            </m:rPr>
                            <a:rPr lang="pt-BR">
                              <a:latin typeface="Cambria Math" panose="02040503050406030204" pitchFamily="18" charset="0"/>
                            </a:rPr>
                            <m:t>ω</m:t>
                          </m:r>
                        </m:e>
                        <m:sub>
                          <m:r>
                            <m:rPr>
                              <m:sty m:val="p"/>
                            </m:rPr>
                            <a:rPr lang="pt-BR" i="0">
                              <a:latin typeface="Cambria Math" panose="02040503050406030204" pitchFamily="18" charset="0"/>
                            </a:rPr>
                            <m:t>mn</m:t>
                          </m:r>
                        </m:sub>
                      </m:sSub>
                      <m:r>
                        <a:rPr lang="pt-BR" i="0">
                          <a:latin typeface="Cambria Math" panose="02040503050406030204" pitchFamily="18" charset="0"/>
                        </a:rPr>
                        <m:t>=</m:t>
                      </m:r>
                      <m:f>
                        <m:fPr>
                          <m:ctrlPr>
                            <a:rPr lang="pt-BR" i="1">
                              <a:latin typeface="Cambria Math" panose="02040503050406030204" pitchFamily="18" charset="0"/>
                            </a:rPr>
                          </m:ctrlPr>
                        </m:fPr>
                        <m:num>
                          <m:r>
                            <m:rPr>
                              <m:sty m:val="p"/>
                            </m:rPr>
                            <a:rPr lang="pt-BR" i="0">
                              <a:latin typeface="Cambria Math" panose="02040503050406030204" pitchFamily="18" charset="0"/>
                            </a:rPr>
                            <m:t>π</m:t>
                          </m:r>
                        </m:num>
                        <m:den>
                          <m:r>
                            <a:rPr lang="pt-BR" i="0">
                              <a:latin typeface="Cambria Math" panose="02040503050406030204" pitchFamily="18" charset="0"/>
                            </a:rPr>
                            <m:t>2</m:t>
                          </m:r>
                        </m:den>
                      </m:f>
                      <m:rad>
                        <m:radPr>
                          <m:degHide m:val="on"/>
                          <m:ctrlPr>
                            <a:rPr lang="pt-BR" i="1">
                              <a:latin typeface="Cambria Math" panose="02040503050406030204" pitchFamily="18" charset="0"/>
                            </a:rPr>
                          </m:ctrlPr>
                        </m:radPr>
                        <m:deg/>
                        <m:e>
                          <m:r>
                            <a:rPr lang="pt-BR" i="0">
                              <a:latin typeface="Cambria Math" panose="02040503050406030204" pitchFamily="18" charset="0"/>
                            </a:rPr>
                            <m:t>4</m:t>
                          </m:r>
                          <m:sSup>
                            <m:sSupPr>
                              <m:ctrlPr>
                                <a:rPr lang="pt-BR" i="1">
                                  <a:latin typeface="Cambria Math" panose="02040503050406030204" pitchFamily="18" charset="0"/>
                                </a:rPr>
                              </m:ctrlPr>
                            </m:sSupPr>
                            <m:e>
                              <m:r>
                                <m:rPr>
                                  <m:sty m:val="p"/>
                                </m:rPr>
                                <a:rPr lang="pt-BR" i="0">
                                  <a:latin typeface="Cambria Math" panose="02040503050406030204" pitchFamily="18" charset="0"/>
                                </a:rPr>
                                <m:t>m</m:t>
                              </m:r>
                            </m:e>
                            <m:sup>
                              <m:r>
                                <a:rPr lang="pt-BR" i="0">
                                  <a:latin typeface="Cambria Math" panose="02040503050406030204" pitchFamily="18" charset="0"/>
                                </a:rPr>
                                <m:t>2</m:t>
                              </m:r>
                            </m:sup>
                          </m:sSup>
                          <m:r>
                            <a:rPr lang="pt-BR" i="0">
                              <a:latin typeface="Cambria Math" panose="02040503050406030204" pitchFamily="18" charset="0"/>
                            </a:rPr>
                            <m:t>+4</m:t>
                          </m:r>
                          <m:sSup>
                            <m:sSupPr>
                              <m:ctrlPr>
                                <a:rPr lang="pt-BR" i="1">
                                  <a:latin typeface="Cambria Math" panose="02040503050406030204" pitchFamily="18" charset="0"/>
                                </a:rPr>
                              </m:ctrlPr>
                            </m:sSupPr>
                            <m:e>
                              <m:r>
                                <m:rPr>
                                  <m:sty m:val="p"/>
                                </m:rPr>
                                <a:rPr lang="pt-BR" i="0">
                                  <a:latin typeface="Cambria Math" panose="02040503050406030204" pitchFamily="18" charset="0"/>
                                </a:rPr>
                                <m:t>n</m:t>
                              </m:r>
                            </m:e>
                            <m:sup>
                              <m:r>
                                <a:rPr lang="pt-BR" i="0">
                                  <a:latin typeface="Cambria Math" panose="02040503050406030204" pitchFamily="18" charset="0"/>
                                </a:rPr>
                                <m:t>2</m:t>
                              </m:r>
                            </m:sup>
                          </m:sSup>
                          <m:r>
                            <a:rPr lang="pt-BR" i="0">
                              <a:latin typeface="Cambria Math" panose="02040503050406030204" pitchFamily="18" charset="0"/>
                            </a:rPr>
                            <m:t>−4</m:t>
                          </m:r>
                          <m:r>
                            <m:rPr>
                              <m:sty m:val="p"/>
                            </m:rPr>
                            <a:rPr lang="pt-BR" i="0">
                              <a:latin typeface="Cambria Math" panose="02040503050406030204" pitchFamily="18" charset="0"/>
                            </a:rPr>
                            <m:t>n</m:t>
                          </m:r>
                          <m:r>
                            <a:rPr lang="pt-BR" i="0">
                              <a:latin typeface="Cambria Math" panose="02040503050406030204" pitchFamily="18" charset="0"/>
                            </a:rPr>
                            <m:t>+1</m:t>
                          </m:r>
                        </m:e>
                      </m:rad>
                    </m:oMath>
                  </m:oMathPara>
                </a14:m>
                <a:endParaRPr lang="pt-BR" dirty="0"/>
              </a:p>
            </p:txBody>
          </p:sp>
        </mc:Choice>
        <mc:Fallback xmlns="">
          <p:sp>
            <p:nvSpPr>
              <p:cNvPr id="7" name="CaixaDeTexto 6">
                <a:extLst>
                  <a:ext uri="{FF2B5EF4-FFF2-40B4-BE49-F238E27FC236}">
                    <a16:creationId xmlns:a16="http://schemas.microsoft.com/office/drawing/2014/main" id="{2045E389-B22A-47E4-A710-FE0FB3CD349A}"/>
                  </a:ext>
                </a:extLst>
              </p:cNvPr>
              <p:cNvSpPr txBox="1">
                <a:spLocks noRot="1" noChangeAspect="1" noMove="1" noResize="1" noEditPoints="1" noAdjustHandles="1" noChangeArrowheads="1" noChangeShapeType="1" noTextEdit="1"/>
              </p:cNvSpPr>
              <p:nvPr/>
            </p:nvSpPr>
            <p:spPr>
              <a:xfrm>
                <a:off x="3048897" y="1073976"/>
                <a:ext cx="6094206" cy="562975"/>
              </a:xfrm>
              <a:prstGeom prst="rect">
                <a:avLst/>
              </a:prstGeom>
              <a:blipFill>
                <a:blip r:embed="rId2"/>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4272180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76F5A4D7-7913-47A4-AC6E-DCC2932914B3}"/>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latin typeface="Arial" panose="020B0604020202020204" pitchFamily="34" charset="0"/>
                <a:ea typeface="Calibri" panose="020F0502020204030204" pitchFamily="34" charset="0"/>
                <a:cs typeface="Times New Roman" panose="02020603050405020304" pitchFamily="18" charset="0"/>
              </a:rPr>
              <a:t>Tabela 1 - Resultados da Interpolação da Função Radial Simples</a:t>
            </a:r>
          </a:p>
        </p:txBody>
      </p:sp>
      <p:graphicFrame>
        <p:nvGraphicFramePr>
          <p:cNvPr id="4" name="Tabela 3">
            <a:extLst>
              <a:ext uri="{FF2B5EF4-FFF2-40B4-BE49-F238E27FC236}">
                <a16:creationId xmlns:a16="http://schemas.microsoft.com/office/drawing/2014/main" id="{D99487CB-0506-48B3-9A58-946DC5386271}"/>
              </a:ext>
            </a:extLst>
          </p:cNvPr>
          <p:cNvGraphicFramePr>
            <a:graphicFrameLocks noGrp="1"/>
          </p:cNvGraphicFramePr>
          <p:nvPr>
            <p:extLst>
              <p:ext uri="{D42A27DB-BD31-4B8C-83A1-F6EECF244321}">
                <p14:modId xmlns:p14="http://schemas.microsoft.com/office/powerpoint/2010/main" val="1312169360"/>
              </p:ext>
            </p:extLst>
          </p:nvPr>
        </p:nvGraphicFramePr>
        <p:xfrm>
          <a:off x="1333948" y="677732"/>
          <a:ext cx="9974131" cy="5217450"/>
        </p:xfrm>
        <a:graphic>
          <a:graphicData uri="http://schemas.openxmlformats.org/drawingml/2006/table">
            <a:tbl>
              <a:tblPr firstRow="1" firstCol="1" bandRow="1">
                <a:tableStyleId>{793D81CF-94F2-401A-BA57-92F5A7B2D0C5}</a:tableStyleId>
              </a:tblPr>
              <a:tblGrid>
                <a:gridCol w="1946172">
                  <a:extLst>
                    <a:ext uri="{9D8B030D-6E8A-4147-A177-3AD203B41FA5}">
                      <a16:colId xmlns:a16="http://schemas.microsoft.com/office/drawing/2014/main" val="35313789"/>
                    </a:ext>
                  </a:extLst>
                </a:gridCol>
                <a:gridCol w="1946172">
                  <a:extLst>
                    <a:ext uri="{9D8B030D-6E8A-4147-A177-3AD203B41FA5}">
                      <a16:colId xmlns:a16="http://schemas.microsoft.com/office/drawing/2014/main" val="1103886239"/>
                    </a:ext>
                  </a:extLst>
                </a:gridCol>
                <a:gridCol w="1946172">
                  <a:extLst>
                    <a:ext uri="{9D8B030D-6E8A-4147-A177-3AD203B41FA5}">
                      <a16:colId xmlns:a16="http://schemas.microsoft.com/office/drawing/2014/main" val="1610883215"/>
                    </a:ext>
                  </a:extLst>
                </a:gridCol>
                <a:gridCol w="1946172">
                  <a:extLst>
                    <a:ext uri="{9D8B030D-6E8A-4147-A177-3AD203B41FA5}">
                      <a16:colId xmlns:a16="http://schemas.microsoft.com/office/drawing/2014/main" val="2329241436"/>
                    </a:ext>
                  </a:extLst>
                </a:gridCol>
                <a:gridCol w="2189443">
                  <a:extLst>
                    <a:ext uri="{9D8B030D-6E8A-4147-A177-3AD203B41FA5}">
                      <a16:colId xmlns:a16="http://schemas.microsoft.com/office/drawing/2014/main" val="2712768498"/>
                    </a:ext>
                  </a:extLst>
                </a:gridCol>
              </a:tblGrid>
              <a:tr h="372675">
                <a:tc gridSpan="5">
                  <a:txBody>
                    <a:bodyPr/>
                    <a:lstStyle/>
                    <a:p>
                      <a:pPr indent="450215" algn="ctr">
                        <a:lnSpc>
                          <a:spcPct val="150000"/>
                        </a:lnSpc>
                        <a:spcAft>
                          <a:spcPts val="800"/>
                        </a:spcAft>
                      </a:pPr>
                      <a:r>
                        <a:rPr lang="pt-BR" sz="1600" kern="1400" spc="-50" dirty="0">
                          <a:effectLst/>
                        </a:rPr>
                        <a:t>QUANTIDADE DE NÓS DE CONTORNO/QUANTIDADE DE PONTOS INTERPOLANTES</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9864110"/>
                  </a:ext>
                </a:extLst>
              </a:tr>
              <a:tr h="372675">
                <a:tc>
                  <a:txBody>
                    <a:bodyPr/>
                    <a:lstStyle/>
                    <a:p>
                      <a:pPr indent="450215" algn="ctr">
                        <a:lnSpc>
                          <a:spcPct val="100000"/>
                        </a:lnSpc>
                        <a:spcAft>
                          <a:spcPts val="800"/>
                        </a:spcAft>
                      </a:pPr>
                      <a:r>
                        <a:rPr lang="pt-BR" sz="1600" b="0" kern="1400" spc="-50" dirty="0">
                          <a:solidFill>
                            <a:schemeClr val="bg1"/>
                          </a:solidFill>
                          <a:effectLst/>
                        </a:rPr>
                        <a:t>84/144</a:t>
                      </a:r>
                      <a:endParaRPr lang="pt-BR" sz="1600" b="0" kern="1400" spc="-5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50000"/>
                      </a:schemeClr>
                    </a:solidFill>
                  </a:tcPr>
                </a:tc>
                <a:tc>
                  <a:txBody>
                    <a:bodyPr/>
                    <a:lstStyle/>
                    <a:p>
                      <a:pPr indent="450215" algn="ctr">
                        <a:lnSpc>
                          <a:spcPct val="100000"/>
                        </a:lnSpc>
                        <a:spcAft>
                          <a:spcPts val="800"/>
                        </a:spcAft>
                      </a:pPr>
                      <a:r>
                        <a:rPr lang="pt-BR" sz="1600" kern="1400" spc="-50" dirty="0">
                          <a:solidFill>
                            <a:schemeClr val="bg1"/>
                          </a:solidFill>
                          <a:effectLst/>
                        </a:rPr>
                        <a:t>164/144</a:t>
                      </a:r>
                      <a:endParaRPr lang="pt-BR" sz="1600" kern="1400" spc="-5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50000"/>
                      </a:schemeClr>
                    </a:solidFill>
                  </a:tcPr>
                </a:tc>
                <a:tc>
                  <a:txBody>
                    <a:bodyPr/>
                    <a:lstStyle/>
                    <a:p>
                      <a:pPr indent="450215" algn="ctr">
                        <a:lnSpc>
                          <a:spcPct val="100000"/>
                        </a:lnSpc>
                        <a:spcAft>
                          <a:spcPts val="800"/>
                        </a:spcAft>
                      </a:pPr>
                      <a:r>
                        <a:rPr lang="pt-BR" sz="1600" kern="1400" spc="-50" dirty="0">
                          <a:solidFill>
                            <a:schemeClr val="bg1"/>
                          </a:solidFill>
                          <a:effectLst/>
                        </a:rPr>
                        <a:t>164/225</a:t>
                      </a:r>
                      <a:endParaRPr lang="pt-BR" sz="1600" kern="1400" spc="-5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50000"/>
                      </a:schemeClr>
                    </a:solidFill>
                  </a:tcPr>
                </a:tc>
                <a:tc>
                  <a:txBody>
                    <a:bodyPr/>
                    <a:lstStyle/>
                    <a:p>
                      <a:pPr indent="450215" algn="ctr">
                        <a:lnSpc>
                          <a:spcPct val="100000"/>
                        </a:lnSpc>
                        <a:spcAft>
                          <a:spcPts val="800"/>
                        </a:spcAft>
                      </a:pPr>
                      <a:r>
                        <a:rPr lang="pt-BR" sz="1600" kern="1400" spc="-50" dirty="0">
                          <a:solidFill>
                            <a:schemeClr val="bg1"/>
                          </a:solidFill>
                          <a:effectLst/>
                        </a:rPr>
                        <a:t>164/324</a:t>
                      </a:r>
                      <a:endParaRPr lang="pt-BR" sz="1600" kern="1400" spc="-5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50000"/>
                      </a:schemeClr>
                    </a:solidFill>
                  </a:tcPr>
                </a:tc>
                <a:tc>
                  <a:txBody>
                    <a:bodyPr/>
                    <a:lstStyle/>
                    <a:p>
                      <a:pPr indent="450215" algn="ctr">
                        <a:lnSpc>
                          <a:spcPct val="100000"/>
                        </a:lnSpc>
                        <a:spcAft>
                          <a:spcPts val="800"/>
                        </a:spcAft>
                      </a:pPr>
                      <a:r>
                        <a:rPr lang="pt-BR" sz="1600" kern="1400" spc="-50" dirty="0">
                          <a:solidFill>
                            <a:schemeClr val="bg1"/>
                          </a:solidFill>
                          <a:effectLst/>
                        </a:rPr>
                        <a:t>ω2</a:t>
                      </a:r>
                      <a:endParaRPr lang="pt-BR" sz="1600" kern="1400" spc="-5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50000"/>
                      </a:schemeClr>
                    </a:solidFill>
                  </a:tcPr>
                </a:tc>
                <a:extLst>
                  <a:ext uri="{0D108BD9-81ED-4DB2-BD59-A6C34878D82A}">
                    <a16:rowId xmlns:a16="http://schemas.microsoft.com/office/drawing/2014/main" val="3934103643"/>
                  </a:ext>
                </a:extLst>
              </a:tr>
              <a:tr h="372675">
                <a:tc>
                  <a:txBody>
                    <a:bodyPr/>
                    <a:lstStyle/>
                    <a:p>
                      <a:pPr indent="450215" algn="ctr">
                        <a:lnSpc>
                          <a:spcPct val="150000"/>
                        </a:lnSpc>
                        <a:spcAft>
                          <a:spcPts val="800"/>
                        </a:spcAft>
                      </a:pPr>
                      <a:r>
                        <a:rPr lang="en-US" sz="1600" b="0" kern="1400" spc="-50" dirty="0">
                          <a:effectLst/>
                        </a:rPr>
                        <a:t>0.9795</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0.99356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0.9935</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0.99357</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2.4699</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9383039"/>
                  </a:ext>
                </a:extLst>
              </a:tr>
              <a:tr h="372675">
                <a:tc>
                  <a:txBody>
                    <a:bodyPr/>
                    <a:lstStyle/>
                    <a:p>
                      <a:pPr indent="450215" algn="ctr">
                        <a:lnSpc>
                          <a:spcPct val="150000"/>
                        </a:lnSpc>
                        <a:spcAft>
                          <a:spcPts val="800"/>
                        </a:spcAft>
                      </a:pPr>
                      <a:r>
                        <a:rPr lang="en-US" sz="1600" b="0" kern="1400" spc="-50" dirty="0">
                          <a:effectLst/>
                        </a:rPr>
                        <a:t>12.486</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12.187</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12.175</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12.164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12.3594</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5781587"/>
                  </a:ext>
                </a:extLst>
              </a:tr>
              <a:tr h="372675">
                <a:tc>
                  <a:txBody>
                    <a:bodyPr/>
                    <a:lstStyle/>
                    <a:p>
                      <a:pPr indent="450215" algn="ctr">
                        <a:lnSpc>
                          <a:spcPct val="150000"/>
                        </a:lnSpc>
                        <a:spcAft>
                          <a:spcPts val="800"/>
                        </a:spcAft>
                      </a:pPr>
                      <a:r>
                        <a:rPr lang="en-US" sz="1600" b="0" kern="1400" spc="-50" dirty="0">
                          <a:effectLst/>
                        </a:rPr>
                        <a:t>15.331</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14.383</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14.53</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14.658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22.2539</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0185384"/>
                  </a:ext>
                </a:extLst>
              </a:tr>
              <a:tr h="372675">
                <a:tc>
                  <a:txBody>
                    <a:bodyPr/>
                    <a:lstStyle/>
                    <a:p>
                      <a:pPr indent="450215" algn="ctr">
                        <a:lnSpc>
                          <a:spcPct val="150000"/>
                        </a:lnSpc>
                        <a:spcAft>
                          <a:spcPts val="800"/>
                        </a:spcAft>
                      </a:pPr>
                      <a:r>
                        <a:rPr lang="en-US" sz="1600" b="0" kern="1400" spc="-50" dirty="0">
                          <a:effectLst/>
                        </a:rPr>
                        <a:t>17.0923</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17.55</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17.243</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17.024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32.1841</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0160793"/>
                  </a:ext>
                </a:extLst>
              </a:tr>
              <a:tr h="372675">
                <a:tc>
                  <a:txBody>
                    <a:bodyPr/>
                    <a:lstStyle/>
                    <a:p>
                      <a:pPr indent="450215" algn="ctr">
                        <a:lnSpc>
                          <a:spcPct val="150000"/>
                        </a:lnSpc>
                        <a:spcAft>
                          <a:spcPts val="800"/>
                        </a:spcAft>
                      </a:pPr>
                      <a:r>
                        <a:rPr lang="en-US" sz="1600" b="0" kern="1400" spc="-50" dirty="0">
                          <a:effectLst/>
                        </a:rPr>
                        <a:t>28.899</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27.631</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27.463</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27.336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42.0889</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1484688"/>
                  </a:ext>
                </a:extLst>
              </a:tr>
              <a:tr h="372675">
                <a:tc>
                  <a:txBody>
                    <a:bodyPr/>
                    <a:lstStyle/>
                    <a:p>
                      <a:pPr indent="450215" algn="ctr">
                        <a:lnSpc>
                          <a:spcPct val="150000"/>
                        </a:lnSpc>
                        <a:spcAft>
                          <a:spcPts val="800"/>
                        </a:spcAft>
                      </a:pPr>
                      <a:r>
                        <a:rPr lang="en-US" sz="1600" b="0" kern="1400" spc="-50" dirty="0">
                          <a:effectLst/>
                        </a:rPr>
                        <a:t>39.4176</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39.332</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38.8032</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38.4324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61.9431</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2175015"/>
                  </a:ext>
                </a:extLst>
              </a:tr>
              <a:tr h="372675">
                <a:tc>
                  <a:txBody>
                    <a:bodyPr/>
                    <a:lstStyle/>
                    <a:p>
                      <a:pPr indent="450215" algn="ctr">
                        <a:lnSpc>
                          <a:spcPct val="150000"/>
                        </a:lnSpc>
                        <a:spcAft>
                          <a:spcPts val="800"/>
                        </a:spcAft>
                      </a:pPr>
                      <a:r>
                        <a:rPr lang="en-US" sz="1600" b="0" kern="1400" spc="-50" dirty="0">
                          <a:effectLst/>
                        </a:rPr>
                        <a:t>54.9182</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61.145</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60.6144</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60.2448</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61. 9431</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37308"/>
                  </a:ext>
                </a:extLst>
              </a:tr>
              <a:tr h="372675">
                <a:tc>
                  <a:txBody>
                    <a:bodyPr/>
                    <a:lstStyle/>
                    <a:p>
                      <a:pPr indent="450215" algn="ctr">
                        <a:lnSpc>
                          <a:spcPct val="150000"/>
                        </a:lnSpc>
                        <a:spcAft>
                          <a:spcPts val="800"/>
                        </a:spcAft>
                      </a:pPr>
                      <a:r>
                        <a:rPr lang="en-US" sz="1600" b="0" kern="1400" spc="-50" dirty="0">
                          <a:effectLst/>
                        </a:rPr>
                        <a:t>58.7938</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91.745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91.9206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91.965</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71.9545</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2279662"/>
                  </a:ext>
                </a:extLst>
              </a:tr>
              <a:tr h="372675">
                <a:tc>
                  <a:txBody>
                    <a:bodyPr/>
                    <a:lstStyle/>
                    <a:p>
                      <a:pPr indent="450215" algn="ctr">
                        <a:lnSpc>
                          <a:spcPct val="150000"/>
                        </a:lnSpc>
                        <a:spcAft>
                          <a:spcPts val="800"/>
                        </a:spcAft>
                      </a:pPr>
                      <a:r>
                        <a:rPr lang="en-US" sz="1600" b="0" kern="1400" spc="-50" dirty="0">
                          <a:effectLst/>
                        </a:rPr>
                        <a:t>61.6538</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93.696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93.047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92.5635</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91.8396</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8713183"/>
                  </a:ext>
                </a:extLst>
              </a:tr>
              <a:tr h="372675">
                <a:tc>
                  <a:txBody>
                    <a:bodyPr/>
                    <a:lstStyle/>
                    <a:p>
                      <a:pPr indent="450215" algn="ctr">
                        <a:lnSpc>
                          <a:spcPct val="150000"/>
                        </a:lnSpc>
                        <a:spcAft>
                          <a:spcPts val="800"/>
                        </a:spcAft>
                      </a:pPr>
                      <a:r>
                        <a:rPr lang="en-US" sz="1600" b="0" kern="1400" spc="-50" dirty="0">
                          <a:effectLst/>
                        </a:rPr>
                        <a:t>91.9687</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99.658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99.023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98.5179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102.0302</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305586"/>
                  </a:ext>
                </a:extLst>
              </a:tr>
              <a:tr h="372675">
                <a:tc>
                  <a:txBody>
                    <a:bodyPr/>
                    <a:lstStyle/>
                    <a:p>
                      <a:pPr indent="450215" algn="ctr">
                        <a:lnSpc>
                          <a:spcPct val="150000"/>
                        </a:lnSpc>
                        <a:spcAft>
                          <a:spcPts val="800"/>
                        </a:spcAft>
                      </a:pPr>
                      <a:r>
                        <a:rPr lang="en-US" sz="1600" b="0" kern="1400" spc="-50" dirty="0">
                          <a:effectLst/>
                        </a:rPr>
                        <a:t>93.7016</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107.737</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107.046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a:effectLst/>
                        </a:rPr>
                        <a:t>106.453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111.9787</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432281"/>
                  </a:ext>
                </a:extLst>
              </a:tr>
              <a:tr h="372675">
                <a:tc>
                  <a:txBody>
                    <a:bodyPr/>
                    <a:lstStyle/>
                    <a:p>
                      <a:pPr indent="450215" algn="ctr">
                        <a:lnSpc>
                          <a:spcPct val="150000"/>
                        </a:lnSpc>
                        <a:spcAft>
                          <a:spcPts val="800"/>
                        </a:spcAft>
                      </a:pPr>
                      <a:r>
                        <a:rPr lang="en-US" sz="1600" b="0" kern="1400" spc="-50" dirty="0">
                          <a:effectLst/>
                        </a:rPr>
                        <a:t>100.468</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114.492</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en-US" sz="1600" kern="1400" spc="-50" dirty="0">
                          <a:effectLst/>
                        </a:rPr>
                        <a:t>114.061</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113.737</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indent="450215" algn="ctr">
                        <a:lnSpc>
                          <a:spcPct val="150000"/>
                        </a:lnSpc>
                        <a:spcAft>
                          <a:spcPts val="800"/>
                        </a:spcAft>
                      </a:pPr>
                      <a:r>
                        <a:rPr lang="pt-BR" sz="1600" kern="1400" spc="-50" dirty="0">
                          <a:effectLst/>
                        </a:rPr>
                        <a:t>121.7712</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4781780"/>
                  </a:ext>
                </a:extLst>
              </a:tr>
            </a:tbl>
          </a:graphicData>
        </a:graphic>
      </p:graphicFrame>
    </p:spTree>
    <p:extLst>
      <p:ext uri="{BB962C8B-B14F-4D97-AF65-F5344CB8AC3E}">
        <p14:creationId xmlns:p14="http://schemas.microsoft.com/office/powerpoint/2010/main" val="24228366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76F5A4D7-7913-47A4-AC6E-DCC2932914B3}"/>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latin typeface="Arial" panose="020B0604020202020204" pitchFamily="34" charset="0"/>
                <a:ea typeface="Calibri" panose="020F0502020204030204" pitchFamily="34" charset="0"/>
                <a:cs typeface="Times New Roman" panose="02020603050405020304" pitchFamily="18" charset="0"/>
              </a:rPr>
              <a:t>Tabela 2 - Resultados da Interpolação da Função Log de Engaste</a:t>
            </a:r>
          </a:p>
        </p:txBody>
      </p:sp>
      <p:graphicFrame>
        <p:nvGraphicFramePr>
          <p:cNvPr id="2" name="Tabela 1">
            <a:extLst>
              <a:ext uri="{FF2B5EF4-FFF2-40B4-BE49-F238E27FC236}">
                <a16:creationId xmlns:a16="http://schemas.microsoft.com/office/drawing/2014/main" id="{D817EADB-F695-4F0F-A1D1-81FBEF62EAF2}"/>
              </a:ext>
            </a:extLst>
          </p:cNvPr>
          <p:cNvGraphicFramePr>
            <a:graphicFrameLocks noGrp="1"/>
          </p:cNvGraphicFramePr>
          <p:nvPr>
            <p:extLst>
              <p:ext uri="{D42A27DB-BD31-4B8C-83A1-F6EECF244321}">
                <p14:modId xmlns:p14="http://schemas.microsoft.com/office/powerpoint/2010/main" val="952435657"/>
              </p:ext>
            </p:extLst>
          </p:nvPr>
        </p:nvGraphicFramePr>
        <p:xfrm>
          <a:off x="1484556" y="688489"/>
          <a:ext cx="9823525" cy="5174429"/>
        </p:xfrm>
        <a:graphic>
          <a:graphicData uri="http://schemas.openxmlformats.org/drawingml/2006/table">
            <a:tbl>
              <a:tblPr firstRow="1" firstCol="1" bandRow="1">
                <a:tableStyleId>{793D81CF-94F2-401A-BA57-92F5A7B2D0C5}</a:tableStyleId>
              </a:tblPr>
              <a:tblGrid>
                <a:gridCol w="1730375">
                  <a:extLst>
                    <a:ext uri="{9D8B030D-6E8A-4147-A177-3AD203B41FA5}">
                      <a16:colId xmlns:a16="http://schemas.microsoft.com/office/drawing/2014/main" val="1621427464"/>
                    </a:ext>
                  </a:extLst>
                </a:gridCol>
                <a:gridCol w="1541184">
                  <a:extLst>
                    <a:ext uri="{9D8B030D-6E8A-4147-A177-3AD203B41FA5}">
                      <a16:colId xmlns:a16="http://schemas.microsoft.com/office/drawing/2014/main" val="67309855"/>
                    </a:ext>
                  </a:extLst>
                </a:gridCol>
                <a:gridCol w="1541184">
                  <a:extLst>
                    <a:ext uri="{9D8B030D-6E8A-4147-A177-3AD203B41FA5}">
                      <a16:colId xmlns:a16="http://schemas.microsoft.com/office/drawing/2014/main" val="3097179407"/>
                    </a:ext>
                  </a:extLst>
                </a:gridCol>
                <a:gridCol w="1541184">
                  <a:extLst>
                    <a:ext uri="{9D8B030D-6E8A-4147-A177-3AD203B41FA5}">
                      <a16:colId xmlns:a16="http://schemas.microsoft.com/office/drawing/2014/main" val="1869012941"/>
                    </a:ext>
                  </a:extLst>
                </a:gridCol>
                <a:gridCol w="1730375">
                  <a:extLst>
                    <a:ext uri="{9D8B030D-6E8A-4147-A177-3AD203B41FA5}">
                      <a16:colId xmlns:a16="http://schemas.microsoft.com/office/drawing/2014/main" val="3369110003"/>
                    </a:ext>
                  </a:extLst>
                </a:gridCol>
                <a:gridCol w="1739223">
                  <a:extLst>
                    <a:ext uri="{9D8B030D-6E8A-4147-A177-3AD203B41FA5}">
                      <a16:colId xmlns:a16="http://schemas.microsoft.com/office/drawing/2014/main" val="1645564902"/>
                    </a:ext>
                  </a:extLst>
                </a:gridCol>
              </a:tblGrid>
              <a:tr h="398033">
                <a:tc>
                  <a:txBody>
                    <a:bodyPr/>
                    <a:lstStyle/>
                    <a:p>
                      <a:pPr indent="450215" algn="ctr">
                        <a:lnSpc>
                          <a:spcPct val="150000"/>
                        </a:lnSpc>
                        <a:spcAft>
                          <a:spcPts val="800"/>
                        </a:spcAft>
                      </a:pPr>
                      <a:r>
                        <a:rPr lang="pt-BR" sz="1600" b="0" kern="1400" spc="-50" dirty="0">
                          <a:effectLst/>
                        </a:rPr>
                        <a:t>84/144</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dirty="0">
                          <a:effectLst/>
                        </a:rPr>
                        <a:t>84/225</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164/144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164/225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164/324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ω2</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3381121183"/>
                  </a:ext>
                </a:extLst>
              </a:tr>
              <a:tr h="398033">
                <a:tc>
                  <a:txBody>
                    <a:bodyPr/>
                    <a:lstStyle/>
                    <a:p>
                      <a:pPr indent="450215" algn="ctr">
                        <a:lnSpc>
                          <a:spcPct val="150000"/>
                        </a:lnSpc>
                        <a:spcAft>
                          <a:spcPts val="800"/>
                        </a:spcAft>
                      </a:pPr>
                      <a:r>
                        <a:rPr lang="en-US" sz="1600" b="0" kern="1400" spc="-50" dirty="0">
                          <a:effectLst/>
                        </a:rPr>
                        <a:t>0.9795</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0.97958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0.99357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0.99357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0.99356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2.4699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2035814130"/>
                  </a:ext>
                </a:extLst>
              </a:tr>
              <a:tr h="398033">
                <a:tc>
                  <a:txBody>
                    <a:bodyPr/>
                    <a:lstStyle/>
                    <a:p>
                      <a:pPr indent="450215" algn="ctr">
                        <a:lnSpc>
                          <a:spcPct val="150000"/>
                        </a:lnSpc>
                        <a:spcAft>
                          <a:spcPts val="800"/>
                        </a:spcAft>
                      </a:pPr>
                      <a:r>
                        <a:rPr lang="en-US" sz="1600" b="0" kern="1400" spc="-50" dirty="0">
                          <a:effectLst/>
                        </a:rPr>
                        <a:t>12.3396</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12.3416</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12.089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12.0893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12.0866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12.3594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3515768618"/>
                  </a:ext>
                </a:extLst>
              </a:tr>
              <a:tr h="398033">
                <a:tc>
                  <a:txBody>
                    <a:bodyPr/>
                    <a:lstStyle/>
                    <a:p>
                      <a:pPr indent="450215" algn="ctr">
                        <a:lnSpc>
                          <a:spcPct val="150000"/>
                        </a:lnSpc>
                        <a:spcAft>
                          <a:spcPts val="800"/>
                        </a:spcAft>
                      </a:pPr>
                      <a:r>
                        <a:rPr lang="en-US" sz="1600" b="0" kern="1400" spc="-50" dirty="0">
                          <a:effectLst/>
                        </a:rPr>
                        <a:t>16.8735</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17.1068</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15.596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15.8912</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25.5561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22.2539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1913812092"/>
                  </a:ext>
                </a:extLst>
              </a:tr>
              <a:tr h="398033">
                <a:tc>
                  <a:txBody>
                    <a:bodyPr/>
                    <a:lstStyle/>
                    <a:p>
                      <a:pPr indent="450215" algn="ctr">
                        <a:lnSpc>
                          <a:spcPct val="150000"/>
                        </a:lnSpc>
                        <a:spcAft>
                          <a:spcPts val="800"/>
                        </a:spcAft>
                      </a:pPr>
                      <a:r>
                        <a:rPr lang="en-US" sz="1600" b="0" kern="1400" spc="-50" dirty="0">
                          <a:effectLst/>
                        </a:rPr>
                        <a:t>33.4516</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34.0601</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17.37</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16.8832</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36.3417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32.1841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3277164829"/>
                  </a:ext>
                </a:extLst>
              </a:tr>
              <a:tr h="398033">
                <a:tc>
                  <a:txBody>
                    <a:bodyPr/>
                    <a:lstStyle/>
                    <a:p>
                      <a:pPr indent="450215" algn="ctr">
                        <a:lnSpc>
                          <a:spcPct val="150000"/>
                        </a:lnSpc>
                        <a:spcAft>
                          <a:spcPts val="800"/>
                        </a:spcAft>
                      </a:pPr>
                      <a:r>
                        <a:rPr lang="en-US" sz="1600" b="0" kern="1400" spc="-50" dirty="0">
                          <a:effectLst/>
                        </a:rPr>
                        <a:t>42.5878</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45.1677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25.634</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25.6059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57.9543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42.0889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1221873465"/>
                  </a:ext>
                </a:extLst>
              </a:tr>
              <a:tr h="398033">
                <a:tc>
                  <a:txBody>
                    <a:bodyPr/>
                    <a:lstStyle/>
                    <a:p>
                      <a:pPr indent="450215" algn="ctr">
                        <a:lnSpc>
                          <a:spcPct val="150000"/>
                        </a:lnSpc>
                        <a:spcAft>
                          <a:spcPts val="800"/>
                        </a:spcAft>
                      </a:pPr>
                      <a:r>
                        <a:rPr lang="en-US" sz="1600" b="0" kern="1400" spc="-50" dirty="0">
                          <a:effectLst/>
                        </a:rPr>
                        <a:t>51.0394</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49.7525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37.048</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36.6269</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91.9149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61.9431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3074164261"/>
                  </a:ext>
                </a:extLst>
              </a:tr>
              <a:tr h="398033">
                <a:tc>
                  <a:txBody>
                    <a:bodyPr/>
                    <a:lstStyle/>
                    <a:p>
                      <a:pPr indent="450215" algn="ctr">
                        <a:lnSpc>
                          <a:spcPct val="150000"/>
                        </a:lnSpc>
                        <a:spcAft>
                          <a:spcPts val="800"/>
                        </a:spcAft>
                      </a:pPr>
                      <a:r>
                        <a:rPr lang="en-US" sz="1600" b="0" kern="1400" spc="-50" dirty="0">
                          <a:effectLst/>
                        </a:rPr>
                        <a:t>59.815</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59.4087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58.3916</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58.1349</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102.4377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61. 9431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1406216810"/>
                  </a:ext>
                </a:extLst>
              </a:tr>
              <a:tr h="398033">
                <a:tc>
                  <a:txBody>
                    <a:bodyPr/>
                    <a:lstStyle/>
                    <a:p>
                      <a:pPr indent="450215" algn="ctr">
                        <a:lnSpc>
                          <a:spcPct val="150000"/>
                        </a:lnSpc>
                        <a:spcAft>
                          <a:spcPts val="800"/>
                        </a:spcAft>
                      </a:pPr>
                      <a:r>
                        <a:rPr lang="en-US" sz="1600" b="0" kern="1400" spc="-50" dirty="0">
                          <a:effectLst/>
                        </a:rPr>
                        <a:t>74.6862</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76.9945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91.9151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91.9295</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108.66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71.9545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3754122703"/>
                  </a:ext>
                </a:extLst>
              </a:tr>
              <a:tr h="398033">
                <a:tc>
                  <a:txBody>
                    <a:bodyPr/>
                    <a:lstStyle/>
                    <a:p>
                      <a:pPr indent="450215" algn="ctr">
                        <a:lnSpc>
                          <a:spcPct val="150000"/>
                        </a:lnSpc>
                        <a:spcAft>
                          <a:spcPts val="800"/>
                        </a:spcAft>
                      </a:pPr>
                      <a:r>
                        <a:rPr lang="en-US" sz="1600" b="0" kern="1400" spc="-50" dirty="0">
                          <a:effectLst/>
                        </a:rPr>
                        <a:t>88.0378</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86.8812</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103.246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102.769</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126.098</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dirty="0">
                          <a:effectLst/>
                        </a:rPr>
                        <a:t>91.8396</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4124655924"/>
                  </a:ext>
                </a:extLst>
              </a:tr>
              <a:tr h="398033">
                <a:tc>
                  <a:txBody>
                    <a:bodyPr/>
                    <a:lstStyle/>
                    <a:p>
                      <a:pPr indent="450215" algn="ctr">
                        <a:lnSpc>
                          <a:spcPct val="150000"/>
                        </a:lnSpc>
                        <a:spcAft>
                          <a:spcPts val="800"/>
                        </a:spcAft>
                      </a:pPr>
                      <a:r>
                        <a:rPr lang="en-US" sz="1600" b="0" kern="1400" spc="-50" dirty="0">
                          <a:effectLst/>
                        </a:rPr>
                        <a:t>92.1106</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92.1179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108.589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108.65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159.8708</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dirty="0">
                          <a:effectLst/>
                        </a:rPr>
                        <a:t>102.0302</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2513151811"/>
                  </a:ext>
                </a:extLst>
              </a:tr>
              <a:tr h="398033">
                <a:tc>
                  <a:txBody>
                    <a:bodyPr/>
                    <a:lstStyle/>
                    <a:p>
                      <a:pPr indent="450215" algn="ctr">
                        <a:lnSpc>
                          <a:spcPct val="150000"/>
                        </a:lnSpc>
                        <a:spcAft>
                          <a:spcPts val="800"/>
                        </a:spcAft>
                      </a:pPr>
                      <a:r>
                        <a:rPr lang="en-US" sz="1600" b="0" kern="1400" spc="-50" dirty="0">
                          <a:effectLst/>
                        </a:rPr>
                        <a:t>102.746</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102.425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126.443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126.198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dirty="0">
                          <a:effectLst/>
                        </a:rPr>
                        <a:t>168.8214</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dirty="0">
                          <a:effectLst/>
                        </a:rPr>
                        <a:t>111.9787</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2928909239"/>
                  </a:ext>
                </a:extLst>
              </a:tr>
              <a:tr h="398033">
                <a:tc>
                  <a:txBody>
                    <a:bodyPr/>
                    <a:lstStyle/>
                    <a:p>
                      <a:pPr indent="450215" algn="ctr">
                        <a:lnSpc>
                          <a:spcPct val="150000"/>
                        </a:lnSpc>
                        <a:spcAft>
                          <a:spcPts val="800"/>
                        </a:spcAft>
                      </a:pPr>
                      <a:r>
                        <a:rPr lang="en-US" sz="1600" b="0" kern="1400" spc="-50" dirty="0">
                          <a:effectLst/>
                        </a:rPr>
                        <a:t>107.9749</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108.034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159.37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159.763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182.5951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dirty="0">
                          <a:effectLst/>
                        </a:rPr>
                        <a:t>121.7712</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1540137765"/>
                  </a:ext>
                </a:extLst>
              </a:tr>
            </a:tbl>
          </a:graphicData>
        </a:graphic>
      </p:graphicFrame>
    </p:spTree>
    <p:extLst>
      <p:ext uri="{BB962C8B-B14F-4D97-AF65-F5344CB8AC3E}">
        <p14:creationId xmlns:p14="http://schemas.microsoft.com/office/powerpoint/2010/main" val="39326338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normAutofit/>
          </a:bodyPr>
          <a:lstStyle/>
          <a:p>
            <a:r>
              <a:rPr lang="pt-BR" dirty="0"/>
              <a:t>4.2. Membrana quadrada</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a:xfrm>
            <a:off x="1097280" y="1845733"/>
            <a:ext cx="10058400" cy="4533551"/>
          </a:xfrm>
        </p:spPr>
        <p:txBody>
          <a:bodyPr>
            <a:normAutofit/>
          </a:bodyPr>
          <a:lstStyle/>
          <a:p>
            <a:pPr algn="just"/>
            <a:r>
              <a:rPr lang="pt-BR" dirty="0"/>
              <a:t>Para testar o método anteriormente apresentado será introduzido o problema de vibração em membrana quadrada retangular totalmente fixada, que também possui solução analítica. Tais resultados serão comparados com o retornado pelo MECID.</a:t>
            </a:r>
          </a:p>
          <a:p>
            <a:pPr algn="just"/>
            <a:endParaRPr lang="pt-BR" dirty="0"/>
          </a:p>
          <a:p>
            <a:pPr algn="just"/>
            <a:endParaRPr lang="pt-BR" dirty="0"/>
          </a:p>
          <a:p>
            <a:pPr algn="just"/>
            <a:endParaRPr lang="pt-BR" dirty="0"/>
          </a:p>
          <a:p>
            <a:pPr algn="just"/>
            <a:endParaRPr lang="pt-BR" dirty="0"/>
          </a:p>
          <a:p>
            <a:pPr algn="just"/>
            <a:endParaRPr lang="pt-BR" dirty="0"/>
          </a:p>
          <a:p>
            <a:pPr algn="just"/>
            <a:endParaRPr lang="pt-BR" dirty="0"/>
          </a:p>
          <a:p>
            <a:pPr algn="just"/>
            <a:r>
              <a:rPr lang="pt-BR" dirty="0"/>
              <a:t>A Figura 2 mostra as características físicas e geométricas do problema, que possui dimensões e propriedades unitárias também unitárias por conveniência. </a:t>
            </a:r>
          </a:p>
        </p:txBody>
      </p:sp>
      <p:pic>
        <p:nvPicPr>
          <p:cNvPr id="6" name="Imagem 5">
            <a:extLst>
              <a:ext uri="{FF2B5EF4-FFF2-40B4-BE49-F238E27FC236}">
                <a16:creationId xmlns:a16="http://schemas.microsoft.com/office/drawing/2014/main" id="{CD5DEB35-6F77-4578-B2C5-BEE0BDD441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818380" y="2864098"/>
            <a:ext cx="2616200" cy="2496820"/>
          </a:xfrm>
          <a:prstGeom prst="rect">
            <a:avLst/>
          </a:prstGeom>
          <a:noFill/>
          <a:ln>
            <a:noFill/>
          </a:ln>
        </p:spPr>
      </p:pic>
    </p:spTree>
    <p:extLst>
      <p:ext uri="{BB962C8B-B14F-4D97-AF65-F5344CB8AC3E}">
        <p14:creationId xmlns:p14="http://schemas.microsoft.com/office/powerpoint/2010/main" val="4049803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76F5A4D7-7913-47A4-AC6E-DCC2932914B3}"/>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latin typeface="Arial" panose="020B0604020202020204" pitchFamily="34" charset="0"/>
                <a:ea typeface="Calibri" panose="020F0502020204030204" pitchFamily="34" charset="0"/>
                <a:cs typeface="Times New Roman" panose="02020603050405020304" pitchFamily="18" charset="0"/>
              </a:rPr>
              <a:t>Os valores analíticos são para frequências naturais são definidos conforme a seguinte expressão:</a:t>
            </a:r>
          </a:p>
          <a:p>
            <a:pPr algn="r"/>
            <a:r>
              <a:rPr lang="pt-BR" sz="1800" dirty="0">
                <a:latin typeface="Arial" panose="020B0604020202020204" pitchFamily="34" charset="0"/>
                <a:cs typeface="Times New Roman" panose="02020603050405020304" pitchFamily="18" charset="0"/>
              </a:rPr>
              <a:t>(139)</a:t>
            </a:r>
          </a:p>
          <a:p>
            <a:pPr algn="just"/>
            <a:endParaRPr lang="pt-BR" sz="1800" dirty="0">
              <a:latin typeface="Arial" panose="020B0604020202020204" pitchFamily="34" charset="0"/>
              <a:cs typeface="Times New Roman" panose="02020603050405020304" pitchFamily="18" charset="0"/>
            </a:endParaRPr>
          </a:p>
          <a:p>
            <a:pPr algn="just"/>
            <a:r>
              <a:rPr lang="pt-BR" dirty="0"/>
              <a:t>Este exemplo tem um comportamento numérico algo distinto do anterior. Os graus de liberdade, fundamentais na análise dinâmica, são dados exclusivamente pelos pontos internos interpolantes, enquanto no caso anterior apenas um quarto dos pontos nodais havia sido eliminado do sistema matricial. Assim, este problema é numericamente bem mais difícil de modelar qualitativamente do que o caso previamente estudado. </a:t>
            </a:r>
          </a:p>
          <a:p>
            <a:pPr algn="just"/>
            <a:r>
              <a:rPr lang="pt-BR" dirty="0"/>
              <a:t>O fato de que os graus interpolantes do contorno também são eliminados faz com que a quantidade de pontos internos interpolantes cresça em importância no modelo discreto. </a:t>
            </a:r>
          </a:p>
          <a:p>
            <a:pPr algn="just"/>
            <a:r>
              <a:rPr lang="pt-BR" dirty="0"/>
              <a:t>Os resultados obtidos refletem essa maior dificuldade numérica; os autovalores agora calculados estão bem menos precisos do que os calculados anteriormente. Apenas a função radial simples foi empregada na interpolação.</a:t>
            </a:r>
          </a:p>
        </p:txBody>
      </p:sp>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2045E389-B22A-47E4-A710-FE0FB3CD349A}"/>
                  </a:ext>
                </a:extLst>
              </p:cNvPr>
              <p:cNvSpPr txBox="1"/>
              <p:nvPr/>
            </p:nvSpPr>
            <p:spPr>
              <a:xfrm>
                <a:off x="3048897" y="1020188"/>
                <a:ext cx="6094206" cy="427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m:rPr>
                              <m:sty m:val="p"/>
                            </m:rPr>
                            <a:rPr lang="pt-BR">
                              <a:latin typeface="Cambria Math" panose="02040503050406030204" pitchFamily="18" charset="0"/>
                            </a:rPr>
                            <m:t>ω</m:t>
                          </m:r>
                        </m:e>
                        <m:sub>
                          <m:r>
                            <m:rPr>
                              <m:sty m:val="p"/>
                            </m:rPr>
                            <a:rPr lang="pt-BR">
                              <a:latin typeface="Cambria Math" panose="02040503050406030204" pitchFamily="18" charset="0"/>
                            </a:rPr>
                            <m:t>m</m:t>
                          </m:r>
                        </m:sub>
                      </m:sSub>
                      <m:r>
                        <m:rPr>
                          <m:sty m:val="p"/>
                        </m:rPr>
                        <a:rPr lang="pt-BR">
                          <a:latin typeface="Cambria Math" panose="02040503050406030204" pitchFamily="18" charset="0"/>
                        </a:rPr>
                        <m:t>n</m:t>
                      </m:r>
                      <m:r>
                        <a:rPr lang="pt-BR">
                          <a:latin typeface="Cambria Math" panose="02040503050406030204" pitchFamily="18" charset="0"/>
                        </a:rPr>
                        <m:t>=</m:t>
                      </m:r>
                      <m:r>
                        <m:rPr>
                          <m:sty m:val="p"/>
                        </m:rPr>
                        <a:rPr lang="pt-BR">
                          <a:latin typeface="Cambria Math" panose="02040503050406030204" pitchFamily="18" charset="0"/>
                        </a:rPr>
                        <m:t>π</m:t>
                      </m:r>
                      <m:rad>
                        <m:radPr>
                          <m:degHide m:val="on"/>
                          <m:ctrlPr>
                            <a:rPr lang="pt-BR" i="1">
                              <a:latin typeface="Cambria Math" panose="02040503050406030204" pitchFamily="18" charset="0"/>
                            </a:rPr>
                          </m:ctrlPr>
                        </m:radPr>
                        <m:deg/>
                        <m:e>
                          <m:d>
                            <m:dPr>
                              <m:ctrlPr>
                                <a:rPr lang="pt-BR" i="1">
                                  <a:latin typeface="Cambria Math" panose="02040503050406030204" pitchFamily="18" charset="0"/>
                                </a:rPr>
                              </m:ctrlPr>
                            </m:dPr>
                            <m:e>
                              <m:r>
                                <m:rPr>
                                  <m:sty m:val="p"/>
                                </m:rPr>
                                <a:rPr lang="pt-BR">
                                  <a:latin typeface="Cambria Math" panose="02040503050406030204" pitchFamily="18" charset="0"/>
                                </a:rPr>
                                <m:t>m</m:t>
                              </m:r>
                              <m:r>
                                <a:rPr lang="pt-BR">
                                  <a:latin typeface="Cambria Math" panose="02040503050406030204" pitchFamily="18" charset="0"/>
                                </a:rPr>
                                <m:t>+</m:t>
                              </m:r>
                              <m:r>
                                <m:rPr>
                                  <m:sty m:val="p"/>
                                </m:rPr>
                                <a:rPr lang="pt-BR">
                                  <a:latin typeface="Cambria Math" panose="02040503050406030204" pitchFamily="18" charset="0"/>
                                </a:rPr>
                                <m:t>n</m:t>
                              </m:r>
                            </m:e>
                          </m:d>
                        </m:e>
                      </m:rad>
                    </m:oMath>
                  </m:oMathPara>
                </a14:m>
                <a:endParaRPr lang="pt-BR" dirty="0"/>
              </a:p>
            </p:txBody>
          </p:sp>
        </mc:Choice>
        <mc:Fallback xmlns="">
          <p:sp>
            <p:nvSpPr>
              <p:cNvPr id="7" name="CaixaDeTexto 6">
                <a:extLst>
                  <a:ext uri="{FF2B5EF4-FFF2-40B4-BE49-F238E27FC236}">
                    <a16:creationId xmlns:a16="http://schemas.microsoft.com/office/drawing/2014/main" id="{2045E389-B22A-47E4-A710-FE0FB3CD349A}"/>
                  </a:ext>
                </a:extLst>
              </p:cNvPr>
              <p:cNvSpPr txBox="1">
                <a:spLocks noRot="1" noChangeAspect="1" noMove="1" noResize="1" noEditPoints="1" noAdjustHandles="1" noChangeArrowheads="1" noChangeShapeType="1" noTextEdit="1"/>
              </p:cNvSpPr>
              <p:nvPr/>
            </p:nvSpPr>
            <p:spPr>
              <a:xfrm>
                <a:off x="3048897" y="1020188"/>
                <a:ext cx="6094206" cy="427746"/>
              </a:xfrm>
              <a:prstGeom prst="rect">
                <a:avLst/>
              </a:prstGeom>
              <a:blipFill>
                <a:blip r:embed="rId2"/>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5239033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76F5A4D7-7913-47A4-AC6E-DCC2932914B3}"/>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sz="1800" dirty="0">
                <a:latin typeface="Arial" panose="020B0604020202020204" pitchFamily="34" charset="0"/>
                <a:ea typeface="Calibri" panose="020F0502020204030204" pitchFamily="34" charset="0"/>
                <a:cs typeface="Times New Roman" panose="02020603050405020304" pitchFamily="18" charset="0"/>
              </a:rPr>
              <a:t>Tabela 3 - Resultados da Interpolação da Função Radial Simples</a:t>
            </a:r>
          </a:p>
        </p:txBody>
      </p:sp>
      <p:graphicFrame>
        <p:nvGraphicFramePr>
          <p:cNvPr id="3" name="Tabela 2">
            <a:extLst>
              <a:ext uri="{FF2B5EF4-FFF2-40B4-BE49-F238E27FC236}">
                <a16:creationId xmlns:a16="http://schemas.microsoft.com/office/drawing/2014/main" id="{CCFA2C10-9E80-4BF1-A166-304F160B862D}"/>
              </a:ext>
            </a:extLst>
          </p:cNvPr>
          <p:cNvGraphicFramePr>
            <a:graphicFrameLocks noGrp="1"/>
          </p:cNvGraphicFramePr>
          <p:nvPr>
            <p:extLst>
              <p:ext uri="{D42A27DB-BD31-4B8C-83A1-F6EECF244321}">
                <p14:modId xmlns:p14="http://schemas.microsoft.com/office/powerpoint/2010/main" val="3242768935"/>
              </p:ext>
            </p:extLst>
          </p:nvPr>
        </p:nvGraphicFramePr>
        <p:xfrm>
          <a:off x="1430767" y="774551"/>
          <a:ext cx="9877314" cy="5094440"/>
        </p:xfrm>
        <a:graphic>
          <a:graphicData uri="http://schemas.openxmlformats.org/drawingml/2006/table">
            <a:tbl>
              <a:tblPr firstRow="1" firstCol="1" bandRow="1">
                <a:tableStyleId>{793D81CF-94F2-401A-BA57-92F5A7B2D0C5}</a:tableStyleId>
              </a:tblPr>
              <a:tblGrid>
                <a:gridCol w="1645315">
                  <a:extLst>
                    <a:ext uri="{9D8B030D-6E8A-4147-A177-3AD203B41FA5}">
                      <a16:colId xmlns:a16="http://schemas.microsoft.com/office/drawing/2014/main" val="3162857138"/>
                    </a:ext>
                  </a:extLst>
                </a:gridCol>
                <a:gridCol w="1645315">
                  <a:extLst>
                    <a:ext uri="{9D8B030D-6E8A-4147-A177-3AD203B41FA5}">
                      <a16:colId xmlns:a16="http://schemas.microsoft.com/office/drawing/2014/main" val="4277368659"/>
                    </a:ext>
                  </a:extLst>
                </a:gridCol>
                <a:gridCol w="1645315">
                  <a:extLst>
                    <a:ext uri="{9D8B030D-6E8A-4147-A177-3AD203B41FA5}">
                      <a16:colId xmlns:a16="http://schemas.microsoft.com/office/drawing/2014/main" val="4128981623"/>
                    </a:ext>
                  </a:extLst>
                </a:gridCol>
                <a:gridCol w="1645315">
                  <a:extLst>
                    <a:ext uri="{9D8B030D-6E8A-4147-A177-3AD203B41FA5}">
                      <a16:colId xmlns:a16="http://schemas.microsoft.com/office/drawing/2014/main" val="944119154"/>
                    </a:ext>
                  </a:extLst>
                </a:gridCol>
                <a:gridCol w="1645315">
                  <a:extLst>
                    <a:ext uri="{9D8B030D-6E8A-4147-A177-3AD203B41FA5}">
                      <a16:colId xmlns:a16="http://schemas.microsoft.com/office/drawing/2014/main" val="1642330103"/>
                    </a:ext>
                  </a:extLst>
                </a:gridCol>
                <a:gridCol w="1650739">
                  <a:extLst>
                    <a:ext uri="{9D8B030D-6E8A-4147-A177-3AD203B41FA5}">
                      <a16:colId xmlns:a16="http://schemas.microsoft.com/office/drawing/2014/main" val="4283082449"/>
                    </a:ext>
                  </a:extLst>
                </a:gridCol>
              </a:tblGrid>
              <a:tr h="391880">
                <a:tc>
                  <a:txBody>
                    <a:bodyPr/>
                    <a:lstStyle/>
                    <a:p>
                      <a:pPr indent="450215" algn="ctr">
                        <a:lnSpc>
                          <a:spcPct val="150000"/>
                        </a:lnSpc>
                        <a:spcAft>
                          <a:spcPts val="800"/>
                        </a:spcAft>
                      </a:pPr>
                      <a:r>
                        <a:rPr lang="pt-BR" sz="1600" b="0" kern="1400" spc="-50" dirty="0">
                          <a:effectLst/>
                        </a:rPr>
                        <a:t>84/144</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84/225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164/144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164/225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164/324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dirty="0">
                          <a:effectLst/>
                        </a:rPr>
                        <a:t>ω2</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1703105120"/>
                  </a:ext>
                </a:extLst>
              </a:tr>
              <a:tr h="391880">
                <a:tc>
                  <a:txBody>
                    <a:bodyPr/>
                    <a:lstStyle/>
                    <a:p>
                      <a:pPr indent="450215" algn="ctr">
                        <a:lnSpc>
                          <a:spcPct val="150000"/>
                        </a:lnSpc>
                        <a:spcAft>
                          <a:spcPts val="800"/>
                        </a:spcAft>
                      </a:pPr>
                      <a:r>
                        <a:rPr lang="pt-BR" sz="1600" b="0" kern="1400" spc="-50" dirty="0">
                          <a:effectLst/>
                        </a:rPr>
                        <a:t>8.61064</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8.5451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8.5914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8.5451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8.51465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19.7391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1935494261"/>
                  </a:ext>
                </a:extLst>
              </a:tr>
              <a:tr h="391880">
                <a:tc>
                  <a:txBody>
                    <a:bodyPr/>
                    <a:lstStyle/>
                    <a:p>
                      <a:pPr indent="450215" algn="ctr">
                        <a:lnSpc>
                          <a:spcPct val="150000"/>
                        </a:lnSpc>
                        <a:spcAft>
                          <a:spcPts val="800"/>
                        </a:spcAft>
                      </a:pPr>
                      <a:r>
                        <a:rPr lang="pt-BR" sz="1600" b="0" kern="1400" spc="-50" dirty="0">
                          <a:effectLst/>
                        </a:rPr>
                        <a:t>18.16</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17.871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18.13464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17.871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17.6999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49.3478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886125977"/>
                  </a:ext>
                </a:extLst>
              </a:tr>
              <a:tr h="391880">
                <a:tc>
                  <a:txBody>
                    <a:bodyPr/>
                    <a:lstStyle/>
                    <a:p>
                      <a:pPr indent="450215" algn="ctr">
                        <a:lnSpc>
                          <a:spcPct val="150000"/>
                        </a:lnSpc>
                        <a:spcAft>
                          <a:spcPts val="800"/>
                        </a:spcAft>
                      </a:pPr>
                      <a:r>
                        <a:rPr lang="pt-BR" sz="1600" b="0" kern="1400" spc="-50" dirty="0">
                          <a:effectLst/>
                        </a:rPr>
                        <a:t>18.2828</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17.8873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18.14557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17.8873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17.72035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49.3478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3715532175"/>
                  </a:ext>
                </a:extLst>
              </a:tr>
              <a:tr h="391880">
                <a:tc>
                  <a:txBody>
                    <a:bodyPr/>
                    <a:lstStyle/>
                    <a:p>
                      <a:pPr indent="450215" algn="ctr">
                        <a:lnSpc>
                          <a:spcPct val="150000"/>
                        </a:lnSpc>
                        <a:spcAft>
                          <a:spcPts val="800"/>
                        </a:spcAft>
                      </a:pPr>
                      <a:r>
                        <a:rPr lang="pt-BR" sz="1600" b="0" kern="1400" spc="-50" dirty="0">
                          <a:effectLst/>
                        </a:rPr>
                        <a:t>45.0311</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44.0385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44.66674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44.038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43.63456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78.9556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3818685152"/>
                  </a:ext>
                </a:extLst>
              </a:tr>
              <a:tr h="391880">
                <a:tc>
                  <a:txBody>
                    <a:bodyPr/>
                    <a:lstStyle/>
                    <a:p>
                      <a:pPr indent="450215" algn="ctr">
                        <a:lnSpc>
                          <a:spcPct val="150000"/>
                        </a:lnSpc>
                        <a:spcAft>
                          <a:spcPts val="800"/>
                        </a:spcAft>
                      </a:pPr>
                      <a:r>
                        <a:rPr lang="en-US" sz="1600" b="0" kern="1400" spc="-50" dirty="0">
                          <a:effectLst/>
                        </a:rPr>
                        <a:t>59.6519</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58.9881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59.53348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58.988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58.63164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98.6943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734874795"/>
                  </a:ext>
                </a:extLst>
              </a:tr>
              <a:tr h="391880">
                <a:tc>
                  <a:txBody>
                    <a:bodyPr/>
                    <a:lstStyle/>
                    <a:p>
                      <a:pPr indent="450215" algn="ctr">
                        <a:lnSpc>
                          <a:spcPct val="150000"/>
                        </a:lnSpc>
                        <a:spcAft>
                          <a:spcPts val="800"/>
                        </a:spcAft>
                      </a:pPr>
                      <a:r>
                        <a:rPr lang="pt-BR" sz="1600" b="0" kern="1400" spc="-50" dirty="0">
                          <a:effectLst/>
                        </a:rPr>
                        <a:t>61.8291</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61.1692</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61.95456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61.169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60.63612</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98.6943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2020519934"/>
                  </a:ext>
                </a:extLst>
              </a:tr>
              <a:tr h="391880">
                <a:tc>
                  <a:txBody>
                    <a:bodyPr/>
                    <a:lstStyle/>
                    <a:p>
                      <a:pPr indent="450215" algn="ctr">
                        <a:lnSpc>
                          <a:spcPct val="150000"/>
                        </a:lnSpc>
                        <a:spcAft>
                          <a:spcPts val="800"/>
                        </a:spcAft>
                      </a:pPr>
                      <a:r>
                        <a:rPr lang="pt-BR" sz="1600" b="0" kern="1400" spc="-50" dirty="0">
                          <a:effectLst/>
                        </a:rPr>
                        <a:t>82.6897</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81.4169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82.4125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81.4169</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80.77194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128.3032</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872701098"/>
                  </a:ext>
                </a:extLst>
              </a:tr>
              <a:tr h="391880">
                <a:tc>
                  <a:txBody>
                    <a:bodyPr/>
                    <a:lstStyle/>
                    <a:p>
                      <a:pPr indent="450215" algn="ctr">
                        <a:lnSpc>
                          <a:spcPct val="150000"/>
                        </a:lnSpc>
                        <a:spcAft>
                          <a:spcPts val="800"/>
                        </a:spcAft>
                      </a:pPr>
                      <a:r>
                        <a:rPr lang="pt-BR" sz="1600" b="0" kern="1400" spc="-50" dirty="0">
                          <a:effectLst/>
                        </a:rPr>
                        <a:t>83.7839</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81.5618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82.511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81.5618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80.95417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128.3032</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3723738332"/>
                  </a:ext>
                </a:extLst>
              </a:tr>
              <a:tr h="391880">
                <a:tc>
                  <a:txBody>
                    <a:bodyPr/>
                    <a:lstStyle/>
                    <a:p>
                      <a:pPr indent="450215" algn="ctr">
                        <a:lnSpc>
                          <a:spcPct val="150000"/>
                        </a:lnSpc>
                        <a:spcAft>
                          <a:spcPts val="800"/>
                        </a:spcAft>
                      </a:pPr>
                      <a:r>
                        <a:rPr lang="pt-BR" sz="1600" b="0" kern="1400" spc="-50" dirty="0">
                          <a:effectLst/>
                        </a:rPr>
                        <a:t>106.4193</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105.4033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106.6581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105.4033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104.5291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167.9406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1099657165"/>
                  </a:ext>
                </a:extLst>
              </a:tr>
              <a:tr h="391880">
                <a:tc>
                  <a:txBody>
                    <a:bodyPr/>
                    <a:lstStyle/>
                    <a:p>
                      <a:pPr indent="450215" algn="ctr">
                        <a:lnSpc>
                          <a:spcPct val="150000"/>
                        </a:lnSpc>
                        <a:spcAft>
                          <a:spcPts val="800"/>
                        </a:spcAft>
                      </a:pPr>
                      <a:r>
                        <a:rPr lang="pt-BR" sz="1600" b="0" kern="1400" spc="-50" dirty="0">
                          <a:effectLst/>
                        </a:rPr>
                        <a:t>106.5278</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105.4156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106.6665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105.4133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104.5446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167.9406</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1170852522"/>
                  </a:ext>
                </a:extLst>
              </a:tr>
              <a:tr h="391880">
                <a:tc>
                  <a:txBody>
                    <a:bodyPr/>
                    <a:lstStyle/>
                    <a:p>
                      <a:pPr indent="450215" algn="ctr">
                        <a:lnSpc>
                          <a:spcPct val="150000"/>
                        </a:lnSpc>
                        <a:spcAft>
                          <a:spcPts val="800"/>
                        </a:spcAft>
                      </a:pPr>
                      <a:r>
                        <a:rPr lang="pt-BR" sz="1600" b="0" kern="1400" spc="-50" dirty="0">
                          <a:effectLst/>
                        </a:rPr>
                        <a:t>135.0431</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131.9681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133.5834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131.968</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130.9164</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177.6515</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3682641014"/>
                  </a:ext>
                </a:extLst>
              </a:tr>
              <a:tr h="391880">
                <a:tc>
                  <a:txBody>
                    <a:bodyPr/>
                    <a:lstStyle/>
                    <a:p>
                      <a:pPr indent="450215" algn="ctr">
                        <a:lnSpc>
                          <a:spcPct val="150000"/>
                        </a:lnSpc>
                        <a:spcAft>
                          <a:spcPts val="800"/>
                        </a:spcAft>
                      </a:pPr>
                      <a:r>
                        <a:rPr lang="pt-BR" sz="1600" b="0" kern="1400" spc="-50" dirty="0">
                          <a:effectLst/>
                        </a:rPr>
                        <a:t>138.156</a:t>
                      </a:r>
                      <a:endParaRPr lang="pt-BR" sz="1600" b="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135.2091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136.7063</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a:effectLst/>
                        </a:rPr>
                        <a:t>135.2091</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en-US" sz="1600" kern="1400" spc="-50">
                          <a:effectLst/>
                        </a:rPr>
                        <a:t>134.2057</a:t>
                      </a:r>
                      <a:endParaRPr lang="pt-BR" sz="1600" kern="1400" spc="-5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tc>
                  <a:txBody>
                    <a:bodyPr/>
                    <a:lstStyle/>
                    <a:p>
                      <a:pPr indent="450215" algn="ctr">
                        <a:lnSpc>
                          <a:spcPct val="150000"/>
                        </a:lnSpc>
                        <a:spcAft>
                          <a:spcPts val="800"/>
                        </a:spcAft>
                      </a:pPr>
                      <a:r>
                        <a:rPr lang="pt-BR" sz="1600" kern="1400" spc="-50" dirty="0">
                          <a:effectLst/>
                        </a:rPr>
                        <a:t>197.3912</a:t>
                      </a:r>
                      <a:endParaRPr lang="pt-BR" sz="1600" kern="1400" spc="-50" dirty="0">
                        <a:effectLst/>
                        <a:latin typeface="Arial" panose="020B0604020202020204" pitchFamily="34" charset="0"/>
                        <a:ea typeface="Calibri" panose="020F0502020204030204" pitchFamily="34" charset="0"/>
                        <a:cs typeface="Times New Roman" panose="02020603050405020304" pitchFamily="18" charset="0"/>
                      </a:endParaRPr>
                    </a:p>
                  </a:txBody>
                  <a:tcPr marL="41223" marR="41223" marT="0" marB="0"/>
                </a:tc>
                <a:extLst>
                  <a:ext uri="{0D108BD9-81ED-4DB2-BD59-A6C34878D82A}">
                    <a16:rowId xmlns:a16="http://schemas.microsoft.com/office/drawing/2014/main" val="1891554370"/>
                  </a:ext>
                </a:extLst>
              </a:tr>
            </a:tbl>
          </a:graphicData>
        </a:graphic>
      </p:graphicFrame>
    </p:spTree>
    <p:extLst>
      <p:ext uri="{BB962C8B-B14F-4D97-AF65-F5344CB8AC3E}">
        <p14:creationId xmlns:p14="http://schemas.microsoft.com/office/powerpoint/2010/main" val="4257267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lstStyle/>
          <a:p>
            <a:r>
              <a:rPr lang="pt-BR" dirty="0"/>
              <a:t>2. O Método dos Elementos de Contorno</a:t>
            </a:r>
            <a:br>
              <a:rPr lang="pt-BR" dirty="0"/>
            </a:br>
            <a:r>
              <a:rPr lang="pt-BR" dirty="0"/>
              <a:t>2.1. Problemas de campo escalar</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p:txBody>
          <a:bodyPr>
            <a:normAutofit/>
          </a:bodyPr>
          <a:lstStyle/>
          <a:p>
            <a:pPr algn="just"/>
            <a:r>
              <a:rPr lang="pt-BR" dirty="0">
                <a:solidFill>
                  <a:schemeClr val="tx1"/>
                </a:solidFill>
              </a:rPr>
              <a:t>Os problemas de Campo Escalar são problemas físicos associados à Teoria de Campo ou Teoria Potencial.</a:t>
            </a:r>
          </a:p>
          <a:p>
            <a:pPr algn="just"/>
            <a:r>
              <a:rPr lang="pt-BR" dirty="0">
                <a:solidFill>
                  <a:schemeClr val="tx1"/>
                </a:solidFill>
              </a:rPr>
              <a:t>Assim, por determinar uma única quantidade da grandeza em cada ponto do espaço avaliado, estes problemas são denominados </a:t>
            </a:r>
            <a:r>
              <a:rPr lang="pt-BR" b="1" dirty="0">
                <a:solidFill>
                  <a:schemeClr val="tx1"/>
                </a:solidFill>
              </a:rPr>
              <a:t>Problemas de Campo Escalar.</a:t>
            </a:r>
          </a:p>
          <a:p>
            <a:pPr algn="just"/>
            <a:r>
              <a:rPr lang="pt-BR" dirty="0">
                <a:solidFill>
                  <a:schemeClr val="tx1"/>
                </a:solidFill>
              </a:rPr>
              <a:t>Neste âmbito, dá-se a entender que a Teoria de Campo é capaz de abordar todos os fenômenos físicos da natureza.</a:t>
            </a:r>
          </a:p>
          <a:p>
            <a:pPr algn="just"/>
            <a:r>
              <a:rPr lang="pt-BR" dirty="0">
                <a:solidFill>
                  <a:schemeClr val="tx1"/>
                </a:solidFill>
              </a:rPr>
              <a:t>•	Proteção catódica; </a:t>
            </a:r>
          </a:p>
          <a:p>
            <a:pPr algn="just"/>
            <a:r>
              <a:rPr lang="pt-BR" dirty="0">
                <a:solidFill>
                  <a:schemeClr val="tx1"/>
                </a:solidFill>
              </a:rPr>
              <a:t>•	Condução de calor; </a:t>
            </a:r>
          </a:p>
          <a:p>
            <a:pPr algn="just"/>
            <a:r>
              <a:rPr lang="pt-BR" dirty="0">
                <a:solidFill>
                  <a:schemeClr val="tx1"/>
                </a:solidFill>
              </a:rPr>
              <a:t>•	Escoamento potencial; </a:t>
            </a:r>
          </a:p>
          <a:p>
            <a:pPr algn="just"/>
            <a:r>
              <a:rPr lang="pt-BR" dirty="0">
                <a:solidFill>
                  <a:schemeClr val="tx1"/>
                </a:solidFill>
              </a:rPr>
              <a:t>•	Entre outros; </a:t>
            </a:r>
          </a:p>
          <a:p>
            <a:pPr algn="just"/>
            <a:endParaRPr lang="pt-BR" b="1" dirty="0">
              <a:solidFill>
                <a:schemeClr val="tx1"/>
              </a:solidFill>
            </a:endParaRPr>
          </a:p>
          <a:p>
            <a:pPr algn="just"/>
            <a:endParaRPr lang="pt-BR" dirty="0"/>
          </a:p>
        </p:txBody>
      </p:sp>
    </p:spTree>
    <p:extLst>
      <p:ext uri="{BB962C8B-B14F-4D97-AF65-F5344CB8AC3E}">
        <p14:creationId xmlns:p14="http://schemas.microsoft.com/office/powerpoint/2010/main" val="10535634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normAutofit/>
          </a:bodyPr>
          <a:lstStyle/>
          <a:p>
            <a:r>
              <a:rPr lang="pt-BR" dirty="0"/>
              <a:t>5. Conclusões</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p:txBody>
          <a:bodyPr>
            <a:normAutofit/>
          </a:bodyPr>
          <a:lstStyle/>
          <a:p>
            <a:pPr algn="just"/>
            <a:r>
              <a:rPr lang="pt-BR" dirty="0"/>
              <a:t>Uma vez que a os resultados da formulação autorregularizada do Método dos Elementos de Contorno com Interpolação Direta são melhores que os resultados da formulação regularizada em problemas de diretos governados pela Equação de Helmholtz, procurou-se analisar a possibilidade e aplicá-la em problemas de autovalor e futuramente em problemas de resposta, usando a Equação da Onda. </a:t>
            </a:r>
          </a:p>
          <a:p>
            <a:pPr algn="just"/>
            <a:r>
              <a:rPr lang="pt-BR" dirty="0"/>
              <a:t>Nesse sentido, examinaram-se os procedimentos matemáticos capazes de conduzir o modelo autorregularizado do MECID a uma forma pertinente a um problema de autovalor. </a:t>
            </a:r>
          </a:p>
          <a:p>
            <a:pPr algn="just"/>
            <a:r>
              <a:rPr lang="pt-BR" dirty="0"/>
              <a:t>Contudo, embora haja modelos similares para o problema dito quadrático, o caso em questão é muito mais complicado, pois é de quarta ordem e arrola uma estrutura em que cada matriz constitutiva do sistema está multiplicada pelo coeficiente associado ao autovalor. </a:t>
            </a:r>
          </a:p>
          <a:p>
            <a:pPr algn="just"/>
            <a:endParaRPr lang="pt-BR" dirty="0"/>
          </a:p>
        </p:txBody>
      </p:sp>
    </p:spTree>
    <p:extLst>
      <p:ext uri="{BB962C8B-B14F-4D97-AF65-F5344CB8AC3E}">
        <p14:creationId xmlns:p14="http://schemas.microsoft.com/office/powerpoint/2010/main" val="20601731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76F5A4D7-7913-47A4-AC6E-DCC2932914B3}"/>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pt-BR" dirty="0"/>
              <a:t>Para que se chegar ao intento desejado, uma aproximação foi feita no cálculo das derivadas do potencial, que são eliminadas no modelo de um problema de autovalor. Tal aproximação, além de outros problemas numéricos que não puderam ser mais bem estudados, fizeram com que os resultados numéricos alcançados ficassem aquém do desejado.</a:t>
            </a:r>
          </a:p>
          <a:p>
            <a:pPr algn="just"/>
            <a:r>
              <a:rPr lang="pt-BR" dirty="0"/>
              <a:t>Resta, todavia, ressaltar que objetivo foi alcançado pois um procedimento matemático consistente foi aplicado e que não se pode identificar trabalhos similares na literatura. </a:t>
            </a:r>
          </a:p>
          <a:p>
            <a:pPr algn="just"/>
            <a:r>
              <a:rPr lang="pt-BR" dirty="0"/>
              <a:t>Assim, o uso da formulação autorregularizada do Método dos Elementos de Contorno deve ser aplicada apenas na obtenção do espectro de frequências via resposta direta, pois que seus resultados nessa classe foram bastante precisos, o que não se pode reproduzir no caso do cálculo dos autovalores associados</a:t>
            </a:r>
            <a:r>
              <a:rPr lang="pt-BR" sz="1800" dirty="0"/>
              <a:t>.</a:t>
            </a:r>
          </a:p>
        </p:txBody>
      </p:sp>
    </p:spTree>
    <p:extLst>
      <p:ext uri="{BB962C8B-B14F-4D97-AF65-F5344CB8AC3E}">
        <p14:creationId xmlns:p14="http://schemas.microsoft.com/office/powerpoint/2010/main" val="13473832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042DD-1816-4D8F-A0BF-DE718FD3A692}"/>
              </a:ext>
            </a:extLst>
          </p:cNvPr>
          <p:cNvSpPr>
            <a:spLocks noGrp="1"/>
          </p:cNvSpPr>
          <p:nvPr>
            <p:ph type="title"/>
          </p:nvPr>
        </p:nvSpPr>
        <p:spPr/>
        <p:txBody>
          <a:bodyPr/>
          <a:lstStyle/>
          <a:p>
            <a:r>
              <a:rPr lang="pt-BR" dirty="0"/>
              <a:t>6. Referências</a:t>
            </a:r>
          </a:p>
        </p:txBody>
      </p:sp>
      <p:sp>
        <p:nvSpPr>
          <p:cNvPr id="3" name="Espaço Reservado para Conteúdo 2">
            <a:extLst>
              <a:ext uri="{FF2B5EF4-FFF2-40B4-BE49-F238E27FC236}">
                <a16:creationId xmlns:a16="http://schemas.microsoft.com/office/drawing/2014/main" id="{0422636A-D7BC-42D5-8454-CEEE478BF753}"/>
              </a:ext>
            </a:extLst>
          </p:cNvPr>
          <p:cNvSpPr>
            <a:spLocks noGrp="1"/>
          </p:cNvSpPr>
          <p:nvPr>
            <p:ph idx="1"/>
          </p:nvPr>
        </p:nvSpPr>
        <p:spPr>
          <a:xfrm>
            <a:off x="1097280" y="1874308"/>
            <a:ext cx="10058400" cy="4452063"/>
          </a:xfrm>
        </p:spPr>
        <p:txBody>
          <a:bodyPr tIns="0" bIns="0">
            <a:normAutofit fontScale="70000" lnSpcReduction="20000"/>
          </a:bodyPr>
          <a:lstStyle/>
          <a:p>
            <a:pPr algn="just"/>
            <a:r>
              <a:rPr lang="pt-BR" dirty="0" err="1"/>
              <a:t>Afolabi</a:t>
            </a:r>
            <a:r>
              <a:rPr lang="pt-BR" dirty="0"/>
              <a:t>, D. (1987). </a:t>
            </a:r>
            <a:r>
              <a:rPr lang="pt-BR" dirty="0" err="1"/>
              <a:t>Linearization</a:t>
            </a:r>
            <a:r>
              <a:rPr lang="pt-BR" dirty="0"/>
              <a:t> </a:t>
            </a:r>
            <a:r>
              <a:rPr lang="pt-BR" dirty="0" err="1"/>
              <a:t>of</a:t>
            </a:r>
            <a:r>
              <a:rPr lang="pt-BR" dirty="0"/>
              <a:t> </a:t>
            </a:r>
            <a:r>
              <a:rPr lang="pt-BR" dirty="0" err="1"/>
              <a:t>the</a:t>
            </a:r>
            <a:r>
              <a:rPr lang="pt-BR" dirty="0"/>
              <a:t> </a:t>
            </a:r>
            <a:r>
              <a:rPr lang="pt-BR" dirty="0" err="1"/>
              <a:t>quadratic</a:t>
            </a:r>
            <a:r>
              <a:rPr lang="pt-BR" dirty="0"/>
              <a:t> </a:t>
            </a:r>
            <a:r>
              <a:rPr lang="pt-BR" dirty="0" err="1"/>
              <a:t>eigenvalue</a:t>
            </a:r>
            <a:r>
              <a:rPr lang="pt-BR" dirty="0"/>
              <a:t> problem. </a:t>
            </a:r>
            <a:r>
              <a:rPr lang="pt-BR" dirty="0" err="1"/>
              <a:t>Computers</a:t>
            </a:r>
            <a:r>
              <a:rPr lang="pt-BR" dirty="0"/>
              <a:t> &amp; </a:t>
            </a:r>
            <a:r>
              <a:rPr lang="pt-BR" dirty="0" err="1"/>
              <a:t>Structures</a:t>
            </a:r>
            <a:r>
              <a:rPr lang="pt-BR" dirty="0"/>
              <a:t>, 26(6), 1039-1040.</a:t>
            </a:r>
          </a:p>
          <a:p>
            <a:pPr algn="just"/>
            <a:r>
              <a:rPr lang="pt-BR" dirty="0"/>
              <a:t>Aliabadi, M., &amp; Wrobel, L. (2002). The </a:t>
            </a:r>
            <a:r>
              <a:rPr lang="pt-BR" dirty="0" err="1"/>
              <a:t>boundary</a:t>
            </a:r>
            <a:r>
              <a:rPr lang="pt-BR" dirty="0"/>
              <a:t> </a:t>
            </a:r>
            <a:r>
              <a:rPr lang="pt-BR" dirty="0" err="1"/>
              <a:t>element</a:t>
            </a:r>
            <a:r>
              <a:rPr lang="pt-BR" dirty="0"/>
              <a:t> </a:t>
            </a:r>
            <a:r>
              <a:rPr lang="pt-BR" dirty="0" err="1"/>
              <a:t>method</a:t>
            </a:r>
            <a:r>
              <a:rPr lang="pt-BR" dirty="0"/>
              <a:t>, volume 2: </a:t>
            </a:r>
            <a:r>
              <a:rPr lang="pt-BR" dirty="0" err="1"/>
              <a:t>applications</a:t>
            </a:r>
            <a:r>
              <a:rPr lang="pt-BR" dirty="0"/>
              <a:t> in </a:t>
            </a:r>
            <a:r>
              <a:rPr lang="pt-BR" dirty="0" err="1"/>
              <a:t>solids</a:t>
            </a:r>
            <a:r>
              <a:rPr lang="pt-BR" dirty="0"/>
              <a:t> </a:t>
            </a:r>
            <a:r>
              <a:rPr lang="pt-BR" dirty="0" err="1"/>
              <a:t>and</a:t>
            </a:r>
            <a:r>
              <a:rPr lang="pt-BR" dirty="0"/>
              <a:t> </a:t>
            </a:r>
            <a:r>
              <a:rPr lang="pt-BR" dirty="0" err="1"/>
              <a:t>structures</a:t>
            </a:r>
            <a:r>
              <a:rPr lang="pt-BR" dirty="0"/>
              <a:t>. John </a:t>
            </a:r>
            <a:r>
              <a:rPr lang="pt-BR" dirty="0" err="1"/>
              <a:t>Wiley</a:t>
            </a:r>
            <a:r>
              <a:rPr lang="pt-BR" dirty="0"/>
              <a:t> &amp; Sons.</a:t>
            </a:r>
          </a:p>
          <a:p>
            <a:pPr algn="just"/>
            <a:r>
              <a:rPr lang="pt-BR" dirty="0"/>
              <a:t>Banerjee, P. (1994). The </a:t>
            </a:r>
            <a:r>
              <a:rPr lang="pt-BR" dirty="0" err="1"/>
              <a:t>Boundary</a:t>
            </a:r>
            <a:r>
              <a:rPr lang="pt-BR" dirty="0"/>
              <a:t> </a:t>
            </a:r>
            <a:r>
              <a:rPr lang="pt-BR" dirty="0" err="1"/>
              <a:t>Element</a:t>
            </a:r>
            <a:r>
              <a:rPr lang="pt-BR" dirty="0"/>
              <a:t> </a:t>
            </a:r>
            <a:r>
              <a:rPr lang="pt-BR" dirty="0" err="1"/>
              <a:t>Methods</a:t>
            </a:r>
            <a:r>
              <a:rPr lang="pt-BR" dirty="0"/>
              <a:t> in </a:t>
            </a:r>
            <a:r>
              <a:rPr lang="pt-BR" dirty="0" err="1"/>
              <a:t>Engineering</a:t>
            </a:r>
            <a:r>
              <a:rPr lang="pt-BR" dirty="0"/>
              <a:t>. London: McGraw-Hill.</a:t>
            </a:r>
          </a:p>
          <a:p>
            <a:pPr algn="just"/>
            <a:r>
              <a:rPr lang="pt-BR" dirty="0"/>
              <a:t>Banerjee, P., &amp; </a:t>
            </a:r>
            <a:r>
              <a:rPr lang="pt-BR" dirty="0" err="1"/>
              <a:t>Butterfield</a:t>
            </a:r>
            <a:r>
              <a:rPr lang="pt-BR" dirty="0"/>
              <a:t>, R. (1981). </a:t>
            </a:r>
            <a:r>
              <a:rPr lang="pt-BR" dirty="0" err="1"/>
              <a:t>Boundary</a:t>
            </a:r>
            <a:r>
              <a:rPr lang="pt-BR" dirty="0"/>
              <a:t> </a:t>
            </a:r>
            <a:r>
              <a:rPr lang="pt-BR" dirty="0" err="1"/>
              <a:t>element</a:t>
            </a:r>
            <a:r>
              <a:rPr lang="pt-BR" dirty="0"/>
              <a:t> </a:t>
            </a:r>
            <a:r>
              <a:rPr lang="pt-BR" dirty="0" err="1"/>
              <a:t>methods</a:t>
            </a:r>
            <a:r>
              <a:rPr lang="pt-BR" dirty="0"/>
              <a:t> in </a:t>
            </a:r>
            <a:r>
              <a:rPr lang="pt-BR" dirty="0" err="1"/>
              <a:t>engineering</a:t>
            </a:r>
            <a:r>
              <a:rPr lang="pt-BR" dirty="0"/>
              <a:t> </a:t>
            </a:r>
            <a:r>
              <a:rPr lang="pt-BR" dirty="0" err="1"/>
              <a:t>science</a:t>
            </a:r>
            <a:r>
              <a:rPr lang="pt-BR" dirty="0"/>
              <a:t>. London: McGraw-Hill.</a:t>
            </a:r>
          </a:p>
          <a:p>
            <a:pPr algn="just"/>
            <a:r>
              <a:rPr lang="pt-BR" dirty="0"/>
              <a:t>Barcelos, H. (2014). Comparação de desempenho entre a formulação direta do Método dos Elementos de Contorno com Funções Radiais e o Método dos Elementos Finitos em problemas de Poisson e Helmholtz. Vitória: Universidade Federal do Espírito Santo.</a:t>
            </a:r>
          </a:p>
          <a:p>
            <a:pPr algn="just"/>
            <a:r>
              <a:rPr lang="pt-BR" dirty="0"/>
              <a:t>Brebbia, C. A. (1978). The </a:t>
            </a:r>
            <a:r>
              <a:rPr lang="pt-BR" dirty="0" err="1"/>
              <a:t>Boundary</a:t>
            </a:r>
            <a:r>
              <a:rPr lang="pt-BR" dirty="0"/>
              <a:t> </a:t>
            </a:r>
            <a:r>
              <a:rPr lang="pt-BR" dirty="0" err="1"/>
              <a:t>Element</a:t>
            </a:r>
            <a:r>
              <a:rPr lang="pt-BR" dirty="0"/>
              <a:t> </a:t>
            </a:r>
            <a:r>
              <a:rPr lang="pt-BR" dirty="0" err="1"/>
              <a:t>method</a:t>
            </a:r>
            <a:r>
              <a:rPr lang="pt-BR" dirty="0"/>
              <a:t> for </a:t>
            </a:r>
            <a:r>
              <a:rPr lang="pt-BR" dirty="0" err="1"/>
              <a:t>Engineers</a:t>
            </a:r>
            <a:r>
              <a:rPr lang="pt-BR" dirty="0"/>
              <a:t>. London: </a:t>
            </a:r>
            <a:r>
              <a:rPr lang="pt-BR" dirty="0" err="1"/>
              <a:t>Pentech</a:t>
            </a:r>
            <a:r>
              <a:rPr lang="pt-BR" dirty="0"/>
              <a:t> Press.</a:t>
            </a:r>
          </a:p>
          <a:p>
            <a:pPr algn="just"/>
            <a:r>
              <a:rPr lang="pt-BR" dirty="0"/>
              <a:t>Brebbia, C. A., &amp; </a:t>
            </a:r>
            <a:r>
              <a:rPr lang="pt-BR" dirty="0" err="1"/>
              <a:t>Ferrante</a:t>
            </a:r>
            <a:r>
              <a:rPr lang="pt-BR" dirty="0"/>
              <a:t>, A. J. (1975). The </a:t>
            </a:r>
            <a:r>
              <a:rPr lang="pt-BR" dirty="0" err="1"/>
              <a:t>Finite</a:t>
            </a:r>
            <a:r>
              <a:rPr lang="pt-BR" dirty="0"/>
              <a:t> </a:t>
            </a:r>
            <a:r>
              <a:rPr lang="pt-BR" dirty="0" err="1"/>
              <a:t>Element</a:t>
            </a:r>
            <a:r>
              <a:rPr lang="pt-BR" dirty="0"/>
              <a:t> </a:t>
            </a:r>
            <a:r>
              <a:rPr lang="pt-BR" dirty="0" err="1"/>
              <a:t>Technique</a:t>
            </a:r>
            <a:r>
              <a:rPr lang="pt-BR" dirty="0"/>
              <a:t>. Porto Alegre: URGS.</a:t>
            </a:r>
          </a:p>
          <a:p>
            <a:pPr algn="just"/>
            <a:r>
              <a:rPr lang="pt-BR" dirty="0"/>
              <a:t>Brebbia, C., &amp; Dominguez, J. (1994). </a:t>
            </a:r>
            <a:r>
              <a:rPr lang="pt-BR" dirty="0" err="1"/>
              <a:t>Boundary</a:t>
            </a:r>
            <a:r>
              <a:rPr lang="pt-BR" dirty="0"/>
              <a:t> </a:t>
            </a:r>
            <a:r>
              <a:rPr lang="pt-BR" dirty="0" err="1"/>
              <a:t>elements</a:t>
            </a:r>
            <a:r>
              <a:rPr lang="pt-BR" dirty="0"/>
              <a:t>: </a:t>
            </a:r>
            <a:r>
              <a:rPr lang="pt-BR" dirty="0" err="1"/>
              <a:t>an</a:t>
            </a:r>
            <a:r>
              <a:rPr lang="pt-BR" dirty="0"/>
              <a:t> </a:t>
            </a:r>
            <a:r>
              <a:rPr lang="pt-BR" dirty="0" err="1"/>
              <a:t>introductory</a:t>
            </a:r>
            <a:r>
              <a:rPr lang="pt-BR" dirty="0"/>
              <a:t> </a:t>
            </a:r>
            <a:r>
              <a:rPr lang="pt-BR" dirty="0" err="1"/>
              <a:t>course</a:t>
            </a:r>
            <a:r>
              <a:rPr lang="pt-BR" dirty="0"/>
              <a:t>. WIT </a:t>
            </a:r>
            <a:r>
              <a:rPr lang="pt-BR" dirty="0" err="1"/>
              <a:t>press</a:t>
            </a:r>
            <a:r>
              <a:rPr lang="pt-BR" dirty="0"/>
              <a:t>.</a:t>
            </a:r>
          </a:p>
          <a:p>
            <a:pPr algn="just"/>
            <a:r>
              <a:rPr lang="pt-BR" dirty="0"/>
              <a:t>Brebbia, C., &amp; Walker, S. (1980). </a:t>
            </a:r>
            <a:r>
              <a:rPr lang="pt-BR" dirty="0" err="1"/>
              <a:t>Boundary</a:t>
            </a:r>
            <a:r>
              <a:rPr lang="pt-BR" dirty="0"/>
              <a:t> </a:t>
            </a:r>
            <a:r>
              <a:rPr lang="pt-BR" dirty="0" err="1"/>
              <a:t>element</a:t>
            </a:r>
            <a:r>
              <a:rPr lang="pt-BR" dirty="0"/>
              <a:t> </a:t>
            </a:r>
            <a:r>
              <a:rPr lang="pt-BR" dirty="0" err="1"/>
              <a:t>techniques</a:t>
            </a:r>
            <a:r>
              <a:rPr lang="pt-BR" dirty="0"/>
              <a:t> in </a:t>
            </a:r>
            <a:r>
              <a:rPr lang="pt-BR" dirty="0" err="1"/>
              <a:t>engineering</a:t>
            </a:r>
            <a:r>
              <a:rPr lang="pt-BR" dirty="0"/>
              <a:t>. London: </a:t>
            </a:r>
            <a:r>
              <a:rPr lang="pt-BR" dirty="0" err="1"/>
              <a:t>Newnes-Butterworths</a:t>
            </a:r>
            <a:r>
              <a:rPr lang="pt-BR" dirty="0"/>
              <a:t>.</a:t>
            </a:r>
          </a:p>
          <a:p>
            <a:pPr algn="just"/>
            <a:r>
              <a:rPr lang="pt-BR" dirty="0"/>
              <a:t>Brebbia, C., Telles, J., &amp; Wrobel, L. (1984). </a:t>
            </a:r>
            <a:r>
              <a:rPr lang="pt-BR" dirty="0" err="1"/>
              <a:t>Boundary</a:t>
            </a:r>
            <a:r>
              <a:rPr lang="pt-BR" dirty="0"/>
              <a:t> </a:t>
            </a:r>
            <a:r>
              <a:rPr lang="pt-BR" dirty="0" err="1"/>
              <a:t>element</a:t>
            </a:r>
            <a:r>
              <a:rPr lang="pt-BR" dirty="0"/>
              <a:t> </a:t>
            </a:r>
            <a:r>
              <a:rPr lang="pt-BR" dirty="0" err="1"/>
              <a:t>techniques</a:t>
            </a:r>
            <a:r>
              <a:rPr lang="pt-BR" dirty="0"/>
              <a:t>: </a:t>
            </a:r>
            <a:r>
              <a:rPr lang="pt-BR" dirty="0" err="1"/>
              <a:t>theory</a:t>
            </a:r>
            <a:r>
              <a:rPr lang="pt-BR" dirty="0"/>
              <a:t> </a:t>
            </a:r>
            <a:r>
              <a:rPr lang="pt-BR" dirty="0" err="1"/>
              <a:t>and</a:t>
            </a:r>
            <a:r>
              <a:rPr lang="pt-BR" dirty="0"/>
              <a:t> </a:t>
            </a:r>
            <a:r>
              <a:rPr lang="pt-BR" dirty="0" err="1"/>
              <a:t>applications</a:t>
            </a:r>
            <a:r>
              <a:rPr lang="pt-BR" dirty="0"/>
              <a:t> in </a:t>
            </a:r>
            <a:r>
              <a:rPr lang="pt-BR" dirty="0" err="1"/>
              <a:t>engineering</a:t>
            </a:r>
            <a:r>
              <a:rPr lang="pt-BR" dirty="0"/>
              <a:t>. Springer Science &amp; Business Media.</a:t>
            </a:r>
          </a:p>
          <a:p>
            <a:pPr algn="just"/>
            <a:r>
              <a:rPr lang="pt-BR" dirty="0"/>
              <a:t>Bulcão, A. (1999). Formulação do Método dos Elementos de Contorno com Dupla Reciprocidade Usando Elementos de Ordem Superior Aplicada a Problemas de Campo Escalar Generalizado. Universidade Federal do Espírito Santo, PPGEM.</a:t>
            </a:r>
          </a:p>
          <a:p>
            <a:pPr algn="just"/>
            <a:r>
              <a:rPr lang="pt-BR" dirty="0" err="1"/>
              <a:t>Butkov</a:t>
            </a:r>
            <a:r>
              <a:rPr lang="pt-BR" dirty="0"/>
              <a:t>, E. (1988). Física matemática. Rio de Janeiro: Livros Técnicos e Científicos.</a:t>
            </a:r>
          </a:p>
        </p:txBody>
      </p:sp>
    </p:spTree>
    <p:extLst>
      <p:ext uri="{BB962C8B-B14F-4D97-AF65-F5344CB8AC3E}">
        <p14:creationId xmlns:p14="http://schemas.microsoft.com/office/powerpoint/2010/main" val="39943983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042DD-1816-4D8F-A0BF-DE718FD3A692}"/>
              </a:ext>
            </a:extLst>
          </p:cNvPr>
          <p:cNvSpPr>
            <a:spLocks noGrp="1"/>
          </p:cNvSpPr>
          <p:nvPr>
            <p:ph type="title"/>
          </p:nvPr>
        </p:nvSpPr>
        <p:spPr/>
        <p:txBody>
          <a:bodyPr/>
          <a:lstStyle/>
          <a:p>
            <a:r>
              <a:rPr lang="pt-BR" dirty="0"/>
              <a:t>6. Referências</a:t>
            </a:r>
          </a:p>
        </p:txBody>
      </p:sp>
      <p:sp>
        <p:nvSpPr>
          <p:cNvPr id="3" name="Espaço Reservado para Conteúdo 2">
            <a:extLst>
              <a:ext uri="{FF2B5EF4-FFF2-40B4-BE49-F238E27FC236}">
                <a16:creationId xmlns:a16="http://schemas.microsoft.com/office/drawing/2014/main" id="{0422636A-D7BC-42D5-8454-CEEE478BF753}"/>
              </a:ext>
            </a:extLst>
          </p:cNvPr>
          <p:cNvSpPr>
            <a:spLocks noGrp="1"/>
          </p:cNvSpPr>
          <p:nvPr>
            <p:ph idx="1"/>
          </p:nvPr>
        </p:nvSpPr>
        <p:spPr>
          <a:xfrm>
            <a:off x="1097280" y="1874308"/>
            <a:ext cx="10058400" cy="4452063"/>
          </a:xfrm>
        </p:spPr>
        <p:txBody>
          <a:bodyPr tIns="0" bIns="0">
            <a:normAutofit fontScale="70000" lnSpcReduction="20000"/>
          </a:bodyPr>
          <a:lstStyle/>
          <a:p>
            <a:pPr algn="just"/>
            <a:r>
              <a:rPr lang="pt-BR" dirty="0"/>
              <a:t>Chu, M. T., </a:t>
            </a:r>
            <a:r>
              <a:rPr lang="pt-BR" dirty="0" err="1"/>
              <a:t>Hwang</a:t>
            </a:r>
            <a:r>
              <a:rPr lang="pt-BR" dirty="0"/>
              <a:t>, T.-M., &amp; Lin, W.-W. (2005). A novel </a:t>
            </a:r>
            <a:r>
              <a:rPr lang="pt-BR" dirty="0" err="1"/>
              <a:t>deflation</a:t>
            </a:r>
            <a:r>
              <a:rPr lang="pt-BR" dirty="0"/>
              <a:t> </a:t>
            </a:r>
            <a:r>
              <a:rPr lang="pt-BR" dirty="0" err="1"/>
              <a:t>technique</a:t>
            </a:r>
            <a:r>
              <a:rPr lang="pt-BR" dirty="0"/>
              <a:t> for </a:t>
            </a:r>
            <a:r>
              <a:rPr lang="pt-BR" dirty="0" err="1"/>
              <a:t>solving</a:t>
            </a:r>
            <a:r>
              <a:rPr lang="pt-BR" dirty="0"/>
              <a:t> </a:t>
            </a:r>
            <a:r>
              <a:rPr lang="pt-BR" dirty="0" err="1"/>
              <a:t>quadratic</a:t>
            </a:r>
            <a:r>
              <a:rPr lang="pt-BR" dirty="0"/>
              <a:t> </a:t>
            </a:r>
            <a:r>
              <a:rPr lang="pt-BR" dirty="0" err="1"/>
              <a:t>eigenvalue</a:t>
            </a:r>
            <a:r>
              <a:rPr lang="pt-BR" dirty="0"/>
              <a:t> </a:t>
            </a:r>
            <a:r>
              <a:rPr lang="pt-BR" dirty="0" err="1"/>
              <a:t>problems</a:t>
            </a:r>
            <a:r>
              <a:rPr lang="pt-BR" dirty="0"/>
              <a:t>.</a:t>
            </a:r>
          </a:p>
          <a:p>
            <a:pPr algn="just"/>
            <a:r>
              <a:rPr lang="pt-BR" dirty="0"/>
              <a:t>Cohn, P. M. (1991). </a:t>
            </a:r>
            <a:r>
              <a:rPr lang="pt-BR" dirty="0" err="1"/>
              <a:t>Further</a:t>
            </a:r>
            <a:r>
              <a:rPr lang="pt-BR" dirty="0"/>
              <a:t> </a:t>
            </a:r>
            <a:r>
              <a:rPr lang="pt-BR" dirty="0" err="1"/>
              <a:t>Algebra</a:t>
            </a:r>
            <a:r>
              <a:rPr lang="pt-BR" dirty="0"/>
              <a:t> </a:t>
            </a:r>
            <a:r>
              <a:rPr lang="pt-BR" dirty="0" err="1"/>
              <a:t>and</a:t>
            </a:r>
            <a:r>
              <a:rPr lang="pt-BR" dirty="0"/>
              <a:t> </a:t>
            </a:r>
            <a:r>
              <a:rPr lang="pt-BR" dirty="0" err="1"/>
              <a:t>Applications</a:t>
            </a:r>
            <a:r>
              <a:rPr lang="pt-BR" dirty="0"/>
              <a:t>. Springer.</a:t>
            </a:r>
          </a:p>
          <a:p>
            <a:pPr algn="just"/>
            <a:r>
              <a:rPr lang="pt-BR" dirty="0" err="1"/>
              <a:t>Collin</a:t>
            </a:r>
            <a:r>
              <a:rPr lang="pt-BR" dirty="0"/>
              <a:t>, R. E. (1991). Field </a:t>
            </a:r>
            <a:r>
              <a:rPr lang="pt-BR" dirty="0" err="1"/>
              <a:t>theory</a:t>
            </a:r>
            <a:r>
              <a:rPr lang="pt-BR" dirty="0"/>
              <a:t> </a:t>
            </a:r>
            <a:r>
              <a:rPr lang="pt-BR" dirty="0" err="1"/>
              <a:t>of</a:t>
            </a:r>
            <a:r>
              <a:rPr lang="pt-BR" dirty="0"/>
              <a:t> </a:t>
            </a:r>
            <a:r>
              <a:rPr lang="pt-BR" dirty="0" err="1"/>
              <a:t>guided</a:t>
            </a:r>
            <a:r>
              <a:rPr lang="pt-BR" dirty="0"/>
              <a:t> </a:t>
            </a:r>
            <a:r>
              <a:rPr lang="pt-BR" dirty="0" err="1"/>
              <a:t>waves</a:t>
            </a:r>
            <a:r>
              <a:rPr lang="pt-BR" dirty="0"/>
              <a:t>. IEEE Press.</a:t>
            </a:r>
          </a:p>
          <a:p>
            <a:pPr algn="just"/>
            <a:r>
              <a:rPr lang="pt-BR" dirty="0" err="1"/>
              <a:t>Courant</a:t>
            </a:r>
            <a:r>
              <a:rPr lang="pt-BR" dirty="0"/>
              <a:t>, R. (1943). </a:t>
            </a:r>
            <a:r>
              <a:rPr lang="pt-BR" dirty="0" err="1"/>
              <a:t>Variational</a:t>
            </a:r>
            <a:r>
              <a:rPr lang="pt-BR" dirty="0"/>
              <a:t> </a:t>
            </a:r>
            <a:r>
              <a:rPr lang="pt-BR" dirty="0" err="1"/>
              <a:t>methods</a:t>
            </a:r>
            <a:r>
              <a:rPr lang="pt-BR" dirty="0"/>
              <a:t> for </a:t>
            </a:r>
            <a:r>
              <a:rPr lang="pt-BR" dirty="0" err="1"/>
              <a:t>the</a:t>
            </a:r>
            <a:r>
              <a:rPr lang="pt-BR" dirty="0"/>
              <a:t> </a:t>
            </a:r>
            <a:r>
              <a:rPr lang="pt-BR" dirty="0" err="1"/>
              <a:t>solution</a:t>
            </a:r>
            <a:r>
              <a:rPr lang="pt-BR" dirty="0"/>
              <a:t> </a:t>
            </a:r>
            <a:r>
              <a:rPr lang="pt-BR" dirty="0" err="1"/>
              <a:t>of</a:t>
            </a:r>
            <a:r>
              <a:rPr lang="pt-BR" dirty="0"/>
              <a:t> </a:t>
            </a:r>
            <a:r>
              <a:rPr lang="pt-BR" dirty="0" err="1"/>
              <a:t>problems</a:t>
            </a:r>
            <a:r>
              <a:rPr lang="pt-BR" dirty="0"/>
              <a:t> </a:t>
            </a:r>
            <a:r>
              <a:rPr lang="pt-BR" dirty="0" err="1"/>
              <a:t>of</a:t>
            </a:r>
            <a:r>
              <a:rPr lang="pt-BR" dirty="0"/>
              <a:t> </a:t>
            </a:r>
            <a:r>
              <a:rPr lang="pt-BR" dirty="0" err="1"/>
              <a:t>equilibrium</a:t>
            </a:r>
            <a:r>
              <a:rPr lang="pt-BR" dirty="0"/>
              <a:t> </a:t>
            </a:r>
            <a:r>
              <a:rPr lang="pt-BR" dirty="0" err="1"/>
              <a:t>and</a:t>
            </a:r>
            <a:r>
              <a:rPr lang="pt-BR" dirty="0"/>
              <a:t> </a:t>
            </a:r>
            <a:r>
              <a:rPr lang="pt-BR" dirty="0" err="1"/>
              <a:t>vibrations</a:t>
            </a:r>
            <a:r>
              <a:rPr lang="pt-BR" dirty="0"/>
              <a:t>. </a:t>
            </a:r>
            <a:r>
              <a:rPr lang="pt-BR" dirty="0" err="1"/>
              <a:t>Bulletin</a:t>
            </a:r>
            <a:r>
              <a:rPr lang="pt-BR" dirty="0"/>
              <a:t> </a:t>
            </a:r>
            <a:r>
              <a:rPr lang="pt-BR" dirty="0" err="1"/>
              <a:t>of</a:t>
            </a:r>
            <a:r>
              <a:rPr lang="pt-BR" dirty="0"/>
              <a:t> </a:t>
            </a:r>
            <a:r>
              <a:rPr lang="pt-BR" dirty="0" err="1"/>
              <a:t>the</a:t>
            </a:r>
            <a:r>
              <a:rPr lang="pt-BR" dirty="0"/>
              <a:t> American </a:t>
            </a:r>
            <a:r>
              <a:rPr lang="pt-BR" dirty="0" err="1"/>
              <a:t>Mathematical</a:t>
            </a:r>
            <a:r>
              <a:rPr lang="pt-BR" dirty="0"/>
              <a:t> Society, 1–23.</a:t>
            </a:r>
          </a:p>
          <a:p>
            <a:pPr algn="just"/>
            <a:r>
              <a:rPr lang="pt-BR" dirty="0" err="1"/>
              <a:t>Courant</a:t>
            </a:r>
            <a:r>
              <a:rPr lang="pt-BR" dirty="0"/>
              <a:t>, R., &amp; John, F. (1974). </a:t>
            </a:r>
            <a:r>
              <a:rPr lang="pt-BR" dirty="0" err="1"/>
              <a:t>Introduction</a:t>
            </a:r>
            <a:r>
              <a:rPr lang="pt-BR" dirty="0"/>
              <a:t> </a:t>
            </a:r>
            <a:r>
              <a:rPr lang="pt-BR" dirty="0" err="1"/>
              <a:t>to</a:t>
            </a:r>
            <a:r>
              <a:rPr lang="pt-BR" dirty="0"/>
              <a:t> </a:t>
            </a:r>
            <a:r>
              <a:rPr lang="pt-BR" dirty="0" err="1"/>
              <a:t>Calculus</a:t>
            </a:r>
            <a:r>
              <a:rPr lang="pt-BR" dirty="0"/>
              <a:t> &amp; </a:t>
            </a:r>
            <a:r>
              <a:rPr lang="pt-BR" dirty="0" err="1"/>
              <a:t>Analysis</a:t>
            </a:r>
            <a:r>
              <a:rPr lang="pt-BR" dirty="0"/>
              <a:t>. John </a:t>
            </a:r>
            <a:r>
              <a:rPr lang="pt-BR" dirty="0" err="1"/>
              <a:t>Wiley</a:t>
            </a:r>
            <a:r>
              <a:rPr lang="pt-BR" dirty="0"/>
              <a:t> &amp; Sons.</a:t>
            </a:r>
          </a:p>
          <a:p>
            <a:pPr algn="just"/>
            <a:r>
              <a:rPr lang="pt-BR" dirty="0" err="1"/>
              <a:t>Cruse</a:t>
            </a:r>
            <a:r>
              <a:rPr lang="pt-BR" dirty="0"/>
              <a:t>, T. (1973). </a:t>
            </a:r>
            <a:r>
              <a:rPr lang="pt-BR" dirty="0" err="1"/>
              <a:t>Application</a:t>
            </a:r>
            <a:r>
              <a:rPr lang="pt-BR" dirty="0"/>
              <a:t> </a:t>
            </a:r>
            <a:r>
              <a:rPr lang="pt-BR" dirty="0" err="1"/>
              <a:t>of</a:t>
            </a:r>
            <a:r>
              <a:rPr lang="pt-BR" dirty="0"/>
              <a:t> </a:t>
            </a:r>
            <a:r>
              <a:rPr lang="pt-BR" dirty="0" err="1"/>
              <a:t>the</a:t>
            </a:r>
            <a:r>
              <a:rPr lang="pt-BR" dirty="0"/>
              <a:t> </a:t>
            </a:r>
            <a:r>
              <a:rPr lang="pt-BR" dirty="0" err="1"/>
              <a:t>boundary</a:t>
            </a:r>
            <a:r>
              <a:rPr lang="pt-BR" dirty="0"/>
              <a:t>-integral </a:t>
            </a:r>
            <a:r>
              <a:rPr lang="pt-BR" dirty="0" err="1"/>
              <a:t>equation</a:t>
            </a:r>
            <a:r>
              <a:rPr lang="pt-BR" dirty="0"/>
              <a:t> </a:t>
            </a:r>
            <a:r>
              <a:rPr lang="pt-BR" dirty="0" err="1"/>
              <a:t>method</a:t>
            </a:r>
            <a:r>
              <a:rPr lang="pt-BR" dirty="0"/>
              <a:t> </a:t>
            </a:r>
            <a:r>
              <a:rPr lang="pt-BR" dirty="0" err="1"/>
              <a:t>to</a:t>
            </a:r>
            <a:r>
              <a:rPr lang="pt-BR" dirty="0"/>
              <a:t> </a:t>
            </a:r>
            <a:r>
              <a:rPr lang="pt-BR" dirty="0" err="1"/>
              <a:t>three</a:t>
            </a:r>
            <a:r>
              <a:rPr lang="pt-BR" dirty="0"/>
              <a:t> dimensional stress </a:t>
            </a:r>
            <a:r>
              <a:rPr lang="pt-BR" dirty="0" err="1"/>
              <a:t>analysis</a:t>
            </a:r>
            <a:r>
              <a:rPr lang="pt-BR" dirty="0"/>
              <a:t>. </a:t>
            </a:r>
            <a:r>
              <a:rPr lang="pt-BR" dirty="0" err="1"/>
              <a:t>Computers</a:t>
            </a:r>
            <a:r>
              <a:rPr lang="pt-BR" dirty="0"/>
              <a:t> &amp; </a:t>
            </a:r>
            <a:r>
              <a:rPr lang="pt-BR" dirty="0" err="1"/>
              <a:t>Structures</a:t>
            </a:r>
            <a:r>
              <a:rPr lang="pt-BR" dirty="0"/>
              <a:t>, 3.3, 509-527.</a:t>
            </a:r>
          </a:p>
          <a:p>
            <a:pPr algn="just"/>
            <a:r>
              <a:rPr lang="pt-BR" dirty="0"/>
              <a:t>Cruz, A. L. (2012). Modelagem Direta de Integrais de Domínio Usando Funções de Base. Universidade Federal do Espírito Santo, PPGEM.</a:t>
            </a:r>
          </a:p>
          <a:p>
            <a:pPr algn="just"/>
            <a:r>
              <a:rPr lang="pt-BR" dirty="0"/>
              <a:t>De Souza, L. Z. (2013). Utilização De Funções De Base Radial De Suporte Compacto Na Modelagem Direta De Integrais De Domínio Com O Método Dos Elementos De Contorno. Vitória, ES, Brasil: Universidade Federal do Espirito Santo, PPGEM.</a:t>
            </a:r>
          </a:p>
          <a:p>
            <a:pPr algn="just"/>
            <a:r>
              <a:rPr lang="pt-BR" dirty="0"/>
              <a:t>Dumont, N. A. (2007). </a:t>
            </a:r>
            <a:r>
              <a:rPr lang="pt-BR" dirty="0" err="1"/>
              <a:t>On</a:t>
            </a:r>
            <a:r>
              <a:rPr lang="pt-BR" dirty="0"/>
              <a:t> </a:t>
            </a:r>
            <a:r>
              <a:rPr lang="pt-BR" dirty="0" err="1"/>
              <a:t>the</a:t>
            </a:r>
            <a:r>
              <a:rPr lang="pt-BR" dirty="0"/>
              <a:t> </a:t>
            </a:r>
            <a:r>
              <a:rPr lang="pt-BR" dirty="0" err="1"/>
              <a:t>solution</a:t>
            </a:r>
            <a:r>
              <a:rPr lang="pt-BR" dirty="0"/>
              <a:t> </a:t>
            </a:r>
            <a:r>
              <a:rPr lang="pt-BR" dirty="0" err="1"/>
              <a:t>of</a:t>
            </a:r>
            <a:r>
              <a:rPr lang="pt-BR" dirty="0"/>
              <a:t> </a:t>
            </a:r>
            <a:r>
              <a:rPr lang="pt-BR" dirty="0" err="1"/>
              <a:t>generalized</a:t>
            </a:r>
            <a:r>
              <a:rPr lang="pt-BR" dirty="0"/>
              <a:t> non‐linear </a:t>
            </a:r>
            <a:r>
              <a:rPr lang="pt-BR" dirty="0" err="1"/>
              <a:t>complex‐symmetric</a:t>
            </a:r>
            <a:r>
              <a:rPr lang="pt-BR" dirty="0"/>
              <a:t> </a:t>
            </a:r>
            <a:r>
              <a:rPr lang="pt-BR" dirty="0" err="1"/>
              <a:t>eigenvalue</a:t>
            </a:r>
            <a:r>
              <a:rPr lang="pt-BR" dirty="0"/>
              <a:t> </a:t>
            </a:r>
            <a:r>
              <a:rPr lang="pt-BR" dirty="0" err="1"/>
              <a:t>problems</a:t>
            </a:r>
            <a:r>
              <a:rPr lang="pt-BR" dirty="0"/>
              <a:t>. </a:t>
            </a:r>
            <a:r>
              <a:rPr lang="pt-BR" dirty="0" err="1"/>
              <a:t>International</a:t>
            </a:r>
            <a:r>
              <a:rPr lang="pt-BR" dirty="0"/>
              <a:t> </a:t>
            </a:r>
            <a:r>
              <a:rPr lang="pt-BR" dirty="0" err="1"/>
              <a:t>Journal</a:t>
            </a:r>
            <a:r>
              <a:rPr lang="pt-BR" dirty="0"/>
              <a:t> for </a:t>
            </a:r>
            <a:r>
              <a:rPr lang="pt-BR" dirty="0" err="1"/>
              <a:t>Numerical</a:t>
            </a:r>
            <a:r>
              <a:rPr lang="pt-BR" dirty="0"/>
              <a:t> </a:t>
            </a:r>
            <a:r>
              <a:rPr lang="pt-BR" dirty="0" err="1"/>
              <a:t>Methods</a:t>
            </a:r>
            <a:r>
              <a:rPr lang="pt-BR" dirty="0"/>
              <a:t> in </a:t>
            </a:r>
            <a:r>
              <a:rPr lang="pt-BR" dirty="0" err="1"/>
              <a:t>Engineering</a:t>
            </a:r>
            <a:r>
              <a:rPr lang="pt-BR" dirty="0"/>
              <a:t>.</a:t>
            </a:r>
          </a:p>
          <a:p>
            <a:pPr algn="just"/>
            <a:r>
              <a:rPr lang="pt-BR" dirty="0"/>
              <a:t>Duncan, W. J. (1956.). </a:t>
            </a:r>
            <a:r>
              <a:rPr lang="pt-BR" dirty="0" err="1"/>
              <a:t>Reciprocation</a:t>
            </a:r>
            <a:r>
              <a:rPr lang="pt-BR" dirty="0"/>
              <a:t> </a:t>
            </a:r>
            <a:r>
              <a:rPr lang="pt-BR" dirty="0" err="1"/>
              <a:t>of</a:t>
            </a:r>
            <a:r>
              <a:rPr lang="pt-BR" dirty="0"/>
              <a:t> </a:t>
            </a:r>
            <a:r>
              <a:rPr lang="pt-BR" dirty="0" err="1"/>
              <a:t>triply-partitioned</a:t>
            </a:r>
            <a:r>
              <a:rPr lang="pt-BR" dirty="0"/>
              <a:t> </a:t>
            </a:r>
            <a:r>
              <a:rPr lang="pt-BR" dirty="0" err="1"/>
              <a:t>matrices</a:t>
            </a:r>
            <a:r>
              <a:rPr lang="pt-BR" dirty="0"/>
              <a:t>. The </a:t>
            </a:r>
            <a:r>
              <a:rPr lang="pt-BR" dirty="0" err="1"/>
              <a:t>Aeronautical</a:t>
            </a:r>
            <a:r>
              <a:rPr lang="pt-BR" dirty="0"/>
              <a:t> </a:t>
            </a:r>
            <a:r>
              <a:rPr lang="pt-BR" dirty="0" err="1"/>
              <a:t>Journal</a:t>
            </a:r>
            <a:r>
              <a:rPr lang="pt-BR" dirty="0"/>
              <a:t>, 131-132.</a:t>
            </a:r>
          </a:p>
          <a:p>
            <a:pPr algn="just"/>
            <a:r>
              <a:rPr lang="pt-BR" dirty="0"/>
              <a:t>Eiger, S. (1989). Modelos de escoamentos turbulentos. Métodos Numéricos em Recursos </a:t>
            </a:r>
            <a:r>
              <a:rPr lang="pt-BR" dirty="0" err="1"/>
              <a:t>Hıdricos</a:t>
            </a:r>
            <a:r>
              <a:rPr lang="pt-BR" dirty="0"/>
              <a:t>. </a:t>
            </a:r>
          </a:p>
          <a:p>
            <a:pPr algn="just"/>
            <a:r>
              <a:rPr lang="pt-BR" dirty="0" err="1"/>
              <a:t>Eymard</a:t>
            </a:r>
            <a:r>
              <a:rPr lang="pt-BR" dirty="0"/>
              <a:t>, R., </a:t>
            </a:r>
            <a:r>
              <a:rPr lang="pt-BR" dirty="0" err="1"/>
              <a:t>Gallouët</a:t>
            </a:r>
            <a:r>
              <a:rPr lang="pt-BR" dirty="0"/>
              <a:t>, T., &amp; </a:t>
            </a:r>
            <a:r>
              <a:rPr lang="pt-BR" dirty="0" err="1"/>
              <a:t>Herbin</a:t>
            </a:r>
            <a:r>
              <a:rPr lang="pt-BR" dirty="0"/>
              <a:t>, R. (2000). </a:t>
            </a:r>
            <a:r>
              <a:rPr lang="pt-BR" dirty="0" err="1"/>
              <a:t>Finite</a:t>
            </a:r>
            <a:r>
              <a:rPr lang="pt-BR" dirty="0"/>
              <a:t> volume </a:t>
            </a:r>
            <a:r>
              <a:rPr lang="pt-BR" dirty="0" err="1"/>
              <a:t>methods</a:t>
            </a:r>
            <a:r>
              <a:rPr lang="pt-BR" dirty="0"/>
              <a:t>. Handbook </a:t>
            </a:r>
            <a:r>
              <a:rPr lang="pt-BR" dirty="0" err="1"/>
              <a:t>of</a:t>
            </a:r>
            <a:r>
              <a:rPr lang="pt-BR" dirty="0"/>
              <a:t> </a:t>
            </a:r>
            <a:r>
              <a:rPr lang="pt-BR" dirty="0" err="1"/>
              <a:t>numerical</a:t>
            </a:r>
            <a:r>
              <a:rPr lang="pt-BR" dirty="0"/>
              <a:t> </a:t>
            </a:r>
            <a:r>
              <a:rPr lang="pt-BR" dirty="0" err="1"/>
              <a:t>analysis</a:t>
            </a:r>
            <a:r>
              <a:rPr lang="pt-BR" dirty="0"/>
              <a:t> 7, 713-1018.</a:t>
            </a:r>
          </a:p>
          <a:p>
            <a:pPr algn="just"/>
            <a:endParaRPr lang="pt-BR" dirty="0"/>
          </a:p>
          <a:p>
            <a:pPr algn="just"/>
            <a:endParaRPr lang="pt-BR" dirty="0" err="1"/>
          </a:p>
        </p:txBody>
      </p:sp>
    </p:spTree>
    <p:extLst>
      <p:ext uri="{BB962C8B-B14F-4D97-AF65-F5344CB8AC3E}">
        <p14:creationId xmlns:p14="http://schemas.microsoft.com/office/powerpoint/2010/main" val="7074008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042DD-1816-4D8F-A0BF-DE718FD3A692}"/>
              </a:ext>
            </a:extLst>
          </p:cNvPr>
          <p:cNvSpPr>
            <a:spLocks noGrp="1"/>
          </p:cNvSpPr>
          <p:nvPr>
            <p:ph type="title"/>
          </p:nvPr>
        </p:nvSpPr>
        <p:spPr/>
        <p:txBody>
          <a:bodyPr/>
          <a:lstStyle/>
          <a:p>
            <a:r>
              <a:rPr lang="pt-BR" dirty="0"/>
              <a:t>6. Referências</a:t>
            </a:r>
          </a:p>
        </p:txBody>
      </p:sp>
      <p:sp>
        <p:nvSpPr>
          <p:cNvPr id="3" name="Espaço Reservado para Conteúdo 2">
            <a:extLst>
              <a:ext uri="{FF2B5EF4-FFF2-40B4-BE49-F238E27FC236}">
                <a16:creationId xmlns:a16="http://schemas.microsoft.com/office/drawing/2014/main" id="{0422636A-D7BC-42D5-8454-CEEE478BF753}"/>
              </a:ext>
            </a:extLst>
          </p:cNvPr>
          <p:cNvSpPr>
            <a:spLocks noGrp="1"/>
          </p:cNvSpPr>
          <p:nvPr>
            <p:ph idx="1"/>
          </p:nvPr>
        </p:nvSpPr>
        <p:spPr>
          <a:xfrm>
            <a:off x="1097280" y="1874308"/>
            <a:ext cx="10058400" cy="4452063"/>
          </a:xfrm>
        </p:spPr>
        <p:txBody>
          <a:bodyPr tIns="0" bIns="0">
            <a:normAutofit fontScale="70000" lnSpcReduction="20000"/>
          </a:bodyPr>
          <a:lstStyle/>
          <a:p>
            <a:pPr algn="just"/>
            <a:r>
              <a:rPr lang="pt-BR" dirty="0"/>
              <a:t>Forsythe, G., &amp; </a:t>
            </a:r>
            <a:r>
              <a:rPr lang="pt-BR" dirty="0" err="1"/>
              <a:t>Wasow</a:t>
            </a:r>
            <a:r>
              <a:rPr lang="pt-BR" dirty="0"/>
              <a:t>, W. (1960). </a:t>
            </a:r>
            <a:r>
              <a:rPr lang="pt-BR" dirty="0" err="1"/>
              <a:t>Finite</a:t>
            </a:r>
            <a:r>
              <a:rPr lang="pt-BR" dirty="0"/>
              <a:t> </a:t>
            </a:r>
            <a:r>
              <a:rPr lang="pt-BR" dirty="0" err="1"/>
              <a:t>Difference</a:t>
            </a:r>
            <a:r>
              <a:rPr lang="pt-BR" dirty="0"/>
              <a:t> </a:t>
            </a:r>
            <a:r>
              <a:rPr lang="pt-BR" dirty="0" err="1"/>
              <a:t>Methods</a:t>
            </a:r>
            <a:r>
              <a:rPr lang="pt-BR" dirty="0"/>
              <a:t>. </a:t>
            </a:r>
            <a:r>
              <a:rPr lang="pt-BR" dirty="0" err="1"/>
              <a:t>Partial</a:t>
            </a:r>
            <a:r>
              <a:rPr lang="pt-BR" dirty="0"/>
              <a:t> </a:t>
            </a:r>
            <a:r>
              <a:rPr lang="pt-BR" dirty="0" err="1"/>
              <a:t>Differential</a:t>
            </a:r>
            <a:r>
              <a:rPr lang="pt-BR" dirty="0"/>
              <a:t>.</a:t>
            </a:r>
          </a:p>
          <a:p>
            <a:pPr algn="just"/>
            <a:r>
              <a:rPr lang="pt-BR" dirty="0" err="1"/>
              <a:t>Frossard</a:t>
            </a:r>
            <a:r>
              <a:rPr lang="pt-BR" dirty="0"/>
              <a:t>, A. L. (2016). Avaliação Do Desempenho De Técnicas Para Melhoria Da Formulação MECID Em Problemas De Autovalor. Vitória, ES, Brasil: Universidade Federal do Espírito Santo.</a:t>
            </a:r>
          </a:p>
          <a:p>
            <a:pPr algn="just"/>
            <a:r>
              <a:rPr lang="pt-BR" dirty="0" err="1"/>
              <a:t>Galimberti</a:t>
            </a:r>
            <a:r>
              <a:rPr lang="pt-BR" dirty="0"/>
              <a:t>, R. (2018). Formulação do método dos elementos de contorno para resolver problemas de Helmholtz usando funções de interpolação de base radial sem regularização. Vitória.</a:t>
            </a:r>
          </a:p>
          <a:p>
            <a:pPr algn="just"/>
            <a:r>
              <a:rPr lang="pt-BR" dirty="0" err="1"/>
              <a:t>Gaul</a:t>
            </a:r>
            <a:r>
              <a:rPr lang="pt-BR" dirty="0"/>
              <a:t>, L., </a:t>
            </a:r>
            <a:r>
              <a:rPr lang="pt-BR" dirty="0" err="1"/>
              <a:t>Kögl</a:t>
            </a:r>
            <a:r>
              <a:rPr lang="pt-BR" dirty="0"/>
              <a:t>, M., &amp; Wagner, M. (2012). </a:t>
            </a:r>
            <a:r>
              <a:rPr lang="pt-BR" dirty="0" err="1"/>
              <a:t>Boundary</a:t>
            </a:r>
            <a:r>
              <a:rPr lang="pt-BR" dirty="0"/>
              <a:t> </a:t>
            </a:r>
            <a:r>
              <a:rPr lang="pt-BR" dirty="0" err="1"/>
              <a:t>Element</a:t>
            </a:r>
            <a:r>
              <a:rPr lang="pt-BR" dirty="0"/>
              <a:t> </a:t>
            </a:r>
            <a:r>
              <a:rPr lang="pt-BR" dirty="0" err="1"/>
              <a:t>Methods</a:t>
            </a:r>
            <a:r>
              <a:rPr lang="pt-BR" dirty="0"/>
              <a:t> for </a:t>
            </a:r>
            <a:r>
              <a:rPr lang="pt-BR" dirty="0" err="1"/>
              <a:t>Engineers</a:t>
            </a:r>
            <a:r>
              <a:rPr lang="pt-BR" dirty="0"/>
              <a:t> </a:t>
            </a:r>
            <a:r>
              <a:rPr lang="pt-BR" dirty="0" err="1"/>
              <a:t>and</a:t>
            </a:r>
            <a:r>
              <a:rPr lang="pt-BR" dirty="0"/>
              <a:t> </a:t>
            </a:r>
            <a:r>
              <a:rPr lang="pt-BR" dirty="0" err="1"/>
              <a:t>Scientists</a:t>
            </a:r>
            <a:r>
              <a:rPr lang="pt-BR" dirty="0"/>
              <a:t>: </a:t>
            </a:r>
            <a:r>
              <a:rPr lang="pt-BR" dirty="0" err="1"/>
              <a:t>An</a:t>
            </a:r>
            <a:r>
              <a:rPr lang="pt-BR" dirty="0"/>
              <a:t> </a:t>
            </a:r>
            <a:r>
              <a:rPr lang="pt-BR" dirty="0" err="1"/>
              <a:t>Introductory</a:t>
            </a:r>
            <a:r>
              <a:rPr lang="pt-BR" dirty="0"/>
              <a:t> </a:t>
            </a:r>
            <a:r>
              <a:rPr lang="pt-BR" dirty="0" err="1"/>
              <a:t>Course</a:t>
            </a:r>
            <a:r>
              <a:rPr lang="pt-BR" dirty="0"/>
              <a:t> </a:t>
            </a:r>
            <a:r>
              <a:rPr lang="pt-BR" dirty="0" err="1"/>
              <a:t>with</a:t>
            </a:r>
            <a:r>
              <a:rPr lang="pt-BR" dirty="0"/>
              <a:t> </a:t>
            </a:r>
            <a:r>
              <a:rPr lang="pt-BR" dirty="0" err="1"/>
              <a:t>Advanced</a:t>
            </a:r>
            <a:r>
              <a:rPr lang="pt-BR" dirty="0"/>
              <a:t> </a:t>
            </a:r>
            <a:r>
              <a:rPr lang="pt-BR" dirty="0" err="1"/>
              <a:t>Topics</a:t>
            </a:r>
            <a:r>
              <a:rPr lang="pt-BR" dirty="0"/>
              <a:t>. Springer Berlin Heidelberg.</a:t>
            </a:r>
          </a:p>
          <a:p>
            <a:pPr algn="just"/>
            <a:r>
              <a:rPr lang="pt-BR" dirty="0" err="1"/>
              <a:t>Hrennikoff</a:t>
            </a:r>
            <a:r>
              <a:rPr lang="pt-BR" dirty="0"/>
              <a:t>, A. (1941). </a:t>
            </a:r>
            <a:r>
              <a:rPr lang="pt-BR" dirty="0" err="1"/>
              <a:t>Solution</a:t>
            </a:r>
            <a:r>
              <a:rPr lang="pt-BR" dirty="0"/>
              <a:t> </a:t>
            </a:r>
            <a:r>
              <a:rPr lang="pt-BR" dirty="0" err="1"/>
              <a:t>of</a:t>
            </a:r>
            <a:r>
              <a:rPr lang="pt-BR" dirty="0"/>
              <a:t> </a:t>
            </a:r>
            <a:r>
              <a:rPr lang="pt-BR" dirty="0" err="1"/>
              <a:t>problems</a:t>
            </a:r>
            <a:r>
              <a:rPr lang="pt-BR" dirty="0"/>
              <a:t> </a:t>
            </a:r>
            <a:r>
              <a:rPr lang="pt-BR" dirty="0" err="1"/>
              <a:t>of</a:t>
            </a:r>
            <a:r>
              <a:rPr lang="pt-BR" dirty="0"/>
              <a:t> </a:t>
            </a:r>
            <a:r>
              <a:rPr lang="pt-BR" dirty="0" err="1"/>
              <a:t>elasticity</a:t>
            </a:r>
            <a:r>
              <a:rPr lang="pt-BR" dirty="0"/>
              <a:t> </a:t>
            </a:r>
            <a:r>
              <a:rPr lang="pt-BR" dirty="0" err="1"/>
              <a:t>by</a:t>
            </a:r>
            <a:r>
              <a:rPr lang="pt-BR" dirty="0"/>
              <a:t> </a:t>
            </a:r>
            <a:r>
              <a:rPr lang="pt-BR" dirty="0" err="1"/>
              <a:t>the</a:t>
            </a:r>
            <a:r>
              <a:rPr lang="pt-BR" dirty="0"/>
              <a:t> framework </a:t>
            </a:r>
            <a:r>
              <a:rPr lang="pt-BR" dirty="0" err="1"/>
              <a:t>method</a:t>
            </a:r>
            <a:r>
              <a:rPr lang="pt-BR" dirty="0"/>
              <a:t>. </a:t>
            </a:r>
            <a:r>
              <a:rPr lang="pt-BR" dirty="0" err="1"/>
              <a:t>Journal</a:t>
            </a:r>
            <a:r>
              <a:rPr lang="pt-BR" dirty="0"/>
              <a:t> </a:t>
            </a:r>
            <a:r>
              <a:rPr lang="pt-BR" dirty="0" err="1"/>
              <a:t>of</a:t>
            </a:r>
            <a:r>
              <a:rPr lang="pt-BR" dirty="0"/>
              <a:t> </a:t>
            </a:r>
            <a:r>
              <a:rPr lang="pt-BR" dirty="0" err="1"/>
              <a:t>applied</a:t>
            </a:r>
            <a:r>
              <a:rPr lang="pt-BR" dirty="0"/>
              <a:t> </a:t>
            </a:r>
            <a:r>
              <a:rPr lang="pt-BR" dirty="0" err="1"/>
              <a:t>mechanics</a:t>
            </a:r>
            <a:r>
              <a:rPr lang="pt-BR" dirty="0"/>
              <a:t>, 169–175.</a:t>
            </a:r>
          </a:p>
          <a:p>
            <a:pPr algn="just"/>
            <a:r>
              <a:rPr lang="pt-BR" dirty="0" err="1"/>
              <a:t>Hurty</a:t>
            </a:r>
            <a:r>
              <a:rPr lang="pt-BR" dirty="0"/>
              <a:t>, W. C., &amp; Rubinstein, M. F. (1964). </a:t>
            </a:r>
            <a:r>
              <a:rPr lang="pt-BR" dirty="0" err="1"/>
              <a:t>Dynamic</a:t>
            </a:r>
            <a:r>
              <a:rPr lang="pt-BR" dirty="0"/>
              <a:t> </a:t>
            </a:r>
            <a:r>
              <a:rPr lang="pt-BR" dirty="0" err="1"/>
              <a:t>of</a:t>
            </a:r>
            <a:r>
              <a:rPr lang="pt-BR" dirty="0"/>
              <a:t> </a:t>
            </a:r>
            <a:r>
              <a:rPr lang="pt-BR" dirty="0" err="1"/>
              <a:t>Structures</a:t>
            </a:r>
            <a:r>
              <a:rPr lang="pt-BR" dirty="0"/>
              <a:t>. Prentice Hall.</a:t>
            </a:r>
          </a:p>
          <a:p>
            <a:pPr algn="just"/>
            <a:r>
              <a:rPr lang="pt-BR" dirty="0" err="1"/>
              <a:t>Hwang</a:t>
            </a:r>
            <a:r>
              <a:rPr lang="pt-BR" dirty="0"/>
              <a:t>, T.-M., Lin, W.-W., &amp; </a:t>
            </a:r>
            <a:r>
              <a:rPr lang="pt-BR" dirty="0" err="1"/>
              <a:t>Mehrmann</a:t>
            </a:r>
            <a:r>
              <a:rPr lang="pt-BR" dirty="0"/>
              <a:t>, V. (2003). </a:t>
            </a:r>
            <a:r>
              <a:rPr lang="pt-BR" dirty="0" err="1"/>
              <a:t>Numerical</a:t>
            </a:r>
            <a:r>
              <a:rPr lang="pt-BR" dirty="0"/>
              <a:t> </a:t>
            </a:r>
            <a:r>
              <a:rPr lang="pt-BR" dirty="0" err="1"/>
              <a:t>solution</a:t>
            </a:r>
            <a:r>
              <a:rPr lang="pt-BR" dirty="0"/>
              <a:t> </a:t>
            </a:r>
            <a:r>
              <a:rPr lang="pt-BR" dirty="0" err="1"/>
              <a:t>of</a:t>
            </a:r>
            <a:r>
              <a:rPr lang="pt-BR" dirty="0"/>
              <a:t> </a:t>
            </a:r>
            <a:r>
              <a:rPr lang="pt-BR" dirty="0" err="1"/>
              <a:t>quadratic</a:t>
            </a:r>
            <a:r>
              <a:rPr lang="pt-BR" dirty="0"/>
              <a:t> </a:t>
            </a:r>
            <a:r>
              <a:rPr lang="pt-BR" dirty="0" err="1"/>
              <a:t>eigenvalue</a:t>
            </a:r>
            <a:r>
              <a:rPr lang="pt-BR" dirty="0"/>
              <a:t> </a:t>
            </a:r>
            <a:r>
              <a:rPr lang="pt-BR" dirty="0" err="1"/>
              <a:t>problems</a:t>
            </a:r>
            <a:r>
              <a:rPr lang="pt-BR" dirty="0"/>
              <a:t> </a:t>
            </a:r>
            <a:r>
              <a:rPr lang="pt-BR" dirty="0" err="1"/>
              <a:t>with</a:t>
            </a:r>
            <a:r>
              <a:rPr lang="pt-BR" dirty="0"/>
              <a:t> </a:t>
            </a:r>
            <a:r>
              <a:rPr lang="pt-BR" dirty="0" err="1"/>
              <a:t>structure-preserving</a:t>
            </a:r>
            <a:r>
              <a:rPr lang="pt-BR" dirty="0"/>
              <a:t> </a:t>
            </a:r>
            <a:r>
              <a:rPr lang="pt-BR" dirty="0" err="1"/>
              <a:t>methods</a:t>
            </a:r>
            <a:r>
              <a:rPr lang="pt-BR" dirty="0"/>
              <a:t>. SIAM </a:t>
            </a:r>
            <a:r>
              <a:rPr lang="pt-BR" dirty="0" err="1"/>
              <a:t>Journal</a:t>
            </a:r>
            <a:r>
              <a:rPr lang="pt-BR" dirty="0"/>
              <a:t> </a:t>
            </a:r>
            <a:r>
              <a:rPr lang="pt-BR" dirty="0" err="1"/>
              <a:t>on</a:t>
            </a:r>
            <a:r>
              <a:rPr lang="pt-BR" dirty="0"/>
              <a:t> </a:t>
            </a:r>
            <a:r>
              <a:rPr lang="pt-BR" dirty="0" err="1"/>
              <a:t>Scientific</a:t>
            </a:r>
            <a:r>
              <a:rPr lang="pt-BR" dirty="0"/>
              <a:t> </a:t>
            </a:r>
            <a:r>
              <a:rPr lang="pt-BR" dirty="0" err="1"/>
              <a:t>Computing</a:t>
            </a:r>
            <a:r>
              <a:rPr lang="pt-BR" dirty="0"/>
              <a:t>, 24(4), 1283-1302.</a:t>
            </a:r>
          </a:p>
          <a:p>
            <a:pPr algn="just"/>
            <a:r>
              <a:rPr lang="pt-BR" dirty="0"/>
              <a:t>Kagami, S., &amp; Fukai. (1984). </a:t>
            </a:r>
            <a:r>
              <a:rPr lang="pt-BR" dirty="0" err="1"/>
              <a:t>Application</a:t>
            </a:r>
            <a:r>
              <a:rPr lang="pt-BR" dirty="0"/>
              <a:t> </a:t>
            </a:r>
            <a:r>
              <a:rPr lang="pt-BR" dirty="0" err="1"/>
              <a:t>of</a:t>
            </a:r>
            <a:r>
              <a:rPr lang="pt-BR" dirty="0"/>
              <a:t> </a:t>
            </a:r>
            <a:r>
              <a:rPr lang="pt-BR" dirty="0" err="1"/>
              <a:t>boundary-element</a:t>
            </a:r>
            <a:r>
              <a:rPr lang="pt-BR" dirty="0"/>
              <a:t> </a:t>
            </a:r>
            <a:r>
              <a:rPr lang="pt-BR" dirty="0" err="1"/>
              <a:t>method</a:t>
            </a:r>
            <a:r>
              <a:rPr lang="pt-BR" dirty="0"/>
              <a:t> </a:t>
            </a:r>
            <a:r>
              <a:rPr lang="pt-BR" dirty="0" err="1"/>
              <a:t>to</a:t>
            </a:r>
            <a:r>
              <a:rPr lang="pt-BR" dirty="0"/>
              <a:t> </a:t>
            </a:r>
            <a:r>
              <a:rPr lang="pt-BR" dirty="0" err="1"/>
              <a:t>electromagnetic</a:t>
            </a:r>
            <a:r>
              <a:rPr lang="pt-BR" dirty="0"/>
              <a:t> </a:t>
            </a:r>
            <a:r>
              <a:rPr lang="pt-BR" dirty="0" err="1"/>
              <a:t>field</a:t>
            </a:r>
            <a:r>
              <a:rPr lang="pt-BR" dirty="0"/>
              <a:t> </a:t>
            </a:r>
            <a:r>
              <a:rPr lang="pt-BR" dirty="0" err="1"/>
              <a:t>problems</a:t>
            </a:r>
            <a:r>
              <a:rPr lang="pt-BR" dirty="0"/>
              <a:t>. IEEE </a:t>
            </a:r>
            <a:r>
              <a:rPr lang="pt-BR" dirty="0" err="1"/>
              <a:t>transactions</a:t>
            </a:r>
            <a:r>
              <a:rPr lang="pt-BR" dirty="0"/>
              <a:t> </a:t>
            </a:r>
            <a:r>
              <a:rPr lang="pt-BR" dirty="0" err="1"/>
              <a:t>on</a:t>
            </a:r>
            <a:r>
              <a:rPr lang="pt-BR" dirty="0"/>
              <a:t> </a:t>
            </a:r>
            <a:r>
              <a:rPr lang="pt-BR" dirty="0" err="1"/>
              <a:t>microwave</a:t>
            </a:r>
            <a:r>
              <a:rPr lang="pt-BR" dirty="0"/>
              <a:t> </a:t>
            </a:r>
            <a:r>
              <a:rPr lang="pt-BR" dirty="0" err="1"/>
              <a:t>theory</a:t>
            </a:r>
            <a:r>
              <a:rPr lang="pt-BR" dirty="0"/>
              <a:t> </a:t>
            </a:r>
            <a:r>
              <a:rPr lang="pt-BR" dirty="0" err="1"/>
              <a:t>and</a:t>
            </a:r>
            <a:r>
              <a:rPr lang="pt-BR" dirty="0"/>
              <a:t> </a:t>
            </a:r>
            <a:r>
              <a:rPr lang="pt-BR" dirty="0" err="1"/>
              <a:t>techniques</a:t>
            </a:r>
            <a:r>
              <a:rPr lang="pt-BR" dirty="0"/>
              <a:t>, 455-461.</a:t>
            </a:r>
          </a:p>
          <a:p>
            <a:pPr algn="just"/>
            <a:r>
              <a:rPr lang="pt-BR" dirty="0"/>
              <a:t>Kagawa, Y., Yonghao, S., &amp; Zaheed, M. (1996). Regular </a:t>
            </a:r>
            <a:r>
              <a:rPr lang="pt-BR" dirty="0" err="1"/>
              <a:t>boundary</a:t>
            </a:r>
            <a:r>
              <a:rPr lang="pt-BR" dirty="0"/>
              <a:t> integral </a:t>
            </a:r>
            <a:r>
              <a:rPr lang="pt-BR" dirty="0" err="1"/>
              <a:t>formulation</a:t>
            </a:r>
            <a:r>
              <a:rPr lang="pt-BR" dirty="0"/>
              <a:t> for </a:t>
            </a:r>
            <a:r>
              <a:rPr lang="pt-BR" dirty="0" err="1"/>
              <a:t>the</a:t>
            </a:r>
            <a:r>
              <a:rPr lang="pt-BR" dirty="0"/>
              <a:t> </a:t>
            </a:r>
            <a:r>
              <a:rPr lang="pt-BR" dirty="0" err="1"/>
              <a:t>analysis</a:t>
            </a:r>
            <a:r>
              <a:rPr lang="pt-BR" dirty="0"/>
              <a:t> </a:t>
            </a:r>
            <a:r>
              <a:rPr lang="pt-BR" dirty="0" err="1"/>
              <a:t>of</a:t>
            </a:r>
            <a:r>
              <a:rPr lang="pt-BR" dirty="0"/>
              <a:t> open </a:t>
            </a:r>
            <a:r>
              <a:rPr lang="pt-BR" dirty="0" err="1"/>
              <a:t>dielectric</a:t>
            </a:r>
            <a:r>
              <a:rPr lang="pt-BR" dirty="0"/>
              <a:t>/</a:t>
            </a:r>
            <a:r>
              <a:rPr lang="pt-BR" dirty="0" err="1"/>
              <a:t>optical</a:t>
            </a:r>
            <a:r>
              <a:rPr lang="pt-BR" dirty="0"/>
              <a:t> </a:t>
            </a:r>
            <a:r>
              <a:rPr lang="pt-BR" dirty="0" err="1"/>
              <a:t>waveguides</a:t>
            </a:r>
            <a:r>
              <a:rPr lang="pt-BR" dirty="0"/>
              <a:t>. IEEE </a:t>
            </a:r>
            <a:r>
              <a:rPr lang="pt-BR" dirty="0" err="1"/>
              <a:t>transactions</a:t>
            </a:r>
            <a:r>
              <a:rPr lang="pt-BR" dirty="0"/>
              <a:t> </a:t>
            </a:r>
            <a:r>
              <a:rPr lang="pt-BR" dirty="0" err="1"/>
              <a:t>on</a:t>
            </a:r>
            <a:r>
              <a:rPr lang="pt-BR" dirty="0"/>
              <a:t> </a:t>
            </a:r>
            <a:r>
              <a:rPr lang="pt-BR" dirty="0" err="1"/>
              <a:t>microwave</a:t>
            </a:r>
            <a:r>
              <a:rPr lang="pt-BR" dirty="0"/>
              <a:t> </a:t>
            </a:r>
            <a:r>
              <a:rPr lang="pt-BR" dirty="0" err="1"/>
              <a:t>theory</a:t>
            </a:r>
            <a:r>
              <a:rPr lang="pt-BR" dirty="0"/>
              <a:t> </a:t>
            </a:r>
            <a:r>
              <a:rPr lang="pt-BR" dirty="0" err="1"/>
              <a:t>and</a:t>
            </a:r>
            <a:r>
              <a:rPr lang="pt-BR" dirty="0"/>
              <a:t> </a:t>
            </a:r>
            <a:r>
              <a:rPr lang="pt-BR" dirty="0" err="1"/>
              <a:t>techniques</a:t>
            </a:r>
            <a:r>
              <a:rPr lang="pt-BR" dirty="0"/>
              <a:t>, 1441-1450.</a:t>
            </a:r>
          </a:p>
          <a:p>
            <a:pPr algn="just"/>
            <a:r>
              <a:rPr lang="pt-BR" dirty="0"/>
              <a:t>Kythe, P. (1995). </a:t>
            </a:r>
            <a:r>
              <a:rPr lang="pt-BR" dirty="0" err="1"/>
              <a:t>An</a:t>
            </a:r>
            <a:r>
              <a:rPr lang="pt-BR" dirty="0"/>
              <a:t> </a:t>
            </a:r>
            <a:r>
              <a:rPr lang="pt-BR" dirty="0" err="1"/>
              <a:t>introduction</a:t>
            </a:r>
            <a:r>
              <a:rPr lang="pt-BR" dirty="0"/>
              <a:t> </a:t>
            </a:r>
            <a:r>
              <a:rPr lang="pt-BR" dirty="0" err="1"/>
              <a:t>to</a:t>
            </a:r>
            <a:r>
              <a:rPr lang="pt-BR" dirty="0"/>
              <a:t> </a:t>
            </a:r>
            <a:r>
              <a:rPr lang="pt-BR" dirty="0" err="1"/>
              <a:t>boundary</a:t>
            </a:r>
            <a:r>
              <a:rPr lang="pt-BR" dirty="0"/>
              <a:t> </a:t>
            </a:r>
            <a:r>
              <a:rPr lang="pt-BR" dirty="0" err="1"/>
              <a:t>element</a:t>
            </a:r>
            <a:r>
              <a:rPr lang="pt-BR" dirty="0"/>
              <a:t> </a:t>
            </a:r>
            <a:r>
              <a:rPr lang="pt-BR" dirty="0" err="1"/>
              <a:t>methods</a:t>
            </a:r>
            <a:r>
              <a:rPr lang="pt-BR" dirty="0"/>
              <a:t>. CRC </a:t>
            </a:r>
            <a:r>
              <a:rPr lang="pt-BR" dirty="0" err="1"/>
              <a:t>press</a:t>
            </a:r>
            <a:r>
              <a:rPr lang="pt-BR" dirty="0"/>
              <a:t>.</a:t>
            </a:r>
          </a:p>
          <a:p>
            <a:pPr algn="just"/>
            <a:endParaRPr lang="pt-BR" dirty="0" err="1"/>
          </a:p>
        </p:txBody>
      </p:sp>
    </p:spTree>
    <p:extLst>
      <p:ext uri="{BB962C8B-B14F-4D97-AF65-F5344CB8AC3E}">
        <p14:creationId xmlns:p14="http://schemas.microsoft.com/office/powerpoint/2010/main" val="14828520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042DD-1816-4D8F-A0BF-DE718FD3A692}"/>
              </a:ext>
            </a:extLst>
          </p:cNvPr>
          <p:cNvSpPr>
            <a:spLocks noGrp="1"/>
          </p:cNvSpPr>
          <p:nvPr>
            <p:ph type="title"/>
          </p:nvPr>
        </p:nvSpPr>
        <p:spPr/>
        <p:txBody>
          <a:bodyPr/>
          <a:lstStyle/>
          <a:p>
            <a:r>
              <a:rPr lang="pt-BR" dirty="0"/>
              <a:t>6. Referências</a:t>
            </a:r>
          </a:p>
        </p:txBody>
      </p:sp>
      <p:sp>
        <p:nvSpPr>
          <p:cNvPr id="3" name="Espaço Reservado para Conteúdo 2">
            <a:extLst>
              <a:ext uri="{FF2B5EF4-FFF2-40B4-BE49-F238E27FC236}">
                <a16:creationId xmlns:a16="http://schemas.microsoft.com/office/drawing/2014/main" id="{0422636A-D7BC-42D5-8454-CEEE478BF753}"/>
              </a:ext>
            </a:extLst>
          </p:cNvPr>
          <p:cNvSpPr>
            <a:spLocks noGrp="1"/>
          </p:cNvSpPr>
          <p:nvPr>
            <p:ph idx="1"/>
          </p:nvPr>
        </p:nvSpPr>
        <p:spPr>
          <a:xfrm>
            <a:off x="1097280" y="1874308"/>
            <a:ext cx="10058400" cy="4452063"/>
          </a:xfrm>
        </p:spPr>
        <p:txBody>
          <a:bodyPr tIns="0" bIns="0">
            <a:normAutofit fontScale="70000" lnSpcReduction="20000"/>
          </a:bodyPr>
          <a:lstStyle/>
          <a:p>
            <a:pPr algn="just"/>
            <a:r>
              <a:rPr lang="pt-BR" dirty="0"/>
              <a:t>Loeffler, C. F. (1986). Vibrações Livres de Barras e Membranas Através do Método de Elementos de Contorno. Revista Brasileira de Engenharia, v.4, 5-23.</a:t>
            </a:r>
          </a:p>
          <a:p>
            <a:pPr algn="just"/>
            <a:r>
              <a:rPr lang="pt-BR" dirty="0"/>
              <a:t>Loeffler, C. F. (1988). Uma formulação alternativa do método dos elementos de contorno aplicada a problemas de campo escalar.</a:t>
            </a:r>
          </a:p>
          <a:p>
            <a:pPr algn="just"/>
            <a:r>
              <a:rPr lang="pt-BR" dirty="0"/>
              <a:t>Loeffler, C. F., &amp; Cruz, A. L. (2013). Avaliação da Precisão e Outras Propriedades Numéricas na Integração ao Longo de Superfícies Geradas por Funções de Base Radial. Anais do CNMAC.</a:t>
            </a:r>
          </a:p>
          <a:p>
            <a:pPr algn="just"/>
            <a:r>
              <a:rPr lang="pt-BR" dirty="0"/>
              <a:t>Loeffler, C. F., &amp; Mansur, W. J. (1986). Vibrações Livres de Barras e Membranas Através do Método dos Elementos de Contorno. Revista Brasileira de Engenharia (RBE), 4(2), 5-23.</a:t>
            </a:r>
          </a:p>
          <a:p>
            <a:pPr algn="just"/>
            <a:r>
              <a:rPr lang="pt-BR" dirty="0"/>
              <a:t>Loeffler, C. F., &amp; Mansur, W. J. (2003). </a:t>
            </a:r>
            <a:r>
              <a:rPr lang="pt-BR" dirty="0" err="1"/>
              <a:t>Quasi</a:t>
            </a:r>
            <a:r>
              <a:rPr lang="pt-BR" dirty="0"/>
              <a:t>‐dual </a:t>
            </a:r>
            <a:r>
              <a:rPr lang="pt-BR" dirty="0" err="1"/>
              <a:t>reciprocity</a:t>
            </a:r>
            <a:r>
              <a:rPr lang="pt-BR" dirty="0"/>
              <a:t> </a:t>
            </a:r>
            <a:r>
              <a:rPr lang="pt-BR" dirty="0" err="1"/>
              <a:t>boundary‐element</a:t>
            </a:r>
            <a:r>
              <a:rPr lang="pt-BR" dirty="0"/>
              <a:t> </a:t>
            </a:r>
            <a:r>
              <a:rPr lang="pt-BR" dirty="0" err="1"/>
              <a:t>method</a:t>
            </a:r>
            <a:r>
              <a:rPr lang="pt-BR" dirty="0"/>
              <a:t> for </a:t>
            </a:r>
            <a:r>
              <a:rPr lang="pt-BR" dirty="0" err="1"/>
              <a:t>incompressible</a:t>
            </a:r>
            <a:r>
              <a:rPr lang="pt-BR" dirty="0"/>
              <a:t> </a:t>
            </a:r>
            <a:r>
              <a:rPr lang="pt-BR" dirty="0" err="1"/>
              <a:t>flow</a:t>
            </a:r>
            <a:r>
              <a:rPr lang="pt-BR" dirty="0"/>
              <a:t>: </a:t>
            </a:r>
            <a:r>
              <a:rPr lang="pt-BR" dirty="0" err="1"/>
              <a:t>Application</a:t>
            </a:r>
            <a:r>
              <a:rPr lang="pt-BR" dirty="0"/>
              <a:t> </a:t>
            </a:r>
            <a:r>
              <a:rPr lang="pt-BR" dirty="0" err="1"/>
              <a:t>to</a:t>
            </a:r>
            <a:r>
              <a:rPr lang="pt-BR" dirty="0"/>
              <a:t> </a:t>
            </a:r>
            <a:r>
              <a:rPr lang="pt-BR" dirty="0" err="1"/>
              <a:t>the</a:t>
            </a:r>
            <a:r>
              <a:rPr lang="pt-BR" dirty="0"/>
              <a:t> </a:t>
            </a:r>
            <a:r>
              <a:rPr lang="pt-BR" dirty="0" err="1"/>
              <a:t>diffusive</a:t>
            </a:r>
            <a:r>
              <a:rPr lang="pt-BR" dirty="0"/>
              <a:t>–</a:t>
            </a:r>
            <a:r>
              <a:rPr lang="pt-BR" dirty="0" err="1"/>
              <a:t>advective</a:t>
            </a:r>
            <a:r>
              <a:rPr lang="pt-BR" dirty="0"/>
              <a:t> </a:t>
            </a:r>
            <a:r>
              <a:rPr lang="pt-BR" dirty="0" err="1"/>
              <a:t>equation</a:t>
            </a:r>
            <a:r>
              <a:rPr lang="pt-BR" dirty="0"/>
              <a:t>. </a:t>
            </a:r>
            <a:r>
              <a:rPr lang="pt-BR" dirty="0" err="1"/>
              <a:t>International</a:t>
            </a:r>
            <a:r>
              <a:rPr lang="pt-BR" dirty="0"/>
              <a:t> </a:t>
            </a:r>
            <a:r>
              <a:rPr lang="pt-BR" dirty="0" err="1"/>
              <a:t>Journal</a:t>
            </a:r>
            <a:r>
              <a:rPr lang="pt-BR" dirty="0"/>
              <a:t> for </a:t>
            </a:r>
            <a:r>
              <a:rPr lang="pt-BR" dirty="0" err="1"/>
              <a:t>Numerical</a:t>
            </a:r>
            <a:r>
              <a:rPr lang="pt-BR" dirty="0"/>
              <a:t> </a:t>
            </a:r>
            <a:r>
              <a:rPr lang="pt-BR" dirty="0" err="1"/>
              <a:t>Methods</a:t>
            </a:r>
            <a:r>
              <a:rPr lang="pt-BR" dirty="0"/>
              <a:t> in </a:t>
            </a:r>
            <a:r>
              <a:rPr lang="pt-BR" dirty="0" err="1"/>
              <a:t>Engineering</a:t>
            </a:r>
            <a:r>
              <a:rPr lang="pt-BR" dirty="0"/>
              <a:t>, 1167-1186.</a:t>
            </a:r>
          </a:p>
          <a:p>
            <a:pPr algn="just"/>
            <a:r>
              <a:rPr lang="pt-BR" dirty="0"/>
              <a:t>Loeffler, C. F., &amp; Mansur, W. J. (2017). A </a:t>
            </a:r>
            <a:r>
              <a:rPr lang="pt-BR" dirty="0" err="1"/>
              <a:t>Regularization</a:t>
            </a:r>
            <a:r>
              <a:rPr lang="pt-BR" dirty="0"/>
              <a:t> </a:t>
            </a:r>
            <a:r>
              <a:rPr lang="pt-BR" dirty="0" err="1"/>
              <a:t>Scheme</a:t>
            </a:r>
            <a:r>
              <a:rPr lang="pt-BR" dirty="0"/>
              <a:t> </a:t>
            </a:r>
            <a:r>
              <a:rPr lang="pt-BR" dirty="0" err="1"/>
              <a:t>Applied</a:t>
            </a:r>
            <a:r>
              <a:rPr lang="pt-BR" dirty="0"/>
              <a:t> </a:t>
            </a:r>
            <a:r>
              <a:rPr lang="pt-BR" dirty="0" err="1"/>
              <a:t>to</a:t>
            </a:r>
            <a:r>
              <a:rPr lang="pt-BR" dirty="0"/>
              <a:t> </a:t>
            </a:r>
            <a:r>
              <a:rPr lang="pt-BR" dirty="0" err="1"/>
              <a:t>the</a:t>
            </a:r>
            <a:r>
              <a:rPr lang="pt-BR" dirty="0"/>
              <a:t> Direct </a:t>
            </a:r>
            <a:r>
              <a:rPr lang="pt-BR" dirty="0" err="1"/>
              <a:t>Interpolation</a:t>
            </a:r>
            <a:r>
              <a:rPr lang="pt-BR" dirty="0"/>
              <a:t> </a:t>
            </a:r>
            <a:r>
              <a:rPr lang="pt-BR" dirty="0" err="1"/>
              <a:t>Boundary</a:t>
            </a:r>
            <a:r>
              <a:rPr lang="pt-BR" dirty="0"/>
              <a:t> </a:t>
            </a:r>
            <a:r>
              <a:rPr lang="pt-BR" dirty="0" err="1"/>
              <a:t>Element</a:t>
            </a:r>
            <a:r>
              <a:rPr lang="pt-BR" dirty="0"/>
              <a:t> </a:t>
            </a:r>
            <a:r>
              <a:rPr lang="pt-BR" dirty="0" err="1"/>
              <a:t>Technique</a:t>
            </a:r>
            <a:r>
              <a:rPr lang="pt-BR" dirty="0"/>
              <a:t> </a:t>
            </a:r>
            <a:r>
              <a:rPr lang="pt-BR" dirty="0" err="1"/>
              <a:t>with</a:t>
            </a:r>
            <a:r>
              <a:rPr lang="pt-BR" dirty="0"/>
              <a:t> Radial </a:t>
            </a:r>
            <a:r>
              <a:rPr lang="pt-BR" dirty="0" err="1"/>
              <a:t>Basis</a:t>
            </a:r>
            <a:r>
              <a:rPr lang="pt-BR" dirty="0"/>
              <a:t> </a:t>
            </a:r>
            <a:r>
              <a:rPr lang="pt-BR" dirty="0" err="1"/>
              <a:t>Functions</a:t>
            </a:r>
            <a:r>
              <a:rPr lang="pt-BR" dirty="0"/>
              <a:t> for </a:t>
            </a:r>
            <a:r>
              <a:rPr lang="pt-BR" dirty="0" err="1"/>
              <a:t>Solving</a:t>
            </a:r>
            <a:r>
              <a:rPr lang="pt-BR" dirty="0"/>
              <a:t> </a:t>
            </a:r>
            <a:r>
              <a:rPr lang="pt-BR" dirty="0" err="1"/>
              <a:t>Eigenvalue</a:t>
            </a:r>
            <a:r>
              <a:rPr lang="pt-BR" dirty="0"/>
              <a:t> Problem. </a:t>
            </a:r>
            <a:r>
              <a:rPr lang="pt-BR" dirty="0" err="1"/>
              <a:t>Engineering</a:t>
            </a:r>
            <a:r>
              <a:rPr lang="pt-BR" dirty="0"/>
              <a:t> </a:t>
            </a:r>
            <a:r>
              <a:rPr lang="pt-BR" dirty="0" err="1"/>
              <a:t>Analysis</a:t>
            </a:r>
            <a:r>
              <a:rPr lang="pt-BR" dirty="0"/>
              <a:t> </a:t>
            </a:r>
            <a:r>
              <a:rPr lang="pt-BR" dirty="0" err="1"/>
              <a:t>with</a:t>
            </a:r>
            <a:r>
              <a:rPr lang="pt-BR" dirty="0"/>
              <a:t> </a:t>
            </a:r>
            <a:r>
              <a:rPr lang="pt-BR" dirty="0" err="1"/>
              <a:t>Boundary</a:t>
            </a:r>
            <a:r>
              <a:rPr lang="pt-BR" dirty="0"/>
              <a:t> </a:t>
            </a:r>
            <a:r>
              <a:rPr lang="pt-BR" dirty="0" err="1"/>
              <a:t>Elements</a:t>
            </a:r>
            <a:r>
              <a:rPr lang="pt-BR" dirty="0"/>
              <a:t>, 74, 14-18.</a:t>
            </a:r>
          </a:p>
          <a:p>
            <a:pPr algn="just"/>
            <a:r>
              <a:rPr lang="pt-BR" dirty="0"/>
              <a:t>Loeffler, C. F., Barcelos, H. M., &amp; Mansur, W. J. (2015). </a:t>
            </a:r>
            <a:r>
              <a:rPr lang="pt-BR" dirty="0" err="1"/>
              <a:t>Solving</a:t>
            </a:r>
            <a:r>
              <a:rPr lang="pt-BR" dirty="0"/>
              <a:t> Helmholtz </a:t>
            </a:r>
            <a:r>
              <a:rPr lang="pt-BR" dirty="0" err="1"/>
              <a:t>Problems</a:t>
            </a:r>
            <a:r>
              <a:rPr lang="pt-BR" dirty="0"/>
              <a:t> </a:t>
            </a:r>
            <a:r>
              <a:rPr lang="pt-BR" dirty="0" err="1"/>
              <a:t>with</a:t>
            </a:r>
            <a:r>
              <a:rPr lang="pt-BR" dirty="0"/>
              <a:t> </a:t>
            </a:r>
            <a:r>
              <a:rPr lang="pt-BR" dirty="0" err="1"/>
              <a:t>the</a:t>
            </a:r>
            <a:r>
              <a:rPr lang="pt-BR" dirty="0"/>
              <a:t> </a:t>
            </a:r>
            <a:r>
              <a:rPr lang="pt-BR" dirty="0" err="1"/>
              <a:t>Boundary</a:t>
            </a:r>
            <a:r>
              <a:rPr lang="pt-BR" dirty="0"/>
              <a:t> </a:t>
            </a:r>
            <a:r>
              <a:rPr lang="pt-BR" dirty="0" err="1"/>
              <a:t>Element</a:t>
            </a:r>
            <a:r>
              <a:rPr lang="pt-BR" dirty="0"/>
              <a:t> </a:t>
            </a:r>
            <a:r>
              <a:rPr lang="pt-BR" dirty="0" err="1"/>
              <a:t>Method</a:t>
            </a:r>
            <a:r>
              <a:rPr lang="pt-BR" dirty="0"/>
              <a:t> </a:t>
            </a:r>
            <a:r>
              <a:rPr lang="pt-BR" dirty="0" err="1"/>
              <a:t>Using</a:t>
            </a:r>
            <a:r>
              <a:rPr lang="pt-BR" dirty="0"/>
              <a:t> Direct Radial </a:t>
            </a:r>
            <a:r>
              <a:rPr lang="pt-BR" dirty="0" err="1"/>
              <a:t>Basis</a:t>
            </a:r>
            <a:r>
              <a:rPr lang="pt-BR" dirty="0"/>
              <a:t> </a:t>
            </a:r>
            <a:r>
              <a:rPr lang="pt-BR" dirty="0" err="1"/>
              <a:t>Function</a:t>
            </a:r>
            <a:r>
              <a:rPr lang="pt-BR" dirty="0"/>
              <a:t> </a:t>
            </a:r>
            <a:r>
              <a:rPr lang="pt-BR" dirty="0" err="1"/>
              <a:t>Interpolation</a:t>
            </a:r>
            <a:r>
              <a:rPr lang="pt-BR" dirty="0"/>
              <a:t>. </a:t>
            </a:r>
            <a:r>
              <a:rPr lang="pt-BR" dirty="0" err="1"/>
              <a:t>Engineering</a:t>
            </a:r>
            <a:r>
              <a:rPr lang="pt-BR" dirty="0"/>
              <a:t> </a:t>
            </a:r>
            <a:r>
              <a:rPr lang="pt-BR" dirty="0" err="1"/>
              <a:t>Analysis</a:t>
            </a:r>
            <a:r>
              <a:rPr lang="pt-BR" dirty="0"/>
              <a:t> </a:t>
            </a:r>
            <a:r>
              <a:rPr lang="pt-BR" dirty="0" err="1"/>
              <a:t>with</a:t>
            </a:r>
            <a:r>
              <a:rPr lang="pt-BR" dirty="0"/>
              <a:t> </a:t>
            </a:r>
            <a:r>
              <a:rPr lang="pt-BR" dirty="0" err="1"/>
              <a:t>Boundary</a:t>
            </a:r>
            <a:r>
              <a:rPr lang="pt-BR" dirty="0"/>
              <a:t> </a:t>
            </a:r>
            <a:r>
              <a:rPr lang="pt-BR" dirty="0" err="1"/>
              <a:t>Elements</a:t>
            </a:r>
            <a:r>
              <a:rPr lang="pt-BR" dirty="0"/>
              <a:t>, 61, 218-225.</a:t>
            </a:r>
          </a:p>
          <a:p>
            <a:pPr algn="just"/>
            <a:r>
              <a:rPr lang="en-US" dirty="0"/>
              <a:t>Loeffler, C. F., Cruz, A., &amp; </a:t>
            </a:r>
            <a:r>
              <a:rPr lang="en-US" dirty="0" err="1"/>
              <a:t>Bulcão</a:t>
            </a:r>
            <a:r>
              <a:rPr lang="en-US" dirty="0"/>
              <a:t>, A. (2015). Direct Use of Radial Basis Interpolation Functions for Modelling Source Terms with the Boundary Element Method. Engineering Analysis with Boundary Elements, 50, 97-108.</a:t>
            </a:r>
          </a:p>
          <a:p>
            <a:pPr algn="just"/>
            <a:r>
              <a:rPr lang="en-US" dirty="0"/>
              <a:t>Loeffler, C. F., </a:t>
            </a:r>
            <a:r>
              <a:rPr lang="en-US" dirty="0" err="1"/>
              <a:t>Galimberti</a:t>
            </a:r>
            <a:r>
              <a:rPr lang="en-US" dirty="0"/>
              <a:t>, R., &amp; </a:t>
            </a:r>
            <a:r>
              <a:rPr lang="en-US" dirty="0" err="1"/>
              <a:t>Barcelos</a:t>
            </a:r>
            <a:r>
              <a:rPr lang="en-US" dirty="0"/>
              <a:t>, H. M. (2018). A self-regularized scheme for solving Helmholtz problems using the boundary element direct integration technique with radial basis functions. </a:t>
            </a:r>
          </a:p>
          <a:p>
            <a:pPr algn="just"/>
            <a:endParaRPr lang="pt-BR" dirty="0"/>
          </a:p>
          <a:p>
            <a:pPr algn="just"/>
            <a:endParaRPr lang="pt-BR" dirty="0"/>
          </a:p>
          <a:p>
            <a:pPr algn="just"/>
            <a:endParaRPr lang="pt-BR" dirty="0" err="1"/>
          </a:p>
        </p:txBody>
      </p:sp>
    </p:spTree>
    <p:extLst>
      <p:ext uri="{BB962C8B-B14F-4D97-AF65-F5344CB8AC3E}">
        <p14:creationId xmlns:p14="http://schemas.microsoft.com/office/powerpoint/2010/main" val="38138501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042DD-1816-4D8F-A0BF-DE718FD3A692}"/>
              </a:ext>
            </a:extLst>
          </p:cNvPr>
          <p:cNvSpPr>
            <a:spLocks noGrp="1"/>
          </p:cNvSpPr>
          <p:nvPr>
            <p:ph type="title"/>
          </p:nvPr>
        </p:nvSpPr>
        <p:spPr/>
        <p:txBody>
          <a:bodyPr/>
          <a:lstStyle/>
          <a:p>
            <a:r>
              <a:rPr lang="pt-BR" dirty="0"/>
              <a:t>6. Referências</a:t>
            </a:r>
          </a:p>
        </p:txBody>
      </p:sp>
      <p:sp>
        <p:nvSpPr>
          <p:cNvPr id="3" name="Espaço Reservado para Conteúdo 2">
            <a:extLst>
              <a:ext uri="{FF2B5EF4-FFF2-40B4-BE49-F238E27FC236}">
                <a16:creationId xmlns:a16="http://schemas.microsoft.com/office/drawing/2014/main" id="{0422636A-D7BC-42D5-8454-CEEE478BF753}"/>
              </a:ext>
            </a:extLst>
          </p:cNvPr>
          <p:cNvSpPr>
            <a:spLocks noGrp="1"/>
          </p:cNvSpPr>
          <p:nvPr>
            <p:ph idx="1"/>
          </p:nvPr>
        </p:nvSpPr>
        <p:spPr>
          <a:xfrm>
            <a:off x="1097280" y="1874308"/>
            <a:ext cx="10058400" cy="4452063"/>
          </a:xfrm>
        </p:spPr>
        <p:txBody>
          <a:bodyPr tIns="0" bIns="0">
            <a:normAutofit fontScale="70000" lnSpcReduction="20000"/>
          </a:bodyPr>
          <a:lstStyle/>
          <a:p>
            <a:pPr algn="just"/>
            <a:r>
              <a:rPr lang="en-US" dirty="0"/>
              <a:t>Loeffler, C. F., Pereira, P. V., Lara, L., &amp; Mansur, W. J. (2017). Comparison between the Formulation of the Boundary Element Method that uses Fundamental Solution Dependent of Frequency and the Direct Radial Basis Boundary Element Formulation for Solution of Helmholtz Problems. Eng. Analysis Boundary Elements, 79, 81-87.</a:t>
            </a:r>
          </a:p>
          <a:p>
            <a:pPr algn="just"/>
            <a:r>
              <a:rPr lang="en-US" dirty="0"/>
              <a:t>Loeffler, C. F., </a:t>
            </a:r>
            <a:r>
              <a:rPr lang="en-US" dirty="0" err="1"/>
              <a:t>Zamprogno</a:t>
            </a:r>
            <a:r>
              <a:rPr lang="en-US" dirty="0"/>
              <a:t>, L., Mansur, W. J., &amp; </a:t>
            </a:r>
            <a:r>
              <a:rPr lang="en-US" dirty="0" err="1"/>
              <a:t>Bulcão</a:t>
            </a:r>
            <a:r>
              <a:rPr lang="en-US" dirty="0"/>
              <a:t>, A. (2017). Performance of Compact Radial Basis Functions in the Direct Interpolation Boundary Element Method for Solving Potential Problems. Computational Methods and Engineering and Sciences, 113(3), 387-412.</a:t>
            </a:r>
            <a:endParaRPr lang="pt-BR" dirty="0"/>
          </a:p>
          <a:p>
            <a:pPr algn="just"/>
            <a:r>
              <a:rPr lang="pt-BR" dirty="0"/>
              <a:t>Loeffler, C., &amp; Mansur, W. (1988). Dual </a:t>
            </a:r>
            <a:r>
              <a:rPr lang="pt-BR" dirty="0" err="1"/>
              <a:t>reciprocity</a:t>
            </a:r>
            <a:r>
              <a:rPr lang="pt-BR" dirty="0"/>
              <a:t> </a:t>
            </a:r>
            <a:r>
              <a:rPr lang="pt-BR" dirty="0" err="1"/>
              <a:t>boundary</a:t>
            </a:r>
            <a:r>
              <a:rPr lang="pt-BR" dirty="0"/>
              <a:t> </a:t>
            </a:r>
            <a:r>
              <a:rPr lang="pt-BR" dirty="0" err="1"/>
              <a:t>element</a:t>
            </a:r>
            <a:r>
              <a:rPr lang="pt-BR" dirty="0"/>
              <a:t> </a:t>
            </a:r>
            <a:r>
              <a:rPr lang="pt-BR" dirty="0" err="1"/>
              <a:t>formulation</a:t>
            </a:r>
            <a:r>
              <a:rPr lang="pt-BR" dirty="0"/>
              <a:t> for </a:t>
            </a:r>
            <a:r>
              <a:rPr lang="pt-BR" dirty="0" err="1"/>
              <a:t>potential</a:t>
            </a:r>
            <a:r>
              <a:rPr lang="pt-BR" dirty="0"/>
              <a:t> </a:t>
            </a:r>
            <a:r>
              <a:rPr lang="pt-BR" dirty="0" err="1"/>
              <a:t>problems</a:t>
            </a:r>
            <a:r>
              <a:rPr lang="pt-BR" dirty="0"/>
              <a:t> in </a:t>
            </a:r>
            <a:r>
              <a:rPr lang="pt-BR" dirty="0" err="1"/>
              <a:t>infinite</a:t>
            </a:r>
            <a:r>
              <a:rPr lang="pt-BR" dirty="0"/>
              <a:t> </a:t>
            </a:r>
            <a:r>
              <a:rPr lang="pt-BR" dirty="0" err="1"/>
              <a:t>domains</a:t>
            </a:r>
            <a:r>
              <a:rPr lang="pt-BR" dirty="0"/>
              <a:t>. </a:t>
            </a:r>
            <a:r>
              <a:rPr lang="pt-BR" dirty="0" err="1"/>
              <a:t>Boundary</a:t>
            </a:r>
            <a:r>
              <a:rPr lang="pt-BR" dirty="0"/>
              <a:t> </a:t>
            </a:r>
            <a:r>
              <a:rPr lang="pt-BR" dirty="0" err="1"/>
              <a:t>Elements</a:t>
            </a:r>
            <a:r>
              <a:rPr lang="pt-BR" dirty="0"/>
              <a:t> X, 155-163.</a:t>
            </a:r>
          </a:p>
          <a:p>
            <a:pPr algn="just"/>
            <a:r>
              <a:rPr lang="pt-BR" dirty="0" err="1"/>
              <a:t>LElements</a:t>
            </a:r>
            <a:r>
              <a:rPr lang="pt-BR" dirty="0"/>
              <a:t>, 1023-1036.</a:t>
            </a:r>
          </a:p>
          <a:p>
            <a:pPr algn="just"/>
            <a:r>
              <a:rPr lang="pt-BR" dirty="0" err="1"/>
              <a:t>Massarooeffler</a:t>
            </a:r>
            <a:r>
              <a:rPr lang="pt-BR" dirty="0"/>
              <a:t>, C., &amp; Mansur, W. (1989). Dual </a:t>
            </a:r>
            <a:r>
              <a:rPr lang="pt-BR" dirty="0" err="1"/>
              <a:t>reciprocity</a:t>
            </a:r>
            <a:r>
              <a:rPr lang="pt-BR" dirty="0"/>
              <a:t> </a:t>
            </a:r>
            <a:r>
              <a:rPr lang="pt-BR" dirty="0" err="1"/>
              <a:t>boundary</a:t>
            </a:r>
            <a:r>
              <a:rPr lang="pt-BR" dirty="0"/>
              <a:t> </a:t>
            </a:r>
            <a:r>
              <a:rPr lang="pt-BR" dirty="0" err="1"/>
              <a:t>element</a:t>
            </a:r>
            <a:r>
              <a:rPr lang="pt-BR" dirty="0"/>
              <a:t> </a:t>
            </a:r>
            <a:r>
              <a:rPr lang="pt-BR" dirty="0" err="1"/>
              <a:t>formulation</a:t>
            </a:r>
            <a:r>
              <a:rPr lang="pt-BR" dirty="0"/>
              <a:t> for </a:t>
            </a:r>
            <a:r>
              <a:rPr lang="pt-BR" dirty="0" err="1"/>
              <a:t>transient</a:t>
            </a:r>
            <a:r>
              <a:rPr lang="pt-BR" dirty="0"/>
              <a:t> </a:t>
            </a:r>
            <a:r>
              <a:rPr lang="pt-BR" dirty="0" err="1"/>
              <a:t>elastic</a:t>
            </a:r>
            <a:r>
              <a:rPr lang="pt-BR" dirty="0"/>
              <a:t> </a:t>
            </a:r>
            <a:r>
              <a:rPr lang="pt-BR" dirty="0" err="1"/>
              <a:t>wave</a:t>
            </a:r>
            <a:r>
              <a:rPr lang="pt-BR" dirty="0"/>
              <a:t> </a:t>
            </a:r>
            <a:r>
              <a:rPr lang="pt-BR" dirty="0" err="1"/>
              <a:t>propagation</a:t>
            </a:r>
            <a:r>
              <a:rPr lang="pt-BR" dirty="0"/>
              <a:t> </a:t>
            </a:r>
            <a:r>
              <a:rPr lang="pt-BR" dirty="0" err="1"/>
              <a:t>analysis</a:t>
            </a:r>
            <a:r>
              <a:rPr lang="pt-BR" dirty="0"/>
              <a:t> in </a:t>
            </a:r>
            <a:r>
              <a:rPr lang="pt-BR" dirty="0" err="1"/>
              <a:t>infinite</a:t>
            </a:r>
            <a:r>
              <a:rPr lang="pt-BR" dirty="0"/>
              <a:t> </a:t>
            </a:r>
            <a:r>
              <a:rPr lang="pt-BR" dirty="0" err="1"/>
              <a:t>domains</a:t>
            </a:r>
            <a:r>
              <a:rPr lang="pt-BR" dirty="0"/>
              <a:t>. </a:t>
            </a:r>
            <a:r>
              <a:rPr lang="pt-BR" dirty="0" err="1"/>
              <a:t>Advances</a:t>
            </a:r>
            <a:r>
              <a:rPr lang="pt-BR" dirty="0"/>
              <a:t> in </a:t>
            </a:r>
            <a:r>
              <a:rPr lang="pt-BR" dirty="0" err="1"/>
              <a:t>Boundary</a:t>
            </a:r>
            <a:r>
              <a:rPr lang="pt-BR" dirty="0"/>
              <a:t>, C. (2001). O Método dos Elementos de Contorno Aplicado na Solução de Problemas de Transferência de Calor Difusivos - </a:t>
            </a:r>
            <a:r>
              <a:rPr lang="pt-BR" dirty="0" err="1"/>
              <a:t>Advectivos</a:t>
            </a:r>
            <a:r>
              <a:rPr lang="pt-BR" dirty="0"/>
              <a:t>. Vitoria, ES, Brasil: Universidade Federal do Espirito Santo, PPGEM.</a:t>
            </a:r>
          </a:p>
          <a:p>
            <a:pPr algn="just"/>
            <a:r>
              <a:rPr lang="pt-BR" dirty="0" err="1"/>
              <a:t>Meirovitch</a:t>
            </a:r>
            <a:r>
              <a:rPr lang="pt-BR" dirty="0"/>
              <a:t>, L. (1967). </a:t>
            </a:r>
            <a:r>
              <a:rPr lang="pt-BR" dirty="0" err="1"/>
              <a:t>Analytical</a:t>
            </a:r>
            <a:r>
              <a:rPr lang="pt-BR" dirty="0"/>
              <a:t> </a:t>
            </a:r>
            <a:r>
              <a:rPr lang="pt-BR" dirty="0" err="1"/>
              <a:t>methods</a:t>
            </a:r>
            <a:r>
              <a:rPr lang="pt-BR" dirty="0"/>
              <a:t> in </a:t>
            </a:r>
            <a:r>
              <a:rPr lang="pt-BR" dirty="0" err="1"/>
              <a:t>vibrations</a:t>
            </a:r>
            <a:r>
              <a:rPr lang="pt-BR" dirty="0"/>
              <a:t>. </a:t>
            </a:r>
            <a:r>
              <a:rPr lang="pt-BR" dirty="0" err="1"/>
              <a:t>Macmillan</a:t>
            </a:r>
            <a:r>
              <a:rPr lang="pt-BR" dirty="0"/>
              <a:t>.</a:t>
            </a:r>
          </a:p>
          <a:p>
            <a:pPr algn="just"/>
            <a:r>
              <a:rPr lang="pt-BR" dirty="0" err="1"/>
              <a:t>Moon</a:t>
            </a:r>
            <a:r>
              <a:rPr lang="pt-BR" dirty="0"/>
              <a:t>, P., &amp; Spencer, D. (1971). Field </a:t>
            </a:r>
            <a:r>
              <a:rPr lang="pt-BR" dirty="0" err="1"/>
              <a:t>Theory</a:t>
            </a:r>
            <a:r>
              <a:rPr lang="pt-BR" dirty="0"/>
              <a:t> for </a:t>
            </a:r>
            <a:r>
              <a:rPr lang="pt-BR" dirty="0" err="1"/>
              <a:t>Engineers</a:t>
            </a:r>
            <a:r>
              <a:rPr lang="pt-BR" dirty="0"/>
              <a:t>. New Jersey: Springer.</a:t>
            </a:r>
          </a:p>
          <a:p>
            <a:pPr algn="just"/>
            <a:r>
              <a:rPr lang="pt-BR" dirty="0"/>
              <a:t>Nardini, D., &amp; Brebbia, C. (1983). </a:t>
            </a:r>
            <a:r>
              <a:rPr lang="pt-BR" dirty="0" err="1"/>
              <a:t>Transient</a:t>
            </a:r>
            <a:r>
              <a:rPr lang="pt-BR" dirty="0"/>
              <a:t> </a:t>
            </a:r>
            <a:r>
              <a:rPr lang="pt-BR" dirty="0" err="1"/>
              <a:t>dynamic</a:t>
            </a:r>
            <a:r>
              <a:rPr lang="pt-BR" dirty="0"/>
              <a:t> </a:t>
            </a:r>
            <a:r>
              <a:rPr lang="pt-BR" dirty="0" err="1"/>
              <a:t>analysis</a:t>
            </a:r>
            <a:r>
              <a:rPr lang="pt-BR" dirty="0"/>
              <a:t> </a:t>
            </a:r>
            <a:r>
              <a:rPr lang="pt-BR" dirty="0" err="1"/>
              <a:t>by</a:t>
            </a:r>
            <a:r>
              <a:rPr lang="pt-BR" dirty="0"/>
              <a:t> </a:t>
            </a:r>
            <a:r>
              <a:rPr lang="pt-BR" dirty="0" err="1"/>
              <a:t>the</a:t>
            </a:r>
            <a:r>
              <a:rPr lang="pt-BR" dirty="0"/>
              <a:t> </a:t>
            </a:r>
            <a:r>
              <a:rPr lang="pt-BR" dirty="0" err="1"/>
              <a:t>boundary</a:t>
            </a:r>
            <a:r>
              <a:rPr lang="pt-BR" dirty="0"/>
              <a:t> </a:t>
            </a:r>
            <a:r>
              <a:rPr lang="pt-BR" dirty="0" err="1"/>
              <a:t>element</a:t>
            </a:r>
            <a:r>
              <a:rPr lang="pt-BR" dirty="0"/>
              <a:t> </a:t>
            </a:r>
            <a:r>
              <a:rPr lang="pt-BR" dirty="0" err="1"/>
              <a:t>method</a:t>
            </a:r>
            <a:r>
              <a:rPr lang="pt-BR" dirty="0"/>
              <a:t>. </a:t>
            </a:r>
            <a:r>
              <a:rPr lang="pt-BR" dirty="0" err="1"/>
              <a:t>Boundary</a:t>
            </a:r>
            <a:r>
              <a:rPr lang="pt-BR" dirty="0"/>
              <a:t> </a:t>
            </a:r>
            <a:r>
              <a:rPr lang="pt-BR" dirty="0" err="1"/>
              <a:t>Elements</a:t>
            </a:r>
            <a:r>
              <a:rPr lang="pt-BR" dirty="0"/>
              <a:t>, 719-730.</a:t>
            </a:r>
          </a:p>
          <a:p>
            <a:pPr algn="just"/>
            <a:r>
              <a:rPr lang="pt-BR" dirty="0"/>
              <a:t>Partridge, P., Brebbia, C., &amp; Wrobel, L. (1992). The Dual </a:t>
            </a:r>
            <a:r>
              <a:rPr lang="pt-BR" dirty="0" err="1"/>
              <a:t>Reciprocity</a:t>
            </a:r>
            <a:r>
              <a:rPr lang="pt-BR" dirty="0"/>
              <a:t>, </a:t>
            </a:r>
            <a:r>
              <a:rPr lang="pt-BR" dirty="0" err="1"/>
              <a:t>Boundary</a:t>
            </a:r>
            <a:r>
              <a:rPr lang="pt-BR" dirty="0"/>
              <a:t> </a:t>
            </a:r>
            <a:r>
              <a:rPr lang="pt-BR" dirty="0" err="1"/>
              <a:t>Element</a:t>
            </a:r>
            <a:r>
              <a:rPr lang="pt-BR" dirty="0"/>
              <a:t> </a:t>
            </a:r>
            <a:r>
              <a:rPr lang="pt-BR" dirty="0" err="1"/>
              <a:t>method</a:t>
            </a:r>
            <a:r>
              <a:rPr lang="pt-BR" dirty="0"/>
              <a:t>. </a:t>
            </a:r>
            <a:r>
              <a:rPr lang="pt-BR" dirty="0" err="1"/>
              <a:t>Computational</a:t>
            </a:r>
            <a:r>
              <a:rPr lang="pt-BR" dirty="0"/>
              <a:t> </a:t>
            </a:r>
            <a:r>
              <a:rPr lang="pt-BR" dirty="0" err="1"/>
              <a:t>Mechanics</a:t>
            </a:r>
            <a:r>
              <a:rPr lang="pt-BR" dirty="0"/>
              <a:t> </a:t>
            </a:r>
            <a:r>
              <a:rPr lang="pt-BR" dirty="0" err="1"/>
              <a:t>Publications</a:t>
            </a:r>
            <a:r>
              <a:rPr lang="pt-BR" dirty="0"/>
              <a:t> </a:t>
            </a:r>
            <a:r>
              <a:rPr lang="pt-BR" dirty="0" err="1"/>
              <a:t>and</a:t>
            </a:r>
            <a:r>
              <a:rPr lang="pt-BR" dirty="0"/>
              <a:t> Elsevier.</a:t>
            </a:r>
          </a:p>
          <a:p>
            <a:pPr algn="just"/>
            <a:r>
              <a:rPr lang="pt-BR" dirty="0"/>
              <a:t>Pereira, P. (2014). Uso de funções de base radial de suporte pleno na solução das integrais de domínio da equação de Poisson usando o Método dos Elementos de Contorno. Vitoria, ES, Brasil: Universidade Federal do Espirito Santo, PPGEM.</a:t>
            </a:r>
          </a:p>
        </p:txBody>
      </p:sp>
    </p:spTree>
    <p:extLst>
      <p:ext uri="{BB962C8B-B14F-4D97-AF65-F5344CB8AC3E}">
        <p14:creationId xmlns:p14="http://schemas.microsoft.com/office/powerpoint/2010/main" val="17788804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042DD-1816-4D8F-A0BF-DE718FD3A692}"/>
              </a:ext>
            </a:extLst>
          </p:cNvPr>
          <p:cNvSpPr>
            <a:spLocks noGrp="1"/>
          </p:cNvSpPr>
          <p:nvPr>
            <p:ph type="title"/>
          </p:nvPr>
        </p:nvSpPr>
        <p:spPr/>
        <p:txBody>
          <a:bodyPr/>
          <a:lstStyle/>
          <a:p>
            <a:r>
              <a:rPr lang="pt-BR" dirty="0"/>
              <a:t>6. Referências</a:t>
            </a:r>
          </a:p>
        </p:txBody>
      </p:sp>
      <p:sp>
        <p:nvSpPr>
          <p:cNvPr id="3" name="Espaço Reservado para Conteúdo 2">
            <a:extLst>
              <a:ext uri="{FF2B5EF4-FFF2-40B4-BE49-F238E27FC236}">
                <a16:creationId xmlns:a16="http://schemas.microsoft.com/office/drawing/2014/main" id="{0422636A-D7BC-42D5-8454-CEEE478BF753}"/>
              </a:ext>
            </a:extLst>
          </p:cNvPr>
          <p:cNvSpPr>
            <a:spLocks noGrp="1"/>
          </p:cNvSpPr>
          <p:nvPr>
            <p:ph idx="1"/>
          </p:nvPr>
        </p:nvSpPr>
        <p:spPr>
          <a:xfrm>
            <a:off x="1097280" y="1874308"/>
            <a:ext cx="10058400" cy="4452063"/>
          </a:xfrm>
        </p:spPr>
        <p:txBody>
          <a:bodyPr tIns="0" bIns="0">
            <a:normAutofit/>
          </a:bodyPr>
          <a:lstStyle/>
          <a:p>
            <a:pPr algn="just"/>
            <a:r>
              <a:rPr lang="pt-BR" sz="1400" dirty="0"/>
              <a:t>Pinheiro, V. (2018). Aplicação do Método de Elementos de Contorno Com Integração Direta Regularizada a Problemas Advectivo-difusivos Bidimensionais. Vitória, ES, Brasil: Universidade Federal do Espirito Santo, PPGEM.</a:t>
            </a:r>
          </a:p>
          <a:p>
            <a:pPr algn="just"/>
            <a:r>
              <a:rPr lang="pt-BR" sz="1400" dirty="0" err="1"/>
              <a:t>Przemieniecki</a:t>
            </a:r>
            <a:r>
              <a:rPr lang="pt-BR" sz="1400" dirty="0"/>
              <a:t>, J. S. (1985). </a:t>
            </a:r>
            <a:r>
              <a:rPr lang="pt-BR" sz="1400" dirty="0" err="1"/>
              <a:t>Theory</a:t>
            </a:r>
            <a:r>
              <a:rPr lang="pt-BR" sz="1400" dirty="0"/>
              <a:t> </a:t>
            </a:r>
            <a:r>
              <a:rPr lang="pt-BR" sz="1400" dirty="0" err="1"/>
              <a:t>of</a:t>
            </a:r>
            <a:r>
              <a:rPr lang="pt-BR" sz="1400" dirty="0"/>
              <a:t> </a:t>
            </a:r>
            <a:r>
              <a:rPr lang="pt-BR" sz="1400" dirty="0" err="1"/>
              <a:t>matrix</a:t>
            </a:r>
            <a:r>
              <a:rPr lang="pt-BR" sz="1400" dirty="0"/>
              <a:t> </a:t>
            </a:r>
            <a:r>
              <a:rPr lang="pt-BR" sz="1400" dirty="0" err="1"/>
              <a:t>structural</a:t>
            </a:r>
            <a:r>
              <a:rPr lang="pt-BR" sz="1400" dirty="0"/>
              <a:t> </a:t>
            </a:r>
            <a:r>
              <a:rPr lang="pt-BR" sz="1400" dirty="0" err="1"/>
              <a:t>analysis</a:t>
            </a:r>
            <a:r>
              <a:rPr lang="pt-BR" sz="1400" dirty="0"/>
              <a:t>. Courier Corporation.</a:t>
            </a:r>
          </a:p>
          <a:p>
            <a:pPr algn="just"/>
            <a:r>
              <a:rPr lang="pt-BR" sz="1400" dirty="0"/>
              <a:t>Ramachandran, P. (1994). </a:t>
            </a:r>
            <a:r>
              <a:rPr lang="pt-BR" sz="1400" dirty="0" err="1"/>
              <a:t>Boundary</a:t>
            </a:r>
            <a:r>
              <a:rPr lang="pt-BR" sz="1400" dirty="0"/>
              <a:t> </a:t>
            </a:r>
            <a:r>
              <a:rPr lang="pt-BR" sz="1400" dirty="0" err="1"/>
              <a:t>Element</a:t>
            </a:r>
            <a:r>
              <a:rPr lang="pt-BR" sz="1400" dirty="0"/>
              <a:t> </a:t>
            </a:r>
            <a:r>
              <a:rPr lang="pt-BR" sz="1400" dirty="0" err="1"/>
              <a:t>Methods</a:t>
            </a:r>
            <a:r>
              <a:rPr lang="pt-BR" sz="1400" dirty="0"/>
              <a:t> in </a:t>
            </a:r>
            <a:r>
              <a:rPr lang="pt-BR" sz="1400" dirty="0" err="1"/>
              <a:t>Transport</a:t>
            </a:r>
            <a:r>
              <a:rPr lang="pt-BR" sz="1400" dirty="0"/>
              <a:t> </a:t>
            </a:r>
            <a:r>
              <a:rPr lang="pt-BR" sz="1400" dirty="0" err="1"/>
              <a:t>Phenomena</a:t>
            </a:r>
            <a:r>
              <a:rPr lang="pt-BR" sz="1400" dirty="0"/>
              <a:t>. London: </a:t>
            </a:r>
            <a:r>
              <a:rPr lang="pt-BR" sz="1400" dirty="0" err="1"/>
              <a:t>Computational</a:t>
            </a:r>
            <a:r>
              <a:rPr lang="pt-BR" sz="1400" dirty="0"/>
              <a:t> </a:t>
            </a:r>
            <a:r>
              <a:rPr lang="pt-BR" sz="1400" dirty="0" err="1"/>
              <a:t>Mechanics</a:t>
            </a:r>
            <a:r>
              <a:rPr lang="pt-BR" sz="1400" dirty="0"/>
              <a:t> </a:t>
            </a:r>
            <a:r>
              <a:rPr lang="pt-BR" sz="1400" dirty="0" err="1"/>
              <a:t>Publication</a:t>
            </a:r>
            <a:r>
              <a:rPr lang="pt-BR" sz="1400" dirty="0"/>
              <a:t> </a:t>
            </a:r>
            <a:r>
              <a:rPr lang="pt-BR" sz="1400" dirty="0" err="1"/>
              <a:t>and</a:t>
            </a:r>
            <a:r>
              <a:rPr lang="pt-BR" sz="1400" dirty="0"/>
              <a:t> Elsevier </a:t>
            </a:r>
            <a:r>
              <a:rPr lang="pt-BR" sz="1400" dirty="0" err="1"/>
              <a:t>Applied</a:t>
            </a:r>
            <a:r>
              <a:rPr lang="pt-BR" sz="1400" dirty="0"/>
              <a:t> Science.</a:t>
            </a:r>
          </a:p>
          <a:p>
            <a:pPr algn="just"/>
            <a:r>
              <a:rPr lang="pt-BR" sz="1400" dirty="0"/>
              <a:t>Rizzo, F. (1967). </a:t>
            </a:r>
            <a:r>
              <a:rPr lang="pt-BR" sz="1400" dirty="0" err="1"/>
              <a:t>An</a:t>
            </a:r>
            <a:r>
              <a:rPr lang="pt-BR" sz="1400" dirty="0"/>
              <a:t> integral </a:t>
            </a:r>
            <a:r>
              <a:rPr lang="pt-BR" sz="1400" dirty="0" err="1"/>
              <a:t>equation</a:t>
            </a:r>
            <a:r>
              <a:rPr lang="pt-BR" sz="1400" dirty="0"/>
              <a:t> approach </a:t>
            </a:r>
            <a:r>
              <a:rPr lang="pt-BR" sz="1400" dirty="0" err="1"/>
              <a:t>to</a:t>
            </a:r>
            <a:r>
              <a:rPr lang="pt-BR" sz="1400" dirty="0"/>
              <a:t> </a:t>
            </a:r>
            <a:r>
              <a:rPr lang="pt-BR" sz="1400" dirty="0" err="1"/>
              <a:t>boundary</a:t>
            </a:r>
            <a:r>
              <a:rPr lang="pt-BR" sz="1400" dirty="0"/>
              <a:t> </a:t>
            </a:r>
            <a:r>
              <a:rPr lang="pt-BR" sz="1400" dirty="0" err="1"/>
              <a:t>value</a:t>
            </a:r>
            <a:r>
              <a:rPr lang="pt-BR" sz="1400" dirty="0"/>
              <a:t> </a:t>
            </a:r>
            <a:r>
              <a:rPr lang="pt-BR" sz="1400" dirty="0" err="1"/>
              <a:t>problems</a:t>
            </a:r>
            <a:r>
              <a:rPr lang="pt-BR" sz="1400" dirty="0"/>
              <a:t> </a:t>
            </a:r>
            <a:r>
              <a:rPr lang="pt-BR" sz="1400" dirty="0" err="1"/>
              <a:t>of</a:t>
            </a:r>
            <a:r>
              <a:rPr lang="pt-BR" sz="1400" dirty="0"/>
              <a:t> </a:t>
            </a:r>
            <a:r>
              <a:rPr lang="pt-BR" sz="1400" dirty="0" err="1"/>
              <a:t>classical</a:t>
            </a:r>
            <a:r>
              <a:rPr lang="pt-BR" sz="1400" dirty="0"/>
              <a:t> </a:t>
            </a:r>
            <a:r>
              <a:rPr lang="pt-BR" sz="1400" dirty="0" err="1"/>
              <a:t>elastostatics</a:t>
            </a:r>
            <a:r>
              <a:rPr lang="pt-BR" sz="1400" dirty="0"/>
              <a:t>. </a:t>
            </a:r>
            <a:r>
              <a:rPr lang="pt-BR" sz="1400" dirty="0" err="1"/>
              <a:t>Quarterly</a:t>
            </a:r>
            <a:r>
              <a:rPr lang="pt-BR" sz="1400" dirty="0"/>
              <a:t> </a:t>
            </a:r>
            <a:r>
              <a:rPr lang="pt-BR" sz="1400" dirty="0" err="1"/>
              <a:t>of</a:t>
            </a:r>
            <a:r>
              <a:rPr lang="pt-BR" sz="1400" dirty="0"/>
              <a:t> </a:t>
            </a:r>
            <a:r>
              <a:rPr lang="pt-BR" sz="1400" dirty="0" err="1"/>
              <a:t>applied</a:t>
            </a:r>
            <a:r>
              <a:rPr lang="pt-BR" sz="1400" dirty="0"/>
              <a:t> </a:t>
            </a:r>
            <a:r>
              <a:rPr lang="pt-BR" sz="1400" dirty="0" err="1"/>
              <a:t>mathematics</a:t>
            </a:r>
            <a:r>
              <a:rPr lang="pt-BR" sz="1400" dirty="0"/>
              <a:t>, 25, 83-95.</a:t>
            </a:r>
          </a:p>
          <a:p>
            <a:pPr algn="just"/>
            <a:r>
              <a:rPr lang="pt-BR" sz="1400" dirty="0"/>
              <a:t>Schott, J. (2016). Matrix </a:t>
            </a:r>
            <a:r>
              <a:rPr lang="pt-BR" sz="1400" dirty="0" err="1"/>
              <a:t>Analysis</a:t>
            </a:r>
            <a:r>
              <a:rPr lang="pt-BR" sz="1400" dirty="0"/>
              <a:t> for </a:t>
            </a:r>
            <a:r>
              <a:rPr lang="pt-BR" sz="1400" dirty="0" err="1"/>
              <a:t>Statistics</a:t>
            </a:r>
            <a:r>
              <a:rPr lang="pt-BR" sz="1400" dirty="0"/>
              <a:t> (Vol. 3). John </a:t>
            </a:r>
            <a:r>
              <a:rPr lang="pt-BR" sz="1400" dirty="0" err="1"/>
              <a:t>Wiley</a:t>
            </a:r>
            <a:r>
              <a:rPr lang="pt-BR" sz="1400" dirty="0"/>
              <a:t> &amp; Sons.</a:t>
            </a:r>
          </a:p>
          <a:p>
            <a:pPr algn="just"/>
            <a:r>
              <a:rPr lang="pt-BR" sz="1400" dirty="0"/>
              <a:t>Stewart, J. (2001). Cálculo (Vol. 2). São Paulo: Pioneira.</a:t>
            </a:r>
          </a:p>
          <a:p>
            <a:pPr algn="just"/>
            <a:r>
              <a:rPr lang="pt-BR" sz="1400" dirty="0"/>
              <a:t>Vera-Tudela, C. (1999). </a:t>
            </a:r>
            <a:r>
              <a:rPr lang="pt-BR" sz="1400" dirty="0" err="1"/>
              <a:t>Elastodinâmica</a:t>
            </a:r>
            <a:r>
              <a:rPr lang="pt-BR" sz="1400" dirty="0"/>
              <a:t> Bidimensional Traves do Método dos Elementos de Contorno Com Dupla Reciprocidade. Vitoria, ES, Brasil: Universidade Federal do Espirito Santo, PPGEM.</a:t>
            </a:r>
          </a:p>
          <a:p>
            <a:pPr algn="just"/>
            <a:endParaRPr lang="pt-BR" dirty="0"/>
          </a:p>
        </p:txBody>
      </p:sp>
    </p:spTree>
    <p:extLst>
      <p:ext uri="{BB962C8B-B14F-4D97-AF65-F5344CB8AC3E}">
        <p14:creationId xmlns:p14="http://schemas.microsoft.com/office/powerpoint/2010/main" val="1518312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lstStyle/>
          <a:p>
            <a:r>
              <a:rPr lang="pt-BR" dirty="0"/>
              <a:t>2.2. A equação de Helmholtz</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a:xfrm>
            <a:off x="1097280" y="1845734"/>
            <a:ext cx="10058400" cy="4332644"/>
          </a:xfrm>
        </p:spPr>
        <p:txBody>
          <a:bodyPr>
            <a:noAutofit/>
          </a:bodyPr>
          <a:lstStyle/>
          <a:p>
            <a:pPr algn="just"/>
            <a:r>
              <a:rPr lang="pt-BR" sz="1800" dirty="0"/>
              <a:t>Na representação de problemas acústicos, as Equações de Helmholtz representam as vibrações livres de um meio no qual há propagação de energia mecânica.</a:t>
            </a:r>
          </a:p>
          <a:p>
            <a:pPr algn="just"/>
            <a:r>
              <a:rPr lang="pt-BR" sz="1800" dirty="0"/>
              <a:t>Assim, partindo da Equação Diferencial de Onda, deduz-se a Equação de Helmholtz:</a:t>
            </a:r>
          </a:p>
          <a:p>
            <a:pPr marL="0" indent="0" algn="r">
              <a:buNone/>
            </a:pPr>
            <a:r>
              <a:rPr lang="pt-BR" sz="1800" dirty="0"/>
              <a:t>(1)</a:t>
            </a:r>
          </a:p>
          <a:p>
            <a:pPr marL="0" indent="0" algn="r">
              <a:buNone/>
            </a:pPr>
            <a:endParaRPr lang="pt-BR" sz="1800" dirty="0"/>
          </a:p>
          <a:p>
            <a:pPr algn="just"/>
            <a:r>
              <a:rPr lang="pt-BR" sz="1800" dirty="0"/>
              <a:t>Onde:</a:t>
            </a:r>
          </a:p>
          <a:p>
            <a:pPr algn="r"/>
            <a:r>
              <a:rPr lang="pt-BR" sz="1800" dirty="0"/>
              <a:t>(2)</a:t>
            </a:r>
          </a:p>
          <a:p>
            <a:pPr algn="just"/>
            <a:endParaRPr lang="pt-BR" sz="1800" dirty="0"/>
          </a:p>
          <a:p>
            <a:pPr algn="just"/>
            <a:r>
              <a:rPr lang="pt-BR" sz="1800" dirty="0"/>
              <a:t>Portanto, a soma de seus harmônicos é representada por:</a:t>
            </a:r>
          </a:p>
          <a:p>
            <a:pPr algn="r"/>
            <a:r>
              <a:rPr lang="pt-BR" sz="1800" dirty="0"/>
              <a:t>(3)</a:t>
            </a:r>
          </a:p>
          <a:p>
            <a:pPr marL="0" indent="0" algn="r">
              <a:buNone/>
            </a:pPr>
            <a:endParaRPr lang="pt-BR" sz="1800" dirty="0"/>
          </a:p>
          <a:p>
            <a:pPr algn="just"/>
            <a:endParaRPr lang="pt-BR" sz="1800" dirty="0"/>
          </a:p>
        </p:txBody>
      </p:sp>
      <mc:AlternateContent xmlns:mc="http://schemas.openxmlformats.org/markup-compatibility/2006" xmlns:a14="http://schemas.microsoft.com/office/drawing/2010/main">
        <mc:Choice Requires="a14">
          <p:sp>
            <p:nvSpPr>
              <p:cNvPr id="5" name="Retângulo 4">
                <a:extLst>
                  <a:ext uri="{FF2B5EF4-FFF2-40B4-BE49-F238E27FC236}">
                    <a16:creationId xmlns:a16="http://schemas.microsoft.com/office/drawing/2014/main" id="{0A598A0C-8AC3-433D-A1F7-58188D75388A}"/>
                  </a:ext>
                </a:extLst>
              </p:cNvPr>
              <p:cNvSpPr/>
              <p:nvPr/>
            </p:nvSpPr>
            <p:spPr>
              <a:xfrm>
                <a:off x="3697472" y="2992503"/>
                <a:ext cx="4858015" cy="6127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𝑈</m:t>
                          </m:r>
                        </m:e>
                        <m:sub>
                          <m:r>
                            <a:rPr lang="pt-BR" i="1">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r>
                            <a:rPr lang="pt-BR" i="1">
                              <a:latin typeface="Cambria Math" panose="02040503050406030204" pitchFamily="18" charset="0"/>
                            </a:rPr>
                            <m:t>,</m:t>
                          </m:r>
                          <m:r>
                            <a:rPr lang="pt-BR" i="1">
                              <a:latin typeface="Cambria Math" panose="02040503050406030204" pitchFamily="18" charset="0"/>
                            </a:rPr>
                            <m:t>𝑡</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1">
                                  <a:latin typeface="Cambria Math" panose="02040503050406030204" pitchFamily="18" charset="0"/>
                                </a:rPr>
                                <m:t>2</m:t>
                              </m:r>
                            </m:sup>
                          </m:sSup>
                        </m:den>
                      </m:f>
                      <m:acc>
                        <m:accPr>
                          <m:chr m:val="̈"/>
                          <m:ctrlPr>
                            <a:rPr lang="pt-BR" i="1">
                              <a:latin typeface="Cambria Math" panose="02040503050406030204" pitchFamily="18" charset="0"/>
                            </a:rPr>
                          </m:ctrlPr>
                        </m:accPr>
                        <m:e>
                          <m:r>
                            <a:rPr lang="pt-BR" i="1">
                              <a:latin typeface="Cambria Math" panose="02040503050406030204" pitchFamily="18" charset="0"/>
                            </a:rPr>
                            <m:t>𝑈</m:t>
                          </m:r>
                        </m:e>
                      </m:acc>
                      <m:d>
                        <m:dPr>
                          <m:ctrlPr>
                            <a:rPr lang="pt-BR" i="1">
                              <a:latin typeface="Cambria Math" panose="02040503050406030204" pitchFamily="18" charset="0"/>
                            </a:rPr>
                          </m:ctrlPr>
                        </m:dPr>
                        <m:e>
                          <m:r>
                            <a:rPr lang="pt-BR" i="1">
                              <a:latin typeface="Cambria Math" panose="02040503050406030204" pitchFamily="18" charset="0"/>
                            </a:rPr>
                            <m:t>𝑋</m:t>
                          </m:r>
                          <m:r>
                            <a:rPr lang="pt-BR" i="1">
                              <a:latin typeface="Cambria Math" panose="02040503050406030204" pitchFamily="18" charset="0"/>
                            </a:rPr>
                            <m:t>,</m:t>
                          </m:r>
                          <m:r>
                            <a:rPr lang="pt-BR" i="1">
                              <a:latin typeface="Cambria Math" panose="02040503050406030204" pitchFamily="18" charset="0"/>
                            </a:rPr>
                            <m:t>𝑡</m:t>
                          </m:r>
                        </m:e>
                      </m:d>
                    </m:oMath>
                  </m:oMathPara>
                </a14:m>
                <a:endParaRPr lang="pt-BR" dirty="0"/>
              </a:p>
            </p:txBody>
          </p:sp>
        </mc:Choice>
        <mc:Fallback xmlns="">
          <p:sp>
            <p:nvSpPr>
              <p:cNvPr id="5" name="Retângulo 4">
                <a:extLst>
                  <a:ext uri="{FF2B5EF4-FFF2-40B4-BE49-F238E27FC236}">
                    <a16:creationId xmlns:a16="http://schemas.microsoft.com/office/drawing/2014/main" id="{0A598A0C-8AC3-433D-A1F7-58188D75388A}"/>
                  </a:ext>
                </a:extLst>
              </p:cNvPr>
              <p:cNvSpPr>
                <a:spLocks noRot="1" noChangeAspect="1" noMove="1" noResize="1" noEditPoints="1" noAdjustHandles="1" noChangeArrowheads="1" noChangeShapeType="1" noTextEdit="1"/>
              </p:cNvSpPr>
              <p:nvPr/>
            </p:nvSpPr>
            <p:spPr>
              <a:xfrm>
                <a:off x="3697472" y="2992503"/>
                <a:ext cx="4858015" cy="612732"/>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7" name="Retângulo 6">
                <a:extLst>
                  <a:ext uri="{FF2B5EF4-FFF2-40B4-BE49-F238E27FC236}">
                    <a16:creationId xmlns:a16="http://schemas.microsoft.com/office/drawing/2014/main" id="{7DAD1E2D-74DD-42B5-A59A-F6A42B32490B}"/>
                  </a:ext>
                </a:extLst>
              </p:cNvPr>
              <p:cNvSpPr/>
              <p:nvPr/>
            </p:nvSpPr>
            <p:spPr>
              <a:xfrm>
                <a:off x="3697471" y="4094260"/>
                <a:ext cx="4858015" cy="65774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1">
                              <a:latin typeface="Cambria Math" panose="02040503050406030204" pitchFamily="18" charset="0"/>
                            </a:rPr>
                            <m:t>2</m:t>
                          </m:r>
                        </m:sup>
                      </m:sSup>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𝐸</m:t>
                          </m:r>
                        </m:num>
                        <m:den>
                          <m:r>
                            <a:rPr lang="pt-BR" i="1">
                              <a:latin typeface="Cambria Math" panose="02040503050406030204" pitchFamily="18" charset="0"/>
                            </a:rPr>
                            <m:t>𝜌</m:t>
                          </m:r>
                        </m:den>
                      </m:f>
                    </m:oMath>
                  </m:oMathPara>
                </a14:m>
                <a:endParaRPr lang="pt-BR" dirty="0"/>
              </a:p>
            </p:txBody>
          </p:sp>
        </mc:Choice>
        <mc:Fallback>
          <p:sp>
            <p:nvSpPr>
              <p:cNvPr id="7" name="Retângulo 6">
                <a:extLst>
                  <a:ext uri="{FF2B5EF4-FFF2-40B4-BE49-F238E27FC236}">
                    <a16:creationId xmlns:a16="http://schemas.microsoft.com/office/drawing/2014/main" id="{7DAD1E2D-74DD-42B5-A59A-F6A42B32490B}"/>
                  </a:ext>
                </a:extLst>
              </p:cNvPr>
              <p:cNvSpPr>
                <a:spLocks noRot="1" noChangeAspect="1" noMove="1" noResize="1" noEditPoints="1" noAdjustHandles="1" noChangeArrowheads="1" noChangeShapeType="1" noTextEdit="1"/>
              </p:cNvSpPr>
              <p:nvPr/>
            </p:nvSpPr>
            <p:spPr>
              <a:xfrm>
                <a:off x="3697471" y="4094260"/>
                <a:ext cx="4858015" cy="657744"/>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9" name="Retângulo 8">
                <a:extLst>
                  <a:ext uri="{FF2B5EF4-FFF2-40B4-BE49-F238E27FC236}">
                    <a16:creationId xmlns:a16="http://schemas.microsoft.com/office/drawing/2014/main" id="{241EB208-D8E3-4717-95B4-0326C5CB6869}"/>
                  </a:ext>
                </a:extLst>
              </p:cNvPr>
              <p:cNvSpPr/>
              <p:nvPr/>
            </p:nvSpPr>
            <p:spPr>
              <a:xfrm>
                <a:off x="3697471" y="5480902"/>
                <a:ext cx="4858015" cy="37285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𝑈</m:t>
                      </m:r>
                      <m:d>
                        <m:dPr>
                          <m:ctrlPr>
                            <a:rPr lang="pt-BR" i="1">
                              <a:latin typeface="Cambria Math" panose="02040503050406030204" pitchFamily="18" charset="0"/>
                            </a:rPr>
                          </m:ctrlPr>
                        </m:dPr>
                        <m:e>
                          <m:r>
                            <a:rPr lang="pt-BR" i="1">
                              <a:latin typeface="Cambria Math" panose="02040503050406030204" pitchFamily="18" charset="0"/>
                            </a:rPr>
                            <m:t>𝑋</m:t>
                          </m:r>
                          <m:r>
                            <a:rPr lang="pt-BR" i="1">
                              <a:latin typeface="Cambria Math" panose="02040503050406030204" pitchFamily="18" charset="0"/>
                            </a:rPr>
                            <m:t>,</m:t>
                          </m:r>
                          <m:r>
                            <a:rPr lang="pt-BR" i="1">
                              <a:latin typeface="Cambria Math" panose="02040503050406030204" pitchFamily="18" charset="0"/>
                            </a:rPr>
                            <m:t>𝑡</m:t>
                          </m:r>
                        </m:e>
                      </m:d>
                      <m:r>
                        <a:rPr lang="pt-BR" i="1">
                          <a:latin typeface="Cambria Math" panose="02040503050406030204" pitchFamily="18" charset="0"/>
                        </a:rPr>
                        <m:t>=</m:t>
                      </m:r>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𝑖</m:t>
                          </m:r>
                          <m:r>
                            <a:rPr lang="pt-BR" i="1">
                              <a:latin typeface="Cambria Math" panose="02040503050406030204" pitchFamily="18" charset="0"/>
                            </a:rPr>
                            <m:t>𝜔</m:t>
                          </m:r>
                          <m:r>
                            <a:rPr lang="pt-BR" i="1">
                              <a:latin typeface="Cambria Math" panose="02040503050406030204" pitchFamily="18" charset="0"/>
                            </a:rPr>
                            <m:t>𝑡</m:t>
                          </m:r>
                        </m:sup>
                      </m:sSup>
                    </m:oMath>
                  </m:oMathPara>
                </a14:m>
                <a:endParaRPr lang="pt-BR" dirty="0"/>
              </a:p>
            </p:txBody>
          </p:sp>
        </mc:Choice>
        <mc:Fallback>
          <p:sp>
            <p:nvSpPr>
              <p:cNvPr id="9" name="Retângulo 8">
                <a:extLst>
                  <a:ext uri="{FF2B5EF4-FFF2-40B4-BE49-F238E27FC236}">
                    <a16:creationId xmlns:a16="http://schemas.microsoft.com/office/drawing/2014/main" id="{241EB208-D8E3-4717-95B4-0326C5CB6869}"/>
                  </a:ext>
                </a:extLst>
              </p:cNvPr>
              <p:cNvSpPr>
                <a:spLocks noRot="1" noChangeAspect="1" noMove="1" noResize="1" noEditPoints="1" noAdjustHandles="1" noChangeArrowheads="1" noChangeShapeType="1" noTextEdit="1"/>
              </p:cNvSpPr>
              <p:nvPr/>
            </p:nvSpPr>
            <p:spPr>
              <a:xfrm>
                <a:off x="3697471" y="5480902"/>
                <a:ext cx="4858015" cy="372859"/>
              </a:xfrm>
              <a:prstGeom prst="rect">
                <a:avLst/>
              </a:prstGeom>
              <a:blipFill>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482843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ço Reservado para Conteúdo 2">
            <a:extLst>
              <a:ext uri="{FF2B5EF4-FFF2-40B4-BE49-F238E27FC236}">
                <a16:creationId xmlns:a16="http://schemas.microsoft.com/office/drawing/2014/main" id="{FE8BD5AB-D20C-45F3-9766-A7A2DD65FA51}"/>
              </a:ext>
            </a:extLst>
          </p:cNvPr>
          <p:cNvSpPr txBox="1">
            <a:spLocks/>
          </p:cNvSpPr>
          <p:nvPr/>
        </p:nvSpPr>
        <p:spPr>
          <a:xfrm>
            <a:off x="1097280" y="573741"/>
            <a:ext cx="10058400" cy="529535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t>	</a:t>
            </a:r>
          </a:p>
        </p:txBody>
      </p:sp>
      <p:sp>
        <p:nvSpPr>
          <p:cNvPr id="2" name="Espaço Reservado para Conteúdo 2">
            <a:extLst>
              <a:ext uri="{FF2B5EF4-FFF2-40B4-BE49-F238E27FC236}">
                <a16:creationId xmlns:a16="http://schemas.microsoft.com/office/drawing/2014/main" id="{E73DC1A4-2D69-4C70-9838-7705B773B5A4}"/>
              </a:ext>
            </a:extLst>
          </p:cNvPr>
          <p:cNvSpPr txBox="1">
            <a:spLocks/>
          </p:cNvSpPr>
          <p:nvPr/>
        </p:nvSpPr>
        <p:spPr>
          <a:xfrm>
            <a:off x="1249680" y="358347"/>
            <a:ext cx="10058400" cy="5925912"/>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pt-BR" dirty="0"/>
              <a:t>Considerando a Equação (3):</a:t>
            </a:r>
          </a:p>
          <a:p>
            <a:pPr algn="r"/>
            <a:r>
              <a:rPr lang="pt-BR" dirty="0"/>
              <a:t>(4)</a:t>
            </a:r>
          </a:p>
          <a:p>
            <a:pPr algn="r"/>
            <a:r>
              <a:rPr lang="pt-BR" dirty="0"/>
              <a:t>(5)</a:t>
            </a:r>
          </a:p>
          <a:p>
            <a:pPr marL="0" indent="0">
              <a:buNone/>
            </a:pPr>
            <a:endParaRPr lang="pt-BR" dirty="0"/>
          </a:p>
          <a:p>
            <a:r>
              <a:rPr lang="pt-BR" dirty="0"/>
              <a:t>Aplicando as equações (4) e (5) na Equação Diferencial de Onda Acústica (1), obtém-se:</a:t>
            </a:r>
          </a:p>
          <a:p>
            <a:pPr algn="r"/>
            <a:r>
              <a:rPr lang="pt-BR" dirty="0"/>
              <a:t>(6)</a:t>
            </a:r>
          </a:p>
          <a:p>
            <a:pPr marL="0" indent="0">
              <a:buNone/>
            </a:pPr>
            <a:endParaRPr lang="pt-BR" dirty="0"/>
          </a:p>
          <a:p>
            <a:r>
              <a:rPr lang="pt-BR" dirty="0"/>
              <a:t>Desta forma, é obtida à Equação de Helmholtz.</a:t>
            </a:r>
          </a:p>
          <a:p>
            <a:endParaRPr lang="pt-BR" dirty="0"/>
          </a:p>
        </p:txBody>
      </p:sp>
      <mc:AlternateContent xmlns:mc="http://schemas.openxmlformats.org/markup-compatibility/2006" xmlns:a14="http://schemas.microsoft.com/office/drawing/2010/main">
        <mc:Choice Requires="a14">
          <p:sp>
            <p:nvSpPr>
              <p:cNvPr id="5" name="Retângulo 4">
                <a:extLst>
                  <a:ext uri="{FF2B5EF4-FFF2-40B4-BE49-F238E27FC236}">
                    <a16:creationId xmlns:a16="http://schemas.microsoft.com/office/drawing/2014/main" id="{28263839-567B-4470-ACC0-132AD7287384}"/>
                  </a:ext>
                </a:extLst>
              </p:cNvPr>
              <p:cNvSpPr/>
              <p:nvPr/>
            </p:nvSpPr>
            <p:spPr>
              <a:xfrm>
                <a:off x="3666988" y="847422"/>
                <a:ext cx="4858015" cy="3779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𝑈</m:t>
                          </m:r>
                        </m:e>
                      </m:acc>
                      <m:d>
                        <m:dPr>
                          <m:ctrlPr>
                            <a:rPr lang="pt-BR" i="1">
                              <a:latin typeface="Cambria Math" panose="02040503050406030204" pitchFamily="18" charset="0"/>
                            </a:rPr>
                          </m:ctrlPr>
                        </m:dPr>
                        <m:e>
                          <m:r>
                            <a:rPr lang="pt-BR" i="1">
                              <a:latin typeface="Cambria Math" panose="02040503050406030204" pitchFamily="18" charset="0"/>
                            </a:rPr>
                            <m:t>𝑋</m:t>
                          </m:r>
                          <m:r>
                            <a:rPr lang="pt-BR" i="1">
                              <a:latin typeface="Cambria Math" panose="02040503050406030204" pitchFamily="18" charset="0"/>
                            </a:rPr>
                            <m:t>,</m:t>
                          </m:r>
                          <m:r>
                            <a:rPr lang="pt-BR" i="1">
                              <a:latin typeface="Cambria Math" panose="02040503050406030204" pitchFamily="18" charset="0"/>
                            </a:rPr>
                            <m:t>𝑡</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1">
                              <a:latin typeface="Cambria Math" panose="02040503050406030204" pitchFamily="18" charset="0"/>
                            </a:rPr>
                            <m:t>2</m:t>
                          </m:r>
                        </m:sup>
                      </m:sSup>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𝑖</m:t>
                          </m:r>
                          <m:r>
                            <a:rPr lang="pt-BR" i="1">
                              <a:latin typeface="Cambria Math" panose="02040503050406030204" pitchFamily="18" charset="0"/>
                            </a:rPr>
                            <m:t>𝜔</m:t>
                          </m:r>
                          <m:r>
                            <a:rPr lang="pt-BR" i="1">
                              <a:latin typeface="Cambria Math" panose="02040503050406030204" pitchFamily="18" charset="0"/>
                            </a:rPr>
                            <m:t>𝑡</m:t>
                          </m:r>
                        </m:sup>
                      </m:sSup>
                    </m:oMath>
                  </m:oMathPara>
                </a14:m>
                <a:endParaRPr lang="pt-BR" dirty="0"/>
              </a:p>
            </p:txBody>
          </p:sp>
        </mc:Choice>
        <mc:Fallback xmlns="">
          <p:sp>
            <p:nvSpPr>
              <p:cNvPr id="5" name="Retângulo 4">
                <a:extLst>
                  <a:ext uri="{FF2B5EF4-FFF2-40B4-BE49-F238E27FC236}">
                    <a16:creationId xmlns:a16="http://schemas.microsoft.com/office/drawing/2014/main" id="{28263839-567B-4470-ACC0-132AD7287384}"/>
                  </a:ext>
                </a:extLst>
              </p:cNvPr>
              <p:cNvSpPr>
                <a:spLocks noRot="1" noChangeAspect="1" noMove="1" noResize="1" noEditPoints="1" noAdjustHandles="1" noChangeArrowheads="1" noChangeShapeType="1" noTextEdit="1"/>
              </p:cNvSpPr>
              <p:nvPr/>
            </p:nvSpPr>
            <p:spPr>
              <a:xfrm>
                <a:off x="3666988" y="847422"/>
                <a:ext cx="4858015" cy="377989"/>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Retângulo 6">
                <a:extLst>
                  <a:ext uri="{FF2B5EF4-FFF2-40B4-BE49-F238E27FC236}">
                    <a16:creationId xmlns:a16="http://schemas.microsoft.com/office/drawing/2014/main" id="{25B41BB2-8080-41B2-920B-CF2CC7E7EE4F}"/>
                  </a:ext>
                </a:extLst>
              </p:cNvPr>
              <p:cNvSpPr/>
              <p:nvPr/>
            </p:nvSpPr>
            <p:spPr>
              <a:xfrm>
                <a:off x="3666987" y="1300704"/>
                <a:ext cx="4858015" cy="396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𝑈</m:t>
                          </m:r>
                        </m:e>
                        <m:sub>
                          <m:r>
                            <a:rPr lang="pt-BR" i="1">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r>
                            <a:rPr lang="pt-BR" i="1">
                              <a:latin typeface="Cambria Math" panose="02040503050406030204" pitchFamily="18" charset="0"/>
                            </a:rPr>
                            <m:t>,</m:t>
                          </m:r>
                          <m:r>
                            <a:rPr lang="pt-BR" i="1">
                              <a:latin typeface="Cambria Math" panose="02040503050406030204" pitchFamily="18" charset="0"/>
                            </a:rPr>
                            <m:t>𝑡</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𝑖</m:t>
                          </m:r>
                          <m:r>
                            <a:rPr lang="pt-BR" i="1">
                              <a:latin typeface="Cambria Math" panose="02040503050406030204" pitchFamily="18" charset="0"/>
                            </a:rPr>
                            <m:t>𝜔</m:t>
                          </m:r>
                          <m:r>
                            <a:rPr lang="pt-BR" i="1">
                              <a:latin typeface="Cambria Math" panose="02040503050406030204" pitchFamily="18" charset="0"/>
                            </a:rPr>
                            <m:t>𝑡</m:t>
                          </m:r>
                        </m:sup>
                      </m:sSup>
                    </m:oMath>
                  </m:oMathPara>
                </a14:m>
                <a:endParaRPr lang="pt-BR" dirty="0"/>
              </a:p>
            </p:txBody>
          </p:sp>
        </mc:Choice>
        <mc:Fallback xmlns="">
          <p:sp>
            <p:nvSpPr>
              <p:cNvPr id="7" name="Retângulo 6">
                <a:extLst>
                  <a:ext uri="{FF2B5EF4-FFF2-40B4-BE49-F238E27FC236}">
                    <a16:creationId xmlns:a16="http://schemas.microsoft.com/office/drawing/2014/main" id="{25B41BB2-8080-41B2-920B-CF2CC7E7EE4F}"/>
                  </a:ext>
                </a:extLst>
              </p:cNvPr>
              <p:cNvSpPr>
                <a:spLocks noRot="1" noChangeAspect="1" noMove="1" noResize="1" noEditPoints="1" noAdjustHandles="1" noChangeArrowheads="1" noChangeShapeType="1" noTextEdit="1"/>
              </p:cNvSpPr>
              <p:nvPr/>
            </p:nvSpPr>
            <p:spPr>
              <a:xfrm>
                <a:off x="3666987" y="1300704"/>
                <a:ext cx="4858015" cy="396775"/>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9" name="Retângulo 8">
                <a:extLst>
                  <a:ext uri="{FF2B5EF4-FFF2-40B4-BE49-F238E27FC236}">
                    <a16:creationId xmlns:a16="http://schemas.microsoft.com/office/drawing/2014/main" id="{620E9141-15F8-4305-9401-B2EFFAA8E560}"/>
                  </a:ext>
                </a:extLst>
              </p:cNvPr>
              <p:cNvSpPr/>
              <p:nvPr/>
            </p:nvSpPr>
            <p:spPr>
              <a:xfrm>
                <a:off x="3666987" y="2604020"/>
                <a:ext cx="4858015" cy="64812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𝑢</m:t>
                          </m:r>
                        </m:e>
                        <m:sub>
                          <m:r>
                            <a:rPr lang="pt-BR" i="1">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r>
                        <a:rPr lang="pt-BR" i="1">
                          <a:latin typeface="Cambria Math" panose="02040503050406030204" pitchFamily="18" charset="0"/>
                        </a:rPr>
                        <m:t>= −</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𝜔</m:t>
                              </m:r>
                            </m:e>
                            <m:sup>
                              <m:r>
                                <a:rPr lang="pt-BR" i="1">
                                  <a:latin typeface="Cambria Math" panose="02040503050406030204" pitchFamily="18" charset="0"/>
                                </a:rPr>
                                <m:t>2</m:t>
                              </m:r>
                            </m:sup>
                          </m:sSup>
                        </m:num>
                        <m:den>
                          <m:sSup>
                            <m:sSupPr>
                              <m:ctrlPr>
                                <a:rPr lang="pt-BR" i="1">
                                  <a:latin typeface="Cambria Math" panose="02040503050406030204" pitchFamily="18" charset="0"/>
                                </a:rPr>
                              </m:ctrlPr>
                            </m:sSupPr>
                            <m:e>
                              <m:r>
                                <a:rPr lang="pt-BR" i="1">
                                  <a:latin typeface="Cambria Math" panose="02040503050406030204" pitchFamily="18" charset="0"/>
                                </a:rPr>
                                <m:t>𝑘</m:t>
                              </m:r>
                            </m:e>
                            <m:sup>
                              <m:r>
                                <a:rPr lang="pt-BR" i="1">
                                  <a:latin typeface="Cambria Math" panose="02040503050406030204" pitchFamily="18" charset="0"/>
                                </a:rPr>
                                <m:t>2</m:t>
                              </m:r>
                            </m:sup>
                          </m:sSup>
                        </m:den>
                      </m:f>
                      <m:r>
                        <a:rPr lang="pt-BR" i="1">
                          <a:latin typeface="Cambria Math" panose="02040503050406030204" pitchFamily="18" charset="0"/>
                        </a:rPr>
                        <m:t>𝑢</m:t>
                      </m:r>
                      <m:d>
                        <m:dPr>
                          <m:ctrlPr>
                            <a:rPr lang="pt-BR" i="1">
                              <a:latin typeface="Cambria Math" panose="02040503050406030204" pitchFamily="18" charset="0"/>
                            </a:rPr>
                          </m:ctrlPr>
                        </m:dPr>
                        <m:e>
                          <m:r>
                            <a:rPr lang="pt-BR" i="1">
                              <a:latin typeface="Cambria Math" panose="02040503050406030204" pitchFamily="18" charset="0"/>
                            </a:rPr>
                            <m:t>𝑋</m:t>
                          </m:r>
                          <m:r>
                            <a:rPr lang="pt-BR" i="1">
                              <a:latin typeface="Cambria Math" panose="02040503050406030204" pitchFamily="18" charset="0"/>
                            </a:rPr>
                            <m:t>,</m:t>
                          </m:r>
                          <m:r>
                            <a:rPr lang="pt-BR" i="1">
                              <a:latin typeface="Cambria Math" panose="02040503050406030204" pitchFamily="18" charset="0"/>
                            </a:rPr>
                            <m:t>𝑡</m:t>
                          </m:r>
                        </m:e>
                      </m:d>
                    </m:oMath>
                  </m:oMathPara>
                </a14:m>
                <a:endParaRPr lang="pt-BR" dirty="0"/>
              </a:p>
            </p:txBody>
          </p:sp>
        </mc:Choice>
        <mc:Fallback>
          <p:sp>
            <p:nvSpPr>
              <p:cNvPr id="9" name="Retângulo 8">
                <a:extLst>
                  <a:ext uri="{FF2B5EF4-FFF2-40B4-BE49-F238E27FC236}">
                    <a16:creationId xmlns:a16="http://schemas.microsoft.com/office/drawing/2014/main" id="{620E9141-15F8-4305-9401-B2EFFAA8E560}"/>
                  </a:ext>
                </a:extLst>
              </p:cNvPr>
              <p:cNvSpPr>
                <a:spLocks noRot="1" noChangeAspect="1" noMove="1" noResize="1" noEditPoints="1" noAdjustHandles="1" noChangeArrowheads="1" noChangeShapeType="1" noTextEdit="1"/>
              </p:cNvSpPr>
              <p:nvPr/>
            </p:nvSpPr>
            <p:spPr>
              <a:xfrm>
                <a:off x="3666987" y="2604020"/>
                <a:ext cx="4858015" cy="648126"/>
              </a:xfrm>
              <a:prstGeom prst="rect">
                <a:avLst/>
              </a:prstGeom>
              <a:blipFill>
                <a:blip r:embed="rId4"/>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613294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9458-3869-4376-8EFA-4873534A6422}"/>
              </a:ext>
            </a:extLst>
          </p:cNvPr>
          <p:cNvSpPr>
            <a:spLocks noGrp="1"/>
          </p:cNvSpPr>
          <p:nvPr>
            <p:ph type="title"/>
          </p:nvPr>
        </p:nvSpPr>
        <p:spPr/>
        <p:txBody>
          <a:bodyPr/>
          <a:lstStyle/>
          <a:p>
            <a:r>
              <a:rPr lang="pt-BR" dirty="0"/>
              <a:t>2.3. Formulação Clássica do MEC</a:t>
            </a:r>
          </a:p>
        </p:txBody>
      </p:sp>
      <p:sp>
        <p:nvSpPr>
          <p:cNvPr id="3" name="Espaço Reservado para Conteúdo 2">
            <a:extLst>
              <a:ext uri="{FF2B5EF4-FFF2-40B4-BE49-F238E27FC236}">
                <a16:creationId xmlns:a16="http://schemas.microsoft.com/office/drawing/2014/main" id="{382F5DD6-4120-4553-8434-C8E35C92F677}"/>
              </a:ext>
            </a:extLst>
          </p:cNvPr>
          <p:cNvSpPr>
            <a:spLocks noGrp="1"/>
          </p:cNvSpPr>
          <p:nvPr>
            <p:ph idx="1"/>
          </p:nvPr>
        </p:nvSpPr>
        <p:spPr/>
        <p:txBody>
          <a:bodyPr>
            <a:normAutofit fontScale="92500" lnSpcReduction="10000"/>
          </a:bodyPr>
          <a:lstStyle/>
          <a:p>
            <a:pPr algn="just"/>
            <a:r>
              <a:rPr lang="pt-BR" dirty="0"/>
              <a:t>O MEC pode ser classificado como uma técnica de contorno, que abrange desde problemas simples à problemas com maior complexidade. Este método discretiza os problemas, baseando-se numa formulação integral aplicada no contorno do domínio analisado.</a:t>
            </a:r>
          </a:p>
          <a:p>
            <a:pPr algn="just"/>
            <a:r>
              <a:rPr lang="pt-BR" dirty="0"/>
              <a:t>Para deduzir e apresentar tal método, pode-se aplica-lo à um caso simples, como à problemas governados pela Equação de Laplace.</a:t>
            </a:r>
          </a:p>
          <a:p>
            <a:pPr algn="r"/>
            <a:r>
              <a:rPr lang="pt-BR" dirty="0"/>
              <a:t>(7)</a:t>
            </a:r>
          </a:p>
          <a:p>
            <a:pPr algn="r"/>
            <a:r>
              <a:rPr lang="pt-BR" dirty="0"/>
              <a:t>(8)</a:t>
            </a:r>
          </a:p>
          <a:p>
            <a:pPr algn="just"/>
            <a:endParaRPr lang="pt-BR" dirty="0"/>
          </a:p>
          <a:p>
            <a:pPr algn="just"/>
            <a:r>
              <a:rPr lang="pt-BR" dirty="0"/>
              <a:t>Neste ponto, se mostra conveniente abordar o lado esquerdo da Equação 2.9 de forma que doravante, será chamado de Termo Difusivo (TD), pois o objetivo desta dissertação é abordar os problemas de Helmholtz.</a:t>
            </a:r>
          </a:p>
          <a:p>
            <a:pPr algn="r"/>
            <a:r>
              <a:rPr lang="pt-BR" dirty="0"/>
              <a:t>(9)</a:t>
            </a:r>
          </a:p>
        </p:txBody>
      </p:sp>
      <mc:AlternateContent xmlns:mc="http://schemas.openxmlformats.org/markup-compatibility/2006">
        <mc:Choice xmlns:a14="http://schemas.microsoft.com/office/drawing/2010/main" Requires="a14">
          <p:sp>
            <p:nvSpPr>
              <p:cNvPr id="5" name="Retângulo 4">
                <a:extLst>
                  <a:ext uri="{FF2B5EF4-FFF2-40B4-BE49-F238E27FC236}">
                    <a16:creationId xmlns:a16="http://schemas.microsoft.com/office/drawing/2014/main" id="{6CD797D3-3236-48CA-B495-8B17170F1F44}"/>
                  </a:ext>
                </a:extLst>
              </p:cNvPr>
              <p:cNvSpPr/>
              <p:nvPr/>
            </p:nvSpPr>
            <p:spPr>
              <a:xfrm>
                <a:off x="3697472" y="3329928"/>
                <a:ext cx="4858015" cy="38151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m:ctrlPr>
                        </m:sSubPr>
                        <m:e>
                          <m:r>
                            <a:rPr lang="pt-BR" i="1"/>
                            <m:t>𝑢</m:t>
                          </m:r>
                        </m:e>
                        <m:sub>
                          <m:r>
                            <a:rPr lang="pt-BR" i="1"/>
                            <m:t>,</m:t>
                          </m:r>
                          <m:r>
                            <a:rPr lang="pt-BR" i="1"/>
                            <m:t>𝑖𝑖</m:t>
                          </m:r>
                        </m:sub>
                      </m:sSub>
                      <m:r>
                        <a:rPr lang="pt-BR" i="1"/>
                        <m:t>(</m:t>
                      </m:r>
                      <m:r>
                        <a:rPr lang="pt-BR" i="1"/>
                        <m:t>𝑋</m:t>
                      </m:r>
                      <m:r>
                        <a:rPr lang="pt-BR" i="1"/>
                        <m:t>)= 0</m:t>
                      </m:r>
                    </m:oMath>
                  </m:oMathPara>
                </a14:m>
                <a:endParaRPr lang="pt-BR" dirty="0"/>
              </a:p>
            </p:txBody>
          </p:sp>
        </mc:Choice>
        <mc:Fallback>
          <p:sp>
            <p:nvSpPr>
              <p:cNvPr id="5" name="Retângulo 4">
                <a:extLst>
                  <a:ext uri="{FF2B5EF4-FFF2-40B4-BE49-F238E27FC236}">
                    <a16:creationId xmlns:a16="http://schemas.microsoft.com/office/drawing/2014/main" id="{6CD797D3-3236-48CA-B495-8B17170F1F44}"/>
                  </a:ext>
                </a:extLst>
              </p:cNvPr>
              <p:cNvSpPr>
                <a:spLocks noRot="1" noChangeAspect="1" noMove="1" noResize="1" noEditPoints="1" noAdjustHandles="1" noChangeArrowheads="1" noChangeShapeType="1" noTextEdit="1"/>
              </p:cNvSpPr>
              <p:nvPr/>
            </p:nvSpPr>
            <p:spPr>
              <a:xfrm>
                <a:off x="3697472" y="3329928"/>
                <a:ext cx="4858015" cy="381515"/>
              </a:xfrm>
              <a:prstGeom prst="rect">
                <a:avLst/>
              </a:prstGeom>
              <a:blipFill>
                <a:blip r:embed="rId2"/>
                <a:stretch>
                  <a:fillRect b="-11111"/>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6" name="CaixaDeTexto 5">
                <a:extLst>
                  <a:ext uri="{FF2B5EF4-FFF2-40B4-BE49-F238E27FC236}">
                    <a16:creationId xmlns:a16="http://schemas.microsoft.com/office/drawing/2014/main" id="{07FAAAD0-979A-4565-B847-7209AB4E0065}"/>
                  </a:ext>
                </a:extLst>
              </p:cNvPr>
              <p:cNvSpPr txBox="1"/>
              <p:nvPr/>
            </p:nvSpPr>
            <p:spPr>
              <a:xfrm>
                <a:off x="3047999" y="3711443"/>
                <a:ext cx="6096000"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limLoc m:val="undOvr"/>
                          <m:ctrlPr>
                            <a:rPr lang="pt-BR" i="1" smtClean="0">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Sub>
                            <m:sSubPr>
                              <m:ctrlPr>
                                <a:rPr lang="pt-BR" i="1">
                                  <a:solidFill>
                                    <a:srgbClr val="836967"/>
                                  </a:solidFill>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solidFill>
                                    <a:srgbClr val="836967"/>
                                  </a:solidFill>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sepChr m:val=";"/>
                              <m:ctrlPr>
                                <a:rPr lang="pt-BR" i="1">
                                  <a:latin typeface="Cambria Math" panose="02040503050406030204" pitchFamily="18" charset="0"/>
                                </a:rPr>
                              </m:ctrlPr>
                            </m:dPr>
                            <m:e>
                              <m:r>
                                <a:rPr lang="pt-BR" i="1">
                                  <a:latin typeface="Cambria Math" panose="02040503050406030204" pitchFamily="18" charset="0"/>
                                </a:rPr>
                                <m:t>𝜉</m:t>
                              </m:r>
                            </m:e>
                            <m:e>
                              <m:r>
                                <a:rPr lang="pt-BR" i="1">
                                  <a:latin typeface="Cambria Math" panose="02040503050406030204" pitchFamily="18" charset="0"/>
                                </a:rPr>
                                <m:t>𝑋</m:t>
                              </m:r>
                            </m:e>
                          </m:d>
                          <m:r>
                            <a:rPr lang="pt-BR" i="1">
                              <a:latin typeface="Cambria Math" panose="02040503050406030204" pitchFamily="18" charset="0"/>
                            </a:rPr>
                            <m:t>𝑑</m:t>
                          </m:r>
                          <m:r>
                            <m:rPr>
                              <m:sty m:val="p"/>
                            </m:rPr>
                            <a:rPr lang="pt-BR" i="0">
                              <a:latin typeface="Cambria Math" panose="02040503050406030204" pitchFamily="18" charset="0"/>
                            </a:rPr>
                            <m:t>Ω</m:t>
                          </m:r>
                        </m:e>
                      </m:nary>
                      <m:r>
                        <a:rPr lang="pt-BR" i="0">
                          <a:latin typeface="Cambria Math" panose="02040503050406030204" pitchFamily="18" charset="0"/>
                        </a:rPr>
                        <m:t>= 0</m:t>
                      </m:r>
                    </m:oMath>
                  </m:oMathPara>
                </a14:m>
                <a:endParaRPr lang="pt-BR" dirty="0"/>
              </a:p>
            </p:txBody>
          </p:sp>
        </mc:Choice>
        <mc:Fallback>
          <p:sp>
            <p:nvSpPr>
              <p:cNvPr id="6" name="CaixaDeTexto 5">
                <a:extLst>
                  <a:ext uri="{FF2B5EF4-FFF2-40B4-BE49-F238E27FC236}">
                    <a16:creationId xmlns:a16="http://schemas.microsoft.com/office/drawing/2014/main" id="{07FAAAD0-979A-4565-B847-7209AB4E0065}"/>
                  </a:ext>
                </a:extLst>
              </p:cNvPr>
              <p:cNvSpPr txBox="1">
                <a:spLocks noRot="1" noChangeAspect="1" noMove="1" noResize="1" noEditPoints="1" noAdjustHandles="1" noChangeArrowheads="1" noChangeShapeType="1" noTextEdit="1"/>
              </p:cNvSpPr>
              <p:nvPr/>
            </p:nvSpPr>
            <p:spPr>
              <a:xfrm>
                <a:off x="3047999" y="3711443"/>
                <a:ext cx="6096000" cy="818814"/>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8" name="CaixaDeTexto 7">
                <a:extLst>
                  <a:ext uri="{FF2B5EF4-FFF2-40B4-BE49-F238E27FC236}">
                    <a16:creationId xmlns:a16="http://schemas.microsoft.com/office/drawing/2014/main" id="{E6181F2F-93A1-4A29-967C-E77003DB1230}"/>
                  </a:ext>
                </a:extLst>
              </p:cNvPr>
              <p:cNvSpPr txBox="1"/>
              <p:nvPr/>
            </p:nvSpPr>
            <p:spPr>
              <a:xfrm>
                <a:off x="3047999" y="5459687"/>
                <a:ext cx="6096000" cy="8188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solidFill>
                                <a:srgbClr val="836967"/>
                              </a:solidFill>
                              <a:latin typeface="Cambria Math" panose="02040503050406030204" pitchFamily="18" charset="0"/>
                            </a:rPr>
                          </m:ctrlPr>
                        </m:sSubPr>
                        <m:e>
                          <m:r>
                            <a:rPr lang="pt-BR" i="1">
                              <a:latin typeface="Cambria Math" panose="02040503050406030204" pitchFamily="18" charset="0"/>
                            </a:rPr>
                            <m:t>𝑇</m:t>
                          </m:r>
                        </m:e>
                        <m:sub>
                          <m:r>
                            <a:rPr lang="pt-BR" i="1">
                              <a:latin typeface="Cambria Math" panose="02040503050406030204" pitchFamily="18" charset="0"/>
                            </a:rPr>
                            <m:t>𝑑</m:t>
                          </m:r>
                        </m:sub>
                      </m:sSub>
                      <m:r>
                        <a:rPr lang="pt-BR" i="0">
                          <a:latin typeface="Cambria Math" panose="02040503050406030204" pitchFamily="18" charset="0"/>
                        </a:rPr>
                        <m:t>=</m:t>
                      </m:r>
                      <m:nary>
                        <m:naryPr>
                          <m:limLoc m:val="undOvr"/>
                          <m:ctrlPr>
                            <a:rPr lang="pt-BR" i="1">
                              <a:latin typeface="Cambria Math" panose="02040503050406030204" pitchFamily="18" charset="0"/>
                            </a:rPr>
                          </m:ctrlPr>
                        </m:naryPr>
                        <m:sub>
                          <m:r>
                            <m:rPr>
                              <m:sty m:val="p"/>
                            </m:rPr>
                            <a:rPr lang="pt-BR" i="0">
                              <a:latin typeface="Cambria Math" panose="02040503050406030204" pitchFamily="18" charset="0"/>
                            </a:rPr>
                            <m:t>Ω</m:t>
                          </m:r>
                        </m:sub>
                        <m:sup>
                          <m:r>
                            <a:rPr lang="pt-BR" i="0">
                              <a:latin typeface="Cambria Math" panose="02040503050406030204" pitchFamily="18" charset="0"/>
                            </a:rPr>
                            <m:t> </m:t>
                          </m:r>
                        </m:sup>
                        <m:e>
                          <m:sSub>
                            <m:sSubPr>
                              <m:ctrlPr>
                                <a:rPr lang="pt-BR" i="1">
                                  <a:solidFill>
                                    <a:srgbClr val="836967"/>
                                  </a:solidFill>
                                  <a:latin typeface="Cambria Math" panose="02040503050406030204" pitchFamily="18" charset="0"/>
                                </a:rPr>
                              </m:ctrlPr>
                            </m:sSubPr>
                            <m:e>
                              <m:r>
                                <a:rPr lang="pt-BR" i="1">
                                  <a:latin typeface="Cambria Math" panose="02040503050406030204" pitchFamily="18" charset="0"/>
                                </a:rPr>
                                <m:t>𝑢</m:t>
                              </m:r>
                            </m:e>
                            <m:sub>
                              <m:r>
                                <a:rPr lang="pt-BR" i="0">
                                  <a:latin typeface="Cambria Math" panose="02040503050406030204" pitchFamily="18" charset="0"/>
                                </a:rPr>
                                <m:t>,</m:t>
                              </m:r>
                              <m:r>
                                <a:rPr lang="pt-BR" i="1">
                                  <a:latin typeface="Cambria Math" panose="02040503050406030204" pitchFamily="18" charset="0"/>
                                </a:rPr>
                                <m:t>𝑖𝑖</m:t>
                              </m:r>
                            </m:sub>
                          </m:sSub>
                          <m:d>
                            <m:dPr>
                              <m:ctrlPr>
                                <a:rPr lang="pt-BR" i="1">
                                  <a:latin typeface="Cambria Math" panose="02040503050406030204" pitchFamily="18" charset="0"/>
                                </a:rPr>
                              </m:ctrlPr>
                            </m:dPr>
                            <m:e>
                              <m:r>
                                <a:rPr lang="pt-BR" i="1">
                                  <a:latin typeface="Cambria Math" panose="02040503050406030204" pitchFamily="18" charset="0"/>
                                </a:rPr>
                                <m:t>𝑋</m:t>
                              </m:r>
                            </m:e>
                          </m:d>
                          <m:sSup>
                            <m:sSupPr>
                              <m:ctrlPr>
                                <a:rPr lang="pt-BR" i="1">
                                  <a:solidFill>
                                    <a:srgbClr val="836967"/>
                                  </a:solidFill>
                                  <a:latin typeface="Cambria Math" panose="02040503050406030204" pitchFamily="18" charset="0"/>
                                </a:rPr>
                              </m:ctrlPr>
                            </m:sSupPr>
                            <m:e>
                              <m:r>
                                <a:rPr lang="pt-BR" i="1">
                                  <a:latin typeface="Cambria Math" panose="02040503050406030204" pitchFamily="18" charset="0"/>
                                </a:rPr>
                                <m:t>𝑢</m:t>
                              </m:r>
                            </m:e>
                            <m:sup>
                              <m:r>
                                <a:rPr lang="pt-BR" i="0">
                                  <a:latin typeface="Cambria Math" panose="02040503050406030204" pitchFamily="18" charset="0"/>
                                </a:rPr>
                                <m:t>∗</m:t>
                              </m:r>
                            </m:sup>
                          </m:sSup>
                          <m:d>
                            <m:dPr>
                              <m:ctrlPr>
                                <a:rPr lang="pt-BR" i="1">
                                  <a:solidFill>
                                    <a:srgbClr val="836967"/>
                                  </a:solidFill>
                                  <a:latin typeface="Cambria Math" panose="02040503050406030204" pitchFamily="18" charset="0"/>
                                </a:rPr>
                              </m:ctrlPr>
                            </m:dPr>
                            <m:e>
                              <m:r>
                                <m:rPr>
                                  <m:sty m:val="p"/>
                                </m:rPr>
                                <a:rPr lang="pt-BR" i="0">
                                  <a:latin typeface="Cambria Math" panose="02040503050406030204" pitchFamily="18" charset="0"/>
                                </a:rPr>
                                <m:t>ξ</m:t>
                              </m:r>
                              <m:r>
                                <a:rPr lang="pt-BR" i="0">
                                  <a:latin typeface="Cambria Math" panose="02040503050406030204" pitchFamily="18" charset="0"/>
                                </a:rPr>
                                <m:t>;</m:t>
                              </m:r>
                              <m:r>
                                <m:rPr>
                                  <m:sty m:val="p"/>
                                </m:rPr>
                                <a:rPr lang="pt-BR" i="0">
                                  <a:latin typeface="Cambria Math" panose="02040503050406030204" pitchFamily="18" charset="0"/>
                                </a:rPr>
                                <m:t>X</m:t>
                              </m:r>
                            </m:e>
                          </m:d>
                          <m:r>
                            <a:rPr lang="pt-BR" i="1">
                              <a:latin typeface="Cambria Math" panose="02040503050406030204" pitchFamily="18" charset="0"/>
                            </a:rPr>
                            <m:t>𝑑</m:t>
                          </m:r>
                          <m:r>
                            <m:rPr>
                              <m:sty m:val="p"/>
                            </m:rPr>
                            <a:rPr lang="pt-BR" i="0">
                              <a:latin typeface="Cambria Math" panose="02040503050406030204" pitchFamily="18" charset="0"/>
                            </a:rPr>
                            <m:t>Ω</m:t>
                          </m:r>
                        </m:e>
                      </m:nary>
                    </m:oMath>
                  </m:oMathPara>
                </a14:m>
                <a:endParaRPr lang="pt-BR" dirty="0"/>
              </a:p>
            </p:txBody>
          </p:sp>
        </mc:Choice>
        <mc:Fallback>
          <p:sp>
            <p:nvSpPr>
              <p:cNvPr id="8" name="CaixaDeTexto 7">
                <a:extLst>
                  <a:ext uri="{FF2B5EF4-FFF2-40B4-BE49-F238E27FC236}">
                    <a16:creationId xmlns:a16="http://schemas.microsoft.com/office/drawing/2014/main" id="{E6181F2F-93A1-4A29-967C-E77003DB1230}"/>
                  </a:ext>
                </a:extLst>
              </p:cNvPr>
              <p:cNvSpPr txBox="1">
                <a:spLocks noRot="1" noChangeAspect="1" noMove="1" noResize="1" noEditPoints="1" noAdjustHandles="1" noChangeArrowheads="1" noChangeShapeType="1" noTextEdit="1"/>
              </p:cNvSpPr>
              <p:nvPr/>
            </p:nvSpPr>
            <p:spPr>
              <a:xfrm>
                <a:off x="3047999" y="5459687"/>
                <a:ext cx="6096000" cy="818814"/>
              </a:xfrm>
              <a:prstGeom prst="rect">
                <a:avLst/>
              </a:prstGeom>
              <a:blipFill>
                <a:blip r:embed="rId4"/>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3355542222"/>
      </p:ext>
    </p:extLst>
  </p:cSld>
  <p:clrMapOvr>
    <a:masterClrMapping/>
  </p:clrMapOvr>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9895</TotalTime>
  <Words>7371</Words>
  <Application>Microsoft Office PowerPoint</Application>
  <PresentationFormat>Widescreen</PresentationFormat>
  <Paragraphs>980</Paragraphs>
  <Slides>67</Slides>
  <Notes>7</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67</vt:i4>
      </vt:variant>
    </vt:vector>
  </HeadingPairs>
  <TitlesOfParts>
    <vt:vector size="73" baseType="lpstr">
      <vt:lpstr>Arial</vt:lpstr>
      <vt:lpstr>Calibri</vt:lpstr>
      <vt:lpstr>Calibri Light</vt:lpstr>
      <vt:lpstr>Cambria Math</vt:lpstr>
      <vt:lpstr>Segoe UI</vt:lpstr>
      <vt:lpstr>Retrospectiva</vt:lpstr>
      <vt:lpstr>SOLUÇÃO DE UM PROBLEMA DE AUTOVALOR ESPECIAL GERADO PELA FORMULAÇÃO AUTORREGULARIZADA DO MÉTODO DOS ELEMENTOS DE CONTORNO COM INTERPOLAÇÃO DIRETA</vt:lpstr>
      <vt:lpstr>Índice</vt:lpstr>
      <vt:lpstr>1. Introdução e Objetivo</vt:lpstr>
      <vt:lpstr>1. Introdução e Objetivo</vt:lpstr>
      <vt:lpstr>Apresentação do PowerPoint</vt:lpstr>
      <vt:lpstr>2. O Método dos Elementos de Contorno 2.1. Problemas de campo escalar</vt:lpstr>
      <vt:lpstr>2.2. A equação de Helmholtz</vt:lpstr>
      <vt:lpstr>Apresentação do PowerPoint</vt:lpstr>
      <vt:lpstr>2.3. Formulação Clássica do MEC</vt:lpstr>
      <vt:lpstr>2.3.1. Tratamento do termo difusivo</vt:lpstr>
      <vt:lpstr>Apresentação do PowerPoint</vt:lpstr>
      <vt:lpstr>Apresentação do PowerPoint</vt:lpstr>
      <vt:lpstr>Apresentação do PowerPoint</vt:lpstr>
      <vt:lpstr>2.4. Formulação MECID Regularizada</vt:lpstr>
      <vt:lpstr>Apresentação do PowerPoint</vt:lpstr>
      <vt:lpstr>2.4.1. Tratamento do termo Reativo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2.3. A formulação MECID autorregularizada aplicada à problemas de Helmholtz</vt:lpstr>
      <vt:lpstr>Apresentação do PowerPoint</vt:lpstr>
      <vt:lpstr>Apresentação do PowerPoint</vt:lpstr>
      <vt:lpstr>Apresentação do PowerPoint</vt:lpstr>
      <vt:lpstr>Apresentação do PowerPoint</vt:lpstr>
      <vt:lpstr>Apresentação do PowerPoint</vt:lpstr>
      <vt:lpstr>Apresentação do PowerPoint</vt:lpstr>
      <vt:lpstr>3. Formulação MECID autorregularizada para autovalor 3.1. Introdução</vt:lpstr>
      <vt:lpstr>Apresentação do PowerPoint</vt:lpstr>
      <vt:lpstr>3.2. Equacionamento do método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3.3. Proposição de Przeminiecky</vt:lpstr>
      <vt:lpstr>Apresentação do PowerPoint</vt:lpstr>
      <vt:lpstr>Apresentação do PowerPoint</vt:lpstr>
      <vt:lpstr>3.4. Analogia da proposição de Przeminiecky</vt:lpstr>
      <vt:lpstr>Apresentação do PowerPoint</vt:lpstr>
      <vt:lpstr>Apresentação do PowerPoint</vt:lpstr>
      <vt:lpstr>Apresentação do PowerPoint</vt:lpstr>
      <vt:lpstr>Apresentação do PowerPoint</vt:lpstr>
      <vt:lpstr>Apresentação do PowerPoint</vt:lpstr>
      <vt:lpstr>4. Simulações computacionais</vt:lpstr>
      <vt:lpstr>4.1. Chapa engastada</vt:lpstr>
      <vt:lpstr>Apresentação do PowerPoint</vt:lpstr>
      <vt:lpstr>Apresentação do PowerPoint</vt:lpstr>
      <vt:lpstr>Apresentação do PowerPoint</vt:lpstr>
      <vt:lpstr>4.2. Membrana quadrada</vt:lpstr>
      <vt:lpstr>Apresentação do PowerPoint</vt:lpstr>
      <vt:lpstr>Apresentação do PowerPoint</vt:lpstr>
      <vt:lpstr>5. Conclusões</vt:lpstr>
      <vt:lpstr>Apresentação do PowerPoint</vt:lpstr>
      <vt:lpstr>6. Referências</vt:lpstr>
      <vt:lpstr>6. Referências</vt:lpstr>
      <vt:lpstr>6. Referências</vt:lpstr>
      <vt:lpstr>6. Referências</vt:lpstr>
      <vt:lpstr>6. Referências</vt:lpstr>
      <vt:lpstr>6. 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Luan Henrique</dc:creator>
  <cp:lastModifiedBy>Luan Henrique Sirtoli</cp:lastModifiedBy>
  <cp:revision>160</cp:revision>
  <cp:lastPrinted>2019-07-05T17:32:39Z</cp:lastPrinted>
  <dcterms:created xsi:type="dcterms:W3CDTF">2019-06-07T16:42:11Z</dcterms:created>
  <dcterms:modified xsi:type="dcterms:W3CDTF">2021-03-10T17:09:04Z</dcterms:modified>
</cp:coreProperties>
</file>