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1.xml" ContentType="application/vnd.openxmlformats-officedocument.presentationml.notesSlide+xml"/>
  <Override PartName="/ppt/comments/comment6.xml" ContentType="application/vnd.openxmlformats-officedocument.presentationml.comments+xml"/>
  <Override PartName="/ppt/notesSlides/notesSlide2.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3.xml" ContentType="application/vnd.openxmlformats-officedocument.presentationml.notesSlide+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ppt/comments/comment33.xml" ContentType="application/vnd.openxmlformats-officedocument.presentationml.comments+xml"/>
  <Override PartName="/ppt/comments/comment34.xml" ContentType="application/vnd.openxmlformats-officedocument.presentationml.comments+xml"/>
  <Override PartName="/ppt/comments/comment3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70"/>
  </p:notesMasterIdLst>
  <p:sldIdLst>
    <p:sldId id="256" r:id="rId2"/>
    <p:sldId id="278" r:id="rId3"/>
    <p:sldId id="331" r:id="rId4"/>
    <p:sldId id="284" r:id="rId5"/>
    <p:sldId id="311" r:id="rId6"/>
    <p:sldId id="285" r:id="rId7"/>
    <p:sldId id="305" r:id="rId8"/>
    <p:sldId id="289" r:id="rId9"/>
    <p:sldId id="290" r:id="rId10"/>
    <p:sldId id="318" r:id="rId11"/>
    <p:sldId id="291" r:id="rId12"/>
    <p:sldId id="292" r:id="rId13"/>
    <p:sldId id="319" r:id="rId14"/>
    <p:sldId id="321" r:id="rId15"/>
    <p:sldId id="323" r:id="rId16"/>
    <p:sldId id="322" r:id="rId17"/>
    <p:sldId id="293" r:id="rId18"/>
    <p:sldId id="324" r:id="rId19"/>
    <p:sldId id="325" r:id="rId20"/>
    <p:sldId id="326" r:id="rId21"/>
    <p:sldId id="327" r:id="rId22"/>
    <p:sldId id="328" r:id="rId23"/>
    <p:sldId id="329" r:id="rId24"/>
    <p:sldId id="330" r:id="rId25"/>
    <p:sldId id="294" r:id="rId26"/>
    <p:sldId id="333" r:id="rId27"/>
    <p:sldId id="332" r:id="rId28"/>
    <p:sldId id="334" r:id="rId29"/>
    <p:sldId id="337" r:id="rId30"/>
    <p:sldId id="335" r:id="rId31"/>
    <p:sldId id="336" r:id="rId32"/>
    <p:sldId id="296" r:id="rId33"/>
    <p:sldId id="338" r:id="rId34"/>
    <p:sldId id="297" r:id="rId35"/>
    <p:sldId id="339" r:id="rId36"/>
    <p:sldId id="340" r:id="rId37"/>
    <p:sldId id="341" r:id="rId38"/>
    <p:sldId id="342" r:id="rId39"/>
    <p:sldId id="343" r:id="rId40"/>
    <p:sldId id="344" r:id="rId41"/>
    <p:sldId id="345" r:id="rId42"/>
    <p:sldId id="346" r:id="rId43"/>
    <p:sldId id="347" r:id="rId44"/>
    <p:sldId id="298" r:id="rId45"/>
    <p:sldId id="348" r:id="rId46"/>
    <p:sldId id="349" r:id="rId47"/>
    <p:sldId id="299" r:id="rId48"/>
    <p:sldId id="350" r:id="rId49"/>
    <p:sldId id="352" r:id="rId50"/>
    <p:sldId id="351" r:id="rId51"/>
    <p:sldId id="353" r:id="rId52"/>
    <p:sldId id="354" r:id="rId53"/>
    <p:sldId id="300" r:id="rId54"/>
    <p:sldId id="301" r:id="rId55"/>
    <p:sldId id="355" r:id="rId56"/>
    <p:sldId id="356" r:id="rId57"/>
    <p:sldId id="357" r:id="rId58"/>
    <p:sldId id="302" r:id="rId59"/>
    <p:sldId id="358" r:id="rId60"/>
    <p:sldId id="359" r:id="rId61"/>
    <p:sldId id="303" r:id="rId62"/>
    <p:sldId id="360" r:id="rId63"/>
    <p:sldId id="258" r:id="rId64"/>
    <p:sldId id="279" r:id="rId65"/>
    <p:sldId id="280" r:id="rId66"/>
    <p:sldId id="281" r:id="rId67"/>
    <p:sldId id="282" r:id="rId68"/>
    <p:sldId id="28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an Henrique" initials="LH" lastIdx="85" clrIdx="0">
    <p:extLst>
      <p:ext uri="{19B8F6BF-5375-455C-9EA6-DF929625EA0E}">
        <p15:presenceInfo xmlns:p15="http://schemas.microsoft.com/office/powerpoint/2012/main" userId="3f9b5ecfe665f8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45" autoAdjust="0"/>
    <p:restoredTop sz="77889" autoAdjust="0"/>
  </p:normalViewPr>
  <p:slideViewPr>
    <p:cSldViewPr snapToGrid="0">
      <p:cViewPr varScale="1">
        <p:scale>
          <a:sx n="54" d="100"/>
          <a:sy n="54" d="100"/>
        </p:scale>
        <p:origin x="77" y="264"/>
      </p:cViewPr>
      <p:guideLst>
        <p:guide orient="horz" pos="2160"/>
        <p:guide pos="3840"/>
      </p:guideLst>
    </p:cSldViewPr>
  </p:slideViewPr>
  <p:outlineViewPr>
    <p:cViewPr>
      <p:scale>
        <a:sx n="33" d="100"/>
        <a:sy n="33" d="100"/>
      </p:scale>
      <p:origin x="0" y="-631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7T10:07:40.072" idx="1">
    <p:pos x="10" y="10"/>
    <p:text>Falar sobre os problemas calculados por métodos matemáticos;</p:text>
    <p:extLst>
      <p:ext uri="{C676402C-5697-4E1C-873F-D02D1690AC5C}">
        <p15:threadingInfo xmlns:p15="http://schemas.microsoft.com/office/powerpoint/2012/main" timeZoneBias="180"/>
      </p:ext>
    </p:extLst>
  </p:cm>
  <p:cm authorId="1" dt="2020-09-11T02:07:27.628" idx="75">
    <p:pos x="4235" y="1382"/>
    <p:text>A tecnologia se tornou um pilar da sociedade moderna, como exemplificado pela navegação de aviões através de GPS (Global Positioning System) e pelos arrojados cálculos mecânicos e estruturais, que melhoram a eficiência e a segurança de construções e aumentam a eficiência de equipamentos e máquinas, entre diversos outros itens.</p:text>
    <p:extLst>
      <p:ext uri="{C676402C-5697-4E1C-873F-D02D1690AC5C}">
        <p15:threadingInfo xmlns:p15="http://schemas.microsoft.com/office/powerpoint/2012/main" timeZoneBias="180"/>
      </p:ext>
    </p:extLst>
  </p:cm>
  <p:cm authorId="1" dt="2020-09-11T02:07:46.900" idx="76">
    <p:pos x="5381" y="1667"/>
    <p:text>Tais aperfeiçoamentos tecnológicos tem por base a busca do conhecimento, de desvendar cada vez mais métodos para soluções de problemas, ou desenvolvimento de modelagens matemáticas extremamente complexas para resolver problemas que outrora seriam impossíveis de serem resolvidos analiticamente.
Tais resoluções matemáticas são bastante usuais dentro da Engenharia, dado o diverso uso que se faz das mesmas, e os diversos métodos desenvolvidos para resolução de problemas e que são aplicados constantemente na Engenharia Mecânica, Civil, Elétrica, entre outras. Alguns desses principais métodos são:</p:text>
    <p:extLst>
      <p:ext uri="{C676402C-5697-4E1C-873F-D02D1690AC5C}">
        <p15:threadingInfo xmlns:p15="http://schemas.microsoft.com/office/powerpoint/2012/main" timeZoneBias="180"/>
      </p:ext>
    </p:extLst>
  </p:cm>
  <p:cm authorId="1" dt="2020-09-11T02:07:58.174" idx="77">
    <p:pos x="5381" y="1803"/>
    <p:text>•	Método dos Elementos Finitos (MEF) (Hrennikoff, 1941), (Courant, 1943)
•	Método das Diferenças Finitas (MDF) (Forsythe &amp; Wasow, 1960)
•	Método dos Volumes Finitos (MVF) (Eymard, Gallouët, &amp; Herbin, 2000)
•	Método dos Elementos de Contorno (MEC) (Brebbia C. A., 1978)</p:text>
    <p:extLst>
      <p:ext uri="{C676402C-5697-4E1C-873F-D02D1690AC5C}">
        <p15:threadingInfo xmlns:p15="http://schemas.microsoft.com/office/powerpoint/2012/main" timeZoneBias="180">
          <p15:parentCm authorId="1" idx="76"/>
        </p15:threadingInfo>
      </p:ext>
    </p:extLst>
  </p:cm>
  <p:cm authorId="1" dt="2020-09-11T02:08:21.634" idx="78">
    <p:pos x="3808" y="1952"/>
    <p:text/>
    <p:extLst>
      <p:ext uri="{C676402C-5697-4E1C-873F-D02D1690AC5C}">
        <p15:threadingInfo xmlns:p15="http://schemas.microsoft.com/office/powerpoint/2012/main" timeZoneBias="180"/>
      </p:ext>
    </p:extLst>
  </p:cm>
  <p:cm authorId="1" dt="2020-09-11T02:08:31.541" idx="79">
    <p:pos x="3808" y="2088"/>
    <p:text>Assim, dentro deste contexto, o desenvolvimento deste trabalho busca contribuir com o desenvolvimento na pesquisa do Método dos Elementos de Contorno que surgiu em meados da década de 70</p:text>
    <p:extLst>
      <p:ext uri="{C676402C-5697-4E1C-873F-D02D1690AC5C}">
        <p15:threadingInfo xmlns:p15="http://schemas.microsoft.com/office/powerpoint/2012/main" timeZoneBias="180">
          <p15:parentCm authorId="1" idx="78"/>
        </p15:threadingInfo>
      </p:ext>
    </p:extLst>
  </p:cm>
  <p:cm authorId="1" dt="2020-09-11T02:08:51.168" idx="80">
    <p:pos x="3808" y="2224"/>
    <p:text>Este método permite lidar com diversos problemas físicos, possui uma boa precisão em comparação aos demais métodos citados e permite uma entrada de dados mais simples para suas modelagens. 
Por fundamentar-se apenas na discretização do contorno, é possível apontar vantagens em relação às “técnicas de domínio”, como a menor entrada de dados, matrizes menores e abordagem de problemas de fronteira móvel. Por outro lado, tais matrizes não são simétricas e não são esparsas, o que resulta em maior custo computacional, especialmente para grandes aplicações.</p:text>
    <p:extLst>
      <p:ext uri="{C676402C-5697-4E1C-873F-D02D1690AC5C}">
        <p15:threadingInfo xmlns:p15="http://schemas.microsoft.com/office/powerpoint/2012/main" timeZoneBias="180">
          <p15:parentCm authorId="1" idx="78"/>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9-07T12:44:14.111" idx="15">
    <p:pos x="7095" y="251"/>
    <p:text>Por fim, é necessário discretizar essa equação em forma matricial no contorno, assim, devido aos procedimentos seguintes, para um ponto fonte genérico ξ, obtém-se equação matricial</p:text>
    <p:extLst>
      <p:ext uri="{C676402C-5697-4E1C-873F-D02D1690AC5C}">
        <p15:threadingInfo xmlns:p15="http://schemas.microsoft.com/office/powerpoint/2012/main" timeZoneBias="180"/>
      </p:ext>
    </p:extLst>
  </p:cm>
  <p:cm authorId="1" dt="2020-09-07T12:56:36.587" idx="16">
    <p:pos x="928" y="3239"/>
    <p:text>Onde, U e Q são, respectivamente, os vetores de potencial e fluxo prescritos, contendo os valores que devem ser calculados, e G e H são, respectivamente, as matrizes provenientes das integrais de função de ponderação para o potencial e fluxo.</p:text>
    <p:extLst>
      <p:ext uri="{C676402C-5697-4E1C-873F-D02D1690AC5C}">
        <p15:threadingInfo xmlns:p15="http://schemas.microsoft.com/office/powerpoint/2012/main" timeZoneBias="1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9-07T13:02:01.514" idx="17">
    <p:pos x="5705" y="1999"/>
    <p:text>Da mesma forma na qual foi desenvolvido o MEC no capítulo 2.1, aplica-se a Forma Integral Forte na Equação de Helmholtz demonstrada na equação (25), assim, será obtida a equação (26), considerando uma função de ponderação 𝑢^∗</p:text>
    <p:extLst>
      <p:ext uri="{C676402C-5697-4E1C-873F-D02D1690AC5C}">
        <p15:threadingInfo xmlns:p15="http://schemas.microsoft.com/office/powerpoint/2012/main" timeZoneBias="180"/>
      </p:ext>
    </p:extLst>
  </p:cm>
  <p:cm authorId="1" dt="2020-09-07T13:03:54.348" idx="18">
    <p:pos x="5177" y="2873"/>
    <p:text>Nota-se, que o termo do lado esquerdo da Equação de Laplace é idêntico ao lado esquerdo da equação (21).
Assim, utilizando dessa semelhança,</p:text>
    <p:extLst>
      <p:ext uri="{C676402C-5697-4E1C-873F-D02D1690AC5C}">
        <p15:threadingInfo xmlns:p15="http://schemas.microsoft.com/office/powerpoint/2012/main" timeZoneBias="1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9-07T23:21:11.979" idx="19">
    <p:pos x="6363" y="1945"/>
    <p:text>Para dar prosseguimento com a regularização da equação (28), deve-se utilizar o núcleo completo da integral de domínio, que será diretamente interpolada utilizando funções de base radial como apresentado na equação (29) à seguir</p:text>
    <p:extLst>
      <p:ext uri="{C676402C-5697-4E1C-873F-D02D1690AC5C}">
        <p15:threadingInfo xmlns:p15="http://schemas.microsoft.com/office/powerpoint/2012/main" timeZoneBias="1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0-09-08T00:01:30.949" idx="20">
    <p:pos x="5455" y="244"/>
    <p:text>De forma similar ao DRBEM, o método proposto também utiliza uma função primitiva de interpolação ksi i da função F i que, de uma forma simplificada</p:text>
    <p:extLst>
      <p:ext uri="{C676402C-5697-4E1C-873F-D02D1690AC5C}">
        <p15:threadingInfo xmlns:p15="http://schemas.microsoft.com/office/powerpoint/2012/main" timeZoneBias="180"/>
      </p:ext>
    </p:extLst>
  </p:cm>
  <p:cm authorId="1" dt="2020-09-08T00:15:21.869" idx="21">
    <p:pos x="623" y="1974"/>
    <p:text>Por ora, o segundo termo do lado direito da equação (32), chamado doravante, de termo excedente, deverá ser mantido em sua forma de integral de domínio, que será abordado novamente, em um momento mais conveniente.
Assim, o tratamento matemático e discretização dos termos restantes serão feitos de acordo com (Loeffler, Barcelos, &amp; Mansur, 2015). 
Para a tal discretização, é seguido o procedimento comum ao MEC. Portanto, para um ponto fonte genérico 𝜉, tem-se:</p:text>
    <p:extLst>
      <p:ext uri="{C676402C-5697-4E1C-873F-D02D1690AC5C}">
        <p15:threadingInfo xmlns:p15="http://schemas.microsoft.com/office/powerpoint/2012/main" timeZoneBias="1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0-09-08T00:20:45.101" idx="22">
    <p:pos x="603" y="240"/>
    <p:text>Assim, o procedimento para a avaliação numérica das integrais previamente apresentadas em (33), bem simples e bem-conhecido, é demonstrado abaixo</p:text>
    <p:extLst>
      <p:ext uri="{C676402C-5697-4E1C-873F-D02D1690AC5C}">
        <p15:threadingInfo xmlns:p15="http://schemas.microsoft.com/office/powerpoint/2012/main" timeZoneBias="180"/>
      </p:ext>
    </p:extLst>
  </p:cm>
  <p:cm authorId="1" dt="2020-09-08T00:46:14.060" idx="23">
    <p:pos x="613" y="3137"/>
    <p:text>Onde, nesta equação matricial (35), será considerado 𝜆=𝜔/𝑘, e cada termo do vetor [𝐴_𝜉] corresponde a um dos pontos fonte. O procedimento detalhado para a determinação do valor do termo 〖(_ ^𝜉)𝛼〗^𝑖 será determinado a seguir. Para tal, considera-se uma matriz (_ ^𝜉)𝛬 relacionada à solução fundamental. Esta relação é determinada por</p:text>
    <p:extLst>
      <p:ext uri="{C676402C-5697-4E1C-873F-D02D1690AC5C}">
        <p15:threadingInfo xmlns:p15="http://schemas.microsoft.com/office/powerpoint/2012/main" timeZoneBias="180"/>
      </p:ext>
    </p:extLst>
  </p:cm>
  <p:cm authorId="1" dt="2020-09-08T00:47:22.851" idx="24">
    <p:pos x="5500" y="3607"/>
    <p:text>A matriz Alpha é a matriz diagonal, na qual os termos da diagonal são a solução fundamental.</p:text>
    <p:extLst>
      <p:ext uri="{C676402C-5697-4E1C-873F-D02D1690AC5C}">
        <p15:threadingInfo xmlns:p15="http://schemas.microsoft.com/office/powerpoint/2012/main" timeZoneBias="1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0-09-08T00:48:13.446" idx="25">
    <p:pos x="6092" y="764"/>
    <p:text>Esta subtração, demonstrada em (37), é responsável por eliminar a singularidade.</p:text>
    <p:extLst>
      <p:ext uri="{C676402C-5697-4E1C-873F-D02D1690AC5C}">
        <p15:threadingInfo xmlns:p15="http://schemas.microsoft.com/office/powerpoint/2012/main" timeZoneBias="1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0-09-08T10:45:53.970" idx="26">
    <p:pos x="487" y="1172"/>
    <p:text>A formulação do MECID autorregularizado para se resolver problemas governados pela Equação de Helmholtz se inicia com o estabelecimento de uma equação integral no qual uma função auxiliar 𝑏^∗ (𝜉) é utilizada</p:text>
    <p:extLst>
      <p:ext uri="{C676402C-5697-4E1C-873F-D02D1690AC5C}">
        <p15:threadingInfo xmlns:p15="http://schemas.microsoft.com/office/powerpoint/2012/main" timeZoneBias="180"/>
      </p:ext>
    </p:extLst>
  </p:cm>
  <p:cm authorId="1" dt="2020-09-08T11:05:06.250" idx="27">
    <p:pos x="473" y="2310"/>
    <p:text>Esta função auxiliar 𝑏^∗ (𝜉) proposta na equação (53) é composta pela solução fundamental 𝑢^∗ de um problema relacionado aos problemas governados pela Equação de Laplace, e 𝐺^∗ é o Tensor de Galerkin</p:text>
    <p:extLst>
      <p:ext uri="{C676402C-5697-4E1C-873F-D02D1690AC5C}">
        <p15:threadingInfo xmlns:p15="http://schemas.microsoft.com/office/powerpoint/2012/main" timeZoneBias="1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0-09-08T11:27:31.782" idx="28">
    <p:pos x="617" y="2510"/>
    <p:text>Assim, para dar seguimento neste procedimento, se faz necessário deduzir a Forma Integral Inversa da integral de contorno. Para tal, faremos a integração por partes e a aplicação do Teorema da Divergência de Gauss (Stewart, 2001), como previamente desenvolvido no capítulo 2</p:text>
    <p:extLst>
      <p:ext uri="{C676402C-5697-4E1C-873F-D02D1690AC5C}">
        <p15:threadingInfo xmlns:p15="http://schemas.microsoft.com/office/powerpoint/2012/main" timeZoneBias="1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0-09-08T11:47:39.318" idx="29">
    <p:pos x="638" y="254"/>
    <p:text>Como o quarto termo do lado esquerdo da equação 2.69 ainda continua sendo uma integral de domínio, pode-se trabalhá-lo através da aplicação da integração por partes, de forma que integrando a mesma duas vezes, tem-se</p:text>
    <p:extLst>
      <p:ext uri="{C676402C-5697-4E1C-873F-D02D1690AC5C}">
        <p15:threadingInfo xmlns:p15="http://schemas.microsoft.com/office/powerpoint/2012/main" timeZoneBias="180"/>
      </p:ext>
    </p:extLst>
  </p:cm>
  <p:cm authorId="1" dt="2020-09-08T11:53:24.794" idx="30">
    <p:pos x="624" y="1673"/>
    <p:text>Aplica-se o Teorema da Divergência para levar o primeiro e o segundo termo após a igualdade para o contorno</p:text>
    <p:extLst>
      <p:ext uri="{C676402C-5697-4E1C-873F-D02D1690AC5C}">
        <p15:threadingInfo xmlns:p15="http://schemas.microsoft.com/office/powerpoint/2012/main" timeZoneBias="180"/>
      </p:ext>
    </p:extLst>
  </p:cm>
  <p:cm authorId="1" dt="2020-09-08T15:28:38.185" idx="31">
    <p:pos x="2311" y="3078"/>
    <p:text>considerando que a derivada segunda do tensor de Galerkin G^* é igual a solução fundamental u^*</p:text>
    <p:extLst>
      <p:ext uri="{C676402C-5697-4E1C-873F-D02D1690AC5C}">
        <p15:threadingInfo xmlns:p15="http://schemas.microsoft.com/office/powerpoint/2012/main" timeZoneBias="18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0-09-08T16:22:08.964" idx="32">
    <p:pos x="602" y="238"/>
    <p:text>Onde duas novas funções foram introduzidas. Seus respectivos valores são</p:text>
    <p:extLst>
      <p:ext uri="{C676402C-5697-4E1C-873F-D02D1690AC5C}">
        <p15:threadingInfo xmlns:p15="http://schemas.microsoft.com/office/powerpoint/2012/main" timeZoneBias="180"/>
      </p:ext>
    </p:extLst>
  </p:cm>
  <p:cm authorId="1" dt="2020-09-08T16:38:30.043" idx="33">
    <p:pos x="568" y="1640"/>
    <p:text>Na equação 64 pode-se anular o último termo do lado esquerdo da equação com o primeiro termo do lado direito, substituindo as 65 e 66 em 64, obtendo a equação final</p:text>
    <p:extLst>
      <p:ext uri="{C676402C-5697-4E1C-873F-D02D1690AC5C}">
        <p15:threadingInfo xmlns:p15="http://schemas.microsoft.com/office/powerpoint/2012/main" timeZoneBias="180"/>
      </p:ext>
    </p:extLst>
  </p:cm>
  <p:cm authorId="1" dt="2020-09-08T16:41:12.944" idx="34">
    <p:pos x="568" y="3129"/>
    <p:text>Pode-se observar que todo o lado esquerdo da equação está sendo integrado ao longo do contorno e, portanto, obedecendo a metodologia de solução do MEC. Assim, resta somente a conversão da expressão do lado direito da equação 67 para uma integral de contorno.</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07T10:12:49.366" idx="2">
    <p:pos x="10" y="10"/>
    <p:text>Átila;
Loeffler e Mansur;
Loeffler e Hércules;
Ramon:</p:text>
    <p:extLst>
      <p:ext uri="{C676402C-5697-4E1C-873F-D02D1690AC5C}">
        <p15:threadingInfo xmlns:p15="http://schemas.microsoft.com/office/powerpoint/2012/main" timeZoneBias="18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0-09-08T19:17:58.332" idx="35">
    <p:pos x="576" y="236"/>
    <p:text>Para dar continuidade no desenvolvimento da equação 68, é utilizada estratégia semelhante ao desenvolvimento do MECID regularizado dado pela equação 31, onde se admite uma função de base radial F^j (X^j;X) que possui uma função primitiva associada, definida como Ψ_(,ii)^j. Entretanto, neste desenvolvimento, a integral do lado esquerdo da equação 68 é formada pelo tensor de Galerkin, e não pela solução fundamental u^*.
Assim, desenvolvendo esta mesma estratégia de forma simplificada (Teorema da Divergência), transformando a integral de domínio em uma integral de contorno</p:text>
    <p:extLst>
      <p:ext uri="{C676402C-5697-4E1C-873F-D02D1690AC5C}">
        <p15:threadingInfo xmlns:p15="http://schemas.microsoft.com/office/powerpoint/2012/main" timeZoneBias="180"/>
      </p:ext>
    </p:extLst>
  </p:cm>
  <p:cm authorId="1" dt="2020-09-08T19:35:36.244" idx="36">
    <p:pos x="1286" y="2951"/>
    <p:text>Na equação 71, a matriz [Delta*] é diagonal, e formada pelo tensor de Galerkin G^* (ξ;X)</p:text>
    <p:extLst>
      <p:ext uri="{C676402C-5697-4E1C-873F-D02D1690AC5C}">
        <p15:threadingInfo xmlns:p15="http://schemas.microsoft.com/office/powerpoint/2012/main" timeZoneBias="18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0-09-09T00:49:41.227" idx="37">
    <p:pos x="4615" y="765"/>
    <p:text>Ao isolar o termo q, é obtida a inversão da soma de duas matrizes (G_(u¯u)+λS_(u¯u) )^(-1), onde S_(u¯u) está multiplicado pelo escalar λ, assim dificultando o procedimento. Dessa forma, esse termo terá que ser explicitado de uma forma aproximada.</p:text>
    <p:extLst>
      <p:ext uri="{C676402C-5697-4E1C-873F-D02D1690AC5C}">
        <p15:threadingInfo xmlns:p15="http://schemas.microsoft.com/office/powerpoint/2012/main" timeZoneBias="180"/>
      </p:ext>
    </p:extLst>
  </p:cm>
  <p:cm authorId="1" dt="2020-09-09T00:51:11.514" idx="38">
    <p:pos x="600" y="1073"/>
    <p:text>Para tal, embora não seja usual, existem soluções propostas para resolução da inversa da soma de duas matrizes. Uma delas é a extensão da Identidade de Hua da álgebra polinomial, que é demonstrada em (Cohn, 1991). Sua adaptação para a álgebra matricial é apresentada em (Schott, 2016), e será demonstrada neste capítulo.</p:text>
    <p:extLst>
      <p:ext uri="{C676402C-5697-4E1C-873F-D02D1690AC5C}">
        <p15:threadingInfo xmlns:p15="http://schemas.microsoft.com/office/powerpoint/2012/main" timeZoneBias="180"/>
      </p:ext>
    </p:extLst>
  </p:cm>
  <p:cm authorId="1" dt="2020-09-09T00:59:22.382" idx="39">
    <p:pos x="592" y="1633"/>
    <p:text>Percebe-se na equação 3.6, que a Identidade de Hua ainda mantém o cálculo da inversa da soma de duas matrizes, porém, a sua utilização na literatura se dá visando um melhor condicionamento das operações matriciais. Neste trabalho, particularmente, a Identidade de Hua será utilizada visando o melhor controle do escalar λ que a adoção dela proporciona.</p:text>
    <p:extLst>
      <p:ext uri="{C676402C-5697-4E1C-873F-D02D1690AC5C}">
        <p15:threadingInfo xmlns:p15="http://schemas.microsoft.com/office/powerpoint/2012/main" timeZoneBias="180"/>
      </p:ext>
    </p:extLst>
  </p:cm>
  <p:cm authorId="1" dt="2020-09-09T01:13:20.659" idx="40">
    <p:pos x="6202" y="1641"/>
    <p:text>Para tal, utiliza-se da propriedade que estabelece que a inversa do produto de duas matrizes é definida produto das inversas, mas na ordem inversa. Assim, o segundo termo do lado direito da equação 3.6 pode ser operado da seguinte forma</p:text>
    <p:extLst>
      <p:ext uri="{C676402C-5697-4E1C-873F-D02D1690AC5C}">
        <p15:threadingInfo xmlns:p15="http://schemas.microsoft.com/office/powerpoint/2012/main" timeZoneBias="18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0-09-09T23:45:21.099" idx="42">
    <p:pos x="5096" y="2663"/>
    <p:text>Buscou-se, então, uma nova estratégia em que o escalar λ apresente graus distintas na expressão final. Esta nova tática se baseia numa outra modelagem para a inversa da soma de matrizes</p:text>
    <p:extLst>
      <p:ext uri="{C676402C-5697-4E1C-873F-D02D1690AC5C}">
        <p15:threadingInfo xmlns:p15="http://schemas.microsoft.com/office/powerpoint/2012/main" timeZoneBias="18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0-09-09T23:45:06.530" idx="41">
    <p:pos x="5347" y="1078"/>
    <p:text>tomando apenas os primeiros dois termos da série</p:text>
    <p:extLst>
      <p:ext uri="{C676402C-5697-4E1C-873F-D02D1690AC5C}">
        <p15:threadingInfo xmlns:p15="http://schemas.microsoft.com/office/powerpoint/2012/main" timeZoneBias="18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0-09-10T00:10:22.309" idx="43">
    <p:pos x="2616" y="251"/>
    <p:text>devido a hipótese que para altas frequências o produto da matriz S pelo coeficiente λ tende à zero, e que baixíssimas frequências não serão abordadas por este modelo</p:text>
    <p:extLst>
      <p:ext uri="{C676402C-5697-4E1C-873F-D02D1690AC5C}">
        <p15:threadingInfo xmlns:p15="http://schemas.microsoft.com/office/powerpoint/2012/main" timeZoneBias="180"/>
      </p:ext>
    </p:extLst>
  </p:cm>
  <p:cm authorId="1" dt="2020-09-10T00:12:32.733" idx="44">
    <p:pos x="718" y="1430"/>
    <p:text>Além disso, sem a consideração feita em 98, uma diferença muito mais importante entre as equações 88 e 97 aparece, que pode ser identificada somente após a montagem completa do sistema matricial: a ordem das potências que envolvem o coeficiente λ</p:text>
    <p:extLst>
      <p:ext uri="{C676402C-5697-4E1C-873F-D02D1690AC5C}">
        <p15:threadingInfo xmlns:p15="http://schemas.microsoft.com/office/powerpoint/2012/main" timeZoneBias="180"/>
      </p:ext>
    </p:extLst>
  </p:cm>
  <p:cm authorId="1" dt="2020-09-10T00:13:29.878" idx="45">
    <p:pos x="993" y="1433"/>
    <p:text>Seguindo esta última estrutura, a equação característica teria ordem 4, uma estrutura mais coerente com o problema que se quer resolver, enquanto na estrutura anterior, caso se prosseguissem com os algebrismos, o sistema matricial envolveria expoentes de ordem 3</p:text>
    <p:extLst>
      <p:ext uri="{C676402C-5697-4E1C-873F-D02D1690AC5C}">
        <p15:threadingInfo xmlns:p15="http://schemas.microsoft.com/office/powerpoint/2012/main" timeZoneBias="18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0-09-10T21:22:38.076" idx="46">
    <p:pos x="4628" y="1362"/>
    <p:text>Assim, partindo da proposição de (Przemieniecki, 1985), no capítulo 12.4 de seu livro, enquadramos o sistema a seguir como um problema de autovalor quadrático</p:text>
    <p:extLst>
      <p:ext uri="{C676402C-5697-4E1C-873F-D02D1690AC5C}">
        <p15:threadingInfo xmlns:p15="http://schemas.microsoft.com/office/powerpoint/2012/main" timeZoneBias="180"/>
      </p:ext>
    </p:extLst>
  </p:cm>
  <p:cm authorId="1" dt="2020-09-10T21:31:51.801" idx="47">
    <p:pos x="623" y="2046"/>
    <p:text>Como demonstrado no desenvolvimento matemático dos artigos de (Chu, Hwang, &amp; Lin, 2005) e (Hwang, Lin, &amp; Mehrmann, 2003), sistemas matriciais desta ordem aparecem na solução de problemas de análise estrutural e na simulação acústica de materiais poro-elásticos.</p:text>
    <p:extLst>
      <p:ext uri="{C676402C-5697-4E1C-873F-D02D1690AC5C}">
        <p15:threadingInfo xmlns:p15="http://schemas.microsoft.com/office/powerpoint/2012/main" timeZoneBias="180"/>
      </p:ext>
    </p:extLst>
  </p:cm>
  <p:cm authorId="1" dt="2020-09-10T21:39:30.968" idx="48">
    <p:pos x="617" y="2257"/>
    <p:text>Para este sistema, (Przemieniecki, 1985) afirma que sua a solução possui a seguinte forma</p:text>
    <p:extLst>
      <p:ext uri="{C676402C-5697-4E1C-873F-D02D1690AC5C}">
        <p15:threadingInfo xmlns:p15="http://schemas.microsoft.com/office/powerpoint/2012/main" timeZoneBias="180"/>
      </p:ext>
    </p:extLst>
  </p:cm>
  <p:cm authorId="1" dt="2020-09-10T21:39:57.280" idx="49">
    <p:pos x="644" y="2602"/>
    <p:text>Onde, no sistema proposto, u(X,t) representa o vetor de deslocamentos ou uma grandeza primária qualquer, dado pelo produto de uma amplitude U(x) e uma função de tempo, expressa em termos do parâmetro λ.</p:text>
    <p:extLst>
      <p:ext uri="{C676402C-5697-4E1C-873F-D02D1690AC5C}">
        <p15:threadingInfo xmlns:p15="http://schemas.microsoft.com/office/powerpoint/2012/main" timeZoneBias="18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0-09-10T22:32:17.163" idx="50">
    <p:pos x="644" y="244"/>
    <p:text>Esta equação possui soluções não-triviais desde que o determinante dos termos internos aos parênteses seja nulo, evitando assim, a pré-multiplicação por uma inversa do sistema matricial em questão</p:text>
    <p:extLst>
      <p:ext uri="{C676402C-5697-4E1C-873F-D02D1690AC5C}">
        <p15:threadingInfo xmlns:p15="http://schemas.microsoft.com/office/powerpoint/2012/main" timeZoneBias="180"/>
      </p:ext>
    </p:extLst>
  </p:cm>
  <p:cm authorId="1" dt="2020-09-10T22:33:19.794" idx="51">
    <p:pos x="630" y="881"/>
    <p:text>Para sistemas com diversos graus de liberdade, a formulação das equações 114 e 115 se torna inconveniente. Assim, utilizando um método que foi proposto inicialmente por (Duncan, 1956.), pode-se reduzir essas equações a uma forma padrão. Contudo, é preciso voltar à equação de equilíbrio dinâmico 112, e reescrevê-la adequadamente.</p:text>
    <p:extLst>
      <p:ext uri="{C676402C-5697-4E1C-873F-D02D1690AC5C}">
        <p15:threadingInfo xmlns:p15="http://schemas.microsoft.com/office/powerpoint/2012/main" timeZoneBias="180"/>
      </p:ext>
    </p:extLst>
  </p:cm>
  <p:cm authorId="1" dt="2020-09-10T22:36:18.275" idx="52">
    <p:pos x="3998" y="1375"/>
    <p:text>porém formatada tal como um problema de autovalor padrão</p:text>
    <p:extLst>
      <p:ext uri="{C676402C-5697-4E1C-873F-D02D1690AC5C}">
        <p15:threadingInfo xmlns:p15="http://schemas.microsoft.com/office/powerpoint/2012/main" timeZoneBias="18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20-09-10T22:49:33.490" idx="53">
    <p:pos x="658" y="237"/>
    <p:text>A relação entre as acelerações e velocidades e entre as velocidades e o deslocamento é dada por λ; então, pode-se escrever o problema em questão na forma padrão de um problema de autovalor</p:text>
    <p:extLst>
      <p:ext uri="{C676402C-5697-4E1C-873F-D02D1690AC5C}">
        <p15:threadingInfo xmlns:p15="http://schemas.microsoft.com/office/powerpoint/2012/main" timeZoneBias="18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20-09-10T23:48:17.409" idx="54">
    <p:pos x="2941" y="1538"/>
    <p:text>Então, da mesma forma que foi feita em 116, propoe se um sistema de equações que irá se acoplar em 111</p:text>
    <p:extLst>
      <p:ext uri="{C676402C-5697-4E1C-873F-D02D1690AC5C}">
        <p15:threadingInfo xmlns:p15="http://schemas.microsoft.com/office/powerpoint/2012/main" timeZoneBias="18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20-09-10T23:57:14.676" idx="55">
    <p:pos x="2020" y="1091"/>
    <p:text>Que é a solução deste sistema, definido por 𝑢(𝑋,𝑡)=𝑈(𝑥) 𝑒^𝜆𝑡</p:text>
    <p:extLst>
      <p:ext uri="{C676402C-5697-4E1C-873F-D02D1690AC5C}">
        <p15:threadingInfo xmlns:p15="http://schemas.microsoft.com/office/powerpoint/2012/main" timeZoneBias="180"/>
      </p:ext>
    </p:extLst>
  </p:cm>
  <p:cm authorId="1" dt="2020-09-11T00:08:04.361" idx="56">
    <p:pos x="912" y="3684"/>
    <p:text>Ressalta-se que neste caso, diferentemente do que usualmente se encontra nas análises vibracionais em estruturas, λ são autovalores que podem estar relacionados às frequencias naturais.</p:text>
    <p:extLst>
      <p:ext uri="{C676402C-5697-4E1C-873F-D02D1690AC5C}">
        <p15:threadingInfo xmlns:p15="http://schemas.microsoft.com/office/powerpoint/2012/main" timeZoneBias="180"/>
      </p:ext>
    </p:extLst>
  </p:cm>
  <p:cm authorId="1" dt="2020-09-11T00:10:25.023" idx="57">
    <p:pos x="912" y="3820"/>
    <p:text>Também vale ressaltar que a análise de problemas de autovalor quadráticos – não os de quarta ordem como os que aqui são abordados – já tem extensa pesquisa reunida ao longo dos anos, visando, sobretudo, a estabilidade numérica dos algoritmos, que são iterativos (Dumont, 2007), (Afolabi, 1987).
No caso em questão, resolve-se uma equação de mais alta ordem, e autovalores que não estão associados às frequências naturais podem ser calculados. Tais autovalores podem ser complexos ou negativos, sem interesse físico.</p:text>
    <p:extLst>
      <p:ext uri="{C676402C-5697-4E1C-873F-D02D1690AC5C}">
        <p15:threadingInfo xmlns:p15="http://schemas.microsoft.com/office/powerpoint/2012/main" timeZoneBias="180">
          <p15:parentCm authorId="1" idx="56"/>
        </p15:threadingInfo>
      </p:ext>
    </p:extLst>
  </p:cm>
  <p:cm authorId="1" dt="2020-09-11T00:12:49.834" idx="58">
    <p:pos x="912" y="3956"/>
    <p:text>Embora a obtenção de valores complexos seja claramente previsível no modelo dado por 113, a expectativa de que o comportamento harmônico fosse encontrado naturalmente junto com outros valores espúrios não se confirmou. Assim, foi admitida uma relação complexa entre o deslocamento e suas derivadas, ou seja:</p:text>
    <p:extLst>
      <p:ext uri="{C676402C-5697-4E1C-873F-D02D1690AC5C}">
        <p15:threadingInfo xmlns:p15="http://schemas.microsoft.com/office/powerpoint/2012/main" timeZoneBias="180">
          <p15:parentCm authorId="1" idx="56"/>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9-11T14:05:47.537" idx="81">
    <p:pos x="2948" y="1166"/>
    <p:text>A popularização do Método de Elementos de Contorno na Europa, no Brasil e mesmo na Ásia se deve, sobretudo, aos trabalhos de Brebbia na Universidade de Southampton a partir de 1976, que culminou em seu livro (Brebbia C. A., 1978). Trabalhos anteriores foram feitos nos Estados Unidos por (Rizzo, 1967), (Cruse, 1973) e (Banerjee, 1994), mas não tiveram o devido impacto na comunidade cientifica, apesar da relevância destes. 
Fundamentados no tipo de formulação apresentado por Brebbia, diversos pesquisadores conseguiram obter diversos resultados prósperos e resolveram importantes problemas da engenharia, sobretudo nas áreas de Engenharia Mecânica e Engenharia Civil. Alguns destes autores, que também foram de suma importância para o desenvolvimento do MEC até os dias atuais são: Telles e Wrobel (Brebbia, Telles, &amp; Wrobel, 1984), Partridge (Partridge, Brebbia, &amp; Wrobel, 1992), Ramachandran (Ramachandran, 1994), Aliabadi (Aliabadi &amp; Wrobel, 2002) e Kythe (Kythe, 1995) e Banerjee (Banerjee &amp; Butterfield, 1981) são alguns pesquisadores que publicaram livros importantes para a difusão do MEC.</p:text>
    <p:extLst>
      <p:ext uri="{C676402C-5697-4E1C-873F-D02D1690AC5C}">
        <p15:threadingInfo xmlns:p15="http://schemas.microsoft.com/office/powerpoint/2012/main" timeZoneBias="180"/>
      </p:ext>
    </p:extLst>
  </p:cm>
  <p:cm authorId="1" dt="2020-09-11T14:23:43.352" idx="82">
    <p:pos x="3880" y="1450"/>
    <p:text>Particularmente no que diz respeito aos problemas governados pela Equação de Helmholtz, pode-se destacar os seguintes trabalhos:
          •	Desenvolvimento da Equação de Helmholtz com o MEC por Kagami e Fukai em 1984. (Kagami &amp; Fukai, 1984)
          •	Solução de problemas de Autovalores aplicando o MEC por Colin em 1991. (Collin, 1991).
          •	Kagawa, Yonghao e Zaheed estudaram a equação escalar de Helmholtz no MEC a partir da Formulação Variacional. (Kagawa, Yonghao, &amp; Zaheed, 1996)
Destes trabalhos, é oportuno destacar que Nardini e Brebbia (Nardini &amp; Brebbia, 1983) aplicaram-nas na abordagem de certos problemas modelados com o Método dos Elementos de Contorno (MEC), visando à eliminação de integrais de domínio. Aplicações dessa formulação, denominada formulação com Dupla Reciprocidade (MECDR) foram bem-sucedidas em vários problemas, ressaltando-se os problemas que apresentam um operador linear com um termo não-homogêneo na equação de governo.</p:text>
    <p:extLst>
      <p:ext uri="{C676402C-5697-4E1C-873F-D02D1690AC5C}">
        <p15:threadingInfo xmlns:p15="http://schemas.microsoft.com/office/powerpoint/2012/main" timeZoneBias="180"/>
      </p:ext>
    </p:extLst>
  </p:cm>
  <p:cm authorId="1" dt="2020-09-11T14:27:08.632" idx="83">
    <p:pos x="3493" y="1662"/>
    <p:text>Algumas limitações foram encontradas pelo MEC ao longo do em seu desenvolvimento. Um dos mais importantes consiste na dificuldade de transformar, de modo geral, as integrais de domínio em integrais de contorno. A principal destas propostas foi a Técnica da Dupla Reciprocidade (MECDR). 
Tal modelo foi apresentado em 1983 por Brebbia e Nardini em (Nardini &amp; Brebbia, 1983) exatamente para a solução do problema de autovalor em estruturas. A MECDR consiste na substituição das funções pertencentes ao núcleo das integrais de domínio por uma combinação linear de um produto de novas funções, que são operacionalizadas em termos de primitivas, que permitem a transformação das suas integrais de domínio em integrais de contorno (Partridge, Brebbia, &amp; Wrobel, 1992). Muitos aprimoramentos na MECDR foram propostos a partir de então como (Loeffler &amp; Mansur, 1988), (Loeffler &amp; Mansur, 1989) e (Loeffler &amp; Mansur, 2003). Na UFES, alguns trabalhos relevantes foram desenvolvidos como dissertações de mestrado de André Bulcão (Bulcão, 1999), Carlos Andrés (Vera-Tudela, 1999) e César Massaro (Massaro, 2001).</p:text>
    <p:extLst>
      <p:ext uri="{C676402C-5697-4E1C-873F-D02D1690AC5C}">
        <p15:threadingInfo xmlns:p15="http://schemas.microsoft.com/office/powerpoint/2012/main" timeZoneBias="180"/>
      </p:ext>
    </p:extLst>
  </p:cm>
  <p:cm authorId="1" dt="2020-09-11T14:36:20.651" idx="84">
    <p:pos x="4350" y="1986"/>
    <p:text>Os problemas regidos pela equação de Helmholtz podem ser divididos em três grupos, tais quais são:
	•  Problemas diretos, onde o objetivo é determinar as amplitudes da onda u(X) em função de um conjunto de condições de contorno do problema. Tais amplitudes são configurações de equilíbrio do sistema em face de uma excitação conhecida e aplicada permanentemente. 
	• Problemas de autovalor, encontram-se as frequências naturais associadas à configurações do sistema em que forças de inércia e forças resistentes se auto equilibram, na ausência de ações externas. Este mesmo conceito aplica-se aos problemas de Helmholtz, que são casos escalares, mas englobam problemas mais simples da elasticidade como casos de torção, deflexão de membranas e vibração de barras.
	•  Problemas inversos, onde as propriedades do meio constitutivo são determinadas em vista do conhecimento da resposta do sistema.
Diferentes metodologias ainda estão sendo pesquisadas e discutidas na literatura especializada para gerar soluções numéricas que atinjam resultados satisfatórios e com maior eficiência para os Problemas Diretos e Problemas de Autovalor, como em (Loeffler, Galimberti, &amp; Barcelos, 2018) e (Loeffler, Barcelos, &amp; Mansur, 2015), assim como este trabalho, que tem por foco atuar em no Problema de Autovalor da Equação de Helmholtz. Tais trabalhos empenham-se nestes problemas, pois ainda não há uma técnica dominante.</p:text>
    <p:extLst>
      <p:ext uri="{C676402C-5697-4E1C-873F-D02D1690AC5C}">
        <p15:threadingInfo xmlns:p15="http://schemas.microsoft.com/office/powerpoint/2012/main" timeZoneBias="180"/>
      </p:ext>
    </p:extLst>
  </p:cm>
  <p:cm authorId="1" dt="2020-09-11T14:37:09.982" idx="85">
    <p:pos x="3279" y="2230"/>
    <p:text>Assim, partindo de 2012, diversos estudos, foram desenvolvidos para a melhoria do Método dos Elementos de Contorno com Interpolação Direta, que é uma potente variante do MECDR, que é capaz de resolver problemas com uma formulação matemática mais simplificada. Trabalhos notáveis neste método, que contribuíram largamente para o desenvolvimento deste trabalho são:
          •	Apresentação do MECID formalmente utilizando funções de base radial por (Cruz, 2012);
          •	Apresentação de resultados favoráveis ao MECID em preferência ao MECDR à aplicação de problemas governados pela Equação de Poisson (Loeffler &amp; Cruz, 2013);
          •	Estudo de funções de Base radial plena e compacta em problemas de Poisson (De Souza, 2013)
          •	A comparação da qualidade dos resultados apresentados pelo MECID com outros Métodos como Método dos Elementos Finitos em Problemas de Poisson e Helmholtz (Barcelos, 2014)
          •	Formulação MECID regularizada, aplicada aos problemas Advectivo-difusivos (Pinheiro, 2018);
           •	A avaliação e comparação de técnicas da formulação MECID em problemas de autovalor por (Frossard, 2016);
          •	E por fim, a formulação e desenvolvimento do MECID para a resolução de problemas de Helmholtz utilizando as funções de interpolação de base radial sem regularização (Galimberti, 2018), que é o ponto de partida do desenvolvimento deste trabalho.</p:text>
    <p:extLst>
      <p:ext uri="{C676402C-5697-4E1C-873F-D02D1690AC5C}">
        <p15:threadingInfo xmlns:p15="http://schemas.microsoft.com/office/powerpoint/2012/main" timeZoneBias="18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20-09-11T00:34:26.602" idx="59">
    <p:pos x="786" y="671"/>
    <p:text>Onde i é a unidade complexa. Neste caso, espera-se forçosamente a ocorrência de um movimento harmônico acompanhado de outros comportamentos.</p:text>
    <p:extLst>
      <p:ext uri="{C676402C-5697-4E1C-873F-D02D1690AC5C}">
        <p15:threadingInfo xmlns:p15="http://schemas.microsoft.com/office/powerpoint/2012/main" timeZoneBias="18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20-09-11T01:15:09.961" idx="60">
    <p:pos x="779" y="2351"/>
    <p:text>Apesar da expectativa de que algum erro seja introduzido, a consideração da submatriz C negativa (devido à adoção do expoente complexo) mudou o panorama dos resultados para melhor</p:text>
    <p:extLst>
      <p:ext uri="{C676402C-5697-4E1C-873F-D02D1690AC5C}">
        <p15:threadingInfo xmlns:p15="http://schemas.microsoft.com/office/powerpoint/2012/main" timeZoneBias="180"/>
      </p:ext>
    </p:extLst>
  </p:cm>
  <p:cm authorId="1" dt="2020-09-11T01:15:52.017" idx="61">
    <p:pos x="5259" y="2499"/>
    <p:text>Isto foi feito adicionando-se a certas matrizes, já apresentadas, a outras que já compõem o sistema, conforme mostrado</p:text>
    <p:extLst>
      <p:ext uri="{C676402C-5697-4E1C-873F-D02D1690AC5C}">
        <p15:threadingInfo xmlns:p15="http://schemas.microsoft.com/office/powerpoint/2012/main" timeZoneBias="180"/>
      </p:ext>
    </p:extLst>
  </p:cm>
  <p:cm authorId="1" dt="2020-09-11T01:18:25.747" idx="62">
    <p:pos x="935" y="3612"/>
    <p:text>Esta alteração foi fundamental para que o modelo numérico retornasse resultados aceitáveis e mostrasse convergência com o refinamento da malha. Na realidade, a pesquisa de algoritmos iterativos para o tratamento mais consistente de matrizes não simétricas ainda é uma área em desenvolvimento.</p:text>
    <p:extLst>
      <p:ext uri="{C676402C-5697-4E1C-873F-D02D1690AC5C}">
        <p15:threadingInfo xmlns:p15="http://schemas.microsoft.com/office/powerpoint/2012/main" timeZoneBias="18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20-09-11T01:26:19.028" idx="63">
    <p:pos x="4676" y="2161"/>
    <p:text>(Barcelos, 2014), (Frossard, 2016).</p:text>
    <p:extLst>
      <p:ext uri="{C676402C-5697-4E1C-873F-D02D1690AC5C}">
        <p15:threadingInfo xmlns:p15="http://schemas.microsoft.com/office/powerpoint/2012/main" timeZoneBias="18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20-09-11T01:49:33.742" idx="64">
    <p:pos x="5997" y="1220"/>
    <p:text>Primeiramente são mostrados os resultados obtidos com a função radial simples. Diversas malhas foram usadas; mas, devido às limitações da programação computacional, nenhuma malha acima de 500 graus de liberdade pode ser resolvida. Como o sistema é quatro vezes maior do que o sistema matricial clássico do MEC para cálculo de autovalor, há uma dimensão declarada no programa de 2000 espaços, que para ser superada precisaria de uma reprogramação otimizada.</p:text>
    <p:extLst>
      <p:ext uri="{C676402C-5697-4E1C-873F-D02D1690AC5C}">
        <p15:threadingInfo xmlns:p15="http://schemas.microsoft.com/office/powerpoint/2012/main" timeZoneBias="18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1" dt="2020-09-11T01:50:19.098" idx="65">
    <p:pos x="539" y="918"/>
    <p:text>Devido a aproximação feita para o cálculo da inversa da soma das matrizes, a determinação da primeira frequência foi grandemente prejudicada.</p:text>
    <p:extLst>
      <p:ext uri="{C676402C-5697-4E1C-873F-D02D1690AC5C}">
        <p15:threadingInfo xmlns:p15="http://schemas.microsoft.com/office/powerpoint/2012/main" timeZoneBias="180"/>
      </p:ext>
    </p:extLst>
  </p:cm>
  <p:cm authorId="1" dt="2020-09-11T01:50:35.843" idx="66">
    <p:pos x="10" y="10"/>
    <p:text>Outras mais baixas também estão bem longe da precisão devida e necessitariam de malhas mais refinadas para uma melhor qualidade dos autovalores. Certas frequências mais altas, contudo, foram mais bem descritas, como a segunda, a sexta e a nona, nas quais a segunda e a nona são axiais</p:text>
    <p:extLst>
      <p:ext uri="{C676402C-5697-4E1C-873F-D02D1690AC5C}">
        <p15:threadingInfo xmlns:p15="http://schemas.microsoft.com/office/powerpoint/2012/main" timeZoneBias="180"/>
      </p:ext>
    </p:extLst>
  </p:cm>
  <p:cm authorId="1" dt="2020-09-11T01:50:54.779" idx="67">
    <p:pos x="146" y="146"/>
    <p:text>Geralmente os modelos numéricos discretos não conseguem representar de forma correta alguns modos de vibração, especialmente os modos mais altos, que consomem mais energia e demandam uma representação mais elaborada. No entanto ao usar o MECID ou seja, funções de base radial, a disposição dos pontos de interpolação interna em cada malha altera os resultados e não pode ser apropriada para descrever com precisão certos modos, que não são necessariamente os modos mais altos.</p:text>
    <p:extLst>
      <p:ext uri="{C676402C-5697-4E1C-873F-D02D1690AC5C}">
        <p15:threadingInfo xmlns:p15="http://schemas.microsoft.com/office/powerpoint/2012/main" timeZoneBias="180"/>
      </p:ext>
    </p:extLst>
  </p:cm>
  <p:cm authorId="1" dt="2020-09-11T01:53:59.305" idx="68">
    <p:pos x="282" y="282"/>
    <p:text>Assim, por causa desse comportamento do MECID, sempre são esperadas algumas oscilações na curva de diferença relativa, quando a posição dos pontos de interpolação é alterada. Apesar das imprecisões que temos nos resultados, pode-se observar uma convergência nos resultados. Os resultados com melhor qualidade não puderam ser obtidos devido às aproximações no modelo matemático. Tal convergência não havia sido obtida em outros modelos testados.</p:text>
    <p:extLst>
      <p:ext uri="{C676402C-5697-4E1C-873F-D02D1690AC5C}">
        <p15:threadingInfo xmlns:p15="http://schemas.microsoft.com/office/powerpoint/2012/main" timeZoneBias="18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1" dt="2020-09-11T01:57:06.785" idx="69">
    <p:pos x="10" y="10"/>
    <p:text>Na Tabela 2 são apresentados os resultados para o mesmo problema usando a função radial de placa fina.
Pode-se notar uma certa dispersão na sequência de frequências calculadas, no sentido de que à medida que se efetuou o refinamento, alguns autovalores mais altos desceram da escala de ordenamento e se introduziram mais abaixo, e vice versa. A malha mais refinada (164/324) mostra claramente esse efeito, se comparada à malha com (164/225).</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9-11T02:05:54.219" idx="70">
    <p:pos x="1416" y="1342"/>
    <p:text>cujo objetivo é integrar problemas presentes na natureza segundo um mesmo enfoque matemático (Loeffler C. F., 1988), (Moon &amp; Spencer, 1971).
Para cada ponto discriminado e avaliado no domínio físico do problema em estudo é associado a uma variável escalar denominada potencial, que pode representar diversas grandezas, entre estas: Pressão, Temperatura, Deslocamento, Densidades de carga elétrica, entre outras grandezas.</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9-11T02:06:06.519" idx="71">
    <p:pos x="3375" y="1362"/>
    <p:text>Com destaque, (Brebbia &amp; Ferrante, 1975) apresenta uma lista de problemas físicos que estão inseridos na ideia de campo escalar:</p:text>
    <p:extLst>
      <p:ext uri="{C676402C-5697-4E1C-873F-D02D1690AC5C}">
        <p15:threadingInfo xmlns:p15="http://schemas.microsoft.com/office/powerpoint/2012/main" timeZoneBias="180"/>
      </p:ext>
    </p:extLst>
  </p:cm>
  <p:cm authorId="1" dt="2020-09-11T02:06:20.202" idx="73">
    <p:pos x="725" y="2690"/>
    <p:text>•	Fluxo através de meios porosos; 
•	Condução elétrica; 
•	Difusão de massa.</p:text>
    <p:extLst>
      <p:ext uri="{C676402C-5697-4E1C-873F-D02D1690AC5C}">
        <p15:threadingInfo xmlns:p15="http://schemas.microsoft.com/office/powerpoint/2012/main" timeZoneBias="180"/>
      </p:ext>
    </p:extLst>
  </p:cm>
  <p:cm authorId="1" dt="2020-09-11T02:06:35.965" idx="74">
    <p:pos x="712" y="3077"/>
    <p:text>Os problemas de representação mais simples, típicos de mecânica dos sólidos, também podem estar associados nesta categoria, como os seguintes:
          •	Torção uniforme de barras prismáticas na zona elástica; 
          •	Deflexão de membranas; 
          •	Escoamento de lubrificantes em mancais de deslizamento; 
          •	Propagação de ondas acústicas</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9-07T11:46:26.539" idx="3">
    <p:pos x="3337" y="2014"/>
    <p:text>𝑟(𝜉;𝑋) a distância euclidiana entre o ponto fonte ou de aplicação de carga ksi e um ponto 𝑋 genérico do domínio chamado ponto de campo.</p:text>
    <p:extLst>
      <p:ext uri="{C676402C-5697-4E1C-873F-D02D1690AC5C}">
        <p15:threadingInfo xmlns:p15="http://schemas.microsoft.com/office/powerpoint/2012/main" timeZoneBias="180"/>
      </p:ext>
    </p:extLst>
  </p:cm>
  <p:cm authorId="1" dt="2020-09-07T11:56:44.071" idx="5">
    <p:pos x="3171" y="2873"/>
    <p:text>Ao integrar a equação (9) por partes, é encontrada uma forma integral chamada de Forma Fraca, representada pela equação (10) abaixo:</p:text>
    <p:extLst>
      <p:ext uri="{C676402C-5697-4E1C-873F-D02D1690AC5C}">
        <p15:threadingInfo xmlns:p15="http://schemas.microsoft.com/office/powerpoint/2012/main" timeZoneBias="1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9-07T11:58:54.437" idx="6">
    <p:pos x="4242" y="224"/>
    <p:text>Ao integrar a equação (10) por partes novamente, é encontrada uma forma integral chamada de Forma Integral Inversa, representada pela equação (10) abaixo</p:text>
    <p:extLst>
      <p:ext uri="{C676402C-5697-4E1C-873F-D02D1690AC5C}">
        <p15:threadingInfo xmlns:p15="http://schemas.microsoft.com/office/powerpoint/2012/main" timeZoneBias="180"/>
      </p:ext>
    </p:extLst>
  </p:cm>
  <p:cm authorId="1" dt="2020-09-07T12:05:55.028" idx="8">
    <p:pos x="3964" y="1864"/>
    <p:text>A obtenção deste modelo é de suma importância para o desenvolvimento do MEC, pois com ele pode-se aplicar o Teorema da Divergência de Gauss (Stewart, 2001) sobre a equação 2.13 para levá-la ao contorno  .</p:text>
    <p:extLst>
      <p:ext uri="{C676402C-5697-4E1C-873F-D02D1690AC5C}">
        <p15:threadingInfo xmlns:p15="http://schemas.microsoft.com/office/powerpoint/2012/main" timeZoneBias="180"/>
      </p:ext>
    </p:extLst>
  </p:cm>
  <p:cm authorId="1" dt="2020-09-07T12:07:52.086" idx="10">
    <p:pos x="5069" y="2805"/>
    <p:text>Onde o termo 𝑛_𝑖 representa o vetor normal à superfície no ponto campo.</p:text>
    <p:extLst>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9-07T12:28:19.777" idx="11">
    <p:pos x="4357" y="251"/>
    <p:text>Assim, a partir da combinação da equação (8) e da equação (15), podemos definir sua derivada direcional 𝑞^∗ (ξ;X), também chamada de fluxo fundamental</p:text>
    <p:extLst>
      <p:ext uri="{C676402C-5697-4E1C-873F-D02D1690AC5C}">
        <p15:threadingInfo xmlns:p15="http://schemas.microsoft.com/office/powerpoint/2012/main" timeZoneBias="180"/>
      </p:ext>
    </p:extLst>
  </p:cm>
  <p:cm authorId="1" dt="2020-09-07T12:29:21.200" idx="12">
    <p:pos x="5387" y="1362"/>
    <p:text>Onde os termos “𝑞” e “𝑞^∗” representam respectivamente: o fluxo, e o fluxo fundamental de ponderação 𝑢^∗, o qual foi apresentado na equação (8).</p:text>
    <p:extLst>
      <p:ext uri="{C676402C-5697-4E1C-873F-D02D1690AC5C}">
        <p15:threadingInfo xmlns:p15="http://schemas.microsoft.com/office/powerpoint/2012/main" timeZoneBias="180"/>
      </p:ext>
    </p:extLst>
  </p:cm>
  <p:cm authorId="1" dt="2020-09-07T12:37:35.826" idx="13">
    <p:pos x="1274" y="2704"/>
    <p:text>Analisando a equação (17), percebe-se que o último termo desta ainda está contido no domínio Omega, ainda representando uma integral de domínio. Assim, para tratar este termo, é necessário relacionar este termo com a função Delta de Dirac demonstrada em (18), e utilizar as propriedades dessa função como apresentado em (19)</p:text>
    <p:extLst>
      <p:ext uri="{C676402C-5697-4E1C-873F-D02D1690AC5C}">
        <p15:threadingInfo xmlns:p15="http://schemas.microsoft.com/office/powerpoint/2012/main" timeZoneBias="1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9-07T12:41:24.847" idx="14">
    <p:pos x="7095" y="251"/>
    <p:text>Onde, a função 𝑐(𝜉) é uma função de ponto, e de acordo com sua posição no domínio, seu valor pode variar. Assim, considerando que este ponto pode estar posicionado dentro ou fora do domínio, ou em seu contorno, (Brebbia C. A., 1978) propõe os seguintes valores para tal:</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FFEC8-B0E0-43F7-8A01-7E8DDADEB3BC}" type="datetimeFigureOut">
              <a:rPr lang="pt-BR" smtClean="0"/>
              <a:t>09/09/2020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36CA3-4C67-4103-A1B9-D9641ACE7571}" type="slidenum">
              <a:rPr lang="pt-BR" smtClean="0"/>
              <a:t>‹nº›</a:t>
            </a:fld>
            <a:endParaRPr lang="pt-BR"/>
          </a:p>
        </p:txBody>
      </p:sp>
    </p:spTree>
    <p:extLst>
      <p:ext uri="{BB962C8B-B14F-4D97-AF65-F5344CB8AC3E}">
        <p14:creationId xmlns:p14="http://schemas.microsoft.com/office/powerpoint/2010/main" val="386149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latin typeface="Segoe UI" panose="020B0502040204020203" pitchFamily="34" charset="0"/>
            </a:endParaRPr>
          </a:p>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12</a:t>
            </a:fld>
            <a:endParaRPr lang="pt-BR"/>
          </a:p>
        </p:txBody>
      </p:sp>
    </p:spTree>
    <p:extLst>
      <p:ext uri="{BB962C8B-B14F-4D97-AF65-F5344CB8AC3E}">
        <p14:creationId xmlns:p14="http://schemas.microsoft.com/office/powerpoint/2010/main" val="228146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13</a:t>
            </a:fld>
            <a:endParaRPr lang="pt-BR"/>
          </a:p>
        </p:txBody>
      </p:sp>
    </p:spTree>
    <p:extLst>
      <p:ext uri="{BB962C8B-B14F-4D97-AF65-F5344CB8AC3E}">
        <p14:creationId xmlns:p14="http://schemas.microsoft.com/office/powerpoint/2010/main" val="414617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15</a:t>
            </a:fld>
            <a:endParaRPr lang="pt-BR"/>
          </a:p>
        </p:txBody>
      </p:sp>
    </p:spTree>
    <p:extLst>
      <p:ext uri="{BB962C8B-B14F-4D97-AF65-F5344CB8AC3E}">
        <p14:creationId xmlns:p14="http://schemas.microsoft.com/office/powerpoint/2010/main" val="337843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CF06FF6-C025-429A-A197-B7485896BB39}" type="datetimeFigureOut">
              <a:rPr lang="pt-BR" smtClean="0"/>
              <a:t>09/09/2020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1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CF06FF6-C025-429A-A197-B7485896BB39}" type="datetimeFigureOut">
              <a:rPr lang="pt-BR" smtClean="0"/>
              <a:t>09/09/2020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301563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CF06FF6-C025-429A-A197-B7485896BB39}" type="datetimeFigureOut">
              <a:rPr lang="pt-BR" smtClean="0"/>
              <a:t>09/09/2020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27096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dirty="0"/>
              <a:t>Clique para editar o título Mestre</a:t>
            </a:r>
            <a:endParaRPr lang="en-US" dirty="0"/>
          </a:p>
        </p:txBody>
      </p:sp>
      <p:sp>
        <p:nvSpPr>
          <p:cNvPr id="3" name="Content Placeholder 2"/>
          <p:cNvSpPr>
            <a:spLocks noGrp="1"/>
          </p:cNvSpPr>
          <p:nvPr>
            <p:ph idx="1"/>
          </p:nvPr>
        </p:nvSpPr>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ACF06FF6-C025-429A-A197-B7485896BB39}" type="datetimeFigureOut">
              <a:rPr lang="pt-BR" smtClean="0"/>
              <a:t>09/09/2020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287210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CF06FF6-C025-429A-A197-B7485896BB39}" type="datetimeFigureOut">
              <a:rPr lang="pt-BR" smtClean="0"/>
              <a:t>09/09/2020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93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CF06FF6-C025-429A-A197-B7485896BB39}" type="datetimeFigureOut">
              <a:rPr lang="pt-BR" smtClean="0"/>
              <a:t>09/09/2020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164320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CF06FF6-C025-429A-A197-B7485896BB39}" type="datetimeFigureOut">
              <a:rPr lang="pt-BR" smtClean="0"/>
              <a:t>09/09/2020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2083260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CF06FF6-C025-429A-A197-B7485896BB39}" type="datetimeFigureOut">
              <a:rPr lang="pt-BR" smtClean="0"/>
              <a:t>09/09/2020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43542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F06FF6-C025-429A-A197-B7485896BB39}" type="datetimeFigureOut">
              <a:rPr lang="pt-BR" smtClean="0"/>
              <a:t>09/09/2020</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382487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F06FF6-C025-429A-A197-B7485896BB39}" type="datetimeFigureOut">
              <a:rPr lang="pt-BR" smtClean="0"/>
              <a:t>09/09/2020</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F68E43-9488-4A96-9338-E8C419D3AB89}" type="slidenum">
              <a:rPr lang="pt-BR" smtClean="0"/>
              <a:t>‹nº›</a:t>
            </a:fld>
            <a:endParaRPr lang="pt-BR"/>
          </a:p>
        </p:txBody>
      </p:sp>
    </p:spTree>
    <p:extLst>
      <p:ext uri="{BB962C8B-B14F-4D97-AF65-F5344CB8AC3E}">
        <p14:creationId xmlns:p14="http://schemas.microsoft.com/office/powerpoint/2010/main" val="257503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CF06FF6-C025-429A-A197-B7485896BB39}" type="datetimeFigureOut">
              <a:rPr lang="pt-BR" smtClean="0"/>
              <a:t>09/09/2020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36254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F06FF6-C025-429A-A197-B7485896BB39}" type="datetimeFigureOut">
              <a:rPr lang="pt-BR" smtClean="0"/>
              <a:t>09/09/2020</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F68E43-9488-4A96-9338-E8C419D3AB89}"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394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omments" Target="../comments/comment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comments" Target="../comments/comment8.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comments" Target="../comments/comment9.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comments" Target="../comments/comment10.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comments" Target="../comments/comment11.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comments" Target="../comments/comment1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comments" Target="../comments/comment13.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comments" Target="../comments/comment14.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comments" Target="../comments/comment15.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comments" Target="../comments/comment16.xml"/><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comments" Target="../comments/comment17.xml"/><Relationship Id="rId5" Type="http://schemas.openxmlformats.org/officeDocument/2006/relationships/image" Target="../media/image74.png"/><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5" Type="http://schemas.openxmlformats.org/officeDocument/2006/relationships/comments" Target="../comments/comment18.xml"/><Relationship Id="rId4" Type="http://schemas.openxmlformats.org/officeDocument/2006/relationships/image" Target="../media/image77.png"/></Relationships>
</file>

<file path=ppt/slides/_rels/slide2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comments" Target="../comments/comment19.xml"/><Relationship Id="rId5" Type="http://schemas.openxmlformats.org/officeDocument/2006/relationships/image" Target="../media/image83.png"/><Relationship Id="rId4" Type="http://schemas.openxmlformats.org/officeDocument/2006/relationships/image" Target="../media/image82.png"/></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comments" Target="../comments/comment20.xml"/><Relationship Id="rId2" Type="http://schemas.openxmlformats.org/officeDocument/2006/relationships/image" Target="../media/image84.png"/><Relationship Id="rId1" Type="http://schemas.openxmlformats.org/officeDocument/2006/relationships/slideLayout" Target="../slideLayouts/slideLayout7.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35.xml.rels><?xml version="1.0" encoding="UTF-8" standalone="yes"?>
<Relationships xmlns="http://schemas.openxmlformats.org/package/2006/relationships"><Relationship Id="rId8" Type="http://schemas.openxmlformats.org/officeDocument/2006/relationships/comments" Target="../comments/comment21.xml"/><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7.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 Id="rId6" Type="http://schemas.openxmlformats.org/officeDocument/2006/relationships/comments" Target="../comments/comment22.xml"/><Relationship Id="rId5" Type="http://schemas.openxmlformats.org/officeDocument/2006/relationships/image" Target="../media/image108.png"/><Relationship Id="rId4" Type="http://schemas.openxmlformats.org/officeDocument/2006/relationships/image" Target="../media/image107.png"/></Relationships>
</file>

<file path=ppt/slides/_rels/slide37.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comments" Target="../comments/comment23.xml"/><Relationship Id="rId2" Type="http://schemas.openxmlformats.org/officeDocument/2006/relationships/image" Target="../media/image109.png"/><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3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 Id="rId5" Type="http://schemas.openxmlformats.org/officeDocument/2006/relationships/image" Target="../media/image117.png"/><Relationship Id="rId4" Type="http://schemas.openxmlformats.org/officeDocument/2006/relationships/image" Target="../media/image116.png"/></Relationships>
</file>

<file path=ppt/slides/_rels/slide39.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comments" Target="../comments/comment24.xml"/><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7.xml"/><Relationship Id="rId4" Type="http://schemas.openxmlformats.org/officeDocument/2006/relationships/image" Target="../media/image125.png"/></Relationships>
</file>

<file path=ppt/slides/_rels/slide41.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 Id="rId5" Type="http://schemas.openxmlformats.org/officeDocument/2006/relationships/image" Target="../media/image129.png"/><Relationship Id="rId4" Type="http://schemas.openxmlformats.org/officeDocument/2006/relationships/image" Target="../media/image128.png"/></Relationships>
</file>

<file path=ppt/slides/_rels/slide42.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3.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 Id="rId5" Type="http://schemas.openxmlformats.org/officeDocument/2006/relationships/comments" Target="../comments/comment25.xml"/><Relationship Id="rId4" Type="http://schemas.openxmlformats.org/officeDocument/2006/relationships/image" Target="../media/image141.png"/></Relationships>
</file>

<file path=ppt/slides/_rels/slide45.xml.rels><?xml version="1.0" encoding="UTF-8" standalone="yes"?>
<Relationships xmlns="http://schemas.openxmlformats.org/package/2006/relationships"><Relationship Id="rId8" Type="http://schemas.openxmlformats.org/officeDocument/2006/relationships/comments" Target="../comments/comment26.xml"/><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image" Target="../media/image142.png"/><Relationship Id="rId1" Type="http://schemas.openxmlformats.org/officeDocument/2006/relationships/slideLayout" Target="../slideLayouts/slideLayout7.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46.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7.xml"/><Relationship Id="rId4" Type="http://schemas.openxmlformats.org/officeDocument/2006/relationships/comments" Target="../comments/comment27.xml"/></Relationships>
</file>

<file path=ppt/slides/_rels/slide47.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comments" Target="../comments/comment28.xml"/></Relationships>
</file>

<file path=ppt/slides/_rels/slide48.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7.xml"/><Relationship Id="rId4" Type="http://schemas.openxmlformats.org/officeDocument/2006/relationships/image" Target="../media/image154.png"/></Relationships>
</file>

<file path=ppt/slides/_rels/slide49.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7.xml"/><Relationship Id="rId6" Type="http://schemas.openxmlformats.org/officeDocument/2006/relationships/comments" Target="../comments/comment29.xml"/><Relationship Id="rId5" Type="http://schemas.openxmlformats.org/officeDocument/2006/relationships/image" Target="../media/image158.png"/><Relationship Id="rId4" Type="http://schemas.openxmlformats.org/officeDocument/2006/relationships/image" Target="../media/image15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7.xml"/><Relationship Id="rId5" Type="http://schemas.openxmlformats.org/officeDocument/2006/relationships/comments" Target="../comments/comment30.xml"/><Relationship Id="rId4" Type="http://schemas.openxmlformats.org/officeDocument/2006/relationships/image" Target="../media/image161.png"/></Relationships>
</file>

<file path=ppt/slides/_rels/slide51.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7.xml"/><Relationship Id="rId6" Type="http://schemas.openxmlformats.org/officeDocument/2006/relationships/comments" Target="../comments/comment31.xml"/><Relationship Id="rId5" Type="http://schemas.openxmlformats.org/officeDocument/2006/relationships/image" Target="../media/image165.png"/><Relationship Id="rId4" Type="http://schemas.openxmlformats.org/officeDocument/2006/relationships/image" Target="../media/image164.png"/></Relationships>
</file>

<file path=ppt/slides/_rels/slide52.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image" Target="../media/image16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comments" Target="../comments/comment3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comments" Target="../comments/comment3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8B979-E8B4-42F2-804F-71897F07186E}"/>
              </a:ext>
            </a:extLst>
          </p:cNvPr>
          <p:cNvSpPr>
            <a:spLocks noGrp="1"/>
          </p:cNvSpPr>
          <p:nvPr>
            <p:ph type="ctrTitle"/>
          </p:nvPr>
        </p:nvSpPr>
        <p:spPr/>
        <p:txBody>
          <a:bodyPr>
            <a:normAutofit fontScale="90000"/>
          </a:bodyPr>
          <a:lstStyle/>
          <a:p>
            <a:r>
              <a:rPr lang="pt-BR" sz="4900" dirty="0"/>
              <a:t>SOLUÇÃO DE UM PROBLEMA DE AUTOVALOR ESPECIAL GERADO PELA FORMULAÇÃO DO MÉTODO DOS ELEMENTOS DE CONTORNO COM INTERPOLAÇÃO DIRETA AUTORREGULARIZADO</a:t>
            </a:r>
            <a:endParaRPr lang="pt-BR" dirty="0"/>
          </a:p>
        </p:txBody>
      </p:sp>
      <p:sp>
        <p:nvSpPr>
          <p:cNvPr id="3" name="Subtítulo 2">
            <a:extLst>
              <a:ext uri="{FF2B5EF4-FFF2-40B4-BE49-F238E27FC236}">
                <a16:creationId xmlns:a16="http://schemas.microsoft.com/office/drawing/2014/main" id="{A22F5E31-DE81-4448-9F97-236D441E0CAE}"/>
              </a:ext>
            </a:extLst>
          </p:cNvPr>
          <p:cNvSpPr>
            <a:spLocks noGrp="1"/>
          </p:cNvSpPr>
          <p:nvPr>
            <p:ph type="subTitle" idx="1"/>
          </p:nvPr>
        </p:nvSpPr>
        <p:spPr/>
        <p:txBody>
          <a:bodyPr/>
          <a:lstStyle/>
          <a:p>
            <a:r>
              <a:rPr lang="pt-BR" dirty="0"/>
              <a:t>Mestrando: Luan Henrique Sirtoli</a:t>
            </a:r>
          </a:p>
          <a:p>
            <a:r>
              <a:rPr lang="pt-BR" dirty="0"/>
              <a:t>Orientador: PROF. DR. Carlos Friedrich Loeffler Neto</a:t>
            </a:r>
          </a:p>
        </p:txBody>
      </p:sp>
      <p:pic>
        <p:nvPicPr>
          <p:cNvPr id="5" name="Imagem 4">
            <a:extLst>
              <a:ext uri="{FF2B5EF4-FFF2-40B4-BE49-F238E27FC236}">
                <a16:creationId xmlns:a16="http://schemas.microsoft.com/office/drawing/2014/main" id="{86380CE7-826F-4C23-A0B6-3927AD4A1007}"/>
              </a:ext>
            </a:extLst>
          </p:cNvPr>
          <p:cNvPicPr>
            <a:picLocks noChangeAspect="1"/>
          </p:cNvPicPr>
          <p:nvPr/>
        </p:nvPicPr>
        <p:blipFill rotWithShape="1">
          <a:blip r:embed="rId2">
            <a:extLst>
              <a:ext uri="{28A0092B-C50C-407E-A947-70E740481C1C}">
                <a14:useLocalDpi xmlns:a14="http://schemas.microsoft.com/office/drawing/2010/main" val="0"/>
              </a:ext>
            </a:extLst>
          </a:blip>
          <a:srcRect l="15380" t="12811" r="14894" b="11473"/>
          <a:stretch/>
        </p:blipFill>
        <p:spPr>
          <a:xfrm>
            <a:off x="9579006" y="1023210"/>
            <a:ext cx="2089036" cy="2758339"/>
          </a:xfrm>
          <a:prstGeom prst="rect">
            <a:avLst/>
          </a:prstGeom>
        </p:spPr>
      </p:pic>
    </p:spTree>
    <p:extLst>
      <p:ext uri="{BB962C8B-B14F-4D97-AF65-F5344CB8AC3E}">
        <p14:creationId xmlns:p14="http://schemas.microsoft.com/office/powerpoint/2010/main" val="56766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Conteúdo 2">
            <a:extLst>
              <a:ext uri="{FF2B5EF4-FFF2-40B4-BE49-F238E27FC236}">
                <a16:creationId xmlns:a16="http://schemas.microsoft.com/office/drawing/2014/main" id="{FE8BD5AB-D20C-45F3-9766-A7A2DD65FA51}"/>
              </a:ext>
            </a:extLst>
          </p:cNvPr>
          <p:cNvSpPr txBox="1">
            <a:spLocks/>
          </p:cNvSpPr>
          <p:nvPr/>
        </p:nvSpPr>
        <p:spPr>
          <a:xfrm>
            <a:off x="1097280" y="573741"/>
            <a:ext cx="10058400" cy="529535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	</a:t>
            </a:r>
          </a:p>
        </p:txBody>
      </p:sp>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Considerando a Equação (3):</a:t>
            </a:r>
          </a:p>
          <a:p>
            <a:pPr algn="r"/>
            <a:r>
              <a:rPr lang="pt-BR" dirty="0"/>
              <a:t>(4)</a:t>
            </a:r>
          </a:p>
          <a:p>
            <a:pPr algn="r"/>
            <a:r>
              <a:rPr lang="pt-BR" dirty="0"/>
              <a:t>(5)</a:t>
            </a:r>
          </a:p>
          <a:p>
            <a:pPr marL="0" indent="0">
              <a:buNone/>
            </a:pPr>
            <a:endParaRPr lang="pt-BR" dirty="0"/>
          </a:p>
          <a:p>
            <a:r>
              <a:rPr lang="pt-BR" dirty="0"/>
              <a:t>Aplicando as equações (4) e (5) na Equação Diferencial de Onda Acústica (1), obtém-se:</a:t>
            </a:r>
          </a:p>
          <a:p>
            <a:pPr algn="r"/>
            <a:r>
              <a:rPr lang="pt-BR" dirty="0"/>
              <a:t>(6)</a:t>
            </a:r>
          </a:p>
          <a:p>
            <a:pPr marL="0" indent="0">
              <a:buNone/>
            </a:pPr>
            <a:endParaRPr lang="pt-BR" dirty="0"/>
          </a:p>
          <a:p>
            <a:r>
              <a:rPr lang="pt-BR" dirty="0"/>
              <a:t>Desta forma, é obtida à Equação de Helmholtz.</a:t>
            </a:r>
          </a:p>
          <a:p>
            <a:endParaRPr lang="pt-BR" dirty="0"/>
          </a:p>
        </p:txBody>
      </p:sp>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28263839-567B-4470-ACC0-132AD7287384}"/>
                  </a:ext>
                </a:extLst>
              </p:cNvPr>
              <p:cNvSpPr/>
              <p:nvPr/>
            </p:nvSpPr>
            <p:spPr>
              <a:xfrm>
                <a:off x="3666988" y="847422"/>
                <a:ext cx="4858015" cy="3779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𝑈</m:t>
                          </m:r>
                        </m:e>
                      </m:acc>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1">
                              <a:latin typeface="Cambria Math" panose="02040503050406030204" pitchFamily="18" charset="0"/>
                            </a:rPr>
                            <m:t>2</m:t>
                          </m:r>
                        </m:sup>
                      </m:sSup>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𝜔</m:t>
                          </m:r>
                          <m:r>
                            <a:rPr lang="pt-BR" i="1">
                              <a:latin typeface="Cambria Math" panose="02040503050406030204" pitchFamily="18" charset="0"/>
                            </a:rPr>
                            <m:t>𝑡</m:t>
                          </m:r>
                        </m:sup>
                      </m:sSup>
                    </m:oMath>
                  </m:oMathPara>
                </a14:m>
                <a:endParaRPr lang="pt-BR" dirty="0"/>
              </a:p>
            </p:txBody>
          </p:sp>
        </mc:Choice>
        <mc:Fallback xmlns="">
          <p:sp>
            <p:nvSpPr>
              <p:cNvPr id="5" name="Retângulo 4">
                <a:extLst>
                  <a:ext uri="{FF2B5EF4-FFF2-40B4-BE49-F238E27FC236}">
                    <a16:creationId xmlns:a16="http://schemas.microsoft.com/office/drawing/2014/main" id="{28263839-567B-4470-ACC0-132AD7287384}"/>
                  </a:ext>
                </a:extLst>
              </p:cNvPr>
              <p:cNvSpPr>
                <a:spLocks noRot="1" noChangeAspect="1" noMove="1" noResize="1" noEditPoints="1" noAdjustHandles="1" noChangeArrowheads="1" noChangeShapeType="1" noTextEdit="1"/>
              </p:cNvSpPr>
              <p:nvPr/>
            </p:nvSpPr>
            <p:spPr>
              <a:xfrm>
                <a:off x="3666988" y="847422"/>
                <a:ext cx="4858015" cy="377989"/>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Retângulo 6">
                <a:extLst>
                  <a:ext uri="{FF2B5EF4-FFF2-40B4-BE49-F238E27FC236}">
                    <a16:creationId xmlns:a16="http://schemas.microsoft.com/office/drawing/2014/main" id="{25B41BB2-8080-41B2-920B-CF2CC7E7EE4F}"/>
                  </a:ext>
                </a:extLst>
              </p:cNvPr>
              <p:cNvSpPr/>
              <p:nvPr/>
            </p:nvSpPr>
            <p:spPr>
              <a:xfrm>
                <a:off x="3666987" y="1300704"/>
                <a:ext cx="4858015" cy="396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𝑈</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𝜔</m:t>
                          </m:r>
                          <m:r>
                            <a:rPr lang="pt-BR" i="1">
                              <a:latin typeface="Cambria Math" panose="02040503050406030204" pitchFamily="18" charset="0"/>
                            </a:rPr>
                            <m:t>𝑡</m:t>
                          </m:r>
                        </m:sup>
                      </m:sSup>
                    </m:oMath>
                  </m:oMathPara>
                </a14:m>
                <a:endParaRPr lang="pt-BR" dirty="0"/>
              </a:p>
            </p:txBody>
          </p:sp>
        </mc:Choice>
        <mc:Fallback xmlns="">
          <p:sp>
            <p:nvSpPr>
              <p:cNvPr id="7" name="Retângulo 6">
                <a:extLst>
                  <a:ext uri="{FF2B5EF4-FFF2-40B4-BE49-F238E27FC236}">
                    <a16:creationId xmlns:a16="http://schemas.microsoft.com/office/drawing/2014/main" id="{25B41BB2-8080-41B2-920B-CF2CC7E7EE4F}"/>
                  </a:ext>
                </a:extLst>
              </p:cNvPr>
              <p:cNvSpPr>
                <a:spLocks noRot="1" noChangeAspect="1" noMove="1" noResize="1" noEditPoints="1" noAdjustHandles="1" noChangeArrowheads="1" noChangeShapeType="1" noTextEdit="1"/>
              </p:cNvSpPr>
              <p:nvPr/>
            </p:nvSpPr>
            <p:spPr>
              <a:xfrm>
                <a:off x="3666987" y="1300704"/>
                <a:ext cx="4858015" cy="396775"/>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Retângulo 8">
                <a:extLst>
                  <a:ext uri="{FF2B5EF4-FFF2-40B4-BE49-F238E27FC236}">
                    <a16:creationId xmlns:a16="http://schemas.microsoft.com/office/drawing/2014/main" id="{620E9141-15F8-4305-9401-B2EFFAA8E560}"/>
                  </a:ext>
                </a:extLst>
              </p:cNvPr>
              <p:cNvSpPr/>
              <p:nvPr/>
            </p:nvSpPr>
            <p:spPr>
              <a:xfrm>
                <a:off x="3666987" y="2604020"/>
                <a:ext cx="4858015" cy="6127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1">
                                  <a:latin typeface="Cambria Math" panose="02040503050406030204" pitchFamily="18" charset="0"/>
                                </a:rPr>
                                <m:t>2</m:t>
                              </m:r>
                            </m:sup>
                          </m:sSup>
                        </m:den>
                      </m:f>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1">
                              <a:latin typeface="Cambria Math" panose="02040503050406030204" pitchFamily="18" charset="0"/>
                            </a:rPr>
                            <m:t>2</m:t>
                          </m:r>
                        </m:sup>
                      </m:sSup>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oMath>
                  </m:oMathPara>
                </a14:m>
                <a:endParaRPr lang="pt-BR" dirty="0"/>
              </a:p>
            </p:txBody>
          </p:sp>
        </mc:Choice>
        <mc:Fallback xmlns="">
          <p:sp>
            <p:nvSpPr>
              <p:cNvPr id="9" name="Retângulo 8">
                <a:extLst>
                  <a:ext uri="{FF2B5EF4-FFF2-40B4-BE49-F238E27FC236}">
                    <a16:creationId xmlns:a16="http://schemas.microsoft.com/office/drawing/2014/main" id="{620E9141-15F8-4305-9401-B2EFFAA8E560}"/>
                  </a:ext>
                </a:extLst>
              </p:cNvPr>
              <p:cNvSpPr>
                <a:spLocks noRot="1" noChangeAspect="1" noMove="1" noResize="1" noEditPoints="1" noAdjustHandles="1" noChangeArrowheads="1" noChangeShapeType="1" noTextEdit="1"/>
              </p:cNvSpPr>
              <p:nvPr/>
            </p:nvSpPr>
            <p:spPr>
              <a:xfrm>
                <a:off x="3666987" y="2604020"/>
                <a:ext cx="4858015" cy="612732"/>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61329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2.1.3. Formulação integral associada à equação de Helmholtz</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normAutofit/>
              </a:bodyPr>
              <a:lstStyle/>
              <a:p>
                <a:pPr algn="just"/>
                <a:r>
                  <a:rPr lang="pt-BR" dirty="0"/>
                  <a:t>De forma à iniciar etapas de dedução do MEC, baseando sua formulação em termos de equações integrais, obtidas a partir da multiplicação de ambos os lados da equação (6) por uma função auxiliar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oMath>
                </a14:m>
                <a:r>
                  <a:rPr lang="pt-BR" dirty="0"/>
                  <a:t> e sua integração em todo o domínio físico Ω(X) do problema:</a:t>
                </a:r>
              </a:p>
              <a:p>
                <a:pPr algn="just"/>
                <a:endParaRPr lang="pt-BR" dirty="0"/>
              </a:p>
              <a:p>
                <a:pPr algn="r"/>
                <a:r>
                  <a:rPr lang="pt-BR" dirty="0"/>
                  <a:t>(7)</a:t>
                </a:r>
              </a:p>
              <a:p>
                <a:pPr algn="just"/>
                <a:endParaRPr lang="pt-BR" dirty="0"/>
              </a:p>
              <a:p>
                <a:pPr algn="just"/>
                <a:r>
                  <a:rPr lang="pt-BR" dirty="0"/>
                  <a:t>Esta forma integral anterior é conhecida como forma integral forte (Brebbia C. A., 1978), onde, a função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oMath>
                </a14:m>
                <a:r>
                  <a:rPr lang="pt-BR" dirty="0"/>
                  <a:t> é tomada como sendo a solução de um problema correlato, visando à construção de um espaço funcional eficiente para minimização dos resíduos, quando se interpreta a equação integral (8) à luz dos princípios do Método dos Resíduos Ponderados (Eiger, 1989). Nessa condição de função correlata é chamada de Solução Fundamental.</a:t>
                </a:r>
              </a:p>
            </p:txBody>
          </p:sp>
        </mc:Choice>
        <mc:Fallback xmlns="">
          <p:sp>
            <p:nvSpPr>
              <p:cNvPr id="3" name="Espaço Reservado para Conteúdo 2">
                <a:extLst>
                  <a:ext uri="{FF2B5EF4-FFF2-40B4-BE49-F238E27FC236}">
                    <a16:creationId xmlns:a16="http://schemas.microsoft.com/office/drawing/2014/main" id="{382F5DD6-4120-4553-8434-C8E35C92F677}"/>
                  </a:ext>
                </a:extLst>
              </p:cNvPr>
              <p:cNvSpPr>
                <a:spLocks noGrp="1" noRot="1" noChangeAspect="1" noMove="1" noResize="1" noEditPoints="1" noAdjustHandles="1" noChangeArrowheads="1" noChangeShapeType="1" noTextEdit="1"/>
              </p:cNvSpPr>
              <p:nvPr>
                <p:ph idx="1"/>
              </p:nvPr>
            </p:nvSpPr>
            <p:spPr>
              <a:blipFill>
                <a:blip r:embed="rId2"/>
                <a:stretch>
                  <a:fillRect l="-606" t="-1667" r="-15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6CD797D3-3236-48CA-B495-8B17170F1F44}"/>
                  </a:ext>
                </a:extLst>
              </p:cNvPr>
              <p:cNvSpPr/>
              <p:nvPr/>
            </p:nvSpPr>
            <p:spPr>
              <a:xfrm>
                <a:off x="3666992" y="3122634"/>
                <a:ext cx="4858015" cy="6127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1">
                                  <a:latin typeface="Cambria Math" panose="02040503050406030204" pitchFamily="18" charset="0"/>
                                </a:rPr>
                                <m:t>2</m:t>
                              </m:r>
                            </m:sup>
                          </m:sSup>
                        </m:den>
                      </m:f>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1">
                              <a:latin typeface="Cambria Math" panose="02040503050406030204" pitchFamily="18" charset="0"/>
                            </a:rPr>
                            <m:t>2</m:t>
                          </m:r>
                        </m:sup>
                      </m:sSup>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oMath>
                  </m:oMathPara>
                </a14:m>
                <a:endParaRPr lang="pt-BR" dirty="0"/>
              </a:p>
            </p:txBody>
          </p:sp>
        </mc:Choice>
        <mc:Fallback xmlns="">
          <p:sp>
            <p:nvSpPr>
              <p:cNvPr id="5" name="Retângulo 4">
                <a:extLst>
                  <a:ext uri="{FF2B5EF4-FFF2-40B4-BE49-F238E27FC236}">
                    <a16:creationId xmlns:a16="http://schemas.microsoft.com/office/drawing/2014/main" id="{6CD797D3-3236-48CA-B495-8B17170F1F44}"/>
                  </a:ext>
                </a:extLst>
              </p:cNvPr>
              <p:cNvSpPr>
                <a:spLocks noRot="1" noChangeAspect="1" noMove="1" noResize="1" noEditPoints="1" noAdjustHandles="1" noChangeArrowheads="1" noChangeShapeType="1" noTextEdit="1"/>
              </p:cNvSpPr>
              <p:nvPr/>
            </p:nvSpPr>
            <p:spPr>
              <a:xfrm>
                <a:off x="3666992" y="3122634"/>
                <a:ext cx="4858015" cy="612732"/>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35554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2.1.4. Tratamento do termo relacionado ao laplaciano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443855"/>
          </a:xfrm>
        </p:spPr>
        <p:txBody>
          <a:bodyPr>
            <a:normAutofit/>
          </a:bodyPr>
          <a:lstStyle/>
          <a:p>
            <a:pPr algn="just"/>
            <a:r>
              <a:rPr lang="pt-BR" dirty="0"/>
              <a:t>Para os problemas governados pela Equação de Laplace sabe-se:</a:t>
            </a:r>
          </a:p>
          <a:p>
            <a:pPr algn="r"/>
            <a:r>
              <a:rPr lang="pt-BR" dirty="0"/>
              <a:t>(8)</a:t>
            </a:r>
          </a:p>
          <a:p>
            <a:pPr marL="0" indent="0" algn="just">
              <a:buNone/>
            </a:pPr>
            <a:endParaRPr lang="pt-BR" dirty="0"/>
          </a:p>
          <a:p>
            <a:pPr algn="just"/>
            <a:r>
              <a:rPr lang="pt-BR" dirty="0"/>
              <a:t>A forma forte da equação de Laplace é:</a:t>
            </a:r>
          </a:p>
          <a:p>
            <a:pPr algn="r"/>
            <a:r>
              <a:rPr lang="pt-BR" dirty="0"/>
              <a:t>(9)</a:t>
            </a:r>
          </a:p>
          <a:p>
            <a:pPr marL="0" indent="0" algn="just">
              <a:buNone/>
            </a:pPr>
            <a:endParaRPr lang="pt-BR" dirty="0"/>
          </a:p>
          <a:p>
            <a:pPr marL="0" indent="0" algn="just">
              <a:buNone/>
            </a:pPr>
            <a:r>
              <a:rPr lang="pt-BR" dirty="0"/>
              <a:t>Ao integrar a equação (9) por partes:</a:t>
            </a:r>
          </a:p>
          <a:p>
            <a:pPr marL="0" indent="0" algn="just">
              <a:buNone/>
            </a:pPr>
            <a:endParaRPr lang="pt-BR" dirty="0"/>
          </a:p>
          <a:p>
            <a:pPr marL="0" indent="0" algn="r">
              <a:buNone/>
            </a:pPr>
            <a:r>
              <a:rPr lang="pt-BR" dirty="0"/>
              <a:t>(10)</a:t>
            </a:r>
          </a:p>
        </p:txBody>
      </p:sp>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8CA69DCC-477D-47C2-A779-64634B0BE5D5}"/>
                  </a:ext>
                </a:extLst>
              </p:cNvPr>
              <p:cNvSpPr/>
              <p:nvPr/>
            </p:nvSpPr>
            <p:spPr>
              <a:xfrm>
                <a:off x="3697472" y="2206424"/>
                <a:ext cx="4858015" cy="6292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d>
                        <m:dPr>
                          <m:ctrlPr>
                            <a:rPr lang="pt-BR" i="1">
                              <a:latin typeface="Cambria Math" panose="02040503050406030204" pitchFamily="18" charset="0"/>
                            </a:rPr>
                          </m:ctrlPr>
                        </m:dPr>
                        <m:e>
                          <m:r>
                            <m:rPr>
                              <m:sty m:val="p"/>
                            </m:rPr>
                            <a:rPr lang="pt-BR">
                              <a:latin typeface="Cambria Math" panose="02040503050406030204" pitchFamily="18" charset="0"/>
                            </a:rPr>
                            <m:t>ξ</m:t>
                          </m:r>
                          <m:r>
                            <a:rPr lang="pt-BR">
                              <a:latin typeface="Cambria Math" panose="02040503050406030204" pitchFamily="18" charset="0"/>
                            </a:rPr>
                            <m:t>;</m:t>
                          </m:r>
                          <m:r>
                            <m:rPr>
                              <m:sty m:val="p"/>
                            </m:rPr>
                            <a:rPr lang="pt-BR">
                              <a:latin typeface="Cambria Math" panose="02040503050406030204" pitchFamily="18" charset="0"/>
                            </a:rPr>
                            <m:t>X</m:t>
                          </m:r>
                        </m:e>
                      </m:d>
                      <m:r>
                        <a:rPr lang="pt-BR">
                          <a:latin typeface="Cambria Math" panose="02040503050406030204" pitchFamily="18" charset="0"/>
                        </a:rPr>
                        <m:t> =</m:t>
                      </m:r>
                      <m:r>
                        <a:rPr lang="pt-BR" i="1">
                          <a:latin typeface="Cambria Math" panose="02040503050406030204" pitchFamily="18" charset="0"/>
                        </a:rPr>
                        <m:t>−</m:t>
                      </m:r>
                      <m:f>
                        <m:fPr>
                          <m:ctrlPr>
                            <a:rPr lang="pt-BR" i="1">
                              <a:latin typeface="Cambria Math" panose="02040503050406030204" pitchFamily="18" charset="0"/>
                            </a:rPr>
                          </m:ctrlPr>
                        </m:fPr>
                        <m:num>
                          <m:func>
                            <m:funcPr>
                              <m:ctrlPr>
                                <a:rPr lang="pt-BR" i="1">
                                  <a:latin typeface="Cambria Math" panose="02040503050406030204" pitchFamily="18" charset="0"/>
                                </a:rPr>
                              </m:ctrlPr>
                            </m:funcPr>
                            <m:fName>
                              <m:r>
                                <m:rPr>
                                  <m:sty m:val="p"/>
                                </m:rPr>
                                <a:rPr lang="pt-BR">
                                  <a:latin typeface="Cambria Math" panose="02040503050406030204" pitchFamily="18" charset="0"/>
                                </a:rPr>
                                <m:t>ln</m:t>
                              </m:r>
                            </m:fName>
                            <m:e>
                              <m:r>
                                <m:rPr>
                                  <m:sty m:val="p"/>
                                </m:rPr>
                                <a:rPr lang="pt-BR">
                                  <a:latin typeface="Cambria Math" panose="02040503050406030204" pitchFamily="18" charset="0"/>
                                </a:rPr>
                                <m:t>r</m:t>
                              </m:r>
                              <m:d>
                                <m:dPr>
                                  <m:ctrlPr>
                                    <a:rPr lang="pt-BR" i="1">
                                      <a:latin typeface="Cambria Math" panose="02040503050406030204" pitchFamily="18" charset="0"/>
                                    </a:rPr>
                                  </m:ctrlPr>
                                </m:dPr>
                                <m:e>
                                  <m:r>
                                    <m:rPr>
                                      <m:sty m:val="p"/>
                                    </m:rPr>
                                    <a:rPr lang="pt-BR">
                                      <a:latin typeface="Cambria Math" panose="02040503050406030204" pitchFamily="18" charset="0"/>
                                    </a:rPr>
                                    <m:t>ξ</m:t>
                                  </m:r>
                                  <m:r>
                                    <a:rPr lang="pt-BR">
                                      <a:latin typeface="Cambria Math" panose="02040503050406030204" pitchFamily="18" charset="0"/>
                                    </a:rPr>
                                    <m:t>;</m:t>
                                  </m:r>
                                  <m:r>
                                    <m:rPr>
                                      <m:sty m:val="p"/>
                                    </m:rPr>
                                    <a:rPr lang="pt-BR">
                                      <a:latin typeface="Cambria Math" panose="02040503050406030204" pitchFamily="18" charset="0"/>
                                    </a:rPr>
                                    <m:t>X</m:t>
                                  </m:r>
                                </m:e>
                              </m:d>
                            </m:e>
                          </m:func>
                        </m:num>
                        <m:den>
                          <m:r>
                            <a:rPr lang="pt-BR" i="1">
                              <a:latin typeface="Cambria Math" panose="02040503050406030204" pitchFamily="18" charset="0"/>
                            </a:rPr>
                            <m:t>2</m:t>
                          </m:r>
                          <m:r>
                            <a:rPr lang="pt-BR" i="1">
                              <a:latin typeface="Cambria Math" panose="02040503050406030204" pitchFamily="18" charset="0"/>
                            </a:rPr>
                            <m:t>𝜋</m:t>
                          </m:r>
                        </m:den>
                      </m:f>
                    </m:oMath>
                  </m:oMathPara>
                </a14:m>
                <a:endParaRPr lang="pt-BR" dirty="0"/>
              </a:p>
            </p:txBody>
          </p:sp>
        </mc:Choice>
        <mc:Fallback xmlns="">
          <p:sp>
            <p:nvSpPr>
              <p:cNvPr id="5" name="Retângulo 4">
                <a:extLst>
                  <a:ext uri="{FF2B5EF4-FFF2-40B4-BE49-F238E27FC236}">
                    <a16:creationId xmlns:a16="http://schemas.microsoft.com/office/drawing/2014/main" id="{8CA69DCC-477D-47C2-A779-64634B0BE5D5}"/>
                  </a:ext>
                </a:extLst>
              </p:cNvPr>
              <p:cNvSpPr>
                <a:spLocks noRot="1" noChangeAspect="1" noMove="1" noResize="1" noEditPoints="1" noAdjustHandles="1" noChangeArrowheads="1" noChangeShapeType="1" noTextEdit="1"/>
              </p:cNvSpPr>
              <p:nvPr/>
            </p:nvSpPr>
            <p:spPr>
              <a:xfrm>
                <a:off x="3697472" y="2206424"/>
                <a:ext cx="4858015" cy="629275"/>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Retângulo 6">
                <a:extLst>
                  <a:ext uri="{FF2B5EF4-FFF2-40B4-BE49-F238E27FC236}">
                    <a16:creationId xmlns:a16="http://schemas.microsoft.com/office/drawing/2014/main" id="{A2C97D86-EA76-4B2B-B50D-E85448EF04E1}"/>
                  </a:ext>
                </a:extLst>
              </p:cNvPr>
              <p:cNvSpPr/>
              <p:nvPr/>
            </p:nvSpPr>
            <p:spPr>
              <a:xfrm>
                <a:off x="3666991" y="3573720"/>
                <a:ext cx="4858015" cy="8188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r>
                            <a:rPr lang="pt-BR" i="1">
                              <a:latin typeface="Cambria Math" panose="02040503050406030204" pitchFamily="18" charset="0"/>
                            </a:rPr>
                            <m:t>𝑑</m:t>
                          </m:r>
                          <m:r>
                            <m:rPr>
                              <m:sty m:val="p"/>
                            </m:rPr>
                            <a:rPr lang="pt-BR">
                              <a:latin typeface="Cambria Math" panose="02040503050406030204" pitchFamily="18" charset="0"/>
                            </a:rPr>
                            <m:t>Ω</m:t>
                          </m:r>
                        </m:e>
                      </m:nary>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𝑟</m:t>
                          </m:r>
                        </m:sub>
                      </m:sSub>
                    </m:oMath>
                  </m:oMathPara>
                </a14:m>
                <a:endParaRPr lang="pt-BR" dirty="0"/>
              </a:p>
            </p:txBody>
          </p:sp>
        </mc:Choice>
        <mc:Fallback xmlns="">
          <p:sp>
            <p:nvSpPr>
              <p:cNvPr id="7" name="Retângulo 6">
                <a:extLst>
                  <a:ext uri="{FF2B5EF4-FFF2-40B4-BE49-F238E27FC236}">
                    <a16:creationId xmlns:a16="http://schemas.microsoft.com/office/drawing/2014/main" id="{A2C97D86-EA76-4B2B-B50D-E85448EF04E1}"/>
                  </a:ext>
                </a:extLst>
              </p:cNvPr>
              <p:cNvSpPr>
                <a:spLocks noRot="1" noChangeAspect="1" noMove="1" noResize="1" noEditPoints="1" noAdjustHandles="1" noChangeArrowheads="1" noChangeShapeType="1" noTextEdit="1"/>
              </p:cNvSpPr>
              <p:nvPr/>
            </p:nvSpPr>
            <p:spPr>
              <a:xfrm>
                <a:off x="3666991" y="3573720"/>
                <a:ext cx="4858015" cy="81881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B306068D-C537-4EA3-81E7-E03CBCF9998D}"/>
                  </a:ext>
                </a:extLst>
              </p:cNvPr>
              <p:cNvSpPr/>
              <p:nvPr/>
            </p:nvSpPr>
            <p:spPr>
              <a:xfrm>
                <a:off x="2351655" y="5024149"/>
                <a:ext cx="7488686" cy="8188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r>
                            <a:rPr lang="pt-BR" i="1">
                              <a:latin typeface="Cambria Math" panose="02040503050406030204" pitchFamily="18" charset="0"/>
                            </a:rPr>
                            <m:t>𝑑</m:t>
                          </m:r>
                          <m:r>
                            <m:rPr>
                              <m:sty m:val="p"/>
                            </m:rPr>
                            <a:rPr lang="pt-BR">
                              <a:latin typeface="Cambria Math" panose="02040503050406030204" pitchFamily="18" charset="0"/>
                            </a:rPr>
                            <m:t>Ω</m:t>
                          </m:r>
                        </m:e>
                      </m:nary>
                      <m:r>
                        <a:rPr lang="pt-BR" i="1">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Sub>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e>
                              </m:d>
                            </m:e>
                            <m:sub>
                              <m:r>
                                <a:rPr lang="pt-BR" i="1">
                                  <a:latin typeface="Cambria Math" panose="02040503050406030204" pitchFamily="18" charset="0"/>
                                </a:rPr>
                                <m:t>,</m:t>
                              </m:r>
                              <m:r>
                                <a:rPr lang="pt-BR" i="1">
                                  <a:latin typeface="Cambria Math" panose="02040503050406030204" pitchFamily="18" charset="0"/>
                                </a:rPr>
                                <m:t>𝑖</m:t>
                              </m:r>
                            </m:sub>
                          </m:sSub>
                          <m:r>
                            <a:rPr lang="pt-BR" i="1">
                              <a:latin typeface="Cambria Math" panose="02040503050406030204" pitchFamily="18" charset="0"/>
                            </a:rPr>
                            <m:t>𝑑</m:t>
                          </m:r>
                          <m:r>
                            <m:rPr>
                              <m:sty m:val="p"/>
                            </m:rPr>
                            <a:rPr lang="pt-BR">
                              <a:latin typeface="Cambria Math" panose="02040503050406030204" pitchFamily="18" charset="0"/>
                            </a:rPr>
                            <m:t>Ω</m:t>
                          </m:r>
                        </m:e>
                      </m:nary>
                      <m:r>
                        <a:rPr lang="pt-BR" i="1">
                          <a:latin typeface="Cambria Math" panose="02040503050406030204" pitchFamily="18" charset="0"/>
                        </a:rPr>
                        <m:t> − </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Sub>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Sub>
                                </m:e>
                                <m:sup>
                                  <m:r>
                                    <a:rPr lang="pt-BR" i="1">
                                      <a:latin typeface="Cambria Math" panose="02040503050406030204" pitchFamily="18" charset="0"/>
                                    </a:rPr>
                                    <m:t>∗</m:t>
                                  </m:r>
                                </m:sup>
                              </m:sSup>
                            </m:e>
                          </m:d>
                          <m:r>
                            <a:rPr lang="pt-BR" i="1">
                              <a:latin typeface="Cambria Math" panose="02040503050406030204" pitchFamily="18" charset="0"/>
                            </a:rPr>
                            <m:t>𝑑</m:t>
                          </m:r>
                          <m:r>
                            <m:rPr>
                              <m:sty m:val="p"/>
                            </m:rPr>
                            <a:rPr lang="pt-BR">
                              <a:latin typeface="Cambria Math" panose="02040503050406030204" pitchFamily="18" charset="0"/>
                            </a:rPr>
                            <m:t>Ω</m:t>
                          </m:r>
                        </m:e>
                      </m:nary>
                    </m:oMath>
                  </m:oMathPara>
                </a14:m>
                <a:endParaRPr lang="pt-BR" dirty="0"/>
              </a:p>
            </p:txBody>
          </p:sp>
        </mc:Choice>
        <mc:Fallback xmlns="">
          <p:sp>
            <p:nvSpPr>
              <p:cNvPr id="12" name="Retângulo 11">
                <a:extLst>
                  <a:ext uri="{FF2B5EF4-FFF2-40B4-BE49-F238E27FC236}">
                    <a16:creationId xmlns:a16="http://schemas.microsoft.com/office/drawing/2014/main" id="{B306068D-C537-4EA3-81E7-E03CBCF9998D}"/>
                  </a:ext>
                </a:extLst>
              </p:cNvPr>
              <p:cNvSpPr>
                <a:spLocks noRot="1" noChangeAspect="1" noMove="1" noResize="1" noEditPoints="1" noAdjustHandles="1" noChangeArrowheads="1" noChangeShapeType="1" noTextEdit="1"/>
              </p:cNvSpPr>
              <p:nvPr/>
            </p:nvSpPr>
            <p:spPr>
              <a:xfrm>
                <a:off x="2351655" y="5024149"/>
                <a:ext cx="7488686" cy="818814"/>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31689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2000" dirty="0"/>
              <a:t>Ao integrar a equação (10) por partes novamente:</a:t>
            </a:r>
          </a:p>
          <a:p>
            <a:pPr marL="0" indent="0" algn="just">
              <a:buNone/>
            </a:pPr>
            <a:endParaRPr lang="pt-BR" sz="2000" dirty="0"/>
          </a:p>
          <a:p>
            <a:pPr marL="0" indent="0" algn="r">
              <a:buNone/>
            </a:pPr>
            <a:r>
              <a:rPr lang="pt-BR" sz="2000" dirty="0"/>
              <a:t>(11)</a:t>
            </a:r>
            <a:endParaRPr lang="pt-BR" dirty="0"/>
          </a:p>
          <a:p>
            <a:pPr algn="just"/>
            <a:r>
              <a:rPr lang="pt-BR" dirty="0"/>
              <a:t>Com a união das equações 9 e 11:</a:t>
            </a:r>
          </a:p>
          <a:p>
            <a:pPr algn="r"/>
            <a:r>
              <a:rPr lang="pt-BR" dirty="0"/>
              <a:t>(12)</a:t>
            </a:r>
          </a:p>
          <a:p>
            <a:pPr algn="just"/>
            <a:endParaRPr lang="pt-BR" dirty="0"/>
          </a:p>
          <a:p>
            <a:pPr algn="just"/>
            <a:r>
              <a:rPr lang="pt-BR" dirty="0"/>
              <a:t>Aplicando o Teorema da Divergência de Gauss:</a:t>
            </a:r>
          </a:p>
          <a:p>
            <a:pPr algn="r"/>
            <a:r>
              <a:rPr lang="pt-BR" dirty="0"/>
              <a:t>(13)</a:t>
            </a:r>
          </a:p>
          <a:p>
            <a:pPr algn="just"/>
            <a:endParaRPr lang="pt-BR" dirty="0"/>
          </a:p>
          <a:p>
            <a:pPr algn="just"/>
            <a:r>
              <a:rPr lang="pt-BR" dirty="0"/>
              <a:t>Para simplificar a equação (13), os valores abaixo são adotados:</a:t>
            </a:r>
          </a:p>
          <a:p>
            <a:pPr algn="r"/>
            <a:r>
              <a:rPr lang="pt-BR" dirty="0"/>
              <a:t>(14)</a:t>
            </a:r>
          </a:p>
          <a:p>
            <a:pPr algn="r"/>
            <a:r>
              <a:rPr lang="pt-BR" dirty="0"/>
              <a:t>(15)</a:t>
            </a:r>
          </a:p>
        </p:txBody>
      </p:sp>
      <mc:AlternateContent xmlns:mc="http://schemas.openxmlformats.org/markup-compatibility/2006" xmlns:a14="http://schemas.microsoft.com/office/drawing/2010/main">
        <mc:Choice Requires="a14">
          <p:sp>
            <p:nvSpPr>
              <p:cNvPr id="9" name="Retângulo 8">
                <a:extLst>
                  <a:ext uri="{FF2B5EF4-FFF2-40B4-BE49-F238E27FC236}">
                    <a16:creationId xmlns:a16="http://schemas.microsoft.com/office/drawing/2014/main" id="{620E9141-15F8-4305-9401-B2EFFAA8E560}"/>
                  </a:ext>
                </a:extLst>
              </p:cNvPr>
              <p:cNvSpPr/>
              <p:nvPr/>
            </p:nvSpPr>
            <p:spPr>
              <a:xfrm>
                <a:off x="2443094" y="2108499"/>
                <a:ext cx="7305807" cy="8188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sSub>
                            <m:sSubPr>
                              <m:ctrlPr>
                                <a:rPr lang="pt-BR" i="1">
                                  <a:effectLst/>
                                  <a:latin typeface="Cambria Math" panose="02040503050406030204" pitchFamily="18" charset="0"/>
                                </a:rPr>
                              </m:ctrlPr>
                            </m:sSubPr>
                            <m:e>
                              <m:d>
                                <m:dPr>
                                  <m:ctrlPr>
                                    <a:rPr lang="pt-BR" i="1">
                                      <a:effectLst/>
                                      <a:latin typeface="Cambria Math" panose="02040503050406030204" pitchFamily="18" charset="0"/>
                                    </a:rPr>
                                  </m:ctrlPr>
                                </m:dPr>
                                <m:e>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p>
                                    <m:sSupPr>
                                      <m:ctrlPr>
                                        <a:rPr lang="pt-BR" i="1">
                                          <a:effectLst/>
                                          <a:latin typeface="Cambria Math" panose="02040503050406030204" pitchFamily="18" charset="0"/>
                                        </a:rPr>
                                      </m:ctrlPr>
                                    </m:s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p>
                                </m:e>
                              </m:d>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sSub>
                            <m:sSubPr>
                              <m:ctrlPr>
                                <a:rPr lang="pt-BR" i="1">
                                  <a:effectLst/>
                                  <a:latin typeface="Cambria Math" panose="02040503050406030204" pitchFamily="18" charset="0"/>
                                </a:rPr>
                              </m:ctrlPr>
                            </m:sSubPr>
                            <m:e>
                              <m:d>
                                <m:dPr>
                                  <m:ctrlPr>
                                    <a:rPr lang="pt-BR" i="1">
                                      <a:effectLst/>
                                      <a:latin typeface="Cambria Math" panose="02040503050406030204" pitchFamily="18" charset="0"/>
                                    </a:rPr>
                                  </m:ctrlPr>
                                </m:d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sSubSup>
                                    <m:sSubSupPr>
                                      <m:ctrlPr>
                                        <a:rPr lang="pt-BR" i="1">
                                          <a:effectLst/>
                                          <a:latin typeface="Cambria Math" panose="02040503050406030204" pitchFamily="18" charset="0"/>
                                        </a:rPr>
                                      </m:ctrlPr>
                                    </m:sSub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bSup>
                                </m:e>
                              </m:d>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sSubSup>
                            <m:sSubSupPr>
                              <m:ctrlPr>
                                <a:rPr lang="pt-BR" i="1">
                                  <a:effectLst/>
                                  <a:latin typeface="Cambria Math" panose="02040503050406030204" pitchFamily="18" charset="0"/>
                                </a:rPr>
                              </m:ctrlPr>
                            </m:sSub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𝑖𝑖</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𝑟</m:t>
                          </m:r>
                        </m:sub>
                      </m:sSub>
                    </m:oMath>
                  </m:oMathPara>
                </a14:m>
                <a:endParaRPr lang="pt-BR" dirty="0"/>
              </a:p>
            </p:txBody>
          </p:sp>
        </mc:Choice>
        <mc:Fallback xmlns="">
          <p:sp>
            <p:nvSpPr>
              <p:cNvPr id="9" name="Retângulo 8">
                <a:extLst>
                  <a:ext uri="{FF2B5EF4-FFF2-40B4-BE49-F238E27FC236}">
                    <a16:creationId xmlns:a16="http://schemas.microsoft.com/office/drawing/2014/main" id="{620E9141-15F8-4305-9401-B2EFFAA8E560}"/>
                  </a:ext>
                </a:extLst>
              </p:cNvPr>
              <p:cNvSpPr>
                <a:spLocks noRot="1" noChangeAspect="1" noMove="1" noResize="1" noEditPoints="1" noAdjustHandles="1" noChangeArrowheads="1" noChangeShapeType="1" noTextEdit="1"/>
              </p:cNvSpPr>
              <p:nvPr/>
            </p:nvSpPr>
            <p:spPr>
              <a:xfrm>
                <a:off x="2443094" y="2108499"/>
                <a:ext cx="7305807"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Retângulo 7">
                <a:extLst>
                  <a:ext uri="{FF2B5EF4-FFF2-40B4-BE49-F238E27FC236}">
                    <a16:creationId xmlns:a16="http://schemas.microsoft.com/office/drawing/2014/main" id="{1AF59860-FFAE-4972-A76E-99F9E37CF65C}"/>
                  </a:ext>
                </a:extLst>
              </p:cNvPr>
              <p:cNvSpPr/>
              <p:nvPr/>
            </p:nvSpPr>
            <p:spPr>
              <a:xfrm>
                <a:off x="2443094" y="3554137"/>
                <a:ext cx="7305807" cy="8188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Γ</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𝑖𝑖</m:t>
                              </m:r>
                            </m:sub>
                          </m:sSub>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p>
                            <m:sSupPr>
                              <m:ctrlPr>
                                <a:rPr lang="pt-BR" i="1">
                                  <a:effectLst/>
                                  <a:latin typeface="Cambria Math" panose="02040503050406030204" pitchFamily="18" charset="0"/>
                                </a:rPr>
                              </m:ctrlPr>
                            </m:s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Γ</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Γ</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sSubSup>
                            <m:sSubSupPr>
                              <m:ctrlPr>
                                <a:rPr lang="pt-BR" i="1">
                                  <a:effectLst/>
                                  <a:latin typeface="Cambria Math" panose="02040503050406030204" pitchFamily="18" charset="0"/>
                                </a:rPr>
                              </m:ctrlPr>
                            </m:sSub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bSup>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Γ</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sSubSup>
                            <m:sSubSupPr>
                              <m:ctrlPr>
                                <a:rPr lang="pt-BR" i="1">
                                  <a:effectLst/>
                                  <a:latin typeface="Cambria Math" panose="02040503050406030204" pitchFamily="18" charset="0"/>
                                </a:rPr>
                              </m:ctrlPr>
                            </m:sSub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𝑖𝑖</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𝑟</m:t>
                          </m:r>
                        </m:sub>
                      </m:sSub>
                    </m:oMath>
                  </m:oMathPara>
                </a14:m>
                <a:endParaRPr lang="pt-BR" dirty="0"/>
              </a:p>
            </p:txBody>
          </p:sp>
        </mc:Choice>
        <mc:Fallback xmlns="">
          <p:sp>
            <p:nvSpPr>
              <p:cNvPr id="8" name="Retângulo 7">
                <a:extLst>
                  <a:ext uri="{FF2B5EF4-FFF2-40B4-BE49-F238E27FC236}">
                    <a16:creationId xmlns:a16="http://schemas.microsoft.com/office/drawing/2014/main" id="{1AF59860-FFAE-4972-A76E-99F9E37CF65C}"/>
                  </a:ext>
                </a:extLst>
              </p:cNvPr>
              <p:cNvSpPr>
                <a:spLocks noRot="1" noChangeAspect="1" noMove="1" noResize="1" noEditPoints="1" noAdjustHandles="1" noChangeArrowheads="1" noChangeShapeType="1" noTextEdit="1"/>
              </p:cNvSpPr>
              <p:nvPr/>
            </p:nvSpPr>
            <p:spPr>
              <a:xfrm>
                <a:off x="2443094" y="3554137"/>
                <a:ext cx="7305807" cy="81881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42BD0448-DBA3-4FE5-8367-4FB046131C6E}"/>
                  </a:ext>
                </a:extLst>
              </p:cNvPr>
              <p:cNvSpPr/>
              <p:nvPr/>
            </p:nvSpPr>
            <p:spPr>
              <a:xfrm>
                <a:off x="2351655" y="824016"/>
                <a:ext cx="7488686" cy="8188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𝑖𝑖</m:t>
                              </m:r>
                            </m:sub>
                          </m:sSub>
                          <m:sSup>
                            <m:sSupPr>
                              <m:ctrlPr>
                                <a:rPr lang="pt-BR" i="1">
                                  <a:effectLst/>
                                  <a:latin typeface="Cambria Math" panose="02040503050406030204" pitchFamily="18" charset="0"/>
                                </a:rPr>
                              </m:ctrlPr>
                            </m:s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sSub>
                            <m:sSubPr>
                              <m:ctrlPr>
                                <a:rPr lang="pt-BR" i="1">
                                  <a:effectLst/>
                                  <a:latin typeface="Cambria Math" panose="02040503050406030204" pitchFamily="18" charset="0"/>
                                </a:rPr>
                              </m:ctrlPr>
                            </m:sSubPr>
                            <m:e>
                              <m:d>
                                <m:dPr>
                                  <m:ctrlPr>
                                    <a:rPr lang="pt-BR" i="1">
                                      <a:effectLst/>
                                      <a:latin typeface="Cambria Math" panose="02040503050406030204" pitchFamily="18" charset="0"/>
                                    </a:rPr>
                                  </m:ctrlPr>
                                </m:dPr>
                                <m:e>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p>
                                    <m:sSupPr>
                                      <m:ctrlPr>
                                        <a:rPr lang="pt-BR" i="1">
                                          <a:effectLst/>
                                          <a:latin typeface="Cambria Math" panose="02040503050406030204" pitchFamily="18" charset="0"/>
                                        </a:rPr>
                                      </m:ctrlPr>
                                    </m:s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p>
                                </m:e>
                              </m:d>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sSub>
                            <m:sSubPr>
                              <m:ctrlPr>
                                <a:rPr lang="pt-BR" i="1">
                                  <a:effectLst/>
                                  <a:latin typeface="Cambria Math" panose="02040503050406030204" pitchFamily="18" charset="0"/>
                                </a:rPr>
                              </m:ctrlPr>
                            </m:sSubPr>
                            <m:e>
                              <m:d>
                                <m:dPr>
                                  <m:ctrlPr>
                                    <a:rPr lang="pt-BR" i="1">
                                      <a:effectLst/>
                                      <a:latin typeface="Cambria Math" panose="02040503050406030204" pitchFamily="18" charset="0"/>
                                    </a:rPr>
                                  </m:ctrlPr>
                                </m:d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sSubSup>
                                    <m:sSubSupPr>
                                      <m:ctrlPr>
                                        <a:rPr lang="pt-BR" i="1">
                                          <a:effectLst/>
                                          <a:latin typeface="Cambria Math" panose="02040503050406030204" pitchFamily="18" charset="0"/>
                                        </a:rPr>
                                      </m:ctrlPr>
                                    </m:sSub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bSup>
                                </m:e>
                              </m:d>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sSubSup>
                            <m:sSubSupPr>
                              <m:ctrlPr>
                                <a:rPr lang="pt-BR" i="1">
                                  <a:effectLst/>
                                  <a:latin typeface="Cambria Math" panose="02040503050406030204" pitchFamily="18" charset="0"/>
                                </a:rPr>
                              </m:ctrlPr>
                            </m:sSub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𝑖𝑖</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oMath>
                  </m:oMathPara>
                </a14:m>
                <a:endParaRPr lang="pt-BR" dirty="0"/>
              </a:p>
            </p:txBody>
          </p:sp>
        </mc:Choice>
        <mc:Fallback xmlns="">
          <p:sp>
            <p:nvSpPr>
              <p:cNvPr id="18" name="Retângulo 17">
                <a:extLst>
                  <a:ext uri="{FF2B5EF4-FFF2-40B4-BE49-F238E27FC236}">
                    <a16:creationId xmlns:a16="http://schemas.microsoft.com/office/drawing/2014/main" id="{42BD0448-DBA3-4FE5-8367-4FB046131C6E}"/>
                  </a:ext>
                </a:extLst>
              </p:cNvPr>
              <p:cNvSpPr>
                <a:spLocks noRot="1" noChangeAspect="1" noMove="1" noResize="1" noEditPoints="1" noAdjustHandles="1" noChangeArrowheads="1" noChangeShapeType="1" noTextEdit="1"/>
              </p:cNvSpPr>
              <p:nvPr/>
            </p:nvSpPr>
            <p:spPr>
              <a:xfrm>
                <a:off x="2351655" y="824016"/>
                <a:ext cx="7488686" cy="818814"/>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Retângulo 19">
                <a:extLst>
                  <a:ext uri="{FF2B5EF4-FFF2-40B4-BE49-F238E27FC236}">
                    <a16:creationId xmlns:a16="http://schemas.microsoft.com/office/drawing/2014/main" id="{C4CDD4C5-E828-4C19-938A-EE0FD4CABECD}"/>
                  </a:ext>
                </a:extLst>
              </p:cNvPr>
              <p:cNvSpPr/>
              <p:nvPr/>
            </p:nvSpPr>
            <p:spPr>
              <a:xfrm>
                <a:off x="2443094" y="4999775"/>
                <a:ext cx="7305807" cy="3815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𝑞</m:t>
                      </m:r>
                      <m:r>
                        <a:rPr lang="pt-BR" sz="1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pt-BR" sz="1800">
                          <a:effectLst/>
                          <a:latin typeface="Cambria Math" panose="02040503050406030204" pitchFamily="18" charset="0"/>
                          <a:ea typeface="Calibri" panose="020F0502020204030204" pitchFamily="34" charset="0"/>
                          <a:cs typeface="Cambria Math" panose="02040503050406030204" pitchFamily="18" charset="0"/>
                        </a:rPr>
                        <m:t>ξ</m:t>
                      </m:r>
                      <m:r>
                        <a:rPr lang="pt-BR" sz="1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pt-BR" sz="1800">
                          <a:effectLst/>
                          <a:latin typeface="Cambria Math" panose="02040503050406030204" pitchFamily="18" charset="0"/>
                          <a:ea typeface="Calibri" panose="020F0502020204030204" pitchFamily="34" charset="0"/>
                          <a:cs typeface="Cambria Math" panose="02040503050406030204" pitchFamily="18" charset="0"/>
                        </a:rPr>
                        <m:t>X</m:t>
                      </m:r>
                      <m:r>
                        <a:rPr lang="pt-BR" sz="18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pt-BR" dirty="0"/>
              </a:p>
            </p:txBody>
          </p:sp>
        </mc:Choice>
        <mc:Fallback xmlns="">
          <p:sp>
            <p:nvSpPr>
              <p:cNvPr id="20" name="Retângulo 19">
                <a:extLst>
                  <a:ext uri="{FF2B5EF4-FFF2-40B4-BE49-F238E27FC236}">
                    <a16:creationId xmlns:a16="http://schemas.microsoft.com/office/drawing/2014/main" id="{C4CDD4C5-E828-4C19-938A-EE0FD4CABECD}"/>
                  </a:ext>
                </a:extLst>
              </p:cNvPr>
              <p:cNvSpPr>
                <a:spLocks noRot="1" noChangeAspect="1" noMove="1" noResize="1" noEditPoints="1" noAdjustHandles="1" noChangeArrowheads="1" noChangeShapeType="1" noTextEdit="1"/>
              </p:cNvSpPr>
              <p:nvPr/>
            </p:nvSpPr>
            <p:spPr>
              <a:xfrm>
                <a:off x="2443094" y="4999775"/>
                <a:ext cx="7305807" cy="381515"/>
              </a:xfrm>
              <a:prstGeom prst="rect">
                <a:avLst/>
              </a:prstGeom>
              <a:blipFill>
                <a:blip r:embed="rId6"/>
                <a:stretch>
                  <a:fillRect b="-111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tângulo 21">
                <a:extLst>
                  <a:ext uri="{FF2B5EF4-FFF2-40B4-BE49-F238E27FC236}">
                    <a16:creationId xmlns:a16="http://schemas.microsoft.com/office/drawing/2014/main" id="{4EACED34-3A82-4D7D-B9DD-A504EDA1F957}"/>
                  </a:ext>
                </a:extLst>
              </p:cNvPr>
              <p:cNvSpPr/>
              <p:nvPr/>
            </p:nvSpPr>
            <p:spPr>
              <a:xfrm>
                <a:off x="2443096" y="5403448"/>
                <a:ext cx="7305807" cy="3880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up>
                          <m:r>
                            <a:rPr lang="pt-BR" i="1">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1">
                              <a:latin typeface="Cambria Math" panose="02040503050406030204" pitchFamily="18" charset="0"/>
                            </a:rPr>
                            <m:t>∗</m:t>
                          </m:r>
                        </m:sup>
                      </m:sSup>
                      <m:r>
                        <a:rPr lang="pt-BR">
                          <a:latin typeface="Cambria Math" panose="02040503050406030204" pitchFamily="18" charset="0"/>
                        </a:rPr>
                        <m:t>(</m:t>
                      </m:r>
                      <m:r>
                        <m:rPr>
                          <m:sty m:val="p"/>
                        </m:rPr>
                        <a:rPr lang="pt-BR">
                          <a:latin typeface="Cambria Math" panose="02040503050406030204" pitchFamily="18" charset="0"/>
                        </a:rPr>
                        <m:t>ξ</m:t>
                      </m:r>
                      <m:r>
                        <a:rPr lang="pt-BR">
                          <a:latin typeface="Cambria Math" panose="02040503050406030204" pitchFamily="18" charset="0"/>
                        </a:rPr>
                        <m:t>;</m:t>
                      </m:r>
                      <m:r>
                        <m:rPr>
                          <m:sty m:val="p"/>
                        </m:rPr>
                        <a:rPr lang="pt-BR">
                          <a:latin typeface="Cambria Math" panose="02040503050406030204" pitchFamily="18" charset="0"/>
                        </a:rPr>
                        <m:t>X</m:t>
                      </m:r>
                      <m:r>
                        <a:rPr lang="pt-BR">
                          <a:latin typeface="Cambria Math" panose="02040503050406030204" pitchFamily="18" charset="0"/>
                        </a:rPr>
                        <m:t>)</m:t>
                      </m:r>
                    </m:oMath>
                  </m:oMathPara>
                </a14:m>
                <a:endParaRPr lang="pt-BR" dirty="0"/>
              </a:p>
            </p:txBody>
          </p:sp>
        </mc:Choice>
        <mc:Fallback xmlns="">
          <p:sp>
            <p:nvSpPr>
              <p:cNvPr id="22" name="Retângulo 21">
                <a:extLst>
                  <a:ext uri="{FF2B5EF4-FFF2-40B4-BE49-F238E27FC236}">
                    <a16:creationId xmlns:a16="http://schemas.microsoft.com/office/drawing/2014/main" id="{4EACED34-3A82-4D7D-B9DD-A504EDA1F957}"/>
                  </a:ext>
                </a:extLst>
              </p:cNvPr>
              <p:cNvSpPr>
                <a:spLocks noRot="1" noChangeAspect="1" noMove="1" noResize="1" noEditPoints="1" noAdjustHandles="1" noChangeArrowheads="1" noChangeShapeType="1" noTextEdit="1"/>
              </p:cNvSpPr>
              <p:nvPr/>
            </p:nvSpPr>
            <p:spPr>
              <a:xfrm>
                <a:off x="2443096" y="5403448"/>
                <a:ext cx="7305807" cy="388055"/>
              </a:xfrm>
              <a:prstGeom prst="rect">
                <a:avLst/>
              </a:prstGeom>
              <a:blipFill>
                <a:blip r:embed="rId7"/>
                <a:stretch>
                  <a:fillRect b="-9375"/>
                </a:stretch>
              </a:blipFill>
            </p:spPr>
            <p:txBody>
              <a:bodyPr/>
              <a:lstStyle/>
              <a:p>
                <a:r>
                  <a:rPr lang="pt-BR">
                    <a:noFill/>
                  </a:rPr>
                  <a:t> </a:t>
                </a:r>
              </a:p>
            </p:txBody>
          </p:sp>
        </mc:Fallback>
      </mc:AlternateContent>
    </p:spTree>
    <p:extLst>
      <p:ext uri="{BB962C8B-B14F-4D97-AF65-F5344CB8AC3E}">
        <p14:creationId xmlns:p14="http://schemas.microsoft.com/office/powerpoint/2010/main" val="197144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Assim, a partir da combinação da equação (8) e (15):</a:t>
            </a:r>
          </a:p>
          <a:p>
            <a:pPr algn="just"/>
            <a:endParaRPr lang="pt-BR" dirty="0"/>
          </a:p>
          <a:p>
            <a:pPr algn="r"/>
            <a:r>
              <a:rPr lang="pt-BR" dirty="0"/>
              <a:t>(16)</a:t>
            </a:r>
          </a:p>
          <a:p>
            <a:pPr algn="just"/>
            <a:endParaRPr lang="pt-BR" dirty="0"/>
          </a:p>
          <a:p>
            <a:pPr algn="just"/>
            <a:r>
              <a:rPr lang="pt-BR" dirty="0"/>
              <a:t>Desta forma, podemos reescrever a equação (10) da seguinte forma:</a:t>
            </a:r>
          </a:p>
          <a:p>
            <a:pPr algn="just"/>
            <a:endParaRPr lang="pt-BR" dirty="0"/>
          </a:p>
          <a:p>
            <a:pPr algn="r"/>
            <a:r>
              <a:rPr lang="pt-BR" dirty="0"/>
              <a:t>(17)</a:t>
            </a:r>
          </a:p>
          <a:p>
            <a:pPr algn="just"/>
            <a:endParaRPr lang="pt-BR" dirty="0"/>
          </a:p>
          <a:p>
            <a:pPr algn="just"/>
            <a:r>
              <a:rPr lang="pt-BR" dirty="0"/>
              <a:t>E, considerando a </a:t>
            </a:r>
            <a:r>
              <a:rPr lang="pt-BR" sz="1800" dirty="0">
                <a:latin typeface="Segoe UI" panose="020B0502040204020203" pitchFamily="34" charset="0"/>
              </a:rPr>
              <a:t>função Delta de Dirac demonstrada em (18), e utilizando suas propriedades em (19)</a:t>
            </a:r>
            <a:r>
              <a:rPr lang="pt-BR" dirty="0"/>
              <a:t>:</a:t>
            </a:r>
          </a:p>
          <a:p>
            <a:pPr algn="r"/>
            <a:r>
              <a:rPr lang="pt-BR" dirty="0"/>
              <a:t>(18)</a:t>
            </a:r>
          </a:p>
          <a:p>
            <a:pPr algn="r"/>
            <a:endParaRPr lang="pt-BR" dirty="0"/>
          </a:p>
          <a:p>
            <a:pPr algn="r"/>
            <a:r>
              <a:rPr lang="pt-BR" dirty="0"/>
              <a:t>(19)</a:t>
            </a:r>
          </a:p>
          <a:p>
            <a:pPr algn="just"/>
            <a:endParaRPr lang="pt-BR" dirty="0"/>
          </a:p>
        </p:txBody>
      </p:sp>
      <mc:AlternateContent xmlns:mc="http://schemas.openxmlformats.org/markup-compatibility/2006" xmlns:a14="http://schemas.microsoft.com/office/drawing/2010/main">
        <mc:Choice Requires="a14">
          <p:sp>
            <p:nvSpPr>
              <p:cNvPr id="9" name="Retângulo 8">
                <a:extLst>
                  <a:ext uri="{FF2B5EF4-FFF2-40B4-BE49-F238E27FC236}">
                    <a16:creationId xmlns:a16="http://schemas.microsoft.com/office/drawing/2014/main" id="{620E9141-15F8-4305-9401-B2EFFAA8E560}"/>
                  </a:ext>
                </a:extLst>
              </p:cNvPr>
              <p:cNvSpPr/>
              <p:nvPr/>
            </p:nvSpPr>
            <p:spPr>
              <a:xfrm>
                <a:off x="2443093" y="1102175"/>
                <a:ext cx="7305807" cy="6765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up>
                          <m:r>
                            <a:rPr lang="pt-BR" i="1">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1">
                              <a:latin typeface="Cambria Math" panose="02040503050406030204" pitchFamily="18" charset="0"/>
                            </a:rPr>
                            <m:t>∗</m:t>
                          </m:r>
                        </m:sup>
                      </m:sSup>
                      <m:d>
                        <m:dPr>
                          <m:ctrlPr>
                            <a:rPr lang="pt-BR" i="1">
                              <a:latin typeface="Cambria Math" panose="02040503050406030204" pitchFamily="18" charset="0"/>
                            </a:rPr>
                          </m:ctrlPr>
                        </m:dPr>
                        <m:e>
                          <m:r>
                            <m:rPr>
                              <m:sty m:val="p"/>
                            </m:rPr>
                            <a:rPr lang="pt-BR">
                              <a:latin typeface="Cambria Math" panose="02040503050406030204" pitchFamily="18" charset="0"/>
                            </a:rPr>
                            <m:t>ξ</m:t>
                          </m:r>
                          <m:r>
                            <a:rPr lang="pt-BR">
                              <a:latin typeface="Cambria Math" panose="02040503050406030204" pitchFamily="18" charset="0"/>
                            </a:rPr>
                            <m:t>;</m:t>
                          </m:r>
                          <m:r>
                            <m:rPr>
                              <m:sty m:val="p"/>
                            </m:rPr>
                            <a:rPr lang="pt-BR">
                              <a:latin typeface="Cambria Math" panose="02040503050406030204" pitchFamily="18" charset="0"/>
                            </a:rPr>
                            <m:t>X</m:t>
                          </m:r>
                        </m:e>
                      </m:d>
                      <m:r>
                        <a:rPr lang="pt-BR">
                          <a:latin typeface="Cambria Math" panose="02040503050406030204" pitchFamily="18" charset="0"/>
                        </a:rPr>
                        <m:t> =</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2</m:t>
                          </m:r>
                          <m:r>
                            <a:rPr lang="pt-BR" i="1">
                              <a:latin typeface="Cambria Math" panose="02040503050406030204" pitchFamily="18" charset="0"/>
                            </a:rPr>
                            <m:t>𝜋</m:t>
                          </m:r>
                          <m:r>
                            <a:rPr lang="pt-BR" i="1">
                              <a:latin typeface="Cambria Math" panose="02040503050406030204" pitchFamily="18" charset="0"/>
                            </a:rPr>
                            <m:t>𝑟</m:t>
                          </m:r>
                          <m:d>
                            <m:dPr>
                              <m:ctrlPr>
                                <a:rPr lang="pt-BR" i="1">
                                  <a:latin typeface="Cambria Math" panose="02040503050406030204" pitchFamily="18" charset="0"/>
                                </a:rPr>
                              </m:ctrlPr>
                            </m:dPr>
                            <m:e>
                              <m:r>
                                <m:rPr>
                                  <m:sty m:val="p"/>
                                </m:rPr>
                                <a:rPr lang="pt-BR">
                                  <a:latin typeface="Cambria Math" panose="02040503050406030204" pitchFamily="18" charset="0"/>
                                </a:rPr>
                                <m:t>ξ</m:t>
                              </m:r>
                              <m:r>
                                <a:rPr lang="pt-BR">
                                  <a:latin typeface="Cambria Math" panose="02040503050406030204" pitchFamily="18" charset="0"/>
                                </a:rPr>
                                <m:t>;</m:t>
                              </m:r>
                              <m:r>
                                <m:rPr>
                                  <m:sty m:val="p"/>
                                </m:rPr>
                                <a:rPr lang="pt-BR">
                                  <a:latin typeface="Cambria Math" panose="02040503050406030204" pitchFamily="18" charset="0"/>
                                </a:rPr>
                                <m:t>X</m:t>
                              </m:r>
                            </m:e>
                          </m:d>
                        </m:den>
                      </m:f>
                      <m:f>
                        <m:fPr>
                          <m:ctrlPr>
                            <a:rPr lang="pt-BR" i="1">
                              <a:latin typeface="Cambria Math" panose="02040503050406030204" pitchFamily="18" charset="0"/>
                            </a:rPr>
                          </m:ctrlPr>
                        </m:fPr>
                        <m:num>
                          <m:r>
                            <a:rPr lang="pt-BR">
                              <a:latin typeface="Cambria Math" panose="02040503050406030204" pitchFamily="18" charset="0"/>
                            </a:rPr>
                            <m:t>𝜕</m:t>
                          </m:r>
                          <m:r>
                            <a:rPr lang="pt-BR" i="1">
                              <a:latin typeface="Cambria Math" panose="02040503050406030204" pitchFamily="18" charset="0"/>
                            </a:rPr>
                            <m:t>𝑟</m:t>
                          </m:r>
                          <m:d>
                            <m:dPr>
                              <m:ctrlPr>
                                <a:rPr lang="pt-BR" i="1">
                                  <a:latin typeface="Cambria Math" panose="02040503050406030204" pitchFamily="18" charset="0"/>
                                </a:rPr>
                              </m:ctrlPr>
                            </m:dPr>
                            <m:e>
                              <m:r>
                                <m:rPr>
                                  <m:sty m:val="p"/>
                                </m:rPr>
                                <a:rPr lang="pt-BR">
                                  <a:latin typeface="Cambria Math" panose="02040503050406030204" pitchFamily="18" charset="0"/>
                                </a:rPr>
                                <m:t>ξ</m:t>
                              </m:r>
                              <m:r>
                                <a:rPr lang="pt-BR">
                                  <a:latin typeface="Cambria Math" panose="02040503050406030204" pitchFamily="18" charset="0"/>
                                </a:rPr>
                                <m:t>;</m:t>
                              </m:r>
                              <m:r>
                                <m:rPr>
                                  <m:sty m:val="p"/>
                                </m:rPr>
                                <a:rPr lang="pt-BR">
                                  <a:latin typeface="Cambria Math" panose="02040503050406030204" pitchFamily="18" charset="0"/>
                                </a:rPr>
                                <m:t>X</m:t>
                              </m:r>
                            </m:e>
                          </m:d>
                        </m:num>
                        <m:den>
                          <m:r>
                            <a:rPr lang="pt-BR" i="1">
                              <a:latin typeface="Cambria Math" panose="02040503050406030204" pitchFamily="18" charset="0"/>
                            </a:rPr>
                            <m:t>𝜕</m:t>
                          </m:r>
                          <m:r>
                            <a:rPr lang="pt-BR" i="1">
                              <a:latin typeface="Cambria Math" panose="02040503050406030204" pitchFamily="18" charset="0"/>
                            </a:rPr>
                            <m:t>𝑛</m:t>
                          </m:r>
                        </m:den>
                      </m:f>
                    </m:oMath>
                  </m:oMathPara>
                </a14:m>
                <a:endParaRPr lang="pt-BR" dirty="0"/>
              </a:p>
            </p:txBody>
          </p:sp>
        </mc:Choice>
        <mc:Fallback xmlns="">
          <p:sp>
            <p:nvSpPr>
              <p:cNvPr id="9" name="Retângulo 8">
                <a:extLst>
                  <a:ext uri="{FF2B5EF4-FFF2-40B4-BE49-F238E27FC236}">
                    <a16:creationId xmlns:a16="http://schemas.microsoft.com/office/drawing/2014/main" id="{620E9141-15F8-4305-9401-B2EFFAA8E560}"/>
                  </a:ext>
                </a:extLst>
              </p:cNvPr>
              <p:cNvSpPr>
                <a:spLocks noRot="1" noChangeAspect="1" noMove="1" noResize="1" noEditPoints="1" noAdjustHandles="1" noChangeArrowheads="1" noChangeShapeType="1" noTextEdit="1"/>
              </p:cNvSpPr>
              <p:nvPr/>
            </p:nvSpPr>
            <p:spPr>
              <a:xfrm>
                <a:off x="2443093" y="1102175"/>
                <a:ext cx="7305807" cy="6765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DE368A8F-EB92-4D0B-B451-807524A9D238}"/>
                  </a:ext>
                </a:extLst>
              </p:cNvPr>
              <p:cNvSpPr/>
              <p:nvPr/>
            </p:nvSpPr>
            <p:spPr>
              <a:xfrm>
                <a:off x="2443092" y="2761134"/>
                <a:ext cx="7305807" cy="8468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r>
                            <a:rPr lang="pt-BR" i="1">
                              <a:latin typeface="Cambria Math" panose="02040503050406030204" pitchFamily="18" charset="0"/>
                            </a:rPr>
                            <m:t>𝑑</m:t>
                          </m:r>
                          <m:r>
                            <m:rPr>
                              <m:sty m:val="p"/>
                            </m:rPr>
                            <a:rPr lang="pt-BR">
                              <a:latin typeface="Cambria Math" panose="02040503050406030204" pitchFamily="18" charset="0"/>
                            </a:rPr>
                            <m:t>Ω</m:t>
                          </m:r>
                        </m:e>
                      </m:nary>
                      <m:r>
                        <a:rPr lang="pt-BR" i="1">
                          <a:latin typeface="Cambria Math" panose="02040503050406030204" pitchFamily="18" charset="0"/>
                        </a:rPr>
                        <m:t>=</m:t>
                      </m:r>
                      <m:nary>
                        <m:naryPr>
                          <m:limLoc m:val="undOvr"/>
                          <m:ctrlPr>
                            <a:rPr lang="pt-BR" i="1">
                              <a:latin typeface="Cambria Math" panose="02040503050406030204" pitchFamily="18" charset="0"/>
                            </a:rPr>
                          </m:ctrlPr>
                        </m:naryPr>
                        <m:sub>
                          <m:r>
                            <m:rPr>
                              <m:nor/>
                            </m:rPr>
                            <a:rPr lang="pt-BR">
                              <a:sym typeface="Symbol" panose="05050102010706020507" pitchFamily="18" charset="2"/>
                            </a:rPr>
                            <m:t></m:t>
                          </m:r>
                        </m:sub>
                        <m:sup>
                          <m:r>
                            <a:rPr lang="pt-BR" i="1">
                              <a:latin typeface="Cambria Math" panose="02040503050406030204" pitchFamily="18" charset="0"/>
                            </a:rPr>
                            <m:t> </m:t>
                          </m:r>
                        </m:sup>
                        <m:e>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r>
                            <a:rPr lang="pt-BR" i="1">
                              <a:latin typeface="Cambria Math" panose="02040503050406030204" pitchFamily="18" charset="0"/>
                            </a:rPr>
                            <m:t>𝑑</m:t>
                          </m:r>
                          <m:r>
                            <a:rPr lang="pt-BR">
                              <a:latin typeface="Cambria Math" panose="02040503050406030204" pitchFamily="18" charset="0"/>
                              <a:sym typeface="Symbol" panose="05050102010706020507" pitchFamily="18" charset="2"/>
                            </a:rPr>
                            <m:t></m:t>
                          </m:r>
                        </m:e>
                      </m:nary>
                      <m:r>
                        <m:rPr>
                          <m:nor/>
                        </m:rPr>
                        <a:rPr lang="pt-BR" b="0" i="0" smtClean="0">
                          <a:latin typeface="Cambria Math" panose="02040503050406030204" pitchFamily="18" charset="0"/>
                        </a:rPr>
                        <m:t> </m:t>
                      </m:r>
                      <m:r>
                        <a:rPr lang="pt-BR" i="1">
                          <a:latin typeface="Cambria Math" panose="02040503050406030204" pitchFamily="18" charset="0"/>
                        </a:rPr>
                        <m:t>−</m:t>
                      </m:r>
                      <m:nary>
                        <m:naryPr>
                          <m:limLoc m:val="undOvr"/>
                          <m:ctrlPr>
                            <a:rPr lang="pt-BR" i="1">
                              <a:latin typeface="Cambria Math" panose="02040503050406030204" pitchFamily="18" charset="0"/>
                            </a:rPr>
                          </m:ctrlPr>
                        </m:naryPr>
                        <m:sub>
                          <m:r>
                            <m:rPr>
                              <m:nor/>
                            </m:rPr>
                            <a:rPr lang="pt-BR">
                              <a:sym typeface="Symbol" panose="05050102010706020507" pitchFamily="18" charset="2"/>
                            </a:rPr>
                            <m:t></m:t>
                          </m:r>
                        </m:sub>
                        <m:sup>
                          <m:r>
                            <a:rPr lang="pt-BR" i="1">
                              <a:latin typeface="Cambria Math" panose="02040503050406030204" pitchFamily="18" charset="0"/>
                            </a:rPr>
                            <m:t> </m:t>
                          </m:r>
                        </m:sup>
                        <m:e>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1">
                                  <a:latin typeface="Cambria Math" panose="02040503050406030204" pitchFamily="18" charset="0"/>
                                </a:rPr>
                                <m:t>∗</m:t>
                              </m:r>
                            </m:sup>
                          </m:sSup>
                          <m:r>
                            <a:rPr lang="pt-BR" i="1">
                              <a:latin typeface="Cambria Math" panose="02040503050406030204" pitchFamily="18" charset="0"/>
                            </a:rPr>
                            <m:t>𝑑</m:t>
                          </m:r>
                          <m:r>
                            <a:rPr lang="pt-BR">
                              <a:latin typeface="Cambria Math" panose="02040503050406030204" pitchFamily="18" charset="0"/>
                              <a:sym typeface="Symbol" panose="05050102010706020507" pitchFamily="18" charset="2"/>
                            </a:rPr>
                            <m:t></m:t>
                          </m:r>
                        </m:e>
                      </m:nary>
                      <m:r>
                        <m:rPr>
                          <m:nor/>
                        </m:rPr>
                        <a:rPr lang="pt-BR" b="0" i="0" smtClean="0">
                          <a:latin typeface="Cambria Math" panose="02040503050406030204" pitchFamily="18" charset="0"/>
                          <a:sym typeface="Symbol" panose="05050102010706020507" pitchFamily="18" charset="2"/>
                        </a:rPr>
                        <m:t> </m:t>
                      </m:r>
                      <m:r>
                        <a:rPr lang="pt-BR" i="1">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r>
                            <a:rPr lang="pt-BR" i="1">
                              <a:latin typeface="Cambria Math" panose="02040503050406030204" pitchFamily="18" charset="0"/>
                            </a:rPr>
                            <m:t>𝑢</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up>
                              <m:r>
                                <a:rPr lang="pt-BR" i="1">
                                  <a:latin typeface="Cambria Math" panose="02040503050406030204" pitchFamily="18" charset="0"/>
                                </a:rPr>
                                <m:t>∗</m:t>
                              </m:r>
                            </m:sup>
                          </m:sSubSup>
                          <m:r>
                            <a:rPr lang="pt-BR" i="1">
                              <a:latin typeface="Cambria Math" panose="02040503050406030204" pitchFamily="18" charset="0"/>
                            </a:rPr>
                            <m:t>𝑑</m:t>
                          </m:r>
                          <m:r>
                            <m:rPr>
                              <m:sty m:val="p"/>
                            </m:rPr>
                            <a:rPr lang="pt-BR">
                              <a:latin typeface="Cambria Math" panose="02040503050406030204" pitchFamily="18" charset="0"/>
                            </a:rPr>
                            <m:t>Ω</m:t>
                          </m:r>
                        </m:e>
                      </m:nary>
                    </m:oMath>
                  </m:oMathPara>
                </a14:m>
                <a:endParaRPr lang="pt-BR" dirty="0"/>
              </a:p>
            </p:txBody>
          </p:sp>
        </mc:Choice>
        <mc:Fallback xmlns="">
          <p:sp>
            <p:nvSpPr>
              <p:cNvPr id="5" name="Retângulo 4">
                <a:extLst>
                  <a:ext uri="{FF2B5EF4-FFF2-40B4-BE49-F238E27FC236}">
                    <a16:creationId xmlns:a16="http://schemas.microsoft.com/office/drawing/2014/main" id="{DE368A8F-EB92-4D0B-B451-807524A9D238}"/>
                  </a:ext>
                </a:extLst>
              </p:cNvPr>
              <p:cNvSpPr>
                <a:spLocks noRot="1" noChangeAspect="1" noMove="1" noResize="1" noEditPoints="1" noAdjustHandles="1" noChangeArrowheads="1" noChangeShapeType="1" noTextEdit="1"/>
              </p:cNvSpPr>
              <p:nvPr/>
            </p:nvSpPr>
            <p:spPr>
              <a:xfrm>
                <a:off x="2443092" y="2761134"/>
                <a:ext cx="7305807" cy="84689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610AC714-7B9A-4228-967F-7FABBBA2D620}"/>
                  </a:ext>
                </a:extLst>
              </p:cNvPr>
              <p:cNvSpPr txBox="1"/>
              <p:nvPr/>
            </p:nvSpPr>
            <p:spPr>
              <a:xfrm>
                <a:off x="3272882" y="4651951"/>
                <a:ext cx="6098058"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m:rPr>
                              <m:sty m:val="p"/>
                            </m:rPr>
                            <a:rPr lang="pt-BR" i="0">
                              <a:latin typeface="Cambria Math" panose="02040503050406030204" pitchFamily="18" charset="0"/>
                            </a:rPr>
                            <m:t>ξ</m:t>
                          </m:r>
                          <m:r>
                            <a:rPr lang="pt-BR" i="0">
                              <a:latin typeface="Cambria Math" panose="02040503050406030204" pitchFamily="18" charset="0"/>
                            </a:rPr>
                            <m:t>; </m:t>
                          </m:r>
                          <m:r>
                            <m:rPr>
                              <m:sty m:val="p"/>
                            </m:rPr>
                            <a:rPr lang="pt-BR" i="0">
                              <a:latin typeface="Cambria Math" panose="02040503050406030204" pitchFamily="18" charset="0"/>
                            </a:rPr>
                            <m:t>X</m:t>
                          </m:r>
                        </m:e>
                      </m:d>
                      <m:r>
                        <a:rPr lang="pt-BR" i="0">
                          <a:latin typeface="Cambria Math" panose="02040503050406030204" pitchFamily="18" charset="0"/>
                        </a:rPr>
                        <m:t> =− </m:t>
                      </m:r>
                      <m:r>
                        <m:rPr>
                          <m:sty m:val="p"/>
                        </m:rPr>
                        <a:rPr lang="pt-BR" i="0">
                          <a:latin typeface="Cambria Math" panose="02040503050406030204" pitchFamily="18" charset="0"/>
                        </a:rPr>
                        <m:t>Δ</m:t>
                      </m:r>
                      <m:d>
                        <m:dPr>
                          <m:ctrlPr>
                            <a:rPr lang="pt-BR" i="1">
                              <a:latin typeface="Cambria Math" panose="02040503050406030204" pitchFamily="18" charset="0"/>
                            </a:rPr>
                          </m:ctrlPr>
                        </m:dPr>
                        <m:e>
                          <m:r>
                            <m:rPr>
                              <m:sty m:val="p"/>
                            </m:rPr>
                            <a:rPr lang="pt-BR" i="0">
                              <a:latin typeface="Cambria Math" panose="02040503050406030204" pitchFamily="18" charset="0"/>
                            </a:rPr>
                            <m:t>ξ</m:t>
                          </m:r>
                          <m:r>
                            <a:rPr lang="pt-BR" i="0">
                              <a:latin typeface="Cambria Math" panose="02040503050406030204" pitchFamily="18" charset="0"/>
                            </a:rPr>
                            <m:t>; </m:t>
                          </m:r>
                          <m:r>
                            <m:rPr>
                              <m:sty m:val="p"/>
                            </m:rPr>
                            <a:rPr lang="pt-BR" i="0">
                              <a:latin typeface="Cambria Math" panose="02040503050406030204" pitchFamily="18" charset="0"/>
                            </a:rPr>
                            <m:t>X</m:t>
                          </m:r>
                        </m:e>
                      </m:d>
                    </m:oMath>
                  </m:oMathPara>
                </a14:m>
                <a:endParaRPr lang="pt-BR" dirty="0"/>
              </a:p>
            </p:txBody>
          </p:sp>
        </mc:Choice>
        <mc:Fallback xmlns="">
          <p:sp>
            <p:nvSpPr>
              <p:cNvPr id="13" name="CaixaDeTexto 12">
                <a:extLst>
                  <a:ext uri="{FF2B5EF4-FFF2-40B4-BE49-F238E27FC236}">
                    <a16:creationId xmlns:a16="http://schemas.microsoft.com/office/drawing/2014/main" id="{610AC714-7B9A-4228-967F-7FABBBA2D620}"/>
                  </a:ext>
                </a:extLst>
              </p:cNvPr>
              <p:cNvSpPr txBox="1">
                <a:spLocks noRot="1" noChangeAspect="1" noMove="1" noResize="1" noEditPoints="1" noAdjustHandles="1" noChangeArrowheads="1" noChangeShapeType="1" noTextEdit="1"/>
              </p:cNvSpPr>
              <p:nvPr/>
            </p:nvSpPr>
            <p:spPr>
              <a:xfrm>
                <a:off x="3272882" y="4651951"/>
                <a:ext cx="6098058" cy="381515"/>
              </a:xfrm>
              <a:prstGeom prst="rect">
                <a:avLst/>
              </a:prstGeom>
              <a:blipFill>
                <a:blip r:embed="rId4"/>
                <a:stretch>
                  <a:fillRect b="-111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5ABE1577-3354-437B-A750-78E6F56CD7B9}"/>
                  </a:ext>
                </a:extLst>
              </p:cNvPr>
              <p:cNvSpPr txBox="1"/>
              <p:nvPr/>
            </p:nvSpPr>
            <p:spPr>
              <a:xfrm>
                <a:off x="3272882" y="5346418"/>
                <a:ext cx="6098058"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r>
                            <m:rPr>
                              <m:sty m:val="p"/>
                            </m:rPr>
                            <a:rPr lang="pt-BR" i="0">
                              <a:latin typeface="Cambria Math" panose="02040503050406030204" pitchFamily="18" charset="0"/>
                            </a:rPr>
                            <m:t>Δ</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r>
                        <a:rPr lang="pt-BR" i="1">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oMath>
                  </m:oMathPara>
                </a14:m>
                <a:endParaRPr lang="pt-BR" dirty="0"/>
              </a:p>
            </p:txBody>
          </p:sp>
        </mc:Choice>
        <mc:Fallback xmlns="">
          <p:sp>
            <p:nvSpPr>
              <p:cNvPr id="19" name="CaixaDeTexto 18">
                <a:extLst>
                  <a:ext uri="{FF2B5EF4-FFF2-40B4-BE49-F238E27FC236}">
                    <a16:creationId xmlns:a16="http://schemas.microsoft.com/office/drawing/2014/main" id="{5ABE1577-3354-437B-A750-78E6F56CD7B9}"/>
                  </a:ext>
                </a:extLst>
              </p:cNvPr>
              <p:cNvSpPr txBox="1">
                <a:spLocks noRot="1" noChangeAspect="1" noMove="1" noResize="1" noEditPoints="1" noAdjustHandles="1" noChangeArrowheads="1" noChangeShapeType="1" noTextEdit="1"/>
              </p:cNvSpPr>
              <p:nvPr/>
            </p:nvSpPr>
            <p:spPr>
              <a:xfrm>
                <a:off x="3272882" y="5346418"/>
                <a:ext cx="6098058" cy="818814"/>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145398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Onde, a função </a:t>
                </a:r>
                <a14:m>
                  <m:oMath xmlns:m="http://schemas.openxmlformats.org/officeDocument/2006/math">
                    <m:r>
                      <a:rPr lang="pt-BR" i="1" dirty="0" smtClean="0">
                        <a:latin typeface="Cambria Math" panose="02040503050406030204" pitchFamily="18" charset="0"/>
                      </a:rPr>
                      <m:t>𝑐</m:t>
                    </m:r>
                    <m:r>
                      <a:rPr lang="pt-BR" i="1" dirty="0" smtClean="0">
                        <a:latin typeface="Cambria Math" panose="02040503050406030204" pitchFamily="18" charset="0"/>
                      </a:rPr>
                      <m:t>(</m:t>
                    </m:r>
                    <m:r>
                      <a:rPr lang="pt-BR" i="1" dirty="0" smtClean="0">
                        <a:latin typeface="Cambria Math" panose="02040503050406030204" pitchFamily="18" charset="0"/>
                      </a:rPr>
                      <m:t>𝜉</m:t>
                    </m:r>
                    <m:r>
                      <a:rPr lang="pt-BR" i="1" dirty="0" smtClean="0">
                        <a:latin typeface="Cambria Math" panose="02040503050406030204" pitchFamily="18" charset="0"/>
                      </a:rPr>
                      <m:t>)</m:t>
                    </m:r>
                  </m:oMath>
                </a14:m>
                <a:r>
                  <a:rPr lang="pt-BR" dirty="0"/>
                  <a:t> é uma função de ponto variando com sua posição no domínio. Tal função pode variar com os seguintes valores:</a:t>
                </a:r>
              </a:p>
              <a:p>
                <a:pPr algn="just"/>
                <a:endParaRPr lang="pt-BR" dirty="0"/>
              </a:p>
              <a:p>
                <a:pPr algn="just"/>
                <a:endParaRPr lang="pt-BR" dirty="0"/>
              </a:p>
              <a:p>
                <a:pPr algn="just"/>
                <a:endParaRPr lang="pt-BR" dirty="0"/>
              </a:p>
              <a:p>
                <a:pPr algn="just"/>
                <a:endParaRPr lang="pt-BR" dirty="0"/>
              </a:p>
              <a:p>
                <a:pPr algn="just"/>
                <a:r>
                  <a:rPr lang="pt-BR" dirty="0"/>
                  <a:t>Assim, </a:t>
                </a:r>
                <a14:m>
                  <m:oMath xmlns:m="http://schemas.openxmlformats.org/officeDocument/2006/math">
                    <m:r>
                      <a:rPr lang="pt-BR" i="1" smtClean="0">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pt-BR" i="1">
                            <a:effectLst/>
                            <a:latin typeface="Cambria Math" panose="02040503050406030204" pitchFamily="18" charset="0"/>
                          </a:rPr>
                        </m:ctrlPr>
                      </m:dPr>
                      <m:e>
                        <m:r>
                          <a:rPr lang="pt-BR" i="1">
                            <a:effectLst/>
                            <a:latin typeface="Cambria Math" panose="02040503050406030204" pitchFamily="18" charset="0"/>
                            <a:ea typeface="Calibri" panose="020F0502020204030204" pitchFamily="34" charset="0"/>
                            <a:cs typeface="Times New Roman" panose="02020603050405020304" pitchFamily="18" charset="0"/>
                          </a:rPr>
                          <m:t>𝜉</m:t>
                        </m:r>
                      </m:e>
                    </m:d>
                  </m:oMath>
                </a14:m>
                <a:r>
                  <a:rPr lang="pt-BR" dirty="0">
                    <a:effectLst/>
                    <a:ea typeface="Times New Roman" panose="02020603050405020304" pitchFamily="18" charset="0"/>
                    <a:cs typeface="Times New Roman" panose="02020603050405020304" pitchFamily="18" charset="0"/>
                  </a:rPr>
                  <a:t> terá seu valor calculado de acordo com a expressão abaixo:</a:t>
                </a:r>
              </a:p>
              <a:p>
                <a:pPr algn="r"/>
                <a:r>
                  <a:rPr lang="pt-BR" dirty="0">
                    <a:cs typeface="Times New Roman" panose="02020603050405020304" pitchFamily="18" charset="0"/>
                  </a:rPr>
                  <a:t>(20)</a:t>
                </a:r>
              </a:p>
              <a:p>
                <a:pPr algn="just"/>
                <a:endParaRPr lang="pt-BR" dirty="0"/>
              </a:p>
              <a:p>
                <a:pPr algn="just"/>
                <a:r>
                  <a:rPr lang="pt-BR" dirty="0"/>
                  <a:t>Assim, considerando (20), a equação (17) se torna:</a:t>
                </a:r>
              </a:p>
              <a:p>
                <a:pPr algn="just"/>
                <a:endParaRPr lang="pt-BR" dirty="0"/>
              </a:p>
              <a:p>
                <a:pPr algn="r"/>
                <a:r>
                  <a:rPr lang="pt-BR" dirty="0"/>
                  <a:t>(21)</a:t>
                </a:r>
              </a:p>
              <a:p>
                <a:pPr algn="just"/>
                <a:endParaRPr lang="pt-BR" dirty="0"/>
              </a:p>
              <a:p>
                <a:pPr algn="r"/>
                <a:endParaRPr lang="pt-BR" dirty="0"/>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3"/>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23807CF1-183A-40C8-9315-68CEB5CA31B0}"/>
                  </a:ext>
                </a:extLst>
              </p:cNvPr>
              <p:cNvSpPr txBox="1"/>
              <p:nvPr/>
            </p:nvSpPr>
            <p:spPr>
              <a:xfrm>
                <a:off x="3046971" y="1219855"/>
                <a:ext cx="609805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=1,  </m:t>
                      </m:r>
                      <m:r>
                        <a:rPr lang="pt-BR" i="1">
                          <a:latin typeface="Cambria Math" panose="02040503050406030204" pitchFamily="18" charset="0"/>
                        </a:rPr>
                        <m:t>𝑐𝑎𝑠𝑜</m:t>
                      </m:r>
                      <m:r>
                        <a:rPr lang="pt-BR" i="0">
                          <a:latin typeface="Cambria Math" panose="02040503050406030204" pitchFamily="18" charset="0"/>
                        </a:rPr>
                        <m:t> </m:t>
                      </m:r>
                      <m:r>
                        <a:rPr lang="pt-BR" i="1">
                          <a:latin typeface="Cambria Math" panose="02040503050406030204" pitchFamily="18" charset="0"/>
                        </a:rPr>
                        <m:t>𝜉</m:t>
                      </m:r>
                      <m:r>
                        <a:rPr lang="pt-BR" i="0">
                          <a:latin typeface="Cambria Math" panose="02040503050406030204" pitchFamily="18" charset="0"/>
                        </a:rPr>
                        <m:t> </m:t>
                      </m:r>
                      <m:r>
                        <a:rPr lang="pt-BR" i="1">
                          <a:latin typeface="Cambria Math" panose="02040503050406030204" pitchFamily="18" charset="0"/>
                        </a:rPr>
                        <m:t>𝑒𝑠𝑡𝑒𝑗𝑎</m:t>
                      </m:r>
                      <m:r>
                        <a:rPr lang="pt-BR" i="0">
                          <a:latin typeface="Cambria Math" panose="02040503050406030204" pitchFamily="18" charset="0"/>
                        </a:rPr>
                        <m:t> </m:t>
                      </m:r>
                      <m:r>
                        <a:rPr lang="pt-BR" i="1">
                          <a:latin typeface="Cambria Math" panose="02040503050406030204" pitchFamily="18" charset="0"/>
                        </a:rPr>
                        <m:t>𝑑𝑒𝑛𝑡𝑟𝑜</m:t>
                      </m:r>
                      <m:r>
                        <a:rPr lang="pt-BR" i="0">
                          <a:latin typeface="Cambria Math" panose="02040503050406030204" pitchFamily="18" charset="0"/>
                        </a:rPr>
                        <m:t> </m:t>
                      </m:r>
                      <m:r>
                        <a:rPr lang="pt-BR" i="1">
                          <a:latin typeface="Cambria Math" panose="02040503050406030204" pitchFamily="18" charset="0"/>
                        </a:rPr>
                        <m:t>𝑑𝑒</m:t>
                      </m:r>
                      <m:r>
                        <a:rPr lang="pt-BR" i="0">
                          <a:latin typeface="Cambria Math" panose="02040503050406030204" pitchFamily="18" charset="0"/>
                        </a:rPr>
                        <m:t> </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2" name="CaixaDeTexto 11">
                <a:extLst>
                  <a:ext uri="{FF2B5EF4-FFF2-40B4-BE49-F238E27FC236}">
                    <a16:creationId xmlns:a16="http://schemas.microsoft.com/office/drawing/2014/main" id="{23807CF1-183A-40C8-9315-68CEB5CA31B0}"/>
                  </a:ext>
                </a:extLst>
              </p:cNvPr>
              <p:cNvSpPr txBox="1">
                <a:spLocks noRot="1" noChangeAspect="1" noMove="1" noResize="1" noEditPoints="1" noAdjustHandles="1" noChangeArrowheads="1" noChangeShapeType="1" noTextEdit="1"/>
              </p:cNvSpPr>
              <p:nvPr/>
            </p:nvSpPr>
            <p:spPr>
              <a:xfrm>
                <a:off x="3046971" y="1219855"/>
                <a:ext cx="6098058"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325B63ED-6EA2-44CF-A53A-D6EA3292F483}"/>
                  </a:ext>
                </a:extLst>
              </p:cNvPr>
              <p:cNvSpPr txBox="1"/>
              <p:nvPr/>
            </p:nvSpPr>
            <p:spPr>
              <a:xfrm>
                <a:off x="3044912" y="1589187"/>
                <a:ext cx="6098058"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0">
                              <a:latin typeface="Cambria Math" panose="02040503050406030204" pitchFamily="18" charset="0"/>
                            </a:rPr>
                            <m:t>2</m:t>
                          </m:r>
                        </m:den>
                      </m:f>
                      <m:r>
                        <a:rPr lang="pt-BR" i="0">
                          <a:latin typeface="Cambria Math" panose="02040503050406030204" pitchFamily="18" charset="0"/>
                        </a:rPr>
                        <m:t>,  </m:t>
                      </m:r>
                      <m:r>
                        <a:rPr lang="pt-BR" i="1">
                          <a:latin typeface="Cambria Math" panose="02040503050406030204" pitchFamily="18" charset="0"/>
                        </a:rPr>
                        <m:t>𝑐𝑎𝑠𝑜</m:t>
                      </m:r>
                      <m:r>
                        <a:rPr lang="pt-BR" i="0">
                          <a:latin typeface="Cambria Math" panose="02040503050406030204" pitchFamily="18" charset="0"/>
                        </a:rPr>
                        <m:t> </m:t>
                      </m:r>
                      <m:r>
                        <a:rPr lang="pt-BR" i="1">
                          <a:latin typeface="Cambria Math" panose="02040503050406030204" pitchFamily="18" charset="0"/>
                        </a:rPr>
                        <m:t>𝜉</m:t>
                      </m:r>
                      <m:r>
                        <a:rPr lang="pt-BR" i="0">
                          <a:latin typeface="Cambria Math" panose="02040503050406030204" pitchFamily="18" charset="0"/>
                        </a:rPr>
                        <m:t> </m:t>
                      </m:r>
                      <m:r>
                        <a:rPr lang="pt-BR" i="1">
                          <a:latin typeface="Cambria Math" panose="02040503050406030204" pitchFamily="18" charset="0"/>
                        </a:rPr>
                        <m:t>𝑒𝑠𝑡𝑒𝑗𝑎</m:t>
                      </m:r>
                      <m:r>
                        <a:rPr lang="pt-BR" i="0">
                          <a:latin typeface="Cambria Math" panose="02040503050406030204" pitchFamily="18" charset="0"/>
                        </a:rPr>
                        <m:t> </m:t>
                      </m:r>
                      <m:r>
                        <a:rPr lang="pt-BR" i="1">
                          <a:latin typeface="Cambria Math" panose="02040503050406030204" pitchFamily="18" charset="0"/>
                        </a:rPr>
                        <m:t>𝑠𝑜𝑏𝑟𝑒</m:t>
                      </m:r>
                      <m:r>
                        <a:rPr lang="pt-BR" i="0">
                          <a:latin typeface="Cambria Math" panose="02040503050406030204" pitchFamily="18" charset="0"/>
                        </a:rPr>
                        <m:t> </m:t>
                      </m:r>
                      <m:r>
                        <m:rPr>
                          <m:sty m:val="p"/>
                        </m:rPr>
                        <a:rPr lang="pt-BR" i="0">
                          <a:latin typeface="Cambria Math" panose="02040503050406030204" pitchFamily="18" charset="0"/>
                        </a:rPr>
                        <m:t>Γ</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4" name="CaixaDeTexto 13">
                <a:extLst>
                  <a:ext uri="{FF2B5EF4-FFF2-40B4-BE49-F238E27FC236}">
                    <a16:creationId xmlns:a16="http://schemas.microsoft.com/office/drawing/2014/main" id="{325B63ED-6EA2-44CF-A53A-D6EA3292F483}"/>
                  </a:ext>
                </a:extLst>
              </p:cNvPr>
              <p:cNvSpPr txBox="1">
                <a:spLocks noRot="1" noChangeAspect="1" noMove="1" noResize="1" noEditPoints="1" noAdjustHandles="1" noChangeArrowheads="1" noChangeShapeType="1" noTextEdit="1"/>
              </p:cNvSpPr>
              <p:nvPr/>
            </p:nvSpPr>
            <p:spPr>
              <a:xfrm>
                <a:off x="3044912" y="1589187"/>
                <a:ext cx="6098058" cy="610936"/>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B914D0C8-A476-4EDC-A850-9D713F3B270E}"/>
                  </a:ext>
                </a:extLst>
              </p:cNvPr>
              <p:cNvSpPr txBox="1"/>
              <p:nvPr/>
            </p:nvSpPr>
            <p:spPr>
              <a:xfrm>
                <a:off x="3044912" y="2344363"/>
                <a:ext cx="609805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=0,  </m:t>
                      </m:r>
                      <m:r>
                        <a:rPr lang="pt-BR" i="1">
                          <a:latin typeface="Cambria Math" panose="02040503050406030204" pitchFamily="18" charset="0"/>
                        </a:rPr>
                        <m:t>𝑐𝑎𝑠𝑜</m:t>
                      </m:r>
                      <m:r>
                        <a:rPr lang="pt-BR" i="0">
                          <a:latin typeface="Cambria Math" panose="02040503050406030204" pitchFamily="18" charset="0"/>
                        </a:rPr>
                        <m:t> </m:t>
                      </m:r>
                      <m:r>
                        <a:rPr lang="pt-BR" i="1">
                          <a:latin typeface="Cambria Math" panose="02040503050406030204" pitchFamily="18" charset="0"/>
                        </a:rPr>
                        <m:t>𝜉</m:t>
                      </m:r>
                      <m:r>
                        <a:rPr lang="pt-BR" i="0">
                          <a:latin typeface="Cambria Math" panose="02040503050406030204" pitchFamily="18" charset="0"/>
                        </a:rPr>
                        <m:t> </m:t>
                      </m:r>
                      <m:r>
                        <a:rPr lang="pt-BR" i="1">
                          <a:latin typeface="Cambria Math" panose="02040503050406030204" pitchFamily="18" charset="0"/>
                        </a:rPr>
                        <m:t>𝑒𝑠𝑡𝑒𝑗𝑎</m:t>
                      </m:r>
                      <m:r>
                        <a:rPr lang="pt-BR" i="0">
                          <a:latin typeface="Cambria Math" panose="02040503050406030204" pitchFamily="18" charset="0"/>
                        </a:rPr>
                        <m:t> </m:t>
                      </m:r>
                      <m:r>
                        <a:rPr lang="pt-BR" i="1">
                          <a:latin typeface="Cambria Math" panose="02040503050406030204" pitchFamily="18" charset="0"/>
                        </a:rPr>
                        <m:t>𝑓𝑜𝑟𝑎</m:t>
                      </m:r>
                      <m:r>
                        <a:rPr lang="pt-BR" i="0">
                          <a:latin typeface="Cambria Math" panose="02040503050406030204" pitchFamily="18" charset="0"/>
                        </a:rPr>
                        <m:t> </m:t>
                      </m:r>
                      <m:r>
                        <a:rPr lang="pt-BR" i="1">
                          <a:latin typeface="Cambria Math" panose="02040503050406030204" pitchFamily="18" charset="0"/>
                        </a:rPr>
                        <m:t>𝑑𝑒</m:t>
                      </m:r>
                      <m:r>
                        <a:rPr lang="pt-BR" i="0">
                          <a:latin typeface="Cambria Math" panose="02040503050406030204" pitchFamily="18" charset="0"/>
                        </a:rPr>
                        <m:t> </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6" name="CaixaDeTexto 15">
                <a:extLst>
                  <a:ext uri="{FF2B5EF4-FFF2-40B4-BE49-F238E27FC236}">
                    <a16:creationId xmlns:a16="http://schemas.microsoft.com/office/drawing/2014/main" id="{B914D0C8-A476-4EDC-A850-9D713F3B270E}"/>
                  </a:ext>
                </a:extLst>
              </p:cNvPr>
              <p:cNvSpPr txBox="1">
                <a:spLocks noRot="1" noChangeAspect="1" noMove="1" noResize="1" noEditPoints="1" noAdjustHandles="1" noChangeArrowheads="1" noChangeShapeType="1" noTextEdit="1"/>
              </p:cNvSpPr>
              <p:nvPr/>
            </p:nvSpPr>
            <p:spPr>
              <a:xfrm>
                <a:off x="3044912" y="2344363"/>
                <a:ext cx="6098058" cy="369332"/>
              </a:xfrm>
              <a:prstGeom prst="rect">
                <a:avLst/>
              </a:prstGeom>
              <a:blipFill>
                <a:blip r:embed="rId6"/>
                <a:stretch>
                  <a:fillRect b="-133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D5E2FE82-4499-4C88-A5CE-5730BCBBA635}"/>
                  </a:ext>
                </a:extLst>
              </p:cNvPr>
              <p:cNvSpPr txBox="1"/>
              <p:nvPr/>
            </p:nvSpPr>
            <p:spPr>
              <a:xfrm>
                <a:off x="3046971" y="3418711"/>
                <a:ext cx="6098058" cy="5666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𝛼</m:t>
                          </m:r>
                        </m:num>
                        <m:den>
                          <m:r>
                            <a:rPr lang="pt-BR" i="0">
                              <a:latin typeface="Cambria Math" panose="02040503050406030204" pitchFamily="18" charset="0"/>
                            </a:rPr>
                            <m:t>2</m:t>
                          </m:r>
                          <m:r>
                            <a:rPr lang="pt-BR" i="1">
                              <a:latin typeface="Cambria Math" panose="02040503050406030204" pitchFamily="18" charset="0"/>
                            </a:rPr>
                            <m:t>𝜋</m:t>
                          </m:r>
                        </m:den>
                      </m:f>
                    </m:oMath>
                  </m:oMathPara>
                </a14:m>
                <a:endParaRPr lang="pt-BR" dirty="0"/>
              </a:p>
            </p:txBody>
          </p:sp>
        </mc:Choice>
        <mc:Fallback xmlns="">
          <p:sp>
            <p:nvSpPr>
              <p:cNvPr id="18" name="CaixaDeTexto 17">
                <a:extLst>
                  <a:ext uri="{FF2B5EF4-FFF2-40B4-BE49-F238E27FC236}">
                    <a16:creationId xmlns:a16="http://schemas.microsoft.com/office/drawing/2014/main" id="{D5E2FE82-4499-4C88-A5CE-5730BCBBA635}"/>
                  </a:ext>
                </a:extLst>
              </p:cNvPr>
              <p:cNvSpPr txBox="1">
                <a:spLocks noRot="1" noChangeAspect="1" noMove="1" noResize="1" noEditPoints="1" noAdjustHandles="1" noChangeArrowheads="1" noChangeShapeType="1" noTextEdit="1"/>
              </p:cNvSpPr>
              <p:nvPr/>
            </p:nvSpPr>
            <p:spPr>
              <a:xfrm>
                <a:off x="3046971" y="3418711"/>
                <a:ext cx="6098058" cy="566694"/>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 name="CaixaDeTexto 2">
                <a:extLst>
                  <a:ext uri="{FF2B5EF4-FFF2-40B4-BE49-F238E27FC236}">
                    <a16:creationId xmlns:a16="http://schemas.microsoft.com/office/drawing/2014/main" id="{5349EBC6-CC54-429E-BE5E-DDF49662B840}"/>
                  </a:ext>
                </a:extLst>
              </p:cNvPr>
              <p:cNvSpPr txBox="1"/>
              <p:nvPr/>
            </p:nvSpPr>
            <p:spPr>
              <a:xfrm>
                <a:off x="3044912" y="4845363"/>
                <a:ext cx="6098058" cy="8468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mtClean="0">
                          <a:latin typeface="Cambria Math" panose="02040503050406030204" pitchFamily="18" charset="0"/>
                        </a:rPr>
                        <m:t>−</m:t>
                      </m:r>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r>
                        <a:rPr lang="pt-BR" i="1">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nor/>
                            </m:rPr>
                            <a:rPr lang="pt-BR">
                              <a:sym typeface="Symbol" panose="05050102010706020507" pitchFamily="18" charset="2"/>
                            </a:rPr>
                            <m:t></m:t>
                          </m:r>
                        </m:sub>
                        <m:sup>
                          <m:r>
                            <a:rPr lang="pt-BR" i="0">
                              <a:latin typeface="Cambria Math" panose="02040503050406030204" pitchFamily="18" charset="0"/>
                            </a:rPr>
                            <m:t> </m:t>
                          </m:r>
                        </m:sup>
                        <m:e>
                          <m:r>
                            <a:rPr lang="pt-BR" i="1">
                              <a:latin typeface="Cambria Math" panose="02040503050406030204" pitchFamily="18" charset="0"/>
                            </a:rPr>
                            <m:t>𝑢</m:t>
                          </m:r>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r>
                            <a:rPr lang="pt-BR" i="1">
                              <a:latin typeface="Cambria Math" panose="02040503050406030204" pitchFamily="18" charset="0"/>
                            </a:rPr>
                            <m:t>𝑑</m:t>
                          </m:r>
                        </m:e>
                      </m:nary>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nor/>
                            </m:rPr>
                            <a:rPr lang="pt-BR">
                              <a:sym typeface="Symbol" panose="05050102010706020507" pitchFamily="18" charset="2"/>
                            </a:rPr>
                            <m:t></m:t>
                          </m:r>
                        </m:sub>
                        <m:sup>
                          <m:r>
                            <a:rPr lang="pt-BR" i="0">
                              <a:latin typeface="Cambria Math" panose="02040503050406030204" pitchFamily="18" charset="0"/>
                            </a:rPr>
                            <m:t> </m:t>
                          </m:r>
                        </m:sup>
                        <m:e>
                          <m:r>
                            <a:rPr lang="pt-BR" i="1">
                              <a:latin typeface="Cambria Math" panose="02040503050406030204" pitchFamily="18" charset="0"/>
                            </a:rPr>
                            <m:t>𝑞</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r>
                            <a:rPr lang="pt-BR" i="1">
                              <a:latin typeface="Cambria Math" panose="02040503050406030204" pitchFamily="18" charset="0"/>
                            </a:rPr>
                            <m:t>𝑑</m:t>
                          </m:r>
                        </m:e>
                      </m:nary>
                      <m:r>
                        <a:rPr lang="pt-BR" i="0">
                          <a:latin typeface="Cambria Math" panose="02040503050406030204" pitchFamily="18" charset="0"/>
                        </a:rPr>
                        <m:t> </m:t>
                      </m:r>
                    </m:oMath>
                  </m:oMathPara>
                </a14:m>
                <a:endParaRPr lang="pt-BR" dirty="0"/>
              </a:p>
            </p:txBody>
          </p:sp>
        </mc:Choice>
        <mc:Fallback xmlns="">
          <p:sp>
            <p:nvSpPr>
              <p:cNvPr id="3" name="CaixaDeTexto 2">
                <a:extLst>
                  <a:ext uri="{FF2B5EF4-FFF2-40B4-BE49-F238E27FC236}">
                    <a16:creationId xmlns:a16="http://schemas.microsoft.com/office/drawing/2014/main" id="{5349EBC6-CC54-429E-BE5E-DDF49662B840}"/>
                  </a:ext>
                </a:extLst>
              </p:cNvPr>
              <p:cNvSpPr txBox="1">
                <a:spLocks noRot="1" noChangeAspect="1" noMove="1" noResize="1" noEditPoints="1" noAdjustHandles="1" noChangeArrowheads="1" noChangeShapeType="1" noTextEdit="1"/>
              </p:cNvSpPr>
              <p:nvPr/>
            </p:nvSpPr>
            <p:spPr>
              <a:xfrm>
                <a:off x="3044912" y="4845363"/>
                <a:ext cx="6098058" cy="846899"/>
              </a:xfrm>
              <a:prstGeom prst="rect">
                <a:avLst/>
              </a:prstGeom>
              <a:blipFill>
                <a:blip r:embed="rId8"/>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987719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Por fim, é necessário discretizar essa equação em forma matricial no contorno:</a:t>
            </a:r>
          </a:p>
          <a:p>
            <a:pPr algn="just"/>
            <a:endParaRPr lang="pt-BR" dirty="0"/>
          </a:p>
          <a:p>
            <a:pPr algn="r"/>
            <a:r>
              <a:rPr lang="pt-BR" dirty="0"/>
              <a:t>(22)</a:t>
            </a:r>
          </a:p>
          <a:p>
            <a:pPr algn="r"/>
            <a:endParaRPr lang="pt-BR" dirty="0"/>
          </a:p>
          <a:p>
            <a:pPr algn="just"/>
            <a:r>
              <a:rPr lang="pt-BR" dirty="0"/>
              <a:t>Assim, o procedimento para a avaliação numérica das integrais, bem simples e bem-conhecido, é demonstrado abaixo:</a:t>
            </a:r>
          </a:p>
          <a:p>
            <a:pPr algn="just"/>
            <a:endParaRPr lang="pt-BR" dirty="0"/>
          </a:p>
          <a:p>
            <a:pPr algn="r"/>
            <a:r>
              <a:rPr lang="pt-BR" dirty="0"/>
              <a:t>(23)</a:t>
            </a:r>
          </a:p>
          <a:p>
            <a:pPr algn="r"/>
            <a:endParaRPr lang="pt-BR" dirty="0"/>
          </a:p>
          <a:p>
            <a:pPr algn="just"/>
            <a:r>
              <a:rPr lang="pt-BR" dirty="0"/>
              <a:t>Agregando os valores do sistema (23) em uma equação matricial:</a:t>
            </a:r>
          </a:p>
          <a:p>
            <a:pPr algn="r"/>
            <a:r>
              <a:rPr lang="pt-BR" dirty="0"/>
              <a:t>(24)</a:t>
            </a:r>
          </a:p>
          <a:p>
            <a:pPr algn="just"/>
            <a:endParaRPr lang="pt-BR" dirty="0"/>
          </a:p>
        </p:txBody>
      </p:sp>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DA22BBB-F817-4B0F-91D0-9A2451791108}"/>
                  </a:ext>
                </a:extLst>
              </p:cNvPr>
              <p:cNvSpPr txBox="1"/>
              <p:nvPr/>
            </p:nvSpPr>
            <p:spPr>
              <a:xfrm>
                <a:off x="1869165" y="1264132"/>
                <a:ext cx="9438915" cy="4129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𝜉</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0">
                                      <a:latin typeface="Cambria Math" panose="02040503050406030204" pitchFamily="18" charset="0"/>
                                    </a:rPr>
                                    <m:t>1</m:t>
                                  </m:r>
                                </m:sub>
                              </m:sSub>
                            </m:e>
                          </m:d>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𝜉</m:t>
                              </m:r>
                              <m:r>
                                <a:rPr lang="pt-BR" i="1">
                                  <a:latin typeface="Cambria Math" panose="02040503050406030204" pitchFamily="18" charset="0"/>
                                </a:rPr>
                                <m:t>𝑆</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𝑛</m:t>
                                  </m:r>
                                </m:sub>
                              </m:sSub>
                            </m:e>
                          </m:d>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𝜉</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0">
                                      <a:latin typeface="Cambria Math" panose="02040503050406030204" pitchFamily="18" charset="0"/>
                                    </a:rPr>
                                    <m:t>1</m:t>
                                  </m:r>
                                </m:sub>
                              </m:sSub>
                            </m:e>
                          </m:d>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𝜉</m:t>
                              </m:r>
                              <m:r>
                                <a:rPr lang="pt-BR" i="1">
                                  <a:latin typeface="Cambria Math" panose="02040503050406030204" pitchFamily="18" charset="0"/>
                                </a:rPr>
                                <m:t>𝑆</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𝑛</m:t>
                                  </m:r>
                                </m:sub>
                              </m:sSub>
                            </m:e>
                          </m:d>
                        </m:e>
                      </m:d>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𝑟</m:t>
                          </m:r>
                        </m:sub>
                      </m:sSub>
                    </m:oMath>
                  </m:oMathPara>
                </a14:m>
                <a:endParaRPr lang="pt-BR" dirty="0"/>
              </a:p>
            </p:txBody>
          </p:sp>
        </mc:Choice>
        <mc:Fallback xmlns="">
          <p:sp>
            <p:nvSpPr>
              <p:cNvPr id="23" name="CaixaDeTexto 22">
                <a:extLst>
                  <a:ext uri="{FF2B5EF4-FFF2-40B4-BE49-F238E27FC236}">
                    <a16:creationId xmlns:a16="http://schemas.microsoft.com/office/drawing/2014/main" id="{DDA22BBB-F817-4B0F-91D0-9A2451791108}"/>
                  </a:ext>
                </a:extLst>
              </p:cNvPr>
              <p:cNvSpPr txBox="1">
                <a:spLocks noRot="1" noChangeAspect="1" noMove="1" noResize="1" noEditPoints="1" noAdjustHandles="1" noChangeArrowheads="1" noChangeShapeType="1" noTextEdit="1"/>
              </p:cNvSpPr>
              <p:nvPr/>
            </p:nvSpPr>
            <p:spPr>
              <a:xfrm>
                <a:off x="1869165" y="1264132"/>
                <a:ext cx="9438915" cy="412934"/>
              </a:xfrm>
              <a:prstGeom prst="rect">
                <a:avLst/>
              </a:prstGeom>
              <a:blipFill>
                <a:blip r:embed="rId2"/>
                <a:stretch>
                  <a:fillRect b="-1029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5" name="CaixaDeTexto 24">
                <a:extLst>
                  <a:ext uri="{FF2B5EF4-FFF2-40B4-BE49-F238E27FC236}">
                    <a16:creationId xmlns:a16="http://schemas.microsoft.com/office/drawing/2014/main" id="{2DCB6240-4751-4B5E-A821-D3AA52DF0865}"/>
                  </a:ext>
                </a:extLst>
              </p:cNvPr>
              <p:cNvSpPr txBox="1"/>
              <p:nvPr/>
            </p:nvSpPr>
            <p:spPr>
              <a:xfrm>
                <a:off x="3356714" y="2884065"/>
                <a:ext cx="6098058" cy="13408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𝑡</m:t>
                                  </m:r>
                                </m:e>
                                <m:sub>
                                  <m:r>
                                    <a:rPr lang="pt-BR" i="1">
                                      <a:latin typeface="Cambria Math" panose="02040503050406030204" pitchFamily="18" charset="0"/>
                                    </a:rPr>
                                    <m:t>𝑑</m:t>
                                  </m:r>
                                  <m:r>
                                    <a:rPr lang="pt-BR" i="0">
                                      <a:latin typeface="Cambria Math" panose="02040503050406030204" pitchFamily="18" charset="0"/>
                                    </a:rPr>
                                    <m:t>1</m:t>
                                  </m:r>
                                </m:sub>
                              </m:sSub>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21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2</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2</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𝑡</m:t>
                                  </m:r>
                                </m:e>
                                <m:sub>
                                  <m:r>
                                    <a:rPr lang="pt-BR" i="1">
                                      <a:latin typeface="Cambria Math" panose="02040503050406030204" pitchFamily="18" charset="0"/>
                                    </a:rPr>
                                    <m:t>𝑑</m:t>
                                  </m:r>
                                  <m:r>
                                    <a:rPr lang="pt-BR" i="0">
                                      <a:latin typeface="Cambria Math" panose="02040503050406030204" pitchFamily="18" charset="0"/>
                                    </a:rPr>
                                    <m:t>2</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𝑡</m:t>
                                  </m:r>
                                </m:e>
                                <m:sub>
                                  <m:r>
                                    <a:rPr lang="pt-BR" i="1">
                                      <a:latin typeface="Cambria Math" panose="02040503050406030204" pitchFamily="18" charset="0"/>
                                    </a:rPr>
                                    <m:t>𝑑𝑛</m:t>
                                  </m:r>
                                </m:sub>
                              </m:sSub>
                            </m:e>
                          </m:eqArr>
                        </m:e>
                      </m:d>
                    </m:oMath>
                  </m:oMathPara>
                </a14:m>
                <a:endParaRPr lang="pt-BR" dirty="0"/>
              </a:p>
            </p:txBody>
          </p:sp>
        </mc:Choice>
        <mc:Fallback xmlns="">
          <p:sp>
            <p:nvSpPr>
              <p:cNvPr id="25" name="CaixaDeTexto 24">
                <a:extLst>
                  <a:ext uri="{FF2B5EF4-FFF2-40B4-BE49-F238E27FC236}">
                    <a16:creationId xmlns:a16="http://schemas.microsoft.com/office/drawing/2014/main" id="{2DCB6240-4751-4B5E-A821-D3AA52DF0865}"/>
                  </a:ext>
                </a:extLst>
              </p:cNvPr>
              <p:cNvSpPr txBox="1">
                <a:spLocks noRot="1" noChangeAspect="1" noMove="1" noResize="1" noEditPoints="1" noAdjustHandles="1" noChangeArrowheads="1" noChangeShapeType="1" noTextEdit="1"/>
              </p:cNvSpPr>
              <p:nvPr/>
            </p:nvSpPr>
            <p:spPr>
              <a:xfrm>
                <a:off x="3356714" y="2884065"/>
                <a:ext cx="6098058" cy="1340880"/>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D57761C5-3DCC-4557-9385-391CB856FC03}"/>
                  </a:ext>
                </a:extLst>
              </p:cNvPr>
              <p:cNvSpPr txBox="1"/>
              <p:nvPr/>
            </p:nvSpPr>
            <p:spPr>
              <a:xfrm>
                <a:off x="3229851" y="4775908"/>
                <a:ext cx="609805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r>
                            <a:rPr lang="pt-BR" i="1">
                              <a:latin typeface="Cambria Math" panose="02040503050406030204" pitchFamily="18" charset="0"/>
                            </a:rPr>
                            <m:t>𝐻</m:t>
                          </m:r>
                        </m:e>
                      </m:d>
                      <m:d>
                        <m:dPr>
                          <m:ctrlPr>
                            <a:rPr lang="pt-BR" i="1">
                              <a:latin typeface="Cambria Math" panose="02040503050406030204" pitchFamily="18" charset="0"/>
                            </a:rPr>
                          </m:ctrlPr>
                        </m:dPr>
                        <m:e>
                          <m:r>
                            <a:rPr lang="pt-BR" i="1">
                              <a:latin typeface="Cambria Math" panose="02040503050406030204" pitchFamily="18" charset="0"/>
                            </a:rPr>
                            <m:t>𝑈</m:t>
                          </m:r>
                        </m:e>
                      </m:d>
                      <m:r>
                        <a:rPr lang="pt-BR" i="0">
                          <a:latin typeface="Cambria Math" panose="02040503050406030204" pitchFamily="18" charset="0"/>
                        </a:rPr>
                        <m:t>−</m:t>
                      </m:r>
                      <m:d>
                        <m:dPr>
                          <m:begChr m:val="["/>
                          <m:endChr m:val="]"/>
                          <m:ctrlPr>
                            <a:rPr lang="pt-BR" i="1">
                              <a:latin typeface="Cambria Math" panose="02040503050406030204" pitchFamily="18" charset="0"/>
                            </a:rPr>
                          </m:ctrlPr>
                        </m:dPr>
                        <m:e>
                          <m:r>
                            <a:rPr lang="pt-BR" i="1">
                              <a:latin typeface="Cambria Math" panose="02040503050406030204" pitchFamily="18" charset="0"/>
                            </a:rPr>
                            <m:t>𝐺</m:t>
                          </m:r>
                        </m:e>
                      </m:d>
                      <m:d>
                        <m:dPr>
                          <m:ctrlPr>
                            <a:rPr lang="pt-BR" i="1">
                              <a:latin typeface="Cambria Math" panose="02040503050406030204" pitchFamily="18" charset="0"/>
                            </a:rPr>
                          </m:ctrlPr>
                        </m:dPr>
                        <m:e>
                          <m:r>
                            <a:rPr lang="pt-BR" i="1">
                              <a:latin typeface="Cambria Math" panose="02040503050406030204" pitchFamily="18" charset="0"/>
                            </a:rPr>
                            <m:t>𝑄</m:t>
                          </m:r>
                        </m:e>
                      </m:d>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𝑟</m:t>
                          </m:r>
                        </m:sub>
                      </m:sSub>
                    </m:oMath>
                  </m:oMathPara>
                </a14:m>
                <a:endParaRPr lang="pt-BR" dirty="0"/>
              </a:p>
            </p:txBody>
          </p:sp>
        </mc:Choice>
        <mc:Fallback xmlns="">
          <p:sp>
            <p:nvSpPr>
              <p:cNvPr id="27" name="CaixaDeTexto 26">
                <a:extLst>
                  <a:ext uri="{FF2B5EF4-FFF2-40B4-BE49-F238E27FC236}">
                    <a16:creationId xmlns:a16="http://schemas.microsoft.com/office/drawing/2014/main" id="{D57761C5-3DCC-4557-9385-391CB856FC03}"/>
                  </a:ext>
                </a:extLst>
              </p:cNvPr>
              <p:cNvSpPr txBox="1">
                <a:spLocks noRot="1" noChangeAspect="1" noMove="1" noResize="1" noEditPoints="1" noAdjustHandles="1" noChangeArrowheads="1" noChangeShapeType="1" noTextEdit="1"/>
              </p:cNvSpPr>
              <p:nvPr/>
            </p:nvSpPr>
            <p:spPr>
              <a:xfrm>
                <a:off x="3229851" y="4775908"/>
                <a:ext cx="6098058" cy="369332"/>
              </a:xfrm>
              <a:prstGeom prst="rect">
                <a:avLst/>
              </a:prstGeom>
              <a:blipFill>
                <a:blip r:embed="rId4"/>
                <a:stretch>
                  <a:fillRect b="-9836"/>
                </a:stretch>
              </a:blipFill>
            </p:spPr>
            <p:txBody>
              <a:bodyPr/>
              <a:lstStyle/>
              <a:p>
                <a:r>
                  <a:rPr lang="pt-BR">
                    <a:noFill/>
                  </a:rPr>
                  <a:t> </a:t>
                </a:r>
              </a:p>
            </p:txBody>
          </p:sp>
        </mc:Fallback>
      </mc:AlternateContent>
    </p:spTree>
    <p:extLst>
      <p:ext uri="{BB962C8B-B14F-4D97-AF65-F5344CB8AC3E}">
        <p14:creationId xmlns:p14="http://schemas.microsoft.com/office/powerpoint/2010/main" val="357993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a:t>2.2. Tratamento do termo reativo pela formulação MECID regularizada</a:t>
            </a:r>
            <a:endParaRPr lang="pt-BR" dirty="0"/>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565115"/>
          </a:xfrm>
        </p:spPr>
        <p:txBody>
          <a:bodyPr>
            <a:normAutofit/>
          </a:bodyPr>
          <a:lstStyle/>
          <a:p>
            <a:pPr algn="just"/>
            <a:r>
              <a:rPr lang="pt-BR" dirty="0"/>
              <a:t>A equação (7) será reintroduzida como a equação (25) abaixo:</a:t>
            </a:r>
          </a:p>
          <a:p>
            <a:pPr algn="r"/>
            <a:r>
              <a:rPr lang="pt-BR" dirty="0"/>
              <a:t>(25)</a:t>
            </a:r>
          </a:p>
          <a:p>
            <a:pPr algn="r"/>
            <a:endParaRPr lang="pt-BR" dirty="0"/>
          </a:p>
          <a:p>
            <a:pPr algn="just"/>
            <a:r>
              <a:rPr lang="pt-BR" dirty="0"/>
              <a:t>Aplicando a Forma Integral Forte na Equação de Helmholtz (25), obtém-se :</a:t>
            </a:r>
          </a:p>
          <a:p>
            <a:pPr algn="r"/>
            <a:r>
              <a:rPr lang="pt-BR" dirty="0"/>
              <a:t>(26)</a:t>
            </a:r>
          </a:p>
          <a:p>
            <a:pPr algn="just"/>
            <a:endParaRPr lang="pt-BR" dirty="0"/>
          </a:p>
          <a:p>
            <a:pPr algn="just"/>
            <a:r>
              <a:rPr lang="pt-BR" dirty="0"/>
              <a:t>É inserida a equação (26) no lado esquerdo da equação (21), assim:</a:t>
            </a:r>
          </a:p>
          <a:p>
            <a:pPr algn="r"/>
            <a:r>
              <a:rPr lang="pt-BR" dirty="0"/>
              <a:t>(27)</a:t>
            </a:r>
          </a:p>
        </p:txBody>
      </p:sp>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7C39F961-D4A3-467B-ADA3-41162E2BD9FD}"/>
                  </a:ext>
                </a:extLst>
              </p:cNvPr>
              <p:cNvSpPr/>
              <p:nvPr/>
            </p:nvSpPr>
            <p:spPr>
              <a:xfrm>
                <a:off x="3666992" y="2344158"/>
                <a:ext cx="4858015" cy="6127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1">
                                  <a:latin typeface="Cambria Math" panose="02040503050406030204" pitchFamily="18" charset="0"/>
                                </a:rPr>
                                <m:t>2</m:t>
                              </m:r>
                            </m:sup>
                          </m:sSup>
                        </m:den>
                      </m:f>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1">
                              <a:latin typeface="Cambria Math" panose="02040503050406030204" pitchFamily="18" charset="0"/>
                            </a:rPr>
                            <m:t>2</m:t>
                          </m:r>
                        </m:sup>
                      </m:sSup>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oMath>
                  </m:oMathPara>
                </a14:m>
                <a:endParaRPr lang="pt-BR" dirty="0"/>
              </a:p>
            </p:txBody>
          </p:sp>
        </mc:Choice>
        <mc:Fallback xmlns="">
          <p:sp>
            <p:nvSpPr>
              <p:cNvPr id="5" name="Retângulo 4">
                <a:extLst>
                  <a:ext uri="{FF2B5EF4-FFF2-40B4-BE49-F238E27FC236}">
                    <a16:creationId xmlns:a16="http://schemas.microsoft.com/office/drawing/2014/main" id="{7C39F961-D4A3-467B-ADA3-41162E2BD9FD}"/>
                  </a:ext>
                </a:extLst>
              </p:cNvPr>
              <p:cNvSpPr>
                <a:spLocks noRot="1" noChangeAspect="1" noMove="1" noResize="1" noEditPoints="1" noAdjustHandles="1" noChangeArrowheads="1" noChangeShapeType="1" noTextEdit="1"/>
              </p:cNvSpPr>
              <p:nvPr/>
            </p:nvSpPr>
            <p:spPr>
              <a:xfrm>
                <a:off x="3666992" y="2344158"/>
                <a:ext cx="4858015" cy="6127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13E4D9B0-F426-4BE5-934B-8BC084894C53}"/>
                  </a:ext>
                </a:extLst>
              </p:cNvPr>
              <p:cNvSpPr txBox="1"/>
              <p:nvPr/>
            </p:nvSpPr>
            <p:spPr>
              <a:xfrm>
                <a:off x="3077451" y="3656141"/>
                <a:ext cx="6098058" cy="7103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supHide m:val="on"/>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e>
                      </m:nary>
                      <m:r>
                        <a:rPr lang="pt-BR" i="1">
                          <a:latin typeface="Cambria Math" panose="02040503050406030204" pitchFamily="18" charset="0"/>
                        </a:rPr>
                        <m:t>𝑑</m:t>
                      </m:r>
                      <m:r>
                        <m:rPr>
                          <m:sty m:val="p"/>
                        </m:rPr>
                        <a:rPr lang="pt-BR" i="0">
                          <a:latin typeface="Cambria Math" panose="02040503050406030204" pitchFamily="18" charset="0"/>
                        </a:rPr>
                        <m:t>Ω</m:t>
                      </m:r>
                      <m:r>
                        <a:rPr lang="pt-BR" i="0">
                          <a:latin typeface="Cambria Math" panose="02040503050406030204" pitchFamily="18" charset="0"/>
                        </a:rPr>
                        <m:t>= −</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nary>
                        <m:naryPr>
                          <m:limLoc m:val="subSup"/>
                          <m:supHide m:val="on"/>
                          <m:ctrlPr>
                            <a:rPr lang="pt-BR" i="1">
                              <a:latin typeface="Cambria Math" panose="02040503050406030204" pitchFamily="18" charset="0"/>
                            </a:rPr>
                          </m:ctrlPr>
                        </m:naryPr>
                        <m:sub>
                          <m:r>
                            <m:rPr>
                              <m:sty m:val="p"/>
                            </m:rPr>
                            <a:rPr lang="pt-BR" i="0">
                              <a:latin typeface="Cambria Math" panose="02040503050406030204" pitchFamily="18" charset="0"/>
                            </a:rPr>
                            <m:t>Ω</m:t>
                          </m:r>
                        </m:sub>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e>
                      </m:nary>
                      <m:r>
                        <a:rPr lang="pt-BR" i="1">
                          <a:latin typeface="Cambria Math" panose="02040503050406030204" pitchFamily="18" charset="0"/>
                        </a:rPr>
                        <m:t>𝑑</m:t>
                      </m:r>
                      <m:r>
                        <m:rPr>
                          <m:sty m:val="p"/>
                        </m:rPr>
                        <a:rPr lang="pt-BR" i="0">
                          <a:latin typeface="Cambria Math" panose="02040503050406030204" pitchFamily="18" charset="0"/>
                        </a:rPr>
                        <m:t>Ω</m:t>
                      </m:r>
                    </m:oMath>
                  </m:oMathPara>
                </a14:m>
                <a:endParaRPr lang="pt-BR" dirty="0"/>
              </a:p>
            </p:txBody>
          </p:sp>
        </mc:Choice>
        <mc:Fallback xmlns="">
          <p:sp>
            <p:nvSpPr>
              <p:cNvPr id="7" name="CaixaDeTexto 6">
                <a:extLst>
                  <a:ext uri="{FF2B5EF4-FFF2-40B4-BE49-F238E27FC236}">
                    <a16:creationId xmlns:a16="http://schemas.microsoft.com/office/drawing/2014/main" id="{13E4D9B0-F426-4BE5-934B-8BC084894C53}"/>
                  </a:ext>
                </a:extLst>
              </p:cNvPr>
              <p:cNvSpPr txBox="1">
                <a:spLocks noRot="1" noChangeAspect="1" noMove="1" noResize="1" noEditPoints="1" noAdjustHandles="1" noChangeArrowheads="1" noChangeShapeType="1" noTextEdit="1"/>
              </p:cNvSpPr>
              <p:nvPr/>
            </p:nvSpPr>
            <p:spPr>
              <a:xfrm>
                <a:off x="3077451" y="3656141"/>
                <a:ext cx="6098058" cy="710387"/>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CB8966A5-4F97-477C-ADB9-3FA9007EEA2A}"/>
                  </a:ext>
                </a:extLst>
              </p:cNvPr>
              <p:cNvSpPr txBox="1"/>
              <p:nvPr/>
            </p:nvSpPr>
            <p:spPr>
              <a:xfrm>
                <a:off x="1066799" y="5065779"/>
                <a:ext cx="10058400"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Γ</m:t>
                          </m:r>
                        </m:e>
                      </m:nary>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Γ</m:t>
                          </m:r>
                        </m:e>
                      </m:nary>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nary>
                        <m:naryPr>
                          <m:limLoc m:val="subSup"/>
                          <m:supHide m:val="on"/>
                          <m:ctrlPr>
                            <a:rPr lang="pt-BR" i="1">
                              <a:latin typeface="Cambria Math" panose="02040503050406030204" pitchFamily="18" charset="0"/>
                            </a:rPr>
                          </m:ctrlPr>
                        </m:naryPr>
                        <m:sub>
                          <m:r>
                            <m:rPr>
                              <m:sty m:val="p"/>
                            </m:rPr>
                            <a:rPr lang="pt-BR" i="0">
                              <a:latin typeface="Cambria Math" panose="02040503050406030204" pitchFamily="18" charset="0"/>
                            </a:rPr>
                            <m:t>Ω</m:t>
                          </m:r>
                        </m:sub>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e>
                      </m:nary>
                      <m:r>
                        <a:rPr lang="pt-BR" i="1">
                          <a:latin typeface="Cambria Math" panose="02040503050406030204" pitchFamily="18" charset="0"/>
                        </a:rPr>
                        <m:t>𝑑</m:t>
                      </m:r>
                      <m:r>
                        <m:rPr>
                          <m:sty m:val="p"/>
                        </m:rPr>
                        <a:rPr lang="pt-BR" i="0">
                          <a:latin typeface="Cambria Math" panose="02040503050406030204" pitchFamily="18" charset="0"/>
                        </a:rPr>
                        <m:t>Ω</m:t>
                      </m:r>
                    </m:oMath>
                  </m:oMathPara>
                </a14:m>
                <a:endParaRPr lang="pt-BR" dirty="0"/>
              </a:p>
            </p:txBody>
          </p:sp>
        </mc:Choice>
        <mc:Fallback xmlns="">
          <p:sp>
            <p:nvSpPr>
              <p:cNvPr id="14" name="CaixaDeTexto 13">
                <a:extLst>
                  <a:ext uri="{FF2B5EF4-FFF2-40B4-BE49-F238E27FC236}">
                    <a16:creationId xmlns:a16="http://schemas.microsoft.com/office/drawing/2014/main" id="{CB8966A5-4F97-477C-ADB9-3FA9007EEA2A}"/>
                  </a:ext>
                </a:extLst>
              </p:cNvPr>
              <p:cNvSpPr txBox="1">
                <a:spLocks noRot="1" noChangeAspect="1" noMove="1" noResize="1" noEditPoints="1" noAdjustHandles="1" noChangeArrowheads="1" noChangeShapeType="1" noTextEdit="1"/>
              </p:cNvSpPr>
              <p:nvPr/>
            </p:nvSpPr>
            <p:spPr>
              <a:xfrm>
                <a:off x="1066799" y="5065779"/>
                <a:ext cx="10058400" cy="818814"/>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888400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Desta forma, após manipulação matemática:</a:t>
            </a:r>
          </a:p>
          <a:p>
            <a:endParaRPr lang="pt-BR" dirty="0"/>
          </a:p>
          <a:p>
            <a:endParaRPr lang="pt-BR" dirty="0"/>
          </a:p>
          <a:p>
            <a:pPr algn="r"/>
            <a:r>
              <a:rPr lang="pt-BR" dirty="0"/>
              <a:t>(28)</a:t>
            </a:r>
          </a:p>
          <a:p>
            <a:pPr algn="just"/>
            <a:endParaRPr lang="pt-BR" dirty="0"/>
          </a:p>
          <a:p>
            <a:pPr algn="just"/>
            <a:endParaRPr lang="pt-BR" dirty="0"/>
          </a:p>
          <a:p>
            <a:pPr marL="0" indent="0" algn="just">
              <a:buNone/>
            </a:pPr>
            <a:r>
              <a:rPr lang="pt-BR" dirty="0"/>
              <a:t>Ao utilizar as funções de base radial para interpolar o núcleo da integral de domínio:</a:t>
            </a:r>
          </a:p>
          <a:p>
            <a:pPr marL="0" indent="0" algn="just">
              <a:buNone/>
            </a:pPr>
            <a:endParaRPr lang="pt-BR" dirty="0"/>
          </a:p>
          <a:p>
            <a:pPr marL="0" indent="0" algn="r">
              <a:buNone/>
            </a:pPr>
            <a:r>
              <a:rPr lang="pt-BR" dirty="0"/>
              <a:t>(29)</a:t>
            </a:r>
          </a:p>
          <a:p>
            <a:pPr marL="0" indent="0" algn="r">
              <a:buNone/>
            </a:pPr>
            <a:endParaRPr lang="pt-BR" dirty="0"/>
          </a:p>
          <a:p>
            <a:pPr marL="0" indent="0" algn="r">
              <a:buNone/>
            </a:pPr>
            <a:endParaRPr lang="pt-BR" dirty="0"/>
          </a:p>
          <a:p>
            <a:pPr marL="0" indent="0" algn="r">
              <a:buNone/>
            </a:pPr>
            <a:r>
              <a:rPr lang="pt-BR" dirty="0"/>
              <a:t>(30)</a:t>
            </a:r>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D42D11BD-24E0-4CFA-BDC7-C8B544C7D79D}"/>
                  </a:ext>
                </a:extLst>
              </p:cNvPr>
              <p:cNvSpPr txBox="1"/>
              <p:nvPr/>
            </p:nvSpPr>
            <p:spPr>
              <a:xfrm>
                <a:off x="1066800" y="875643"/>
                <a:ext cx="10058400" cy="18530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r>
                            <a:rPr lang="pt-BR" i="1">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Γ</m:t>
                              </m:r>
                            </m:e>
                          </m:nary>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Γ</m:t>
                              </m:r>
                            </m:e>
                          </m:nary>
                        </m:e>
                      </m:d>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e>
                      </m:d>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xmlns="">
          <p:sp>
            <p:nvSpPr>
              <p:cNvPr id="4" name="CaixaDeTexto 3">
                <a:extLst>
                  <a:ext uri="{FF2B5EF4-FFF2-40B4-BE49-F238E27FC236}">
                    <a16:creationId xmlns:a16="http://schemas.microsoft.com/office/drawing/2014/main" id="{D42D11BD-24E0-4CFA-BDC7-C8B544C7D79D}"/>
                  </a:ext>
                </a:extLst>
              </p:cNvPr>
              <p:cNvSpPr txBox="1">
                <a:spLocks noRot="1" noChangeAspect="1" noMove="1" noResize="1" noEditPoints="1" noAdjustHandles="1" noChangeArrowheads="1" noChangeShapeType="1" noTextEdit="1"/>
              </p:cNvSpPr>
              <p:nvPr/>
            </p:nvSpPr>
            <p:spPr>
              <a:xfrm>
                <a:off x="1066800" y="875643"/>
                <a:ext cx="10058400" cy="1853071"/>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658807FF-4446-43E4-810C-242DECF5891E}"/>
                  </a:ext>
                </a:extLst>
              </p:cNvPr>
              <p:cNvSpPr txBox="1"/>
              <p:nvPr/>
            </p:nvSpPr>
            <p:spPr>
              <a:xfrm>
                <a:off x="2263809" y="3642936"/>
                <a:ext cx="7664379"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e>
                      </m:d>
                      <m:r>
                        <a:rPr lang="pt-BR" i="0">
                          <a:latin typeface="Cambria Math" panose="02040503050406030204" pitchFamily="18" charset="0"/>
                        </a:rPr>
                        <m:t>≈ </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𝑗</m:t>
                              </m:r>
                            </m:sup>
                          </m:sSup>
                          <m:d>
                            <m:dPr>
                              <m:ctrlPr>
                                <a:rPr lang="pt-BR" i="1">
                                  <a:latin typeface="Cambria Math" panose="02040503050406030204" pitchFamily="18" charset="0"/>
                                </a:rPr>
                              </m:ctrlPr>
                            </m:dPr>
                            <m:e>
                              <m:r>
                                <a:rPr lang="pt-BR" i="1">
                                  <a:latin typeface="Cambria Math" panose="02040503050406030204" pitchFamily="18" charset="0"/>
                                </a:rPr>
                                <m:t>𝑋</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xmlns="">
          <p:sp>
            <p:nvSpPr>
              <p:cNvPr id="6" name="CaixaDeTexto 5">
                <a:extLst>
                  <a:ext uri="{FF2B5EF4-FFF2-40B4-BE49-F238E27FC236}">
                    <a16:creationId xmlns:a16="http://schemas.microsoft.com/office/drawing/2014/main" id="{658807FF-4446-43E4-810C-242DECF5891E}"/>
                  </a:ext>
                </a:extLst>
              </p:cNvPr>
              <p:cNvSpPr txBox="1">
                <a:spLocks noRot="1" noChangeAspect="1" noMove="1" noResize="1" noEditPoints="1" noAdjustHandles="1" noChangeArrowheads="1" noChangeShapeType="1" noTextEdit="1"/>
              </p:cNvSpPr>
              <p:nvPr/>
            </p:nvSpPr>
            <p:spPr>
              <a:xfrm>
                <a:off x="2263809" y="3642936"/>
                <a:ext cx="7664379" cy="972702"/>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040E0EB3-1A8E-4BCE-B3A6-88D93868185A}"/>
                  </a:ext>
                </a:extLst>
              </p:cNvPr>
              <p:cNvSpPr txBox="1"/>
              <p:nvPr/>
            </p:nvSpPr>
            <p:spPr>
              <a:xfrm>
                <a:off x="3048836" y="5121942"/>
                <a:ext cx="6094324" cy="656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𝑋</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e>
                      </m:d>
                      <m:r>
                        <a:rPr lang="pt-BR" i="0">
                          <a:latin typeface="Cambria Math" panose="02040503050406030204" pitchFamily="18" charset="0"/>
                        </a:rPr>
                        <m:t>= </m:t>
                      </m:r>
                      <m:rad>
                        <m:radPr>
                          <m:degHide m:val="on"/>
                          <m:ctrlPr>
                            <a:rPr lang="pt-BR" i="1">
                              <a:latin typeface="Cambria Math" panose="02040503050406030204" pitchFamily="18" charset="0"/>
                            </a:rPr>
                          </m:ctrlPr>
                        </m:radPr>
                        <m:deg/>
                        <m:e>
                          <m:sSup>
                            <m:sSupPr>
                              <m:ctrlPr>
                                <a:rPr lang="pt-BR" i="1">
                                  <a:latin typeface="Cambria Math" panose="02040503050406030204" pitchFamily="18" charset="0"/>
                                </a:rPr>
                              </m:ctrlPr>
                            </m:sSupPr>
                            <m:e>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𝑥</m:t>
                                      </m:r>
                                    </m:e>
                                    <m:sub>
                                      <m:r>
                                        <a:rPr lang="pt-BR" i="0">
                                          <a:latin typeface="Cambria Math" panose="02040503050406030204" pitchFamily="18" charset="0"/>
                                        </a:rPr>
                                        <m:t>1</m:t>
                                      </m:r>
                                    </m:sub>
                                    <m:sup>
                                      <m:r>
                                        <a:rPr lang="pt-BR" i="1">
                                          <a:latin typeface="Cambria Math" panose="02040503050406030204" pitchFamily="18" charset="0"/>
                                        </a:rPr>
                                        <m:t>𝑗</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𝑥</m:t>
                                      </m:r>
                                    </m:e>
                                    <m:sub>
                                      <m:r>
                                        <a:rPr lang="pt-BR" i="0">
                                          <a:latin typeface="Cambria Math" panose="02040503050406030204" pitchFamily="18" charset="0"/>
                                        </a:rPr>
                                        <m:t>1</m:t>
                                      </m:r>
                                    </m:sub>
                                    <m:sup>
                                      <m:r>
                                        <a:rPr lang="pt-BR" i="1">
                                          <a:latin typeface="Cambria Math" panose="02040503050406030204" pitchFamily="18" charset="0"/>
                                        </a:rPr>
                                        <m:t>𝑒</m:t>
                                      </m:r>
                                    </m:sup>
                                  </m:sSubSup>
                                </m:e>
                              </m:d>
                            </m:e>
                            <m:sup>
                              <m:r>
                                <a:rPr lang="pt-BR" i="0">
                                  <a:latin typeface="Cambria Math" panose="02040503050406030204" pitchFamily="18" charset="0"/>
                                </a:rPr>
                                <m:t>2</m:t>
                              </m:r>
                            </m:sup>
                          </m:sSup>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𝑥</m:t>
                                      </m:r>
                                    </m:e>
                                    <m:sub>
                                      <m:r>
                                        <a:rPr lang="pt-BR" i="0">
                                          <a:latin typeface="Cambria Math" panose="02040503050406030204" pitchFamily="18" charset="0"/>
                                        </a:rPr>
                                        <m:t>2</m:t>
                                      </m:r>
                                    </m:sub>
                                    <m:sup>
                                      <m:r>
                                        <a:rPr lang="pt-BR" i="1">
                                          <a:latin typeface="Cambria Math" panose="02040503050406030204" pitchFamily="18" charset="0"/>
                                        </a:rPr>
                                        <m:t>𝑗</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𝑥</m:t>
                                      </m:r>
                                    </m:e>
                                    <m:sub>
                                      <m:r>
                                        <a:rPr lang="pt-BR" i="0">
                                          <a:latin typeface="Cambria Math" panose="02040503050406030204" pitchFamily="18" charset="0"/>
                                        </a:rPr>
                                        <m:t>2</m:t>
                                      </m:r>
                                    </m:sub>
                                    <m:sup>
                                      <m:r>
                                        <a:rPr lang="pt-BR" i="1">
                                          <a:latin typeface="Cambria Math" panose="02040503050406030204" pitchFamily="18" charset="0"/>
                                        </a:rPr>
                                        <m:t>𝑒</m:t>
                                      </m:r>
                                    </m:sup>
                                  </m:sSubSup>
                                </m:e>
                              </m:d>
                            </m:e>
                            <m:sup>
                              <m:r>
                                <a:rPr lang="pt-BR" i="0">
                                  <a:latin typeface="Cambria Math" panose="02040503050406030204" pitchFamily="18" charset="0"/>
                                </a:rPr>
                                <m:t>2</m:t>
                              </m:r>
                            </m:sup>
                          </m:sSup>
                        </m:e>
                      </m:rad>
                    </m:oMath>
                  </m:oMathPara>
                </a14:m>
                <a:endParaRPr lang="pt-BR" dirty="0"/>
              </a:p>
            </p:txBody>
          </p:sp>
        </mc:Choice>
        <mc:Fallback xmlns="">
          <p:sp>
            <p:nvSpPr>
              <p:cNvPr id="9" name="CaixaDeTexto 8">
                <a:extLst>
                  <a:ext uri="{FF2B5EF4-FFF2-40B4-BE49-F238E27FC236}">
                    <a16:creationId xmlns:a16="http://schemas.microsoft.com/office/drawing/2014/main" id="{040E0EB3-1A8E-4BCE-B3A6-88D93868185A}"/>
                  </a:ext>
                </a:extLst>
              </p:cNvPr>
              <p:cNvSpPr txBox="1">
                <a:spLocks noRot="1" noChangeAspect="1" noMove="1" noResize="1" noEditPoints="1" noAdjustHandles="1" noChangeArrowheads="1" noChangeShapeType="1" noTextEdit="1"/>
              </p:cNvSpPr>
              <p:nvPr/>
            </p:nvSpPr>
            <p:spPr>
              <a:xfrm>
                <a:off x="3048836" y="5121942"/>
                <a:ext cx="6094324" cy="656013"/>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791173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Ao utilizar uma função primitiva de interpolação da função </a:t>
                </a:r>
                <a14:m>
                  <m:oMath xmlns:m="http://schemas.openxmlformats.org/officeDocument/2006/math">
                    <m:sSup>
                      <m:sSupPr>
                        <m:ctrlPr>
                          <a:rPr lang="pt-BR" i="1" dirty="0">
                            <a:latin typeface="Cambria Math" panose="02040503050406030204" pitchFamily="18" charset="0"/>
                          </a:rPr>
                        </m:ctrlPr>
                      </m:sSupPr>
                      <m:e>
                        <m:r>
                          <a:rPr lang="pt-BR" i="1" dirty="0">
                            <a:latin typeface="Cambria Math" panose="02040503050406030204" pitchFamily="18" charset="0"/>
                          </a:rPr>
                          <m:t>𝐹</m:t>
                        </m:r>
                      </m:e>
                      <m:sup>
                        <m:r>
                          <a:rPr lang="pt-BR" i="1" dirty="0">
                            <a:latin typeface="Cambria Math" panose="02040503050406030204" pitchFamily="18" charset="0"/>
                          </a:rPr>
                          <m:t>𝑖</m:t>
                        </m:r>
                      </m:sup>
                    </m:sSup>
                    <m:d>
                      <m:dPr>
                        <m:ctrlPr>
                          <a:rPr lang="pt-BR" i="1" dirty="0" smtClean="0">
                            <a:latin typeface="Cambria Math" panose="02040503050406030204" pitchFamily="18" charset="0"/>
                          </a:rPr>
                        </m:ctrlPr>
                      </m:dPr>
                      <m:e>
                        <m:sSup>
                          <m:sSupPr>
                            <m:ctrlPr>
                              <a:rPr lang="pt-BR" i="1" dirty="0" err="1" smtClean="0">
                                <a:latin typeface="Cambria Math" panose="02040503050406030204" pitchFamily="18" charset="0"/>
                              </a:rPr>
                            </m:ctrlPr>
                          </m:sSupPr>
                          <m:e>
                            <m:r>
                              <a:rPr lang="pt-BR" i="1" dirty="0" err="1" smtClean="0">
                                <a:latin typeface="Cambria Math" panose="02040503050406030204" pitchFamily="18" charset="0"/>
                              </a:rPr>
                              <m:t>𝑋</m:t>
                            </m:r>
                          </m:e>
                          <m:sup>
                            <m:r>
                              <a:rPr lang="pt-BR" i="1" dirty="0" err="1" smtClean="0">
                                <a:latin typeface="Cambria Math" panose="02040503050406030204" pitchFamily="18" charset="0"/>
                              </a:rPr>
                              <m:t>𝑖</m:t>
                            </m:r>
                          </m:sup>
                        </m:sSup>
                        <m:r>
                          <a:rPr lang="pt-BR" i="1" dirty="0" err="1" smtClean="0">
                            <a:latin typeface="Cambria Math" panose="02040503050406030204" pitchFamily="18" charset="0"/>
                          </a:rPr>
                          <m:t>;</m:t>
                        </m:r>
                        <m:r>
                          <a:rPr lang="pt-BR" i="1" dirty="0" err="1" smtClean="0">
                            <a:latin typeface="Cambria Math" panose="02040503050406030204" pitchFamily="18" charset="0"/>
                          </a:rPr>
                          <m:t>𝑋</m:t>
                        </m:r>
                      </m:e>
                    </m:d>
                  </m:oMath>
                </a14:m>
                <a:r>
                  <a:rPr lang="pt-BR" dirty="0"/>
                  <a:t>:</a:t>
                </a:r>
              </a:p>
              <a:p>
                <a:pPr algn="r"/>
                <a:r>
                  <a:rPr lang="pt-BR" dirty="0"/>
                  <a:t>(31)</a:t>
                </a:r>
              </a:p>
              <a:p>
                <a:pPr algn="just"/>
                <a:endParaRPr lang="pt-BR" dirty="0"/>
              </a:p>
              <a:p>
                <a:pPr algn="just"/>
                <a:r>
                  <a:rPr lang="pt-BR" dirty="0"/>
                  <a:t>Assim, a equação de governo do problema de Helmholtz se torna:</a:t>
                </a:r>
              </a:p>
              <a:p>
                <a:pPr algn="r"/>
                <a:r>
                  <a:rPr lang="pt-BR" dirty="0"/>
                  <a:t>(32)</a:t>
                </a:r>
              </a:p>
              <a:p>
                <a:pPr algn="r"/>
                <a:endParaRPr lang="pt-BR" dirty="0"/>
              </a:p>
              <a:p>
                <a:pPr algn="just"/>
                <a:r>
                  <a:rPr lang="pt-BR" dirty="0"/>
                  <a:t>O segundo termo do lado direito da equação (32) (termo excedente), será abordado em um momento mais conveniente. Assim, ao fazer a discretização dos termos restantes da equação:</a:t>
                </a:r>
              </a:p>
              <a:p>
                <a:pPr algn="just"/>
                <a:endParaRPr lang="pt-BR" dirty="0"/>
              </a:p>
              <a:p>
                <a:pPr algn="just"/>
                <a:endParaRPr lang="pt-BR" dirty="0"/>
              </a:p>
              <a:p>
                <a:pPr algn="r"/>
                <a:r>
                  <a:rPr lang="pt-BR" dirty="0"/>
                  <a:t>(33)</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720"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4E0B6FCD-C02A-4E6B-95A3-D4D0F583F6C4}"/>
                  </a:ext>
                </a:extLst>
              </p:cNvPr>
              <p:cNvSpPr txBox="1"/>
              <p:nvPr/>
            </p:nvSpPr>
            <p:spPr>
              <a:xfrm>
                <a:off x="2149259" y="813212"/>
                <a:ext cx="7893482"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𝑗</m:t>
                              </m:r>
                            </m:sup>
                          </m:sSup>
                          <m:d>
                            <m:dPr>
                              <m:ctrlPr>
                                <a:rPr lang="pt-BR" i="1">
                                  <a:latin typeface="Cambria Math" panose="02040503050406030204" pitchFamily="18" charset="0"/>
                                </a:rPr>
                              </m:ctrlPr>
                            </m:dPr>
                            <m:e>
                              <m:r>
                                <a:rPr lang="pt-BR" i="1">
                                  <a:latin typeface="Cambria Math" panose="02040503050406030204" pitchFamily="18" charset="0"/>
                                </a:rPr>
                                <m:t>𝑋</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e>
                          </m:d>
                        </m:e>
                      </m:nary>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Γ</m:t>
                      </m:r>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p>
                            <m:sSupPr>
                              <m:ctrlPr>
                                <a:rPr lang="pt-BR" i="1" smtClean="0">
                                  <a:latin typeface="Cambria Math" panose="02040503050406030204" pitchFamily="18" charset="0"/>
                                </a:rPr>
                              </m:ctrlPr>
                            </m:sSupPr>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r>
                            <a:rPr lang="pt-BR" i="1">
                              <a:latin typeface="Cambria Math" panose="02040503050406030204" pitchFamily="18" charset="0"/>
                            </a:rPr>
                            <m:t> </m:t>
                          </m:r>
                        </m:e>
                      </m:nary>
                      <m:sSubSup>
                        <m:sSubSupPr>
                          <m:ctrlPr>
                            <a:rPr lang="pt-BR" i="1">
                              <a:latin typeface="Cambria Math" panose="02040503050406030204" pitchFamily="18" charset="0"/>
                            </a:rPr>
                          </m:ctrlPr>
                        </m:sSubSupPr>
                        <m:e>
                          <m:r>
                            <m:rPr>
                              <m:sty m:val="p"/>
                            </m:rPr>
                            <a:rPr lang="pt-BR">
                              <a:latin typeface="Cambria Math" panose="02040503050406030204" pitchFamily="18" charset="0"/>
                            </a:rPr>
                            <m:t>Ψ</m:t>
                          </m:r>
                        </m:e>
                        <m:sub>
                          <m:r>
                            <a:rPr lang="pt-BR" i="1">
                              <a:latin typeface="Cambria Math" panose="02040503050406030204" pitchFamily="18" charset="0"/>
                            </a:rPr>
                            <m:t>,</m:t>
                          </m:r>
                          <m:r>
                            <a:rPr lang="pt-BR" i="1">
                              <a:latin typeface="Cambria Math" panose="02040503050406030204" pitchFamily="18" charset="0"/>
                            </a:rPr>
                            <m:t>𝑖𝑖</m:t>
                          </m:r>
                        </m:sub>
                        <m:sup>
                          <m:r>
                            <a:rPr lang="pt-BR" i="1">
                              <a:latin typeface="Cambria Math" panose="02040503050406030204" pitchFamily="18" charset="0"/>
                            </a:rPr>
                            <m:t>𝑗</m:t>
                          </m:r>
                        </m:sup>
                      </m:sSubSup>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e>
                      </m:d>
                      <m:r>
                        <a:rPr lang="pt-BR" i="1">
                          <a:latin typeface="Cambria Math" panose="02040503050406030204" pitchFamily="18" charset="0"/>
                        </a:rPr>
                        <m:t>𝑑</m:t>
                      </m:r>
                      <m:r>
                        <m:rPr>
                          <m:sty m:val="p"/>
                        </m:rPr>
                        <a:rPr lang="pt-BR">
                          <a:latin typeface="Cambria Math" panose="02040503050406030204" pitchFamily="18" charset="0"/>
                        </a:rPr>
                        <m:t>Ω</m:t>
                      </m:r>
                      <m:r>
                        <a:rPr lang="pt-BR" b="0" i="1" smtClean="0">
                          <a:latin typeface="Cambria Math" panose="02040503050406030204" pitchFamily="18" charset="0"/>
                        </a:rPr>
                        <m:t>=</m:t>
                      </m:r>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sSup>
                            <m:sSupPr>
                              <m:ctrlPr>
                                <a:rPr lang="pt-BR" i="1">
                                  <a:latin typeface="Cambria Math" panose="02040503050406030204" pitchFamily="18" charset="0"/>
                                </a:rPr>
                              </m:ctrlPr>
                            </m:sSupPr>
                            <m:e>
                              <m:r>
                                <a:rPr lang="pt-BR" i="1">
                                  <a:latin typeface="Cambria Math" panose="02040503050406030204" pitchFamily="18" charset="0"/>
                                </a:rPr>
                                <m:t>𝜂</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e>
                      </m:nary>
                      <m:r>
                        <a:rPr lang="pt-BR" i="1">
                          <a:latin typeface="Cambria Math" panose="02040503050406030204" pitchFamily="18" charset="0"/>
                        </a:rPr>
                        <m:t>𝑑</m:t>
                      </m:r>
                      <m:r>
                        <m:rPr>
                          <m:sty m:val="p"/>
                        </m:rPr>
                        <a:rPr lang="pt-BR" i="0">
                          <a:latin typeface="Cambria Math" panose="02040503050406030204" pitchFamily="18" charset="0"/>
                        </a:rPr>
                        <m:t>Γ</m:t>
                      </m:r>
                    </m:oMath>
                  </m:oMathPara>
                </a14:m>
                <a:endParaRPr lang="pt-BR" dirty="0"/>
              </a:p>
            </p:txBody>
          </p:sp>
        </mc:Choice>
        <mc:Fallback xmlns="">
          <p:sp>
            <p:nvSpPr>
              <p:cNvPr id="4" name="CaixaDeTexto 3">
                <a:extLst>
                  <a:ext uri="{FF2B5EF4-FFF2-40B4-BE49-F238E27FC236}">
                    <a16:creationId xmlns:a16="http://schemas.microsoft.com/office/drawing/2014/main" id="{4E0B6FCD-C02A-4E6B-95A3-D4D0F583F6C4}"/>
                  </a:ext>
                </a:extLst>
              </p:cNvPr>
              <p:cNvSpPr txBox="1">
                <a:spLocks noRot="1" noChangeAspect="1" noMove="1" noResize="1" noEditPoints="1" noAdjustHandles="1" noChangeArrowheads="1" noChangeShapeType="1" noTextEdit="1"/>
              </p:cNvSpPr>
              <p:nvPr/>
            </p:nvSpPr>
            <p:spPr>
              <a:xfrm>
                <a:off x="2149259" y="813212"/>
                <a:ext cx="7893482"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39A8EA7D-48FE-4E15-9561-42C247A01FB9}"/>
                  </a:ext>
                </a:extLst>
              </p:cNvPr>
              <p:cNvSpPr txBox="1"/>
              <p:nvPr/>
            </p:nvSpPr>
            <p:spPr>
              <a:xfrm>
                <a:off x="883920" y="2309500"/>
                <a:ext cx="10158883" cy="778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700" i="1" smtClean="0">
                          <a:latin typeface="Cambria Math" panose="02040503050406030204" pitchFamily="18" charset="0"/>
                        </a:rPr>
                        <m:t>𝑐</m:t>
                      </m:r>
                      <m:d>
                        <m:dPr>
                          <m:ctrlPr>
                            <a:rPr lang="pt-BR" sz="1700" i="1">
                              <a:latin typeface="Cambria Math" panose="02040503050406030204" pitchFamily="18" charset="0"/>
                            </a:rPr>
                          </m:ctrlPr>
                        </m:dPr>
                        <m:e>
                          <m:r>
                            <a:rPr lang="pt-BR" sz="1700" i="1">
                              <a:latin typeface="Cambria Math" panose="02040503050406030204" pitchFamily="18" charset="0"/>
                            </a:rPr>
                            <m:t>𝜉</m:t>
                          </m:r>
                        </m:e>
                      </m:d>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𝜉</m:t>
                          </m:r>
                        </m:e>
                      </m:d>
                      <m:r>
                        <a:rPr lang="pt-BR" sz="1700" i="0">
                          <a:latin typeface="Cambria Math" panose="02040503050406030204" pitchFamily="18" charset="0"/>
                        </a:rPr>
                        <m:t>+</m:t>
                      </m:r>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𝑋</m:t>
                              </m:r>
                            </m:e>
                          </m:d>
                          <m:sSup>
                            <m:sSupPr>
                              <m:ctrlPr>
                                <a:rPr lang="pt-BR" sz="1700" i="1">
                                  <a:latin typeface="Cambria Math" panose="02040503050406030204" pitchFamily="18" charset="0"/>
                                </a:rPr>
                              </m:ctrlPr>
                            </m:sSupPr>
                            <m:e>
                              <m:r>
                                <a:rPr lang="pt-BR" sz="1700" i="1">
                                  <a:latin typeface="Cambria Math" panose="02040503050406030204" pitchFamily="18" charset="0"/>
                                </a:rPr>
                                <m:t>𝑞</m:t>
                              </m:r>
                            </m:e>
                            <m:sup>
                              <m:r>
                                <a:rPr lang="pt-BR" sz="1700" i="0">
                                  <a:latin typeface="Cambria Math" panose="02040503050406030204" pitchFamily="18" charset="0"/>
                                </a:rPr>
                                <m:t>∗</m:t>
                              </m:r>
                            </m:sup>
                          </m:sSup>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Γ</m:t>
                          </m:r>
                        </m:e>
                      </m:nary>
                      <m:r>
                        <a:rPr lang="pt-BR" sz="1700" i="0">
                          <a:latin typeface="Cambria Math" panose="02040503050406030204" pitchFamily="18" charset="0"/>
                        </a:rPr>
                        <m:t>−</m:t>
                      </m:r>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r>
                            <a:rPr lang="pt-BR" sz="1700" i="1">
                              <a:latin typeface="Cambria Math" panose="02040503050406030204" pitchFamily="18" charset="0"/>
                            </a:rPr>
                            <m:t>𝑞</m:t>
                          </m:r>
                          <m:d>
                            <m:dPr>
                              <m:ctrlPr>
                                <a:rPr lang="pt-BR" sz="1700" i="1">
                                  <a:latin typeface="Cambria Math" panose="02040503050406030204" pitchFamily="18" charset="0"/>
                                </a:rPr>
                              </m:ctrlPr>
                            </m:dPr>
                            <m:e>
                              <m:r>
                                <a:rPr lang="pt-BR" sz="1700" i="1">
                                  <a:latin typeface="Cambria Math" panose="02040503050406030204" pitchFamily="18" charset="0"/>
                                </a:rPr>
                                <m:t>𝑋</m:t>
                              </m:r>
                            </m:e>
                          </m:d>
                          <m:sSup>
                            <m:sSupPr>
                              <m:ctrlPr>
                                <a:rPr lang="pt-BR" sz="1700" i="1">
                                  <a:latin typeface="Cambria Math" panose="02040503050406030204" pitchFamily="18" charset="0"/>
                                </a:rPr>
                              </m:ctrlPr>
                            </m:sSupPr>
                            <m:e>
                              <m:r>
                                <a:rPr lang="pt-BR" sz="1700" i="1">
                                  <a:latin typeface="Cambria Math" panose="02040503050406030204" pitchFamily="18" charset="0"/>
                                </a:rPr>
                                <m:t>𝑢</m:t>
                              </m:r>
                            </m:e>
                            <m:sup>
                              <m:r>
                                <a:rPr lang="pt-BR" sz="1700" i="0">
                                  <a:latin typeface="Cambria Math" panose="02040503050406030204" pitchFamily="18" charset="0"/>
                                </a:rPr>
                                <m:t>∗</m:t>
                              </m:r>
                            </m:sup>
                          </m:sSup>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Γ</m:t>
                          </m:r>
                        </m:e>
                      </m:nary>
                      <m:r>
                        <a:rPr lang="pt-BR" sz="1700" i="0">
                          <a:latin typeface="Cambria Math" panose="02040503050406030204" pitchFamily="18" charset="0"/>
                        </a:rPr>
                        <m:t>=</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sSup>
                        <m:sSupPr>
                          <m:ctrlPr>
                            <a:rPr lang="pt-BR" sz="1700" i="1">
                              <a:latin typeface="Cambria Math" panose="02040503050406030204" pitchFamily="18" charset="0"/>
                            </a:rPr>
                          </m:ctrlPr>
                        </m:sSupPr>
                        <m:e>
                          <m:sPre>
                            <m:sPrePr>
                              <m:ctrlPr>
                                <a:rPr lang="pt-BR" sz="1700" i="1">
                                  <a:latin typeface="Cambria Math" panose="02040503050406030204" pitchFamily="18" charset="0"/>
                                </a:rPr>
                              </m:ctrlPr>
                            </m:sPrePr>
                            <m:sub>
                              <m:r>
                                <a:rPr lang="pt-BR" sz="1700" i="0">
                                  <a:latin typeface="Cambria Math" panose="02040503050406030204" pitchFamily="18" charset="0"/>
                                </a:rPr>
                                <m:t> </m:t>
                              </m:r>
                            </m:sub>
                            <m:sup>
                              <m:r>
                                <a:rPr lang="pt-BR" sz="1700" i="1">
                                  <a:latin typeface="Cambria Math" panose="02040503050406030204" pitchFamily="18" charset="0"/>
                                </a:rPr>
                                <m:t>𝜉</m:t>
                              </m:r>
                            </m:sup>
                            <m:e>
                              <m:r>
                                <a:rPr lang="pt-BR" sz="1700" i="1">
                                  <a:latin typeface="Cambria Math" panose="02040503050406030204" pitchFamily="18" charset="0"/>
                                </a:rPr>
                                <m:t>𝛼</m:t>
                              </m:r>
                            </m:e>
                          </m:sPre>
                        </m:e>
                        <m:sup>
                          <m:r>
                            <a:rPr lang="pt-BR" sz="1700" i="1">
                              <a:latin typeface="Cambria Math" panose="02040503050406030204" pitchFamily="18" charset="0"/>
                            </a:rPr>
                            <m:t>𝑗</m:t>
                          </m:r>
                        </m:sup>
                      </m:sSup>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sSup>
                            <m:sSupPr>
                              <m:ctrlPr>
                                <a:rPr lang="pt-BR" sz="1700" i="1">
                                  <a:latin typeface="Cambria Math" panose="02040503050406030204" pitchFamily="18" charset="0"/>
                                </a:rPr>
                              </m:ctrlPr>
                            </m:sSupPr>
                            <m:e>
                              <m:r>
                                <a:rPr lang="pt-BR" sz="1700" i="1">
                                  <a:latin typeface="Cambria Math" panose="02040503050406030204" pitchFamily="18" charset="0"/>
                                </a:rPr>
                                <m:t>𝜂</m:t>
                              </m:r>
                            </m:e>
                            <m:sup>
                              <m:r>
                                <a:rPr lang="pt-BR" sz="1700" i="1">
                                  <a:latin typeface="Cambria Math" panose="02040503050406030204" pitchFamily="18" charset="0"/>
                                </a:rPr>
                                <m:t>𝑗</m:t>
                              </m:r>
                            </m:sup>
                          </m:sSup>
                          <m:d>
                            <m:dPr>
                              <m:ctrlPr>
                                <a:rPr lang="pt-BR" sz="1700" i="1">
                                  <a:latin typeface="Cambria Math" panose="02040503050406030204" pitchFamily="18" charset="0"/>
                                </a:rPr>
                              </m:ctrlPr>
                            </m:dPr>
                            <m:e>
                              <m:sSup>
                                <m:sSupPr>
                                  <m:ctrlPr>
                                    <a:rPr lang="pt-BR" sz="1700" i="1">
                                      <a:latin typeface="Cambria Math" panose="02040503050406030204" pitchFamily="18" charset="0"/>
                                    </a:rPr>
                                  </m:ctrlPr>
                                </m:sSupPr>
                                <m:e>
                                  <m:r>
                                    <a:rPr lang="pt-BR" sz="1700" i="1">
                                      <a:latin typeface="Cambria Math" panose="02040503050406030204" pitchFamily="18" charset="0"/>
                                    </a:rPr>
                                    <m:t>𝑋</m:t>
                                  </m:r>
                                </m:e>
                                <m:sup>
                                  <m:r>
                                    <a:rPr lang="pt-BR" sz="1700" i="1">
                                      <a:latin typeface="Cambria Math" panose="02040503050406030204" pitchFamily="18" charset="0"/>
                                    </a:rPr>
                                    <m:t>𝑗</m:t>
                                  </m:r>
                                </m:sup>
                              </m:sSup>
                              <m:r>
                                <a:rPr lang="pt-BR" sz="1700" i="0">
                                  <a:latin typeface="Cambria Math" panose="02040503050406030204" pitchFamily="18" charset="0"/>
                                </a:rPr>
                                <m:t>;</m:t>
                              </m:r>
                              <m:r>
                                <a:rPr lang="pt-BR" sz="1700" i="1">
                                  <a:latin typeface="Cambria Math" panose="02040503050406030204" pitchFamily="18" charset="0"/>
                                </a:rPr>
                                <m:t>𝑋</m:t>
                              </m:r>
                            </m:e>
                          </m:d>
                        </m:e>
                      </m:nary>
                      <m:r>
                        <a:rPr lang="pt-BR" sz="1700" i="1">
                          <a:latin typeface="Cambria Math" panose="02040503050406030204" pitchFamily="18" charset="0"/>
                        </a:rPr>
                        <m:t>𝑑</m:t>
                      </m:r>
                      <m:r>
                        <m:rPr>
                          <m:sty m:val="p"/>
                        </m:rPr>
                        <a:rPr lang="pt-BR" sz="1700" i="0">
                          <a:latin typeface="Cambria Math" panose="02040503050406030204" pitchFamily="18" charset="0"/>
                        </a:rPr>
                        <m:t>Γ</m:t>
                      </m:r>
                      <m:r>
                        <a:rPr lang="pt-BR" sz="1700" i="0">
                          <a:latin typeface="Cambria Math" panose="02040503050406030204" pitchFamily="18" charset="0"/>
                        </a:rPr>
                        <m:t>+</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Ω</m:t>
                          </m:r>
                        </m:sub>
                        <m:sup>
                          <m:r>
                            <a:rPr lang="pt-BR" sz="1700" i="0">
                              <a:latin typeface="Cambria Math" panose="02040503050406030204" pitchFamily="18" charset="0"/>
                            </a:rPr>
                            <m:t> </m:t>
                          </m:r>
                        </m:sup>
                        <m:e>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𝜉</m:t>
                              </m:r>
                            </m:e>
                          </m:d>
                          <m:sSup>
                            <m:sSupPr>
                              <m:ctrlPr>
                                <a:rPr lang="pt-BR" sz="1700" i="1">
                                  <a:latin typeface="Cambria Math" panose="02040503050406030204" pitchFamily="18" charset="0"/>
                                </a:rPr>
                              </m:ctrlPr>
                            </m:sSupPr>
                            <m:e>
                              <m:r>
                                <a:rPr lang="pt-BR" sz="1700" i="1">
                                  <a:latin typeface="Cambria Math" panose="02040503050406030204" pitchFamily="18" charset="0"/>
                                </a:rPr>
                                <m:t>𝑢</m:t>
                              </m:r>
                            </m:e>
                            <m:sup>
                              <m:r>
                                <a:rPr lang="pt-BR" sz="1700" i="0">
                                  <a:latin typeface="Cambria Math" panose="02040503050406030204" pitchFamily="18" charset="0"/>
                                </a:rPr>
                                <m:t>∗</m:t>
                              </m:r>
                            </m:sup>
                          </m:sSup>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Ω</m:t>
                          </m:r>
                        </m:e>
                      </m:nary>
                    </m:oMath>
                  </m:oMathPara>
                </a14:m>
                <a:endParaRPr lang="pt-BR" sz="1700" dirty="0"/>
              </a:p>
            </p:txBody>
          </p:sp>
        </mc:Choice>
        <mc:Fallback xmlns="">
          <p:sp>
            <p:nvSpPr>
              <p:cNvPr id="6" name="CaixaDeTexto 5">
                <a:extLst>
                  <a:ext uri="{FF2B5EF4-FFF2-40B4-BE49-F238E27FC236}">
                    <a16:creationId xmlns:a16="http://schemas.microsoft.com/office/drawing/2014/main" id="{39A8EA7D-48FE-4E15-9561-42C247A01FB9}"/>
                  </a:ext>
                </a:extLst>
              </p:cNvPr>
              <p:cNvSpPr txBox="1">
                <a:spLocks noRot="1" noChangeAspect="1" noMove="1" noResize="1" noEditPoints="1" noAdjustHandles="1" noChangeArrowheads="1" noChangeShapeType="1" noTextEdit="1"/>
              </p:cNvSpPr>
              <p:nvPr/>
            </p:nvSpPr>
            <p:spPr>
              <a:xfrm>
                <a:off x="883920" y="2309500"/>
                <a:ext cx="10158883" cy="778483"/>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81BFEFF5-377A-42DD-BA69-F263F8F15BD6}"/>
                  </a:ext>
                </a:extLst>
              </p:cNvPr>
              <p:cNvSpPr txBox="1"/>
              <p:nvPr/>
            </p:nvSpPr>
            <p:spPr>
              <a:xfrm>
                <a:off x="1249680" y="3887193"/>
                <a:ext cx="9525837" cy="21884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sz="1700" i="1" smtClean="0">
                              <a:latin typeface="Cambria Math" panose="02040503050406030204" pitchFamily="18" charset="0"/>
                            </a:rPr>
                          </m:ctrlPr>
                        </m:dPr>
                        <m:e>
                          <m:sSub>
                            <m:sSubPr>
                              <m:ctrlPr>
                                <a:rPr lang="pt-BR" sz="1700" i="1">
                                  <a:latin typeface="Cambria Math" panose="02040503050406030204" pitchFamily="18" charset="0"/>
                                </a:rPr>
                              </m:ctrlPr>
                            </m:sSubPr>
                            <m:e>
                              <m:r>
                                <a:rPr lang="pt-BR" sz="1700" i="1">
                                  <a:latin typeface="Cambria Math" panose="02040503050406030204" pitchFamily="18" charset="0"/>
                                </a:rPr>
                                <m:t>𝐻</m:t>
                              </m:r>
                            </m:e>
                            <m:sub>
                              <m:r>
                                <a:rPr lang="pt-BR" sz="1700" i="1">
                                  <a:latin typeface="Cambria Math" panose="02040503050406030204" pitchFamily="18" charset="0"/>
                                </a:rPr>
                                <m:t>𝜉</m:t>
                              </m:r>
                              <m:r>
                                <a:rPr lang="pt-BR" sz="1700" i="0">
                                  <a:latin typeface="Cambria Math" panose="02040503050406030204" pitchFamily="18" charset="0"/>
                                </a:rPr>
                                <m:t>1</m:t>
                              </m:r>
                            </m:sub>
                          </m:sSub>
                          <m:sSub>
                            <m:sSubPr>
                              <m:ctrlPr>
                                <a:rPr lang="pt-BR" sz="1700" i="1">
                                  <a:latin typeface="Cambria Math" panose="02040503050406030204" pitchFamily="18" charset="0"/>
                                </a:rPr>
                              </m:ctrlPr>
                            </m:sSubPr>
                            <m:e>
                              <m:r>
                                <a:rPr lang="pt-BR" sz="1700" i="1">
                                  <a:latin typeface="Cambria Math" panose="02040503050406030204" pitchFamily="18" charset="0"/>
                                </a:rPr>
                                <m:t>𝑢</m:t>
                              </m:r>
                            </m:e>
                            <m:sub>
                              <m:r>
                                <a:rPr lang="pt-BR" sz="1700" i="0">
                                  <a:latin typeface="Cambria Math" panose="02040503050406030204" pitchFamily="18" charset="0"/>
                                </a:rPr>
                                <m:t>1</m:t>
                              </m:r>
                            </m:sub>
                          </m:sSub>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0">
                                      <a:latin typeface="Cambria Math" panose="02040503050406030204" pitchFamily="18" charset="0"/>
                                    </a:rPr>
                                    <m:t>1</m:t>
                                  </m:r>
                                </m:sub>
                              </m:sSub>
                            </m:e>
                          </m:d>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𝐻</m:t>
                              </m:r>
                            </m:e>
                            <m:sub>
                              <m:r>
                                <a:rPr lang="pt-BR" sz="1700" i="1">
                                  <a:latin typeface="Cambria Math" panose="02040503050406030204" pitchFamily="18" charset="0"/>
                                </a:rPr>
                                <m:t>𝜉</m:t>
                              </m:r>
                              <m:r>
                                <a:rPr lang="pt-BR" sz="1700" i="1">
                                  <a:latin typeface="Cambria Math" panose="02040503050406030204" pitchFamily="18" charset="0"/>
                                </a:rPr>
                                <m:t>𝑆</m:t>
                              </m:r>
                            </m:sub>
                          </m:sSub>
                          <m:sSub>
                            <m:sSubPr>
                              <m:ctrlPr>
                                <a:rPr lang="pt-BR" sz="1700" i="1">
                                  <a:latin typeface="Cambria Math" panose="02040503050406030204" pitchFamily="18" charset="0"/>
                                </a:rPr>
                              </m:ctrlPr>
                            </m:sSubPr>
                            <m:e>
                              <m:r>
                                <a:rPr lang="pt-BR" sz="1700" i="1">
                                  <a:latin typeface="Cambria Math" panose="02040503050406030204" pitchFamily="18" charset="0"/>
                                </a:rPr>
                                <m:t>𝑢</m:t>
                              </m:r>
                            </m:e>
                            <m:sub>
                              <m:r>
                                <a:rPr lang="pt-BR" sz="1700" i="1">
                                  <a:latin typeface="Cambria Math" panose="02040503050406030204" pitchFamily="18" charset="0"/>
                                </a:rPr>
                                <m:t>𝑛</m:t>
                              </m:r>
                            </m:sub>
                          </m:sSub>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1">
                                      <a:latin typeface="Cambria Math" panose="02040503050406030204" pitchFamily="18" charset="0"/>
                                    </a:rPr>
                                    <m:t>𝑛</m:t>
                                  </m:r>
                                </m:sub>
                              </m:sSub>
                            </m:e>
                          </m:d>
                        </m:e>
                      </m:d>
                      <m:r>
                        <a:rPr lang="pt-BR" sz="1700" i="0">
                          <a:latin typeface="Cambria Math" panose="02040503050406030204" pitchFamily="18" charset="0"/>
                        </a:rPr>
                        <m:t>−</m:t>
                      </m:r>
                      <m:d>
                        <m:dPr>
                          <m:begChr m:val="{"/>
                          <m:endChr m:val="}"/>
                          <m:ctrlPr>
                            <a:rPr lang="pt-BR" sz="1700" i="1">
                              <a:latin typeface="Cambria Math" panose="02040503050406030204" pitchFamily="18" charset="0"/>
                            </a:rPr>
                          </m:ctrlPr>
                        </m:dPr>
                        <m:e>
                          <m:sSub>
                            <m:sSubPr>
                              <m:ctrlPr>
                                <a:rPr lang="pt-BR" sz="1700" i="1">
                                  <a:latin typeface="Cambria Math" panose="02040503050406030204" pitchFamily="18" charset="0"/>
                                </a:rPr>
                              </m:ctrlPr>
                            </m:sSubPr>
                            <m:e>
                              <m:r>
                                <a:rPr lang="pt-BR" sz="1700" i="1">
                                  <a:latin typeface="Cambria Math" panose="02040503050406030204" pitchFamily="18" charset="0"/>
                                </a:rPr>
                                <m:t>𝐺</m:t>
                              </m:r>
                            </m:e>
                            <m:sub>
                              <m:r>
                                <a:rPr lang="pt-BR" sz="1700" i="1">
                                  <a:latin typeface="Cambria Math" panose="02040503050406030204" pitchFamily="18" charset="0"/>
                                </a:rPr>
                                <m:t>𝜉</m:t>
                              </m:r>
                              <m:r>
                                <a:rPr lang="pt-BR" sz="1700" i="0">
                                  <a:latin typeface="Cambria Math" panose="02040503050406030204" pitchFamily="18" charset="0"/>
                                </a:rPr>
                                <m:t>1</m:t>
                              </m:r>
                            </m:sub>
                          </m:sSub>
                          <m:sSub>
                            <m:sSubPr>
                              <m:ctrlPr>
                                <a:rPr lang="pt-BR" sz="1700" i="1">
                                  <a:latin typeface="Cambria Math" panose="02040503050406030204" pitchFamily="18" charset="0"/>
                                </a:rPr>
                              </m:ctrlPr>
                            </m:sSubPr>
                            <m:e>
                              <m:r>
                                <a:rPr lang="pt-BR" sz="1700" i="1">
                                  <a:latin typeface="Cambria Math" panose="02040503050406030204" pitchFamily="18" charset="0"/>
                                </a:rPr>
                                <m:t>𝑞</m:t>
                              </m:r>
                            </m:e>
                            <m:sub>
                              <m:r>
                                <a:rPr lang="pt-BR" sz="1700" i="0">
                                  <a:latin typeface="Cambria Math" panose="02040503050406030204" pitchFamily="18" charset="0"/>
                                </a:rPr>
                                <m:t>1</m:t>
                              </m:r>
                            </m:sub>
                          </m:sSub>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0">
                                      <a:latin typeface="Cambria Math" panose="02040503050406030204" pitchFamily="18" charset="0"/>
                                    </a:rPr>
                                    <m:t>1</m:t>
                                  </m:r>
                                </m:sub>
                              </m:sSub>
                            </m:e>
                          </m:d>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𝐺</m:t>
                              </m:r>
                            </m:e>
                            <m:sub>
                              <m:r>
                                <a:rPr lang="pt-BR" sz="1700" i="1">
                                  <a:latin typeface="Cambria Math" panose="02040503050406030204" pitchFamily="18" charset="0"/>
                                </a:rPr>
                                <m:t>𝜉</m:t>
                              </m:r>
                              <m:r>
                                <a:rPr lang="pt-BR" sz="1700" i="1">
                                  <a:latin typeface="Cambria Math" panose="02040503050406030204" pitchFamily="18" charset="0"/>
                                </a:rPr>
                                <m:t>𝑆</m:t>
                              </m:r>
                            </m:sub>
                          </m:sSub>
                          <m:sSub>
                            <m:sSubPr>
                              <m:ctrlPr>
                                <a:rPr lang="pt-BR" sz="1700" i="1">
                                  <a:latin typeface="Cambria Math" panose="02040503050406030204" pitchFamily="18" charset="0"/>
                                </a:rPr>
                              </m:ctrlPr>
                            </m:sSubPr>
                            <m:e>
                              <m:r>
                                <a:rPr lang="pt-BR" sz="1700" i="1">
                                  <a:latin typeface="Cambria Math" panose="02040503050406030204" pitchFamily="18" charset="0"/>
                                </a:rPr>
                                <m:t>𝑞</m:t>
                              </m:r>
                            </m:e>
                            <m:sub>
                              <m:r>
                                <a:rPr lang="pt-BR" sz="1700" i="1">
                                  <a:latin typeface="Cambria Math" panose="02040503050406030204" pitchFamily="18" charset="0"/>
                                </a:rPr>
                                <m:t>𝑛</m:t>
                              </m:r>
                            </m:sub>
                          </m:sSub>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1">
                                      <a:latin typeface="Cambria Math" panose="02040503050406030204" pitchFamily="18" charset="0"/>
                                    </a:rPr>
                                    <m:t>𝑛</m:t>
                                  </m:r>
                                </m:sub>
                              </m:sSub>
                            </m:e>
                          </m:d>
                        </m:e>
                      </m:d>
                      <m:r>
                        <a:rPr lang="pt-BR" sz="1700" i="0">
                          <a:latin typeface="Cambria Math" panose="02040503050406030204" pitchFamily="18" charset="0"/>
                        </a:rPr>
                        <m:t>=</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d>
                        <m:dPr>
                          <m:begChr m:val="{"/>
                          <m:endChr m:val="}"/>
                          <m:ctrlPr>
                            <a:rPr lang="pt-BR" sz="1700" i="1">
                              <a:latin typeface="Cambria Math" panose="02040503050406030204" pitchFamily="18" charset="0"/>
                            </a:rPr>
                          </m:ctrlPr>
                        </m:dPr>
                        <m:e>
                          <m:m>
                            <m:mPr>
                              <m:plcHide m:val="on"/>
                              <m:mcs>
                                <m:mc>
                                  <m:mcPr>
                                    <m:count m:val="1"/>
                                    <m:mcJc m:val="center"/>
                                  </m:mcPr>
                                </m:mc>
                              </m:mcs>
                              <m:ctrlPr>
                                <a:rPr lang="pt-BR" sz="1700" i="1">
                                  <a:latin typeface="Cambria Math" panose="02040503050406030204" pitchFamily="18" charset="0"/>
                                </a:rPr>
                              </m:ctrlPr>
                            </m:mPr>
                            <m:mr>
                              <m:e>
                                <m:eqArr>
                                  <m:eqArrPr>
                                    <m:ctrlPr>
                                      <a:rPr lang="pt-BR" sz="1700" i="1">
                                        <a:latin typeface="Cambria Math" panose="02040503050406030204" pitchFamily="18" charset="0"/>
                                      </a:rPr>
                                    </m:ctrlPr>
                                  </m:eqArrPr>
                                  <m:e>
                                    <m:r>
                                      <a:rPr lang="pt-BR" sz="1700" i="0">
                                        <a:latin typeface="Cambria Math" panose="02040503050406030204" pitchFamily="18" charset="0"/>
                                      </a:rPr>
                                      <m:t>&amp;</m:t>
                                    </m:r>
                                    <m:d>
                                      <m:dPr>
                                        <m:begChr m:val="["/>
                                        <m:endChr m:val="]"/>
                                        <m:ctrlPr>
                                          <a:rPr lang="pt-BR" sz="1700" i="1">
                                            <a:latin typeface="Cambria Math" panose="02040503050406030204" pitchFamily="18" charset="0"/>
                                          </a:rPr>
                                        </m:ctrlPr>
                                      </m:dPr>
                                      <m:e>
                                        <m:sPre>
                                          <m:sPrePr>
                                            <m:ctrlPr>
                                              <a:rPr lang="pt-BR" sz="1700" i="1">
                                                <a:latin typeface="Cambria Math" panose="02040503050406030204" pitchFamily="18" charset="0"/>
                                              </a:rPr>
                                            </m:ctrlPr>
                                          </m:sPrePr>
                                          <m:sub>
                                            <m:r>
                                              <a:rPr lang="pt-BR" sz="1700" i="0">
                                                <a:latin typeface="Cambria Math" panose="02040503050406030204" pitchFamily="18" charset="0"/>
                                              </a:rPr>
                                              <m:t> </m:t>
                                            </m:r>
                                          </m:sub>
                                          <m:sup>
                                            <m:r>
                                              <a:rPr lang="pt-BR" sz="1700" i="1">
                                                <a:latin typeface="Cambria Math" panose="02040503050406030204" pitchFamily="18" charset="0"/>
                                              </a:rPr>
                                              <m:t>𝜉</m:t>
                                            </m:r>
                                          </m:sup>
                                          <m:e>
                                            <m:sSub>
                                              <m:sSubPr>
                                                <m:ctrlPr>
                                                  <a:rPr lang="pt-BR" sz="1700" i="1">
                                                    <a:latin typeface="Cambria Math" panose="02040503050406030204" pitchFamily="18" charset="0"/>
                                                  </a:rPr>
                                                </m:ctrlPr>
                                              </m:sSubPr>
                                              <m:e>
                                                <m:r>
                                                  <a:rPr lang="pt-BR" sz="1700" i="1">
                                                    <a:latin typeface="Cambria Math" panose="02040503050406030204" pitchFamily="18" charset="0"/>
                                                  </a:rPr>
                                                  <m:t>𝛼</m:t>
                                                </m:r>
                                              </m:e>
                                              <m:sub>
                                                <m:r>
                                                  <a:rPr lang="pt-BR" sz="1700" i="0">
                                                    <a:latin typeface="Cambria Math" panose="02040503050406030204" pitchFamily="18" charset="0"/>
                                                  </a:rPr>
                                                  <m:t>1</m:t>
                                                </m:r>
                                              </m:sub>
                                            </m:sSub>
                                          </m:e>
                                        </m:sPre>
                                        <m:d>
                                          <m:dPr>
                                            <m:ctrlPr>
                                              <a:rPr lang="pt-BR" sz="1700" i="1">
                                                <a:latin typeface="Cambria Math" panose="02040503050406030204" pitchFamily="18" charset="0"/>
                                              </a:rPr>
                                            </m:ctrlPr>
                                          </m:dPr>
                                          <m:e>
                                            <m:nary>
                                              <m:naryPr>
                                                <m:limLoc m:val="undOvr"/>
                                                <m:ctrlPr>
                                                  <a:rPr lang="pt-BR" sz="1700" i="1">
                                                    <a:latin typeface="Cambria Math" panose="02040503050406030204" pitchFamily="18" charset="0"/>
                                                  </a:rPr>
                                                </m:ctrlPr>
                                              </m:naryPr>
                                              <m:sub>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0">
                                                        <a:latin typeface="Cambria Math" panose="02040503050406030204" pitchFamily="18" charset="0"/>
                                                      </a:rPr>
                                                      <m:t>1</m:t>
                                                    </m:r>
                                                  </m:sub>
                                                </m:sSub>
                                              </m:sub>
                                              <m:sup>
                                                <m:r>
                                                  <a:rPr lang="pt-BR" sz="1700" i="0">
                                                    <a:latin typeface="Cambria Math" panose="02040503050406030204" pitchFamily="18" charset="0"/>
                                                  </a:rPr>
                                                  <m:t> </m:t>
                                                </m:r>
                                              </m:sup>
                                              <m:e>
                                                <m:sSubSup>
                                                  <m:sSubSupPr>
                                                    <m:ctrlPr>
                                                      <a:rPr lang="pt-BR" sz="1700" i="1">
                                                        <a:latin typeface="Cambria Math" panose="02040503050406030204" pitchFamily="18" charset="0"/>
                                                      </a:rPr>
                                                    </m:ctrlPr>
                                                  </m:sSubSupPr>
                                                  <m:e>
                                                    <m:r>
                                                      <a:rPr lang="pt-BR" sz="1700" i="1">
                                                        <a:latin typeface="Cambria Math" panose="02040503050406030204" pitchFamily="18" charset="0"/>
                                                      </a:rPr>
                                                      <m:t>𝜂</m:t>
                                                    </m:r>
                                                  </m:e>
                                                  <m:sub>
                                                    <m:r>
                                                      <a:rPr lang="pt-BR" sz="1700" i="0">
                                                        <a:latin typeface="Cambria Math" panose="02040503050406030204" pitchFamily="18" charset="0"/>
                                                      </a:rPr>
                                                      <m:t>1</m:t>
                                                    </m:r>
                                                  </m:sub>
                                                  <m:sup>
                                                    <m:r>
                                                      <a:rPr lang="pt-BR" sz="1700" i="0">
                                                        <a:latin typeface="Cambria Math" panose="02040503050406030204" pitchFamily="18" charset="0"/>
                                                      </a:rPr>
                                                      <m:t>1</m:t>
                                                    </m:r>
                                                  </m:sup>
                                                </m:sSubSup>
                                                <m:d>
                                                  <m:dPr>
                                                    <m:ctrlPr>
                                                      <a:rPr lang="pt-BR" sz="1700" i="1">
                                                        <a:latin typeface="Cambria Math" panose="02040503050406030204" pitchFamily="18" charset="0"/>
                                                      </a:rPr>
                                                    </m:ctrlPr>
                                                  </m:dPr>
                                                  <m:e>
                                                    <m:sSup>
                                                      <m:sSupPr>
                                                        <m:ctrlPr>
                                                          <a:rPr lang="pt-BR" sz="1700" i="1">
                                                            <a:latin typeface="Cambria Math" panose="02040503050406030204" pitchFamily="18" charset="0"/>
                                                          </a:rPr>
                                                        </m:ctrlPr>
                                                      </m:sSupPr>
                                                      <m:e>
                                                        <m:r>
                                                          <a:rPr lang="pt-BR" sz="1700" i="1">
                                                            <a:latin typeface="Cambria Math" panose="02040503050406030204" pitchFamily="18" charset="0"/>
                                                          </a:rPr>
                                                          <m:t>𝑋</m:t>
                                                        </m:r>
                                                      </m:e>
                                                      <m:sup>
                                                        <m:r>
                                                          <a:rPr lang="pt-BR" sz="1700" i="0">
                                                            <a:latin typeface="Cambria Math" panose="02040503050406030204" pitchFamily="18" charset="0"/>
                                                          </a:rPr>
                                                          <m:t>1</m:t>
                                                        </m:r>
                                                      </m:sup>
                                                    </m:sSup>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0">
                                                            <a:latin typeface="Cambria Math" panose="02040503050406030204" pitchFamily="18" charset="0"/>
                                                          </a:rPr>
                                                          <m:t>1</m:t>
                                                        </m:r>
                                                      </m:sub>
                                                    </m:sSub>
                                                  </m:e>
                                                </m:d>
                                              </m:e>
                                            </m:nary>
                                            <m:r>
                                              <a:rPr lang="pt-BR" sz="1700" i="1">
                                                <a:latin typeface="Cambria Math" panose="02040503050406030204" pitchFamily="18" charset="0"/>
                                              </a:rPr>
                                              <m:t>𝑑</m:t>
                                            </m:r>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0">
                                                    <a:latin typeface="Cambria Math" panose="02040503050406030204" pitchFamily="18" charset="0"/>
                                                  </a:rPr>
                                                  <m:t>1</m:t>
                                                </m:r>
                                              </m:sub>
                                            </m:sSub>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0">
                                                    <a:latin typeface="Cambria Math" panose="02040503050406030204" pitchFamily="18" charset="0"/>
                                                  </a:rPr>
                                                  <m:t>⋯</m:t>
                                                </m:r>
                                              </m:e>
                                              <m:sub>
                                                <m:r>
                                                  <a:rPr lang="pt-BR" sz="1700" i="1">
                                                    <a:latin typeface="Cambria Math" panose="02040503050406030204" pitchFamily="18" charset="0"/>
                                                  </a:rPr>
                                                  <m:t>𝑛</m:t>
                                                </m:r>
                                              </m:sub>
                                            </m:sSub>
                                            <m:r>
                                              <a:rPr lang="pt-BR" sz="1700" i="0">
                                                <a:latin typeface="Cambria Math" panose="02040503050406030204" pitchFamily="18" charset="0"/>
                                              </a:rPr>
                                              <m:t>+</m:t>
                                            </m:r>
                                            <m:nary>
                                              <m:naryPr>
                                                <m:limLoc m:val="undOvr"/>
                                                <m:ctrlPr>
                                                  <a:rPr lang="pt-BR" sz="1700" i="1">
                                                    <a:latin typeface="Cambria Math" panose="02040503050406030204" pitchFamily="18" charset="0"/>
                                                  </a:rPr>
                                                </m:ctrlPr>
                                              </m:naryPr>
                                              <m:sub>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1">
                                                        <a:latin typeface="Cambria Math" panose="02040503050406030204" pitchFamily="18" charset="0"/>
                                                      </a:rPr>
                                                      <m:t>𝑛</m:t>
                                                    </m:r>
                                                  </m:sub>
                                                </m:sSub>
                                              </m:sub>
                                              <m:sup>
                                                <m:r>
                                                  <a:rPr lang="pt-BR" sz="1700" i="0">
                                                    <a:latin typeface="Cambria Math" panose="02040503050406030204" pitchFamily="18" charset="0"/>
                                                  </a:rPr>
                                                  <m:t> </m:t>
                                                </m:r>
                                              </m:sup>
                                              <m:e>
                                                <m:sSubSup>
                                                  <m:sSubSupPr>
                                                    <m:ctrlPr>
                                                      <a:rPr lang="pt-BR" sz="1700" i="1">
                                                        <a:latin typeface="Cambria Math" panose="02040503050406030204" pitchFamily="18" charset="0"/>
                                                      </a:rPr>
                                                    </m:ctrlPr>
                                                  </m:sSubSupPr>
                                                  <m:e>
                                                    <m:r>
                                                      <a:rPr lang="pt-BR" sz="1700" i="1">
                                                        <a:latin typeface="Cambria Math" panose="02040503050406030204" pitchFamily="18" charset="0"/>
                                                      </a:rPr>
                                                      <m:t>𝜂</m:t>
                                                    </m:r>
                                                  </m:e>
                                                  <m:sub>
                                                    <m:r>
                                                      <a:rPr lang="pt-BR" sz="1700" i="1">
                                                        <a:latin typeface="Cambria Math" panose="02040503050406030204" pitchFamily="18" charset="0"/>
                                                      </a:rPr>
                                                      <m:t>𝑛</m:t>
                                                    </m:r>
                                                  </m:sub>
                                                  <m:sup>
                                                    <m:r>
                                                      <a:rPr lang="pt-BR" sz="1700" i="0">
                                                        <a:latin typeface="Cambria Math" panose="02040503050406030204" pitchFamily="18" charset="0"/>
                                                      </a:rPr>
                                                      <m:t>1</m:t>
                                                    </m:r>
                                                  </m:sup>
                                                </m:sSubSup>
                                                <m:d>
                                                  <m:dPr>
                                                    <m:ctrlPr>
                                                      <a:rPr lang="pt-BR" sz="1700" i="1">
                                                        <a:latin typeface="Cambria Math" panose="02040503050406030204" pitchFamily="18" charset="0"/>
                                                      </a:rPr>
                                                    </m:ctrlPr>
                                                  </m:dPr>
                                                  <m:e>
                                                    <m:sSup>
                                                      <m:sSupPr>
                                                        <m:ctrlPr>
                                                          <a:rPr lang="pt-BR" sz="1700" i="1">
                                                            <a:latin typeface="Cambria Math" panose="02040503050406030204" pitchFamily="18" charset="0"/>
                                                          </a:rPr>
                                                        </m:ctrlPr>
                                                      </m:sSupPr>
                                                      <m:e>
                                                        <m:r>
                                                          <a:rPr lang="pt-BR" sz="1700" i="1">
                                                            <a:latin typeface="Cambria Math" panose="02040503050406030204" pitchFamily="18" charset="0"/>
                                                          </a:rPr>
                                                          <m:t>𝑋</m:t>
                                                        </m:r>
                                                      </m:e>
                                                      <m:sup>
                                                        <m:r>
                                                          <a:rPr lang="pt-BR" sz="1700" i="0">
                                                            <a:latin typeface="Cambria Math" panose="02040503050406030204" pitchFamily="18" charset="0"/>
                                                          </a:rPr>
                                                          <m:t>1</m:t>
                                                        </m:r>
                                                      </m:sup>
                                                    </m:sSup>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1">
                                                            <a:latin typeface="Cambria Math" panose="02040503050406030204" pitchFamily="18" charset="0"/>
                                                          </a:rPr>
                                                          <m:t>𝑛</m:t>
                                                        </m:r>
                                                      </m:sub>
                                                    </m:sSub>
                                                  </m:e>
                                                </m:d>
                                              </m:e>
                                            </m:nary>
                                            <m:r>
                                              <a:rPr lang="pt-BR" sz="1700" i="1">
                                                <a:latin typeface="Cambria Math" panose="02040503050406030204" pitchFamily="18" charset="0"/>
                                              </a:rPr>
                                              <m:t>𝑑</m:t>
                                            </m:r>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1">
                                                    <a:latin typeface="Cambria Math" panose="02040503050406030204" pitchFamily="18" charset="0"/>
                                                  </a:rPr>
                                                  <m:t>𝑛</m:t>
                                                </m:r>
                                              </m:sub>
                                            </m:sSub>
                                          </m:e>
                                        </m:d>
                                      </m:e>
                                    </m:d>
                                  </m:e>
                                  <m:e>
                                    <m:r>
                                      <a:rPr lang="pt-BR" sz="1700" i="0">
                                        <a:latin typeface="Cambria Math" panose="02040503050406030204" pitchFamily="18" charset="0"/>
                                      </a:rPr>
                                      <m:t>&amp; </m:t>
                                    </m:r>
                                  </m:e>
                                </m:eqArr>
                              </m:e>
                            </m:mr>
                            <m:mr>
                              <m:e>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0">
                                        <a:latin typeface="Cambria Math" panose="02040503050406030204" pitchFamily="18" charset="0"/>
                                      </a:rPr>
                                      <m:t>⋯</m:t>
                                    </m:r>
                                  </m:e>
                                  <m:sub>
                                    <m:r>
                                      <a:rPr lang="pt-BR" sz="1700" i="1">
                                        <a:latin typeface="Cambria Math" panose="02040503050406030204" pitchFamily="18" charset="0"/>
                                      </a:rPr>
                                      <m:t>𝑚</m:t>
                                    </m:r>
                                  </m:sub>
                                </m:sSub>
                                <m:r>
                                  <a:rPr lang="pt-BR" sz="1700" i="0">
                                    <a:latin typeface="Cambria Math" panose="02040503050406030204" pitchFamily="18" charset="0"/>
                                  </a:rPr>
                                  <m:t>+</m:t>
                                </m:r>
                              </m:e>
                            </m:mr>
                            <m:mr>
                              <m:e>
                                <m:d>
                                  <m:dPr>
                                    <m:begChr m:val="["/>
                                    <m:endChr m:val="]"/>
                                    <m:ctrlPr>
                                      <a:rPr lang="pt-BR" sz="1700" i="1">
                                        <a:latin typeface="Cambria Math" panose="02040503050406030204" pitchFamily="18" charset="0"/>
                                      </a:rPr>
                                    </m:ctrlPr>
                                  </m:dPr>
                                  <m:e>
                                    <m:sPre>
                                      <m:sPrePr>
                                        <m:ctrlPr>
                                          <a:rPr lang="pt-BR" sz="1700" i="1">
                                            <a:latin typeface="Cambria Math" panose="02040503050406030204" pitchFamily="18" charset="0"/>
                                          </a:rPr>
                                        </m:ctrlPr>
                                      </m:sPrePr>
                                      <m:sub>
                                        <m:r>
                                          <a:rPr lang="pt-BR" sz="1700" i="0">
                                            <a:latin typeface="Cambria Math" panose="02040503050406030204" pitchFamily="18" charset="0"/>
                                          </a:rPr>
                                          <m:t> </m:t>
                                        </m:r>
                                      </m:sub>
                                      <m:sup>
                                        <m:r>
                                          <a:rPr lang="pt-BR" sz="1700" i="1">
                                            <a:latin typeface="Cambria Math" panose="02040503050406030204" pitchFamily="18" charset="0"/>
                                          </a:rPr>
                                          <m:t>𝜉</m:t>
                                        </m:r>
                                      </m:sup>
                                      <m:e>
                                        <m:sSub>
                                          <m:sSubPr>
                                            <m:ctrlPr>
                                              <a:rPr lang="pt-BR" sz="1700" i="1">
                                                <a:latin typeface="Cambria Math" panose="02040503050406030204" pitchFamily="18" charset="0"/>
                                              </a:rPr>
                                            </m:ctrlPr>
                                          </m:sSubPr>
                                          <m:e>
                                            <m:r>
                                              <a:rPr lang="pt-BR" sz="1700" i="1">
                                                <a:latin typeface="Cambria Math" panose="02040503050406030204" pitchFamily="18" charset="0"/>
                                              </a:rPr>
                                              <m:t>𝛼</m:t>
                                            </m:r>
                                          </m:e>
                                          <m:sub>
                                            <m:r>
                                              <a:rPr lang="pt-BR" sz="1700" i="1">
                                                <a:latin typeface="Cambria Math" panose="02040503050406030204" pitchFamily="18" charset="0"/>
                                              </a:rPr>
                                              <m:t>𝑚</m:t>
                                            </m:r>
                                          </m:sub>
                                        </m:sSub>
                                      </m:e>
                                    </m:sPre>
                                    <m:d>
                                      <m:dPr>
                                        <m:ctrlPr>
                                          <a:rPr lang="pt-BR" sz="1700" i="1">
                                            <a:latin typeface="Cambria Math" panose="02040503050406030204" pitchFamily="18" charset="0"/>
                                          </a:rPr>
                                        </m:ctrlPr>
                                      </m:dPr>
                                      <m:e>
                                        <m:nary>
                                          <m:naryPr>
                                            <m:limLoc m:val="undOvr"/>
                                            <m:ctrlPr>
                                              <a:rPr lang="pt-BR" sz="1700" i="1">
                                                <a:latin typeface="Cambria Math" panose="02040503050406030204" pitchFamily="18" charset="0"/>
                                              </a:rPr>
                                            </m:ctrlPr>
                                          </m:naryPr>
                                          <m:sub>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0">
                                                    <a:latin typeface="Cambria Math" panose="02040503050406030204" pitchFamily="18" charset="0"/>
                                                  </a:rPr>
                                                  <m:t>1</m:t>
                                                </m:r>
                                              </m:sub>
                                            </m:sSub>
                                          </m:sub>
                                          <m:sup>
                                            <m:r>
                                              <a:rPr lang="pt-BR" sz="1700" i="0">
                                                <a:latin typeface="Cambria Math" panose="02040503050406030204" pitchFamily="18" charset="0"/>
                                              </a:rPr>
                                              <m:t> </m:t>
                                            </m:r>
                                          </m:sup>
                                          <m:e>
                                            <m:sSubSup>
                                              <m:sSubSupPr>
                                                <m:ctrlPr>
                                                  <a:rPr lang="pt-BR" sz="1700" i="1">
                                                    <a:latin typeface="Cambria Math" panose="02040503050406030204" pitchFamily="18" charset="0"/>
                                                  </a:rPr>
                                                </m:ctrlPr>
                                              </m:sSubSupPr>
                                              <m:e>
                                                <m:r>
                                                  <a:rPr lang="pt-BR" sz="1700" i="1">
                                                    <a:latin typeface="Cambria Math" panose="02040503050406030204" pitchFamily="18" charset="0"/>
                                                  </a:rPr>
                                                  <m:t>𝜂</m:t>
                                                </m:r>
                                              </m:e>
                                              <m:sub>
                                                <m:r>
                                                  <a:rPr lang="pt-BR" sz="1700" i="0">
                                                    <a:latin typeface="Cambria Math" panose="02040503050406030204" pitchFamily="18" charset="0"/>
                                                  </a:rPr>
                                                  <m:t>1</m:t>
                                                </m:r>
                                              </m:sub>
                                              <m:sup>
                                                <m:r>
                                                  <a:rPr lang="pt-BR" sz="1700" i="1">
                                                    <a:latin typeface="Cambria Math" panose="02040503050406030204" pitchFamily="18" charset="0"/>
                                                  </a:rPr>
                                                  <m:t>𝑚</m:t>
                                                </m:r>
                                              </m:sup>
                                            </m:sSubSup>
                                            <m:d>
                                              <m:dPr>
                                                <m:ctrlPr>
                                                  <a:rPr lang="pt-BR" sz="1700" i="1">
                                                    <a:latin typeface="Cambria Math" panose="02040503050406030204" pitchFamily="18" charset="0"/>
                                                  </a:rPr>
                                                </m:ctrlPr>
                                              </m:dPr>
                                              <m:e>
                                                <m:sSup>
                                                  <m:sSupPr>
                                                    <m:ctrlPr>
                                                      <a:rPr lang="pt-BR" sz="1700" i="1">
                                                        <a:latin typeface="Cambria Math" panose="02040503050406030204" pitchFamily="18" charset="0"/>
                                                      </a:rPr>
                                                    </m:ctrlPr>
                                                  </m:sSupPr>
                                                  <m:e>
                                                    <m:r>
                                                      <a:rPr lang="pt-BR" sz="1700" i="1">
                                                        <a:latin typeface="Cambria Math" panose="02040503050406030204" pitchFamily="18" charset="0"/>
                                                      </a:rPr>
                                                      <m:t>𝑋</m:t>
                                                    </m:r>
                                                  </m:e>
                                                  <m:sup>
                                                    <m:r>
                                                      <a:rPr lang="pt-BR" sz="1700" i="1">
                                                        <a:latin typeface="Cambria Math" panose="02040503050406030204" pitchFamily="18" charset="0"/>
                                                      </a:rPr>
                                                      <m:t>𝑚</m:t>
                                                    </m:r>
                                                  </m:sup>
                                                </m:sSup>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0">
                                                        <a:latin typeface="Cambria Math" panose="02040503050406030204" pitchFamily="18" charset="0"/>
                                                      </a:rPr>
                                                      <m:t>1</m:t>
                                                    </m:r>
                                                  </m:sub>
                                                </m:sSub>
                                              </m:e>
                                            </m:d>
                                          </m:e>
                                        </m:nary>
                                        <m:r>
                                          <a:rPr lang="pt-BR" sz="1700" i="1">
                                            <a:latin typeface="Cambria Math" panose="02040503050406030204" pitchFamily="18" charset="0"/>
                                          </a:rPr>
                                          <m:t>𝑑</m:t>
                                        </m:r>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0">
                                                <a:latin typeface="Cambria Math" panose="02040503050406030204" pitchFamily="18" charset="0"/>
                                              </a:rPr>
                                              <m:t>1</m:t>
                                            </m:r>
                                          </m:sub>
                                        </m:sSub>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0">
                                                <a:latin typeface="Cambria Math" panose="02040503050406030204" pitchFamily="18" charset="0"/>
                                              </a:rPr>
                                              <m:t>⋯</m:t>
                                            </m:r>
                                          </m:e>
                                          <m:sub>
                                            <m:r>
                                              <a:rPr lang="pt-BR" sz="1700" i="1">
                                                <a:latin typeface="Cambria Math" panose="02040503050406030204" pitchFamily="18" charset="0"/>
                                              </a:rPr>
                                              <m:t>𝑛</m:t>
                                            </m:r>
                                          </m:sub>
                                        </m:sSub>
                                        <m:r>
                                          <a:rPr lang="pt-BR" sz="1700" i="0">
                                            <a:latin typeface="Cambria Math" panose="02040503050406030204" pitchFamily="18" charset="0"/>
                                          </a:rPr>
                                          <m:t>+</m:t>
                                        </m:r>
                                        <m:nary>
                                          <m:naryPr>
                                            <m:limLoc m:val="undOvr"/>
                                            <m:ctrlPr>
                                              <a:rPr lang="pt-BR" sz="1700" i="1">
                                                <a:latin typeface="Cambria Math" panose="02040503050406030204" pitchFamily="18" charset="0"/>
                                              </a:rPr>
                                            </m:ctrlPr>
                                          </m:naryPr>
                                          <m:sub>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1">
                                                    <a:latin typeface="Cambria Math" panose="02040503050406030204" pitchFamily="18" charset="0"/>
                                                  </a:rPr>
                                                  <m:t>𝑛</m:t>
                                                </m:r>
                                              </m:sub>
                                            </m:sSub>
                                          </m:sub>
                                          <m:sup>
                                            <m:r>
                                              <a:rPr lang="pt-BR" sz="1700" i="0">
                                                <a:latin typeface="Cambria Math" panose="02040503050406030204" pitchFamily="18" charset="0"/>
                                              </a:rPr>
                                              <m:t> </m:t>
                                            </m:r>
                                          </m:sup>
                                          <m:e>
                                            <m:sSubSup>
                                              <m:sSubSupPr>
                                                <m:ctrlPr>
                                                  <a:rPr lang="pt-BR" sz="1700" i="1">
                                                    <a:latin typeface="Cambria Math" panose="02040503050406030204" pitchFamily="18" charset="0"/>
                                                  </a:rPr>
                                                </m:ctrlPr>
                                              </m:sSubSupPr>
                                              <m:e>
                                                <m:r>
                                                  <a:rPr lang="pt-BR" sz="1700" i="1">
                                                    <a:latin typeface="Cambria Math" panose="02040503050406030204" pitchFamily="18" charset="0"/>
                                                  </a:rPr>
                                                  <m:t>𝜂</m:t>
                                                </m:r>
                                              </m:e>
                                              <m:sub>
                                                <m:r>
                                                  <a:rPr lang="pt-BR" sz="1700" i="1">
                                                    <a:latin typeface="Cambria Math" panose="02040503050406030204" pitchFamily="18" charset="0"/>
                                                  </a:rPr>
                                                  <m:t>𝑛</m:t>
                                                </m:r>
                                              </m:sub>
                                              <m:sup>
                                                <m:r>
                                                  <a:rPr lang="pt-BR" sz="1700" i="1">
                                                    <a:latin typeface="Cambria Math" panose="02040503050406030204" pitchFamily="18" charset="0"/>
                                                  </a:rPr>
                                                  <m:t>𝑚</m:t>
                                                </m:r>
                                              </m:sup>
                                            </m:sSubSup>
                                            <m:d>
                                              <m:dPr>
                                                <m:ctrlPr>
                                                  <a:rPr lang="pt-BR" sz="1700" i="1">
                                                    <a:latin typeface="Cambria Math" panose="02040503050406030204" pitchFamily="18" charset="0"/>
                                                  </a:rPr>
                                                </m:ctrlPr>
                                              </m:dPr>
                                              <m:e>
                                                <m:sSup>
                                                  <m:sSupPr>
                                                    <m:ctrlPr>
                                                      <a:rPr lang="pt-BR" sz="1700" i="1">
                                                        <a:latin typeface="Cambria Math" panose="02040503050406030204" pitchFamily="18" charset="0"/>
                                                      </a:rPr>
                                                    </m:ctrlPr>
                                                  </m:sSupPr>
                                                  <m:e>
                                                    <m:r>
                                                      <a:rPr lang="pt-BR" sz="1700" i="1">
                                                        <a:latin typeface="Cambria Math" panose="02040503050406030204" pitchFamily="18" charset="0"/>
                                                      </a:rPr>
                                                      <m:t>𝑋</m:t>
                                                    </m:r>
                                                  </m:e>
                                                  <m:sup>
                                                    <m:r>
                                                      <a:rPr lang="pt-BR" sz="1700" i="1">
                                                        <a:latin typeface="Cambria Math" panose="02040503050406030204" pitchFamily="18" charset="0"/>
                                                      </a:rPr>
                                                      <m:t>𝑚</m:t>
                                                    </m:r>
                                                  </m:sup>
                                                </m:sSup>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1">
                                                        <a:latin typeface="Cambria Math" panose="02040503050406030204" pitchFamily="18" charset="0"/>
                                                      </a:rPr>
                                                      <m:t>𝑛</m:t>
                                                    </m:r>
                                                  </m:sub>
                                                </m:sSub>
                                              </m:e>
                                            </m:d>
                                          </m:e>
                                        </m:nary>
                                        <m:r>
                                          <a:rPr lang="pt-BR" sz="1700" i="1">
                                            <a:latin typeface="Cambria Math" panose="02040503050406030204" pitchFamily="18" charset="0"/>
                                          </a:rPr>
                                          <m:t>𝑑</m:t>
                                        </m:r>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1">
                                                <a:latin typeface="Cambria Math" panose="02040503050406030204" pitchFamily="18" charset="0"/>
                                              </a:rPr>
                                              <m:t>𝑛</m:t>
                                            </m:r>
                                          </m:sub>
                                        </m:sSub>
                                      </m:e>
                                    </m:d>
                                  </m:e>
                                </m:d>
                              </m:e>
                            </m:mr>
                          </m:m>
                        </m:e>
                      </m:d>
                      <m:r>
                        <a:rPr lang="pt-BR" sz="1700" i="0">
                          <a:latin typeface="Cambria Math" panose="02040503050406030204" pitchFamily="18" charset="0"/>
                        </a:rPr>
                        <m:t>=</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d>
                        <m:dPr>
                          <m:begChr m:val="{"/>
                          <m:endChr m:val="}"/>
                          <m:ctrlPr>
                            <a:rPr lang="pt-BR" sz="1700" i="1">
                              <a:latin typeface="Cambria Math" panose="02040503050406030204" pitchFamily="18" charset="0"/>
                            </a:rPr>
                          </m:ctrlPr>
                        </m:dPr>
                        <m:e>
                          <m:sPre>
                            <m:sPrePr>
                              <m:ctrlPr>
                                <a:rPr lang="pt-BR" sz="1700" i="1">
                                  <a:latin typeface="Cambria Math" panose="02040503050406030204" pitchFamily="18" charset="0"/>
                                </a:rPr>
                              </m:ctrlPr>
                            </m:sPrePr>
                            <m:sub>
                              <m:r>
                                <a:rPr lang="pt-BR" sz="1700" i="0">
                                  <a:latin typeface="Cambria Math" panose="02040503050406030204" pitchFamily="18" charset="0"/>
                                </a:rPr>
                                <m:t> </m:t>
                              </m:r>
                            </m:sub>
                            <m:sup>
                              <m:r>
                                <a:rPr lang="pt-BR" sz="1700" i="1">
                                  <a:latin typeface="Cambria Math" panose="02040503050406030204" pitchFamily="18" charset="0"/>
                                </a:rPr>
                                <m:t>𝜉</m:t>
                              </m:r>
                            </m:sup>
                            <m:e>
                              <m:sSub>
                                <m:sSubPr>
                                  <m:ctrlPr>
                                    <a:rPr lang="pt-BR" sz="1700" i="1">
                                      <a:latin typeface="Cambria Math" panose="02040503050406030204" pitchFamily="18" charset="0"/>
                                    </a:rPr>
                                  </m:ctrlPr>
                                </m:sSubPr>
                                <m:e>
                                  <m:r>
                                    <a:rPr lang="pt-BR" sz="1700" i="1">
                                      <a:latin typeface="Cambria Math" panose="02040503050406030204" pitchFamily="18" charset="0"/>
                                    </a:rPr>
                                    <m:t>𝛼</m:t>
                                  </m:r>
                                </m:e>
                                <m:sub>
                                  <m:r>
                                    <a:rPr lang="pt-BR" sz="1700" i="0">
                                      <a:latin typeface="Cambria Math" panose="02040503050406030204" pitchFamily="18" charset="0"/>
                                    </a:rPr>
                                    <m:t>1</m:t>
                                  </m:r>
                                </m:sub>
                              </m:sSub>
                            </m:e>
                          </m:sPre>
                          <m:sSub>
                            <m:sSubPr>
                              <m:ctrlPr>
                                <a:rPr lang="pt-BR" sz="1700" i="1">
                                  <a:latin typeface="Cambria Math" panose="02040503050406030204" pitchFamily="18" charset="0"/>
                                </a:rPr>
                              </m:ctrlPr>
                            </m:sSubPr>
                            <m:e>
                              <m:r>
                                <a:rPr lang="pt-BR" sz="1700" i="1">
                                  <a:latin typeface="Cambria Math" panose="02040503050406030204" pitchFamily="18" charset="0"/>
                                </a:rPr>
                                <m:t>𝑁</m:t>
                              </m:r>
                            </m:e>
                            <m:sub>
                              <m:r>
                                <a:rPr lang="pt-BR" sz="1700" i="0">
                                  <a:latin typeface="Cambria Math" panose="02040503050406030204" pitchFamily="18" charset="0"/>
                                </a:rPr>
                                <m:t>1</m:t>
                              </m:r>
                            </m:sub>
                          </m:sSub>
                          <m:r>
                            <a:rPr lang="pt-BR" sz="1700" i="0">
                              <a:latin typeface="Cambria Math" panose="02040503050406030204" pitchFamily="18" charset="0"/>
                            </a:rPr>
                            <m:t>+…+</m:t>
                          </m:r>
                          <m:sPre>
                            <m:sPrePr>
                              <m:ctrlPr>
                                <a:rPr lang="pt-BR" sz="1700" i="1">
                                  <a:latin typeface="Cambria Math" panose="02040503050406030204" pitchFamily="18" charset="0"/>
                                </a:rPr>
                              </m:ctrlPr>
                            </m:sPrePr>
                            <m:sub>
                              <m:r>
                                <a:rPr lang="pt-BR" sz="1700" i="0">
                                  <a:latin typeface="Cambria Math" panose="02040503050406030204" pitchFamily="18" charset="0"/>
                                </a:rPr>
                                <m:t> </m:t>
                              </m:r>
                            </m:sub>
                            <m:sup>
                              <m:r>
                                <a:rPr lang="pt-BR" sz="1700" i="1">
                                  <a:latin typeface="Cambria Math" panose="02040503050406030204" pitchFamily="18" charset="0"/>
                                </a:rPr>
                                <m:t>𝜉</m:t>
                              </m:r>
                            </m:sup>
                            <m:e>
                              <m:sSub>
                                <m:sSubPr>
                                  <m:ctrlPr>
                                    <a:rPr lang="pt-BR" sz="1700" i="1">
                                      <a:latin typeface="Cambria Math" panose="02040503050406030204" pitchFamily="18" charset="0"/>
                                    </a:rPr>
                                  </m:ctrlPr>
                                </m:sSubPr>
                                <m:e>
                                  <m:r>
                                    <a:rPr lang="pt-BR" sz="1700" i="1">
                                      <a:latin typeface="Cambria Math" panose="02040503050406030204" pitchFamily="18" charset="0"/>
                                    </a:rPr>
                                    <m:t>𝛼</m:t>
                                  </m:r>
                                </m:e>
                                <m:sub>
                                  <m:r>
                                    <a:rPr lang="pt-BR" sz="1700" i="1">
                                      <a:latin typeface="Cambria Math" panose="02040503050406030204" pitchFamily="18" charset="0"/>
                                    </a:rPr>
                                    <m:t>𝑚</m:t>
                                  </m:r>
                                </m:sub>
                              </m:sSub>
                            </m:e>
                          </m:sPre>
                          <m:sSub>
                            <m:sSubPr>
                              <m:ctrlPr>
                                <a:rPr lang="pt-BR" sz="1700" i="1">
                                  <a:latin typeface="Cambria Math" panose="02040503050406030204" pitchFamily="18" charset="0"/>
                                </a:rPr>
                              </m:ctrlPr>
                            </m:sSubPr>
                            <m:e>
                              <m:r>
                                <a:rPr lang="pt-BR" sz="1700" i="1">
                                  <a:latin typeface="Cambria Math" panose="02040503050406030204" pitchFamily="18" charset="0"/>
                                </a:rPr>
                                <m:t>𝑁</m:t>
                              </m:r>
                            </m:e>
                            <m:sub>
                              <m:r>
                                <a:rPr lang="pt-BR" sz="1700" i="1">
                                  <a:latin typeface="Cambria Math" panose="02040503050406030204" pitchFamily="18" charset="0"/>
                                </a:rPr>
                                <m:t>𝑚</m:t>
                              </m:r>
                            </m:sub>
                          </m:sSub>
                        </m:e>
                      </m:d>
                    </m:oMath>
                  </m:oMathPara>
                </a14:m>
                <a:endParaRPr lang="pt-BR" sz="1700" dirty="0"/>
              </a:p>
            </p:txBody>
          </p:sp>
        </mc:Choice>
        <mc:Fallback xmlns="">
          <p:sp>
            <p:nvSpPr>
              <p:cNvPr id="8" name="CaixaDeTexto 7">
                <a:extLst>
                  <a:ext uri="{FF2B5EF4-FFF2-40B4-BE49-F238E27FC236}">
                    <a16:creationId xmlns:a16="http://schemas.microsoft.com/office/drawing/2014/main" id="{81BFEFF5-377A-42DD-BA69-F263F8F15BD6}"/>
                  </a:ext>
                </a:extLst>
              </p:cNvPr>
              <p:cNvSpPr txBox="1">
                <a:spLocks noRot="1" noChangeAspect="1" noMove="1" noResize="1" noEditPoints="1" noAdjustHandles="1" noChangeArrowheads="1" noChangeShapeType="1" noTextEdit="1"/>
              </p:cNvSpPr>
              <p:nvPr/>
            </p:nvSpPr>
            <p:spPr>
              <a:xfrm>
                <a:off x="1249680" y="3887193"/>
                <a:ext cx="9525837" cy="2188420"/>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25377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90E42-C588-4229-A573-7ED2567A186C}"/>
              </a:ext>
            </a:extLst>
          </p:cNvPr>
          <p:cNvSpPr>
            <a:spLocks noGrp="1"/>
          </p:cNvSpPr>
          <p:nvPr>
            <p:ph type="title"/>
          </p:nvPr>
        </p:nvSpPr>
        <p:spPr/>
        <p:txBody>
          <a:bodyPr/>
          <a:lstStyle/>
          <a:p>
            <a:r>
              <a:rPr lang="pt-BR" dirty="0"/>
              <a:t>Índice</a:t>
            </a:r>
          </a:p>
        </p:txBody>
      </p:sp>
      <p:sp>
        <p:nvSpPr>
          <p:cNvPr id="3" name="Espaço Reservado para Conteúdo 2">
            <a:extLst>
              <a:ext uri="{FF2B5EF4-FFF2-40B4-BE49-F238E27FC236}">
                <a16:creationId xmlns:a16="http://schemas.microsoft.com/office/drawing/2014/main" id="{7BFACC4B-66F7-48A4-B7AF-FF18F40DE231}"/>
              </a:ext>
            </a:extLst>
          </p:cNvPr>
          <p:cNvSpPr>
            <a:spLocks noGrp="1"/>
          </p:cNvSpPr>
          <p:nvPr>
            <p:ph idx="1"/>
          </p:nvPr>
        </p:nvSpPr>
        <p:spPr/>
        <p:txBody>
          <a:bodyPr numCol="2">
            <a:normAutofit fontScale="92500" lnSpcReduction="10000"/>
          </a:bodyPr>
          <a:lstStyle/>
          <a:p>
            <a:pPr marL="0" indent="0">
              <a:buNone/>
            </a:pPr>
            <a:r>
              <a:rPr lang="pt-BR" dirty="0"/>
              <a:t>1. Introdução</a:t>
            </a:r>
          </a:p>
          <a:p>
            <a:pPr marL="292608" lvl="1" indent="0">
              <a:buNone/>
            </a:pPr>
            <a:r>
              <a:rPr lang="pt-BR" dirty="0"/>
              <a:t>1.1. Comentários preliminares</a:t>
            </a:r>
          </a:p>
          <a:p>
            <a:pPr marL="292608" lvl="1" indent="0">
              <a:buNone/>
            </a:pPr>
            <a:r>
              <a:rPr lang="pt-BR" dirty="0"/>
              <a:t>1.2. Objetivo</a:t>
            </a:r>
          </a:p>
          <a:p>
            <a:pPr marL="292608" lvl="1" indent="0">
              <a:buNone/>
            </a:pPr>
            <a:r>
              <a:rPr lang="pt-BR" dirty="0"/>
              <a:t>1.3. Resumo bibliográfico</a:t>
            </a:r>
          </a:p>
          <a:p>
            <a:pPr marL="0" indent="0">
              <a:buNone/>
            </a:pPr>
            <a:r>
              <a:rPr lang="pt-BR" dirty="0"/>
              <a:t>2. O Método dos Elementos de Contorno</a:t>
            </a:r>
          </a:p>
          <a:p>
            <a:pPr marL="292608" lvl="1" indent="0">
              <a:buNone/>
            </a:pPr>
            <a:r>
              <a:rPr lang="pt-BR" dirty="0"/>
              <a:t>2.1. Problemas de campo escalar</a:t>
            </a:r>
          </a:p>
          <a:p>
            <a:pPr marL="475488" lvl="2" indent="0">
              <a:buNone/>
            </a:pPr>
            <a:r>
              <a:rPr lang="pt-BR" sz="1600" dirty="0"/>
              <a:t>2.1.1. Aplicações</a:t>
            </a:r>
          </a:p>
          <a:p>
            <a:pPr marL="475488" lvl="2" indent="0">
              <a:buNone/>
            </a:pPr>
            <a:r>
              <a:rPr lang="pt-BR" sz="1600" dirty="0"/>
              <a:t>2.1.2. A equação de Helmholtz</a:t>
            </a:r>
          </a:p>
          <a:p>
            <a:pPr marL="475488" lvl="2" indent="0">
              <a:buNone/>
            </a:pPr>
            <a:r>
              <a:rPr lang="pt-BR" sz="1600" dirty="0"/>
              <a:t>2.1.3. Formulação integral associada à equação de Helmholtz</a:t>
            </a:r>
          </a:p>
          <a:p>
            <a:pPr marL="475488" lvl="2" indent="0">
              <a:buNone/>
            </a:pPr>
            <a:r>
              <a:rPr lang="pt-BR" sz="1600" dirty="0"/>
              <a:t>2.1.4. Tratamento do termo relacionado ao laplaciano</a:t>
            </a:r>
          </a:p>
          <a:p>
            <a:pPr marL="292608" lvl="1" indent="0">
              <a:buNone/>
            </a:pPr>
            <a:r>
              <a:rPr lang="pt-BR" dirty="0"/>
              <a:t>2.2. Tratamento do termo reativo pela formulação MECID regularizada</a:t>
            </a:r>
          </a:p>
          <a:p>
            <a:pPr marL="292608" lvl="1" indent="0">
              <a:buNone/>
            </a:pPr>
            <a:r>
              <a:rPr lang="pt-BR" dirty="0"/>
              <a:t>2.3. A formulação MECID autorregularizada aplicada à problemas de Helmholtz</a:t>
            </a:r>
          </a:p>
          <a:p>
            <a:pPr marL="0" indent="0">
              <a:buNone/>
            </a:pPr>
            <a:r>
              <a:rPr lang="pt-BR" dirty="0"/>
              <a:t>3. Formulação MECID autorregularizada para autovalor</a:t>
            </a:r>
          </a:p>
          <a:p>
            <a:pPr marL="292608" lvl="1" indent="0">
              <a:buNone/>
            </a:pPr>
            <a:r>
              <a:rPr lang="pt-BR" dirty="0"/>
              <a:t>3.1. Introdução</a:t>
            </a:r>
          </a:p>
          <a:p>
            <a:pPr marL="292608" lvl="1" indent="0">
              <a:buNone/>
            </a:pPr>
            <a:r>
              <a:rPr lang="pt-BR" dirty="0"/>
              <a:t>3.2. Equacionamento do método</a:t>
            </a:r>
          </a:p>
          <a:p>
            <a:pPr marL="292608" lvl="1" indent="0">
              <a:buNone/>
            </a:pPr>
            <a:r>
              <a:rPr lang="pt-BR" dirty="0"/>
              <a:t>3.3. Proposição de Przeminiecky</a:t>
            </a:r>
          </a:p>
          <a:p>
            <a:pPr marL="292608" lvl="1" indent="0">
              <a:buNone/>
            </a:pPr>
            <a:r>
              <a:rPr lang="pt-BR" dirty="0"/>
              <a:t>3.4. Analogia da proposição de Przeminiecky</a:t>
            </a:r>
          </a:p>
          <a:p>
            <a:pPr marL="0" indent="0">
              <a:buNone/>
            </a:pPr>
            <a:r>
              <a:rPr lang="pt-BR" dirty="0"/>
              <a:t>4. Simulações computacionais</a:t>
            </a:r>
          </a:p>
          <a:p>
            <a:pPr marL="292608" lvl="1" indent="0">
              <a:buNone/>
            </a:pPr>
            <a:r>
              <a:rPr lang="pt-BR" dirty="0"/>
              <a:t>4.1. Chapa engastada</a:t>
            </a:r>
          </a:p>
          <a:p>
            <a:pPr marL="292608" lvl="1" indent="0">
              <a:buNone/>
            </a:pPr>
            <a:r>
              <a:rPr lang="pt-BR" dirty="0"/>
              <a:t>4.2. Membrana quadrada</a:t>
            </a:r>
          </a:p>
          <a:p>
            <a:pPr marL="0" indent="0">
              <a:buNone/>
            </a:pPr>
            <a:r>
              <a:rPr lang="pt-BR" dirty="0"/>
              <a:t>5. Conclusões</a:t>
            </a:r>
          </a:p>
          <a:p>
            <a:pPr marL="0" indent="0">
              <a:buNone/>
            </a:pPr>
            <a:r>
              <a:rPr lang="pt-BR" dirty="0"/>
              <a:t>6. Referências</a:t>
            </a:r>
          </a:p>
        </p:txBody>
      </p:sp>
    </p:spTree>
    <p:extLst>
      <p:ext uri="{BB962C8B-B14F-4D97-AF65-F5344CB8AC3E}">
        <p14:creationId xmlns:p14="http://schemas.microsoft.com/office/powerpoint/2010/main" val="113892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59728"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Assim, ao avaliar numericamente as integrais apresentadas em (33):</a:t>
                </a:r>
              </a:p>
              <a:p>
                <a:endParaRPr lang="pt-BR" dirty="0"/>
              </a:p>
              <a:p>
                <a:endParaRPr lang="pt-BR" dirty="0"/>
              </a:p>
              <a:p>
                <a:pPr algn="r"/>
                <a:r>
                  <a:rPr lang="pt-BR" dirty="0"/>
                  <a:t>(34)</a:t>
                </a:r>
              </a:p>
              <a:p>
                <a:pPr algn="just"/>
                <a:endParaRPr lang="pt-BR" dirty="0"/>
              </a:p>
              <a:p>
                <a:pPr algn="just"/>
                <a:endParaRPr lang="pt-BR" dirty="0"/>
              </a:p>
              <a:p>
                <a:r>
                  <a:rPr lang="pt-BR" dirty="0"/>
                  <a:t>Agrupando este procedimento, obtém-se a seguinte equação matricial:</a:t>
                </a:r>
              </a:p>
              <a:p>
                <a:endParaRPr lang="pt-BR" dirty="0"/>
              </a:p>
              <a:p>
                <a:pPr algn="r"/>
                <a:r>
                  <a:rPr lang="pt-BR" dirty="0"/>
                  <a:t>(35)</a:t>
                </a:r>
              </a:p>
              <a:p>
                <a:pPr algn="just"/>
                <a:endParaRPr lang="pt-BR" dirty="0"/>
              </a:p>
              <a:p>
                <a:pPr algn="just"/>
                <a:r>
                  <a:rPr lang="pt-BR" dirty="0"/>
                  <a:t>Para a determinação do termo </a:t>
                </a:r>
                <a14:m>
                  <m:oMath xmlns:m="http://schemas.openxmlformats.org/officeDocument/2006/math">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𝑖</m:t>
                        </m:r>
                      </m:sup>
                    </m:sSup>
                  </m:oMath>
                </a14:m>
                <a:r>
                  <a:rPr lang="pt-BR" dirty="0"/>
                  <a:t>, considera-se uma matriz </a:t>
                </a:r>
                <a14:m>
                  <m:oMath xmlns:m="http://schemas.openxmlformats.org/officeDocument/2006/math">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oMath>
                </a14:m>
                <a:r>
                  <a:rPr lang="pt-BR" dirty="0"/>
                  <a:t> relacionada à solução fundamental de tal forma:</a:t>
                </a:r>
              </a:p>
              <a:p>
                <a:pPr algn="r"/>
                <a:r>
                  <a:rPr lang="pt-BR" dirty="0"/>
                  <a:t>(36)</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59728"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1826C0BE-E245-410E-8012-4E7812AFED1F}"/>
                  </a:ext>
                </a:extLst>
              </p:cNvPr>
              <p:cNvSpPr txBox="1"/>
              <p:nvPr/>
            </p:nvSpPr>
            <p:spPr>
              <a:xfrm>
                <a:off x="2114926" y="787799"/>
                <a:ext cx="7962145" cy="22819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0">
                                          <a:latin typeface="Cambria Math" panose="02040503050406030204" pitchFamily="18" charset="0"/>
                                        </a:rPr>
                                        <m:t>1</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0">
                                              <a:latin typeface="Cambria Math" panose="02040503050406030204" pitchFamily="18" charset="0"/>
                                            </a:rPr>
                                            <m:t>1</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0">
                                          <a:latin typeface="Cambria Math" panose="02040503050406030204" pitchFamily="18" charset="0"/>
                                        </a:rPr>
                                        <m:t>1</m:t>
                                      </m:r>
                                    </m:sub>
                                  </m:sSub>
                                  <m:r>
                                    <a:rPr lang="pt-BR" i="0">
                                      <a:latin typeface="Cambria Math" panose="02040503050406030204" pitchFamily="18" charset="0"/>
                                    </a:rPr>
                                    <m:t>+…+</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1">
                                              <a:latin typeface="Cambria Math" panose="02040503050406030204" pitchFamily="18" charset="0"/>
                                            </a:rPr>
                                            <m:t>𝑚</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𝑚</m:t>
                                      </m:r>
                                    </m:sub>
                                  </m:sSub>
                                </m:e>
                              </m:d>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21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2</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2</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0">
                                          <a:latin typeface="Cambria Math" panose="02040503050406030204" pitchFamily="18" charset="0"/>
                                        </a:rPr>
                                        <m:t>2</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0">
                                              <a:latin typeface="Cambria Math" panose="02040503050406030204" pitchFamily="18" charset="0"/>
                                            </a:rPr>
                                            <m:t>1</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0">
                                          <a:latin typeface="Cambria Math" panose="02040503050406030204" pitchFamily="18" charset="0"/>
                                        </a:rPr>
                                        <m:t>1</m:t>
                                      </m:r>
                                    </m:sub>
                                  </m:sSub>
                                  <m:r>
                                    <a:rPr lang="pt-BR" i="0">
                                      <a:latin typeface="Cambria Math" panose="02040503050406030204" pitchFamily="18" charset="0"/>
                                    </a:rPr>
                                    <m:t>+…+</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1">
                                              <a:latin typeface="Cambria Math" panose="02040503050406030204" pitchFamily="18" charset="0"/>
                                            </a:rPr>
                                            <m:t>𝑚</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𝑚</m:t>
                                      </m:r>
                                    </m:sub>
                                  </m:sSub>
                                </m:e>
                              </m:d>
                            </m:e>
                            <m:e>
                              <m:r>
                                <a:rPr lang="pt-BR" i="0">
                                  <a:latin typeface="Cambria Math" panose="02040503050406030204" pitchFamily="18" charset="0"/>
                                </a:rPr>
                                <m:t>&amp; </m:t>
                              </m:r>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0">
                                              <a:latin typeface="Cambria Math" panose="02040503050406030204" pitchFamily="18" charset="0"/>
                                            </a:rPr>
                                            <m:t>1</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0">
                                          <a:latin typeface="Cambria Math" panose="02040503050406030204" pitchFamily="18" charset="0"/>
                                        </a:rPr>
                                        <m:t>1</m:t>
                                      </m:r>
                                    </m:sub>
                                  </m:sSub>
                                  <m:r>
                                    <a:rPr lang="pt-BR" i="0">
                                      <a:latin typeface="Cambria Math" panose="02040503050406030204" pitchFamily="18" charset="0"/>
                                    </a:rPr>
                                    <m:t>+…+</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1">
                                              <a:latin typeface="Cambria Math" panose="02040503050406030204" pitchFamily="18" charset="0"/>
                                            </a:rPr>
                                            <m:t>𝑚</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𝑚</m:t>
                                      </m:r>
                                    </m:sub>
                                  </m:sSub>
                                </m:e>
                              </m:d>
                            </m:e>
                          </m:eqArr>
                        </m:e>
                      </m:d>
                    </m:oMath>
                  </m:oMathPara>
                </a14:m>
                <a:endParaRPr lang="pt-BR" dirty="0"/>
              </a:p>
            </p:txBody>
          </p:sp>
        </mc:Choice>
        <mc:Fallback xmlns="">
          <p:sp>
            <p:nvSpPr>
              <p:cNvPr id="8" name="CaixaDeTexto 7">
                <a:extLst>
                  <a:ext uri="{FF2B5EF4-FFF2-40B4-BE49-F238E27FC236}">
                    <a16:creationId xmlns:a16="http://schemas.microsoft.com/office/drawing/2014/main" id="{1826C0BE-E245-410E-8012-4E7812AFED1F}"/>
                  </a:ext>
                </a:extLst>
              </p:cNvPr>
              <p:cNvSpPr txBox="1">
                <a:spLocks noRot="1" noChangeAspect="1" noMove="1" noResize="1" noEditPoints="1" noAdjustHandles="1" noChangeArrowheads="1" noChangeShapeType="1" noTextEdit="1"/>
              </p:cNvSpPr>
              <p:nvPr/>
            </p:nvSpPr>
            <p:spPr>
              <a:xfrm>
                <a:off x="2114926" y="787799"/>
                <a:ext cx="7962145" cy="2281971"/>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A661793-B58B-49DD-B9D4-A74A885C09D2}"/>
                  </a:ext>
                </a:extLst>
              </p:cNvPr>
              <p:cNvSpPr txBox="1"/>
              <p:nvPr/>
            </p:nvSpPr>
            <p:spPr>
              <a:xfrm>
                <a:off x="2504969" y="3499222"/>
                <a:ext cx="7182058"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𝐼</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0">
                                            <a:latin typeface="Cambria Math" panose="02040503050406030204" pitchFamily="18" charset="0"/>
                                          </a:rPr>
                                          <m:t>1</m:t>
                                        </m:r>
                                      </m:sup>
                                      <m:e>
                                        <m:r>
                                          <a:rPr lang="pt-BR" i="1">
                                            <a:latin typeface="Cambria Math" panose="02040503050406030204" pitchFamily="18" charset="0"/>
                                          </a:rPr>
                                          <m:t>𝛼</m:t>
                                        </m:r>
                                      </m:e>
                                    </m:sPre>
                                  </m:e>
                                  <m:sup>
                                    <m:r>
                                      <a:rPr lang="pt-BR" i="0">
                                        <a:latin typeface="Cambria Math" panose="02040503050406030204" pitchFamily="18" charset="0"/>
                                      </a:rPr>
                                      <m:t>1</m:t>
                                    </m:r>
                                  </m:sup>
                                </m:sSup>
                              </m:e>
                              <m:e>
                                <m:r>
                                  <a:rPr lang="pt-BR" i="0">
                                    <a:latin typeface="Cambria Math" panose="02040503050406030204" pitchFamily="18" charset="0"/>
                                  </a:rPr>
                                  <m:t>⋯</m:t>
                                </m:r>
                              </m:e>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0">
                                            <a:latin typeface="Cambria Math" panose="02040503050406030204" pitchFamily="18" charset="0"/>
                                          </a:rPr>
                                          <m:t>1</m:t>
                                        </m:r>
                                      </m:sup>
                                      <m:e>
                                        <m:r>
                                          <a:rPr lang="pt-BR" i="1">
                                            <a:latin typeface="Cambria Math" panose="02040503050406030204" pitchFamily="18" charset="0"/>
                                          </a:rPr>
                                          <m:t>𝛼</m:t>
                                        </m:r>
                                      </m:e>
                                    </m:sPre>
                                  </m:e>
                                  <m:sup>
                                    <m:r>
                                      <a:rPr lang="pt-BR" i="1">
                                        <a:latin typeface="Cambria Math" panose="02040503050406030204" pitchFamily="18" charset="0"/>
                                      </a:rPr>
                                      <m:t>𝑛</m:t>
                                    </m:r>
                                  </m:sup>
                                </m:sSup>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r>
                                          <a:rPr lang="pt-BR" i="1">
                                            <a:latin typeface="Cambria Math" panose="02040503050406030204" pitchFamily="18" charset="0"/>
                                          </a:rPr>
                                          <m:t>𝛼</m:t>
                                        </m:r>
                                      </m:e>
                                    </m:sPre>
                                  </m:e>
                                  <m:sup>
                                    <m:r>
                                      <a:rPr lang="pt-BR" i="0">
                                        <a:latin typeface="Cambria Math" panose="02040503050406030204" pitchFamily="18" charset="0"/>
                                      </a:rPr>
                                      <m:t>1</m:t>
                                    </m:r>
                                  </m:sup>
                                </m:sSup>
                              </m:e>
                              <m:e>
                                <m:r>
                                  <a:rPr lang="pt-BR" i="0">
                                    <a:latin typeface="Cambria Math" panose="02040503050406030204" pitchFamily="18" charset="0"/>
                                  </a:rPr>
                                  <m:t>⋯</m:t>
                                </m:r>
                              </m:e>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r>
                                          <a:rPr lang="pt-BR" i="1">
                                            <a:latin typeface="Cambria Math" panose="02040503050406030204" pitchFamily="18" charset="0"/>
                                          </a:rPr>
                                          <m:t>𝛼</m:t>
                                        </m:r>
                                      </m:e>
                                    </m:sPre>
                                  </m:e>
                                  <m:sup>
                                    <m:r>
                                      <a:rPr lang="pt-BR" i="1">
                                        <a:latin typeface="Cambria Math" panose="02040503050406030204" pitchFamily="18" charset="0"/>
                                      </a:rPr>
                                      <m:t>𝑛</m:t>
                                    </m:r>
                                  </m:sup>
                                </m:sSup>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𝑛</m:t>
                                  </m:r>
                                </m:sub>
                              </m:sSub>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𝑛</m:t>
                                  </m:r>
                                </m:sub>
                              </m:sSub>
                            </m:e>
                          </m:eqArr>
                        </m:e>
                      </m:d>
                    </m:oMath>
                  </m:oMathPara>
                </a14:m>
                <a:endParaRPr lang="pt-BR" dirty="0"/>
              </a:p>
            </p:txBody>
          </p:sp>
        </mc:Choice>
        <mc:Fallback xmlns="">
          <p:sp>
            <p:nvSpPr>
              <p:cNvPr id="10" name="CaixaDeTexto 9">
                <a:extLst>
                  <a:ext uri="{FF2B5EF4-FFF2-40B4-BE49-F238E27FC236}">
                    <a16:creationId xmlns:a16="http://schemas.microsoft.com/office/drawing/2014/main" id="{EA661793-B58B-49DD-B9D4-A74A885C09D2}"/>
                  </a:ext>
                </a:extLst>
              </p:cNvPr>
              <p:cNvSpPr txBox="1">
                <a:spLocks noRot="1" noChangeAspect="1" noMove="1" noResize="1" noEditPoints="1" noAdjustHandles="1" noChangeArrowheads="1" noChangeShapeType="1" noTextEdit="1"/>
              </p:cNvSpPr>
              <p:nvPr/>
            </p:nvSpPr>
            <p:spPr>
              <a:xfrm>
                <a:off x="2504969" y="3499222"/>
                <a:ext cx="7182058" cy="97270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F940D9BC-123E-4A68-84CE-788004A421F8}"/>
                  </a:ext>
                </a:extLst>
              </p:cNvPr>
              <p:cNvSpPr txBox="1"/>
              <p:nvPr/>
            </p:nvSpPr>
            <p:spPr>
              <a:xfrm>
                <a:off x="3048836" y="5663166"/>
                <a:ext cx="6094324" cy="407035"/>
              </a:xfrm>
              <a:prstGeom prst="rect">
                <a:avLst/>
              </a:prstGeom>
              <a:noFill/>
            </p:spPr>
            <p:txBody>
              <a:bodyPr wrap="square">
                <a:spAutoFit/>
              </a:bodyPr>
              <a:lstStyle/>
              <a:p>
                <a14:m>
                  <m:oMath xmlns:m="http://schemas.openxmlformats.org/officeDocument/2006/math">
                    <m:d>
                      <m:dPr>
                        <m:begChr m:val="["/>
                        <m:endChr m:val="]"/>
                        <m:ctrlPr>
                          <a:rPr lang="pt-BR" i="1" smtClean="0">
                            <a:latin typeface="Cambria Math" panose="02040503050406030204" pitchFamily="18" charset="0"/>
                          </a:rPr>
                        </m:ctrlPr>
                      </m:dPr>
                      <m:e>
                        <m:r>
                          <a:rPr lang="pt-BR" i="1">
                            <a:latin typeface="Cambria Math" panose="02040503050406030204" pitchFamily="18" charset="0"/>
                          </a:rPr>
                          <m:t>𝐹</m:t>
                        </m:r>
                      </m:e>
                    </m:d>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d>
                    <m:r>
                      <a:rPr lang="pt-BR" i="0">
                        <a:latin typeface="Cambria Math" panose="02040503050406030204" pitchFamily="18" charset="0"/>
                      </a:rPr>
                      <m:t>=</m:t>
                    </m:r>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d>
                    <m:d>
                      <m:dPr>
                        <m:begChr m:val="["/>
                        <m:endChr m:val="]"/>
                        <m:ctrlPr>
                          <a:rPr lang="pt-BR" i="1">
                            <a:latin typeface="Cambria Math" panose="02040503050406030204" pitchFamily="18" charset="0"/>
                          </a:rPr>
                        </m:ctrlPr>
                      </m:dPr>
                      <m:e>
                        <m:r>
                          <a:rPr lang="pt-BR" i="1">
                            <a:latin typeface="Cambria Math" panose="02040503050406030204" pitchFamily="18" charset="0"/>
                          </a:rPr>
                          <m:t>𝑢</m:t>
                        </m:r>
                      </m:e>
                    </m:d>
                  </m:oMath>
                </a14:m>
                <a:r>
                  <a:rPr lang="pt-BR" dirty="0"/>
                  <a:t>,       portanto       </a:t>
                </a:r>
                <a14:m>
                  <m:oMath xmlns:m="http://schemas.openxmlformats.org/officeDocument/2006/math">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d>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𝐹</m:t>
                            </m:r>
                          </m:e>
                        </m:d>
                      </m:e>
                      <m:sup>
                        <m:r>
                          <a:rPr lang="pt-BR" i="1">
                            <a:latin typeface="Cambria Math" panose="02040503050406030204" pitchFamily="18" charset="0"/>
                          </a:rPr>
                          <m:t>−1</m:t>
                        </m:r>
                      </m:sup>
                    </m:sSup>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d>
                    <m:d>
                      <m:dPr>
                        <m:begChr m:val="["/>
                        <m:endChr m:val="]"/>
                        <m:ctrlPr>
                          <a:rPr lang="pt-BR" i="1">
                            <a:latin typeface="Cambria Math" panose="02040503050406030204" pitchFamily="18" charset="0"/>
                          </a:rPr>
                        </m:ctrlPr>
                      </m:dPr>
                      <m:e>
                        <m:r>
                          <a:rPr lang="pt-BR" i="1">
                            <a:latin typeface="Cambria Math" panose="02040503050406030204" pitchFamily="18" charset="0"/>
                          </a:rPr>
                          <m:t>𝑢</m:t>
                        </m:r>
                      </m:e>
                    </m:d>
                  </m:oMath>
                </a14:m>
                <a:endParaRPr lang="pt-BR" dirty="0"/>
              </a:p>
            </p:txBody>
          </p:sp>
        </mc:Choice>
        <mc:Fallback xmlns="">
          <p:sp>
            <p:nvSpPr>
              <p:cNvPr id="12" name="CaixaDeTexto 11">
                <a:extLst>
                  <a:ext uri="{FF2B5EF4-FFF2-40B4-BE49-F238E27FC236}">
                    <a16:creationId xmlns:a16="http://schemas.microsoft.com/office/drawing/2014/main" id="{F940D9BC-123E-4A68-84CE-788004A421F8}"/>
                  </a:ext>
                </a:extLst>
              </p:cNvPr>
              <p:cNvSpPr txBox="1">
                <a:spLocks noRot="1" noChangeAspect="1" noMove="1" noResize="1" noEditPoints="1" noAdjustHandles="1" noChangeArrowheads="1" noChangeShapeType="1" noTextEdit="1"/>
              </p:cNvSpPr>
              <p:nvPr/>
            </p:nvSpPr>
            <p:spPr>
              <a:xfrm>
                <a:off x="3048836" y="5663166"/>
                <a:ext cx="6094324" cy="407035"/>
              </a:xfrm>
              <a:prstGeom prst="rect">
                <a:avLst/>
              </a:prstGeom>
              <a:blipFill>
                <a:blip r:embed="rId5"/>
                <a:stretch>
                  <a:fillRect t="-2985" b="-19403"/>
                </a:stretch>
              </a:blipFill>
            </p:spPr>
            <p:txBody>
              <a:bodyPr/>
              <a:lstStyle/>
              <a:p>
                <a:r>
                  <a:rPr lang="pt-BR">
                    <a:noFill/>
                  </a:rPr>
                  <a:t> </a:t>
                </a:r>
              </a:p>
            </p:txBody>
          </p:sp>
        </mc:Fallback>
      </mc:AlternateContent>
    </p:spTree>
    <p:extLst>
      <p:ext uri="{BB962C8B-B14F-4D97-AF65-F5344CB8AC3E}">
        <p14:creationId xmlns:p14="http://schemas.microsoft.com/office/powerpoint/2010/main" val="288337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39632"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Logo cada termo </a:t>
                </a:r>
                <a14:m>
                  <m:oMath xmlns:m="http://schemas.openxmlformats.org/officeDocument/2006/math">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𝐴</m:t>
                        </m:r>
                      </m:e>
                      <m:sub>
                        <m:r>
                          <a:rPr lang="pt-BR" i="1" dirty="0" smtClean="0">
                            <a:latin typeface="Cambria Math" panose="02040503050406030204" pitchFamily="18" charset="0"/>
                          </a:rPr>
                          <m:t>𝜉</m:t>
                        </m:r>
                      </m:sub>
                    </m:sSub>
                  </m:oMath>
                </a14:m>
                <a:r>
                  <a:rPr lang="pt-BR" dirty="0"/>
                  <a:t> será, de forma simplificada:</a:t>
                </a:r>
              </a:p>
              <a:p>
                <a:pPr algn="just"/>
                <a:endParaRPr lang="pt-BR" dirty="0"/>
              </a:p>
              <a:p>
                <a:pPr algn="r"/>
                <a:r>
                  <a:rPr lang="pt-BR" dirty="0"/>
                  <a:t>(37)</a:t>
                </a:r>
              </a:p>
              <a:p>
                <a:pPr algn="r"/>
                <a:endParaRPr lang="pt-BR" dirty="0"/>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39632" y="358347"/>
                <a:ext cx="10058400" cy="5925912"/>
              </a:xfrm>
              <a:prstGeom prst="rect">
                <a:avLst/>
              </a:prstGeom>
              <a:blipFill>
                <a:blip r:embed="rId2"/>
                <a:stretch>
                  <a:fillRect t="-926" r="-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62925799-2787-4A45-9371-11AB72D8C64A}"/>
                  </a:ext>
                </a:extLst>
              </p:cNvPr>
              <p:cNvSpPr txBox="1"/>
              <p:nvPr/>
            </p:nvSpPr>
            <p:spPr>
              <a:xfrm>
                <a:off x="1967216" y="886310"/>
                <a:ext cx="8257567" cy="1001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𝜉</m:t>
                              </m:r>
                            </m:sub>
                          </m:sSub>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0">
                                        <a:latin typeface="Cambria Math" panose="02040503050406030204" pitchFamily="18" charset="0"/>
                                      </a:rPr>
                                      <m:t>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𝑛</m:t>
                                    </m:r>
                                  </m:sub>
                                </m:sSub>
                              </m:e>
                            </m:mr>
                          </m:m>
                        </m:e>
                      </m:d>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sup>
                                        <m:r>
                                          <a:rPr lang="pt-BR" i="0">
                                            <a:latin typeface="Cambria Math" panose="02040503050406030204" pitchFamily="18" charset="0"/>
                                          </a:rPr>
                                          <m:t>1</m:t>
                                        </m:r>
                                      </m:sup>
                                    </m:sSup>
                                  </m:e>
                                  <m:e>
                                    <m:r>
                                      <a:rPr lang="pt-BR" i="0">
                                        <a:latin typeface="Cambria Math" panose="02040503050406030204" pitchFamily="18" charset="0"/>
                                      </a:rPr>
                                      <m:t>⋯</m:t>
                                    </m:r>
                                  </m:e>
                                  <m:e>
                                    <m:r>
                                      <a:rPr lang="pt-BR" i="0">
                                        <a:latin typeface="Cambria Math" panose="02040503050406030204" pitchFamily="18" charset="0"/>
                                      </a:rPr>
                                      <m:t>0</m:t>
                                    </m:r>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r>
                                      <a:rPr lang="pt-BR" i="0">
                                        <a:latin typeface="Cambria Math" panose="02040503050406030204" pitchFamily="18" charset="0"/>
                                      </a:rPr>
                                      <m:t>0</m:t>
                                    </m:r>
                                  </m:e>
                                  <m:e>
                                    <m:r>
                                      <a:rPr lang="pt-BR" i="0">
                                        <a:latin typeface="Cambria Math" panose="02040503050406030204" pitchFamily="18" charset="0"/>
                                      </a:rPr>
                                      <m:t>⋯</m:t>
                                    </m:r>
                                  </m:e>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sup>
                                        <m:r>
                                          <a:rPr lang="pt-BR" i="0">
                                            <a:latin typeface="Cambria Math" panose="02040503050406030204" pitchFamily="18" charset="0"/>
                                          </a:rPr>
                                          <m:t>1</m:t>
                                        </m:r>
                                      </m:sup>
                                    </m:sSup>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sup>
                                        <m:r>
                                          <a:rPr lang="pt-BR" i="0">
                                            <a:latin typeface="Cambria Math" panose="02040503050406030204" pitchFamily="18" charset="0"/>
                                          </a:rPr>
                                          <m:t>1</m:t>
                                        </m:r>
                                      </m:sup>
                                    </m:sSup>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𝜉</m:t>
                                        </m:r>
                                      </m:sub>
                                    </m:sSub>
                                  </m:e>
                                  <m:e>
                                    <m:r>
                                      <a:rPr lang="pt-BR" i="0">
                                        <a:latin typeface="Cambria Math" panose="02040503050406030204" pitchFamily="18" charset="0"/>
                                      </a:rPr>
                                      <m:t>⋯</m:t>
                                    </m:r>
                                  </m:e>
                                  <m:e>
                                    <m:r>
                                      <a:rPr lang="pt-BR" i="0">
                                        <a:latin typeface="Cambria Math" panose="02040503050406030204" pitchFamily="18" charset="0"/>
                                      </a:rPr>
                                      <m:t>0</m:t>
                                    </m:r>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r>
                                      <a:rPr lang="pt-BR" i="0">
                                        <a:latin typeface="Cambria Math" panose="02040503050406030204" pitchFamily="18" charset="0"/>
                                      </a:rPr>
                                      <m:t>0</m:t>
                                    </m:r>
                                  </m:e>
                                  <m:e>
                                    <m:r>
                                      <a:rPr lang="pt-BR" i="0">
                                        <a:latin typeface="Cambria Math" panose="02040503050406030204" pitchFamily="18" charset="0"/>
                                      </a:rPr>
                                      <m:t>⋯</m:t>
                                    </m:r>
                                  </m:e>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sup>
                                        <m:r>
                                          <a:rPr lang="pt-BR" i="0">
                                            <a:latin typeface="Cambria Math" panose="02040503050406030204" pitchFamily="18" charset="0"/>
                                          </a:rPr>
                                          <m:t>1</m:t>
                                        </m:r>
                                      </m:sup>
                                    </m:sSup>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𝜉</m:t>
                                        </m:r>
                                      </m:sub>
                                    </m:sSub>
                                  </m:e>
                                </m:mr>
                              </m:m>
                            </m:e>
                          </m:d>
                        </m:e>
                      </m:d>
                    </m:oMath>
                  </m:oMathPara>
                </a14:m>
                <a:endParaRPr lang="pt-BR" dirty="0"/>
              </a:p>
            </p:txBody>
          </p:sp>
        </mc:Choice>
        <mc:Fallback xmlns="">
          <p:sp>
            <p:nvSpPr>
              <p:cNvPr id="9" name="CaixaDeTexto 8">
                <a:extLst>
                  <a:ext uri="{FF2B5EF4-FFF2-40B4-BE49-F238E27FC236}">
                    <a16:creationId xmlns:a16="http://schemas.microsoft.com/office/drawing/2014/main" id="{62925799-2787-4A45-9371-11AB72D8C64A}"/>
                  </a:ext>
                </a:extLst>
              </p:cNvPr>
              <p:cNvSpPr txBox="1">
                <a:spLocks noRot="1" noChangeAspect="1" noMove="1" noResize="1" noEditPoints="1" noAdjustHandles="1" noChangeArrowheads="1" noChangeShapeType="1" noTextEdit="1"/>
              </p:cNvSpPr>
              <p:nvPr/>
            </p:nvSpPr>
            <p:spPr>
              <a:xfrm>
                <a:off x="1967216" y="886310"/>
                <a:ext cx="8257567" cy="1001364"/>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067766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O último termo restante no lado direito da equação (32) terá sua operacionalização efetuada. Primeiramente, retira-se o termo </a:t>
                </a:r>
                <a14:m>
                  <m:oMath xmlns:m="http://schemas.openxmlformats.org/officeDocument/2006/math">
                    <m:r>
                      <a:rPr lang="pt-BR" i="1" dirty="0" smtClean="0">
                        <a:latin typeface="Cambria Math" panose="02040503050406030204" pitchFamily="18" charset="0"/>
                      </a:rPr>
                      <m:t>𝑢</m:t>
                    </m:r>
                    <m:r>
                      <a:rPr lang="pt-BR" i="1" dirty="0" smtClean="0">
                        <a:latin typeface="Cambria Math" panose="02040503050406030204" pitchFamily="18" charset="0"/>
                      </a:rPr>
                      <m:t>(</m:t>
                    </m:r>
                    <m:r>
                      <a:rPr lang="pt-BR" i="1" dirty="0" smtClean="0">
                        <a:latin typeface="Cambria Math" panose="02040503050406030204" pitchFamily="18" charset="0"/>
                      </a:rPr>
                      <m:t>𝜉</m:t>
                    </m:r>
                    <m:r>
                      <a:rPr lang="pt-BR" i="1" dirty="0" smtClean="0">
                        <a:latin typeface="Cambria Math" panose="02040503050406030204" pitchFamily="18" charset="0"/>
                      </a:rPr>
                      <m:t>)</m:t>
                    </m:r>
                  </m:oMath>
                </a14:m>
                <a:r>
                  <a:rPr lang="pt-BR" dirty="0"/>
                  <a:t> da integral, pois seu valor já é conhecido neste ponto. Tem-se, então:</a:t>
                </a:r>
              </a:p>
              <a:p>
                <a:pPr algn="r"/>
                <a:r>
                  <a:rPr lang="pt-BR" dirty="0"/>
                  <a:t>(38)</a:t>
                </a:r>
              </a:p>
              <a:p>
                <a:endParaRPr lang="pt-BR" dirty="0"/>
              </a:p>
              <a:p>
                <a:r>
                  <a:rPr lang="pt-BR" dirty="0"/>
                  <a:t>Embora seja dado em termos de uma integral de domínio, sua estrutura permite reescrevê-lo em termos de um integral de contorno utilizando o conceito do Tensor de Galerkin (Kythe, 1995).</a:t>
                </a:r>
              </a:p>
              <a:p>
                <a:pPr algn="r"/>
                <a:r>
                  <a:rPr lang="pt-BR" dirty="0"/>
                  <a:t>(39)</a:t>
                </a:r>
              </a:p>
              <a:p>
                <a:r>
                  <a:rPr lang="pt-BR" dirty="0"/>
                  <a:t>Portanto, (38) se torna:</a:t>
                </a:r>
              </a:p>
              <a:p>
                <a:pPr algn="r"/>
                <a:r>
                  <a:rPr lang="pt-BR" dirty="0"/>
                  <a:t>(40)</a:t>
                </a:r>
              </a:p>
              <a:p>
                <a:pPr algn="just"/>
                <a:r>
                  <a:rPr lang="pt-BR" dirty="0"/>
                  <a:t>Com base na equação anterior, aplica-se o Teorema de Gauss para transformar a integral de domínio numa integral de contorno:</a:t>
                </a:r>
              </a:p>
              <a:p>
                <a:pPr algn="r"/>
                <a:r>
                  <a:rPr lang="pt-BR" dirty="0"/>
                  <a:t>(41)</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C6B827C9-8A29-4506-BB77-CDF651610970}"/>
                  </a:ext>
                </a:extLst>
              </p:cNvPr>
              <p:cNvSpPr txBox="1"/>
              <p:nvPr/>
            </p:nvSpPr>
            <p:spPr>
              <a:xfrm>
                <a:off x="3048838" y="1223451"/>
                <a:ext cx="6094324"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xmlns="">
          <p:sp>
            <p:nvSpPr>
              <p:cNvPr id="4" name="CaixaDeTexto 3">
                <a:extLst>
                  <a:ext uri="{FF2B5EF4-FFF2-40B4-BE49-F238E27FC236}">
                    <a16:creationId xmlns:a16="http://schemas.microsoft.com/office/drawing/2014/main" id="{C6B827C9-8A29-4506-BB77-CDF651610970}"/>
                  </a:ext>
                </a:extLst>
              </p:cNvPr>
              <p:cNvSpPr txBox="1">
                <a:spLocks noRot="1" noChangeAspect="1" noMove="1" noResize="1" noEditPoints="1" noAdjustHandles="1" noChangeArrowheads="1" noChangeShapeType="1" noTextEdit="1"/>
              </p:cNvSpPr>
              <p:nvPr/>
            </p:nvSpPr>
            <p:spPr>
              <a:xfrm>
                <a:off x="3048838" y="1223451"/>
                <a:ext cx="6094324"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F2CC6E59-27E4-4679-ABE8-580A2A6F7640}"/>
                  </a:ext>
                </a:extLst>
              </p:cNvPr>
              <p:cNvSpPr txBox="1"/>
              <p:nvPr/>
            </p:nvSpPr>
            <p:spPr>
              <a:xfrm>
                <a:off x="3047163" y="3236138"/>
                <a:ext cx="6094324"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oMath>
                  </m:oMathPara>
                </a14:m>
                <a:endParaRPr lang="pt-BR" dirty="0"/>
              </a:p>
            </p:txBody>
          </p:sp>
        </mc:Choice>
        <mc:Fallback xmlns="">
          <p:sp>
            <p:nvSpPr>
              <p:cNvPr id="6" name="CaixaDeTexto 5">
                <a:extLst>
                  <a:ext uri="{FF2B5EF4-FFF2-40B4-BE49-F238E27FC236}">
                    <a16:creationId xmlns:a16="http://schemas.microsoft.com/office/drawing/2014/main" id="{F2CC6E59-27E4-4679-ABE8-580A2A6F7640}"/>
                  </a:ext>
                </a:extLst>
              </p:cNvPr>
              <p:cNvSpPr txBox="1">
                <a:spLocks noRot="1" noChangeAspect="1" noMove="1" noResize="1" noEditPoints="1" noAdjustHandles="1" noChangeArrowheads="1" noChangeShapeType="1" noTextEdit="1"/>
              </p:cNvSpPr>
              <p:nvPr/>
            </p:nvSpPr>
            <p:spPr>
              <a:xfrm>
                <a:off x="3047163" y="3236138"/>
                <a:ext cx="6094324" cy="390748"/>
              </a:xfrm>
              <a:prstGeom prst="rect">
                <a:avLst/>
              </a:prstGeom>
              <a:blipFill>
                <a:blip r:embed="rId4"/>
                <a:stretch>
                  <a:fillRect b="-781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9F2B8742-29D5-49CE-8F76-096A62D02332}"/>
                  </a:ext>
                </a:extLst>
              </p:cNvPr>
              <p:cNvSpPr txBox="1"/>
              <p:nvPr/>
            </p:nvSpPr>
            <p:spPr>
              <a:xfrm>
                <a:off x="3047163" y="3861268"/>
                <a:ext cx="6094324"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Sup>
                            <m:sSubSupPr>
                              <m:ctrlPr>
                                <a:rPr lang="pt-BR" i="1">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xmlns="">
          <p:sp>
            <p:nvSpPr>
              <p:cNvPr id="8" name="CaixaDeTexto 7">
                <a:extLst>
                  <a:ext uri="{FF2B5EF4-FFF2-40B4-BE49-F238E27FC236}">
                    <a16:creationId xmlns:a16="http://schemas.microsoft.com/office/drawing/2014/main" id="{9F2B8742-29D5-49CE-8F76-096A62D02332}"/>
                  </a:ext>
                </a:extLst>
              </p:cNvPr>
              <p:cNvSpPr txBox="1">
                <a:spLocks noRot="1" noChangeAspect="1" noMove="1" noResize="1" noEditPoints="1" noAdjustHandles="1" noChangeArrowheads="1" noChangeShapeType="1" noTextEdit="1"/>
              </p:cNvSpPr>
              <p:nvPr/>
            </p:nvSpPr>
            <p:spPr>
              <a:xfrm>
                <a:off x="3047163" y="3861268"/>
                <a:ext cx="6094324" cy="818814"/>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D6B0C46-3B61-4D79-951C-A97161B44539}"/>
                  </a:ext>
                </a:extLst>
              </p:cNvPr>
              <p:cNvSpPr txBox="1"/>
              <p:nvPr/>
            </p:nvSpPr>
            <p:spPr>
              <a:xfrm>
                <a:off x="3047163" y="5225142"/>
                <a:ext cx="6094324"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Sup>
                            <m:sSubSupPr>
                              <m:ctrlPr>
                                <a:rPr lang="pt-BR" i="1">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xmlns="">
          <p:sp>
            <p:nvSpPr>
              <p:cNvPr id="11" name="CaixaDeTexto 10">
                <a:extLst>
                  <a:ext uri="{FF2B5EF4-FFF2-40B4-BE49-F238E27FC236}">
                    <a16:creationId xmlns:a16="http://schemas.microsoft.com/office/drawing/2014/main" id="{9D6B0C46-3B61-4D79-951C-A97161B44539}"/>
                  </a:ext>
                </a:extLst>
              </p:cNvPr>
              <p:cNvSpPr txBox="1">
                <a:spLocks noRot="1" noChangeAspect="1" noMove="1" noResize="1" noEditPoints="1" noAdjustHandles="1" noChangeArrowheads="1" noChangeShapeType="1" noTextEdit="1"/>
              </p:cNvSpPr>
              <p:nvPr/>
            </p:nvSpPr>
            <p:spPr>
              <a:xfrm>
                <a:off x="3047163" y="5225142"/>
                <a:ext cx="6094324" cy="818814"/>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334071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A função </a:t>
                </a:r>
                <a14:m>
                  <m:oMath xmlns:m="http://schemas.openxmlformats.org/officeDocument/2006/math">
                    <m:sSubSup>
                      <m:sSubSupPr>
                        <m:ctrlPr>
                          <a:rPr lang="pt-BR" i="1" dirty="0" smtClean="0">
                            <a:latin typeface="Cambria Math" panose="02040503050406030204" pitchFamily="18" charset="0"/>
                          </a:rPr>
                        </m:ctrlPr>
                      </m:sSubSupPr>
                      <m:e>
                        <m:r>
                          <a:rPr lang="pt-BR" i="1" dirty="0" smtClean="0">
                            <a:latin typeface="Cambria Math" panose="02040503050406030204" pitchFamily="18" charset="0"/>
                          </a:rPr>
                          <m:t>𝐺</m:t>
                        </m:r>
                      </m:e>
                      <m:sub>
                        <m:r>
                          <a:rPr lang="pt-BR" i="1" dirty="0" smtClean="0">
                            <a:latin typeface="Cambria Math" panose="02040503050406030204" pitchFamily="18" charset="0"/>
                          </a:rPr>
                          <m:t>,</m:t>
                        </m:r>
                        <m:r>
                          <a:rPr lang="pt-BR" i="1" dirty="0" smtClean="0">
                            <a:latin typeface="Cambria Math" panose="02040503050406030204" pitchFamily="18" charset="0"/>
                          </a:rPr>
                          <m:t>𝑖</m:t>
                        </m:r>
                      </m:sub>
                      <m:sup>
                        <m:r>
                          <a:rPr lang="pt-BR" i="1" dirty="0" smtClean="0">
                            <a:latin typeface="Cambria Math" panose="02040503050406030204" pitchFamily="18" charset="0"/>
                          </a:rPr>
                          <m:t>∗</m:t>
                        </m:r>
                      </m:sup>
                    </m:sSubSup>
                    <m:r>
                      <a:rPr lang="pt-BR" i="1" dirty="0" smtClean="0">
                        <a:latin typeface="Cambria Math" panose="02040503050406030204" pitchFamily="18" charset="0"/>
                      </a:rPr>
                      <m:t> </m:t>
                    </m:r>
                    <m:sSub>
                      <m:sSubPr>
                        <m:ctrlPr>
                          <a:rPr lang="pt-BR" i="1" dirty="0" err="1">
                            <a:latin typeface="Cambria Math" panose="02040503050406030204" pitchFamily="18" charset="0"/>
                          </a:rPr>
                        </m:ctrlPr>
                      </m:sSubPr>
                      <m:e>
                        <m:r>
                          <a:rPr lang="pt-BR" i="1" dirty="0" err="1">
                            <a:latin typeface="Cambria Math" panose="02040503050406030204" pitchFamily="18" charset="0"/>
                          </a:rPr>
                          <m:t>𝑛</m:t>
                        </m:r>
                      </m:e>
                      <m:sub>
                        <m:r>
                          <a:rPr lang="pt-BR" i="1" dirty="0" err="1">
                            <a:latin typeface="Cambria Math" panose="02040503050406030204" pitchFamily="18" charset="0"/>
                          </a:rPr>
                          <m:t>𝑖</m:t>
                        </m:r>
                      </m:sub>
                    </m:sSub>
                    <m:r>
                      <a:rPr lang="pt-BR" i="1" dirty="0">
                        <a:latin typeface="Cambria Math" panose="02040503050406030204" pitchFamily="18" charset="0"/>
                      </a:rPr>
                      <m:t>(</m:t>
                    </m:r>
                    <m:r>
                      <a:rPr lang="pt-BR" i="1" dirty="0" err="1">
                        <a:latin typeface="Cambria Math" panose="02040503050406030204" pitchFamily="18" charset="0"/>
                      </a:rPr>
                      <m:t>𝜉</m:t>
                    </m:r>
                    <m:r>
                      <a:rPr lang="pt-BR" i="1" dirty="0" err="1">
                        <a:latin typeface="Cambria Math" panose="02040503050406030204" pitchFamily="18" charset="0"/>
                      </a:rPr>
                      <m:t>;</m:t>
                    </m:r>
                    <m:r>
                      <a:rPr lang="pt-BR" i="1" dirty="0" err="1">
                        <a:latin typeface="Cambria Math" panose="02040503050406030204" pitchFamily="18" charset="0"/>
                      </a:rPr>
                      <m:t>𝑋</m:t>
                    </m:r>
                    <m:r>
                      <a:rPr lang="pt-BR" i="1" dirty="0">
                        <a:latin typeface="Cambria Math" panose="02040503050406030204" pitchFamily="18" charset="0"/>
                      </a:rPr>
                      <m:t>)</m:t>
                    </m:r>
                  </m:oMath>
                </a14:m>
                <a:r>
                  <a:rPr lang="pt-BR" dirty="0"/>
                  <a:t>, conforme demonstrado por (</a:t>
                </a:r>
                <a:r>
                  <a:rPr lang="pt-BR" dirty="0" err="1"/>
                  <a:t>Galimberti</a:t>
                </a:r>
                <a:r>
                  <a:rPr lang="pt-BR" dirty="0"/>
                  <a:t>, 2018), é dada por:</a:t>
                </a:r>
              </a:p>
              <a:p>
                <a:pPr algn="r"/>
                <a:r>
                  <a:rPr lang="pt-BR" dirty="0"/>
                  <a:t>(42)</a:t>
                </a:r>
              </a:p>
              <a:p>
                <a:endParaRPr lang="pt-BR" dirty="0"/>
              </a:p>
              <a:p>
                <a:r>
                  <a:rPr lang="pt-BR" dirty="0"/>
                  <a:t>Assim, reescrevendo a equação (32):</a:t>
                </a:r>
              </a:p>
              <a:p>
                <a:pPr algn="r"/>
                <a:r>
                  <a:rPr lang="pt-BR" dirty="0"/>
                  <a:t>(43)</a:t>
                </a:r>
              </a:p>
              <a:p>
                <a:pPr marL="0" indent="0">
                  <a:buNone/>
                </a:pPr>
                <a:endParaRPr lang="pt-BR" dirty="0"/>
              </a:p>
              <a:p>
                <a:r>
                  <a:rPr lang="pt-BR" dirty="0"/>
                  <a:t>Todos os termos da equação anterior estão na forma de integrais de contorno, como se objetiva no MEC. Escreve-se a expressão como um todo na seguinte forma matricial:</a:t>
                </a:r>
              </a:p>
              <a:p>
                <a:endParaRPr lang="pt-BR" dirty="0"/>
              </a:p>
              <a:p>
                <a:pPr algn="r"/>
                <a:r>
                  <a:rPr lang="pt-BR" dirty="0"/>
                  <a:t>(44)</a:t>
                </a:r>
              </a:p>
              <a:p>
                <a:pPr algn="just"/>
                <a:r>
                  <a:rPr lang="pt-BR" dirty="0"/>
                  <a:t>Ou ainda, por simplicidade, pode-se escrever o último termo da matriz como sendo uma matriz de massa do sistema:</a:t>
                </a:r>
              </a:p>
              <a:p>
                <a:pPr algn="r"/>
                <a:r>
                  <a:rPr lang="pt-BR" dirty="0"/>
                  <a:t>(45)</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926"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75BEE72B-08FD-4F2A-B90D-C126DA2D5DE0}"/>
                  </a:ext>
                </a:extLst>
              </p:cNvPr>
              <p:cNvSpPr txBox="1"/>
              <p:nvPr/>
            </p:nvSpPr>
            <p:spPr>
              <a:xfrm>
                <a:off x="3047162" y="853059"/>
                <a:ext cx="6094324"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𝑃</m:t>
                              </m:r>
                            </m:e>
                          </m:sPre>
                        </m:e>
                        <m:sup>
                          <m:r>
                            <a:rPr lang="pt-BR" i="1">
                              <a:latin typeface="Cambria Math" panose="02040503050406030204" pitchFamily="18" charset="0"/>
                            </a:rPr>
                            <m:t>𝑥</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0">
                              <a:latin typeface="Cambria Math" panose="02040503050406030204" pitchFamily="18" charset="0"/>
                            </a:rPr>
                            <m:t>4</m:t>
                          </m:r>
                        </m:den>
                      </m:f>
                      <m:d>
                        <m:dPr>
                          <m:begChr m:val="{"/>
                          <m:endChr m:val="}"/>
                          <m:ctrlPr>
                            <a:rPr lang="pt-BR" i="1">
                              <a:latin typeface="Cambria Math" panose="02040503050406030204" pitchFamily="18" charset="0"/>
                            </a:rPr>
                          </m:ctrlPr>
                        </m:dPr>
                        <m:e>
                          <m:r>
                            <a:rPr lang="pt-BR" i="0">
                              <a:latin typeface="Cambria Math" panose="02040503050406030204" pitchFamily="18" charset="0"/>
                            </a:rPr>
                            <m:t>0,5−</m:t>
                          </m:r>
                          <m:func>
                            <m:funcPr>
                              <m:ctrlPr>
                                <a:rPr lang="pt-BR" i="1">
                                  <a:latin typeface="Cambria Math" panose="02040503050406030204" pitchFamily="18" charset="0"/>
                                </a:rPr>
                              </m:ctrlPr>
                            </m:funcPr>
                            <m:fName>
                              <m:r>
                                <m:rPr>
                                  <m:sty m:val="p"/>
                                </m:rPr>
                                <a:rPr lang="pt-BR" i="0">
                                  <a:latin typeface="Cambria Math" panose="02040503050406030204" pitchFamily="18" charset="0"/>
                                </a:rPr>
                                <m:t>ln</m:t>
                              </m:r>
                            </m:fName>
                            <m:e>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func>
                        </m:e>
                      </m:d>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𝑖</m:t>
                          </m:r>
                        </m:sub>
                      </m:sSub>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oMath>
                  </m:oMathPara>
                </a14:m>
                <a:endParaRPr lang="pt-BR" dirty="0"/>
              </a:p>
            </p:txBody>
          </p:sp>
        </mc:Choice>
        <mc:Fallback xmlns="">
          <p:sp>
            <p:nvSpPr>
              <p:cNvPr id="9" name="CaixaDeTexto 8">
                <a:extLst>
                  <a:ext uri="{FF2B5EF4-FFF2-40B4-BE49-F238E27FC236}">
                    <a16:creationId xmlns:a16="http://schemas.microsoft.com/office/drawing/2014/main" id="{75BEE72B-08FD-4F2A-B90D-C126DA2D5DE0}"/>
                  </a:ext>
                </a:extLst>
              </p:cNvPr>
              <p:cNvSpPr txBox="1">
                <a:spLocks noRot="1" noChangeAspect="1" noMove="1" noResize="1" noEditPoints="1" noAdjustHandles="1" noChangeArrowheads="1" noChangeShapeType="1" noTextEdit="1"/>
              </p:cNvSpPr>
              <p:nvPr/>
            </p:nvSpPr>
            <p:spPr>
              <a:xfrm>
                <a:off x="3047162" y="853059"/>
                <a:ext cx="6094324" cy="610936"/>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2E3FDB5-9224-4BEB-839E-8EB0E12A8C35}"/>
                  </a:ext>
                </a:extLst>
              </p:cNvPr>
              <p:cNvSpPr txBox="1"/>
              <p:nvPr/>
            </p:nvSpPr>
            <p:spPr>
              <a:xfrm>
                <a:off x="939520" y="2266979"/>
                <a:ext cx="10309608" cy="778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sz="1700" i="1" smtClean="0">
                              <a:latin typeface="Cambria Math" panose="02040503050406030204" pitchFamily="18" charset="0"/>
                            </a:rPr>
                          </m:ctrlPr>
                        </m:dPr>
                        <m:e>
                          <m:r>
                            <a:rPr lang="pt-BR" sz="1700" i="1">
                              <a:latin typeface="Cambria Math" panose="02040503050406030204" pitchFamily="18" charset="0"/>
                            </a:rPr>
                            <m:t>𝜉</m:t>
                          </m:r>
                        </m:e>
                      </m:d>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𝜉</m:t>
                          </m:r>
                        </m:e>
                      </m:d>
                      <m:r>
                        <a:rPr lang="pt-BR" sz="1700" i="0">
                          <a:latin typeface="Cambria Math" panose="02040503050406030204" pitchFamily="18" charset="0"/>
                        </a:rPr>
                        <m:t>+ </m:t>
                      </m:r>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𝑋</m:t>
                              </m:r>
                            </m:e>
                          </m:d>
                          <m:sSup>
                            <m:sSupPr>
                              <m:ctrlPr>
                                <a:rPr lang="pt-BR" sz="1700" i="1">
                                  <a:latin typeface="Cambria Math" panose="02040503050406030204" pitchFamily="18" charset="0"/>
                                </a:rPr>
                              </m:ctrlPr>
                            </m:sSupPr>
                            <m:e>
                              <m:r>
                                <a:rPr lang="pt-BR" sz="1700" i="1">
                                  <a:latin typeface="Cambria Math" panose="02040503050406030204" pitchFamily="18" charset="0"/>
                                </a:rPr>
                                <m:t>𝑞</m:t>
                              </m:r>
                            </m:e>
                            <m:sup>
                              <m:r>
                                <a:rPr lang="pt-BR" sz="1700" i="0">
                                  <a:latin typeface="Cambria Math" panose="02040503050406030204" pitchFamily="18" charset="0"/>
                                </a:rPr>
                                <m:t>∗</m:t>
                              </m:r>
                            </m:sup>
                          </m:sSup>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Γ</m:t>
                          </m:r>
                        </m:e>
                      </m:nary>
                      <m:r>
                        <a:rPr lang="pt-BR" sz="1700" i="0">
                          <a:latin typeface="Cambria Math" panose="02040503050406030204" pitchFamily="18" charset="0"/>
                        </a:rPr>
                        <m:t>− </m:t>
                      </m:r>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r>
                            <a:rPr lang="pt-BR" sz="1700" i="1">
                              <a:latin typeface="Cambria Math" panose="02040503050406030204" pitchFamily="18" charset="0"/>
                            </a:rPr>
                            <m:t>𝑞</m:t>
                          </m:r>
                          <m:d>
                            <m:dPr>
                              <m:ctrlPr>
                                <a:rPr lang="pt-BR" sz="1700" i="1">
                                  <a:latin typeface="Cambria Math" panose="02040503050406030204" pitchFamily="18" charset="0"/>
                                </a:rPr>
                              </m:ctrlPr>
                            </m:dPr>
                            <m:e>
                              <m:r>
                                <a:rPr lang="pt-BR" sz="1700" i="1">
                                  <a:latin typeface="Cambria Math" panose="02040503050406030204" pitchFamily="18" charset="0"/>
                                </a:rPr>
                                <m:t>𝑋</m:t>
                              </m:r>
                            </m:e>
                          </m:d>
                          <m:sSup>
                            <m:sSupPr>
                              <m:ctrlPr>
                                <a:rPr lang="pt-BR" sz="1700" i="1">
                                  <a:latin typeface="Cambria Math" panose="02040503050406030204" pitchFamily="18" charset="0"/>
                                </a:rPr>
                              </m:ctrlPr>
                            </m:sSupPr>
                            <m:e>
                              <m:r>
                                <a:rPr lang="pt-BR" sz="1700" i="1">
                                  <a:latin typeface="Cambria Math" panose="02040503050406030204" pitchFamily="18" charset="0"/>
                                </a:rPr>
                                <m:t>𝑢</m:t>
                              </m:r>
                            </m:e>
                            <m:sup>
                              <m:r>
                                <a:rPr lang="pt-BR" sz="1700" i="0">
                                  <a:latin typeface="Cambria Math" panose="02040503050406030204" pitchFamily="18" charset="0"/>
                                </a:rPr>
                                <m:t>∗</m:t>
                              </m:r>
                            </m:sup>
                          </m:sSup>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Γ</m:t>
                          </m:r>
                        </m:e>
                      </m:nary>
                      <m:r>
                        <a:rPr lang="pt-BR" sz="1700" i="0">
                          <a:latin typeface="Cambria Math" panose="02040503050406030204" pitchFamily="18" charset="0"/>
                        </a:rPr>
                        <m:t>= </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sSup>
                        <m:sSupPr>
                          <m:ctrlPr>
                            <a:rPr lang="pt-BR" sz="1700" i="1">
                              <a:latin typeface="Cambria Math" panose="02040503050406030204" pitchFamily="18" charset="0"/>
                            </a:rPr>
                          </m:ctrlPr>
                        </m:sSupPr>
                        <m:e>
                          <m:sPre>
                            <m:sPrePr>
                              <m:ctrlPr>
                                <a:rPr lang="pt-BR" sz="1700" i="1">
                                  <a:latin typeface="Cambria Math" panose="02040503050406030204" pitchFamily="18" charset="0"/>
                                </a:rPr>
                              </m:ctrlPr>
                            </m:sPrePr>
                            <m:sub>
                              <m:r>
                                <a:rPr lang="pt-BR" sz="1700" i="0">
                                  <a:latin typeface="Cambria Math" panose="02040503050406030204" pitchFamily="18" charset="0"/>
                                </a:rPr>
                                <m:t> </m:t>
                              </m:r>
                            </m:sub>
                            <m:sup>
                              <m:r>
                                <a:rPr lang="pt-BR" sz="1700" i="1">
                                  <a:latin typeface="Cambria Math" panose="02040503050406030204" pitchFamily="18" charset="0"/>
                                </a:rPr>
                                <m:t>𝜉</m:t>
                              </m:r>
                            </m:sup>
                            <m:e>
                              <m:r>
                                <a:rPr lang="pt-BR" sz="1700" i="1">
                                  <a:latin typeface="Cambria Math" panose="02040503050406030204" pitchFamily="18" charset="0"/>
                                </a:rPr>
                                <m:t>𝛼</m:t>
                              </m:r>
                            </m:e>
                          </m:sPre>
                        </m:e>
                        <m:sup>
                          <m:r>
                            <a:rPr lang="pt-BR" sz="1700" i="1">
                              <a:latin typeface="Cambria Math" panose="02040503050406030204" pitchFamily="18" charset="0"/>
                            </a:rPr>
                            <m:t>𝑗</m:t>
                          </m:r>
                        </m:sup>
                      </m:sSup>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sSup>
                            <m:sSupPr>
                              <m:ctrlPr>
                                <a:rPr lang="pt-BR" sz="1700" i="1">
                                  <a:latin typeface="Cambria Math" panose="02040503050406030204" pitchFamily="18" charset="0"/>
                                </a:rPr>
                              </m:ctrlPr>
                            </m:sSupPr>
                            <m:e>
                              <m:r>
                                <a:rPr lang="pt-BR" sz="1700" i="1">
                                  <a:latin typeface="Cambria Math" panose="02040503050406030204" pitchFamily="18" charset="0"/>
                                </a:rPr>
                                <m:t>𝜂</m:t>
                              </m:r>
                            </m:e>
                            <m:sup>
                              <m:r>
                                <a:rPr lang="pt-BR" sz="1700" i="1">
                                  <a:latin typeface="Cambria Math" panose="02040503050406030204" pitchFamily="18" charset="0"/>
                                </a:rPr>
                                <m:t>𝑗</m:t>
                              </m:r>
                            </m:sup>
                          </m:sSup>
                          <m:d>
                            <m:dPr>
                              <m:ctrlPr>
                                <a:rPr lang="pt-BR" sz="1700" i="1">
                                  <a:latin typeface="Cambria Math" panose="02040503050406030204" pitchFamily="18" charset="0"/>
                                </a:rPr>
                              </m:ctrlPr>
                            </m:dPr>
                            <m:e>
                              <m:sSup>
                                <m:sSupPr>
                                  <m:ctrlPr>
                                    <a:rPr lang="pt-BR" sz="1700" i="1">
                                      <a:latin typeface="Cambria Math" panose="02040503050406030204" pitchFamily="18" charset="0"/>
                                    </a:rPr>
                                  </m:ctrlPr>
                                </m:sSupPr>
                                <m:e>
                                  <m:r>
                                    <a:rPr lang="pt-BR" sz="1700" i="1">
                                      <a:latin typeface="Cambria Math" panose="02040503050406030204" pitchFamily="18" charset="0"/>
                                    </a:rPr>
                                    <m:t>𝑋</m:t>
                                  </m:r>
                                </m:e>
                                <m:sup>
                                  <m:r>
                                    <a:rPr lang="pt-BR" sz="1700" i="1">
                                      <a:latin typeface="Cambria Math" panose="02040503050406030204" pitchFamily="18" charset="0"/>
                                    </a:rPr>
                                    <m:t>𝑗</m:t>
                                  </m:r>
                                </m:sup>
                              </m:sSup>
                              <m:r>
                                <a:rPr lang="pt-BR" sz="1700" i="0">
                                  <a:latin typeface="Cambria Math" panose="02040503050406030204" pitchFamily="18" charset="0"/>
                                </a:rPr>
                                <m:t>;</m:t>
                              </m:r>
                              <m:r>
                                <a:rPr lang="pt-BR" sz="1700" i="1">
                                  <a:latin typeface="Cambria Math" panose="02040503050406030204" pitchFamily="18" charset="0"/>
                                </a:rPr>
                                <m:t>𝑋</m:t>
                              </m:r>
                            </m:e>
                          </m:d>
                        </m:e>
                      </m:nary>
                      <m:r>
                        <a:rPr lang="pt-BR" sz="1700" i="1">
                          <a:latin typeface="Cambria Math" panose="02040503050406030204" pitchFamily="18" charset="0"/>
                        </a:rPr>
                        <m:t>𝑑</m:t>
                      </m:r>
                      <m:r>
                        <m:rPr>
                          <m:sty m:val="p"/>
                        </m:rPr>
                        <a:rPr lang="pt-BR" sz="1700" i="0">
                          <a:latin typeface="Cambria Math" panose="02040503050406030204" pitchFamily="18" charset="0"/>
                        </a:rPr>
                        <m:t>Γ</m:t>
                      </m:r>
                      <m:r>
                        <a:rPr lang="pt-BR" sz="1700" i="0">
                          <a:latin typeface="Cambria Math" panose="02040503050406030204" pitchFamily="18" charset="0"/>
                        </a:rPr>
                        <m:t>+</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𝜉</m:t>
                          </m:r>
                        </m:e>
                      </m:d>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Ω</m:t>
                          </m:r>
                        </m:sub>
                        <m:sup>
                          <m:r>
                            <a:rPr lang="pt-BR" sz="1700" i="0">
                              <a:latin typeface="Cambria Math" panose="02040503050406030204" pitchFamily="18" charset="0"/>
                            </a:rPr>
                            <m:t> </m:t>
                          </m:r>
                        </m:sup>
                        <m:e>
                          <m:sSubSup>
                            <m:sSubSupPr>
                              <m:ctrlPr>
                                <a:rPr lang="pt-BR" sz="1700" i="1">
                                  <a:latin typeface="Cambria Math" panose="02040503050406030204" pitchFamily="18" charset="0"/>
                                </a:rPr>
                              </m:ctrlPr>
                            </m:sSubSupPr>
                            <m:e>
                              <m:r>
                                <a:rPr lang="pt-BR" sz="1700" i="1">
                                  <a:latin typeface="Cambria Math" panose="02040503050406030204" pitchFamily="18" charset="0"/>
                                </a:rPr>
                                <m:t>𝐺</m:t>
                              </m:r>
                            </m:e>
                            <m:sub>
                              <m:r>
                                <a:rPr lang="pt-BR" sz="1700" i="0">
                                  <a:latin typeface="Cambria Math" panose="02040503050406030204" pitchFamily="18" charset="0"/>
                                </a:rPr>
                                <m:t>,</m:t>
                              </m:r>
                              <m:r>
                                <a:rPr lang="pt-BR" sz="1700" i="1">
                                  <a:latin typeface="Cambria Math" panose="02040503050406030204" pitchFamily="18" charset="0"/>
                                </a:rPr>
                                <m:t>𝑖</m:t>
                              </m:r>
                            </m:sub>
                            <m:sup>
                              <m:r>
                                <a:rPr lang="pt-BR" sz="1700" i="0">
                                  <a:latin typeface="Cambria Math" panose="02040503050406030204" pitchFamily="18" charset="0"/>
                                </a:rPr>
                                <m:t>∗</m:t>
                              </m:r>
                            </m:sup>
                          </m:sSubSup>
                          <m:sSub>
                            <m:sSubPr>
                              <m:ctrlPr>
                                <a:rPr lang="pt-BR" sz="1700" i="1">
                                  <a:latin typeface="Cambria Math" panose="02040503050406030204" pitchFamily="18" charset="0"/>
                                </a:rPr>
                              </m:ctrlPr>
                            </m:sSubPr>
                            <m:e>
                              <m:r>
                                <a:rPr lang="pt-BR" sz="1700" i="1">
                                  <a:latin typeface="Cambria Math" panose="02040503050406030204" pitchFamily="18" charset="0"/>
                                </a:rPr>
                                <m:t>𝑛</m:t>
                              </m:r>
                            </m:e>
                            <m:sub>
                              <m:r>
                                <a:rPr lang="pt-BR" sz="1700" i="1">
                                  <a:latin typeface="Cambria Math" panose="02040503050406030204" pitchFamily="18" charset="0"/>
                                </a:rPr>
                                <m:t>𝑖</m:t>
                              </m:r>
                            </m:sub>
                          </m:sSub>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Ω</m:t>
                          </m:r>
                        </m:e>
                      </m:nary>
                    </m:oMath>
                  </m:oMathPara>
                </a14:m>
                <a:endParaRPr lang="pt-BR" sz="1700" dirty="0"/>
              </a:p>
            </p:txBody>
          </p:sp>
        </mc:Choice>
        <mc:Fallback xmlns="">
          <p:sp>
            <p:nvSpPr>
              <p:cNvPr id="10" name="CaixaDeTexto 9">
                <a:extLst>
                  <a:ext uri="{FF2B5EF4-FFF2-40B4-BE49-F238E27FC236}">
                    <a16:creationId xmlns:a16="http://schemas.microsoft.com/office/drawing/2014/main" id="{E2E3FDB5-9224-4BEB-839E-8EB0E12A8C35}"/>
                  </a:ext>
                </a:extLst>
              </p:cNvPr>
              <p:cNvSpPr txBox="1">
                <a:spLocks noRot="1" noChangeAspect="1" noMove="1" noResize="1" noEditPoints="1" noAdjustHandles="1" noChangeArrowheads="1" noChangeShapeType="1" noTextEdit="1"/>
              </p:cNvSpPr>
              <p:nvPr/>
            </p:nvSpPr>
            <p:spPr>
              <a:xfrm>
                <a:off x="939520" y="2266979"/>
                <a:ext cx="10309608" cy="778483"/>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22C0804B-E497-4B8F-98CC-D7671DB6F2C4}"/>
                  </a:ext>
                </a:extLst>
              </p:cNvPr>
              <p:cNvSpPr txBox="1"/>
              <p:nvPr/>
            </p:nvSpPr>
            <p:spPr>
              <a:xfrm>
                <a:off x="1965540" y="3692158"/>
                <a:ext cx="8257567"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m:t>
                                    </m:r>
                                    <m:r>
                                      <a:rPr lang="pt-BR" i="1">
                                        <a:latin typeface="Cambria Math" panose="02040503050406030204" pitchFamily="18" charset="0"/>
                                      </a:rPr>
                                      <m:t>𝑛</m:t>
                                    </m:r>
                                  </m:sub>
                                </m:sSub>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m:t>
                                    </m:r>
                                    <m:r>
                                      <a:rPr lang="pt-BR" i="0">
                                        <a:latin typeface="Cambria Math" panose="02040503050406030204" pitchFamily="18" charset="0"/>
                                      </a:rPr>
                                      <m:t>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𝑛𝑛</m:t>
                                    </m: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m:t>
                                    </m:r>
                                    <m:r>
                                      <a:rPr lang="pt-BR" i="1">
                                        <a:latin typeface="Cambria Math" panose="02040503050406030204" pitchFamily="18" charset="0"/>
                                      </a:rPr>
                                      <m:t>𝑛</m:t>
                                    </m:r>
                                  </m:sub>
                                </m:sSub>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m:t>
                                    </m:r>
                                    <m:r>
                                      <a:rPr lang="pt-BR" i="0">
                                        <a:latin typeface="Cambria Math" panose="02040503050406030204" pitchFamily="18" charset="0"/>
                                      </a:rPr>
                                      <m:t>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𝑛𝑛</m:t>
                                    </m: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e>
                          </m:eqArr>
                        </m:e>
                      </m:d>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0">
                                          <a:latin typeface="Cambria Math" panose="02040503050406030204" pitchFamily="18" charset="0"/>
                                        </a:rPr>
                                        <m:t>1</m:t>
                                      </m:r>
                                    </m:sub>
                                  </m:sSub>
                                </m:e>
                              </m:d>
                            </m:e>
                            <m:e>
                              <m:r>
                                <a:rPr lang="pt-BR" i="0">
                                  <a:latin typeface="Cambria Math" panose="02040503050406030204" pitchFamily="18" charset="0"/>
                                </a:rPr>
                                <m:t>&amp;⋮</m:t>
                              </m:r>
                            </m:e>
                            <m:e>
                              <m:r>
                                <a:rPr lang="pt-BR" i="0">
                                  <a:latin typeface="Cambria Math" panose="02040503050406030204" pitchFamily="18" charset="0"/>
                                </a:rPr>
                                <m:t>&amp;</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𝑛</m:t>
                                      </m:r>
                                    </m:sub>
                                  </m:sSub>
                                </m:e>
                              </m:d>
                            </m:e>
                          </m:eqArr>
                        </m:e>
                      </m:d>
                    </m:oMath>
                  </m:oMathPara>
                </a14:m>
                <a:endParaRPr lang="pt-BR" dirty="0"/>
              </a:p>
            </p:txBody>
          </p:sp>
        </mc:Choice>
        <mc:Fallback xmlns="">
          <p:sp>
            <p:nvSpPr>
              <p:cNvPr id="13" name="CaixaDeTexto 12">
                <a:extLst>
                  <a:ext uri="{FF2B5EF4-FFF2-40B4-BE49-F238E27FC236}">
                    <a16:creationId xmlns:a16="http://schemas.microsoft.com/office/drawing/2014/main" id="{22C0804B-E497-4B8F-98CC-D7671DB6F2C4}"/>
                  </a:ext>
                </a:extLst>
              </p:cNvPr>
              <p:cNvSpPr txBox="1">
                <a:spLocks noRot="1" noChangeAspect="1" noMove="1" noResize="1" noEditPoints="1" noAdjustHandles="1" noChangeArrowheads="1" noChangeShapeType="1" noTextEdit="1"/>
              </p:cNvSpPr>
              <p:nvPr/>
            </p:nvSpPr>
            <p:spPr>
              <a:xfrm>
                <a:off x="1965540" y="3692158"/>
                <a:ext cx="8257567" cy="972702"/>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DEC3B1A5-674A-4BDC-B7D6-41DCF39A601D}"/>
                  </a:ext>
                </a:extLst>
              </p:cNvPr>
              <p:cNvSpPr txBox="1"/>
              <p:nvPr/>
            </p:nvSpPr>
            <p:spPr>
              <a:xfrm>
                <a:off x="3231718" y="5396505"/>
                <a:ext cx="6094324" cy="608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𝐼</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oMath>
                  </m:oMathPara>
                </a14:m>
                <a:endParaRPr lang="pt-BR" dirty="0"/>
              </a:p>
            </p:txBody>
          </p:sp>
        </mc:Choice>
        <mc:Fallback xmlns="">
          <p:sp>
            <p:nvSpPr>
              <p:cNvPr id="15" name="CaixaDeTexto 14">
                <a:extLst>
                  <a:ext uri="{FF2B5EF4-FFF2-40B4-BE49-F238E27FC236}">
                    <a16:creationId xmlns:a16="http://schemas.microsoft.com/office/drawing/2014/main" id="{DEC3B1A5-674A-4BDC-B7D6-41DCF39A601D}"/>
                  </a:ext>
                </a:extLst>
              </p:cNvPr>
              <p:cNvSpPr txBox="1">
                <a:spLocks noRot="1" noChangeAspect="1" noMove="1" noResize="1" noEditPoints="1" noAdjustHandles="1" noChangeArrowheads="1" noChangeShapeType="1" noTextEdit="1"/>
              </p:cNvSpPr>
              <p:nvPr/>
            </p:nvSpPr>
            <p:spPr>
              <a:xfrm>
                <a:off x="3231718" y="5396505"/>
                <a:ext cx="6094324" cy="608436"/>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057310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Esta equação (45) necessita ser adequadamente resolvida, pois envolve simultaneamente valores potenciais e valores para suas derivativas, como na equação 2.42. Portanto, com valores nodais prescritos para u ̅ e q ̅ devem ser utilizados (Loeffler C. F., 1986).</a:t>
                </a:r>
              </a:p>
              <a:p>
                <a:pPr algn="just"/>
                <a:endParaRPr lang="pt-BR" dirty="0"/>
              </a:p>
              <a:p>
                <a:pPr algn="r"/>
                <a:r>
                  <a:rPr lang="pt-BR" dirty="0"/>
                  <a:t>(46)</a:t>
                </a:r>
              </a:p>
              <a:p>
                <a:pPr algn="just"/>
                <a:r>
                  <a:rPr lang="pt-BR" dirty="0"/>
                  <a:t>Levando em consideração, que os valores prescritos para </a:t>
                </a:r>
                <a14:m>
                  <m:oMath xmlns:m="http://schemas.openxmlformats.org/officeDocument/2006/math">
                    <m:acc>
                      <m:accPr>
                        <m:chr m:val="̅"/>
                        <m:ctrlPr>
                          <a:rPr lang="pt-BR" i="1" smtClean="0">
                            <a:effectLst/>
                            <a:latin typeface="Cambria Math" panose="02040503050406030204" pitchFamily="18" charset="0"/>
                          </a:rPr>
                        </m:ctrlPr>
                      </m:acc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acc>
                  </m:oMath>
                </a14:m>
                <a:r>
                  <a:rPr lang="pt-BR" dirty="0"/>
                  <a:t>̅ e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𝑞</m:t>
                        </m:r>
                      </m:e>
                    </m:acc>
                  </m:oMath>
                </a14:m>
                <a:r>
                  <a:rPr lang="pt-BR" dirty="0"/>
                  <a:t>̅ são nulos. Assim:</a:t>
                </a:r>
              </a:p>
              <a:p>
                <a:pPr algn="r"/>
                <a:r>
                  <a:rPr lang="pt-BR" dirty="0"/>
                  <a:t>(47)</a:t>
                </a:r>
              </a:p>
              <a:p>
                <a:pPr algn="r"/>
                <a:r>
                  <a:rPr lang="pt-BR" dirty="0"/>
                  <a:t>(48)</a:t>
                </a:r>
              </a:p>
              <a:p>
                <a:pPr algn="just"/>
                <a:r>
                  <a:rPr lang="pt-BR" dirty="0"/>
                  <a:t>Das equações 2.57 e 2.58, eliminando a derivada do potencial q, obtêm-se:</a:t>
                </a:r>
              </a:p>
              <a:p>
                <a:pPr algn="r"/>
                <a:r>
                  <a:rPr lang="pt-BR" dirty="0"/>
                  <a:t>(49)</a:t>
                </a:r>
              </a:p>
              <a:p>
                <a:pPr algn="just"/>
                <a:r>
                  <a:rPr lang="pt-BR" dirty="0"/>
                  <a:t>Onde:</a:t>
                </a:r>
              </a:p>
              <a:p>
                <a:pPr algn="r"/>
                <a:r>
                  <a:rPr lang="pt-BR" dirty="0"/>
                  <a:t>(50)</a:t>
                </a:r>
              </a:p>
              <a:p>
                <a:pPr algn="r"/>
                <a:r>
                  <a:rPr lang="pt-BR" dirty="0"/>
                  <a:t>(51)</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l="-606" t="-1132" r="-115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AA6A9FB-6D8E-482E-98A9-136B9C99A584}"/>
                  </a:ext>
                </a:extLst>
              </p:cNvPr>
              <p:cNvSpPr txBox="1"/>
              <p:nvPr/>
            </p:nvSpPr>
            <p:spPr>
              <a:xfrm>
                <a:off x="3047163" y="1405600"/>
                <a:ext cx="6094324"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acc>
                                  <m:accPr>
                                    <m:chr m:val="̅"/>
                                    <m:ctrlPr>
                                      <a:rPr lang="pt-BR" i="1">
                                        <a:latin typeface="Cambria Math" panose="02040503050406030204" pitchFamily="18" charset="0"/>
                                      </a:rPr>
                                    </m:ctrlPr>
                                  </m:accPr>
                                  <m:e>
                                    <m:r>
                                      <a:rPr lang="pt-BR" i="1">
                                        <a:latin typeface="Cambria Math" panose="02040503050406030204" pitchFamily="18" charset="0"/>
                                      </a:rPr>
                                      <m:t>𝑢</m:t>
                                    </m:r>
                                  </m:e>
                                </m:acc>
                              </m:e>
                            </m:mr>
                            <m:mr>
                              <m:e>
                                <m:r>
                                  <a:rPr lang="pt-BR" i="1">
                                    <a:latin typeface="Cambria Math" panose="02040503050406030204" pitchFamily="18" charset="0"/>
                                  </a:rPr>
                                  <m:t>𝑢</m:t>
                                </m:r>
                              </m:e>
                            </m:mr>
                          </m:m>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r>
                                  <a:rPr lang="pt-BR" i="1">
                                    <a:latin typeface="Cambria Math" panose="02040503050406030204" pitchFamily="18" charset="0"/>
                                  </a:rPr>
                                  <m:t>𝑞</m:t>
                                </m:r>
                              </m:e>
                            </m:mr>
                            <m:mr>
                              <m:e>
                                <m:acc>
                                  <m:accPr>
                                    <m:chr m:val="̅"/>
                                    <m:ctrlPr>
                                      <a:rPr lang="pt-BR" i="1">
                                        <a:latin typeface="Cambria Math" panose="02040503050406030204" pitchFamily="18" charset="0"/>
                                      </a:rPr>
                                    </m:ctrlPr>
                                  </m:accPr>
                                  <m:e>
                                    <m:r>
                                      <a:rPr lang="pt-BR" i="1">
                                        <a:latin typeface="Cambria Math" panose="02040503050406030204" pitchFamily="18" charset="0"/>
                                      </a:rPr>
                                      <m:t>𝑞</m:t>
                                    </m:r>
                                  </m:e>
                                </m:acc>
                              </m:e>
                            </m:mr>
                          </m:m>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acc>
                                  <m:accPr>
                                    <m:chr m:val="̅"/>
                                    <m:ctrlPr>
                                      <a:rPr lang="pt-BR" i="1">
                                        <a:latin typeface="Cambria Math" panose="02040503050406030204" pitchFamily="18" charset="0"/>
                                      </a:rPr>
                                    </m:ctrlPr>
                                  </m:accPr>
                                  <m:e>
                                    <m:r>
                                      <a:rPr lang="pt-BR" i="1">
                                        <a:latin typeface="Cambria Math" panose="02040503050406030204" pitchFamily="18" charset="0"/>
                                      </a:rPr>
                                      <m:t>𝑢</m:t>
                                    </m:r>
                                  </m:e>
                                </m:acc>
                              </m:e>
                            </m:mr>
                            <m:mr>
                              <m:e>
                                <m:r>
                                  <a:rPr lang="pt-BR" i="1">
                                    <a:latin typeface="Cambria Math" panose="02040503050406030204" pitchFamily="18" charset="0"/>
                                  </a:rPr>
                                  <m:t>𝑢</m:t>
                                </m:r>
                              </m:e>
                            </m:mr>
                          </m:m>
                        </m:e>
                      </m:d>
                    </m:oMath>
                  </m:oMathPara>
                </a14:m>
                <a:endParaRPr lang="pt-BR" dirty="0"/>
              </a:p>
            </p:txBody>
          </p:sp>
        </mc:Choice>
        <mc:Fallback xmlns="">
          <p:sp>
            <p:nvSpPr>
              <p:cNvPr id="8" name="CaixaDeTexto 7">
                <a:extLst>
                  <a:ext uri="{FF2B5EF4-FFF2-40B4-BE49-F238E27FC236}">
                    <a16:creationId xmlns:a16="http://schemas.microsoft.com/office/drawing/2014/main" id="{6AA6A9FB-6D8E-482E-98A9-136B9C99A584}"/>
                  </a:ext>
                </a:extLst>
              </p:cNvPr>
              <p:cNvSpPr txBox="1">
                <a:spLocks noRot="1" noChangeAspect="1" noMove="1" noResize="1" noEditPoints="1" noAdjustHandles="1" noChangeArrowheads="1" noChangeShapeType="1" noTextEdit="1"/>
              </p:cNvSpPr>
              <p:nvPr/>
            </p:nvSpPr>
            <p:spPr>
              <a:xfrm>
                <a:off x="3047163" y="1405600"/>
                <a:ext cx="6094324" cy="708720"/>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86461B75-541C-4DDD-96EC-9137BECFF8A2}"/>
                  </a:ext>
                </a:extLst>
              </p:cNvPr>
              <p:cNvSpPr txBox="1"/>
              <p:nvPr/>
            </p:nvSpPr>
            <p:spPr>
              <a:xfrm>
                <a:off x="3047163" y="2667909"/>
                <a:ext cx="6094324" cy="3962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r>
                        <a:rPr lang="pt-BR" i="1">
                          <a:latin typeface="Cambria Math" panose="02040503050406030204" pitchFamily="18" charset="0"/>
                        </a:rPr>
                        <m:t>𝑢</m:t>
                      </m:r>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r>
                        <a:rPr lang="pt-BR" i="0">
                          <a:latin typeface="Cambria Math" panose="02040503050406030204" pitchFamily="18" charset="0"/>
                        </a:rPr>
                        <m:t> </m:t>
                      </m:r>
                      <m:r>
                        <a:rPr lang="pt-BR" i="1">
                          <a:latin typeface="Cambria Math" panose="02040503050406030204" pitchFamily="18" charset="0"/>
                        </a:rPr>
                        <m:t>𝑞</m:t>
                      </m:r>
                      <m:r>
                        <a:rPr lang="pt-BR" i="0">
                          <a:latin typeface="Cambria Math" panose="02040503050406030204" pitchFamily="18" charset="0"/>
                        </a:rPr>
                        <m:t> =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r>
                        <a:rPr lang="pt-BR" i="1">
                          <a:latin typeface="Cambria Math" panose="02040503050406030204" pitchFamily="18" charset="0"/>
                        </a:rPr>
                        <m:t>𝑢</m:t>
                      </m:r>
                    </m:oMath>
                  </m:oMathPara>
                </a14:m>
                <a:endParaRPr lang="pt-BR" dirty="0"/>
              </a:p>
            </p:txBody>
          </p:sp>
        </mc:Choice>
        <mc:Fallback xmlns="">
          <p:sp>
            <p:nvSpPr>
              <p:cNvPr id="11" name="CaixaDeTexto 10">
                <a:extLst>
                  <a:ext uri="{FF2B5EF4-FFF2-40B4-BE49-F238E27FC236}">
                    <a16:creationId xmlns:a16="http://schemas.microsoft.com/office/drawing/2014/main" id="{86461B75-541C-4DDD-96EC-9137BECFF8A2}"/>
                  </a:ext>
                </a:extLst>
              </p:cNvPr>
              <p:cNvSpPr txBox="1">
                <a:spLocks noRot="1" noChangeAspect="1" noMove="1" noResize="1" noEditPoints="1" noAdjustHandles="1" noChangeArrowheads="1" noChangeShapeType="1" noTextEdit="1"/>
              </p:cNvSpPr>
              <p:nvPr/>
            </p:nvSpPr>
            <p:spPr>
              <a:xfrm>
                <a:off x="3047163" y="2667909"/>
                <a:ext cx="6094324" cy="396262"/>
              </a:xfrm>
              <a:prstGeom prst="rect">
                <a:avLst/>
              </a:prstGeom>
              <a:blipFill>
                <a:blip r:embed="rId4"/>
                <a:stretch>
                  <a:fillRect b="-30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DD95283E-BE59-489C-86CF-D215BC265D68}"/>
                  </a:ext>
                </a:extLst>
              </p:cNvPr>
              <p:cNvSpPr txBox="1"/>
              <p:nvPr/>
            </p:nvSpPr>
            <p:spPr>
              <a:xfrm>
                <a:off x="3047163" y="3175259"/>
                <a:ext cx="6094324" cy="3962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r>
                        <a:rPr lang="pt-BR" i="1">
                          <a:latin typeface="Cambria Math" panose="02040503050406030204" pitchFamily="18" charset="0"/>
                        </a:rPr>
                        <m:t>𝑢</m:t>
                      </m:r>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r>
                        <a:rPr lang="pt-BR" i="0">
                          <a:latin typeface="Cambria Math" panose="02040503050406030204" pitchFamily="18" charset="0"/>
                        </a:rPr>
                        <m:t> </m:t>
                      </m:r>
                      <m:r>
                        <a:rPr lang="pt-BR" i="1">
                          <a:latin typeface="Cambria Math" panose="02040503050406030204" pitchFamily="18" charset="0"/>
                        </a:rPr>
                        <m:t>𝑞</m:t>
                      </m:r>
                      <m:r>
                        <a:rPr lang="pt-BR" i="0">
                          <a:latin typeface="Cambria Math" panose="02040503050406030204" pitchFamily="18" charset="0"/>
                        </a:rPr>
                        <m:t> =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r>
                        <a:rPr lang="pt-BR" i="1">
                          <a:latin typeface="Cambria Math" panose="02040503050406030204" pitchFamily="18" charset="0"/>
                        </a:rPr>
                        <m:t>𝑢</m:t>
                      </m:r>
                    </m:oMath>
                  </m:oMathPara>
                </a14:m>
                <a:endParaRPr lang="pt-BR" dirty="0"/>
              </a:p>
            </p:txBody>
          </p:sp>
        </mc:Choice>
        <mc:Fallback xmlns="">
          <p:sp>
            <p:nvSpPr>
              <p:cNvPr id="12" name="CaixaDeTexto 11">
                <a:extLst>
                  <a:ext uri="{FF2B5EF4-FFF2-40B4-BE49-F238E27FC236}">
                    <a16:creationId xmlns:a16="http://schemas.microsoft.com/office/drawing/2014/main" id="{DD95283E-BE59-489C-86CF-D215BC265D68}"/>
                  </a:ext>
                </a:extLst>
              </p:cNvPr>
              <p:cNvSpPr txBox="1">
                <a:spLocks noRot="1" noChangeAspect="1" noMove="1" noResize="1" noEditPoints="1" noAdjustHandles="1" noChangeArrowheads="1" noChangeShapeType="1" noTextEdit="1"/>
              </p:cNvSpPr>
              <p:nvPr/>
            </p:nvSpPr>
            <p:spPr>
              <a:xfrm>
                <a:off x="3047163" y="3175259"/>
                <a:ext cx="6094324" cy="396262"/>
              </a:xfrm>
              <a:prstGeom prst="rect">
                <a:avLst/>
              </a:prstGeom>
              <a:blipFill>
                <a:blip r:embed="rId5"/>
                <a:stretch>
                  <a:fillRect b="-30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F5162D97-4D93-4FFF-8D03-40E361770DDC}"/>
                  </a:ext>
                </a:extLst>
              </p:cNvPr>
              <p:cNvSpPr txBox="1"/>
              <p:nvPr/>
            </p:nvSpPr>
            <p:spPr>
              <a:xfrm>
                <a:off x="3047163" y="4059724"/>
                <a:ext cx="60943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acc>
                            <m:accPr>
                              <m:chr m:val="̅"/>
                              <m:ctrlPr>
                                <a:rPr lang="pt-BR" i="1">
                                  <a:latin typeface="Cambria Math" panose="02040503050406030204" pitchFamily="18" charset="0"/>
                                </a:rPr>
                              </m:ctrlPr>
                            </m:accPr>
                            <m:e>
                              <m:r>
                                <a:rPr lang="pt-BR" i="1">
                                  <a:latin typeface="Cambria Math" panose="02040503050406030204" pitchFamily="18" charset="0"/>
                                </a:rPr>
                                <m:t>𝐻</m:t>
                              </m:r>
                            </m:e>
                          </m:acc>
                        </m:e>
                      </m:d>
                      <m:d>
                        <m:dPr>
                          <m:begChr m:val="["/>
                          <m:endChr m:val="]"/>
                          <m:ctrlPr>
                            <a:rPr lang="pt-BR" i="1">
                              <a:latin typeface="Cambria Math" panose="02040503050406030204" pitchFamily="18" charset="0"/>
                            </a:rPr>
                          </m:ctrlPr>
                        </m:dPr>
                        <m:e>
                          <m:r>
                            <a:rPr lang="pt-BR" i="1">
                              <a:latin typeface="Cambria Math" panose="02040503050406030204" pitchFamily="18" charset="0"/>
                            </a:rPr>
                            <m:t>𝑢</m:t>
                          </m:r>
                        </m:e>
                      </m:d>
                      <m:r>
                        <a:rPr lang="pt-BR" i="0">
                          <a:latin typeface="Cambria Math" panose="02040503050406030204" pitchFamily="18" charset="0"/>
                        </a:rPr>
                        <m:t> =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0">
                          <a:latin typeface="Cambria Math" panose="02040503050406030204" pitchFamily="18" charset="0"/>
                        </a:rPr>
                        <m:t> </m:t>
                      </m:r>
                      <m:d>
                        <m:dPr>
                          <m:begChr m:val="["/>
                          <m:endChr m:val="]"/>
                          <m:ctrlPr>
                            <a:rPr lang="pt-BR" i="1">
                              <a:latin typeface="Cambria Math" panose="02040503050406030204" pitchFamily="18" charset="0"/>
                            </a:rPr>
                          </m:ctrlPr>
                        </m:dPr>
                        <m:e>
                          <m:acc>
                            <m:accPr>
                              <m:chr m:val="̅"/>
                              <m:ctrlPr>
                                <a:rPr lang="pt-BR" i="1">
                                  <a:latin typeface="Cambria Math" panose="02040503050406030204" pitchFamily="18" charset="0"/>
                                </a:rPr>
                              </m:ctrlPr>
                            </m:accPr>
                            <m:e>
                              <m:r>
                                <a:rPr lang="pt-BR" i="1">
                                  <a:latin typeface="Cambria Math" panose="02040503050406030204" pitchFamily="18" charset="0"/>
                                </a:rPr>
                                <m:t>𝑀</m:t>
                              </m:r>
                            </m:e>
                          </m:acc>
                        </m:e>
                      </m:d>
                      <m:d>
                        <m:dPr>
                          <m:begChr m:val="["/>
                          <m:endChr m:val="]"/>
                          <m:ctrlPr>
                            <a:rPr lang="pt-BR" i="1">
                              <a:latin typeface="Cambria Math" panose="02040503050406030204" pitchFamily="18" charset="0"/>
                            </a:rPr>
                          </m:ctrlPr>
                        </m:dPr>
                        <m:e>
                          <m:r>
                            <a:rPr lang="pt-BR" i="1">
                              <a:latin typeface="Cambria Math" panose="02040503050406030204" pitchFamily="18" charset="0"/>
                            </a:rPr>
                            <m:t>𝑢</m:t>
                          </m:r>
                        </m:e>
                      </m:d>
                    </m:oMath>
                  </m:oMathPara>
                </a14:m>
                <a:endParaRPr lang="pt-BR" dirty="0"/>
              </a:p>
            </p:txBody>
          </p:sp>
        </mc:Choice>
        <mc:Fallback xmlns="">
          <p:sp>
            <p:nvSpPr>
              <p:cNvPr id="16" name="CaixaDeTexto 15">
                <a:extLst>
                  <a:ext uri="{FF2B5EF4-FFF2-40B4-BE49-F238E27FC236}">
                    <a16:creationId xmlns:a16="http://schemas.microsoft.com/office/drawing/2014/main" id="{F5162D97-4D93-4FFF-8D03-40E361770DDC}"/>
                  </a:ext>
                </a:extLst>
              </p:cNvPr>
              <p:cNvSpPr txBox="1">
                <a:spLocks noRot="1" noChangeAspect="1" noMove="1" noResize="1" noEditPoints="1" noAdjustHandles="1" noChangeArrowheads="1" noChangeShapeType="1" noTextEdit="1"/>
              </p:cNvSpPr>
              <p:nvPr/>
            </p:nvSpPr>
            <p:spPr>
              <a:xfrm>
                <a:off x="3047163" y="4059724"/>
                <a:ext cx="6094324" cy="369332"/>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60BA50F5-BFE5-4FB2-B0CD-F5DD711CA4FE}"/>
                  </a:ext>
                </a:extLst>
              </p:cNvPr>
              <p:cNvSpPr txBox="1"/>
              <p:nvPr/>
            </p:nvSpPr>
            <p:spPr>
              <a:xfrm>
                <a:off x="3047163" y="4917259"/>
                <a:ext cx="6094324" cy="410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acc>
                            <m:accPr>
                              <m:chr m:val="̅"/>
                              <m:ctrlPr>
                                <a:rPr lang="pt-BR" i="1">
                                  <a:latin typeface="Cambria Math" panose="02040503050406030204" pitchFamily="18" charset="0"/>
                                </a:rPr>
                              </m:ctrlPr>
                            </m:accPr>
                            <m:e>
                              <m:r>
                                <a:rPr lang="pt-BR" i="1">
                                  <a:latin typeface="Cambria Math" panose="02040503050406030204" pitchFamily="18" charset="0"/>
                                </a:rPr>
                                <m:t>𝐻</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𝑞𝑞</m:t>
                              </m:r>
                            </m:sub>
                          </m:sSub>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𝑞𝑢</m:t>
                              </m:r>
                            </m:sub>
                          </m:sSub>
                        </m:e>
                      </m:d>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𝑢𝑢</m:t>
                                  </m:r>
                                </m:sub>
                              </m:sSub>
                            </m:e>
                          </m:d>
                        </m:e>
                        <m:sup>
                          <m:r>
                            <a:rPr lang="pt-BR" i="0">
                              <a:latin typeface="Cambria Math" panose="02040503050406030204" pitchFamily="18" charset="0"/>
                            </a:rPr>
                            <m:t>−1</m:t>
                          </m:r>
                        </m:sup>
                      </m:sSup>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𝑢𝑞</m:t>
                              </m:r>
                            </m:sub>
                          </m:sSub>
                        </m:e>
                      </m:d>
                    </m:oMath>
                  </m:oMathPara>
                </a14:m>
                <a:endParaRPr lang="pt-BR" dirty="0"/>
              </a:p>
            </p:txBody>
          </p:sp>
        </mc:Choice>
        <mc:Fallback xmlns="">
          <p:sp>
            <p:nvSpPr>
              <p:cNvPr id="17" name="CaixaDeTexto 16">
                <a:extLst>
                  <a:ext uri="{FF2B5EF4-FFF2-40B4-BE49-F238E27FC236}">
                    <a16:creationId xmlns:a16="http://schemas.microsoft.com/office/drawing/2014/main" id="{60BA50F5-BFE5-4FB2-B0CD-F5DD711CA4FE}"/>
                  </a:ext>
                </a:extLst>
              </p:cNvPr>
              <p:cNvSpPr txBox="1">
                <a:spLocks noRot="1" noChangeAspect="1" noMove="1" noResize="1" noEditPoints="1" noAdjustHandles="1" noChangeArrowheads="1" noChangeShapeType="1" noTextEdit="1"/>
              </p:cNvSpPr>
              <p:nvPr/>
            </p:nvSpPr>
            <p:spPr>
              <a:xfrm>
                <a:off x="3047163" y="4917259"/>
                <a:ext cx="6094324" cy="410497"/>
              </a:xfrm>
              <a:prstGeom prst="rect">
                <a:avLst/>
              </a:prstGeom>
              <a:blipFill>
                <a:blip r:embed="rId7"/>
                <a:stretch>
                  <a:fillRect b="-298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AE0C380B-4838-4728-882D-B8245D0268B3}"/>
                  </a:ext>
                </a:extLst>
              </p:cNvPr>
              <p:cNvSpPr txBox="1"/>
              <p:nvPr/>
            </p:nvSpPr>
            <p:spPr>
              <a:xfrm>
                <a:off x="3047163" y="5452400"/>
                <a:ext cx="6094324" cy="410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acc>
                            <m:accPr>
                              <m:chr m:val="̅"/>
                              <m:ctrlPr>
                                <a:rPr lang="pt-BR" i="1">
                                  <a:latin typeface="Cambria Math" panose="02040503050406030204" pitchFamily="18" charset="0"/>
                                </a:rPr>
                              </m:ctrlPr>
                            </m:accPr>
                            <m:e>
                              <m:r>
                                <a:rPr lang="pt-BR" i="1">
                                  <a:latin typeface="Cambria Math" panose="02040503050406030204" pitchFamily="18" charset="0"/>
                                </a:rPr>
                                <m:t>𝑀</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𝑞𝑞</m:t>
                              </m:r>
                            </m:sub>
                          </m:sSub>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𝑞𝑢</m:t>
                              </m:r>
                            </m:sub>
                          </m:sSub>
                        </m:e>
                      </m:d>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𝑢𝑢</m:t>
                                  </m:r>
                                </m:sub>
                              </m:sSub>
                            </m:e>
                          </m:d>
                        </m:e>
                        <m:sup>
                          <m:r>
                            <a:rPr lang="pt-BR" i="0">
                              <a:latin typeface="Cambria Math" panose="02040503050406030204" pitchFamily="18" charset="0"/>
                            </a:rPr>
                            <m:t>−1</m:t>
                          </m:r>
                        </m:sup>
                      </m:sSup>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𝑢𝑞</m:t>
                              </m:r>
                            </m:sub>
                          </m:sSub>
                        </m:e>
                      </m:d>
                    </m:oMath>
                  </m:oMathPara>
                </a14:m>
                <a:endParaRPr lang="pt-BR" dirty="0"/>
              </a:p>
            </p:txBody>
          </p:sp>
        </mc:Choice>
        <mc:Fallback xmlns="">
          <p:sp>
            <p:nvSpPr>
              <p:cNvPr id="19" name="CaixaDeTexto 18">
                <a:extLst>
                  <a:ext uri="{FF2B5EF4-FFF2-40B4-BE49-F238E27FC236}">
                    <a16:creationId xmlns:a16="http://schemas.microsoft.com/office/drawing/2014/main" id="{AE0C380B-4838-4728-882D-B8245D0268B3}"/>
                  </a:ext>
                </a:extLst>
              </p:cNvPr>
              <p:cNvSpPr txBox="1">
                <a:spLocks noRot="1" noChangeAspect="1" noMove="1" noResize="1" noEditPoints="1" noAdjustHandles="1" noChangeArrowheads="1" noChangeShapeType="1" noTextEdit="1"/>
              </p:cNvSpPr>
              <p:nvPr/>
            </p:nvSpPr>
            <p:spPr>
              <a:xfrm>
                <a:off x="3047163" y="5452400"/>
                <a:ext cx="6094324" cy="410497"/>
              </a:xfrm>
              <a:prstGeom prst="rect">
                <a:avLst/>
              </a:prstGeom>
              <a:blipFill>
                <a:blip r:embed="rId8"/>
                <a:stretch>
                  <a:fillRect b="-2941"/>
                </a:stretch>
              </a:blipFill>
            </p:spPr>
            <p:txBody>
              <a:bodyPr/>
              <a:lstStyle/>
              <a:p>
                <a:r>
                  <a:rPr lang="pt-BR">
                    <a:noFill/>
                  </a:rPr>
                  <a:t> </a:t>
                </a:r>
              </a:p>
            </p:txBody>
          </p:sp>
        </mc:Fallback>
      </mc:AlternateContent>
    </p:spTree>
    <p:extLst>
      <p:ext uri="{BB962C8B-B14F-4D97-AF65-F5344CB8AC3E}">
        <p14:creationId xmlns:p14="http://schemas.microsoft.com/office/powerpoint/2010/main" val="2890706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fontScale="90000"/>
          </a:bodyPr>
          <a:lstStyle/>
          <a:p>
            <a:r>
              <a:rPr lang="pt-BR" dirty="0"/>
              <a:t>2.3. A formulação MECID autorregularizada aplicada à problemas de Helmholtz</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A formulação do MECID se inicia com o estabelecimento de uma função auxiliar </a:t>
                </a:r>
                <a14:m>
                  <m:oMath xmlns:m="http://schemas.openxmlformats.org/officeDocument/2006/math">
                    <m:sSup>
                      <m:sSupPr>
                        <m:ctrlPr>
                          <a:rPr lang="pt-BR" i="1" dirty="0" smtClean="0">
                            <a:latin typeface="Cambria Math" panose="02040503050406030204" pitchFamily="18" charset="0"/>
                          </a:rPr>
                        </m:ctrlPr>
                      </m:sSupPr>
                      <m:e>
                        <m:r>
                          <a:rPr lang="pt-BR" i="1" dirty="0" smtClean="0">
                            <a:latin typeface="Cambria Math" panose="02040503050406030204" pitchFamily="18" charset="0"/>
                          </a:rPr>
                          <m:t>𝑏</m:t>
                        </m:r>
                      </m:e>
                      <m:sup>
                        <m:r>
                          <a:rPr lang="pt-BR" i="1" dirty="0" smtClean="0">
                            <a:latin typeface="Cambria Math" panose="02040503050406030204" pitchFamily="18" charset="0"/>
                          </a:rPr>
                          <m:t>∗</m:t>
                        </m:r>
                      </m:sup>
                    </m:sSup>
                    <m:r>
                      <a:rPr lang="pt-BR" i="1" dirty="0" smtClean="0">
                        <a:latin typeface="Cambria Math" panose="02040503050406030204" pitchFamily="18" charset="0"/>
                      </a:rPr>
                      <m:t>(</m:t>
                    </m:r>
                    <m:r>
                      <a:rPr lang="pt-BR" i="1" dirty="0" smtClean="0">
                        <a:latin typeface="Cambria Math" panose="02040503050406030204" pitchFamily="18" charset="0"/>
                      </a:rPr>
                      <m:t>𝜉</m:t>
                    </m:r>
                    <m:r>
                      <a:rPr lang="pt-BR" i="1" dirty="0" smtClean="0">
                        <a:latin typeface="Cambria Math" panose="02040503050406030204" pitchFamily="18" charset="0"/>
                      </a:rPr>
                      <m:t>)</m:t>
                    </m:r>
                  </m:oMath>
                </a14:m>
                <a:r>
                  <a:rPr lang="pt-BR" dirty="0"/>
                  <a:t>:</a:t>
                </a:r>
              </a:p>
              <a:p>
                <a:pPr algn="r"/>
                <a:r>
                  <a:rPr lang="pt-BR" dirty="0"/>
                  <a:t>(52)</a:t>
                </a:r>
              </a:p>
              <a:p>
                <a:pPr algn="just"/>
                <a:r>
                  <a:rPr lang="pt-BR" dirty="0"/>
                  <a:t>Onde, para simplificação, define-se: </a:t>
                </a:r>
              </a:p>
              <a:p>
                <a:pPr algn="r"/>
                <a:r>
                  <a:rPr lang="pt-BR" dirty="0"/>
                  <a:t>(53)</a:t>
                </a:r>
              </a:p>
              <a:p>
                <a:pPr algn="just"/>
                <a:r>
                  <a:rPr lang="pt-BR" dirty="0"/>
                  <a:t>Onde, em </a:t>
                </a:r>
                <a14:m>
                  <m:oMath xmlns:m="http://schemas.openxmlformats.org/officeDocument/2006/math">
                    <m:sSup>
                      <m:sSupPr>
                        <m:ctrlPr>
                          <a:rPr lang="pt-BR" i="1" dirty="0" smtClean="0">
                            <a:latin typeface="Cambria Math" panose="02040503050406030204" pitchFamily="18" charset="0"/>
                          </a:rPr>
                        </m:ctrlPr>
                      </m:sSupPr>
                      <m:e>
                        <m:r>
                          <a:rPr lang="pt-BR" i="1" dirty="0" smtClean="0">
                            <a:latin typeface="Cambria Math" panose="02040503050406030204" pitchFamily="18" charset="0"/>
                          </a:rPr>
                          <m:t>𝑏</m:t>
                        </m:r>
                      </m:e>
                      <m:sup>
                        <m:r>
                          <a:rPr lang="pt-BR" i="1" dirty="0" smtClean="0">
                            <a:latin typeface="Cambria Math" panose="02040503050406030204" pitchFamily="18" charset="0"/>
                          </a:rPr>
                          <m:t>∗</m:t>
                        </m:r>
                      </m:sup>
                    </m:sSup>
                  </m:oMath>
                </a14:m>
                <a:r>
                  <a:rPr lang="pt-BR" dirty="0"/>
                  <a:t>:</a:t>
                </a:r>
              </a:p>
              <a:p>
                <a:pPr algn="r"/>
                <a:r>
                  <a:rPr lang="pt-BR" dirty="0"/>
                  <a:t>(54)</a:t>
                </a:r>
              </a:p>
              <a:p>
                <a:pPr algn="r"/>
                <a:endParaRPr lang="pt-BR" dirty="0"/>
              </a:p>
              <a:p>
                <a:pPr algn="r"/>
                <a:r>
                  <a:rPr lang="pt-BR" dirty="0"/>
                  <a:t>(55)</a:t>
                </a:r>
              </a:p>
            </p:txBody>
          </p:sp>
        </mc:Choice>
        <mc:Fallback xmlns="">
          <p:sp>
            <p:nvSpPr>
              <p:cNvPr id="3" name="Espaço Reservado para Conteúdo 2">
                <a:extLst>
                  <a:ext uri="{FF2B5EF4-FFF2-40B4-BE49-F238E27FC236}">
                    <a16:creationId xmlns:a16="http://schemas.microsoft.com/office/drawing/2014/main" id="{382F5DD6-4120-4553-8434-C8E35C92F677}"/>
                  </a:ext>
                </a:extLst>
              </p:cNvPr>
              <p:cNvSpPr>
                <a:spLocks noGrp="1" noRot="1" noChangeAspect="1" noMove="1" noResize="1" noEditPoints="1" noAdjustHandles="1" noChangeArrowheads="1" noChangeShapeType="1" noTextEdit="1"/>
              </p:cNvSpPr>
              <p:nvPr>
                <p:ph idx="1"/>
              </p:nvPr>
            </p:nvSpPr>
            <p:spPr>
              <a:blipFill>
                <a:blip r:embed="rId2"/>
                <a:stretch>
                  <a:fillRect l="-606" t="-1667" r="-15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63D98241-07CB-4000-8994-73BE4CC80BC4}"/>
                  </a:ext>
                </a:extLst>
              </p:cNvPr>
              <p:cNvSpPr txBox="1"/>
              <p:nvPr/>
            </p:nvSpPr>
            <p:spPr>
              <a:xfrm>
                <a:off x="3048838" y="2263782"/>
                <a:ext cx="60943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𝑏</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oMath>
                  </m:oMathPara>
                </a14:m>
                <a:endParaRPr lang="pt-BR" dirty="0"/>
              </a:p>
            </p:txBody>
          </p:sp>
        </mc:Choice>
        <mc:Fallback xmlns="">
          <p:sp>
            <p:nvSpPr>
              <p:cNvPr id="5" name="CaixaDeTexto 4">
                <a:extLst>
                  <a:ext uri="{FF2B5EF4-FFF2-40B4-BE49-F238E27FC236}">
                    <a16:creationId xmlns:a16="http://schemas.microsoft.com/office/drawing/2014/main" id="{63D98241-07CB-4000-8994-73BE4CC80BC4}"/>
                  </a:ext>
                </a:extLst>
              </p:cNvPr>
              <p:cNvSpPr txBox="1">
                <a:spLocks noRot="1" noChangeAspect="1" noMove="1" noResize="1" noEditPoints="1" noAdjustHandles="1" noChangeArrowheads="1" noChangeShapeType="1" noTextEdit="1"/>
              </p:cNvSpPr>
              <p:nvPr/>
            </p:nvSpPr>
            <p:spPr>
              <a:xfrm>
                <a:off x="3048838" y="2263782"/>
                <a:ext cx="6094324" cy="369332"/>
              </a:xfrm>
              <a:prstGeom prst="rect">
                <a:avLst/>
              </a:prstGeom>
              <a:blipFill>
                <a:blip r:embed="rId3"/>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4A2BA5A-3BFB-4031-96FC-4E3D460EB173}"/>
                  </a:ext>
                </a:extLst>
              </p:cNvPr>
              <p:cNvSpPr txBox="1"/>
              <p:nvPr/>
            </p:nvSpPr>
            <p:spPr>
              <a:xfrm>
                <a:off x="3048838" y="2941457"/>
                <a:ext cx="6094324" cy="648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𝜆</m:t>
                      </m:r>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oMath>
                  </m:oMathPara>
                </a14:m>
                <a:endParaRPr lang="pt-BR" dirty="0"/>
              </a:p>
            </p:txBody>
          </p:sp>
        </mc:Choice>
        <mc:Fallback xmlns="">
          <p:sp>
            <p:nvSpPr>
              <p:cNvPr id="7" name="CaixaDeTexto 6">
                <a:extLst>
                  <a:ext uri="{FF2B5EF4-FFF2-40B4-BE49-F238E27FC236}">
                    <a16:creationId xmlns:a16="http://schemas.microsoft.com/office/drawing/2014/main" id="{C4A2BA5A-3BFB-4031-96FC-4E3D460EB173}"/>
                  </a:ext>
                </a:extLst>
              </p:cNvPr>
              <p:cNvSpPr txBox="1">
                <a:spLocks noRot="1" noChangeAspect="1" noMove="1" noResize="1" noEditPoints="1" noAdjustHandles="1" noChangeArrowheads="1" noChangeShapeType="1" noTextEdit="1"/>
              </p:cNvSpPr>
              <p:nvPr/>
            </p:nvSpPr>
            <p:spPr>
              <a:xfrm>
                <a:off x="3048838" y="2941457"/>
                <a:ext cx="6094324" cy="648126"/>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8DF96505-6017-4096-95BA-18081E4A2A91}"/>
                  </a:ext>
                </a:extLst>
              </p:cNvPr>
              <p:cNvSpPr txBox="1"/>
              <p:nvPr/>
            </p:nvSpPr>
            <p:spPr>
              <a:xfrm>
                <a:off x="3047162" y="3951575"/>
                <a:ext cx="6096000"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0">
                              <a:latin typeface="Cambria Math" panose="02040503050406030204" pitchFamily="18" charset="0"/>
                            </a:rPr>
                            <m:t>2</m:t>
                          </m:r>
                          <m:r>
                            <a:rPr lang="pt-BR" i="1">
                              <a:latin typeface="Cambria Math" panose="02040503050406030204" pitchFamily="18" charset="0"/>
                            </a:rPr>
                            <m:t>𝜋</m:t>
                          </m:r>
                        </m:den>
                      </m:f>
                      <m:func>
                        <m:funcPr>
                          <m:ctrlPr>
                            <a:rPr lang="pt-BR" i="1">
                              <a:latin typeface="Cambria Math" panose="02040503050406030204" pitchFamily="18" charset="0"/>
                            </a:rPr>
                          </m:ctrlPr>
                        </m:funcPr>
                        <m:fName>
                          <m:r>
                            <m:rPr>
                              <m:sty m:val="p"/>
                            </m:rPr>
                            <a:rPr lang="pt-BR" i="0">
                              <a:latin typeface="Cambria Math" panose="02040503050406030204" pitchFamily="18" charset="0"/>
                            </a:rPr>
                            <m:t>ln</m:t>
                          </m:r>
                        </m:fName>
                        <m:e>
                          <m:d>
                            <m:dPr>
                              <m:ctrlPr>
                                <a:rPr lang="pt-BR" i="1">
                                  <a:latin typeface="Cambria Math" panose="02040503050406030204" pitchFamily="18" charset="0"/>
                                </a:rPr>
                              </m:ctrlPr>
                            </m:dPr>
                            <m:e>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func>
                    </m:oMath>
                  </m:oMathPara>
                </a14:m>
                <a:endParaRPr lang="pt-BR" dirty="0"/>
              </a:p>
            </p:txBody>
          </p:sp>
        </mc:Choice>
        <mc:Fallback xmlns="">
          <p:sp>
            <p:nvSpPr>
              <p:cNvPr id="9" name="CaixaDeTexto 8">
                <a:extLst>
                  <a:ext uri="{FF2B5EF4-FFF2-40B4-BE49-F238E27FC236}">
                    <a16:creationId xmlns:a16="http://schemas.microsoft.com/office/drawing/2014/main" id="{8DF96505-6017-4096-95BA-18081E4A2A91}"/>
                  </a:ext>
                </a:extLst>
              </p:cNvPr>
              <p:cNvSpPr txBox="1">
                <a:spLocks noRot="1" noChangeAspect="1" noMove="1" noResize="1" noEditPoints="1" noAdjustHandles="1" noChangeArrowheads="1" noChangeShapeType="1" noTextEdit="1"/>
              </p:cNvSpPr>
              <p:nvPr/>
            </p:nvSpPr>
            <p:spPr>
              <a:xfrm>
                <a:off x="3047162" y="3951575"/>
                <a:ext cx="6096000" cy="612796"/>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3AC8E755-A2CB-4E8D-A0DC-4D71119944D3}"/>
                  </a:ext>
                </a:extLst>
              </p:cNvPr>
              <p:cNvSpPr txBox="1"/>
              <p:nvPr/>
            </p:nvSpPr>
            <p:spPr>
              <a:xfrm>
                <a:off x="3047162" y="4738955"/>
                <a:ext cx="6096000" cy="6481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a:latin typeface="Cambria Math" panose="02040503050406030204" pitchFamily="18" charset="0"/>
                            </a:rPr>
                            <m:t>∗</m:t>
                          </m:r>
                        </m:sup>
                      </m:sSup>
                      <m:r>
                        <a:rPr lang="pt-BR">
                          <a:latin typeface="Cambria Math" panose="02040503050406030204" pitchFamily="18" charset="0"/>
                        </a:rPr>
                        <m:t>(</m:t>
                      </m:r>
                      <m:r>
                        <a:rPr lang="pt-BR" i="1">
                          <a:latin typeface="Cambria Math" panose="02040503050406030204" pitchFamily="18" charset="0"/>
                        </a:rPr>
                        <m:t>𝜉</m:t>
                      </m:r>
                      <m:r>
                        <a:rPr lang="pt-BR">
                          <a:latin typeface="Cambria Math" panose="02040503050406030204" pitchFamily="18" charset="0"/>
                        </a:rPr>
                        <m:t>;</m:t>
                      </m:r>
                      <m:r>
                        <a:rPr lang="pt-BR" i="1">
                          <a:latin typeface="Cambria Math" panose="02040503050406030204" pitchFamily="18" charset="0"/>
                        </a:rPr>
                        <m:t>𝑋</m:t>
                      </m:r>
                      <m:r>
                        <a:rPr lang="pt-BR">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𝑟</m:t>
                              </m:r>
                            </m:e>
                            <m:sup>
                              <m:r>
                                <a:rPr lang="pt-BR">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a:latin typeface="Cambria Math" panose="02040503050406030204" pitchFamily="18" charset="0"/>
                                </a:rPr>
                                <m:t>;</m:t>
                              </m:r>
                              <m:r>
                                <a:rPr lang="pt-BR" i="1">
                                  <a:latin typeface="Cambria Math" panose="02040503050406030204" pitchFamily="18" charset="0"/>
                                </a:rPr>
                                <m:t>𝑋</m:t>
                              </m:r>
                            </m:e>
                          </m:d>
                        </m:num>
                        <m:den>
                          <m:r>
                            <a:rPr lang="pt-BR">
                              <a:latin typeface="Cambria Math" panose="02040503050406030204" pitchFamily="18" charset="0"/>
                            </a:rPr>
                            <m:t>8</m:t>
                          </m:r>
                          <m:r>
                            <a:rPr lang="pt-BR" i="1">
                              <a:latin typeface="Cambria Math" panose="02040503050406030204" pitchFamily="18" charset="0"/>
                            </a:rPr>
                            <m:t>𝜋</m:t>
                          </m:r>
                        </m:den>
                      </m:f>
                      <m:d>
                        <m:dPr>
                          <m:begChr m:val="["/>
                          <m:endChr m:val="]"/>
                          <m:ctrlPr>
                            <a:rPr lang="pt-BR" i="1">
                              <a:latin typeface="Cambria Math" panose="02040503050406030204" pitchFamily="18" charset="0"/>
                            </a:rPr>
                          </m:ctrlPr>
                        </m:dPr>
                        <m:e>
                          <m:r>
                            <a:rPr lang="pt-BR">
                              <a:latin typeface="Cambria Math" panose="02040503050406030204" pitchFamily="18" charset="0"/>
                            </a:rPr>
                            <m:t>1</m:t>
                          </m:r>
                          <m:r>
                            <a:rPr lang="pt-BR" i="1">
                              <a:latin typeface="Cambria Math" panose="02040503050406030204" pitchFamily="18" charset="0"/>
                            </a:rPr>
                            <m:t>−</m:t>
                          </m:r>
                          <m:r>
                            <m:rPr>
                              <m:sty m:val="p"/>
                            </m:rPr>
                            <a:rPr lang="pt-BR">
                              <a:latin typeface="Cambria Math" panose="02040503050406030204" pitchFamily="18" charset="0"/>
                            </a:rPr>
                            <m:t>ln</m:t>
                          </m:r>
                          <m:r>
                            <a:rPr lang="pt-BR">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m:t>
                          </m:r>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r>
                            <a:rPr lang="pt-BR" i="1">
                              <a:latin typeface="Cambria Math" panose="02040503050406030204" pitchFamily="18" charset="0"/>
                            </a:rPr>
                            <m:t>))</m:t>
                          </m:r>
                        </m:e>
                      </m:d>
                    </m:oMath>
                  </m:oMathPara>
                </a14:m>
                <a:endParaRPr lang="pt-BR" dirty="0"/>
              </a:p>
            </p:txBody>
          </p:sp>
        </mc:Choice>
        <mc:Fallback xmlns="">
          <p:sp>
            <p:nvSpPr>
              <p:cNvPr id="11" name="CaixaDeTexto 10">
                <a:extLst>
                  <a:ext uri="{FF2B5EF4-FFF2-40B4-BE49-F238E27FC236}">
                    <a16:creationId xmlns:a16="http://schemas.microsoft.com/office/drawing/2014/main" id="{3AC8E755-A2CB-4E8D-A0DC-4D71119944D3}"/>
                  </a:ext>
                </a:extLst>
              </p:cNvPr>
              <p:cNvSpPr txBox="1">
                <a:spLocks noRot="1" noChangeAspect="1" noMove="1" noResize="1" noEditPoints="1" noAdjustHandles="1" noChangeArrowheads="1" noChangeShapeType="1" noTextEdit="1"/>
              </p:cNvSpPr>
              <p:nvPr/>
            </p:nvSpPr>
            <p:spPr>
              <a:xfrm>
                <a:off x="3047162" y="4738955"/>
                <a:ext cx="6096000" cy="648191"/>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970706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Assim, partindo da Equação de Helmholtz em sua forma indicial: </a:t>
            </a:r>
          </a:p>
          <a:p>
            <a:pPr algn="r"/>
            <a:r>
              <a:rPr lang="pt-BR" dirty="0"/>
              <a:t>(56)</a:t>
            </a:r>
          </a:p>
          <a:p>
            <a:pPr algn="just"/>
            <a:r>
              <a:rPr lang="pt-BR" dirty="0"/>
              <a:t>Aplica-se a função auxiliar aos dois lados da equação (56), e integraliza-se a mesma:</a:t>
            </a:r>
          </a:p>
          <a:p>
            <a:pPr algn="r"/>
            <a:r>
              <a:rPr lang="pt-BR" dirty="0"/>
              <a:t>(57)</a:t>
            </a:r>
          </a:p>
          <a:p>
            <a:pPr algn="just"/>
            <a:r>
              <a:rPr lang="pt-BR" dirty="0"/>
              <a:t>Substituindo (52):</a:t>
            </a:r>
          </a:p>
          <a:p>
            <a:pPr algn="just"/>
            <a:endParaRPr lang="pt-BR" dirty="0"/>
          </a:p>
          <a:p>
            <a:pPr algn="r"/>
            <a:r>
              <a:rPr lang="pt-BR" dirty="0"/>
              <a:t>(58)</a:t>
            </a:r>
          </a:p>
          <a:p>
            <a:pPr algn="just"/>
            <a:endParaRPr lang="pt-BR" dirty="0"/>
          </a:p>
          <a:p>
            <a:pPr algn="just"/>
            <a:r>
              <a:rPr lang="pt-BR" dirty="0"/>
              <a:t>Assim, ao integrar o lado esquerdo da equação (58) por partes, resultaremos em:</a:t>
            </a:r>
          </a:p>
          <a:p>
            <a:pPr algn="just"/>
            <a:endParaRPr lang="pt-BR" dirty="0"/>
          </a:p>
          <a:p>
            <a:pPr algn="r"/>
            <a:r>
              <a:rPr lang="pt-BR" dirty="0"/>
              <a:t>(59)</a:t>
            </a:r>
          </a:p>
        </p:txBody>
      </p: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82058F29-B7EB-49F4-86D1-A97E51837006}"/>
                  </a:ext>
                </a:extLst>
              </p:cNvPr>
              <p:cNvSpPr txBox="1"/>
              <p:nvPr/>
            </p:nvSpPr>
            <p:spPr>
              <a:xfrm>
                <a:off x="3048000" y="788957"/>
                <a:ext cx="609600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0" name="CaixaDeTexto 9">
                <a:extLst>
                  <a:ext uri="{FF2B5EF4-FFF2-40B4-BE49-F238E27FC236}">
                    <a16:creationId xmlns:a16="http://schemas.microsoft.com/office/drawing/2014/main" id="{82058F29-B7EB-49F4-86D1-A97E51837006}"/>
                  </a:ext>
                </a:extLst>
              </p:cNvPr>
              <p:cNvSpPr txBox="1">
                <a:spLocks noRot="1" noChangeAspect="1" noMove="1" noResize="1" noEditPoints="1" noAdjustHandles="1" noChangeArrowheads="1" noChangeShapeType="1" noTextEdit="1"/>
              </p:cNvSpPr>
              <p:nvPr/>
            </p:nvSpPr>
            <p:spPr>
              <a:xfrm>
                <a:off x="3048000" y="788957"/>
                <a:ext cx="6096000" cy="381515"/>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C31AAD45-ADA1-4CAF-9448-AC69B6A8017C}"/>
                  </a:ext>
                </a:extLst>
              </p:cNvPr>
              <p:cNvSpPr txBox="1"/>
              <p:nvPr/>
            </p:nvSpPr>
            <p:spPr>
              <a:xfrm>
                <a:off x="3230880" y="1601082"/>
                <a:ext cx="6096000" cy="6587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supHide m:val="on"/>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e>
                          <m:r>
                            <a:rPr lang="pt-BR" i="0">
                              <a:latin typeface="Cambria Math" panose="02040503050406030204" pitchFamily="18" charset="0"/>
                            </a:rPr>
                            <m:t>‍</m:t>
                          </m:r>
                        </m:e>
                      </m:nary>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𝑏</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nary>
                        <m:naryPr>
                          <m:limLoc m:val="subSup"/>
                          <m:supHide m:val="on"/>
                          <m:ctrlPr>
                            <a:rPr lang="pt-BR" i="1">
                              <a:latin typeface="Cambria Math" panose="02040503050406030204" pitchFamily="18" charset="0"/>
                            </a:rPr>
                          </m:ctrlPr>
                        </m:naryPr>
                        <m:sub>
                          <m:r>
                            <m:rPr>
                              <m:sty m:val="p"/>
                            </m:rPr>
                            <a:rPr lang="pt-BR" i="0">
                              <a:latin typeface="Cambria Math" panose="02040503050406030204" pitchFamily="18" charset="0"/>
                            </a:rPr>
                            <m:t>Ω</m:t>
                          </m:r>
                        </m:sub>
                        <m:sup/>
                        <m:e>
                          <m:r>
                            <a:rPr lang="pt-BR" i="0">
                              <a:latin typeface="Cambria Math" panose="02040503050406030204" pitchFamily="18" charset="0"/>
                            </a:rPr>
                            <m:t>‍</m:t>
                          </m:r>
                        </m:e>
                      </m:nary>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𝑏</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3" name="CaixaDeTexto 12">
                <a:extLst>
                  <a:ext uri="{FF2B5EF4-FFF2-40B4-BE49-F238E27FC236}">
                    <a16:creationId xmlns:a16="http://schemas.microsoft.com/office/drawing/2014/main" id="{C31AAD45-ADA1-4CAF-9448-AC69B6A8017C}"/>
                  </a:ext>
                </a:extLst>
              </p:cNvPr>
              <p:cNvSpPr txBox="1">
                <a:spLocks noRot="1" noChangeAspect="1" noMove="1" noResize="1" noEditPoints="1" noAdjustHandles="1" noChangeArrowheads="1" noChangeShapeType="1" noTextEdit="1"/>
              </p:cNvSpPr>
              <p:nvPr/>
            </p:nvSpPr>
            <p:spPr>
              <a:xfrm>
                <a:off x="3230880" y="1601082"/>
                <a:ext cx="6096000" cy="658706"/>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3FC2812A-9D76-4FAF-AAA9-F9B3DC7B59BE}"/>
                  </a:ext>
                </a:extLst>
              </p:cNvPr>
              <p:cNvSpPr txBox="1"/>
              <p:nvPr/>
            </p:nvSpPr>
            <p:spPr>
              <a:xfrm>
                <a:off x="2218508" y="2481599"/>
                <a:ext cx="8120743" cy="15452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𝜆</m:t>
                          </m:r>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4" name="CaixaDeTexto 13">
                <a:extLst>
                  <a:ext uri="{FF2B5EF4-FFF2-40B4-BE49-F238E27FC236}">
                    <a16:creationId xmlns:a16="http://schemas.microsoft.com/office/drawing/2014/main" id="{3FC2812A-9D76-4FAF-AAA9-F9B3DC7B59BE}"/>
                  </a:ext>
                </a:extLst>
              </p:cNvPr>
              <p:cNvSpPr txBox="1">
                <a:spLocks noRot="1" noChangeAspect="1" noMove="1" noResize="1" noEditPoints="1" noAdjustHandles="1" noChangeArrowheads="1" noChangeShapeType="1" noTextEdit="1"/>
              </p:cNvSpPr>
              <p:nvPr/>
            </p:nvSpPr>
            <p:spPr>
              <a:xfrm>
                <a:off x="2218508" y="2481599"/>
                <a:ext cx="8120743" cy="154529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A695F86B-8BCB-49F8-98ED-CE5A8F9F848C}"/>
                  </a:ext>
                </a:extLst>
              </p:cNvPr>
              <p:cNvSpPr txBox="1"/>
              <p:nvPr/>
            </p:nvSpPr>
            <p:spPr>
              <a:xfrm>
                <a:off x="980803" y="4408009"/>
                <a:ext cx="10230394" cy="15453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mtClean="0">
                          <a:latin typeface="Cambria Math" panose="02040503050406030204" pitchFamily="18" charset="0"/>
                        </a:rPr>
                        <m:t>−</m:t>
                      </m:r>
                      <m:r>
                        <a:rPr lang="pt-BR" i="1">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m:rPr>
                              <m:sty m:val="p"/>
                            </m:rPr>
                            <a:rPr lang="pt-BR" i="0">
                              <a:latin typeface="Cambria Math" panose="02040503050406030204" pitchFamily="18" charset="0"/>
                            </a:rPr>
                            <m:t>u</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8" name="CaixaDeTexto 17">
                <a:extLst>
                  <a:ext uri="{FF2B5EF4-FFF2-40B4-BE49-F238E27FC236}">
                    <a16:creationId xmlns:a16="http://schemas.microsoft.com/office/drawing/2014/main" id="{A695F86B-8BCB-49F8-98ED-CE5A8F9F848C}"/>
                  </a:ext>
                </a:extLst>
              </p:cNvPr>
              <p:cNvSpPr txBox="1">
                <a:spLocks noRot="1" noChangeAspect="1" noMove="1" noResize="1" noEditPoints="1" noAdjustHandles="1" noChangeArrowheads="1" noChangeShapeType="1" noTextEdit="1"/>
              </p:cNvSpPr>
              <p:nvPr/>
            </p:nvSpPr>
            <p:spPr>
              <a:xfrm>
                <a:off x="980803" y="4408009"/>
                <a:ext cx="10230394" cy="1545359"/>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901158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Após integrar por partes duas vezes o quarto termo do lado esquerdo da equação (59): </a:t>
            </a:r>
          </a:p>
          <a:p>
            <a:pPr algn="just"/>
            <a:endParaRPr lang="pt-BR" dirty="0"/>
          </a:p>
          <a:p>
            <a:pPr algn="r"/>
            <a:r>
              <a:rPr lang="pt-BR" dirty="0"/>
              <a:t>(60)</a:t>
            </a:r>
          </a:p>
          <a:p>
            <a:pPr algn="just"/>
            <a:endParaRPr lang="pt-BR" dirty="0"/>
          </a:p>
          <a:p>
            <a:pPr algn="just"/>
            <a:endParaRPr lang="pt-BR" dirty="0"/>
          </a:p>
          <a:p>
            <a:pPr algn="just"/>
            <a:r>
              <a:rPr lang="pt-BR" dirty="0"/>
              <a:t>Aplica-se o Teorema da Divergência:</a:t>
            </a:r>
          </a:p>
          <a:p>
            <a:pPr algn="just"/>
            <a:endParaRPr lang="pt-BR" dirty="0"/>
          </a:p>
          <a:p>
            <a:pPr algn="just"/>
            <a:endParaRPr lang="pt-BR" dirty="0"/>
          </a:p>
          <a:p>
            <a:pPr algn="r"/>
            <a:r>
              <a:rPr lang="pt-BR" dirty="0"/>
              <a:t>(61)</a:t>
            </a:r>
          </a:p>
          <a:p>
            <a:pPr algn="just"/>
            <a:endParaRPr lang="pt-BR" dirty="0"/>
          </a:p>
          <a:p>
            <a:pPr algn="just"/>
            <a:r>
              <a:rPr lang="pt-BR" dirty="0"/>
              <a:t>Assim, considerando:</a:t>
            </a:r>
          </a:p>
          <a:p>
            <a:pPr algn="r"/>
            <a:r>
              <a:rPr lang="pt-BR" dirty="0"/>
              <a:t>(62)</a:t>
            </a:r>
          </a:p>
        </p:txBody>
      </p:sp>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F4E83D9D-4425-42C6-ADD5-822E2DE59A73}"/>
                  </a:ext>
                </a:extLst>
              </p:cNvPr>
              <p:cNvSpPr txBox="1"/>
              <p:nvPr/>
            </p:nvSpPr>
            <p:spPr>
              <a:xfrm>
                <a:off x="1626325" y="761494"/>
                <a:ext cx="8939349" cy="1699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1">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e>
                      </m:nary>
                      <m:r>
                        <m:rPr>
                          <m:sty m:val="p"/>
                        </m:rPr>
                        <a:rPr lang="pt-BR">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m:t>
                      </m:r>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1">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e>
                                  </m:d>
                                </m:e>
                                <m:sub>
                                  <m:r>
                                    <a:rPr lang="pt-BR" i="1">
                                      <a:latin typeface="Cambria Math" panose="02040503050406030204" pitchFamily="18" charset="0"/>
                                    </a:rPr>
                                    <m:t>,</m:t>
                                  </m:r>
                                  <m:r>
                                    <a:rPr lang="pt-BR" i="1">
                                      <a:latin typeface="Cambria Math" panose="02040503050406030204" pitchFamily="18" charset="0"/>
                                    </a:rPr>
                                    <m:t>𝑖</m:t>
                                  </m:r>
                                </m:sub>
                              </m:sSub>
                            </m:e>
                          </m:nary>
                          <m:r>
                            <m:rPr>
                              <m:sty m:val="p"/>
                            </m:rPr>
                            <a:rPr lang="pt-BR">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a:latin typeface="Cambria Math" panose="02040503050406030204" pitchFamily="18" charset="0"/>
                                            </a:rPr>
                                            <m:t>G</m:t>
                                          </m:r>
                                        </m:e>
                                        <m:sub>
                                          <m:r>
                                            <a:rPr lang="pt-BR">
                                              <a:latin typeface="Cambria Math" panose="02040503050406030204" pitchFamily="18" charset="0"/>
                                            </a:rPr>
                                            <m:t>,</m:t>
                                          </m:r>
                                          <m:r>
                                            <m:rPr>
                                              <m:sty m:val="p"/>
                                            </m:rPr>
                                            <a:rPr lang="pt-BR">
                                              <a:latin typeface="Cambria Math" panose="02040503050406030204" pitchFamily="18" charset="0"/>
                                            </a:rPr>
                                            <m:t>i</m:t>
                                          </m:r>
                                        </m:sub>
                                        <m:sup>
                                          <m:r>
                                            <a:rPr lang="pt-BR" i="1">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e>
                                  </m:d>
                                </m:e>
                                <m:sub>
                                  <m:r>
                                    <a:rPr lang="pt-BR" i="1">
                                      <a:latin typeface="Cambria Math" panose="02040503050406030204" pitchFamily="18" charset="0"/>
                                    </a:rPr>
                                    <m:t>,</m:t>
                                  </m:r>
                                  <m:r>
                                    <a:rPr lang="pt-BR" i="1">
                                      <a:latin typeface="Cambria Math" panose="02040503050406030204" pitchFamily="18" charset="0"/>
                                    </a:rPr>
                                    <m:t>𝑖</m:t>
                                  </m:r>
                                </m:sub>
                              </m:sSub>
                            </m:e>
                          </m:nary>
                          <m:r>
                            <m:rPr>
                              <m:sty m:val="p"/>
                            </m:rPr>
                            <a:rPr lang="pt-BR">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a:latin typeface="Cambria Math" panose="02040503050406030204" pitchFamily="18" charset="0"/>
                                        </a:rPr>
                                        <m:t>G</m:t>
                                      </m:r>
                                    </m:e>
                                    <m:sub>
                                      <m:r>
                                        <a:rPr lang="pt-BR">
                                          <a:latin typeface="Cambria Math" panose="02040503050406030204" pitchFamily="18" charset="0"/>
                                        </a:rPr>
                                        <m:t>,</m:t>
                                      </m:r>
                                      <m:r>
                                        <m:rPr>
                                          <m:sty m:val="p"/>
                                        </m:rPr>
                                        <a:rPr lang="pt-BR">
                                          <a:latin typeface="Cambria Math" panose="02040503050406030204" pitchFamily="18" charset="0"/>
                                        </a:rPr>
                                        <m:t>ii</m:t>
                                      </m:r>
                                    </m:sub>
                                    <m:sup>
                                      <m:r>
                                        <a:rPr lang="pt-BR" i="1">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e>
                              </m:d>
                            </m:e>
                          </m:nary>
                          <m:r>
                            <m:rPr>
                              <m:sty m:val="p"/>
                            </m:rPr>
                            <a:rPr lang="pt-BR">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e>
                      </m:d>
                    </m:oMath>
                  </m:oMathPara>
                </a14:m>
                <a:endParaRPr lang="pt-BR" dirty="0"/>
              </a:p>
            </p:txBody>
          </p:sp>
        </mc:Choice>
        <mc:Fallback xmlns="">
          <p:sp>
            <p:nvSpPr>
              <p:cNvPr id="20" name="CaixaDeTexto 19">
                <a:extLst>
                  <a:ext uri="{FF2B5EF4-FFF2-40B4-BE49-F238E27FC236}">
                    <a16:creationId xmlns:a16="http://schemas.microsoft.com/office/drawing/2014/main" id="{F4E83D9D-4425-42C6-ADD5-822E2DE59A73}"/>
                  </a:ext>
                </a:extLst>
              </p:cNvPr>
              <p:cNvSpPr txBox="1">
                <a:spLocks noRot="1" noChangeAspect="1" noMove="1" noResize="1" noEditPoints="1" noAdjustHandles="1" noChangeArrowheads="1" noChangeShapeType="1" noTextEdit="1"/>
              </p:cNvSpPr>
              <p:nvPr/>
            </p:nvSpPr>
            <p:spPr>
              <a:xfrm>
                <a:off x="1626325" y="761494"/>
                <a:ext cx="8939349" cy="1699183"/>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2E95AC3C-357E-489A-B33E-A7A8F181CC6A}"/>
                  </a:ext>
                </a:extLst>
              </p:cNvPr>
              <p:cNvSpPr txBox="1"/>
              <p:nvPr/>
            </p:nvSpPr>
            <p:spPr>
              <a:xfrm>
                <a:off x="1484810" y="2973562"/>
                <a:ext cx="9222377" cy="1699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e>
                      </m:d>
                    </m:oMath>
                  </m:oMathPara>
                </a14:m>
                <a:endParaRPr lang="pt-BR" dirty="0"/>
              </a:p>
            </p:txBody>
          </p:sp>
        </mc:Choice>
        <mc:Fallback xmlns="">
          <p:sp>
            <p:nvSpPr>
              <p:cNvPr id="21" name="CaixaDeTexto 20">
                <a:extLst>
                  <a:ext uri="{FF2B5EF4-FFF2-40B4-BE49-F238E27FC236}">
                    <a16:creationId xmlns:a16="http://schemas.microsoft.com/office/drawing/2014/main" id="{2E95AC3C-357E-489A-B33E-A7A8F181CC6A}"/>
                  </a:ext>
                </a:extLst>
              </p:cNvPr>
              <p:cNvSpPr txBox="1">
                <a:spLocks noRot="1" noChangeAspect="1" noMove="1" noResize="1" noEditPoints="1" noAdjustHandles="1" noChangeArrowheads="1" noChangeShapeType="1" noTextEdit="1"/>
              </p:cNvSpPr>
              <p:nvPr/>
            </p:nvSpPr>
            <p:spPr>
              <a:xfrm>
                <a:off x="1484810" y="2973562"/>
                <a:ext cx="9222377" cy="1699183"/>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D40A7368-1C10-4B79-801A-6DF199E399AD}"/>
                  </a:ext>
                </a:extLst>
              </p:cNvPr>
              <p:cNvSpPr txBox="1"/>
              <p:nvPr/>
            </p:nvSpPr>
            <p:spPr>
              <a:xfrm>
                <a:off x="3047998" y="5275391"/>
                <a:ext cx="609600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oMath>
                  </m:oMathPara>
                </a14:m>
                <a:endParaRPr lang="pt-BR" dirty="0"/>
              </a:p>
            </p:txBody>
          </p:sp>
        </mc:Choice>
        <mc:Fallback xmlns="">
          <p:sp>
            <p:nvSpPr>
              <p:cNvPr id="22" name="CaixaDeTexto 21">
                <a:extLst>
                  <a:ext uri="{FF2B5EF4-FFF2-40B4-BE49-F238E27FC236}">
                    <a16:creationId xmlns:a16="http://schemas.microsoft.com/office/drawing/2014/main" id="{D40A7368-1C10-4B79-801A-6DF199E399AD}"/>
                  </a:ext>
                </a:extLst>
              </p:cNvPr>
              <p:cNvSpPr txBox="1">
                <a:spLocks noRot="1" noChangeAspect="1" noMove="1" noResize="1" noEditPoints="1" noAdjustHandles="1" noChangeArrowheads="1" noChangeShapeType="1" noTextEdit="1"/>
              </p:cNvSpPr>
              <p:nvPr/>
            </p:nvSpPr>
            <p:spPr>
              <a:xfrm>
                <a:off x="3047998" y="5275391"/>
                <a:ext cx="6096000" cy="390748"/>
              </a:xfrm>
              <a:prstGeom prst="rect">
                <a:avLst/>
              </a:prstGeom>
              <a:blipFill>
                <a:blip r:embed="rId4"/>
                <a:stretch>
                  <a:fillRect b="-9375"/>
                </a:stretch>
              </a:blipFill>
            </p:spPr>
            <p:txBody>
              <a:bodyPr/>
              <a:lstStyle/>
              <a:p>
                <a:r>
                  <a:rPr lang="pt-BR">
                    <a:noFill/>
                  </a:rPr>
                  <a:t> </a:t>
                </a:r>
              </a:p>
            </p:txBody>
          </p:sp>
        </mc:Fallback>
      </mc:AlternateContent>
    </p:spTree>
    <p:extLst>
      <p:ext uri="{BB962C8B-B14F-4D97-AF65-F5344CB8AC3E}">
        <p14:creationId xmlns:p14="http://schemas.microsoft.com/office/powerpoint/2010/main" val="296499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 equação (61) se torna: </a:t>
            </a:r>
          </a:p>
          <a:p>
            <a:pPr algn="just"/>
            <a:endParaRPr lang="pt-BR" dirty="0"/>
          </a:p>
          <a:p>
            <a:pPr algn="r"/>
            <a:r>
              <a:rPr lang="pt-BR" dirty="0"/>
              <a:t>(63)</a:t>
            </a:r>
          </a:p>
          <a:p>
            <a:pPr algn="just"/>
            <a:endParaRPr lang="pt-BR" dirty="0"/>
          </a:p>
          <a:p>
            <a:pPr algn="just"/>
            <a:endParaRPr lang="pt-BR" dirty="0"/>
          </a:p>
          <a:p>
            <a:pPr algn="just"/>
            <a:r>
              <a:rPr lang="pt-BR" dirty="0"/>
              <a:t>Podendo então, ser substituída em (59). Portanto, esta equação se torna:</a:t>
            </a:r>
          </a:p>
          <a:p>
            <a:pPr algn="just"/>
            <a:endParaRPr lang="pt-BR" dirty="0"/>
          </a:p>
          <a:p>
            <a:pPr algn="just"/>
            <a:endParaRPr lang="pt-BR" dirty="0"/>
          </a:p>
          <a:p>
            <a:pPr algn="r"/>
            <a:r>
              <a:rPr lang="pt-BR" dirty="0"/>
              <a:t>(64)</a:t>
            </a:r>
          </a:p>
          <a:p>
            <a:pPr algn="just"/>
            <a:endParaRPr lang="pt-BR" dirty="0"/>
          </a:p>
          <a:p>
            <a:pPr algn="just"/>
            <a:endParaRPr lang="pt-BR" dirty="0"/>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97B07E5F-CEAA-43F6-AF7E-AE0DD2EF8967}"/>
                  </a:ext>
                </a:extLst>
              </p:cNvPr>
              <p:cNvSpPr txBox="1"/>
              <p:nvPr/>
            </p:nvSpPr>
            <p:spPr>
              <a:xfrm>
                <a:off x="1654628" y="778509"/>
                <a:ext cx="8882743" cy="1699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e>
                      </m:d>
                    </m:oMath>
                  </m:oMathPara>
                </a14:m>
                <a:endParaRPr lang="pt-BR" dirty="0"/>
              </a:p>
            </p:txBody>
          </p:sp>
        </mc:Choice>
        <mc:Fallback xmlns="">
          <p:sp>
            <p:nvSpPr>
              <p:cNvPr id="4" name="CaixaDeTexto 3">
                <a:extLst>
                  <a:ext uri="{FF2B5EF4-FFF2-40B4-BE49-F238E27FC236}">
                    <a16:creationId xmlns:a16="http://schemas.microsoft.com/office/drawing/2014/main" id="{97B07E5F-CEAA-43F6-AF7E-AE0DD2EF8967}"/>
                  </a:ext>
                </a:extLst>
              </p:cNvPr>
              <p:cNvSpPr txBox="1">
                <a:spLocks noRot="1" noChangeAspect="1" noMove="1" noResize="1" noEditPoints="1" noAdjustHandles="1" noChangeArrowheads="1" noChangeShapeType="1" noTextEdit="1"/>
              </p:cNvSpPr>
              <p:nvPr/>
            </p:nvSpPr>
            <p:spPr>
              <a:xfrm>
                <a:off x="1654628" y="778509"/>
                <a:ext cx="8882743" cy="1699183"/>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A8C26201-759F-4366-91CC-7EE413B64866}"/>
                  </a:ext>
                </a:extLst>
              </p:cNvPr>
              <p:cNvSpPr txBox="1"/>
              <p:nvPr/>
            </p:nvSpPr>
            <p:spPr>
              <a:xfrm>
                <a:off x="1506582" y="3167444"/>
                <a:ext cx="9178834" cy="24257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mtClean="0">
                          <a:latin typeface="Cambria Math" panose="02040503050406030204" pitchFamily="18" charset="0"/>
                        </a:rPr>
                        <m:t>−</m:t>
                      </m:r>
                      <m:r>
                        <a:rPr lang="pt-BR" i="1">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m:rPr>
                              <m:sty m:val="p"/>
                            </m:rPr>
                            <a:rPr lang="pt-BR" i="0">
                              <a:latin typeface="Cambria Math" panose="02040503050406030204" pitchFamily="18" charset="0"/>
                            </a:rPr>
                            <m:t>u</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e>
                      </m:d>
                      <m:r>
                        <a:rPr lang="pt-BR" i="0">
                          <a:latin typeface="Cambria Math" panose="02040503050406030204" pitchFamily="18" charset="0"/>
                        </a:rPr>
                        <m:t> =−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6" name="CaixaDeTexto 5">
                <a:extLst>
                  <a:ext uri="{FF2B5EF4-FFF2-40B4-BE49-F238E27FC236}">
                    <a16:creationId xmlns:a16="http://schemas.microsoft.com/office/drawing/2014/main" id="{A8C26201-759F-4366-91CC-7EE413B64866}"/>
                  </a:ext>
                </a:extLst>
              </p:cNvPr>
              <p:cNvSpPr txBox="1">
                <a:spLocks noRot="1" noChangeAspect="1" noMove="1" noResize="1" noEditPoints="1" noAdjustHandles="1" noChangeArrowheads="1" noChangeShapeType="1" noTextEdit="1"/>
              </p:cNvSpPr>
              <p:nvPr/>
            </p:nvSpPr>
            <p:spPr>
              <a:xfrm>
                <a:off x="1506582" y="3167444"/>
                <a:ext cx="9178834" cy="2425729"/>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857936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effectLst/>
                <a:latin typeface="Arial" panose="020B0604020202020204" pitchFamily="34" charset="0"/>
                <a:ea typeface="Calibri" panose="020F0502020204030204" pitchFamily="34" charset="0"/>
                <a:cs typeface="Times New Roman" panose="02020603050405020304" pitchFamily="18" charset="0"/>
              </a:rPr>
              <a:t>Onde</a:t>
            </a:r>
            <a:r>
              <a:rPr lang="pt-BR" dirty="0"/>
              <a:t>: </a:t>
            </a:r>
          </a:p>
          <a:p>
            <a:pPr algn="r"/>
            <a:r>
              <a:rPr lang="pt-BR" dirty="0"/>
              <a:t>(65)</a:t>
            </a:r>
          </a:p>
          <a:p>
            <a:pPr algn="just"/>
            <a:endParaRPr lang="pt-BR" dirty="0"/>
          </a:p>
          <a:p>
            <a:pPr algn="r"/>
            <a:r>
              <a:rPr lang="pt-BR" dirty="0"/>
              <a:t>(66)</a:t>
            </a:r>
          </a:p>
          <a:p>
            <a:pPr algn="just"/>
            <a:endParaRPr lang="pt-BR" dirty="0"/>
          </a:p>
          <a:p>
            <a:pPr algn="just"/>
            <a:r>
              <a:rPr lang="pt-BR" dirty="0"/>
              <a:t>Após certa manipulação matemática, e substituição de (65) e (66):</a:t>
            </a:r>
          </a:p>
          <a:p>
            <a:pPr algn="just"/>
            <a:endParaRPr lang="pt-BR" dirty="0"/>
          </a:p>
          <a:p>
            <a:pPr algn="r"/>
            <a:r>
              <a:rPr lang="pt-BR" dirty="0"/>
              <a:t>(67)</a:t>
            </a:r>
          </a:p>
          <a:p>
            <a:pPr algn="just"/>
            <a:endParaRPr lang="pt-BR" dirty="0"/>
          </a:p>
          <a:p>
            <a:pPr algn="just"/>
            <a:endParaRPr lang="pt-BR" dirty="0"/>
          </a:p>
          <a:p>
            <a:pPr algn="just"/>
            <a:r>
              <a:rPr lang="pt-BR" dirty="0"/>
              <a:t>Restando somente a conversão da expressão do lado direito para uma integral de contorno. Para tal, aproxima-se seu núcleo:</a:t>
            </a:r>
          </a:p>
          <a:p>
            <a:pPr marL="0" indent="0" algn="r">
              <a:buNone/>
            </a:pPr>
            <a:r>
              <a:rPr lang="pt-BR" dirty="0"/>
              <a:t>(68)</a:t>
            </a:r>
          </a:p>
          <a:p>
            <a:pPr marL="0" indent="0" algn="just">
              <a:buNone/>
            </a:pPr>
            <a:endParaRPr lang="pt-BR" dirty="0"/>
          </a:p>
          <a:p>
            <a:pPr algn="just"/>
            <a:endParaRPr lang="pt-BR" dirty="0"/>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A042A288-C400-42C3-B4DF-EB2AA9E7254D}"/>
                  </a:ext>
                </a:extLst>
              </p:cNvPr>
              <p:cNvSpPr txBox="1"/>
              <p:nvPr/>
            </p:nvSpPr>
            <p:spPr>
              <a:xfrm>
                <a:off x="3048000" y="747912"/>
                <a:ext cx="6096000" cy="6584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0">
                              <a:latin typeface="Cambria Math" panose="02040503050406030204" pitchFamily="18" charset="0"/>
                            </a:rPr>
                            <m:t>2</m:t>
                          </m:r>
                          <m:r>
                            <a:rPr lang="pt-BR" i="1">
                              <a:latin typeface="Cambria Math" panose="02040503050406030204" pitchFamily="18" charset="0"/>
                            </a:rPr>
                            <m:t>𝜋</m:t>
                          </m:r>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den>
                      </m:f>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4" name="CaixaDeTexto 3">
                <a:extLst>
                  <a:ext uri="{FF2B5EF4-FFF2-40B4-BE49-F238E27FC236}">
                    <a16:creationId xmlns:a16="http://schemas.microsoft.com/office/drawing/2014/main" id="{A042A288-C400-42C3-B4DF-EB2AA9E7254D}"/>
                  </a:ext>
                </a:extLst>
              </p:cNvPr>
              <p:cNvSpPr txBox="1">
                <a:spLocks noRot="1" noChangeAspect="1" noMove="1" noResize="1" noEditPoints="1" noAdjustHandles="1" noChangeArrowheads="1" noChangeShapeType="1" noTextEdit="1"/>
              </p:cNvSpPr>
              <p:nvPr/>
            </p:nvSpPr>
            <p:spPr>
              <a:xfrm>
                <a:off x="3048000" y="747912"/>
                <a:ext cx="6096000" cy="65845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8CED0030-97BC-434D-B3EF-4753AF8D8533}"/>
                  </a:ext>
                </a:extLst>
              </p:cNvPr>
              <p:cNvSpPr txBox="1"/>
              <p:nvPr/>
            </p:nvSpPr>
            <p:spPr>
              <a:xfrm>
                <a:off x="2117271" y="1652571"/>
                <a:ext cx="7957457" cy="6639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𝑆</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 −</m:t>
                      </m:r>
                      <m:f>
                        <m:fPr>
                          <m:ctrlPr>
                            <a:rPr lang="pt-BR" i="1">
                              <a:latin typeface="Cambria Math" panose="02040503050406030204" pitchFamily="18" charset="0"/>
                            </a:rPr>
                          </m:ctrlPr>
                        </m:fPr>
                        <m:num>
                          <m:d>
                            <m:dPr>
                              <m:begChr m:val="["/>
                              <m:endChr m:val="]"/>
                              <m:ctrlPr>
                                <a:rPr lang="pt-BR" i="1">
                                  <a:latin typeface="Cambria Math" panose="02040503050406030204" pitchFamily="18" charset="0"/>
                                </a:rPr>
                              </m:ctrlPr>
                            </m:dPr>
                            <m:e>
                              <m:r>
                                <a:rPr lang="pt-BR" i="0">
                                  <a:latin typeface="Cambria Math" panose="02040503050406030204" pitchFamily="18" charset="0"/>
                                </a:rPr>
                                <m:t>2</m:t>
                              </m:r>
                              <m:func>
                                <m:funcPr>
                                  <m:ctrlPr>
                                    <a:rPr lang="pt-BR" i="1">
                                      <a:latin typeface="Cambria Math" panose="02040503050406030204" pitchFamily="18" charset="0"/>
                                    </a:rPr>
                                  </m:ctrlPr>
                                </m:funcPr>
                                <m:fName>
                                  <m:r>
                                    <m:rPr>
                                      <m:sty m:val="p"/>
                                    </m:rPr>
                                    <a:rPr lang="pt-BR" i="0">
                                      <a:latin typeface="Cambria Math" panose="02040503050406030204" pitchFamily="18" charset="0"/>
                                    </a:rPr>
                                    <m:t>ln</m:t>
                                  </m:r>
                                </m:fName>
                                <m:e>
                                  <m:d>
                                    <m:dPr>
                                      <m:ctrlPr>
                                        <a:rPr lang="pt-BR" i="1">
                                          <a:latin typeface="Cambria Math" panose="02040503050406030204" pitchFamily="18" charset="0"/>
                                        </a:rPr>
                                      </m:ctrlPr>
                                    </m:dPr>
                                    <m:e>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func>
                              <m:r>
                                <a:rPr lang="pt-BR" i="0">
                                  <a:latin typeface="Cambria Math" panose="02040503050406030204" pitchFamily="18" charset="0"/>
                                </a:rPr>
                                <m:t>−</m:t>
                              </m:r>
                              <m:r>
                                <a:rPr lang="pt-BR" i="0">
                                  <a:latin typeface="Cambria Math" panose="02040503050406030204" pitchFamily="18" charset="0"/>
                                </a:rPr>
                                <m:t>1</m:t>
                              </m:r>
                            </m:e>
                          </m:d>
                        </m:num>
                        <m:den>
                          <m:r>
                            <a:rPr lang="pt-BR" i="0">
                              <a:latin typeface="Cambria Math" panose="02040503050406030204" pitchFamily="18" charset="0"/>
                            </a:rPr>
                            <m:t>8</m:t>
                          </m:r>
                          <m:r>
                            <a:rPr lang="pt-BR" i="1">
                              <a:latin typeface="Cambria Math" panose="02040503050406030204" pitchFamily="18" charset="0"/>
                            </a:rPr>
                            <m:t>𝜋</m:t>
                          </m:r>
                        </m:den>
                      </m:f>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6" name="CaixaDeTexto 5">
                <a:extLst>
                  <a:ext uri="{FF2B5EF4-FFF2-40B4-BE49-F238E27FC236}">
                    <a16:creationId xmlns:a16="http://schemas.microsoft.com/office/drawing/2014/main" id="{8CED0030-97BC-434D-B3EF-4753AF8D8533}"/>
                  </a:ext>
                </a:extLst>
              </p:cNvPr>
              <p:cNvSpPr txBox="1">
                <a:spLocks noRot="1" noChangeAspect="1" noMove="1" noResize="1" noEditPoints="1" noAdjustHandles="1" noChangeArrowheads="1" noChangeShapeType="1" noTextEdit="1"/>
              </p:cNvSpPr>
              <p:nvPr/>
            </p:nvSpPr>
            <p:spPr>
              <a:xfrm>
                <a:off x="2117271" y="1652571"/>
                <a:ext cx="7957457" cy="66396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D88AD09-4E3F-47B9-B2CC-BE3BA27F87C5}"/>
                  </a:ext>
                </a:extLst>
              </p:cNvPr>
              <p:cNvSpPr txBox="1"/>
              <p:nvPr/>
            </p:nvSpPr>
            <p:spPr>
              <a:xfrm>
                <a:off x="1458730" y="3133893"/>
                <a:ext cx="9272452" cy="18223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m:rPr>
                              <m:sty m:val="p"/>
                            </m:rPr>
                            <a:rPr lang="pt-BR" i="0">
                              <a:latin typeface="Cambria Math" panose="02040503050406030204" pitchFamily="18" charset="0"/>
                            </a:rPr>
                            <m:t>u</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0">
                                  <a:latin typeface="Cambria Math" panose="02040503050406030204" pitchFamily="18" charset="0"/>
                                </a:rPr>
                                <m:t>,</m:t>
                              </m:r>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0">
                                  <a:latin typeface="Cambria Math" panose="02040503050406030204" pitchFamily="18" charset="0"/>
                                </a:rPr>
                                <m:t>,</m:t>
                              </m:r>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a:p>
                <a:endParaRPr lang="pt-BR" dirty="0"/>
              </a:p>
            </p:txBody>
          </p:sp>
        </mc:Choice>
        <mc:Fallback xmlns="">
          <p:sp>
            <p:nvSpPr>
              <p:cNvPr id="8" name="CaixaDeTexto 7">
                <a:extLst>
                  <a:ext uri="{FF2B5EF4-FFF2-40B4-BE49-F238E27FC236}">
                    <a16:creationId xmlns:a16="http://schemas.microsoft.com/office/drawing/2014/main" id="{FD88AD09-4E3F-47B9-B2CC-BE3BA27F87C5}"/>
                  </a:ext>
                </a:extLst>
              </p:cNvPr>
              <p:cNvSpPr txBox="1">
                <a:spLocks noRot="1" noChangeAspect="1" noMove="1" noResize="1" noEditPoints="1" noAdjustHandles="1" noChangeArrowheads="1" noChangeShapeType="1" noTextEdit="1"/>
              </p:cNvSpPr>
              <p:nvPr/>
            </p:nvSpPr>
            <p:spPr>
              <a:xfrm>
                <a:off x="1458730" y="3133893"/>
                <a:ext cx="9272452" cy="1822358"/>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BAEC9522-034B-4A74-9A1F-D949AC3C9B6B}"/>
                  </a:ext>
                </a:extLst>
              </p:cNvPr>
              <p:cNvSpPr txBox="1"/>
              <p:nvPr/>
            </p:nvSpPr>
            <p:spPr>
              <a:xfrm>
                <a:off x="3048000" y="5498037"/>
                <a:ext cx="6093912" cy="4070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e>
                      </m:sPr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oMath>
                  </m:oMathPara>
                </a14:m>
                <a:endParaRPr lang="pt-BR" dirty="0"/>
              </a:p>
            </p:txBody>
          </p:sp>
        </mc:Choice>
        <mc:Fallback xmlns="">
          <p:sp>
            <p:nvSpPr>
              <p:cNvPr id="10" name="CaixaDeTexto 9">
                <a:extLst>
                  <a:ext uri="{FF2B5EF4-FFF2-40B4-BE49-F238E27FC236}">
                    <a16:creationId xmlns:a16="http://schemas.microsoft.com/office/drawing/2014/main" id="{BAEC9522-034B-4A74-9A1F-D949AC3C9B6B}"/>
                  </a:ext>
                </a:extLst>
              </p:cNvPr>
              <p:cNvSpPr txBox="1">
                <a:spLocks noRot="1" noChangeAspect="1" noMove="1" noResize="1" noEditPoints="1" noAdjustHandles="1" noChangeArrowheads="1" noChangeShapeType="1" noTextEdit="1"/>
              </p:cNvSpPr>
              <p:nvPr/>
            </p:nvSpPr>
            <p:spPr>
              <a:xfrm>
                <a:off x="3048000" y="5498037"/>
                <a:ext cx="6093912" cy="407035"/>
              </a:xfrm>
              <a:prstGeom prst="rect">
                <a:avLst/>
              </a:prstGeom>
              <a:blipFill>
                <a:blip r:embed="rId5"/>
                <a:stretch>
                  <a:fillRect b="-7463"/>
                </a:stretch>
              </a:blipFill>
            </p:spPr>
            <p:txBody>
              <a:bodyPr/>
              <a:lstStyle/>
              <a:p>
                <a:r>
                  <a:rPr lang="pt-BR">
                    <a:noFill/>
                  </a:rPr>
                  <a:t> </a:t>
                </a:r>
              </a:p>
            </p:txBody>
          </p:sp>
        </mc:Fallback>
      </mc:AlternateContent>
    </p:spTree>
    <p:extLst>
      <p:ext uri="{BB962C8B-B14F-4D97-AF65-F5344CB8AC3E}">
        <p14:creationId xmlns:p14="http://schemas.microsoft.com/office/powerpoint/2010/main" val="232384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1. Introdução</a:t>
            </a:r>
            <a:br>
              <a:rPr lang="pt-BR" dirty="0"/>
            </a:br>
            <a:r>
              <a:rPr lang="pt-BR" dirty="0"/>
              <a:t>1.1 Comentários Preliminares</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normAutofit/>
          </a:bodyPr>
          <a:lstStyle/>
          <a:p>
            <a:pPr marL="0" indent="0" algn="just">
              <a:buNone/>
            </a:pPr>
            <a:endParaRPr lang="pt-BR" dirty="0"/>
          </a:p>
          <a:p>
            <a:pPr marL="0" indent="0" algn="just">
              <a:buNone/>
            </a:pPr>
            <a:r>
              <a:rPr lang="pt-BR" dirty="0"/>
              <a:t>           •	A tecnologia é o pilar da sociedade moderna;</a:t>
            </a:r>
          </a:p>
          <a:p>
            <a:pPr marL="0" indent="0" algn="just">
              <a:buNone/>
            </a:pPr>
            <a:r>
              <a:rPr lang="pt-BR" dirty="0"/>
              <a:t>           •	Modelagens matemáticas com processamento Computacional;</a:t>
            </a:r>
          </a:p>
          <a:p>
            <a:pPr marL="0" indent="0" algn="just">
              <a:buNone/>
            </a:pPr>
            <a:r>
              <a:rPr lang="pt-BR" dirty="0"/>
              <a:t>           •	O Método dos Elementos de Contorno;</a:t>
            </a:r>
          </a:p>
        </p:txBody>
      </p:sp>
    </p:spTree>
    <p:extLst>
      <p:ext uri="{BB962C8B-B14F-4D97-AF65-F5344CB8AC3E}">
        <p14:creationId xmlns:p14="http://schemas.microsoft.com/office/powerpoint/2010/main" val="1104128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Semelhante ao MECID em (31), é desenvolvida a função de base radial, que, de forma simplificada:</a:t>
                </a:r>
              </a:p>
              <a:p>
                <a:pPr algn="r"/>
                <a:r>
                  <a:rPr lang="pt-BR" dirty="0"/>
                  <a:t> (69)</a:t>
                </a:r>
              </a:p>
              <a:p>
                <a:pPr algn="r"/>
                <a:endParaRPr lang="pt-BR" dirty="0"/>
              </a:p>
              <a:p>
                <a:pPr marL="0" indent="0" algn="just">
                  <a:buNone/>
                </a:pPr>
                <a:r>
                  <a:rPr lang="pt-BR" dirty="0"/>
                  <a:t>Como </a:t>
                </a:r>
                <a14:m>
                  <m:oMath xmlns:m="http://schemas.openxmlformats.org/officeDocument/2006/math">
                    <m:sSubSup>
                      <m:sSubSupPr>
                        <m:ctrlPr>
                          <a:rPr lang="pt-BR" i="1" dirty="0" smtClean="0">
                            <a:latin typeface="Cambria Math" panose="02040503050406030204" pitchFamily="18" charset="0"/>
                          </a:rPr>
                        </m:ctrlPr>
                      </m:sSubSupPr>
                      <m:e>
                        <m:r>
                          <m:rPr>
                            <m:sty m:val="p"/>
                          </m:rPr>
                          <a:rPr lang="pt-BR" i="0" dirty="0" smtClean="0">
                            <a:latin typeface="Cambria Math" panose="02040503050406030204" pitchFamily="18" charset="0"/>
                          </a:rPr>
                          <m:t>Ψ</m:t>
                        </m:r>
                      </m:e>
                      <m:sub>
                        <m:r>
                          <a:rPr lang="pt-BR" i="1" dirty="0" smtClean="0">
                            <a:latin typeface="Cambria Math" panose="02040503050406030204" pitchFamily="18" charset="0"/>
                          </a:rPr>
                          <m:t>,</m:t>
                        </m:r>
                        <m:r>
                          <a:rPr lang="pt-BR" i="1" dirty="0" smtClean="0">
                            <a:latin typeface="Cambria Math" panose="02040503050406030204" pitchFamily="18" charset="0"/>
                          </a:rPr>
                          <m:t>𝑖𝑖</m:t>
                        </m:r>
                      </m:sub>
                      <m:sup>
                        <m:r>
                          <a:rPr lang="pt-BR" i="1" dirty="0" smtClean="0">
                            <a:latin typeface="Cambria Math" panose="02040503050406030204" pitchFamily="18" charset="0"/>
                          </a:rPr>
                          <m:t>𝑗</m:t>
                        </m:r>
                      </m:sup>
                    </m:sSubSup>
                  </m:oMath>
                </a14:m>
                <a:r>
                  <a:rPr lang="pt-BR" dirty="0"/>
                  <a:t> é conhecido, </a:t>
                </a:r>
                <a14:m>
                  <m:oMath xmlns:m="http://schemas.openxmlformats.org/officeDocument/2006/math">
                    <m:sSup>
                      <m:sSupPr>
                        <m:ctrlPr>
                          <a:rPr lang="pt-BR" i="1" dirty="0" smtClean="0">
                            <a:latin typeface="Cambria Math" panose="02040503050406030204" pitchFamily="18" charset="0"/>
                          </a:rPr>
                        </m:ctrlPr>
                      </m:sSupPr>
                      <m:e>
                        <m:r>
                          <a:rPr lang="pt-BR" i="1" dirty="0" smtClean="0">
                            <a:latin typeface="Cambria Math" panose="02040503050406030204" pitchFamily="18" charset="0"/>
                          </a:rPr>
                          <m:t>𝜂</m:t>
                        </m:r>
                      </m:e>
                      <m:sup>
                        <m:r>
                          <a:rPr lang="pt-BR" i="1" dirty="0" smtClean="0">
                            <a:latin typeface="Cambria Math" panose="02040503050406030204" pitchFamily="18" charset="0"/>
                          </a:rPr>
                          <m:t>𝑗</m:t>
                        </m:r>
                      </m:sup>
                    </m:sSup>
                  </m:oMath>
                </a14:m>
                <a:r>
                  <a:rPr lang="pt-BR" dirty="0"/>
                  <a:t> pode ser facilmente calculado. Onde:</a:t>
                </a:r>
              </a:p>
              <a:p>
                <a:pPr algn="r"/>
                <a:r>
                  <a:rPr lang="pt-BR" dirty="0"/>
                  <a:t>(70)</a:t>
                </a:r>
              </a:p>
              <a:p>
                <a:pPr algn="just"/>
                <a:endParaRPr lang="pt-BR" dirty="0"/>
              </a:p>
              <a:p>
                <a:pPr algn="just"/>
                <a:r>
                  <a:rPr lang="pt-BR" dirty="0"/>
                  <a:t>Por fim, calcula-se </a:t>
                </a:r>
                <a14:m>
                  <m:oMath xmlns:m="http://schemas.openxmlformats.org/officeDocument/2006/math">
                    <m:sPre>
                      <m:sPrePr>
                        <m:ctrlPr>
                          <a:rPr lang="pt-BR" i="1" smtClean="0">
                            <a:effectLst/>
                            <a:latin typeface="Cambria Math" panose="02040503050406030204" pitchFamily="18" charset="0"/>
                          </a:rPr>
                        </m:ctrlPr>
                      </m:sPrePr>
                      <m:sub>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𝜉</m:t>
                        </m:r>
                      </m:sup>
                      <m:e>
                        <m:sSup>
                          <m:sSupPr>
                            <m:ctrlPr>
                              <a:rPr lang="pt-BR" i="1">
                                <a:effectLst/>
                                <a:latin typeface="Cambria Math" panose="02040503050406030204" pitchFamily="18" charset="0"/>
                              </a:rPr>
                            </m:ctrlPr>
                          </m:s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𝛼</m:t>
                            </m:r>
                          </m:e>
                          <m:sup>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p>
                        </m:sSup>
                      </m:e>
                    </m:sPre>
                  </m:oMath>
                </a14:m>
                <a:r>
                  <a:rPr lang="pt-BR" dirty="0"/>
                  <a:t>. Analogamente à (36), para um </a:t>
                </a:r>
                <a14:m>
                  <m:oMath xmlns:m="http://schemas.openxmlformats.org/officeDocument/2006/math">
                    <m:r>
                      <a:rPr lang="pt-BR" i="1">
                        <a:latin typeface="Cambria Math" panose="02040503050406030204" pitchFamily="18" charset="0"/>
                      </a:rPr>
                      <m:t>𝜉</m:t>
                    </m:r>
                  </m:oMath>
                </a14:m>
                <a:r>
                  <a:rPr lang="pt-BR" dirty="0"/>
                  <a:t> qualquer:</a:t>
                </a:r>
              </a:p>
              <a:p>
                <a:pPr algn="r"/>
                <a:r>
                  <a:rPr lang="pt-BR" dirty="0"/>
                  <a:t>(71)</a:t>
                </a:r>
              </a:p>
              <a:p>
                <a:pPr algn="just"/>
                <a:endParaRPr lang="pt-BR" dirty="0"/>
              </a:p>
              <a:p>
                <a:pPr algn="just"/>
                <a:r>
                  <a:rPr lang="pt-BR" dirty="0"/>
                  <a:t>Logo:</a:t>
                </a:r>
              </a:p>
              <a:p>
                <a:pPr algn="r"/>
                <a:r>
                  <a:rPr lang="pt-BR" dirty="0"/>
                  <a:t>(72)</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l="-606"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AC7C473-5985-4925-A54B-280BD58D78F1}"/>
                  </a:ext>
                </a:extLst>
              </p:cNvPr>
              <p:cNvSpPr txBox="1"/>
              <p:nvPr/>
            </p:nvSpPr>
            <p:spPr>
              <a:xfrm>
                <a:off x="2149362" y="941390"/>
                <a:ext cx="7893276"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e>
                          </m:sPr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e>
                      </m:nary>
                      <m:r>
                        <a:rPr lang="pt-BR" i="1">
                          <a:latin typeface="Cambria Math" panose="02040503050406030204" pitchFamily="18" charset="0"/>
                        </a:rPr>
                        <m:t>𝑑</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e>
                          </m:sPre>
                        </m:e>
                      </m:nary>
                      <m:sSubSup>
                        <m:sSubSupPr>
                          <m:ctrlPr>
                            <a:rPr lang="pt-BR" i="1">
                              <a:latin typeface="Cambria Math" panose="02040503050406030204" pitchFamily="18" charset="0"/>
                            </a:rPr>
                          </m:ctrlPr>
                        </m:sSubSupPr>
                        <m:e>
                          <m:r>
                            <m:rPr>
                              <m:sty m:val="p"/>
                            </m:rPr>
                            <a:rPr lang="pt-BR">
                              <a:latin typeface="Cambria Math" panose="02040503050406030204" pitchFamily="18" charset="0"/>
                            </a:rPr>
                            <m:t>Ψ</m:t>
                          </m:r>
                        </m:e>
                        <m:sub>
                          <m:r>
                            <a:rPr lang="pt-BR" i="1">
                              <a:latin typeface="Cambria Math" panose="02040503050406030204" pitchFamily="18" charset="0"/>
                            </a:rPr>
                            <m:t>,</m:t>
                          </m:r>
                          <m:r>
                            <a:rPr lang="pt-BR" i="1">
                              <a:latin typeface="Cambria Math" panose="02040503050406030204" pitchFamily="18" charset="0"/>
                            </a:rPr>
                            <m:t>𝑖𝑖</m:t>
                          </m:r>
                        </m:sub>
                        <m:sup>
                          <m:r>
                            <m:rPr>
                              <m:sty m:val="p"/>
                            </m:rPr>
                            <a:rPr lang="pt-BR">
                              <a:latin typeface="Cambria Math" panose="02040503050406030204" pitchFamily="18" charset="0"/>
                            </a:rPr>
                            <m:t>j</m:t>
                          </m:r>
                        </m:sup>
                      </m:sSub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1">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a:latin typeface="Cambria Math" panose="02040503050406030204" pitchFamily="18" charset="0"/>
                        </a:rPr>
                        <m:t>Ω</m:t>
                      </m:r>
                      <m:r>
                        <a:rPr lang="pt-BR" b="0" i="1" smtClean="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Γ</m:t>
                          </m:r>
                        </m:sub>
                        <m:sup>
                          <m:r>
                            <a:rPr lang="pt-BR" i="1">
                              <a:latin typeface="Cambria Math" panose="02040503050406030204" pitchFamily="18" charset="0"/>
                            </a:rPr>
                            <m:t> </m:t>
                          </m:r>
                        </m:sup>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e>
                          </m:sPre>
                        </m:e>
                      </m:nary>
                      <m:sSup>
                        <m:sSupPr>
                          <m:ctrlPr>
                            <a:rPr lang="pt-BR" i="1">
                              <a:latin typeface="Cambria Math" panose="02040503050406030204" pitchFamily="18" charset="0"/>
                            </a:rPr>
                          </m:ctrlPr>
                        </m:sSupPr>
                        <m:e>
                          <m:r>
                            <a:rPr lang="pt-BR" i="1">
                              <a:latin typeface="Cambria Math" panose="02040503050406030204" pitchFamily="18" charset="0"/>
                            </a:rPr>
                            <m:t>𝜂</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1">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a:latin typeface="Cambria Math" panose="02040503050406030204" pitchFamily="18" charset="0"/>
                        </a:rPr>
                        <m:t>Γ</m:t>
                      </m:r>
                    </m:oMath>
                  </m:oMathPara>
                </a14:m>
                <a:endParaRPr lang="pt-BR" dirty="0"/>
              </a:p>
            </p:txBody>
          </p:sp>
        </mc:Choice>
        <mc:Fallback xmlns="">
          <p:sp>
            <p:nvSpPr>
              <p:cNvPr id="5" name="CaixaDeTexto 4">
                <a:extLst>
                  <a:ext uri="{FF2B5EF4-FFF2-40B4-BE49-F238E27FC236}">
                    <a16:creationId xmlns:a16="http://schemas.microsoft.com/office/drawing/2014/main" id="{5AC7C473-5985-4925-A54B-280BD58D78F1}"/>
                  </a:ext>
                </a:extLst>
              </p:cNvPr>
              <p:cNvSpPr txBox="1">
                <a:spLocks noRot="1" noChangeAspect="1" noMove="1" noResize="1" noEditPoints="1" noAdjustHandles="1" noChangeArrowheads="1" noChangeShapeType="1" noTextEdit="1"/>
              </p:cNvSpPr>
              <p:nvPr/>
            </p:nvSpPr>
            <p:spPr>
              <a:xfrm>
                <a:off x="2149362" y="941390"/>
                <a:ext cx="7893276"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E480310-A5A1-4A2C-8AB2-DAEB05FE3340}"/>
                  </a:ext>
                </a:extLst>
              </p:cNvPr>
              <p:cNvSpPr txBox="1"/>
              <p:nvPr/>
            </p:nvSpPr>
            <p:spPr>
              <a:xfrm>
                <a:off x="3049044" y="2392667"/>
                <a:ext cx="6093912" cy="648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𝜂</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𝑖</m:t>
                              </m:r>
                            </m:sup>
                          </m:sSup>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SubSup>
                        <m:sSubSupPr>
                          <m:ctrlPr>
                            <a:rPr lang="pt-BR" i="1">
                              <a:latin typeface="Cambria Math" panose="02040503050406030204" pitchFamily="18" charset="0"/>
                            </a:rPr>
                          </m:ctrlPr>
                        </m:sSubSupPr>
                        <m:e>
                          <m:r>
                            <m:rPr>
                              <m:sty m:val="p"/>
                            </m:rPr>
                            <a:rPr lang="pt-BR" i="0">
                              <a:latin typeface="Cambria Math" panose="02040503050406030204" pitchFamily="18" charset="0"/>
                            </a:rPr>
                            <m:t>Ψ</m:t>
                          </m:r>
                        </m:e>
                        <m:sub>
                          <m:r>
                            <a:rPr lang="pt-BR" i="0">
                              <a:latin typeface="Cambria Math" panose="02040503050406030204" pitchFamily="18" charset="0"/>
                            </a:rPr>
                            <m:t>,</m:t>
                          </m:r>
                          <m:r>
                            <a:rPr lang="pt-BR" i="1">
                              <a:latin typeface="Cambria Math" panose="02040503050406030204" pitchFamily="18" charset="0"/>
                            </a:rPr>
                            <m:t>𝑖</m:t>
                          </m:r>
                        </m:sub>
                        <m:sup>
                          <m:r>
                            <m:rPr>
                              <m:sty m:val="p"/>
                            </m:rPr>
                            <a:rPr lang="pt-BR" i="0">
                              <a:latin typeface="Cambria Math" panose="02040503050406030204" pitchFamily="18" charset="0"/>
                            </a:rPr>
                            <m:t>j</m:t>
                          </m:r>
                        </m:sup>
                      </m:sSub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𝑟</m:t>
                              </m:r>
                            </m:e>
                            <m:sup>
                              <m:r>
                                <a:rPr lang="pt-BR" i="0">
                                  <a:latin typeface="Cambria Math" panose="02040503050406030204" pitchFamily="18" charset="0"/>
                                </a:rPr>
                                <m:t>2</m:t>
                              </m:r>
                            </m:sup>
                          </m:sSup>
                        </m:num>
                        <m:den>
                          <m:r>
                            <a:rPr lang="pt-BR" i="0">
                              <a:latin typeface="Cambria Math" panose="02040503050406030204" pitchFamily="18" charset="0"/>
                            </a:rPr>
                            <m:t>16</m:t>
                          </m:r>
                        </m:den>
                      </m:f>
                      <m:d>
                        <m:dPr>
                          <m:begChr m:val="["/>
                          <m:endChr m:val="]"/>
                          <m:ctrlPr>
                            <a:rPr lang="pt-BR" i="1">
                              <a:latin typeface="Cambria Math" panose="02040503050406030204" pitchFamily="18" charset="0"/>
                            </a:rPr>
                          </m:ctrlPr>
                        </m:dPr>
                        <m:e>
                          <m:r>
                            <a:rPr lang="pt-BR" i="0">
                              <a:latin typeface="Cambria Math" panose="02040503050406030204" pitchFamily="18" charset="0"/>
                            </a:rPr>
                            <m:t>4</m:t>
                          </m:r>
                          <m:func>
                            <m:funcPr>
                              <m:ctrlPr>
                                <a:rPr lang="pt-BR" i="1">
                                  <a:latin typeface="Cambria Math" panose="02040503050406030204" pitchFamily="18" charset="0"/>
                                </a:rPr>
                              </m:ctrlPr>
                            </m:funcPr>
                            <m:fName>
                              <m:r>
                                <m:rPr>
                                  <m:sty m:val="p"/>
                                </m:rPr>
                                <a:rPr lang="pt-BR" i="0">
                                  <a:latin typeface="Cambria Math" panose="02040503050406030204" pitchFamily="18" charset="0"/>
                                </a:rPr>
                                <m:t>ln</m:t>
                              </m:r>
                            </m:fName>
                            <m:e>
                              <m:r>
                                <a:rPr lang="pt-BR" i="1">
                                  <a:latin typeface="Cambria Math" panose="02040503050406030204" pitchFamily="18" charset="0"/>
                                </a:rPr>
                                <m:t>𝑟</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e>
                          </m:func>
                          <m:r>
                            <a:rPr lang="pt-BR" i="0">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𝑖</m:t>
                          </m:r>
                        </m:sub>
                      </m:sSub>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oMath>
                  </m:oMathPara>
                </a14:m>
                <a:endParaRPr lang="pt-BR" dirty="0"/>
              </a:p>
            </p:txBody>
          </p:sp>
        </mc:Choice>
        <mc:Fallback xmlns="">
          <p:sp>
            <p:nvSpPr>
              <p:cNvPr id="7" name="CaixaDeTexto 6">
                <a:extLst>
                  <a:ext uri="{FF2B5EF4-FFF2-40B4-BE49-F238E27FC236}">
                    <a16:creationId xmlns:a16="http://schemas.microsoft.com/office/drawing/2014/main" id="{4E480310-A5A1-4A2C-8AB2-DAEB05FE3340}"/>
                  </a:ext>
                </a:extLst>
              </p:cNvPr>
              <p:cNvSpPr txBox="1">
                <a:spLocks noRot="1" noChangeAspect="1" noMove="1" noResize="1" noEditPoints="1" noAdjustHandles="1" noChangeArrowheads="1" noChangeShapeType="1" noTextEdit="1"/>
              </p:cNvSpPr>
              <p:nvPr/>
            </p:nvSpPr>
            <p:spPr>
              <a:xfrm>
                <a:off x="3049044" y="2392667"/>
                <a:ext cx="6093912" cy="648126"/>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D657147E-F8EB-4633-8588-8F21CB94B02B}"/>
                  </a:ext>
                </a:extLst>
              </p:cNvPr>
              <p:cNvSpPr txBox="1"/>
              <p:nvPr/>
            </p:nvSpPr>
            <p:spPr>
              <a:xfrm>
                <a:off x="1581933" y="5075112"/>
                <a:ext cx="9028134" cy="10399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0">
                                        <a:latin typeface="Cambria Math" panose="02040503050406030204" pitchFamily="18" charset="0"/>
                                      </a:rPr>
                                      <m:t>1</m:t>
                                    </m:r>
                                  </m:sup>
                                </m:sSup>
                              </m:e>
                            </m:mr>
                            <m:mr>
                              <m:e>
                                <m:r>
                                  <a:rPr lang="pt-BR" i="0">
                                    <a:latin typeface="Cambria Math" panose="02040503050406030204" pitchFamily="18" charset="0"/>
                                  </a:rPr>
                                  <m:t>⋮</m:t>
                                </m:r>
                              </m:e>
                            </m:m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𝑚</m:t>
                                    </m:r>
                                  </m:sup>
                                </m:sSup>
                              </m:e>
                            </m:mr>
                          </m:m>
                        </m:e>
                      </m:d>
                      <m:r>
                        <a:rPr lang="pt-BR" i="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e>
                                    </m:d>
                                  </m:e>
                                  <m:e>
                                    <m:r>
                                      <a:rPr lang="pt-BR" i="0">
                                        <a:latin typeface="Cambria Math" panose="02040503050406030204" pitchFamily="18" charset="0"/>
                                      </a:rPr>
                                      <m:t>⋯</m:t>
                                    </m:r>
                                  </m:e>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𝑛</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e>
                                    </m:d>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𝑚</m:t>
                                            </m:r>
                                          </m:sup>
                                        </m:sSup>
                                      </m:e>
                                    </m:d>
                                  </m:e>
                                  <m:e>
                                    <m:r>
                                      <a:rPr lang="pt-BR" i="0">
                                        <a:latin typeface="Cambria Math" panose="02040503050406030204" pitchFamily="18" charset="0"/>
                                      </a:rPr>
                                      <m:t>⋯</m:t>
                                    </m:r>
                                  </m:e>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𝑚</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𝑚</m:t>
                                            </m:r>
                                          </m:sup>
                                        </m:sSup>
                                      </m:e>
                                    </m:d>
                                  </m:e>
                                </m:mr>
                              </m:m>
                            </m:e>
                          </m:d>
                        </m:e>
                        <m:sup>
                          <m:r>
                            <a:rPr lang="pt-BR" i="0">
                              <a:latin typeface="Cambria Math" panose="02040503050406030204" pitchFamily="18" charset="0"/>
                            </a:rPr>
                            <m:t>−1</m:t>
                          </m:r>
                        </m:sup>
                      </m:sSup>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𝜉</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e>
                                </m:d>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𝜉</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2</m:t>
                                        </m:r>
                                      </m:sup>
                                    </m:sSup>
                                  </m:e>
                                </m:d>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𝜉</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3</m:t>
                                        </m:r>
                                      </m:sup>
                                    </m:sSup>
                                  </m:e>
                                </m:d>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e>
                            </m:mr>
                            <m:mr>
                              <m:e>
                                <m:r>
                                  <a:rPr lang="pt-BR" i="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𝑚</m:t>
                                    </m:r>
                                  </m:sub>
                                </m:sSub>
                              </m:e>
                            </m:mr>
                          </m:m>
                        </m:e>
                      </m:d>
                    </m:oMath>
                  </m:oMathPara>
                </a14:m>
                <a:endParaRPr lang="pt-BR" dirty="0"/>
              </a:p>
            </p:txBody>
          </p:sp>
        </mc:Choice>
        <mc:Fallback xmlns="">
          <p:sp>
            <p:nvSpPr>
              <p:cNvPr id="9" name="CaixaDeTexto 8">
                <a:extLst>
                  <a:ext uri="{FF2B5EF4-FFF2-40B4-BE49-F238E27FC236}">
                    <a16:creationId xmlns:a16="http://schemas.microsoft.com/office/drawing/2014/main" id="{D657147E-F8EB-4633-8588-8F21CB94B02B}"/>
                  </a:ext>
                </a:extLst>
              </p:cNvPr>
              <p:cNvSpPr txBox="1">
                <a:spLocks noRot="1" noChangeAspect="1" noMove="1" noResize="1" noEditPoints="1" noAdjustHandles="1" noChangeArrowheads="1" noChangeShapeType="1" noTextEdit="1"/>
              </p:cNvSpPr>
              <p:nvPr/>
            </p:nvSpPr>
            <p:spPr>
              <a:xfrm>
                <a:off x="1581933" y="5075112"/>
                <a:ext cx="9028134" cy="1039900"/>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2DF6592F-75AD-4AA3-A4BA-A4CA6FD4EE98}"/>
                  </a:ext>
                </a:extLst>
              </p:cNvPr>
              <p:cNvSpPr txBox="1"/>
              <p:nvPr/>
            </p:nvSpPr>
            <p:spPr>
              <a:xfrm>
                <a:off x="3049044" y="3966364"/>
                <a:ext cx="6093912" cy="5100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𝑖</m:t>
                                      </m:r>
                                    </m:sup>
                                  </m:sSup>
                                </m:e>
                              </m:sPre>
                            </m:e>
                          </m:d>
                          <m:r>
                            <a:rPr lang="pt-BR" i="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𝑖</m:t>
                                      </m:r>
                                    </m:sup>
                                  </m:sSup>
                                </m:e>
                              </m:d>
                            </m:e>
                            <m:sup>
                              <m:r>
                                <a:rPr lang="pt-BR" i="0">
                                  <a:latin typeface="Cambria Math" panose="02040503050406030204" pitchFamily="18" charset="0"/>
                                </a:rPr>
                                <m:t>−1</m:t>
                              </m:r>
                            </m:sup>
                          </m:sSup>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𝛬</m:t>
                                  </m:r>
                                </m:e>
                                <m:sup>
                                  <m:r>
                                    <a:rPr lang="pt-BR" i="0">
                                      <a:latin typeface="Cambria Math" panose="02040503050406030204" pitchFamily="18" charset="0"/>
                                    </a:rPr>
                                    <m:t>∗</m:t>
                                  </m:r>
                                </m:sup>
                              </m:sSup>
                            </m:e>
                          </m:d>
                          <m:r>
                            <a:rPr lang="pt-BR" i="0">
                              <a:latin typeface="Cambria Math" panose="02040503050406030204" pitchFamily="18" charset="0"/>
                            </a:rPr>
                            <m:t>(</m:t>
                          </m:r>
                          <m:r>
                            <a:rPr lang="pt-BR" i="1">
                              <a:latin typeface="Cambria Math" panose="02040503050406030204" pitchFamily="18" charset="0"/>
                            </a:rPr>
                            <m:t>𝑢</m:t>
                          </m:r>
                        </m:e>
                      </m:d>
                    </m:oMath>
                  </m:oMathPara>
                </a14:m>
                <a:endParaRPr lang="pt-BR" dirty="0"/>
              </a:p>
            </p:txBody>
          </p:sp>
        </mc:Choice>
        <mc:Fallback xmlns="">
          <p:sp>
            <p:nvSpPr>
              <p:cNvPr id="11" name="CaixaDeTexto 10">
                <a:extLst>
                  <a:ext uri="{FF2B5EF4-FFF2-40B4-BE49-F238E27FC236}">
                    <a16:creationId xmlns:a16="http://schemas.microsoft.com/office/drawing/2014/main" id="{2DF6592F-75AD-4AA3-A4BA-A4CA6FD4EE98}"/>
                  </a:ext>
                </a:extLst>
              </p:cNvPr>
              <p:cNvSpPr txBox="1">
                <a:spLocks noRot="1" noChangeAspect="1" noMove="1" noResize="1" noEditPoints="1" noAdjustHandles="1" noChangeArrowheads="1" noChangeShapeType="1" noTextEdit="1"/>
              </p:cNvSpPr>
              <p:nvPr/>
            </p:nvSpPr>
            <p:spPr>
              <a:xfrm>
                <a:off x="3049044" y="3966364"/>
                <a:ext cx="6093912" cy="510011"/>
              </a:xfrm>
              <a:prstGeom prst="rect">
                <a:avLst/>
              </a:prstGeom>
              <a:blipFill>
                <a:blip r:embed="rId6"/>
                <a:stretch>
                  <a:fillRect t="-178313" b="-262651"/>
                </a:stretch>
              </a:blipFill>
            </p:spPr>
            <p:txBody>
              <a:bodyPr/>
              <a:lstStyle/>
              <a:p>
                <a:r>
                  <a:rPr lang="pt-BR">
                    <a:noFill/>
                  </a:rPr>
                  <a:t> </a:t>
                </a:r>
              </a:p>
            </p:txBody>
          </p:sp>
        </mc:Fallback>
      </mc:AlternateContent>
    </p:spTree>
    <p:extLst>
      <p:ext uri="{BB962C8B-B14F-4D97-AF65-F5344CB8AC3E}">
        <p14:creationId xmlns:p14="http://schemas.microsoft.com/office/powerpoint/2010/main" val="2878851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Considerando (71), reescreve-se a equação : </a:t>
                </a:r>
              </a:p>
              <a:p>
                <a:pPr algn="r"/>
                <a:r>
                  <a:rPr lang="pt-BR" dirty="0"/>
                  <a:t>(73)</a:t>
                </a:r>
              </a:p>
              <a:p>
                <a:pPr algn="just"/>
                <a:endParaRPr lang="pt-BR" dirty="0"/>
              </a:p>
              <a:p>
                <a:pPr algn="just"/>
                <a:r>
                  <a:rPr lang="pt-BR" dirty="0"/>
                  <a:t>Assim:</a:t>
                </a:r>
              </a:p>
              <a:p>
                <a:pPr algn="r"/>
                <a:r>
                  <a:rPr lang="pt-BR" dirty="0"/>
                  <a:t>(74)</a:t>
                </a:r>
              </a:p>
              <a:p>
                <a:pPr algn="just"/>
                <a:endParaRPr lang="pt-BR" dirty="0"/>
              </a:p>
              <a:p>
                <a:pPr algn="just"/>
                <a:r>
                  <a:rPr lang="pt-BR" dirty="0"/>
                  <a:t>Expandindo o vetor alfa:</a:t>
                </a:r>
              </a:p>
              <a:p>
                <a:pPr algn="r"/>
                <a:r>
                  <a:rPr lang="pt-BR" dirty="0"/>
                  <a:t>(75)</a:t>
                </a:r>
              </a:p>
              <a:p>
                <a:pPr algn="just"/>
                <a:endParaRPr lang="pt-BR" dirty="0"/>
              </a:p>
              <a:p>
                <a:pPr algn="just"/>
                <a:r>
                  <a:rPr lang="pt-BR" dirty="0"/>
                  <a:t>Assumindo valores nodais prescritos para </a:t>
                </a:r>
                <a14:m>
                  <m:oMath xmlns:m="http://schemas.openxmlformats.org/officeDocument/2006/math">
                    <m:acc>
                      <m:accPr>
                        <m:chr m:val="̅"/>
                        <m:ctrlPr>
                          <a:rPr lang="pt-BR" i="1" smtClean="0">
                            <a:effectLst/>
                            <a:latin typeface="Cambria Math" panose="02040503050406030204" pitchFamily="18" charset="0"/>
                          </a:rPr>
                        </m:ctrlPr>
                      </m:acc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acc>
                  </m:oMath>
                </a14:m>
                <a:r>
                  <a:rPr lang="pt-BR" dirty="0"/>
                  <a:t> e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𝑞</m:t>
                        </m:r>
                      </m:e>
                    </m:acc>
                  </m:oMath>
                </a14:m>
                <a:r>
                  <a:rPr lang="pt-BR" dirty="0"/>
                  <a:t>:</a:t>
                </a:r>
              </a:p>
              <a:p>
                <a:pPr algn="r"/>
                <a:endParaRPr lang="pt-BR" dirty="0"/>
              </a:p>
              <a:p>
                <a:pPr algn="r"/>
                <a:r>
                  <a:rPr lang="pt-BR" dirty="0"/>
                  <a:t>(76)</a:t>
                </a:r>
              </a:p>
              <a:p>
                <a:pPr algn="just"/>
                <a:endParaRPr lang="pt-BR" dirty="0"/>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98AEAD99-F9B8-403A-BABC-5BEFFBE37976}"/>
                  </a:ext>
                </a:extLst>
              </p:cNvPr>
              <p:cNvSpPr txBox="1"/>
              <p:nvPr/>
            </p:nvSpPr>
            <p:spPr>
              <a:xfrm>
                <a:off x="3049044" y="746937"/>
                <a:ext cx="6093912"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=&gt;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2 </m:t>
                          </m:r>
                          <m:r>
                            <a:rPr lang="pt-BR" i="1">
                              <a:latin typeface="Cambria Math" panose="02040503050406030204" pitchFamily="18" charset="0"/>
                            </a:rPr>
                            <m:t>𝜉</m:t>
                          </m:r>
                        </m:sup>
                      </m:sSup>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sSup>
                        <m:sSupPr>
                          <m:ctrlPr>
                            <a:rPr lang="pt-BR" i="1">
                              <a:latin typeface="Cambria Math" panose="02040503050406030204" pitchFamily="18" charset="0"/>
                            </a:rPr>
                          </m:ctrlPr>
                        </m:sSupPr>
                        <m:e>
                          <m:r>
                            <a:rPr lang="pt-BR" i="1">
                              <a:latin typeface="Cambria Math" panose="02040503050406030204" pitchFamily="18" charset="0"/>
                            </a:rPr>
                            <m:t>𝑁</m:t>
                          </m:r>
                        </m:e>
                        <m:sup>
                          <m:r>
                            <a:rPr lang="pt-BR" i="1">
                              <a:latin typeface="Cambria Math" panose="02040503050406030204" pitchFamily="18" charset="0"/>
                            </a:rPr>
                            <m:t>𝑗</m:t>
                          </m:r>
                        </m:sup>
                      </m:sSup>
                    </m:oMath>
                  </m:oMathPara>
                </a14:m>
                <a:endParaRPr lang="pt-BR" dirty="0"/>
              </a:p>
            </p:txBody>
          </p:sp>
        </mc:Choice>
        <mc:Fallback xmlns="">
          <p:sp>
            <p:nvSpPr>
              <p:cNvPr id="4" name="CaixaDeTexto 3">
                <a:extLst>
                  <a:ext uri="{FF2B5EF4-FFF2-40B4-BE49-F238E27FC236}">
                    <a16:creationId xmlns:a16="http://schemas.microsoft.com/office/drawing/2014/main" id="{98AEAD99-F9B8-403A-BABC-5BEFFBE37976}"/>
                  </a:ext>
                </a:extLst>
              </p:cNvPr>
              <p:cNvSpPr txBox="1">
                <a:spLocks noRot="1" noChangeAspect="1" noMove="1" noResize="1" noEditPoints="1" noAdjustHandles="1" noChangeArrowheads="1" noChangeShapeType="1" noTextEdit="1"/>
              </p:cNvSpPr>
              <p:nvPr/>
            </p:nvSpPr>
            <p:spPr>
              <a:xfrm>
                <a:off x="3049044" y="746937"/>
                <a:ext cx="6093912"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510787ED-8420-4A15-B5D5-A2A3687A52DF}"/>
                  </a:ext>
                </a:extLst>
              </p:cNvPr>
              <p:cNvSpPr txBox="1"/>
              <p:nvPr/>
            </p:nvSpPr>
            <p:spPr>
              <a:xfrm>
                <a:off x="3049044" y="1954341"/>
                <a:ext cx="6093912"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p>
                        <m:sSupPr>
                          <m:ctrlPr>
                            <a:rPr lang="pt-BR" i="1">
                              <a:latin typeface="Cambria Math" panose="02040503050406030204" pitchFamily="18" charset="0"/>
                            </a:rPr>
                          </m:ctrlPr>
                        </m:sSupPr>
                        <m:e>
                          <m:r>
                            <a:rPr lang="pt-BR" i="0">
                              <a:latin typeface="Cambria Math" panose="02040503050406030204" pitchFamily="18" charset="0"/>
                            </a:rPr>
                            <m:t> </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𝑁</m:t>
                          </m:r>
                        </m:e>
                        <m:sup>
                          <m:r>
                            <a:rPr lang="pt-BR" i="1">
                              <a:latin typeface="Cambria Math" panose="02040503050406030204" pitchFamily="18" charset="0"/>
                            </a:rPr>
                            <m:t>𝑗</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0">
                          <a:latin typeface="Cambria Math" panose="02040503050406030204" pitchFamily="18" charset="0"/>
                        </a:rPr>
                        <m:t> </m:t>
                      </m:r>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r>
                                      <a:rPr lang="pt-BR" i="1">
                                        <a:latin typeface="Cambria Math" panose="02040503050406030204" pitchFamily="18" charset="0"/>
                                      </a:rPr>
                                      <m:t>𝑁</m:t>
                                    </m:r>
                                  </m:e>
                                  <m:sup>
                                    <m:r>
                                      <a:rPr lang="pt-BR" i="0">
                                        <a:latin typeface="Cambria Math" panose="02040503050406030204" pitchFamily="18" charset="0"/>
                                      </a:rPr>
                                      <m:t>1</m:t>
                                    </m:r>
                                  </m:sup>
                                </m:sSup>
                              </m:e>
                              <m:e>
                                <m:r>
                                  <a:rPr lang="pt-BR" i="0">
                                    <a:latin typeface="Cambria Math" panose="02040503050406030204" pitchFamily="18" charset="0"/>
                                  </a:rPr>
                                  <m:t>⋯</m:t>
                                </m:r>
                              </m:e>
                              <m:e>
                                <m:sSup>
                                  <m:sSupPr>
                                    <m:ctrlPr>
                                      <a:rPr lang="pt-BR" i="1">
                                        <a:latin typeface="Cambria Math" panose="02040503050406030204" pitchFamily="18" charset="0"/>
                                      </a:rPr>
                                    </m:ctrlPr>
                                  </m:sSupPr>
                                  <m:e>
                                    <m:r>
                                      <a:rPr lang="pt-BR" i="1">
                                        <a:latin typeface="Cambria Math" panose="02040503050406030204" pitchFamily="18" charset="0"/>
                                      </a:rPr>
                                      <m:t>𝑁</m:t>
                                    </m:r>
                                  </m:e>
                                  <m:sup>
                                    <m:r>
                                      <a:rPr lang="pt-BR" i="1">
                                        <a:latin typeface="Cambria Math" panose="02040503050406030204" pitchFamily="18" charset="0"/>
                                      </a:rPr>
                                      <m:t>𝑛</m:t>
                                    </m:r>
                                  </m:sup>
                                </m:sSup>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0">
                                        <a:latin typeface="Cambria Math" panose="02040503050406030204" pitchFamily="18" charset="0"/>
                                      </a:rPr>
                                      <m:t>1</m:t>
                                    </m:r>
                                  </m:sup>
                                </m:sSup>
                              </m:e>
                            </m:mr>
                            <m:mr>
                              <m:e>
                                <m:r>
                                  <a:rPr lang="pt-BR" i="0">
                                    <a:latin typeface="Cambria Math" panose="02040503050406030204" pitchFamily="18" charset="0"/>
                                  </a:rPr>
                                  <m:t>⋮</m:t>
                                </m:r>
                              </m:e>
                            </m:m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𝑛</m:t>
                                    </m:r>
                                  </m:sup>
                                </m:sSup>
                              </m:e>
                            </m:mr>
                          </m:m>
                        </m:e>
                      </m:d>
                    </m:oMath>
                  </m:oMathPara>
                </a14:m>
                <a:endParaRPr lang="pt-BR" dirty="0"/>
              </a:p>
            </p:txBody>
          </p:sp>
        </mc:Choice>
        <mc:Fallback xmlns="">
          <p:sp>
            <p:nvSpPr>
              <p:cNvPr id="6" name="CaixaDeTexto 5">
                <a:extLst>
                  <a:ext uri="{FF2B5EF4-FFF2-40B4-BE49-F238E27FC236}">
                    <a16:creationId xmlns:a16="http://schemas.microsoft.com/office/drawing/2014/main" id="{510787ED-8420-4A15-B5D5-A2A3687A52DF}"/>
                  </a:ext>
                </a:extLst>
              </p:cNvPr>
              <p:cNvSpPr txBox="1">
                <a:spLocks noRot="1" noChangeAspect="1" noMove="1" noResize="1" noEditPoints="1" noAdjustHandles="1" noChangeArrowheads="1" noChangeShapeType="1" noTextEdit="1"/>
              </p:cNvSpPr>
              <p:nvPr/>
            </p:nvSpPr>
            <p:spPr>
              <a:xfrm>
                <a:off x="3049044" y="1954341"/>
                <a:ext cx="6093912" cy="97270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9F2C41BB-3676-426C-BBB9-7B24549877CD}"/>
                  </a:ext>
                </a:extLst>
              </p:cNvPr>
              <p:cNvSpPr txBox="1"/>
              <p:nvPr/>
            </p:nvSpPr>
            <p:spPr>
              <a:xfrm>
                <a:off x="1249680" y="3470532"/>
                <a:ext cx="9347339" cy="608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𝐼</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oMath>
                  </m:oMathPara>
                </a14:m>
                <a:endParaRPr lang="pt-BR" dirty="0"/>
              </a:p>
            </p:txBody>
          </p:sp>
        </mc:Choice>
        <mc:Fallback xmlns="">
          <p:sp>
            <p:nvSpPr>
              <p:cNvPr id="8" name="CaixaDeTexto 7">
                <a:extLst>
                  <a:ext uri="{FF2B5EF4-FFF2-40B4-BE49-F238E27FC236}">
                    <a16:creationId xmlns:a16="http://schemas.microsoft.com/office/drawing/2014/main" id="{9F2C41BB-3676-426C-BBB9-7B24549877CD}"/>
                  </a:ext>
                </a:extLst>
              </p:cNvPr>
              <p:cNvSpPr txBox="1">
                <a:spLocks noRot="1" noChangeAspect="1" noMove="1" noResize="1" noEditPoints="1" noAdjustHandles="1" noChangeArrowheads="1" noChangeShapeType="1" noTextEdit="1"/>
              </p:cNvSpPr>
              <p:nvPr/>
            </p:nvSpPr>
            <p:spPr>
              <a:xfrm>
                <a:off x="1249680" y="3470532"/>
                <a:ext cx="9347339" cy="608436"/>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4BDE2D81-CA20-4FDC-9CCA-AE0EFF03771E}"/>
                  </a:ext>
                </a:extLst>
              </p:cNvPr>
              <p:cNvSpPr txBox="1"/>
              <p:nvPr/>
            </p:nvSpPr>
            <p:spPr>
              <a:xfrm>
                <a:off x="2250718" y="4785957"/>
                <a:ext cx="7690563" cy="13251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oMath>
                  </m:oMathPara>
                </a14:m>
                <a:endParaRPr lang="pt-BR" dirty="0"/>
              </a:p>
            </p:txBody>
          </p:sp>
        </mc:Choice>
        <mc:Fallback xmlns="">
          <p:sp>
            <p:nvSpPr>
              <p:cNvPr id="10" name="CaixaDeTexto 9">
                <a:extLst>
                  <a:ext uri="{FF2B5EF4-FFF2-40B4-BE49-F238E27FC236}">
                    <a16:creationId xmlns:a16="http://schemas.microsoft.com/office/drawing/2014/main" id="{4BDE2D81-CA20-4FDC-9CCA-AE0EFF03771E}"/>
                  </a:ext>
                </a:extLst>
              </p:cNvPr>
              <p:cNvSpPr txBox="1">
                <a:spLocks noRot="1" noChangeAspect="1" noMove="1" noResize="1" noEditPoints="1" noAdjustHandles="1" noChangeArrowheads="1" noChangeShapeType="1" noTextEdit="1"/>
              </p:cNvSpPr>
              <p:nvPr/>
            </p:nvSpPr>
            <p:spPr>
              <a:xfrm>
                <a:off x="2250718" y="4785957"/>
                <a:ext cx="7690563" cy="1325106"/>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350536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a:xfrm>
            <a:off x="1097280" y="286603"/>
            <a:ext cx="10865076" cy="1450757"/>
          </a:xfrm>
        </p:spPr>
        <p:txBody>
          <a:bodyPr>
            <a:noAutofit/>
          </a:bodyPr>
          <a:lstStyle/>
          <a:p>
            <a:r>
              <a:rPr lang="pt-BR" sz="3800" dirty="0"/>
              <a:t>3. Formulação MECID autorregularizada para autovalor</a:t>
            </a:r>
            <a:br>
              <a:rPr lang="pt-BR" sz="3800" dirty="0"/>
            </a:br>
            <a:r>
              <a:rPr lang="pt-BR" sz="3800" dirty="0"/>
              <a:t>3.1. Introdução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          •	Definição do Problema de Autovalor.</a:t>
            </a:r>
          </a:p>
          <a:p>
            <a:pPr algn="just"/>
            <a:r>
              <a:rPr lang="pt-BR" dirty="0"/>
              <a:t>          •	</a:t>
            </a:r>
          </a:p>
        </p:txBody>
      </p:sp>
    </p:spTree>
    <p:extLst>
      <p:ext uri="{BB962C8B-B14F-4D97-AF65-F5344CB8AC3E}">
        <p14:creationId xmlns:p14="http://schemas.microsoft.com/office/powerpoint/2010/main" val="2161498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Assim, partindo da Equação de Helmholtz em sua forma indicial: </a:t>
            </a:r>
          </a:p>
          <a:p>
            <a:pPr algn="r"/>
            <a:r>
              <a:rPr lang="pt-BR" dirty="0"/>
              <a:t>(56)</a:t>
            </a:r>
          </a:p>
          <a:p>
            <a:pPr algn="just"/>
            <a:endParaRPr lang="pt-BR" dirty="0"/>
          </a:p>
        </p:txBody>
      </p:sp>
    </p:spTree>
    <p:extLst>
      <p:ext uri="{BB962C8B-B14F-4D97-AF65-F5344CB8AC3E}">
        <p14:creationId xmlns:p14="http://schemas.microsoft.com/office/powerpoint/2010/main" val="2725951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3.2. Equacionamento do método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4"/>
                <a:ext cx="10058400" cy="4404754"/>
              </a:xfrm>
            </p:spPr>
            <p:txBody>
              <a:bodyPr/>
              <a:lstStyle/>
              <a:p>
                <a:pPr algn="just"/>
                <a:r>
                  <a:rPr lang="pt-BR" dirty="0"/>
                  <a:t>Partindo da equação (76):</a:t>
                </a:r>
              </a:p>
              <a:p>
                <a:pPr algn="r"/>
                <a:r>
                  <a:rPr lang="pt-BR" dirty="0"/>
                  <a:t>(77)</a:t>
                </a:r>
              </a:p>
              <a:p>
                <a:pPr algn="just"/>
                <a:endParaRPr lang="pt-BR" dirty="0"/>
              </a:p>
              <a:p>
                <a:pPr algn="just"/>
                <a:r>
                  <a:rPr lang="pt-BR" dirty="0"/>
                  <a:t>Para um problema de autovalor, os valores de </a:t>
                </a:r>
                <a14:m>
                  <m:oMath xmlns:m="http://schemas.openxmlformats.org/officeDocument/2006/math">
                    <m:acc>
                      <m:accPr>
                        <m:chr m:val="̅"/>
                        <m:ctrlPr>
                          <a:rPr lang="pt-BR" i="1" smtClean="0">
                            <a:effectLst/>
                            <a:latin typeface="Cambria Math" panose="02040503050406030204" pitchFamily="18" charset="0"/>
                          </a:rPr>
                        </m:ctrlPr>
                      </m:accPr>
                      <m:e>
                        <m:r>
                          <a:rPr lang="pt-BR" sz="2000" i="1">
                            <a:effectLst/>
                            <a:latin typeface="Cambria Math" panose="02040503050406030204" pitchFamily="18" charset="0"/>
                            <a:ea typeface="Calibri" panose="020F0502020204030204" pitchFamily="34" charset="0"/>
                            <a:cs typeface="Times New Roman" panose="02020603050405020304" pitchFamily="18" charset="0"/>
                          </a:rPr>
                          <m:t>𝑢</m:t>
                        </m:r>
                      </m:e>
                    </m:acc>
                  </m:oMath>
                </a14:m>
                <a:r>
                  <a:rPr lang="pt-BR" dirty="0"/>
                  <a:t> e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𝑞</m:t>
                        </m:r>
                      </m:e>
                    </m:acc>
                  </m:oMath>
                </a14:m>
                <a:r>
                  <a:rPr lang="pt-BR" dirty="0"/>
                  <a:t> são nulos:</a:t>
                </a:r>
              </a:p>
              <a:p>
                <a:pPr algn="r"/>
                <a:r>
                  <a:rPr lang="pt-BR" dirty="0"/>
                  <a:t>(78)</a:t>
                </a:r>
              </a:p>
              <a:p>
                <a:pPr algn="just"/>
                <a:endParaRPr lang="pt-BR" dirty="0"/>
              </a:p>
              <a:p>
                <a:pPr algn="just"/>
                <a:r>
                  <a:rPr lang="pt-BR" dirty="0"/>
                  <a:t>Distribuindo os valores da equação (78), gera-se duas equações:</a:t>
                </a:r>
              </a:p>
              <a:p>
                <a:pPr algn="r"/>
                <a:r>
                  <a:rPr lang="pt-BR" dirty="0"/>
                  <a:t>(79)</a:t>
                </a:r>
              </a:p>
              <a:p>
                <a:pPr algn="r"/>
                <a:r>
                  <a:rPr lang="pt-BR" dirty="0"/>
                  <a:t>(80)</a:t>
                </a:r>
              </a:p>
              <a:p>
                <a:pPr algn="just"/>
                <a:endParaRPr lang="pt-BR" dirty="0"/>
              </a:p>
              <a:p>
                <a:pPr algn="just"/>
                <a:endParaRPr lang="pt-BR" dirty="0"/>
              </a:p>
            </p:txBody>
          </p:sp>
        </mc:Choice>
        <mc:Fallback xmlns="">
          <p:sp>
            <p:nvSpPr>
              <p:cNvPr id="3" name="Espaço Reservado para Conteúdo 2">
                <a:extLst>
                  <a:ext uri="{FF2B5EF4-FFF2-40B4-BE49-F238E27FC236}">
                    <a16:creationId xmlns:a16="http://schemas.microsoft.com/office/drawing/2014/main" id="{382F5DD6-4120-4553-8434-C8E35C92F677}"/>
                  </a:ext>
                </a:extLst>
              </p:cNvPr>
              <p:cNvSpPr>
                <a:spLocks noGrp="1" noRot="1" noChangeAspect="1" noMove="1" noResize="1" noEditPoints="1" noAdjustHandles="1" noChangeArrowheads="1" noChangeShapeType="1" noTextEdit="1"/>
              </p:cNvSpPr>
              <p:nvPr>
                <p:ph idx="1"/>
              </p:nvPr>
            </p:nvSpPr>
            <p:spPr>
              <a:xfrm>
                <a:off x="1097280" y="1845734"/>
                <a:ext cx="10058400" cy="4404754"/>
              </a:xfrm>
              <a:blipFill>
                <a:blip r:embed="rId2"/>
                <a:stretch>
                  <a:fillRect l="-606" t="-1524" r="-15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CAAAFB40-7F03-4216-A8AE-6753D1CE57F3}"/>
                  </a:ext>
                </a:extLst>
              </p:cNvPr>
              <p:cNvSpPr txBox="1"/>
              <p:nvPr/>
            </p:nvSpPr>
            <p:spPr>
              <a:xfrm>
                <a:off x="1097280" y="2306115"/>
                <a:ext cx="9607463"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oMath>
                  </m:oMathPara>
                </a14:m>
                <a:endParaRPr lang="pt-BR" dirty="0"/>
              </a:p>
            </p:txBody>
          </p:sp>
        </mc:Choice>
        <mc:Fallback xmlns="">
          <p:sp>
            <p:nvSpPr>
              <p:cNvPr id="5" name="CaixaDeTexto 4">
                <a:extLst>
                  <a:ext uri="{FF2B5EF4-FFF2-40B4-BE49-F238E27FC236}">
                    <a16:creationId xmlns:a16="http://schemas.microsoft.com/office/drawing/2014/main" id="{CAAAFB40-7F03-4216-A8AE-6753D1CE57F3}"/>
                  </a:ext>
                </a:extLst>
              </p:cNvPr>
              <p:cNvSpPr txBox="1">
                <a:spLocks noRot="1" noChangeAspect="1" noMove="1" noResize="1" noEditPoints="1" noAdjustHandles="1" noChangeArrowheads="1" noChangeShapeType="1" noTextEdit="1"/>
              </p:cNvSpPr>
              <p:nvPr/>
            </p:nvSpPr>
            <p:spPr>
              <a:xfrm>
                <a:off x="1097280" y="2306115"/>
                <a:ext cx="9607463" cy="708720"/>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B73CA09A-92FE-48C1-BC30-F7D2191C48C8}"/>
                  </a:ext>
                </a:extLst>
              </p:cNvPr>
              <p:cNvSpPr txBox="1"/>
              <p:nvPr/>
            </p:nvSpPr>
            <p:spPr>
              <a:xfrm>
                <a:off x="1097280" y="3693751"/>
                <a:ext cx="9607463"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0">
                                  <a:latin typeface="Cambria Math" panose="02040503050406030204" pitchFamily="18" charset="0"/>
                                </a:rPr>
                                <m:t>0</m:t>
                              </m: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r>
                                <a:rPr lang="pt-BR" i="0">
                                  <a:latin typeface="Cambria Math" panose="02040503050406030204" pitchFamily="18" charset="0"/>
                                </a:rPr>
                                <m:t>0</m:t>
                              </m: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0">
                                  <a:latin typeface="Cambria Math" panose="02040503050406030204" pitchFamily="18" charset="0"/>
                                </a:rPr>
                                <m:t>0</m:t>
                              </m: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r>
                                <a:rPr lang="pt-BR" i="0">
                                  <a:latin typeface="Cambria Math" panose="02040503050406030204" pitchFamily="18" charset="0"/>
                                </a:rPr>
                                <m:t>0</m:t>
                              </m:r>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0">
                                  <a:latin typeface="Cambria Math" panose="02040503050406030204" pitchFamily="18" charset="0"/>
                                </a:rPr>
                                <m:t>0</m:t>
                              </m:r>
                            </m:e>
                            <m:e>
                              <m:r>
                                <a:rPr lang="pt-BR" i="0">
                                  <a:latin typeface="Cambria Math" panose="02040503050406030204" pitchFamily="18" charset="0"/>
                                </a:rPr>
                                <m:t>&amp;</m:t>
                              </m:r>
                              <m:r>
                                <a:rPr lang="pt-BR" i="1">
                                  <a:latin typeface="Cambria Math" panose="02040503050406030204" pitchFamily="18" charset="0"/>
                                </a:rPr>
                                <m:t>𝑢</m:t>
                              </m:r>
                            </m:e>
                          </m:eqArr>
                        </m:e>
                      </m:d>
                    </m:oMath>
                  </m:oMathPara>
                </a14:m>
                <a:endParaRPr lang="pt-BR" dirty="0"/>
              </a:p>
            </p:txBody>
          </p:sp>
        </mc:Choice>
        <mc:Fallback xmlns="">
          <p:sp>
            <p:nvSpPr>
              <p:cNvPr id="7" name="CaixaDeTexto 6">
                <a:extLst>
                  <a:ext uri="{FF2B5EF4-FFF2-40B4-BE49-F238E27FC236}">
                    <a16:creationId xmlns:a16="http://schemas.microsoft.com/office/drawing/2014/main" id="{B73CA09A-92FE-48C1-BC30-F7D2191C48C8}"/>
                  </a:ext>
                </a:extLst>
              </p:cNvPr>
              <p:cNvSpPr txBox="1">
                <a:spLocks noRot="1" noChangeAspect="1" noMove="1" noResize="1" noEditPoints="1" noAdjustHandles="1" noChangeArrowheads="1" noChangeShapeType="1" noTextEdit="1"/>
              </p:cNvSpPr>
              <p:nvPr/>
            </p:nvSpPr>
            <p:spPr>
              <a:xfrm>
                <a:off x="1097280" y="3693751"/>
                <a:ext cx="9607463" cy="70872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0BAEBC3-4480-4666-A4E6-2CDF8D244D22}"/>
                  </a:ext>
                </a:extLst>
              </p:cNvPr>
              <p:cNvSpPr txBox="1"/>
              <p:nvPr/>
            </p:nvSpPr>
            <p:spPr>
              <a:xfrm>
                <a:off x="3079524" y="5463593"/>
                <a:ext cx="6093912" cy="3975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𝑞</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𝑞</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9" name="CaixaDeTexto 8">
                <a:extLst>
                  <a:ext uri="{FF2B5EF4-FFF2-40B4-BE49-F238E27FC236}">
                    <a16:creationId xmlns:a16="http://schemas.microsoft.com/office/drawing/2014/main" id="{C0BAEBC3-4480-4666-A4E6-2CDF8D244D22}"/>
                  </a:ext>
                </a:extLst>
              </p:cNvPr>
              <p:cNvSpPr txBox="1">
                <a:spLocks noRot="1" noChangeAspect="1" noMove="1" noResize="1" noEditPoints="1" noAdjustHandles="1" noChangeArrowheads="1" noChangeShapeType="1" noTextEdit="1"/>
              </p:cNvSpPr>
              <p:nvPr/>
            </p:nvSpPr>
            <p:spPr>
              <a:xfrm>
                <a:off x="3079524" y="5463593"/>
                <a:ext cx="6093912" cy="397545"/>
              </a:xfrm>
              <a:prstGeom prst="rect">
                <a:avLst/>
              </a:prstGeom>
              <a:blipFill>
                <a:blip r:embed="rId5"/>
                <a:stretch>
                  <a:fillRect b="-46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A2C7F185-8B29-4908-974B-10A68BED4E8D}"/>
                  </a:ext>
                </a:extLst>
              </p:cNvPr>
              <p:cNvSpPr txBox="1"/>
              <p:nvPr/>
            </p:nvSpPr>
            <p:spPr>
              <a:xfrm>
                <a:off x="3079524" y="4957674"/>
                <a:ext cx="6093912" cy="3975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𝑞</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𝑞</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11" name="CaixaDeTexto 10">
                <a:extLst>
                  <a:ext uri="{FF2B5EF4-FFF2-40B4-BE49-F238E27FC236}">
                    <a16:creationId xmlns:a16="http://schemas.microsoft.com/office/drawing/2014/main" id="{A2C7F185-8B29-4908-974B-10A68BED4E8D}"/>
                  </a:ext>
                </a:extLst>
              </p:cNvPr>
              <p:cNvSpPr txBox="1">
                <a:spLocks noRot="1" noChangeAspect="1" noMove="1" noResize="1" noEditPoints="1" noAdjustHandles="1" noChangeArrowheads="1" noChangeShapeType="1" noTextEdit="1"/>
              </p:cNvSpPr>
              <p:nvPr/>
            </p:nvSpPr>
            <p:spPr>
              <a:xfrm>
                <a:off x="3079524" y="4957674"/>
                <a:ext cx="6093912" cy="397545"/>
              </a:xfrm>
              <a:prstGeom prst="rect">
                <a:avLst/>
              </a:prstGeom>
              <a:blipFill>
                <a:blip r:embed="rId6"/>
                <a:stretch>
                  <a:fillRect b="-4615"/>
                </a:stretch>
              </a:blipFill>
            </p:spPr>
            <p:txBody>
              <a:bodyPr/>
              <a:lstStyle/>
              <a:p>
                <a:r>
                  <a:rPr lang="pt-BR">
                    <a:noFill/>
                  </a:rPr>
                  <a:t> </a:t>
                </a:r>
              </a:p>
            </p:txBody>
          </p:sp>
        </mc:Fallback>
      </mc:AlternateContent>
    </p:spTree>
    <p:extLst>
      <p:ext uri="{BB962C8B-B14F-4D97-AF65-F5344CB8AC3E}">
        <p14:creationId xmlns:p14="http://schemas.microsoft.com/office/powerpoint/2010/main" val="747906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Isolando o termo </a:t>
                </a:r>
                <a14:m>
                  <m:oMath xmlns:m="http://schemas.openxmlformats.org/officeDocument/2006/math">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𝑞</m:t>
                    </m:r>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pt-BR" dirty="0"/>
                  <a:t>da equação (77): </a:t>
                </a:r>
              </a:p>
              <a:p>
                <a:pPr algn="r"/>
                <a:r>
                  <a:rPr lang="pt-BR" dirty="0"/>
                  <a:t>(81)</a:t>
                </a:r>
              </a:p>
              <a:p>
                <a:pPr algn="just"/>
                <a:r>
                  <a:rPr lang="pt-BR" dirty="0"/>
                  <a:t>Porém, nesta equação (81) encontra-se uma dificuldade. </a:t>
                </a:r>
              </a:p>
              <a:p>
                <a:pPr algn="just"/>
                <a:r>
                  <a:rPr lang="pt-BR" dirty="0"/>
                  <a:t>Para a solução de tal, introduz-se a Identidade de Hua:</a:t>
                </a:r>
              </a:p>
              <a:p>
                <a:pPr algn="r"/>
                <a:r>
                  <a:rPr lang="pt-BR" dirty="0"/>
                  <a:t>(82)</a:t>
                </a:r>
              </a:p>
              <a:p>
                <a:pPr algn="just"/>
                <a:r>
                  <a:rPr lang="pt-BR" dirty="0"/>
                  <a:t>O segundo termo do lado direito da Identidade de Hua é então operacionalizado:</a:t>
                </a:r>
              </a:p>
              <a:p>
                <a:pPr algn="r"/>
                <a:r>
                  <a:rPr lang="pt-BR" dirty="0"/>
                  <a:t>(83)</a:t>
                </a:r>
              </a:p>
              <a:p>
                <a:pPr algn="just"/>
                <a:r>
                  <a:rPr lang="pt-BR" dirty="0"/>
                  <a:t>Portanto a Identidade de Hua se torna:</a:t>
                </a:r>
              </a:p>
              <a:p>
                <a:pPr algn="r"/>
                <a:r>
                  <a:rPr lang="pt-BR" dirty="0"/>
                  <a:t>(84)</a:t>
                </a:r>
              </a:p>
              <a:p>
                <a:pPr algn="just"/>
                <a:r>
                  <a:rPr lang="pt-BR" dirty="0"/>
                  <a:t>Considerando </a:t>
                </a:r>
                <a14:m>
                  <m:oMath xmlns:m="http://schemas.openxmlformats.org/officeDocument/2006/math">
                    <m:r>
                      <a:rPr lang="pt-BR" i="1" dirty="0" smtClean="0">
                        <a:latin typeface="Cambria Math" panose="02040503050406030204" pitchFamily="18" charset="0"/>
                      </a:rPr>
                      <m:t>𝐴</m:t>
                    </m:r>
                  </m:oMath>
                </a14:m>
                <a:r>
                  <a:rPr lang="pt-BR" dirty="0"/>
                  <a:t> e </a:t>
                </a:r>
                <a14:m>
                  <m:oMath xmlns:m="http://schemas.openxmlformats.org/officeDocument/2006/math">
                    <m:r>
                      <a:rPr lang="pt-BR" i="1" dirty="0" smtClean="0">
                        <a:latin typeface="Cambria Math" panose="02040503050406030204" pitchFamily="18" charset="0"/>
                      </a:rPr>
                      <m:t>𝐵</m:t>
                    </m:r>
                  </m:oMath>
                </a14:m>
                <a:r>
                  <a:rPr lang="pt-BR" dirty="0"/>
                  <a:t> como:</a:t>
                </a:r>
              </a:p>
              <a:p>
                <a:pPr algn="r"/>
                <a:r>
                  <a:rPr lang="pt-BR" dirty="0"/>
                  <a:t>(85)</a:t>
                </a:r>
              </a:p>
              <a:p>
                <a:pPr algn="just"/>
                <a:endParaRPr lang="pt-BR" dirty="0"/>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l="-606"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BEBB50C-08D6-4A2E-9C32-E107298A8FA2}"/>
                  </a:ext>
                </a:extLst>
              </p:cNvPr>
              <p:cNvSpPr txBox="1"/>
              <p:nvPr/>
            </p:nvSpPr>
            <p:spPr>
              <a:xfrm>
                <a:off x="3049044" y="746089"/>
                <a:ext cx="6093912" cy="4117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𝑞</m:t>
                      </m:r>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−1</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oMath>
                  </m:oMathPara>
                </a14:m>
                <a:endParaRPr lang="pt-BR" dirty="0"/>
              </a:p>
            </p:txBody>
          </p:sp>
        </mc:Choice>
        <mc:Fallback xmlns="">
          <p:sp>
            <p:nvSpPr>
              <p:cNvPr id="4" name="CaixaDeTexto 3">
                <a:extLst>
                  <a:ext uri="{FF2B5EF4-FFF2-40B4-BE49-F238E27FC236}">
                    <a16:creationId xmlns:a16="http://schemas.microsoft.com/office/drawing/2014/main" id="{FBEBB50C-08D6-4A2E-9C32-E107298A8FA2}"/>
                  </a:ext>
                </a:extLst>
              </p:cNvPr>
              <p:cNvSpPr txBox="1">
                <a:spLocks noRot="1" noChangeAspect="1" noMove="1" noResize="1" noEditPoints="1" noAdjustHandles="1" noChangeArrowheads="1" noChangeShapeType="1" noTextEdit="1"/>
              </p:cNvSpPr>
              <p:nvPr/>
            </p:nvSpPr>
            <p:spPr>
              <a:xfrm>
                <a:off x="3049044" y="746089"/>
                <a:ext cx="6093912" cy="411779"/>
              </a:xfrm>
              <a:prstGeom prst="rect">
                <a:avLst/>
              </a:prstGeom>
              <a:blipFill>
                <a:blip r:embed="rId3"/>
                <a:stretch>
                  <a:fillRect b="-294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6A5B820B-0552-4FCF-B7AA-0D4F16109F19}"/>
                  </a:ext>
                </a:extLst>
              </p:cNvPr>
              <p:cNvSpPr txBox="1"/>
              <p:nvPr/>
            </p:nvSpPr>
            <p:spPr>
              <a:xfrm>
                <a:off x="3049044" y="2082544"/>
                <a:ext cx="60939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r>
                                <m:rPr>
                                  <m:sty m:val="p"/>
                                </m:rPr>
                                <a:rPr lang="pt-BR">
                                  <a:latin typeface="Cambria Math" panose="02040503050406030204" pitchFamily="18" charset="0"/>
                                </a:rPr>
                                <m:t>A</m:t>
                              </m:r>
                              <m:r>
                                <a:rPr lang="pt-BR" i="0">
                                  <a:latin typeface="Cambria Math" panose="02040503050406030204" pitchFamily="18" charset="0"/>
                                </a:rPr>
                                <m:t>+</m:t>
                              </m:r>
                              <m:r>
                                <m:rPr>
                                  <m:sty m:val="p"/>
                                </m:rPr>
                                <a:rPr lang="pt-BR" i="0">
                                  <a:latin typeface="Cambria Math" panose="02040503050406030204" pitchFamily="18" charset="0"/>
                                </a:rPr>
                                <m:t>B</m:t>
                              </m:r>
                            </m:e>
                          </m:d>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A</m:t>
                          </m:r>
                        </m:e>
                        <m:sup>
                          <m:r>
                            <a:rPr lang="pt-BR" i="0">
                              <a:latin typeface="Cambria Math" panose="02040503050406030204" pitchFamily="18" charset="0"/>
                            </a:rPr>
                            <m:t>−1</m:t>
                          </m:r>
                        </m:sup>
                      </m:sSup>
                      <m:sSup>
                        <m:sSupPr>
                          <m:ctrlPr>
                            <a:rPr lang="pt-BR" i="1">
                              <a:latin typeface="Cambria Math" panose="02040503050406030204" pitchFamily="18" charset="0"/>
                            </a:rPr>
                          </m:ctrlPr>
                        </m:sSupPr>
                        <m:e>
                          <m:r>
                            <a:rPr lang="pt-BR" i="0">
                              <a:latin typeface="Cambria Math" panose="02040503050406030204" pitchFamily="18" charset="0"/>
                            </a:rPr>
                            <m:t>−</m:t>
                          </m:r>
                          <m:d>
                            <m:dPr>
                              <m:ctrlPr>
                                <a:rPr lang="pt-BR" i="1">
                                  <a:latin typeface="Cambria Math" panose="02040503050406030204" pitchFamily="18" charset="0"/>
                                </a:rPr>
                              </m:ctrlPr>
                            </m:dPr>
                            <m:e>
                              <m:r>
                                <m:rPr>
                                  <m:sty m:val="p"/>
                                </m:rPr>
                                <a:rPr lang="pt-BR" i="0">
                                  <a:latin typeface="Cambria Math" panose="02040503050406030204" pitchFamily="18" charset="0"/>
                                </a:rPr>
                                <m:t>A</m:t>
                              </m:r>
                              <m:r>
                                <a:rPr lang="pt-BR" i="0">
                                  <a:latin typeface="Cambria Math" panose="02040503050406030204" pitchFamily="18" charset="0"/>
                                </a:rPr>
                                <m:t>+</m:t>
                              </m:r>
                              <m:r>
                                <m:rPr>
                                  <m:sty m:val="p"/>
                                </m:rPr>
                                <a:rPr lang="pt-BR" i="0">
                                  <a:latin typeface="Cambria Math" panose="02040503050406030204" pitchFamily="18" charset="0"/>
                                </a:rPr>
                                <m:t>A</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sup>
                          <m:r>
                            <a:rPr lang="pt-BR" i="0">
                              <a:latin typeface="Cambria Math" panose="02040503050406030204" pitchFamily="18" charset="0"/>
                            </a:rPr>
                            <m:t>−1</m:t>
                          </m:r>
                        </m:sup>
                      </m:sSup>
                    </m:oMath>
                  </m:oMathPara>
                </a14:m>
                <a:endParaRPr lang="pt-BR" dirty="0"/>
              </a:p>
            </p:txBody>
          </p:sp>
        </mc:Choice>
        <mc:Fallback xmlns="">
          <p:sp>
            <p:nvSpPr>
              <p:cNvPr id="6" name="CaixaDeTexto 5">
                <a:extLst>
                  <a:ext uri="{FF2B5EF4-FFF2-40B4-BE49-F238E27FC236}">
                    <a16:creationId xmlns:a16="http://schemas.microsoft.com/office/drawing/2014/main" id="{6A5B820B-0552-4FCF-B7AA-0D4F16109F19}"/>
                  </a:ext>
                </a:extLst>
              </p:cNvPr>
              <p:cNvSpPr txBox="1">
                <a:spLocks noRot="1" noChangeAspect="1" noMove="1" noResize="1" noEditPoints="1" noAdjustHandles="1" noChangeArrowheads="1" noChangeShapeType="1" noTextEdit="1"/>
              </p:cNvSpPr>
              <p:nvPr/>
            </p:nvSpPr>
            <p:spPr>
              <a:xfrm>
                <a:off x="3049044" y="2082544"/>
                <a:ext cx="6093912"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665D503-6C15-42EC-96D9-5AD3821332DC}"/>
                  </a:ext>
                </a:extLst>
              </p:cNvPr>
              <p:cNvSpPr txBox="1"/>
              <p:nvPr/>
            </p:nvSpPr>
            <p:spPr>
              <a:xfrm>
                <a:off x="3049044" y="3084282"/>
                <a:ext cx="60939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r>
                                <m:rPr>
                                  <m:sty m:val="p"/>
                                </m:rPr>
                                <a:rPr lang="pt-BR">
                                  <a:latin typeface="Cambria Math" panose="02040503050406030204" pitchFamily="18" charset="0"/>
                                </a:rPr>
                                <m:t>A</m:t>
                              </m:r>
                              <m:r>
                                <a:rPr lang="pt-BR" i="0">
                                  <a:latin typeface="Cambria Math" panose="02040503050406030204" pitchFamily="18" charset="0"/>
                                </a:rPr>
                                <m:t>+</m:t>
                              </m:r>
                              <m:r>
                                <m:rPr>
                                  <m:sty m:val="p"/>
                                </m:rPr>
                                <a:rPr lang="pt-BR" i="0">
                                  <a:latin typeface="Cambria Math" panose="02040503050406030204" pitchFamily="18" charset="0"/>
                                </a:rPr>
                                <m:t>A</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A</m:t>
                              </m:r>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d>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sup>
                          <m:r>
                            <a:rPr lang="pt-BR" i="0">
                              <a:latin typeface="Cambria Math" panose="02040503050406030204" pitchFamily="18" charset="0"/>
                            </a:rPr>
                            <m:t>−1</m:t>
                          </m:r>
                        </m:sup>
                      </m:sSup>
                      <m:sSup>
                        <m:sSupPr>
                          <m:ctrlPr>
                            <a:rPr lang="pt-BR" i="1">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−1</m:t>
                          </m:r>
                        </m:sup>
                      </m:sSup>
                    </m:oMath>
                  </m:oMathPara>
                </a14:m>
                <a:endParaRPr lang="pt-BR" dirty="0"/>
              </a:p>
            </p:txBody>
          </p:sp>
        </mc:Choice>
        <mc:Fallback xmlns="">
          <p:sp>
            <p:nvSpPr>
              <p:cNvPr id="8" name="CaixaDeTexto 7">
                <a:extLst>
                  <a:ext uri="{FF2B5EF4-FFF2-40B4-BE49-F238E27FC236}">
                    <a16:creationId xmlns:a16="http://schemas.microsoft.com/office/drawing/2014/main" id="{2665D503-6C15-42EC-96D9-5AD3821332DC}"/>
                  </a:ext>
                </a:extLst>
              </p:cNvPr>
              <p:cNvSpPr txBox="1">
                <a:spLocks noRot="1" noChangeAspect="1" noMove="1" noResize="1" noEditPoints="1" noAdjustHandles="1" noChangeArrowheads="1" noChangeShapeType="1" noTextEdit="1"/>
              </p:cNvSpPr>
              <p:nvPr/>
            </p:nvSpPr>
            <p:spPr>
              <a:xfrm>
                <a:off x="3049044" y="3084282"/>
                <a:ext cx="6093912" cy="369332"/>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C9D7DF88-AD04-4625-B155-DAE798244B86}"/>
                  </a:ext>
                </a:extLst>
              </p:cNvPr>
              <p:cNvSpPr txBox="1"/>
              <p:nvPr/>
            </p:nvSpPr>
            <p:spPr>
              <a:xfrm>
                <a:off x="3049044" y="3901354"/>
                <a:ext cx="60939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r>
                                <m:rPr>
                                  <m:sty m:val="p"/>
                                </m:rPr>
                                <a:rPr lang="pt-BR">
                                  <a:latin typeface="Cambria Math" panose="02040503050406030204" pitchFamily="18" charset="0"/>
                                </a:rPr>
                                <m:t>A</m:t>
                              </m:r>
                              <m:r>
                                <a:rPr lang="pt-BR" i="0">
                                  <a:latin typeface="Cambria Math" panose="02040503050406030204" pitchFamily="18" charset="0"/>
                                </a:rPr>
                                <m:t>+</m:t>
                              </m:r>
                              <m:r>
                                <m:rPr>
                                  <m:sty m:val="p"/>
                                </m:rPr>
                                <a:rPr lang="pt-BR" i="0">
                                  <a:latin typeface="Cambria Math" panose="02040503050406030204" pitchFamily="18" charset="0"/>
                                </a:rPr>
                                <m:t>B</m:t>
                              </m:r>
                            </m:e>
                          </m:d>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A</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sup>
                          <m:r>
                            <a:rPr lang="pt-BR" i="0">
                              <a:latin typeface="Cambria Math" panose="02040503050406030204" pitchFamily="18" charset="0"/>
                            </a:rPr>
                            <m:t>−1</m:t>
                          </m:r>
                        </m:sup>
                      </m:sSup>
                      <m:sSup>
                        <m:sSupPr>
                          <m:ctrlPr>
                            <a:rPr lang="pt-BR" i="1">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−1</m:t>
                          </m:r>
                        </m:sup>
                      </m:sSup>
                    </m:oMath>
                  </m:oMathPara>
                </a14:m>
                <a:endParaRPr lang="pt-BR" dirty="0"/>
              </a:p>
            </p:txBody>
          </p:sp>
        </mc:Choice>
        <mc:Fallback xmlns="">
          <p:sp>
            <p:nvSpPr>
              <p:cNvPr id="10" name="CaixaDeTexto 9">
                <a:extLst>
                  <a:ext uri="{FF2B5EF4-FFF2-40B4-BE49-F238E27FC236}">
                    <a16:creationId xmlns:a16="http://schemas.microsoft.com/office/drawing/2014/main" id="{C9D7DF88-AD04-4625-B155-DAE798244B86}"/>
                  </a:ext>
                </a:extLst>
              </p:cNvPr>
              <p:cNvSpPr txBox="1">
                <a:spLocks noRot="1" noChangeAspect="1" noMove="1" noResize="1" noEditPoints="1" noAdjustHandles="1" noChangeArrowheads="1" noChangeShapeType="1" noTextEdit="1"/>
              </p:cNvSpPr>
              <p:nvPr/>
            </p:nvSpPr>
            <p:spPr>
              <a:xfrm>
                <a:off x="3049044" y="3901354"/>
                <a:ext cx="6093912" cy="369332"/>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3E51320D-F8E9-46EA-BF4A-27807248B05E}"/>
                  </a:ext>
                </a:extLst>
              </p:cNvPr>
              <p:cNvSpPr txBox="1"/>
              <p:nvPr/>
            </p:nvSpPr>
            <p:spPr>
              <a:xfrm>
                <a:off x="3049044" y="4718426"/>
                <a:ext cx="6093912" cy="9766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1">
                                  <a:latin typeface="Cambria Math" panose="02040503050406030204" pitchFamily="18" charset="0"/>
                                </a:rPr>
                                <m:t>𝐴</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𝐵</m:t>
                              </m:r>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  </m:t>
                              </m:r>
                            </m:e>
                          </m:eqArr>
                        </m:e>
                      </m:d>
                    </m:oMath>
                  </m:oMathPara>
                </a14:m>
                <a:endParaRPr lang="pt-BR" dirty="0"/>
              </a:p>
            </p:txBody>
          </p:sp>
        </mc:Choice>
        <mc:Fallback xmlns="">
          <p:sp>
            <p:nvSpPr>
              <p:cNvPr id="12" name="CaixaDeTexto 11">
                <a:extLst>
                  <a:ext uri="{FF2B5EF4-FFF2-40B4-BE49-F238E27FC236}">
                    <a16:creationId xmlns:a16="http://schemas.microsoft.com/office/drawing/2014/main" id="{3E51320D-F8E9-46EA-BF4A-27807248B05E}"/>
                  </a:ext>
                </a:extLst>
              </p:cNvPr>
              <p:cNvSpPr txBox="1">
                <a:spLocks noRot="1" noChangeAspect="1" noMove="1" noResize="1" noEditPoints="1" noAdjustHandles="1" noChangeArrowheads="1" noChangeShapeType="1" noTextEdit="1"/>
              </p:cNvSpPr>
              <p:nvPr/>
            </p:nvSpPr>
            <p:spPr>
              <a:xfrm>
                <a:off x="3049044" y="4718426"/>
                <a:ext cx="6093912" cy="976614"/>
              </a:xfrm>
              <a:prstGeom prst="rect">
                <a:avLst/>
              </a:prstGeom>
              <a:blipFill>
                <a:blip r:embed="rId7"/>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974183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 Identidade de Hua se torna: </a:t>
            </a:r>
          </a:p>
          <a:p>
            <a:pPr algn="r"/>
            <a:r>
              <a:rPr lang="pt-BR" dirty="0"/>
              <a:t>(86)</a:t>
            </a:r>
          </a:p>
          <a:p>
            <a:pPr algn="just"/>
            <a:endParaRPr lang="pt-BR" dirty="0"/>
          </a:p>
          <a:p>
            <a:pPr algn="just"/>
            <a:r>
              <a:rPr lang="pt-BR" dirty="0"/>
              <a:t>Definindo então, </a:t>
            </a:r>
          </a:p>
          <a:p>
            <a:pPr algn="r"/>
            <a:r>
              <a:rPr lang="pt-BR" dirty="0"/>
              <a:t>(87)</a:t>
            </a:r>
          </a:p>
          <a:p>
            <a:pPr algn="just"/>
            <a:endParaRPr lang="pt-BR" dirty="0"/>
          </a:p>
          <a:p>
            <a:pPr algn="just"/>
            <a:r>
              <a:rPr lang="pt-BR" dirty="0"/>
              <a:t>A equação (86) se torna:</a:t>
            </a:r>
          </a:p>
          <a:p>
            <a:pPr algn="r"/>
            <a:r>
              <a:rPr lang="pt-BR" dirty="0"/>
              <a:t>(88)</a:t>
            </a:r>
          </a:p>
          <a:p>
            <a:pPr algn="just"/>
            <a:endParaRPr lang="pt-BR" dirty="0"/>
          </a:p>
          <a:p>
            <a:pPr algn="just"/>
            <a:r>
              <a:rPr lang="pt-BR" dirty="0"/>
              <a:t>Porém, ao testar essa forma, obteve-se resultados insatisfatórios. Assim, uma nova abordagem foi desenvolvida, com base nas seguintes expressões binomiais:</a:t>
            </a:r>
          </a:p>
          <a:p>
            <a:pPr algn="just"/>
            <a:endParaRPr lang="pt-BR" dirty="0"/>
          </a:p>
          <a:p>
            <a:pPr algn="r"/>
            <a:r>
              <a:rPr lang="pt-BR" dirty="0"/>
              <a:t>(89)</a:t>
            </a:r>
          </a:p>
          <a:p>
            <a:pPr algn="just"/>
            <a:endParaRPr lang="pt-BR" dirty="0"/>
          </a:p>
        </p:txBody>
      </p:sp>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AD9C63A8-3C3C-4C56-8E82-253AFC47535F}"/>
                  </a:ext>
                </a:extLst>
              </p:cNvPr>
              <p:cNvSpPr txBox="1"/>
              <p:nvPr/>
            </p:nvSpPr>
            <p:spPr>
              <a:xfrm>
                <a:off x="1739151" y="846207"/>
                <a:ext cx="8713695"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𝜆</m:t>
                                  </m:r>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e>
                          </m:d>
                        </m:e>
                        <m:sup>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r>
                            <a:rPr lang="pt-BR" i="0">
                              <a:latin typeface="Cambria Math" panose="02040503050406030204" pitchFamily="18" charset="0"/>
                            </a:rPr>
                            <m:t>−</m:t>
                          </m:r>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sSub>
                                <m:sSubPr>
                                  <m:ctrlPr>
                                    <a:rPr lang="pt-BR" i="1">
                                      <a:latin typeface="Cambria Math" panose="02040503050406030204" pitchFamily="18" charset="0"/>
                                    </a:rPr>
                                  </m:ctrlPr>
                                </m:sSubPr>
                                <m:e>
                                  <m:r>
                                    <a:rPr lang="pt-BR" i="1">
                                      <a:latin typeface="Cambria Math" panose="02040503050406030204" pitchFamily="18" charset="0"/>
                                    </a:rPr>
                                    <m:t>𝜆</m:t>
                                  </m:r>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−1</m:t>
                          </m:r>
                        </m:sup>
                      </m:sSup>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 </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d>
                        <m:dPr>
                          <m:begChr m:val="["/>
                          <m:endChr m:val="]"/>
                          <m:ctrlPr>
                            <a:rPr lang="pt-BR" i="1">
                              <a:latin typeface="Cambria Math" panose="02040503050406030204" pitchFamily="18" charset="0"/>
                            </a:rPr>
                          </m:ctrlPr>
                        </m:dPr>
                        <m:e>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r>
                                <a:rPr lang="pt-BR" i="0">
                                  <a:latin typeface="Cambria Math" panose="02040503050406030204" pitchFamily="18" charset="0"/>
                                </a:rPr>
                                <m:t>−</m:t>
                              </m:r>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sSub>
                                    <m:sSubPr>
                                      <m:ctrlPr>
                                        <a:rPr lang="pt-BR" i="1">
                                          <a:latin typeface="Cambria Math" panose="02040503050406030204" pitchFamily="18" charset="0"/>
                                        </a:rPr>
                                      </m:ctrlPr>
                                    </m:sSubPr>
                                    <m:e>
                                      <m:r>
                                        <a:rPr lang="pt-BR" i="1">
                                          <a:latin typeface="Cambria Math" panose="02040503050406030204" pitchFamily="18" charset="0"/>
                                        </a:rPr>
                                        <m:t>𝜆</m:t>
                                      </m:r>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−1</m:t>
                              </m:r>
                            </m:sup>
                          </m:sSup>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d>
                    </m:oMath>
                  </m:oMathPara>
                </a14:m>
                <a:endParaRPr lang="pt-BR" dirty="0"/>
              </a:p>
            </p:txBody>
          </p:sp>
        </mc:Choice>
        <mc:Fallback>
          <p:sp>
            <p:nvSpPr>
              <p:cNvPr id="4" name="CaixaDeTexto 3">
                <a:extLst>
                  <a:ext uri="{FF2B5EF4-FFF2-40B4-BE49-F238E27FC236}">
                    <a16:creationId xmlns:a16="http://schemas.microsoft.com/office/drawing/2014/main" id="{AD9C63A8-3C3C-4C56-8E82-253AFC47535F}"/>
                  </a:ext>
                </a:extLst>
              </p:cNvPr>
              <p:cNvSpPr txBox="1">
                <a:spLocks noRot="1" noChangeAspect="1" noMove="1" noResize="1" noEditPoints="1" noAdjustHandles="1" noChangeArrowheads="1" noChangeShapeType="1" noTextEdit="1"/>
              </p:cNvSpPr>
              <p:nvPr/>
            </p:nvSpPr>
            <p:spPr>
              <a:xfrm>
                <a:off x="1739151" y="846207"/>
                <a:ext cx="8713695" cy="612796"/>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C4C69D01-DD23-4F65-B965-C762DA1D11E0}"/>
                  </a:ext>
                </a:extLst>
              </p:cNvPr>
              <p:cNvSpPr txBox="1"/>
              <p:nvPr/>
            </p:nvSpPr>
            <p:spPr>
              <a:xfrm>
                <a:off x="3047104" y="2231199"/>
                <a:ext cx="6094206" cy="4635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r>
                            <a:rPr lang="pt-BR" i="0">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𝐼</m:t>
                              </m:r>
                              <m:r>
                                <a:rPr lang="pt-BR" i="0">
                                  <a:latin typeface="Cambria Math" panose="02040503050406030204" pitchFamily="18" charset="0"/>
                                </a:rPr>
                                <m:t>−</m:t>
                              </m:r>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sSub>
                                <m:sSubPr>
                                  <m:ctrlPr>
                                    <a:rPr lang="pt-BR" i="1">
                                      <a:latin typeface="Cambria Math" panose="02040503050406030204" pitchFamily="18" charset="0"/>
                                    </a:rPr>
                                  </m:ctrlPr>
                                </m:sSubPr>
                                <m:e>
                                  <m:r>
                                    <a:rPr lang="pt-BR" i="1">
                                      <a:latin typeface="Cambria Math" panose="02040503050406030204" pitchFamily="18" charset="0"/>
                                    </a:rPr>
                                    <m:t>𝜆</m:t>
                                  </m:r>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−1</m:t>
                          </m:r>
                        </m:sup>
                      </m:sSup>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oMath>
                  </m:oMathPara>
                </a14:m>
                <a:endParaRPr lang="pt-BR" dirty="0"/>
              </a:p>
            </p:txBody>
          </p:sp>
        </mc:Choice>
        <mc:Fallback>
          <p:sp>
            <p:nvSpPr>
              <p:cNvPr id="6" name="CaixaDeTexto 5">
                <a:extLst>
                  <a:ext uri="{FF2B5EF4-FFF2-40B4-BE49-F238E27FC236}">
                    <a16:creationId xmlns:a16="http://schemas.microsoft.com/office/drawing/2014/main" id="{C4C69D01-DD23-4F65-B965-C762DA1D11E0}"/>
                  </a:ext>
                </a:extLst>
              </p:cNvPr>
              <p:cNvSpPr txBox="1">
                <a:spLocks noRot="1" noChangeAspect="1" noMove="1" noResize="1" noEditPoints="1" noAdjustHandles="1" noChangeArrowheads="1" noChangeShapeType="1" noTextEdit="1"/>
              </p:cNvSpPr>
              <p:nvPr/>
            </p:nvSpPr>
            <p:spPr>
              <a:xfrm>
                <a:off x="3047104" y="2231199"/>
                <a:ext cx="6094206" cy="463588"/>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20C9E5DF-4BD3-4C7C-BF88-146A866C4EEB}"/>
                  </a:ext>
                </a:extLst>
              </p:cNvPr>
              <p:cNvSpPr txBox="1"/>
              <p:nvPr/>
            </p:nvSpPr>
            <p:spPr>
              <a:xfrm>
                <a:off x="3047104" y="3466983"/>
                <a:ext cx="6094206"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m:ctrlPr>
                        </m:sSupPr>
                        <m:e>
                          <m:d>
                            <m:dPr>
                              <m:ctrlPr>
                                <a:rPr lang="pt-BR" i="1"/>
                              </m:ctrlPr>
                            </m:dPr>
                            <m:e>
                              <m:sSub>
                                <m:sSubPr>
                                  <m:ctrlPr>
                                    <a:rPr lang="pt-BR" i="1"/>
                                  </m:ctrlPr>
                                </m:sSubPr>
                                <m:e>
                                  <m:r>
                                    <a:rPr lang="pt-BR" i="1"/>
                                    <m:t>𝜆</m:t>
                                  </m:r>
                                  <m:r>
                                    <a:rPr lang="pt-BR" i="1"/>
                                    <m:t>𝑆</m:t>
                                  </m:r>
                                </m:e>
                                <m:sub>
                                  <m:r>
                                    <a:rPr lang="pt-BR" i="1"/>
                                    <m:t>𝑢</m:t>
                                  </m:r>
                                  <m:bar>
                                    <m:barPr>
                                      <m:pos m:val="top"/>
                                      <m:ctrlPr>
                                        <a:rPr lang="pt-BR" i="1"/>
                                      </m:ctrlPr>
                                    </m:barPr>
                                    <m:e>
                                      <m:r>
                                        <a:rPr lang="pt-BR" i="1"/>
                                        <m:t>𝑢</m:t>
                                      </m:r>
                                    </m:e>
                                  </m:bar>
                                </m:sub>
                              </m:sSub>
                              <m:r>
                                <a:rPr lang="pt-BR" i="1"/>
                                <m:t>+</m:t>
                              </m:r>
                              <m:sSub>
                                <m:sSubPr>
                                  <m:ctrlPr>
                                    <a:rPr lang="pt-BR" i="1"/>
                                  </m:ctrlPr>
                                </m:sSubPr>
                                <m:e>
                                  <m:r>
                                    <a:rPr lang="pt-BR" i="1"/>
                                    <m:t>𝐺</m:t>
                                  </m:r>
                                </m:e>
                                <m:sub>
                                  <m:r>
                                    <a:rPr lang="pt-BR" i="1"/>
                                    <m:t>𝑢</m:t>
                                  </m:r>
                                  <m:bar>
                                    <m:barPr>
                                      <m:pos m:val="top"/>
                                      <m:ctrlPr>
                                        <a:rPr lang="pt-BR" i="1"/>
                                      </m:ctrlPr>
                                    </m:barPr>
                                    <m:e>
                                      <m:r>
                                        <a:rPr lang="pt-BR" i="1"/>
                                        <m:t>𝑢</m:t>
                                      </m:r>
                                    </m:e>
                                  </m:bar>
                                </m:sub>
                              </m:sSub>
                            </m:e>
                          </m:d>
                        </m:e>
                        <m:sup>
                          <m:r>
                            <a:rPr lang="pt-BR" i="1"/>
                            <m:t>−1</m:t>
                          </m:r>
                        </m:sup>
                      </m:sSup>
                      <m:r>
                        <a:rPr lang="pt-BR" i="1"/>
                        <m:t>=</m:t>
                      </m:r>
                      <m:f>
                        <m:fPr>
                          <m:ctrlPr>
                            <a:rPr lang="pt-BR" i="1"/>
                          </m:ctrlPr>
                        </m:fPr>
                        <m:num>
                          <m:r>
                            <a:rPr lang="pt-BR" i="1"/>
                            <m:t>1</m:t>
                          </m:r>
                        </m:num>
                        <m:den>
                          <m:r>
                            <a:rPr lang="pt-BR" i="1"/>
                            <m:t>𝜆</m:t>
                          </m:r>
                        </m:den>
                      </m:f>
                      <m:d>
                        <m:dPr>
                          <m:begChr m:val="["/>
                          <m:endChr m:val="]"/>
                          <m:ctrlPr>
                            <a:rPr lang="pt-BR" i="1"/>
                          </m:ctrlPr>
                        </m:dPr>
                        <m:e>
                          <m:sSubSup>
                            <m:sSubSupPr>
                              <m:ctrlPr>
                                <a:rPr lang="pt-BR" i="1"/>
                              </m:ctrlPr>
                            </m:sSubSupPr>
                            <m:e>
                              <m:r>
                                <a:rPr lang="pt-BR" i="1"/>
                                <m:t>𝑆</m:t>
                              </m:r>
                            </m:e>
                            <m:sub>
                              <m:r>
                                <a:rPr lang="pt-BR" i="1"/>
                                <m:t>𝑢</m:t>
                              </m:r>
                              <m:bar>
                                <m:barPr>
                                  <m:pos m:val="top"/>
                                  <m:ctrlPr>
                                    <a:rPr lang="pt-BR" i="1"/>
                                  </m:ctrlPr>
                                </m:barPr>
                                <m:e>
                                  <m:r>
                                    <a:rPr lang="pt-BR" i="1"/>
                                    <m:t>𝑢</m:t>
                                  </m:r>
                                </m:e>
                              </m:bar>
                            </m:sub>
                            <m:sup>
                              <m:r>
                                <a:rPr lang="pt-BR" i="1"/>
                                <m:t>−1</m:t>
                              </m:r>
                            </m:sup>
                          </m:sSubSup>
                          <m:r>
                            <a:rPr lang="pt-BR" i="1"/>
                            <m:t>−</m:t>
                          </m:r>
                          <m:sSubSup>
                            <m:sSubSupPr>
                              <m:ctrlPr>
                                <a:rPr lang="pt-BR" i="1"/>
                              </m:ctrlPr>
                            </m:sSubSupPr>
                            <m:e>
                              <m:r>
                                <a:rPr lang="pt-BR" i="1"/>
                                <m:t>𝐾</m:t>
                              </m:r>
                            </m:e>
                            <m:sub>
                              <m:r>
                                <a:rPr lang="pt-BR" i="1"/>
                                <m:t>𝑢</m:t>
                              </m:r>
                              <m:bar>
                                <m:barPr>
                                  <m:pos m:val="top"/>
                                  <m:ctrlPr>
                                    <a:rPr lang="pt-BR" i="1"/>
                                  </m:ctrlPr>
                                </m:barPr>
                                <m:e>
                                  <m:r>
                                    <a:rPr lang="pt-BR" i="1"/>
                                    <m:t>𝑢</m:t>
                                  </m:r>
                                </m:e>
                              </m:bar>
                            </m:sub>
                            <m:sup>
                              <m:r>
                                <a:rPr lang="pt-BR" i="1"/>
                                <m:t>−1</m:t>
                              </m:r>
                            </m:sup>
                          </m:sSubSup>
                        </m:e>
                      </m:d>
                    </m:oMath>
                  </m:oMathPara>
                </a14:m>
                <a:endParaRPr lang="pt-BR" dirty="0"/>
              </a:p>
            </p:txBody>
          </p:sp>
        </mc:Choice>
        <mc:Fallback>
          <p:sp>
            <p:nvSpPr>
              <p:cNvPr id="8" name="CaixaDeTexto 7">
                <a:extLst>
                  <a:ext uri="{FF2B5EF4-FFF2-40B4-BE49-F238E27FC236}">
                    <a16:creationId xmlns:a16="http://schemas.microsoft.com/office/drawing/2014/main" id="{20C9E5DF-4BD3-4C7C-BF88-146A866C4EEB}"/>
                  </a:ext>
                </a:extLst>
              </p:cNvPr>
              <p:cNvSpPr txBox="1">
                <a:spLocks noRot="1" noChangeAspect="1" noMove="1" noResize="1" noEditPoints="1" noAdjustHandles="1" noChangeArrowheads="1" noChangeShapeType="1" noTextEdit="1"/>
              </p:cNvSpPr>
              <p:nvPr/>
            </p:nvSpPr>
            <p:spPr>
              <a:xfrm>
                <a:off x="3047104" y="3466983"/>
                <a:ext cx="6094206" cy="612796"/>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2380F42A-02FD-4784-8F02-785DB762682B}"/>
                  </a:ext>
                </a:extLst>
              </p:cNvPr>
              <p:cNvSpPr txBox="1"/>
              <p:nvPr/>
            </p:nvSpPr>
            <p:spPr>
              <a:xfrm>
                <a:off x="3047104" y="5345841"/>
                <a:ext cx="6094206" cy="6659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𝑎</m:t>
                          </m:r>
                          <m:r>
                            <a:rPr lang="pt-BR" i="0">
                              <a:latin typeface="Cambria Math" panose="02040503050406030204" pitchFamily="18" charset="0"/>
                            </a:rPr>
                            <m:t>+</m:t>
                          </m:r>
                          <m:r>
                            <a:rPr lang="pt-BR" i="1">
                              <a:latin typeface="Cambria Math" panose="02040503050406030204" pitchFamily="18" charset="0"/>
                            </a:rPr>
                            <m:t>𝑏</m:t>
                          </m:r>
                        </m:den>
                      </m:f>
                      <m:r>
                        <a:rPr lang="pt-BR" i="0">
                          <a:latin typeface="Cambria Math" panose="02040503050406030204" pitchFamily="18" charset="0"/>
                        </a:rPr>
                        <m:t>=</m:t>
                      </m:r>
                      <m:nary>
                        <m:naryPr>
                          <m:chr m:val="∑"/>
                          <m:limLoc m:val="subSup"/>
                          <m:ctrlPr>
                            <a:rPr lang="pt-BR" i="1">
                              <a:latin typeface="Cambria Math" panose="02040503050406030204" pitchFamily="18" charset="0"/>
                            </a:rPr>
                          </m:ctrlPr>
                        </m:naryPr>
                        <m:sub>
                          <m:r>
                            <a:rPr lang="pt-BR" i="1">
                              <a:latin typeface="Cambria Math" panose="02040503050406030204" pitchFamily="18" charset="0"/>
                            </a:rPr>
                            <m:t>𝑛</m:t>
                          </m:r>
                          <m:r>
                            <a:rPr lang="pt-BR" i="0">
                              <a:latin typeface="Cambria Math" panose="02040503050406030204" pitchFamily="18" charset="0"/>
                            </a:rPr>
                            <m:t>=0</m:t>
                          </m:r>
                        </m:sub>
                        <m:sup>
                          <m:r>
                            <a:rPr lang="pt-BR" i="0">
                              <a:latin typeface="Cambria Math" panose="02040503050406030204" pitchFamily="18" charset="0"/>
                            </a:rPr>
                            <m:t>∞</m:t>
                          </m:r>
                        </m:sup>
                        <m:e>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𝑎</m:t>
                                  </m:r>
                                </m:e>
                                <m:sup>
                                  <m:r>
                                    <a:rPr lang="pt-BR" i="1">
                                      <a:latin typeface="Cambria Math" panose="02040503050406030204" pitchFamily="18" charset="0"/>
                                    </a:rPr>
                                    <m:t>𝑛</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0">
                                          <a:latin typeface="Cambria Math" panose="02040503050406030204" pitchFamily="18" charset="0"/>
                                        </a:rPr>
                                        <m:t>−</m:t>
                                      </m:r>
                                      <m:r>
                                        <a:rPr lang="pt-BR" i="1">
                                          <a:latin typeface="Cambria Math" panose="02040503050406030204" pitchFamily="18" charset="0"/>
                                        </a:rPr>
                                        <m:t>𝑏</m:t>
                                      </m:r>
                                    </m:e>
                                  </m:d>
                                </m:e>
                                <m:sup>
                                  <m:r>
                                    <a:rPr lang="pt-BR" i="0">
                                      <a:latin typeface="Cambria Math" panose="02040503050406030204" pitchFamily="18" charset="0"/>
                                    </a:rPr>
                                    <m:t>−</m:t>
                                  </m:r>
                                  <m:r>
                                    <a:rPr lang="pt-BR" i="1">
                                      <a:latin typeface="Cambria Math" panose="02040503050406030204" pitchFamily="18" charset="0"/>
                                    </a:rPr>
                                    <m:t>𝑛</m:t>
                                  </m:r>
                                </m:sup>
                              </m:sSup>
                            </m:num>
                            <m:den>
                              <m:r>
                                <a:rPr lang="pt-BR" i="1">
                                  <a:latin typeface="Cambria Math" panose="02040503050406030204" pitchFamily="18" charset="0"/>
                                </a:rPr>
                                <m:t>𝑏</m:t>
                              </m:r>
                            </m:den>
                          </m:f>
                        </m:e>
                      </m:nary>
                      <m:r>
                        <a:rPr lang="pt-BR" i="0">
                          <a:latin typeface="Cambria Math" panose="02040503050406030204" pitchFamily="18" charset="0"/>
                        </a:rPr>
                        <m:t>;          </m:t>
                      </m:r>
                      <m:r>
                        <a:rPr lang="pt-BR" i="1">
                          <a:latin typeface="Cambria Math" panose="02040503050406030204" pitchFamily="18" charset="0"/>
                        </a:rPr>
                        <m:t>𝑝𝑎𝑟𝑎</m:t>
                      </m:r>
                      <m:r>
                        <a:rPr lang="pt-BR" i="0">
                          <a:latin typeface="Cambria Math" panose="02040503050406030204" pitchFamily="18" charset="0"/>
                        </a:rPr>
                        <m:t> </m:t>
                      </m:r>
                      <m:d>
                        <m:dPr>
                          <m:begChr m:val="|"/>
                          <m:endChr m:val="|"/>
                          <m:ctrlPr>
                            <a:rPr lang="pt-BR" i="1">
                              <a:latin typeface="Cambria Math" panose="02040503050406030204" pitchFamily="18" charset="0"/>
                            </a:rPr>
                          </m:ctrlPr>
                        </m:dPr>
                        <m:e>
                          <m:r>
                            <a:rPr lang="pt-BR" i="1">
                              <a:latin typeface="Cambria Math" panose="02040503050406030204" pitchFamily="18" charset="0"/>
                            </a:rPr>
                            <m:t>𝑎</m:t>
                          </m:r>
                        </m:e>
                      </m:d>
                      <m:r>
                        <a:rPr lang="pt-BR" i="0">
                          <a:latin typeface="Cambria Math" panose="02040503050406030204" pitchFamily="18" charset="0"/>
                        </a:rPr>
                        <m:t>&lt;</m:t>
                      </m:r>
                      <m:d>
                        <m:dPr>
                          <m:begChr m:val="|"/>
                          <m:endChr m:val="|"/>
                          <m:ctrlPr>
                            <a:rPr lang="pt-BR" i="1">
                              <a:latin typeface="Cambria Math" panose="02040503050406030204" pitchFamily="18" charset="0"/>
                            </a:rPr>
                          </m:ctrlPr>
                        </m:dPr>
                        <m:e>
                          <m:r>
                            <a:rPr lang="pt-BR" i="1">
                              <a:latin typeface="Cambria Math" panose="02040503050406030204" pitchFamily="18" charset="0"/>
                            </a:rPr>
                            <m:t>𝑏</m:t>
                          </m:r>
                        </m:e>
                      </m:d>
                    </m:oMath>
                  </m:oMathPara>
                </a14:m>
                <a:endParaRPr lang="pt-BR" dirty="0"/>
              </a:p>
            </p:txBody>
          </p:sp>
        </mc:Choice>
        <mc:Fallback>
          <p:sp>
            <p:nvSpPr>
              <p:cNvPr id="10" name="CaixaDeTexto 9">
                <a:extLst>
                  <a:ext uri="{FF2B5EF4-FFF2-40B4-BE49-F238E27FC236}">
                    <a16:creationId xmlns:a16="http://schemas.microsoft.com/office/drawing/2014/main" id="{2380F42A-02FD-4784-8F02-785DB762682B}"/>
                  </a:ext>
                </a:extLst>
              </p:cNvPr>
              <p:cNvSpPr txBox="1">
                <a:spLocks noRot="1" noChangeAspect="1" noMove="1" noResize="1" noEditPoints="1" noAdjustHandles="1" noChangeArrowheads="1" noChangeShapeType="1" noTextEdit="1"/>
              </p:cNvSpPr>
              <p:nvPr/>
            </p:nvSpPr>
            <p:spPr>
              <a:xfrm>
                <a:off x="3047104" y="5345841"/>
                <a:ext cx="6094206" cy="665952"/>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882226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E: </a:t>
                </a:r>
              </a:p>
              <a:p>
                <a:pPr algn="r"/>
                <a:r>
                  <a:rPr lang="pt-BR" dirty="0"/>
                  <a:t>(90)</a:t>
                </a:r>
              </a:p>
              <a:p>
                <a:pPr algn="just"/>
                <a:endParaRPr lang="pt-BR" dirty="0"/>
              </a:p>
              <a:p>
                <a:pPr algn="just"/>
                <a:r>
                  <a:rPr lang="pt-BR" dirty="0"/>
                  <a:t>Desta forma, considerando o caso da equação (90), em que </a:t>
                </a:r>
                <a14:m>
                  <m:oMath xmlns:m="http://schemas.openxmlformats.org/officeDocument/2006/math">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𝜆</m:t>
                    </m:r>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𝐵</m:t>
                    </m:r>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&gt;</m:t>
                    </m:r>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𝐴</m:t>
                    </m:r>
                    <m:r>
                      <a:rPr lang="pt-BR" sz="1800" b="0" i="0"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pt-BR" dirty="0"/>
              </a:p>
              <a:p>
                <a:pPr algn="r"/>
                <a:r>
                  <a:rPr lang="pt-BR" dirty="0"/>
                  <a:t>(91)</a:t>
                </a:r>
              </a:p>
              <a:p>
                <a:pPr algn="just"/>
                <a:endParaRPr lang="pt-BR" dirty="0"/>
              </a:p>
              <a:p>
                <a:pPr algn="just"/>
                <a:r>
                  <a:rPr lang="pt-BR" dirty="0"/>
                  <a:t>Portanto:</a:t>
                </a:r>
              </a:p>
              <a:p>
                <a:pPr algn="r"/>
                <a:r>
                  <a:rPr lang="pt-BR" dirty="0"/>
                  <a:t>(92)</a:t>
                </a:r>
              </a:p>
              <a:p>
                <a:pPr algn="just"/>
                <a:endParaRPr lang="pt-BR" dirty="0"/>
              </a:p>
              <a:p>
                <a:pPr algn="just"/>
                <a:r>
                  <a:rPr lang="pt-BR" dirty="0"/>
                  <a:t>De forma similar à adotada em (85):</a:t>
                </a:r>
              </a:p>
              <a:p>
                <a:pPr algn="just"/>
                <a:endParaRPr lang="pt-BR" dirty="0"/>
              </a:p>
              <a:p>
                <a:pPr algn="r"/>
                <a:r>
                  <a:rPr lang="pt-BR" dirty="0"/>
                  <a:t>(93)</a:t>
                </a:r>
              </a:p>
              <a:p>
                <a:pPr marL="0" indent="0" algn="just">
                  <a:buNone/>
                </a:pPr>
                <a:endParaRPr lang="pt-BR" dirty="0"/>
              </a:p>
              <a:p>
                <a:pPr algn="just"/>
                <a:endParaRPr lang="pt-BR" dirty="0"/>
              </a:p>
            </p:txBody>
          </p:sp>
        </mc:Choice>
        <mc:Fallback>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66F30408-BDF1-44D7-A714-74572D5EA36D}"/>
                  </a:ext>
                </a:extLst>
              </p:cNvPr>
              <p:cNvSpPr txBox="1"/>
              <p:nvPr/>
            </p:nvSpPr>
            <p:spPr>
              <a:xfrm>
                <a:off x="3048897" y="713591"/>
                <a:ext cx="6094206" cy="6659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𝑎</m:t>
                          </m:r>
                          <m:r>
                            <a:rPr lang="pt-BR" i="0">
                              <a:latin typeface="Cambria Math" panose="02040503050406030204" pitchFamily="18" charset="0"/>
                            </a:rPr>
                            <m:t>+</m:t>
                          </m:r>
                          <m:r>
                            <a:rPr lang="pt-BR" i="1">
                              <a:latin typeface="Cambria Math" panose="02040503050406030204" pitchFamily="18" charset="0"/>
                            </a:rPr>
                            <m:t>𝑏</m:t>
                          </m:r>
                        </m:den>
                      </m:f>
                      <m:r>
                        <a:rPr lang="pt-BR" i="0">
                          <a:latin typeface="Cambria Math" panose="02040503050406030204" pitchFamily="18" charset="0"/>
                        </a:rPr>
                        <m:t>=</m:t>
                      </m:r>
                      <m:nary>
                        <m:naryPr>
                          <m:chr m:val="∑"/>
                          <m:limLoc m:val="subSup"/>
                          <m:ctrlPr>
                            <a:rPr lang="pt-BR" i="1">
                              <a:latin typeface="Cambria Math" panose="02040503050406030204" pitchFamily="18" charset="0"/>
                            </a:rPr>
                          </m:ctrlPr>
                        </m:naryPr>
                        <m:sub>
                          <m:r>
                            <a:rPr lang="pt-BR" i="1">
                              <a:latin typeface="Cambria Math" panose="02040503050406030204" pitchFamily="18" charset="0"/>
                            </a:rPr>
                            <m:t>𝑛</m:t>
                          </m:r>
                          <m:r>
                            <a:rPr lang="pt-BR" i="0">
                              <a:latin typeface="Cambria Math" panose="02040503050406030204" pitchFamily="18" charset="0"/>
                            </a:rPr>
                            <m:t>=0</m:t>
                          </m:r>
                        </m:sub>
                        <m:sup>
                          <m:r>
                            <a:rPr lang="pt-BR" i="0">
                              <a:latin typeface="Cambria Math" panose="02040503050406030204" pitchFamily="18" charset="0"/>
                            </a:rPr>
                            <m:t>∞</m:t>
                          </m:r>
                        </m:sup>
                        <m:e>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𝑏</m:t>
                                  </m:r>
                                </m:e>
                                <m:sup>
                                  <m:r>
                                    <a:rPr lang="pt-BR" i="1">
                                      <a:latin typeface="Cambria Math" panose="02040503050406030204" pitchFamily="18" charset="0"/>
                                    </a:rPr>
                                    <m:t>𝑛</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0">
                                          <a:latin typeface="Cambria Math" panose="02040503050406030204" pitchFamily="18" charset="0"/>
                                        </a:rPr>
                                        <m:t>−</m:t>
                                      </m:r>
                                      <m:r>
                                        <a:rPr lang="pt-BR" i="1">
                                          <a:latin typeface="Cambria Math" panose="02040503050406030204" pitchFamily="18" charset="0"/>
                                        </a:rPr>
                                        <m:t>𝑎</m:t>
                                      </m:r>
                                    </m:e>
                                  </m:d>
                                </m:e>
                                <m:sup>
                                  <m:r>
                                    <a:rPr lang="pt-BR" i="0">
                                      <a:latin typeface="Cambria Math" panose="02040503050406030204" pitchFamily="18" charset="0"/>
                                    </a:rPr>
                                    <m:t>−</m:t>
                                  </m:r>
                                  <m:r>
                                    <a:rPr lang="pt-BR" i="1">
                                      <a:latin typeface="Cambria Math" panose="02040503050406030204" pitchFamily="18" charset="0"/>
                                    </a:rPr>
                                    <m:t>𝑛</m:t>
                                  </m:r>
                                </m:sup>
                              </m:sSup>
                            </m:num>
                            <m:den>
                              <m:r>
                                <a:rPr lang="pt-BR" i="1">
                                  <a:latin typeface="Cambria Math" panose="02040503050406030204" pitchFamily="18" charset="0"/>
                                </a:rPr>
                                <m:t>𝑎</m:t>
                              </m:r>
                            </m:den>
                          </m:f>
                        </m:e>
                      </m:nary>
                      <m:r>
                        <a:rPr lang="pt-BR" i="0">
                          <a:latin typeface="Cambria Math" panose="02040503050406030204" pitchFamily="18" charset="0"/>
                        </a:rPr>
                        <m:t>;          </m:t>
                      </m:r>
                      <m:r>
                        <a:rPr lang="pt-BR" i="1">
                          <a:latin typeface="Cambria Math" panose="02040503050406030204" pitchFamily="18" charset="0"/>
                        </a:rPr>
                        <m:t>𝑝𝑎𝑟𝑎</m:t>
                      </m:r>
                      <m:r>
                        <a:rPr lang="pt-BR" i="0">
                          <a:latin typeface="Cambria Math" panose="02040503050406030204" pitchFamily="18" charset="0"/>
                        </a:rPr>
                        <m:t> </m:t>
                      </m:r>
                      <m:d>
                        <m:dPr>
                          <m:begChr m:val="|"/>
                          <m:endChr m:val="|"/>
                          <m:ctrlPr>
                            <a:rPr lang="pt-BR" i="1">
                              <a:latin typeface="Cambria Math" panose="02040503050406030204" pitchFamily="18" charset="0"/>
                            </a:rPr>
                          </m:ctrlPr>
                        </m:dPr>
                        <m:e>
                          <m:r>
                            <a:rPr lang="pt-BR" i="1">
                              <a:latin typeface="Cambria Math" panose="02040503050406030204" pitchFamily="18" charset="0"/>
                            </a:rPr>
                            <m:t>𝑏</m:t>
                          </m:r>
                        </m:e>
                      </m:d>
                      <m:r>
                        <a:rPr lang="pt-BR" i="0">
                          <a:latin typeface="Cambria Math" panose="02040503050406030204" pitchFamily="18" charset="0"/>
                        </a:rPr>
                        <m:t>&lt;</m:t>
                      </m:r>
                      <m:d>
                        <m:dPr>
                          <m:begChr m:val="|"/>
                          <m:endChr m:val="|"/>
                          <m:ctrlPr>
                            <a:rPr lang="pt-BR" i="1">
                              <a:latin typeface="Cambria Math" panose="02040503050406030204" pitchFamily="18" charset="0"/>
                            </a:rPr>
                          </m:ctrlPr>
                        </m:dPr>
                        <m:e>
                          <m:r>
                            <a:rPr lang="pt-BR" i="1">
                              <a:latin typeface="Cambria Math" panose="02040503050406030204" pitchFamily="18" charset="0"/>
                            </a:rPr>
                            <m:t>𝑎</m:t>
                          </m:r>
                        </m:e>
                      </m:d>
                    </m:oMath>
                  </m:oMathPara>
                </a14:m>
                <a:endParaRPr lang="pt-BR" dirty="0"/>
              </a:p>
            </p:txBody>
          </p:sp>
        </mc:Choice>
        <mc:Fallback>
          <p:sp>
            <p:nvSpPr>
              <p:cNvPr id="4" name="CaixaDeTexto 3">
                <a:extLst>
                  <a:ext uri="{FF2B5EF4-FFF2-40B4-BE49-F238E27FC236}">
                    <a16:creationId xmlns:a16="http://schemas.microsoft.com/office/drawing/2014/main" id="{66F30408-BDF1-44D7-A714-74572D5EA36D}"/>
                  </a:ext>
                </a:extLst>
              </p:cNvPr>
              <p:cNvSpPr txBox="1">
                <a:spLocks noRot="1" noChangeAspect="1" noMove="1" noResize="1" noEditPoints="1" noAdjustHandles="1" noChangeArrowheads="1" noChangeShapeType="1" noTextEdit="1"/>
              </p:cNvSpPr>
              <p:nvPr/>
            </p:nvSpPr>
            <p:spPr>
              <a:xfrm>
                <a:off x="3048897" y="713591"/>
                <a:ext cx="6094206" cy="665952"/>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E0E9ACA3-88C5-4C1D-9284-F5166B2BF4F5}"/>
                  </a:ext>
                </a:extLst>
              </p:cNvPr>
              <p:cNvSpPr txBox="1"/>
              <p:nvPr/>
            </p:nvSpPr>
            <p:spPr>
              <a:xfrm>
                <a:off x="2658931" y="2172733"/>
                <a:ext cx="6874137" cy="652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𝐴</m:t>
                          </m:r>
                          <m:r>
                            <a:rPr lang="pt-BR" i="0">
                              <a:latin typeface="Cambria Math" panose="02040503050406030204" pitchFamily="18" charset="0"/>
                            </a:rPr>
                            <m:t>+</m:t>
                          </m:r>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d>
                                <m:dPr>
                                  <m:ctrlPr>
                                    <a:rPr lang="pt-BR" i="1">
                                      <a:latin typeface="Cambria Math" panose="02040503050406030204" pitchFamily="18" charset="0"/>
                                    </a:rPr>
                                  </m:ctrlPr>
                                </m:dPr>
                                <m:e>
                                  <m:r>
                                    <m:rPr>
                                      <m:sty m:val="p"/>
                                    </m:rPr>
                                    <a:rPr lang="pt-BR" i="0">
                                      <a:latin typeface="Cambria Math" panose="02040503050406030204" pitchFamily="18" charset="0"/>
                                    </a:rPr>
                                    <m:t>A</m:t>
                                  </m:r>
                                </m:e>
                              </m:d>
                            </m:e>
                            <m:sup>
                              <m:r>
                                <a:rPr lang="pt-BR" i="0">
                                  <a:latin typeface="Cambria Math" panose="02040503050406030204" pitchFamily="18" charset="0"/>
                                </a:rPr>
                                <m:t>0</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0">
                                      <a:latin typeface="Cambria Math" panose="02040503050406030204" pitchFamily="18" charset="0"/>
                                    </a:rPr>
                                    <m:t>−</m:t>
                                  </m:r>
                                  <m:r>
                                    <m:rPr>
                                      <m:sty m:val="p"/>
                                    </m:rPr>
                                    <a:rPr lang="pt-BR" i="0">
                                      <a:latin typeface="Cambria Math" panose="02040503050406030204" pitchFamily="18" charset="0"/>
                                    </a:rPr>
                                    <m:t>λB</m:t>
                                  </m:r>
                                </m:e>
                              </m:d>
                            </m:e>
                            <m:sup>
                              <m:r>
                                <a:rPr lang="pt-BR" i="0">
                                  <a:latin typeface="Cambria Math" panose="02040503050406030204" pitchFamily="18" charset="0"/>
                                </a:rPr>
                                <m:t>0</m:t>
                              </m:r>
                            </m:sup>
                          </m:sSup>
                        </m:num>
                        <m:den>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d>
                                <m:dPr>
                                  <m:ctrlPr>
                                    <a:rPr lang="pt-BR" i="1">
                                      <a:latin typeface="Cambria Math" panose="02040503050406030204" pitchFamily="18" charset="0"/>
                                    </a:rPr>
                                  </m:ctrlPr>
                                </m:dPr>
                                <m:e>
                                  <m:r>
                                    <m:rPr>
                                      <m:sty m:val="p"/>
                                    </m:rPr>
                                    <a:rPr lang="pt-BR" i="0">
                                      <a:latin typeface="Cambria Math" panose="02040503050406030204" pitchFamily="18" charset="0"/>
                                    </a:rPr>
                                    <m:t>A</m:t>
                                  </m:r>
                                </m:e>
                              </m:d>
                            </m:e>
                            <m:sup>
                              <m:r>
                                <a:rPr lang="pt-BR" i="0">
                                  <a:latin typeface="Cambria Math" panose="02040503050406030204" pitchFamily="18" charset="0"/>
                                </a:rPr>
                                <m:t>1</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0">
                                      <a:latin typeface="Cambria Math" panose="02040503050406030204" pitchFamily="18" charset="0"/>
                                    </a:rPr>
                                    <m:t>−</m:t>
                                  </m:r>
                                  <m:r>
                                    <m:rPr>
                                      <m:sty m:val="p"/>
                                    </m:rPr>
                                    <a:rPr lang="pt-BR" i="0">
                                      <a:latin typeface="Cambria Math" panose="02040503050406030204" pitchFamily="18" charset="0"/>
                                    </a:rPr>
                                    <m:t>λB</m:t>
                                  </m:r>
                                </m:e>
                              </m:d>
                            </m:e>
                            <m:sup>
                              <m:r>
                                <a:rPr lang="pt-BR" i="0">
                                  <a:latin typeface="Cambria Math" panose="02040503050406030204" pitchFamily="18" charset="0"/>
                                </a:rPr>
                                <m:t>−1</m:t>
                              </m:r>
                            </m:sup>
                          </m:sSup>
                        </m:num>
                        <m:den>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I</m:t>
                          </m:r>
                        </m:num>
                        <m:den>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d>
                            <m:dPr>
                              <m:ctrlPr>
                                <a:rPr lang="pt-BR" i="1">
                                  <a:latin typeface="Cambria Math" panose="02040503050406030204" pitchFamily="18" charset="0"/>
                                </a:rPr>
                              </m:ctrlPr>
                            </m:dPr>
                            <m:e>
                              <m:r>
                                <m:rPr>
                                  <m:sty m:val="p"/>
                                </m:rPr>
                                <a:rPr lang="pt-BR" i="0">
                                  <a:latin typeface="Cambria Math" panose="02040503050406030204" pitchFamily="18" charset="0"/>
                                </a:rPr>
                                <m:t>A</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e>
                          </m:d>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r>
                            <m:rPr>
                              <m:sty m:val="p"/>
                            </m:rPr>
                            <a:rPr lang="pt-BR" i="0">
                              <a:latin typeface="Cambria Math" panose="02040503050406030204" pitchFamily="18" charset="0"/>
                            </a:rPr>
                            <m:t>B</m:t>
                          </m:r>
                        </m:den>
                      </m:f>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I</m:t>
                          </m:r>
                        </m:num>
                        <m:den>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A</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2</m:t>
                              </m:r>
                            </m:sup>
                          </m:sSup>
                        </m:den>
                      </m:f>
                    </m:oMath>
                  </m:oMathPara>
                </a14:m>
                <a:endParaRPr lang="pt-BR" dirty="0"/>
              </a:p>
            </p:txBody>
          </p:sp>
        </mc:Choice>
        <mc:Fallback>
          <p:sp>
            <p:nvSpPr>
              <p:cNvPr id="6" name="CaixaDeTexto 5">
                <a:extLst>
                  <a:ext uri="{FF2B5EF4-FFF2-40B4-BE49-F238E27FC236}">
                    <a16:creationId xmlns:a16="http://schemas.microsoft.com/office/drawing/2014/main" id="{E0E9ACA3-88C5-4C1D-9284-F5166B2BF4F5}"/>
                  </a:ext>
                </a:extLst>
              </p:cNvPr>
              <p:cNvSpPr txBox="1">
                <a:spLocks noRot="1" noChangeAspect="1" noMove="1" noResize="1" noEditPoints="1" noAdjustHandles="1" noChangeArrowheads="1" noChangeShapeType="1" noTextEdit="1"/>
              </p:cNvSpPr>
              <p:nvPr/>
            </p:nvSpPr>
            <p:spPr>
              <a:xfrm>
                <a:off x="2658931" y="2172733"/>
                <a:ext cx="6874137" cy="652743"/>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720CCD53-F47E-4E4F-9471-D8B1FA8A69F3}"/>
                  </a:ext>
                </a:extLst>
              </p:cNvPr>
              <p:cNvSpPr txBox="1"/>
              <p:nvPr/>
            </p:nvSpPr>
            <p:spPr>
              <a:xfrm>
                <a:off x="1802802" y="3429000"/>
                <a:ext cx="8586394" cy="7173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𝐴</m:t>
                          </m:r>
                          <m:r>
                            <a:rPr lang="pt-BR" i="0">
                              <a:latin typeface="Cambria Math" panose="02040503050406030204" pitchFamily="18" charset="0"/>
                            </a:rPr>
                            <m:t>+</m:t>
                          </m:r>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I</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r>
                                <m:rPr>
                                  <m:sty m:val="p"/>
                                </m:rPr>
                                <a:rPr lang="pt-BR" i="0">
                                  <a:latin typeface="Cambria Math" panose="02040503050406030204" pitchFamily="18" charset="0"/>
                                </a:rPr>
                                <m:t>λB</m:t>
                              </m:r>
                              <m:r>
                                <a:rPr lang="pt-BR" i="0">
                                  <a:latin typeface="Cambria Math" panose="02040503050406030204" pitchFamily="18" charset="0"/>
                                </a:rPr>
                                <m:t>−</m:t>
                              </m:r>
                              <m:r>
                                <m:rPr>
                                  <m:sty m:val="p"/>
                                </m:rPr>
                                <a:rPr lang="pt-BR" i="0">
                                  <a:latin typeface="Cambria Math" panose="02040503050406030204" pitchFamily="18" charset="0"/>
                                </a:rPr>
                                <m:t>A</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2</m:t>
                                  </m:r>
                                </m:sup>
                              </m:sSup>
                            </m:den>
                          </m:f>
                        </m:e>
                      </m:d>
                      <m:r>
                        <a:rPr lang="pt-BR" i="0">
                          <a:latin typeface="Cambria Math" panose="02040503050406030204" pitchFamily="18" charset="0"/>
                        </a:rPr>
                        <m:t>=</m:t>
                      </m:r>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d>
                                <m:dPr>
                                  <m:ctrlPr>
                                    <a:rPr lang="pt-BR" i="1">
                                      <a:latin typeface="Cambria Math" panose="02040503050406030204" pitchFamily="18" charset="0"/>
                                    </a:rPr>
                                  </m:ctrlPr>
                                </m:dPr>
                                <m:e>
                                  <m:r>
                                    <m:rPr>
                                      <m:sty m:val="p"/>
                                    </m:rPr>
                                    <a:rPr lang="pt-BR" i="0">
                                      <a:latin typeface="Cambria Math" panose="02040503050406030204" pitchFamily="18" charset="0"/>
                                    </a:rPr>
                                    <m:t>λB</m:t>
                                  </m:r>
                                  <m:r>
                                    <a:rPr lang="pt-BR" i="0">
                                      <a:latin typeface="Cambria Math" panose="02040503050406030204" pitchFamily="18" charset="0"/>
                                    </a:rPr>
                                    <m:t>−</m:t>
                                  </m:r>
                                  <m:r>
                                    <m:rPr>
                                      <m:sty m:val="p"/>
                                    </m:rPr>
                                    <a:rPr lang="pt-BR" i="0">
                                      <a:latin typeface="Cambria Math" panose="02040503050406030204" pitchFamily="18" charset="0"/>
                                    </a:rPr>
                                    <m:t>A</m:t>
                                  </m:r>
                                </m:e>
                              </m:d>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e>
                      </m:d>
                      <m:r>
                        <a:rPr lang="pt-BR" i="0">
                          <a:latin typeface="Cambria Math" panose="02040503050406030204" pitchFamily="18" charset="0"/>
                        </a:rPr>
                        <m:t>=</m:t>
                      </m:r>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d>
                                <m:dPr>
                                  <m:ctrlPr>
                                    <a:rPr lang="pt-BR" i="1">
                                      <a:latin typeface="Cambria Math" panose="02040503050406030204" pitchFamily="18" charset="0"/>
                                    </a:rPr>
                                  </m:ctrlPr>
                                </m:dPr>
                                <m:e>
                                  <m:r>
                                    <m:rPr>
                                      <m:sty m:val="p"/>
                                    </m:rPr>
                                    <a:rPr lang="pt-BR" i="0">
                                      <a:latin typeface="Cambria Math" panose="02040503050406030204" pitchFamily="18" charset="0"/>
                                    </a:rPr>
                                    <m:t>λB</m:t>
                                  </m:r>
                                  <m:r>
                                    <a:rPr lang="pt-BR" i="0">
                                      <a:latin typeface="Cambria Math" panose="02040503050406030204" pitchFamily="18" charset="0"/>
                                    </a:rPr>
                                    <m:t>−</m:t>
                                  </m:r>
                                  <m:r>
                                    <m:rPr>
                                      <m:sty m:val="p"/>
                                    </m:rPr>
                                    <a:rPr lang="pt-BR" i="0">
                                      <a:latin typeface="Cambria Math" panose="02040503050406030204" pitchFamily="18" charset="0"/>
                                    </a:rPr>
                                    <m:t>A</m:t>
                                  </m:r>
                                </m:e>
                              </m:d>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e>
                      </m:d>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I</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λ</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e>
                      </m:d>
                    </m:oMath>
                  </m:oMathPara>
                </a14:m>
                <a:endParaRPr lang="pt-BR" dirty="0"/>
              </a:p>
            </p:txBody>
          </p:sp>
        </mc:Choice>
        <mc:Fallback>
          <p:sp>
            <p:nvSpPr>
              <p:cNvPr id="8" name="CaixaDeTexto 7">
                <a:extLst>
                  <a:ext uri="{FF2B5EF4-FFF2-40B4-BE49-F238E27FC236}">
                    <a16:creationId xmlns:a16="http://schemas.microsoft.com/office/drawing/2014/main" id="{720CCD53-F47E-4E4F-9471-D8B1FA8A69F3}"/>
                  </a:ext>
                </a:extLst>
              </p:cNvPr>
              <p:cNvSpPr txBox="1">
                <a:spLocks noRot="1" noChangeAspect="1" noMove="1" noResize="1" noEditPoints="1" noAdjustHandles="1" noChangeArrowheads="1" noChangeShapeType="1" noTextEdit="1"/>
              </p:cNvSpPr>
              <p:nvPr/>
            </p:nvSpPr>
            <p:spPr>
              <a:xfrm>
                <a:off x="1802802" y="3429000"/>
                <a:ext cx="8586394" cy="717312"/>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03995103-1957-4B86-9BF4-6B1F7E731DEF}"/>
                  </a:ext>
                </a:extLst>
              </p:cNvPr>
              <p:cNvSpPr txBox="1"/>
              <p:nvPr/>
            </p:nvSpPr>
            <p:spPr>
              <a:xfrm>
                <a:off x="3048896" y="4919515"/>
                <a:ext cx="6094206" cy="9766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1">
                                  <a:latin typeface="Cambria Math" panose="02040503050406030204" pitchFamily="18" charset="0"/>
                                </a:rPr>
                                <m:t>𝐴</m:t>
                              </m:r>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𝐵</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 </m:t>
                              </m:r>
                            </m:e>
                          </m:eqArr>
                        </m:e>
                      </m:d>
                    </m:oMath>
                  </m:oMathPara>
                </a14:m>
                <a:endParaRPr lang="pt-BR" dirty="0"/>
              </a:p>
            </p:txBody>
          </p:sp>
        </mc:Choice>
        <mc:Fallback>
          <p:sp>
            <p:nvSpPr>
              <p:cNvPr id="10" name="CaixaDeTexto 9">
                <a:extLst>
                  <a:ext uri="{FF2B5EF4-FFF2-40B4-BE49-F238E27FC236}">
                    <a16:creationId xmlns:a16="http://schemas.microsoft.com/office/drawing/2014/main" id="{03995103-1957-4B86-9BF4-6B1F7E731DEF}"/>
                  </a:ext>
                </a:extLst>
              </p:cNvPr>
              <p:cNvSpPr txBox="1">
                <a:spLocks noRot="1" noChangeAspect="1" noMove="1" noResize="1" noEditPoints="1" noAdjustHandles="1" noChangeArrowheads="1" noChangeShapeType="1" noTextEdit="1"/>
              </p:cNvSpPr>
              <p:nvPr/>
            </p:nvSpPr>
            <p:spPr>
              <a:xfrm>
                <a:off x="3048896" y="4919515"/>
                <a:ext cx="6094206" cy="976614"/>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76932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Desta forma: </a:t>
            </a:r>
          </a:p>
          <a:p>
            <a:pPr algn="r"/>
            <a:r>
              <a:rPr lang="pt-BR" dirty="0"/>
              <a:t>(94)</a:t>
            </a:r>
          </a:p>
          <a:p>
            <a:pPr algn="just"/>
            <a:endParaRPr lang="pt-BR" dirty="0"/>
          </a:p>
          <a:p>
            <a:pPr algn="just"/>
            <a:r>
              <a:rPr lang="pt-BR" dirty="0"/>
              <a:t>Simplificando os termos do lado direito:</a:t>
            </a:r>
          </a:p>
          <a:p>
            <a:pPr algn="just"/>
            <a:endParaRPr lang="pt-BR" dirty="0"/>
          </a:p>
          <a:p>
            <a:pPr algn="r"/>
            <a:r>
              <a:rPr lang="pt-BR" dirty="0"/>
              <a:t>(95)</a:t>
            </a:r>
          </a:p>
          <a:p>
            <a:pPr algn="just"/>
            <a:endParaRPr lang="pt-BR" dirty="0"/>
          </a:p>
          <a:p>
            <a:pPr algn="just"/>
            <a:r>
              <a:rPr lang="pt-BR" dirty="0"/>
              <a:t>De modo similar à (87):</a:t>
            </a:r>
          </a:p>
          <a:p>
            <a:pPr algn="r"/>
            <a:r>
              <a:rPr lang="pt-BR" dirty="0"/>
              <a:t>(96)</a:t>
            </a:r>
          </a:p>
          <a:p>
            <a:pPr algn="just"/>
            <a:r>
              <a:rPr lang="pt-BR" dirty="0"/>
              <a:t>Por fim, a equação (94) se torna:</a:t>
            </a:r>
          </a:p>
          <a:p>
            <a:pPr marL="0" indent="0" algn="just">
              <a:buNone/>
            </a:pPr>
            <a:endParaRPr lang="pt-BR" dirty="0"/>
          </a:p>
          <a:p>
            <a:pPr algn="r"/>
            <a:r>
              <a:rPr lang="pt-BR" dirty="0"/>
              <a:t>(97)</a:t>
            </a:r>
          </a:p>
          <a:p>
            <a:pPr algn="just"/>
            <a:endParaRPr lang="pt-BR" dirty="0"/>
          </a:p>
          <a:p>
            <a:pPr algn="just"/>
            <a:endParaRPr lang="pt-BR" dirty="0"/>
          </a:p>
          <a:p>
            <a:pPr algn="just"/>
            <a:endParaRPr lang="pt-BR" dirty="0"/>
          </a:p>
        </p:txBody>
      </p:sp>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C5916C76-58AD-4A9C-93DC-5CB9FCE975F4}"/>
                  </a:ext>
                </a:extLst>
              </p:cNvPr>
              <p:cNvSpPr txBox="1"/>
              <p:nvPr/>
            </p:nvSpPr>
            <p:spPr>
              <a:xfrm>
                <a:off x="3048897" y="812680"/>
                <a:ext cx="6094206" cy="762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𝜆</m:t>
                                  </m:r>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e>
                          </m:d>
                        </m:e>
                        <m:sup>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e>
                          </m:d>
                        </m:e>
                        <m:sup>
                          <m:r>
                            <a:rPr lang="pt-BR" i="0">
                              <a:latin typeface="Cambria Math" panose="02040503050406030204" pitchFamily="18" charset="0"/>
                            </a:rPr>
                            <m:t>−1</m:t>
                          </m:r>
                        </m:sup>
                      </m:sSup>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oMath>
                  </m:oMathPara>
                </a14:m>
                <a:endParaRPr lang="pt-BR" dirty="0"/>
              </a:p>
            </p:txBody>
          </p:sp>
        </mc:Choice>
        <mc:Fallback>
          <p:sp>
            <p:nvSpPr>
              <p:cNvPr id="5" name="CaixaDeTexto 4">
                <a:extLst>
                  <a:ext uri="{FF2B5EF4-FFF2-40B4-BE49-F238E27FC236}">
                    <a16:creationId xmlns:a16="http://schemas.microsoft.com/office/drawing/2014/main" id="{C5916C76-58AD-4A9C-93DC-5CB9FCE975F4}"/>
                  </a:ext>
                </a:extLst>
              </p:cNvPr>
              <p:cNvSpPr txBox="1">
                <a:spLocks noRot="1" noChangeAspect="1" noMove="1" noResize="1" noEditPoints="1" noAdjustHandles="1" noChangeArrowheads="1" noChangeShapeType="1" noTextEdit="1"/>
              </p:cNvSpPr>
              <p:nvPr/>
            </p:nvSpPr>
            <p:spPr>
              <a:xfrm>
                <a:off x="3048897" y="812680"/>
                <a:ext cx="6094206" cy="762838"/>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7DDE18AC-76D2-4B0B-A820-10BA2F224E71}"/>
                  </a:ext>
                </a:extLst>
              </p:cNvPr>
              <p:cNvSpPr txBox="1"/>
              <p:nvPr/>
            </p:nvSpPr>
            <p:spPr>
              <a:xfrm>
                <a:off x="1518621" y="2145700"/>
                <a:ext cx="9154758" cy="1283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m:rPr>
                              <m:sty m:val="p"/>
                            </m:rPr>
                            <a:rPr lang="pt-BR">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e>
                          </m:d>
                        </m:e>
                        <m:sup>
                          <m:r>
                            <a:rPr lang="pt-BR" i="0">
                              <a:latin typeface="Cambria Math" panose="02040503050406030204" pitchFamily="18" charset="0"/>
                            </a:rPr>
                            <m:t>−1</m:t>
                          </m:r>
                        </m:sup>
                      </m:sSup>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d>
                        </m:e>
                        <m:sup>
                          <m:r>
                            <a:rPr lang="pt-BR" i="0">
                              <a:latin typeface="Cambria Math" panose="02040503050406030204" pitchFamily="18" charset="0"/>
                            </a:rPr>
                            <m:t>−1</m:t>
                          </m:r>
                        </m:sup>
                      </m:sSup>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d>
                    </m:oMath>
                  </m:oMathPara>
                </a14:m>
                <a:endParaRPr lang="pt-BR" dirty="0"/>
              </a:p>
            </p:txBody>
          </p:sp>
        </mc:Choice>
        <mc:Fallback>
          <p:sp>
            <p:nvSpPr>
              <p:cNvPr id="7" name="CaixaDeTexto 6">
                <a:extLst>
                  <a:ext uri="{FF2B5EF4-FFF2-40B4-BE49-F238E27FC236}">
                    <a16:creationId xmlns:a16="http://schemas.microsoft.com/office/drawing/2014/main" id="{7DDE18AC-76D2-4B0B-A820-10BA2F224E71}"/>
                  </a:ext>
                </a:extLst>
              </p:cNvPr>
              <p:cNvSpPr txBox="1">
                <a:spLocks noRot="1" noChangeAspect="1" noMove="1" noResize="1" noEditPoints="1" noAdjustHandles="1" noChangeArrowheads="1" noChangeShapeType="1" noTextEdit="1"/>
              </p:cNvSpPr>
              <p:nvPr/>
            </p:nvSpPr>
            <p:spPr>
              <a:xfrm>
                <a:off x="1518621" y="2145700"/>
                <a:ext cx="9154758" cy="1283300"/>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01B7C83D-B23C-465B-B0B2-6C22D868AE68}"/>
                  </a:ext>
                </a:extLst>
              </p:cNvPr>
              <p:cNvSpPr txBox="1"/>
              <p:nvPr/>
            </p:nvSpPr>
            <p:spPr>
              <a:xfrm>
                <a:off x="3048897" y="3999182"/>
                <a:ext cx="6094206" cy="4014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oMath>
                  </m:oMathPara>
                </a14:m>
                <a:endParaRPr lang="pt-BR" dirty="0"/>
              </a:p>
            </p:txBody>
          </p:sp>
        </mc:Choice>
        <mc:Fallback>
          <p:sp>
            <p:nvSpPr>
              <p:cNvPr id="9" name="CaixaDeTexto 8">
                <a:extLst>
                  <a:ext uri="{FF2B5EF4-FFF2-40B4-BE49-F238E27FC236}">
                    <a16:creationId xmlns:a16="http://schemas.microsoft.com/office/drawing/2014/main" id="{01B7C83D-B23C-465B-B0B2-6C22D868AE68}"/>
                  </a:ext>
                </a:extLst>
              </p:cNvPr>
              <p:cNvSpPr txBox="1">
                <a:spLocks noRot="1" noChangeAspect="1" noMove="1" noResize="1" noEditPoints="1" noAdjustHandles="1" noChangeArrowheads="1" noChangeShapeType="1" noTextEdit="1"/>
              </p:cNvSpPr>
              <p:nvPr/>
            </p:nvSpPr>
            <p:spPr>
              <a:xfrm>
                <a:off x="3048897" y="3999182"/>
                <a:ext cx="6094206" cy="401457"/>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BF41F59E-FD1F-43E7-BF9D-9F4DD9BF312C}"/>
                  </a:ext>
                </a:extLst>
              </p:cNvPr>
              <p:cNvSpPr txBox="1"/>
              <p:nvPr/>
            </p:nvSpPr>
            <p:spPr>
              <a:xfrm>
                <a:off x="3048897" y="5069112"/>
                <a:ext cx="6094206"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𝜆</m:t>
                                  </m:r>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e>
                          </m:d>
                        </m:e>
                        <m:sup>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en>
                          </m:f>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oMath>
                  </m:oMathPara>
                </a14:m>
                <a:endParaRPr lang="pt-BR" dirty="0"/>
              </a:p>
            </p:txBody>
          </p:sp>
        </mc:Choice>
        <mc:Fallback>
          <p:sp>
            <p:nvSpPr>
              <p:cNvPr id="11" name="CaixaDeTexto 10">
                <a:extLst>
                  <a:ext uri="{FF2B5EF4-FFF2-40B4-BE49-F238E27FC236}">
                    <a16:creationId xmlns:a16="http://schemas.microsoft.com/office/drawing/2014/main" id="{BF41F59E-FD1F-43E7-BF9D-9F4DD9BF312C}"/>
                  </a:ext>
                </a:extLst>
              </p:cNvPr>
              <p:cNvSpPr txBox="1">
                <a:spLocks noRot="1" noChangeAspect="1" noMove="1" noResize="1" noEditPoints="1" noAdjustHandles="1" noChangeArrowheads="1" noChangeShapeType="1" noTextEdit="1"/>
              </p:cNvSpPr>
              <p:nvPr/>
            </p:nvSpPr>
            <p:spPr>
              <a:xfrm>
                <a:off x="3048897" y="5069112"/>
                <a:ext cx="6094206" cy="612796"/>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831121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Vale à pena observar que:</a:t>
                </a:r>
              </a:p>
              <a:p>
                <a:pPr algn="r"/>
                <a:r>
                  <a:rPr lang="pt-BR" dirty="0"/>
                  <a:t>(98)</a:t>
                </a:r>
              </a:p>
              <a:p>
                <a:pPr algn="just"/>
                <a:endParaRPr lang="pt-BR" dirty="0"/>
              </a:p>
              <a:p>
                <a:pPr algn="just"/>
                <a:r>
                  <a:rPr lang="pt-BR" dirty="0"/>
                  <a:t>Uma consideração similar a equação (98) não é possível de ser feita para o primeiro caso mostrado, onde </a:t>
                </a:r>
                <a14:m>
                  <m:oMath xmlns:m="http://schemas.openxmlformats.org/officeDocument/2006/math">
                    <m:r>
                      <a:rPr lang="pt-BR" i="1" dirty="0" smtClean="0">
                        <a:latin typeface="Cambria Math" panose="02040503050406030204" pitchFamily="18" charset="0"/>
                      </a:rPr>
                      <m:t>𝐴</m:t>
                    </m:r>
                    <m:r>
                      <a:rPr lang="pt-BR" i="1" dirty="0" smtClean="0">
                        <a:latin typeface="Cambria Math" panose="02040503050406030204" pitchFamily="18" charset="0"/>
                      </a:rPr>
                      <m:t>=</m:t>
                    </m:r>
                    <m:r>
                      <a:rPr lang="pt-BR" i="1" dirty="0" err="1" smtClean="0">
                        <a:latin typeface="Cambria Math" panose="02040503050406030204" pitchFamily="18" charset="0"/>
                      </a:rPr>
                      <m:t>𝜆</m:t>
                    </m:r>
                    <m:sSub>
                      <m:sSubPr>
                        <m:ctrlPr>
                          <a:rPr lang="pt-BR" i="1" dirty="0" smtClean="0">
                            <a:latin typeface="Cambria Math" panose="02040503050406030204" pitchFamily="18" charset="0"/>
                          </a:rPr>
                        </m:ctrlPr>
                      </m:sSubPr>
                      <m:e>
                        <m:r>
                          <a:rPr lang="pt-BR" i="1" dirty="0" err="1" smtClean="0">
                            <a:latin typeface="Cambria Math" panose="02040503050406030204" pitchFamily="18" charset="0"/>
                          </a:rPr>
                          <m:t>𝑆</m:t>
                        </m:r>
                      </m:e>
                      <m:sub>
                        <m:r>
                          <a:rPr lang="pt-BR" i="1" dirty="0" err="1" smtClean="0">
                            <a:latin typeface="Cambria Math" panose="02040503050406030204" pitchFamily="18" charset="0"/>
                          </a:rPr>
                          <m:t>𝑢</m:t>
                        </m:r>
                        <m:bar>
                          <m:barPr>
                            <m:pos m:val="top"/>
                            <m:ctrlPr>
                              <a:rPr lang="pt-BR" i="1" dirty="0" err="1" smtClean="0">
                                <a:latin typeface="Cambria Math" panose="02040503050406030204" pitchFamily="18" charset="0"/>
                              </a:rPr>
                            </m:ctrlPr>
                          </m:barPr>
                          <m:e>
                            <m:r>
                              <a:rPr lang="pt-BR" i="1" dirty="0" err="1" smtClean="0">
                                <a:latin typeface="Cambria Math" panose="02040503050406030204" pitchFamily="18" charset="0"/>
                              </a:rPr>
                              <m:t>𝑢</m:t>
                            </m:r>
                          </m:e>
                        </m:bar>
                      </m:sub>
                    </m:sSub>
                    <m:r>
                      <a:rPr lang="pt-BR" i="1" dirty="0" smtClean="0">
                        <a:latin typeface="Cambria Math" panose="02040503050406030204" pitchFamily="18" charset="0"/>
                      </a:rPr>
                      <m:t> </m:t>
                    </m:r>
                  </m:oMath>
                </a14:m>
                <a:r>
                  <a:rPr lang="pt-BR" dirty="0"/>
                  <a:t>e </a:t>
                </a:r>
                <a14:m>
                  <m:oMath xmlns:m="http://schemas.openxmlformats.org/officeDocument/2006/math">
                    <m:r>
                      <a:rPr lang="pt-BR" i="1" dirty="0" smtClean="0">
                        <a:latin typeface="Cambria Math" panose="02040503050406030204" pitchFamily="18" charset="0"/>
                      </a:rPr>
                      <m:t>𝐵</m:t>
                    </m:r>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𝐺</m:t>
                        </m:r>
                      </m:e>
                      <m:sub>
                        <m:r>
                          <a:rPr lang="pt-BR" i="1" dirty="0" err="1" smtClean="0">
                            <a:latin typeface="Cambria Math" panose="02040503050406030204" pitchFamily="18" charset="0"/>
                          </a:rPr>
                          <m:t>𝑢</m:t>
                        </m:r>
                        <m:bar>
                          <m:barPr>
                            <m:pos m:val="top"/>
                            <m:ctrlPr>
                              <a:rPr lang="pt-BR" i="1" dirty="0" err="1" smtClean="0">
                                <a:latin typeface="Cambria Math" panose="02040503050406030204" pitchFamily="18" charset="0"/>
                              </a:rPr>
                            </m:ctrlPr>
                          </m:barPr>
                          <m:e>
                            <m:r>
                              <a:rPr lang="pt-BR" i="1" dirty="0" err="1" smtClean="0">
                                <a:latin typeface="Cambria Math" panose="02040503050406030204" pitchFamily="18" charset="0"/>
                              </a:rPr>
                              <m:t>𝑢</m:t>
                            </m:r>
                          </m:e>
                        </m:bar>
                      </m:sub>
                    </m:sSub>
                  </m:oMath>
                </a14:m>
                <a:r>
                  <a:rPr lang="pt-BR" dirty="0"/>
                  <a:t>, pois resultam respostas fisicamente inconsistentes.</a:t>
                </a:r>
              </a:p>
              <a:p>
                <a:pPr algn="just"/>
                <a:r>
                  <a:rPr lang="pt-BR" dirty="0"/>
                  <a:t>Assim, após definida a inversa da soma das matrizes, dá-se seguimento ao procedimento. Por conveniência, repete-se (81):</a:t>
                </a:r>
              </a:p>
              <a:p>
                <a:pPr algn="r"/>
                <a:r>
                  <a:rPr lang="pt-BR" dirty="0"/>
                  <a:t>(99)</a:t>
                </a:r>
              </a:p>
              <a:p>
                <a:pPr algn="just"/>
                <a:r>
                  <a:rPr lang="pt-BR" dirty="0"/>
                  <a:t>Onde, é definido:</a:t>
                </a:r>
              </a:p>
              <a:p>
                <a:pPr algn="r"/>
                <a:r>
                  <a:rPr lang="pt-BR" dirty="0"/>
                  <a:t>(100)</a:t>
                </a:r>
              </a:p>
              <a:p>
                <a:pPr algn="just"/>
                <a:r>
                  <a:rPr lang="pt-BR" dirty="0"/>
                  <a:t>Portanto, considerando (97) e (100), a equação (99) se torna:</a:t>
                </a:r>
              </a:p>
              <a:p>
                <a:pPr algn="r"/>
                <a:r>
                  <a:rPr lang="pt-BR" dirty="0"/>
                  <a:t>(101)</a:t>
                </a:r>
              </a:p>
            </p:txBody>
          </p:sp>
        </mc:Choice>
        <mc:Fallback>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2965768F-EC34-495C-B57A-A3029F758EA0}"/>
                  </a:ext>
                </a:extLst>
              </p:cNvPr>
              <p:cNvSpPr txBox="1"/>
              <p:nvPr/>
            </p:nvSpPr>
            <p:spPr>
              <a:xfrm>
                <a:off x="3048897" y="758609"/>
                <a:ext cx="6094206"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p:sp>
            <p:nvSpPr>
              <p:cNvPr id="5" name="CaixaDeTexto 4">
                <a:extLst>
                  <a:ext uri="{FF2B5EF4-FFF2-40B4-BE49-F238E27FC236}">
                    <a16:creationId xmlns:a16="http://schemas.microsoft.com/office/drawing/2014/main" id="{2965768F-EC34-495C-B57A-A3029F758EA0}"/>
                  </a:ext>
                </a:extLst>
              </p:cNvPr>
              <p:cNvSpPr txBox="1">
                <a:spLocks noRot="1" noChangeAspect="1" noMove="1" noResize="1" noEditPoints="1" noAdjustHandles="1" noChangeArrowheads="1" noChangeShapeType="1" noTextEdit="1"/>
              </p:cNvSpPr>
              <p:nvPr/>
            </p:nvSpPr>
            <p:spPr>
              <a:xfrm>
                <a:off x="3048897" y="758609"/>
                <a:ext cx="6094206" cy="612796"/>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9A64E776-9A08-4BCA-ACD4-C9A1D729A50C}"/>
                  </a:ext>
                </a:extLst>
              </p:cNvPr>
              <p:cNvSpPr txBox="1"/>
              <p:nvPr/>
            </p:nvSpPr>
            <p:spPr>
              <a:xfrm>
                <a:off x="3048897" y="3115413"/>
                <a:ext cx="6094206" cy="4117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𝑞</m:t>
                      </m:r>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m:t>
                          </m:r>
                          <m:r>
                            <a:rPr lang="pt-BR" i="0">
                              <a:latin typeface="Cambria Math" panose="02040503050406030204" pitchFamily="18" charset="0"/>
                            </a:rPr>
                            <m:t>1</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oMath>
                  </m:oMathPara>
                </a14:m>
                <a:endParaRPr lang="pt-BR" dirty="0"/>
              </a:p>
            </p:txBody>
          </p:sp>
        </mc:Choice>
        <mc:Fallback>
          <p:sp>
            <p:nvSpPr>
              <p:cNvPr id="7" name="CaixaDeTexto 6">
                <a:extLst>
                  <a:ext uri="{FF2B5EF4-FFF2-40B4-BE49-F238E27FC236}">
                    <a16:creationId xmlns:a16="http://schemas.microsoft.com/office/drawing/2014/main" id="{9A64E776-9A08-4BCA-ACD4-C9A1D729A50C}"/>
                  </a:ext>
                </a:extLst>
              </p:cNvPr>
              <p:cNvSpPr txBox="1">
                <a:spLocks noRot="1" noChangeAspect="1" noMove="1" noResize="1" noEditPoints="1" noAdjustHandles="1" noChangeArrowheads="1" noChangeShapeType="1" noTextEdit="1"/>
              </p:cNvSpPr>
              <p:nvPr/>
            </p:nvSpPr>
            <p:spPr>
              <a:xfrm>
                <a:off x="3048897" y="3115413"/>
                <a:ext cx="6094206" cy="411779"/>
              </a:xfrm>
              <a:prstGeom prst="rect">
                <a:avLst/>
              </a:prstGeom>
              <a:blipFill>
                <a:blip r:embed="rId4"/>
                <a:stretch>
                  <a:fillRect b="-2941"/>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A394946A-0C0B-4CD2-A213-B56ADB0E713D}"/>
                  </a:ext>
                </a:extLst>
              </p:cNvPr>
              <p:cNvSpPr txBox="1"/>
              <p:nvPr/>
            </p:nvSpPr>
            <p:spPr>
              <a:xfrm>
                <a:off x="3048897" y="3925047"/>
                <a:ext cx="6094206" cy="4117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oMath>
                  </m:oMathPara>
                </a14:m>
                <a:endParaRPr lang="pt-BR" dirty="0"/>
              </a:p>
            </p:txBody>
          </p:sp>
        </mc:Choice>
        <mc:Fallback>
          <p:sp>
            <p:nvSpPr>
              <p:cNvPr id="9" name="CaixaDeTexto 8">
                <a:extLst>
                  <a:ext uri="{FF2B5EF4-FFF2-40B4-BE49-F238E27FC236}">
                    <a16:creationId xmlns:a16="http://schemas.microsoft.com/office/drawing/2014/main" id="{A394946A-0C0B-4CD2-A213-B56ADB0E713D}"/>
                  </a:ext>
                </a:extLst>
              </p:cNvPr>
              <p:cNvSpPr txBox="1">
                <a:spLocks noRot="1" noChangeAspect="1" noMove="1" noResize="1" noEditPoints="1" noAdjustHandles="1" noChangeArrowheads="1" noChangeShapeType="1" noTextEdit="1"/>
              </p:cNvSpPr>
              <p:nvPr/>
            </p:nvSpPr>
            <p:spPr>
              <a:xfrm>
                <a:off x="3048897" y="3925047"/>
                <a:ext cx="6094206" cy="411779"/>
              </a:xfrm>
              <a:prstGeom prst="rect">
                <a:avLst/>
              </a:prstGeom>
              <a:blipFill>
                <a:blip r:embed="rId5"/>
                <a:stretch>
                  <a:fillRect b="-2985"/>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18608505-88FC-4B37-8D13-9A1A0F84B908}"/>
                  </a:ext>
                </a:extLst>
              </p:cNvPr>
              <p:cNvSpPr txBox="1"/>
              <p:nvPr/>
            </p:nvSpPr>
            <p:spPr>
              <a:xfrm>
                <a:off x="3048897" y="4913858"/>
                <a:ext cx="6094206"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𝑞</m:t>
                      </m:r>
                      <m:r>
                        <a:rPr lang="pt-BR" i="0">
                          <a:latin typeface="Cambria Math" panose="02040503050406030204" pitchFamily="18" charset="0"/>
                        </a:rPr>
                        <m:t>=</m:t>
                      </m:r>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e>
                      </m:d>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oMath>
                  </m:oMathPara>
                </a14:m>
                <a:endParaRPr lang="pt-BR" dirty="0"/>
              </a:p>
            </p:txBody>
          </p:sp>
        </mc:Choice>
        <mc:Fallback>
          <p:sp>
            <p:nvSpPr>
              <p:cNvPr id="11" name="CaixaDeTexto 10">
                <a:extLst>
                  <a:ext uri="{FF2B5EF4-FFF2-40B4-BE49-F238E27FC236}">
                    <a16:creationId xmlns:a16="http://schemas.microsoft.com/office/drawing/2014/main" id="{18608505-88FC-4B37-8D13-9A1A0F84B908}"/>
                  </a:ext>
                </a:extLst>
              </p:cNvPr>
              <p:cNvSpPr txBox="1">
                <a:spLocks noRot="1" noChangeAspect="1" noMove="1" noResize="1" noEditPoints="1" noAdjustHandles="1" noChangeArrowheads="1" noChangeShapeType="1" noTextEdit="1"/>
              </p:cNvSpPr>
              <p:nvPr/>
            </p:nvSpPr>
            <p:spPr>
              <a:xfrm>
                <a:off x="3048897" y="4913858"/>
                <a:ext cx="6094206" cy="714683"/>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43912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1.2 Objetivo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456213"/>
          </a:xfrm>
        </p:spPr>
        <p:txBody>
          <a:bodyPr>
            <a:normAutofit/>
          </a:bodyPr>
          <a:lstStyle/>
          <a:p>
            <a:pPr algn="just"/>
            <a:r>
              <a:rPr lang="pt-BR" dirty="0"/>
              <a:t>Este trabalho dá continuidade a um conjunto de pesquisas empreendidas no âmbito da UFES e já publicadas em diversos periódicos especializados, visando desenvolver o Método dos Elementos de Contorno (MEC) de modo a tornar seu campo de aplicação mais amplo, superando algumas de suas limitações no trato de integrais de domínio. </a:t>
            </a:r>
          </a:p>
          <a:p>
            <a:pPr algn="just"/>
            <a:r>
              <a:rPr lang="pt-BR" dirty="0"/>
              <a:t>Para alcançar este objetivo, duas vertentes se destacam: o Método dos Elementos de Contorno com Dupla Reciprocidade (MECDR) e o Método dos Elementos de Contorno com Interpolação Direta (MECID), que se enquadram como formulações que aplicam funções de base radial como recurso auxiliar. Tais funções permitem escrever as equações integrais do MEC tão somente em termos de integrais de contorno. A MECID, mais recente, quando aplicada aos problemas de Helmholtz (</a:t>
            </a:r>
            <a:r>
              <a:rPr lang="pt-BR" dirty="0" err="1"/>
              <a:t>Butkov</a:t>
            </a:r>
            <a:r>
              <a:rPr lang="pt-BR" dirty="0"/>
              <a:t>, 1988) se ramifica em duas vertentes a formulação regularizada e a autorregularizada.</a:t>
            </a:r>
          </a:p>
        </p:txBody>
      </p:sp>
    </p:spTree>
    <p:extLst>
      <p:ext uri="{BB962C8B-B14F-4D97-AF65-F5344CB8AC3E}">
        <p14:creationId xmlns:p14="http://schemas.microsoft.com/office/powerpoint/2010/main" val="1383680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Substituindo o valor de (101) em (80), e distribuindo seus termos: </a:t>
            </a:r>
          </a:p>
          <a:p>
            <a:pPr algn="just"/>
            <a:endParaRPr lang="pt-BR" dirty="0"/>
          </a:p>
          <a:p>
            <a:pPr algn="r"/>
            <a:r>
              <a:rPr lang="pt-BR" dirty="0"/>
              <a:t>(102)</a:t>
            </a:r>
          </a:p>
          <a:p>
            <a:pPr algn="just"/>
            <a:endParaRPr lang="pt-BR" dirty="0"/>
          </a:p>
          <a:p>
            <a:pPr algn="just"/>
            <a:r>
              <a:rPr lang="pt-BR" dirty="0"/>
              <a:t>Para simplificar tal equação, é adotado:</a:t>
            </a:r>
          </a:p>
          <a:p>
            <a:pPr algn="just"/>
            <a:endParaRPr lang="pt-BR" dirty="0"/>
          </a:p>
          <a:p>
            <a:pPr algn="just"/>
            <a:endParaRPr lang="pt-BR" dirty="0"/>
          </a:p>
          <a:p>
            <a:pPr algn="r"/>
            <a:r>
              <a:rPr lang="pt-BR" dirty="0"/>
              <a:t>(103)</a:t>
            </a:r>
          </a:p>
          <a:p>
            <a:pPr algn="just"/>
            <a:endParaRPr lang="pt-BR" dirty="0"/>
          </a:p>
          <a:p>
            <a:pPr algn="just"/>
            <a:endParaRPr lang="pt-BR" dirty="0"/>
          </a:p>
          <a:p>
            <a:pPr algn="just"/>
            <a:r>
              <a:rPr lang="pt-BR" dirty="0"/>
              <a:t>Assim:</a:t>
            </a:r>
          </a:p>
          <a:p>
            <a:pPr algn="r"/>
            <a:r>
              <a:rPr lang="pt-BR" dirty="0"/>
              <a:t>(104)</a:t>
            </a:r>
          </a:p>
        </p:txBody>
      </p:sp>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53FBED43-27C9-4FD0-BB0F-3AB72C8E7637}"/>
                  </a:ext>
                </a:extLst>
              </p:cNvPr>
              <p:cNvSpPr txBox="1"/>
              <p:nvPr/>
            </p:nvSpPr>
            <p:spPr>
              <a:xfrm>
                <a:off x="1454972" y="869828"/>
                <a:ext cx="9282056" cy="11332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m:ctrlPr>
                        </m:sSubPr>
                        <m:e>
                          <m:r>
                            <a:rPr lang="pt-BR" i="1"/>
                            <m:t>𝐻</m:t>
                          </m:r>
                        </m:e>
                        <m:sub>
                          <m:r>
                            <a:rPr lang="pt-BR" i="1"/>
                            <m:t>𝑞</m:t>
                          </m:r>
                          <m:bar>
                            <m:barPr>
                              <m:pos m:val="top"/>
                              <m:ctrlPr>
                                <a:rPr lang="pt-BR" i="1"/>
                              </m:ctrlPr>
                            </m:barPr>
                            <m:e>
                              <m:r>
                                <a:rPr lang="pt-BR" i="1"/>
                                <m:t>𝑞</m:t>
                              </m:r>
                            </m:e>
                          </m:bar>
                        </m:sub>
                      </m:sSub>
                      <m:r>
                        <a:rPr lang="pt-BR" i="1"/>
                        <m:t>𝑢</m:t>
                      </m:r>
                      <m:r>
                        <a:rPr lang="pt-BR" i="1"/>
                        <m:t>−</m:t>
                      </m:r>
                      <m:f>
                        <m:fPr>
                          <m:ctrlPr>
                            <a:rPr lang="pt-BR" i="1"/>
                          </m:ctrlPr>
                        </m:fPr>
                        <m:num>
                          <m:r>
                            <a:rPr lang="pt-BR"/>
                            <m:t>1</m:t>
                          </m:r>
                        </m:num>
                        <m:den>
                          <m:r>
                            <m:rPr>
                              <m:sty m:val="p"/>
                            </m:rPr>
                            <a:rPr lang="pt-BR"/>
                            <m:t>λ</m:t>
                          </m:r>
                        </m:den>
                      </m:f>
                      <m:sSub>
                        <m:sSubPr>
                          <m:ctrlPr>
                            <a:rPr lang="pt-BR" i="1"/>
                          </m:ctrlPr>
                        </m:sSubPr>
                        <m:e>
                          <m:r>
                            <a:rPr lang="pt-BR" i="1"/>
                            <m:t>𝐺</m:t>
                          </m:r>
                        </m:e>
                        <m:sub>
                          <m:r>
                            <a:rPr lang="pt-BR" i="1"/>
                            <m:t>𝑞</m:t>
                          </m:r>
                          <m:bar>
                            <m:barPr>
                              <m:pos m:val="top"/>
                              <m:ctrlPr>
                                <a:rPr lang="pt-BR" i="1"/>
                              </m:ctrlPr>
                            </m:barPr>
                            <m:e>
                              <m:r>
                                <a:rPr lang="pt-BR" i="1"/>
                                <m:t>𝑢</m:t>
                              </m:r>
                            </m:e>
                          </m:bar>
                        </m:sub>
                      </m:sSub>
                      <m:d>
                        <m:dPr>
                          <m:ctrlPr>
                            <a:rPr lang="pt-BR" i="1"/>
                          </m:ctrlPr>
                        </m:dPr>
                        <m:e>
                          <m:sSubSup>
                            <m:sSubSupPr>
                              <m:ctrlPr>
                                <a:rPr lang="pt-BR" i="1"/>
                              </m:ctrlPr>
                            </m:sSubSupPr>
                            <m:e>
                              <m:r>
                                <a:rPr lang="pt-BR" i="1"/>
                                <m:t>𝑆</m:t>
                              </m:r>
                            </m:e>
                            <m:sub>
                              <m:r>
                                <a:rPr lang="pt-BR" i="1"/>
                                <m:t>𝑢</m:t>
                              </m:r>
                              <m:bar>
                                <m:barPr>
                                  <m:pos m:val="top"/>
                                  <m:ctrlPr>
                                    <a:rPr lang="pt-BR" i="1"/>
                                  </m:ctrlPr>
                                </m:barPr>
                                <m:e>
                                  <m:r>
                                    <a:rPr lang="pt-BR" i="1"/>
                                    <m:t>𝑢</m:t>
                                  </m:r>
                                </m:e>
                              </m:bar>
                            </m:sub>
                            <m:sup>
                              <m:r>
                                <a:rPr lang="pt-BR" i="1"/>
                                <m:t>−1</m:t>
                              </m:r>
                            </m:sup>
                          </m:sSubSup>
                        </m:e>
                      </m:d>
                      <m:d>
                        <m:dPr>
                          <m:ctrlPr>
                            <a:rPr lang="pt-BR" i="1"/>
                          </m:ctrlPr>
                        </m:dPr>
                        <m:e>
                          <m:sSub>
                            <m:sSubPr>
                              <m:ctrlPr>
                                <a:rPr lang="pt-BR" i="1"/>
                              </m:ctrlPr>
                            </m:sSubPr>
                            <m:e>
                              <m:r>
                                <a:rPr lang="pt-BR" i="1"/>
                                <m:t>𝑍</m:t>
                              </m:r>
                            </m:e>
                            <m:sub>
                              <m:r>
                                <a:rPr lang="pt-BR" i="1"/>
                                <m:t>𝑢</m:t>
                              </m:r>
                              <m:bar>
                                <m:barPr>
                                  <m:pos m:val="top"/>
                                  <m:ctrlPr>
                                    <a:rPr lang="pt-BR" i="1"/>
                                  </m:ctrlPr>
                                </m:barPr>
                                <m:e>
                                  <m:r>
                                    <a:rPr lang="pt-BR" i="1"/>
                                    <m:t>𝑞</m:t>
                                  </m:r>
                                </m:e>
                              </m:bar>
                            </m:sub>
                          </m:sSub>
                          <m:r>
                            <a:rPr lang="pt-BR" i="1"/>
                            <m:t>𝑢</m:t>
                          </m:r>
                        </m:e>
                      </m:d>
                      <m:r>
                        <a:rPr lang="pt-BR" i="1"/>
                        <m:t>+</m:t>
                      </m:r>
                      <m:f>
                        <m:fPr>
                          <m:ctrlPr>
                            <a:rPr lang="pt-BR" i="1"/>
                          </m:ctrlPr>
                        </m:fPr>
                        <m:num>
                          <m:r>
                            <a:rPr lang="pt-BR"/>
                            <m:t>1</m:t>
                          </m:r>
                        </m:num>
                        <m:den>
                          <m:sSup>
                            <m:sSupPr>
                              <m:ctrlPr>
                                <a:rPr lang="pt-BR" i="1"/>
                              </m:ctrlPr>
                            </m:sSupPr>
                            <m:e>
                              <m:r>
                                <m:rPr>
                                  <m:sty m:val="p"/>
                                </m:rPr>
                                <a:rPr lang="pt-BR"/>
                                <m:t>λ</m:t>
                              </m:r>
                            </m:e>
                            <m:sup>
                              <m:r>
                                <a:rPr lang="pt-BR"/>
                                <m:t>2</m:t>
                              </m:r>
                            </m:sup>
                          </m:sSup>
                        </m:den>
                      </m:f>
                      <m:sSub>
                        <m:sSubPr>
                          <m:ctrlPr>
                            <a:rPr lang="pt-BR" i="1"/>
                          </m:ctrlPr>
                        </m:sSubPr>
                        <m:e>
                          <m:r>
                            <a:rPr lang="pt-BR" i="1"/>
                            <m:t>𝐺</m:t>
                          </m:r>
                        </m:e>
                        <m:sub>
                          <m:r>
                            <a:rPr lang="pt-BR" i="1"/>
                            <m:t>𝑞</m:t>
                          </m:r>
                          <m:bar>
                            <m:barPr>
                              <m:pos m:val="top"/>
                              <m:ctrlPr>
                                <a:rPr lang="pt-BR" i="1"/>
                              </m:ctrlPr>
                            </m:barPr>
                            <m:e>
                              <m:r>
                                <a:rPr lang="pt-BR" i="1"/>
                                <m:t>𝑢</m:t>
                              </m:r>
                            </m:e>
                          </m:bar>
                        </m:sub>
                      </m:sSub>
                      <m:d>
                        <m:dPr>
                          <m:ctrlPr>
                            <a:rPr lang="pt-BR" i="1"/>
                          </m:ctrlPr>
                        </m:dPr>
                        <m:e>
                          <m:sSubSup>
                            <m:sSubSupPr>
                              <m:ctrlPr>
                                <a:rPr lang="pt-BR" i="1"/>
                              </m:ctrlPr>
                            </m:sSubSupPr>
                            <m:e>
                              <m:r>
                                <a:rPr lang="pt-BR" i="1"/>
                                <m:t>𝐾</m:t>
                              </m:r>
                            </m:e>
                            <m:sub>
                              <m:r>
                                <a:rPr lang="pt-BR" i="1"/>
                                <m:t>𝑢</m:t>
                              </m:r>
                              <m:bar>
                                <m:barPr>
                                  <m:pos m:val="top"/>
                                  <m:ctrlPr>
                                    <a:rPr lang="pt-BR" i="1"/>
                                  </m:ctrlPr>
                                </m:barPr>
                                <m:e>
                                  <m:r>
                                    <a:rPr lang="pt-BR" i="1"/>
                                    <m:t>𝑢</m:t>
                                  </m:r>
                                </m:e>
                              </m:bar>
                            </m:sub>
                            <m:sup>
                              <m:r>
                                <a:rPr lang="pt-BR" i="1"/>
                                <m:t>−</m:t>
                              </m:r>
                              <m:r>
                                <a:rPr lang="pt-BR"/>
                                <m:t>1</m:t>
                              </m:r>
                            </m:sup>
                          </m:sSubSup>
                        </m:e>
                      </m:d>
                      <m:d>
                        <m:dPr>
                          <m:ctrlPr>
                            <a:rPr lang="pt-BR" i="1"/>
                          </m:ctrlPr>
                        </m:dPr>
                        <m:e>
                          <m:sSub>
                            <m:sSubPr>
                              <m:ctrlPr>
                                <a:rPr lang="pt-BR" i="1"/>
                              </m:ctrlPr>
                            </m:sSubPr>
                            <m:e>
                              <m:r>
                                <a:rPr lang="pt-BR" i="1"/>
                                <m:t>𝑍</m:t>
                              </m:r>
                            </m:e>
                            <m:sub>
                              <m:r>
                                <a:rPr lang="pt-BR" i="1"/>
                                <m:t>𝑢</m:t>
                              </m:r>
                              <m:bar>
                                <m:barPr>
                                  <m:pos m:val="top"/>
                                  <m:ctrlPr>
                                    <a:rPr lang="pt-BR" i="1"/>
                                  </m:ctrlPr>
                                </m:barPr>
                                <m:e>
                                  <m:r>
                                    <a:rPr lang="pt-BR" i="1"/>
                                    <m:t>𝑞</m:t>
                                  </m:r>
                                </m:e>
                              </m:bar>
                            </m:sub>
                          </m:sSub>
                          <m:r>
                            <a:rPr lang="pt-BR" i="1"/>
                            <m:t>𝑢</m:t>
                          </m:r>
                        </m:e>
                      </m:d>
                      <m:r>
                        <a:rPr lang="pt-BR" i="1"/>
                        <m:t>+</m:t>
                      </m:r>
                      <m:r>
                        <a:rPr lang="pt-BR" i="1"/>
                        <m:t>𝜆</m:t>
                      </m:r>
                      <m:sSub>
                        <m:sSubPr>
                          <m:ctrlPr>
                            <a:rPr lang="pt-BR" i="1"/>
                          </m:ctrlPr>
                        </m:sSubPr>
                        <m:e>
                          <m:r>
                            <a:rPr lang="pt-BR" i="1"/>
                            <m:t>𝑊</m:t>
                          </m:r>
                        </m:e>
                        <m:sub>
                          <m:r>
                            <a:rPr lang="pt-BR" i="1"/>
                            <m:t>𝑞</m:t>
                          </m:r>
                          <m:bar>
                            <m:barPr>
                              <m:pos m:val="top"/>
                              <m:ctrlPr>
                                <a:rPr lang="pt-BR" i="1"/>
                              </m:ctrlPr>
                            </m:barPr>
                            <m:e>
                              <m:r>
                                <a:rPr lang="pt-BR" i="1"/>
                                <m:t>𝑞</m:t>
                              </m:r>
                            </m:e>
                          </m:bar>
                        </m:sub>
                      </m:sSub>
                      <m:r>
                        <a:rPr lang="pt-BR" i="1"/>
                        <m:t>𝑢</m:t>
                      </m:r>
                      <m:r>
                        <a:rPr lang="pt-BR" i="1"/>
                        <m:t>−</m:t>
                      </m:r>
                      <m:sSub>
                        <m:sSubPr>
                          <m:ctrlPr>
                            <a:rPr lang="pt-BR" i="1"/>
                          </m:ctrlPr>
                        </m:sSubPr>
                        <m:e>
                          <m:r>
                            <a:rPr lang="pt-BR" i="1"/>
                            <m:t>𝑆</m:t>
                          </m:r>
                        </m:e>
                        <m:sub>
                          <m:r>
                            <a:rPr lang="pt-BR" i="1"/>
                            <m:t>𝑞</m:t>
                          </m:r>
                          <m:bar>
                            <m:barPr>
                              <m:pos m:val="top"/>
                              <m:ctrlPr>
                                <a:rPr lang="pt-BR" i="1"/>
                              </m:ctrlPr>
                            </m:barPr>
                            <m:e>
                              <m:r>
                                <a:rPr lang="pt-BR" i="1"/>
                                <m:t>𝑢</m:t>
                              </m:r>
                            </m:e>
                          </m:bar>
                        </m:sub>
                      </m:sSub>
                      <m:d>
                        <m:dPr>
                          <m:ctrlPr>
                            <a:rPr lang="pt-BR" i="1"/>
                          </m:ctrlPr>
                        </m:dPr>
                        <m:e>
                          <m:sSubSup>
                            <m:sSubSupPr>
                              <m:ctrlPr>
                                <a:rPr lang="pt-BR" i="1"/>
                              </m:ctrlPr>
                            </m:sSubSupPr>
                            <m:e>
                              <m:r>
                                <a:rPr lang="pt-BR" i="1"/>
                                <m:t>𝑆</m:t>
                              </m:r>
                            </m:e>
                            <m:sub>
                              <m:r>
                                <a:rPr lang="pt-BR" i="1"/>
                                <m:t>𝑢</m:t>
                              </m:r>
                              <m:bar>
                                <m:barPr>
                                  <m:pos m:val="top"/>
                                  <m:ctrlPr>
                                    <a:rPr lang="pt-BR" i="1"/>
                                  </m:ctrlPr>
                                </m:barPr>
                                <m:e>
                                  <m:r>
                                    <a:rPr lang="pt-BR" i="1"/>
                                    <m:t>𝑢</m:t>
                                  </m:r>
                                </m:e>
                              </m:bar>
                            </m:sub>
                            <m:sup>
                              <m:r>
                                <a:rPr lang="pt-BR" i="1"/>
                                <m:t>−1</m:t>
                              </m:r>
                            </m:sup>
                          </m:sSubSup>
                        </m:e>
                      </m:d>
                      <m:d>
                        <m:dPr>
                          <m:ctrlPr>
                            <a:rPr lang="pt-BR" i="1"/>
                          </m:ctrlPr>
                        </m:dPr>
                        <m:e>
                          <m:sSub>
                            <m:sSubPr>
                              <m:ctrlPr>
                                <a:rPr lang="pt-BR" i="1"/>
                              </m:ctrlPr>
                            </m:sSubPr>
                            <m:e>
                              <m:r>
                                <a:rPr lang="pt-BR" i="1"/>
                                <m:t>𝑍</m:t>
                              </m:r>
                            </m:e>
                            <m:sub>
                              <m:r>
                                <a:rPr lang="pt-BR" i="1"/>
                                <m:t>𝑢</m:t>
                              </m:r>
                              <m:bar>
                                <m:barPr>
                                  <m:pos m:val="top"/>
                                  <m:ctrlPr>
                                    <a:rPr lang="pt-BR" i="1"/>
                                  </m:ctrlPr>
                                </m:barPr>
                                <m:e>
                                  <m:r>
                                    <a:rPr lang="pt-BR" i="1"/>
                                    <m:t>𝑞</m:t>
                                  </m:r>
                                </m:e>
                              </m:bar>
                            </m:sub>
                          </m:sSub>
                          <m:r>
                            <a:rPr lang="pt-BR" i="1"/>
                            <m:t>𝑢</m:t>
                          </m:r>
                        </m:e>
                      </m:d>
                      <m:r>
                        <a:rPr lang="pt-BR" i="1"/>
                        <m:t>+</m:t>
                      </m:r>
                      <m:f>
                        <m:fPr>
                          <m:ctrlPr>
                            <a:rPr lang="pt-BR" i="1"/>
                          </m:ctrlPr>
                        </m:fPr>
                        <m:num>
                          <m:r>
                            <a:rPr lang="pt-BR" i="1"/>
                            <m:t>1</m:t>
                          </m:r>
                        </m:num>
                        <m:den>
                          <m:r>
                            <a:rPr lang="pt-BR" i="1"/>
                            <m:t>𝜆</m:t>
                          </m:r>
                        </m:den>
                      </m:f>
                      <m:sSub>
                        <m:sSubPr>
                          <m:ctrlPr>
                            <a:rPr lang="pt-BR" i="1"/>
                          </m:ctrlPr>
                        </m:sSubPr>
                        <m:e>
                          <m:r>
                            <a:rPr lang="pt-BR" i="1"/>
                            <m:t>𝑆</m:t>
                          </m:r>
                        </m:e>
                        <m:sub>
                          <m:r>
                            <a:rPr lang="pt-BR" i="1"/>
                            <m:t>𝑞</m:t>
                          </m:r>
                          <m:bar>
                            <m:barPr>
                              <m:pos m:val="top"/>
                              <m:ctrlPr>
                                <a:rPr lang="pt-BR" i="1"/>
                              </m:ctrlPr>
                            </m:barPr>
                            <m:e>
                              <m:r>
                                <a:rPr lang="pt-BR" i="1"/>
                                <m:t>𝑢</m:t>
                              </m:r>
                            </m:e>
                          </m:bar>
                        </m:sub>
                      </m:sSub>
                      <m:d>
                        <m:dPr>
                          <m:ctrlPr>
                            <a:rPr lang="pt-BR" i="1"/>
                          </m:ctrlPr>
                        </m:dPr>
                        <m:e>
                          <m:sSubSup>
                            <m:sSubSupPr>
                              <m:ctrlPr>
                                <a:rPr lang="pt-BR" i="1"/>
                              </m:ctrlPr>
                            </m:sSubSupPr>
                            <m:e>
                              <m:r>
                                <a:rPr lang="pt-BR" i="1"/>
                                <m:t>𝐾</m:t>
                              </m:r>
                            </m:e>
                            <m:sub>
                              <m:r>
                                <a:rPr lang="pt-BR" i="1"/>
                                <m:t>𝑢</m:t>
                              </m:r>
                              <m:bar>
                                <m:barPr>
                                  <m:pos m:val="top"/>
                                  <m:ctrlPr>
                                    <a:rPr lang="pt-BR" i="1"/>
                                  </m:ctrlPr>
                                </m:barPr>
                                <m:e>
                                  <m:r>
                                    <a:rPr lang="pt-BR" i="1"/>
                                    <m:t>𝑢</m:t>
                                  </m:r>
                                </m:e>
                              </m:bar>
                            </m:sub>
                            <m:sup>
                              <m:r>
                                <a:rPr lang="pt-BR" i="1"/>
                                <m:t>−</m:t>
                              </m:r>
                              <m:r>
                                <a:rPr lang="pt-BR"/>
                                <m:t>1</m:t>
                              </m:r>
                            </m:sup>
                          </m:sSubSup>
                        </m:e>
                      </m:d>
                      <m:d>
                        <m:dPr>
                          <m:ctrlPr>
                            <a:rPr lang="pt-BR" i="1"/>
                          </m:ctrlPr>
                        </m:dPr>
                        <m:e>
                          <m:sSub>
                            <m:sSubPr>
                              <m:ctrlPr>
                                <a:rPr lang="pt-BR" i="1"/>
                              </m:ctrlPr>
                            </m:sSubPr>
                            <m:e>
                              <m:r>
                                <a:rPr lang="pt-BR" i="1"/>
                                <m:t>𝑍</m:t>
                              </m:r>
                            </m:e>
                            <m:sub>
                              <m:r>
                                <a:rPr lang="pt-BR" i="1"/>
                                <m:t>𝑢</m:t>
                              </m:r>
                              <m:bar>
                                <m:barPr>
                                  <m:pos m:val="top"/>
                                  <m:ctrlPr>
                                    <a:rPr lang="pt-BR" i="1"/>
                                  </m:ctrlPr>
                                </m:barPr>
                                <m:e>
                                  <m:r>
                                    <a:rPr lang="pt-BR" i="1"/>
                                    <m:t>𝑞</m:t>
                                  </m:r>
                                </m:e>
                              </m:bar>
                            </m:sub>
                          </m:sSub>
                          <m:r>
                            <a:rPr lang="pt-BR" i="1"/>
                            <m:t>𝑢</m:t>
                          </m:r>
                        </m:e>
                      </m:d>
                      <m:r>
                        <a:rPr lang="pt-BR" i="1"/>
                        <m:t>=</m:t>
                      </m:r>
                      <m:sSup>
                        <m:sSupPr>
                          <m:ctrlPr>
                            <a:rPr lang="pt-BR" i="1"/>
                          </m:ctrlPr>
                        </m:sSupPr>
                        <m:e>
                          <m:r>
                            <a:rPr lang="pt-BR" i="1"/>
                            <m:t>𝜆</m:t>
                          </m:r>
                        </m:e>
                        <m:sup>
                          <m:r>
                            <a:rPr lang="pt-BR" i="1"/>
                            <m:t>2</m:t>
                          </m:r>
                        </m:sup>
                      </m:sSup>
                      <m:sSub>
                        <m:sSubPr>
                          <m:ctrlPr>
                            <a:rPr lang="pt-BR" i="1"/>
                          </m:ctrlPr>
                        </m:sSubPr>
                        <m:e>
                          <m:r>
                            <a:rPr lang="pt-BR" i="1"/>
                            <m:t>𝑀</m:t>
                          </m:r>
                        </m:e>
                        <m:sub>
                          <m:r>
                            <a:rPr lang="pt-BR" i="1"/>
                            <m:t>𝑞</m:t>
                          </m:r>
                          <m:bar>
                            <m:barPr>
                              <m:pos m:val="top"/>
                              <m:ctrlPr>
                                <a:rPr lang="pt-BR" i="1"/>
                              </m:ctrlPr>
                            </m:barPr>
                            <m:e>
                              <m:r>
                                <a:rPr lang="pt-BR" i="1"/>
                                <m:t>𝑞</m:t>
                              </m:r>
                            </m:e>
                          </m:bar>
                        </m:sub>
                      </m:sSub>
                      <m:r>
                        <a:rPr lang="pt-BR" i="1"/>
                        <m:t>𝑢</m:t>
                      </m:r>
                    </m:oMath>
                  </m:oMathPara>
                </a14:m>
                <a:endParaRPr lang="pt-BR" dirty="0"/>
              </a:p>
            </p:txBody>
          </p:sp>
        </mc:Choice>
        <mc:Fallback>
          <p:sp>
            <p:nvSpPr>
              <p:cNvPr id="4" name="CaixaDeTexto 3">
                <a:extLst>
                  <a:ext uri="{FF2B5EF4-FFF2-40B4-BE49-F238E27FC236}">
                    <a16:creationId xmlns:a16="http://schemas.microsoft.com/office/drawing/2014/main" id="{53FBED43-27C9-4FD0-BB0F-3AB72C8E7637}"/>
                  </a:ext>
                </a:extLst>
              </p:cNvPr>
              <p:cNvSpPr txBox="1">
                <a:spLocks noRot="1" noChangeAspect="1" noMove="1" noResize="1" noEditPoints="1" noAdjustHandles="1" noChangeArrowheads="1" noChangeShapeType="1" noTextEdit="1"/>
              </p:cNvSpPr>
              <p:nvPr/>
            </p:nvSpPr>
            <p:spPr>
              <a:xfrm>
                <a:off x="1454972" y="869828"/>
                <a:ext cx="9282056" cy="1133259"/>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866D21A8-4F5F-481D-B097-06260192BBA5}"/>
                  </a:ext>
                </a:extLst>
              </p:cNvPr>
              <p:cNvSpPr txBox="1"/>
              <p:nvPr/>
            </p:nvSpPr>
            <p:spPr>
              <a:xfrm>
                <a:off x="3048897" y="2708621"/>
                <a:ext cx="6094206" cy="21462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e>
                              <m:r>
                                <a:rPr lang="pt-BR" i="0">
                                  <a:latin typeface="Cambria Math" panose="02040503050406030204" pitchFamily="18" charset="0"/>
                                </a:rPr>
                                <m:t>&amp; </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e>
                              <m:r>
                                <a:rPr lang="pt-BR" i="0">
                                  <a:latin typeface="Cambria Math" panose="02040503050406030204" pitchFamily="18" charset="0"/>
                                </a:rPr>
                                <m:t>&amp; </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e>
                              <m:r>
                                <a:rPr lang="pt-BR" i="0">
                                  <a:latin typeface="Cambria Math" panose="02040503050406030204" pitchFamily="18" charset="0"/>
                                </a:rPr>
                                <m:t>&amp; </m:t>
                              </m:r>
                            </m:e>
                            <m:e>
                              <m:r>
                                <a:rPr lang="pt-BR" i="0">
                                  <a:latin typeface="Cambria Math" panose="02040503050406030204" pitchFamily="18" charset="0"/>
                                </a:rPr>
                                <m:t>&amp;</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eqArr>
                        </m:e>
                      </m:d>
                    </m:oMath>
                  </m:oMathPara>
                </a14:m>
                <a:endParaRPr lang="pt-BR" dirty="0"/>
              </a:p>
            </p:txBody>
          </p:sp>
        </mc:Choice>
        <mc:Fallback>
          <p:sp>
            <p:nvSpPr>
              <p:cNvPr id="6" name="CaixaDeTexto 5">
                <a:extLst>
                  <a:ext uri="{FF2B5EF4-FFF2-40B4-BE49-F238E27FC236}">
                    <a16:creationId xmlns:a16="http://schemas.microsoft.com/office/drawing/2014/main" id="{866D21A8-4F5F-481D-B097-06260192BBA5}"/>
                  </a:ext>
                </a:extLst>
              </p:cNvPr>
              <p:cNvSpPr txBox="1">
                <a:spLocks noRot="1" noChangeAspect="1" noMove="1" noResize="1" noEditPoints="1" noAdjustHandles="1" noChangeArrowheads="1" noChangeShapeType="1" noTextEdit="1"/>
              </p:cNvSpPr>
              <p:nvPr/>
            </p:nvSpPr>
            <p:spPr>
              <a:xfrm>
                <a:off x="3048897" y="2708621"/>
                <a:ext cx="6094206" cy="2146293"/>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E0EA29AA-ABB1-4F96-8E18-626E9813A82E}"/>
                  </a:ext>
                </a:extLst>
              </p:cNvPr>
              <p:cNvSpPr txBox="1"/>
              <p:nvPr/>
            </p:nvSpPr>
            <p:spPr>
              <a:xfrm>
                <a:off x="1649058" y="5263188"/>
                <a:ext cx="8893884"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p:sp>
            <p:nvSpPr>
              <p:cNvPr id="8" name="CaixaDeTexto 7">
                <a:extLst>
                  <a:ext uri="{FF2B5EF4-FFF2-40B4-BE49-F238E27FC236}">
                    <a16:creationId xmlns:a16="http://schemas.microsoft.com/office/drawing/2014/main" id="{E0EA29AA-ABB1-4F96-8E18-626E9813A82E}"/>
                  </a:ext>
                </a:extLst>
              </p:cNvPr>
              <p:cNvSpPr txBox="1">
                <a:spLocks noRot="1" noChangeAspect="1" noMove="1" noResize="1" noEditPoints="1" noAdjustHandles="1" noChangeArrowheads="1" noChangeShapeType="1" noTextEdit="1"/>
              </p:cNvSpPr>
              <p:nvPr/>
            </p:nvSpPr>
            <p:spPr>
              <a:xfrm>
                <a:off x="1649058" y="5263188"/>
                <a:ext cx="8893884" cy="612796"/>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397870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Ao substituir o valor de (100) em (104): </a:t>
                </a:r>
              </a:p>
              <a:p>
                <a:pPr algn="r"/>
                <a:r>
                  <a:rPr lang="pt-BR" dirty="0"/>
                  <a:t>(105)</a:t>
                </a:r>
              </a:p>
              <a:p>
                <a:pPr algn="just"/>
                <a:endParaRPr lang="pt-BR" dirty="0"/>
              </a:p>
              <a:p>
                <a:pPr algn="just"/>
                <a:endParaRPr lang="pt-BR" dirty="0"/>
              </a:p>
              <a:p>
                <a:pPr algn="just"/>
                <a:r>
                  <a:rPr lang="pt-BR" dirty="0"/>
                  <a:t>E distribuir seus termos:</a:t>
                </a:r>
              </a:p>
              <a:p>
                <a:pPr algn="just"/>
                <a:endParaRPr lang="pt-BR" dirty="0"/>
              </a:p>
              <a:p>
                <a:pPr algn="r"/>
                <a:r>
                  <a:rPr lang="pt-BR" dirty="0"/>
                  <a:t>(106)</a:t>
                </a:r>
              </a:p>
              <a:p>
                <a:pPr algn="just"/>
                <a:endParaRPr lang="pt-BR" dirty="0"/>
              </a:p>
              <a:p>
                <a:pPr algn="just"/>
                <a:endParaRPr lang="pt-BR" dirty="0"/>
              </a:p>
              <a:p>
                <a:pPr algn="just"/>
                <a:r>
                  <a:rPr lang="pt-BR" dirty="0"/>
                  <a:t>Assim, ao reorganizar, isolar e multiplicar os termos por </a:t>
                </a:r>
                <a14:m>
                  <m:oMath xmlns:m="http://schemas.openxmlformats.org/officeDocument/2006/math">
                    <m:sSup>
                      <m:sSupPr>
                        <m:ctrlPr>
                          <a:rPr lang="pt-BR" b="0" i="1" smtClean="0">
                            <a:latin typeface="Cambria Math" panose="02040503050406030204" pitchFamily="18" charset="0"/>
                          </a:rPr>
                        </m:ctrlPr>
                      </m:sSupPr>
                      <m:e>
                        <m:r>
                          <a:rPr lang="pt-BR" b="0" i="1" smtClean="0">
                            <a:latin typeface="Cambria Math" panose="02040503050406030204" pitchFamily="18" charset="0"/>
                          </a:rPr>
                          <m:t>𝜆</m:t>
                        </m:r>
                      </m:e>
                      <m:sup>
                        <m:r>
                          <a:rPr lang="pt-BR" b="0" i="1" smtClean="0">
                            <a:latin typeface="Cambria Math" panose="02040503050406030204" pitchFamily="18" charset="0"/>
                          </a:rPr>
                          <m:t>2</m:t>
                        </m:r>
                      </m:sup>
                    </m:sSup>
                  </m:oMath>
                </a14:m>
                <a:r>
                  <a:rPr lang="pt-BR" dirty="0"/>
                  <a:t>:</a:t>
                </a:r>
              </a:p>
              <a:p>
                <a:pPr algn="just"/>
                <a:endParaRPr lang="pt-BR" dirty="0"/>
              </a:p>
              <a:p>
                <a:pPr algn="r"/>
                <a:r>
                  <a:rPr lang="pt-BR" dirty="0"/>
                  <a:t>(107)</a:t>
                </a:r>
              </a:p>
            </p:txBody>
          </p:sp>
        </mc:Choice>
        <mc:Fallback>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EC0BFDD2-F624-4298-A1A9-591FE48EF880}"/>
                  </a:ext>
                </a:extLst>
              </p:cNvPr>
              <p:cNvSpPr txBox="1"/>
              <p:nvPr/>
            </p:nvSpPr>
            <p:spPr>
              <a:xfrm>
                <a:off x="1802802" y="766912"/>
                <a:ext cx="8586395" cy="11332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p:sp>
            <p:nvSpPr>
              <p:cNvPr id="4" name="CaixaDeTexto 3">
                <a:extLst>
                  <a:ext uri="{FF2B5EF4-FFF2-40B4-BE49-F238E27FC236}">
                    <a16:creationId xmlns:a16="http://schemas.microsoft.com/office/drawing/2014/main" id="{EC0BFDD2-F624-4298-A1A9-591FE48EF880}"/>
                  </a:ext>
                </a:extLst>
              </p:cNvPr>
              <p:cNvSpPr txBox="1">
                <a:spLocks noRot="1" noChangeAspect="1" noMove="1" noResize="1" noEditPoints="1" noAdjustHandles="1" noChangeArrowheads="1" noChangeShapeType="1" noTextEdit="1"/>
              </p:cNvSpPr>
              <p:nvPr/>
            </p:nvSpPr>
            <p:spPr>
              <a:xfrm>
                <a:off x="1802802" y="766912"/>
                <a:ext cx="8586395" cy="113325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378936C5-BC3F-48CB-B3F5-2DD47255F811}"/>
                  </a:ext>
                </a:extLst>
              </p:cNvPr>
              <p:cNvSpPr txBox="1"/>
              <p:nvPr/>
            </p:nvSpPr>
            <p:spPr>
              <a:xfrm>
                <a:off x="883920" y="2494442"/>
                <a:ext cx="10217972" cy="1653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p:sp>
            <p:nvSpPr>
              <p:cNvPr id="6" name="CaixaDeTexto 5">
                <a:extLst>
                  <a:ext uri="{FF2B5EF4-FFF2-40B4-BE49-F238E27FC236}">
                    <a16:creationId xmlns:a16="http://schemas.microsoft.com/office/drawing/2014/main" id="{378936C5-BC3F-48CB-B3F5-2DD47255F811}"/>
                  </a:ext>
                </a:extLst>
              </p:cNvPr>
              <p:cNvSpPr txBox="1">
                <a:spLocks noRot="1" noChangeAspect="1" noMove="1" noResize="1" noEditPoints="1" noAdjustHandles="1" noChangeArrowheads="1" noChangeShapeType="1" noTextEdit="1"/>
              </p:cNvSpPr>
              <p:nvPr/>
            </p:nvSpPr>
            <p:spPr>
              <a:xfrm>
                <a:off x="883920" y="2494442"/>
                <a:ext cx="10217972" cy="165372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DE6BDEB0-EB99-4612-B330-456829837DF1}"/>
                  </a:ext>
                </a:extLst>
              </p:cNvPr>
              <p:cNvSpPr txBox="1"/>
              <p:nvPr/>
            </p:nvSpPr>
            <p:spPr>
              <a:xfrm>
                <a:off x="1965960" y="5010558"/>
                <a:ext cx="8625840" cy="10429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m:rPr>
                              <m:sty m:val="p"/>
                            </m:rPr>
                            <a:rPr lang="pt-BR">
                              <a:latin typeface="Cambria Math" panose="02040503050406030204" pitchFamily="18" charset="0"/>
                            </a:rPr>
                            <m:t>λ</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m:rPr>
                          <m:sty m:val="p"/>
                        </m:rPr>
                        <a:rPr lang="pt-BR" i="0">
                          <a:latin typeface="Cambria Math" panose="02040503050406030204" pitchFamily="18" charset="0"/>
                        </a:rPr>
                        <m:t>λ</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m:rPr>
                          <m:sty m:val="p"/>
                        </m:rPr>
                        <a:rPr lang="pt-BR" i="0">
                          <a:latin typeface="Cambria Math" panose="02040503050406030204" pitchFamily="18" charset="0"/>
                        </a:rPr>
                        <m:t>λ</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m:rPr>
                          <m:sty m:val="p"/>
                        </m:rPr>
                        <a:rPr lang="pt-BR" i="0">
                          <a:latin typeface="Cambria Math" panose="02040503050406030204" pitchFamily="18" charset="0"/>
                        </a:rPr>
                        <m:t>λ</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p:sp>
            <p:nvSpPr>
              <p:cNvPr id="8" name="CaixaDeTexto 7">
                <a:extLst>
                  <a:ext uri="{FF2B5EF4-FFF2-40B4-BE49-F238E27FC236}">
                    <a16:creationId xmlns:a16="http://schemas.microsoft.com/office/drawing/2014/main" id="{DE6BDEB0-EB99-4612-B330-456829837DF1}"/>
                  </a:ext>
                </a:extLst>
              </p:cNvPr>
              <p:cNvSpPr txBox="1">
                <a:spLocks noRot="1" noChangeAspect="1" noMove="1" noResize="1" noEditPoints="1" noAdjustHandles="1" noChangeArrowheads="1" noChangeShapeType="1" noTextEdit="1"/>
              </p:cNvSpPr>
              <p:nvPr/>
            </p:nvSpPr>
            <p:spPr>
              <a:xfrm>
                <a:off x="1965960" y="5010558"/>
                <a:ext cx="8625840" cy="1042978"/>
              </a:xfrm>
              <a:prstGeom prst="rect">
                <a:avLst/>
              </a:prstGeom>
              <a:blipFill>
                <a:blip r:embed="rId5"/>
                <a:stretch>
                  <a:fillRect b="-585"/>
                </a:stretch>
              </a:blipFill>
            </p:spPr>
            <p:txBody>
              <a:bodyPr/>
              <a:lstStyle/>
              <a:p>
                <a:r>
                  <a:rPr lang="pt-BR">
                    <a:noFill/>
                  </a:rPr>
                  <a:t> </a:t>
                </a:r>
              </a:p>
            </p:txBody>
          </p:sp>
        </mc:Fallback>
      </mc:AlternateContent>
    </p:spTree>
    <p:extLst>
      <p:ext uri="{BB962C8B-B14F-4D97-AF65-F5344CB8AC3E}">
        <p14:creationId xmlns:p14="http://schemas.microsoft.com/office/powerpoint/2010/main" val="599236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Coloca-se então, em evidencia os termos </a:t>
                </a:r>
                <a14:m>
                  <m:oMath xmlns:m="http://schemas.openxmlformats.org/officeDocument/2006/math">
                    <m:r>
                      <a:rPr lang="pt-BR" b="0" i="1" smtClean="0">
                        <a:latin typeface="Cambria Math" panose="02040503050406030204" pitchFamily="18" charset="0"/>
                      </a:rPr>
                      <m:t>𝜆</m:t>
                    </m:r>
                  </m:oMath>
                </a14:m>
                <a:r>
                  <a:rPr lang="pt-BR" dirty="0"/>
                  <a:t>:</a:t>
                </a:r>
              </a:p>
              <a:p>
                <a:pPr algn="r"/>
                <a:r>
                  <a:rPr lang="pt-BR" dirty="0"/>
                  <a:t>(108)</a:t>
                </a:r>
              </a:p>
              <a:p>
                <a:pPr algn="just"/>
                <a:endParaRPr lang="pt-BR" dirty="0"/>
              </a:p>
              <a:p>
                <a:pPr algn="just"/>
                <a:endParaRPr lang="pt-BR" dirty="0"/>
              </a:p>
              <a:p>
                <a:pPr algn="just"/>
                <a:r>
                  <a:rPr lang="pt-BR" dirty="0"/>
                  <a:t>Por fim, fazendo as seguintes substituições:</a:t>
                </a:r>
              </a:p>
              <a:p>
                <a:pPr algn="just"/>
                <a:endParaRPr lang="pt-BR" dirty="0"/>
              </a:p>
              <a:p>
                <a:pPr algn="just"/>
                <a:endParaRPr lang="pt-BR" dirty="0"/>
              </a:p>
              <a:p>
                <a:pPr algn="r"/>
                <a:r>
                  <a:rPr lang="pt-BR" dirty="0"/>
                  <a:t>(109)</a:t>
                </a:r>
              </a:p>
              <a:p>
                <a:pPr algn="just"/>
                <a:endParaRPr lang="pt-BR" dirty="0"/>
              </a:p>
              <a:p>
                <a:pPr algn="just"/>
                <a:endParaRPr lang="pt-BR" dirty="0"/>
              </a:p>
              <a:p>
                <a:pPr algn="just"/>
                <a:r>
                  <a:rPr lang="pt-BR" dirty="0"/>
                  <a:t>Resume-se o sistema completo nesta forma:</a:t>
                </a:r>
              </a:p>
              <a:p>
                <a:pPr algn="r"/>
                <a:r>
                  <a:rPr lang="pt-BR" dirty="0"/>
                  <a:t>(110)</a:t>
                </a:r>
              </a:p>
            </p:txBody>
          </p:sp>
        </mc:Choice>
        <mc:Fallback>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C01A1B39-6758-4468-8474-B980512A1F03}"/>
                  </a:ext>
                </a:extLst>
              </p:cNvPr>
              <p:cNvSpPr txBox="1"/>
              <p:nvPr/>
            </p:nvSpPr>
            <p:spPr>
              <a:xfrm>
                <a:off x="1810422" y="805511"/>
                <a:ext cx="8571155" cy="11031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=0</m:t>
                      </m:r>
                    </m:oMath>
                  </m:oMathPara>
                </a14:m>
                <a:endParaRPr lang="pt-BR" dirty="0"/>
              </a:p>
            </p:txBody>
          </p:sp>
        </mc:Choice>
        <mc:Fallback>
          <p:sp>
            <p:nvSpPr>
              <p:cNvPr id="4" name="CaixaDeTexto 3">
                <a:extLst>
                  <a:ext uri="{FF2B5EF4-FFF2-40B4-BE49-F238E27FC236}">
                    <a16:creationId xmlns:a16="http://schemas.microsoft.com/office/drawing/2014/main" id="{C01A1B39-6758-4468-8474-B980512A1F03}"/>
                  </a:ext>
                </a:extLst>
              </p:cNvPr>
              <p:cNvSpPr txBox="1">
                <a:spLocks noRot="1" noChangeAspect="1" noMove="1" noResize="1" noEditPoints="1" noAdjustHandles="1" noChangeArrowheads="1" noChangeShapeType="1" noTextEdit="1"/>
              </p:cNvSpPr>
              <p:nvPr/>
            </p:nvSpPr>
            <p:spPr>
              <a:xfrm>
                <a:off x="1810422" y="805511"/>
                <a:ext cx="8571155" cy="1103187"/>
              </a:xfrm>
              <a:prstGeom prst="rect">
                <a:avLst/>
              </a:prstGeom>
              <a:blipFill>
                <a:blip r:embed="rId3"/>
                <a:stretch>
                  <a:fillRect b="-55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EEBD28AB-B314-4D97-ABE0-52766751C939}"/>
                  </a:ext>
                </a:extLst>
              </p:cNvPr>
              <p:cNvSpPr txBox="1"/>
              <p:nvPr/>
            </p:nvSpPr>
            <p:spPr>
              <a:xfrm>
                <a:off x="1381460" y="2651541"/>
                <a:ext cx="6094206" cy="3920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𝐴</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p:sp>
            <p:nvSpPr>
              <p:cNvPr id="7" name="CaixaDeTexto 6">
                <a:extLst>
                  <a:ext uri="{FF2B5EF4-FFF2-40B4-BE49-F238E27FC236}">
                    <a16:creationId xmlns:a16="http://schemas.microsoft.com/office/drawing/2014/main" id="{EEBD28AB-B314-4D97-ABE0-52766751C939}"/>
                  </a:ext>
                </a:extLst>
              </p:cNvPr>
              <p:cNvSpPr txBox="1">
                <a:spLocks noRot="1" noChangeAspect="1" noMove="1" noResize="1" noEditPoints="1" noAdjustHandles="1" noChangeArrowheads="1" noChangeShapeType="1" noTextEdit="1"/>
              </p:cNvSpPr>
              <p:nvPr/>
            </p:nvSpPr>
            <p:spPr>
              <a:xfrm>
                <a:off x="1381460" y="2651541"/>
                <a:ext cx="6094206" cy="392030"/>
              </a:xfrm>
              <a:prstGeom prst="rect">
                <a:avLst/>
              </a:prstGeom>
              <a:blipFill>
                <a:blip r:embed="rId4"/>
                <a:stretch>
                  <a:fillRect b="-3125"/>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F4DE0EE5-9A0B-423C-BE96-797B1D3E01E2}"/>
                  </a:ext>
                </a:extLst>
              </p:cNvPr>
              <p:cNvSpPr txBox="1"/>
              <p:nvPr/>
            </p:nvSpPr>
            <p:spPr>
              <a:xfrm>
                <a:off x="1381460" y="3046344"/>
                <a:ext cx="6094206" cy="41312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𝐵</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p:sp>
            <p:nvSpPr>
              <p:cNvPr id="9" name="CaixaDeTexto 8">
                <a:extLst>
                  <a:ext uri="{FF2B5EF4-FFF2-40B4-BE49-F238E27FC236}">
                    <a16:creationId xmlns:a16="http://schemas.microsoft.com/office/drawing/2014/main" id="{F4DE0EE5-9A0B-423C-BE96-797B1D3E01E2}"/>
                  </a:ext>
                </a:extLst>
              </p:cNvPr>
              <p:cNvSpPr txBox="1">
                <a:spLocks noRot="1" noChangeAspect="1" noMove="1" noResize="1" noEditPoints="1" noAdjustHandles="1" noChangeArrowheads="1" noChangeShapeType="1" noTextEdit="1"/>
              </p:cNvSpPr>
              <p:nvPr/>
            </p:nvSpPr>
            <p:spPr>
              <a:xfrm>
                <a:off x="1381460" y="3046344"/>
                <a:ext cx="6094206" cy="413126"/>
              </a:xfrm>
              <a:prstGeom prst="rect">
                <a:avLst/>
              </a:prstGeom>
              <a:blipFill>
                <a:blip r:embed="rId5"/>
                <a:stretch>
                  <a:fillRect b="-2985"/>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21CD63E4-3D71-4E4A-81DD-561C36921AFA}"/>
                  </a:ext>
                </a:extLst>
              </p:cNvPr>
              <p:cNvSpPr txBox="1"/>
              <p:nvPr/>
            </p:nvSpPr>
            <p:spPr>
              <a:xfrm>
                <a:off x="1381460" y="3459470"/>
                <a:ext cx="6094206" cy="41505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𝐶</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p:sp>
            <p:nvSpPr>
              <p:cNvPr id="11" name="CaixaDeTexto 10">
                <a:extLst>
                  <a:ext uri="{FF2B5EF4-FFF2-40B4-BE49-F238E27FC236}">
                    <a16:creationId xmlns:a16="http://schemas.microsoft.com/office/drawing/2014/main" id="{21CD63E4-3D71-4E4A-81DD-561C36921AFA}"/>
                  </a:ext>
                </a:extLst>
              </p:cNvPr>
              <p:cNvSpPr txBox="1">
                <a:spLocks noRot="1" noChangeAspect="1" noMove="1" noResize="1" noEditPoints="1" noAdjustHandles="1" noChangeArrowheads="1" noChangeShapeType="1" noTextEdit="1"/>
              </p:cNvSpPr>
              <p:nvPr/>
            </p:nvSpPr>
            <p:spPr>
              <a:xfrm>
                <a:off x="1381460" y="3459470"/>
                <a:ext cx="6094206" cy="415050"/>
              </a:xfrm>
              <a:prstGeom prst="rect">
                <a:avLst/>
              </a:prstGeom>
              <a:blipFill>
                <a:blip r:embed="rId6"/>
                <a:stretch>
                  <a:fillRect b="-289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3" name="CaixaDeTexto 12">
                <a:extLst>
                  <a:ext uri="{FF2B5EF4-FFF2-40B4-BE49-F238E27FC236}">
                    <a16:creationId xmlns:a16="http://schemas.microsoft.com/office/drawing/2014/main" id="{137AADC1-5394-4AC7-A5C7-399BF92C27A7}"/>
                  </a:ext>
                </a:extLst>
              </p:cNvPr>
              <p:cNvSpPr txBox="1"/>
              <p:nvPr/>
            </p:nvSpPr>
            <p:spPr>
              <a:xfrm>
                <a:off x="1381460" y="3874520"/>
                <a:ext cx="6094206" cy="41312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𝐷</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p:sp>
            <p:nvSpPr>
              <p:cNvPr id="13" name="CaixaDeTexto 12">
                <a:extLst>
                  <a:ext uri="{FF2B5EF4-FFF2-40B4-BE49-F238E27FC236}">
                    <a16:creationId xmlns:a16="http://schemas.microsoft.com/office/drawing/2014/main" id="{137AADC1-5394-4AC7-A5C7-399BF92C27A7}"/>
                  </a:ext>
                </a:extLst>
              </p:cNvPr>
              <p:cNvSpPr txBox="1">
                <a:spLocks noRot="1" noChangeAspect="1" noMove="1" noResize="1" noEditPoints="1" noAdjustHandles="1" noChangeArrowheads="1" noChangeShapeType="1" noTextEdit="1"/>
              </p:cNvSpPr>
              <p:nvPr/>
            </p:nvSpPr>
            <p:spPr>
              <a:xfrm>
                <a:off x="1381460" y="3874520"/>
                <a:ext cx="6094206" cy="413126"/>
              </a:xfrm>
              <a:prstGeom prst="rect">
                <a:avLst/>
              </a:prstGeom>
              <a:blipFill>
                <a:blip r:embed="rId7"/>
                <a:stretch>
                  <a:fillRect b="-2985"/>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5" name="CaixaDeTexto 14">
                <a:extLst>
                  <a:ext uri="{FF2B5EF4-FFF2-40B4-BE49-F238E27FC236}">
                    <a16:creationId xmlns:a16="http://schemas.microsoft.com/office/drawing/2014/main" id="{2F178683-51C3-47B4-A321-8F102F8230A4}"/>
                  </a:ext>
                </a:extLst>
              </p:cNvPr>
              <p:cNvSpPr txBox="1"/>
              <p:nvPr/>
            </p:nvSpPr>
            <p:spPr>
              <a:xfrm>
                <a:off x="1381460" y="4310666"/>
                <a:ext cx="6094206" cy="3920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𝐸</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p:sp>
            <p:nvSpPr>
              <p:cNvPr id="15" name="CaixaDeTexto 14">
                <a:extLst>
                  <a:ext uri="{FF2B5EF4-FFF2-40B4-BE49-F238E27FC236}">
                    <a16:creationId xmlns:a16="http://schemas.microsoft.com/office/drawing/2014/main" id="{2F178683-51C3-47B4-A321-8F102F8230A4}"/>
                  </a:ext>
                </a:extLst>
              </p:cNvPr>
              <p:cNvSpPr txBox="1">
                <a:spLocks noRot="1" noChangeAspect="1" noMove="1" noResize="1" noEditPoints="1" noAdjustHandles="1" noChangeArrowheads="1" noChangeShapeType="1" noTextEdit="1"/>
              </p:cNvSpPr>
              <p:nvPr/>
            </p:nvSpPr>
            <p:spPr>
              <a:xfrm>
                <a:off x="1381460" y="4310666"/>
                <a:ext cx="6094206" cy="392030"/>
              </a:xfrm>
              <a:prstGeom prst="rect">
                <a:avLst/>
              </a:prstGeom>
              <a:blipFill>
                <a:blip r:embed="rId8"/>
                <a:stretch>
                  <a:fillRect b="-4688"/>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7" name="CaixaDeTexto 16">
                <a:extLst>
                  <a:ext uri="{FF2B5EF4-FFF2-40B4-BE49-F238E27FC236}">
                    <a16:creationId xmlns:a16="http://schemas.microsoft.com/office/drawing/2014/main" id="{879D80FF-0056-41AD-BF3B-34C87B370B37}"/>
                  </a:ext>
                </a:extLst>
              </p:cNvPr>
              <p:cNvSpPr txBox="1"/>
              <p:nvPr/>
            </p:nvSpPr>
            <p:spPr>
              <a:xfrm>
                <a:off x="3048896" y="5334424"/>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r>
                            <a:rPr lang="pt-BR" i="1">
                              <a:latin typeface="Cambria Math" panose="02040503050406030204" pitchFamily="18" charset="0"/>
                            </a:rPr>
                            <m:t>𝐴</m:t>
                          </m:r>
                        </m:e>
                      </m:d>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d>
                        <m:dPr>
                          <m:ctrlPr>
                            <a:rPr lang="pt-BR" i="1">
                              <a:latin typeface="Cambria Math" panose="02040503050406030204" pitchFamily="18" charset="0"/>
                            </a:rPr>
                          </m:ctrlPr>
                        </m:dPr>
                        <m:e>
                          <m:r>
                            <a:rPr lang="pt-BR" i="1">
                              <a:latin typeface="Cambria Math" panose="02040503050406030204" pitchFamily="18" charset="0"/>
                            </a:rPr>
                            <m:t>𝐵</m:t>
                          </m:r>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𝐶</m:t>
                          </m:r>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d>
                        <m:dPr>
                          <m:ctrlPr>
                            <a:rPr lang="pt-BR" i="1">
                              <a:latin typeface="Cambria Math" panose="02040503050406030204" pitchFamily="18" charset="0"/>
                            </a:rPr>
                          </m:ctrlPr>
                        </m:dPr>
                        <m:e>
                          <m:r>
                            <a:rPr lang="pt-BR" i="1">
                              <a:latin typeface="Cambria Math" panose="02040503050406030204" pitchFamily="18" charset="0"/>
                            </a:rPr>
                            <m:t>𝐷</m:t>
                          </m:r>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d>
                        <m:dPr>
                          <m:ctrlPr>
                            <a:rPr lang="pt-BR" i="1">
                              <a:latin typeface="Cambria Math" panose="02040503050406030204" pitchFamily="18" charset="0"/>
                            </a:rPr>
                          </m:ctrlPr>
                        </m:dPr>
                        <m:e>
                          <m:r>
                            <a:rPr lang="pt-BR" i="1">
                              <a:latin typeface="Cambria Math" panose="02040503050406030204" pitchFamily="18" charset="0"/>
                            </a:rPr>
                            <m:t>𝐸</m:t>
                          </m:r>
                        </m:e>
                      </m:d>
                      <m:r>
                        <a:rPr lang="pt-BR" i="1">
                          <a:latin typeface="Cambria Math" panose="02040503050406030204" pitchFamily="18" charset="0"/>
                        </a:rPr>
                        <m:t>𝑢</m:t>
                      </m:r>
                      <m:r>
                        <a:rPr lang="pt-BR" i="0">
                          <a:latin typeface="Cambria Math" panose="02040503050406030204" pitchFamily="18" charset="0"/>
                        </a:rPr>
                        <m:t>=0</m:t>
                      </m:r>
                    </m:oMath>
                  </m:oMathPara>
                </a14:m>
                <a:endParaRPr lang="pt-BR" dirty="0"/>
              </a:p>
            </p:txBody>
          </p:sp>
        </mc:Choice>
        <mc:Fallback>
          <p:sp>
            <p:nvSpPr>
              <p:cNvPr id="17" name="CaixaDeTexto 16">
                <a:extLst>
                  <a:ext uri="{FF2B5EF4-FFF2-40B4-BE49-F238E27FC236}">
                    <a16:creationId xmlns:a16="http://schemas.microsoft.com/office/drawing/2014/main" id="{879D80FF-0056-41AD-BF3B-34C87B370B37}"/>
                  </a:ext>
                </a:extLst>
              </p:cNvPr>
              <p:cNvSpPr txBox="1">
                <a:spLocks noRot="1" noChangeAspect="1" noMove="1" noResize="1" noEditPoints="1" noAdjustHandles="1" noChangeArrowheads="1" noChangeShapeType="1" noTextEdit="1"/>
              </p:cNvSpPr>
              <p:nvPr/>
            </p:nvSpPr>
            <p:spPr>
              <a:xfrm>
                <a:off x="3048896" y="5334424"/>
                <a:ext cx="6094206" cy="369332"/>
              </a:xfrm>
              <a:prstGeom prst="rect">
                <a:avLst/>
              </a:prstGeom>
              <a:blipFill>
                <a:blip r:embed="rId9"/>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069130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Resultando, por fim, na equação (111), que possui a forma de uma equação característica: </a:t>
            </a:r>
          </a:p>
          <a:p>
            <a:pPr algn="r"/>
            <a:endParaRPr lang="pt-BR" dirty="0"/>
          </a:p>
          <a:p>
            <a:pPr algn="r"/>
            <a:r>
              <a:rPr lang="pt-BR" dirty="0"/>
              <a:t>(111)</a:t>
            </a:r>
          </a:p>
          <a:p>
            <a:pPr algn="just"/>
            <a:endParaRPr lang="pt-BR" dirty="0"/>
          </a:p>
        </p:txBody>
      </p:sp>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24608015-17B7-49F0-8D77-676A34254BCB}"/>
                  </a:ext>
                </a:extLst>
              </p:cNvPr>
              <p:cNvSpPr txBox="1"/>
              <p:nvPr/>
            </p:nvSpPr>
            <p:spPr>
              <a:xfrm>
                <a:off x="3048897" y="1235343"/>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r>
                            <a:rPr lang="pt-BR" i="1">
                              <a:latin typeface="Cambria Math" panose="02040503050406030204" pitchFamily="18" charset="0"/>
                            </a:rPr>
                            <m:t>𝐴</m:t>
                          </m:r>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𝐵</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𝐶</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r>
                            <a:rPr lang="pt-BR" i="1">
                              <a:latin typeface="Cambria Math" panose="02040503050406030204" pitchFamily="18" charset="0"/>
                            </a:rPr>
                            <m:t>𝐷</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r>
                            <a:rPr lang="pt-BR" i="1">
                              <a:latin typeface="Cambria Math" panose="02040503050406030204" pitchFamily="18" charset="0"/>
                            </a:rPr>
                            <m:t>𝐸</m:t>
                          </m:r>
                        </m:e>
                      </m:d>
                      <m:r>
                        <a:rPr lang="pt-BR" i="1">
                          <a:latin typeface="Cambria Math" panose="02040503050406030204" pitchFamily="18" charset="0"/>
                        </a:rPr>
                        <m:t>𝑢</m:t>
                      </m:r>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p:sp>
            <p:nvSpPr>
              <p:cNvPr id="4" name="CaixaDeTexto 3">
                <a:extLst>
                  <a:ext uri="{FF2B5EF4-FFF2-40B4-BE49-F238E27FC236}">
                    <a16:creationId xmlns:a16="http://schemas.microsoft.com/office/drawing/2014/main" id="{24608015-17B7-49F0-8D77-676A34254BCB}"/>
                  </a:ext>
                </a:extLst>
              </p:cNvPr>
              <p:cNvSpPr txBox="1">
                <a:spLocks noRot="1" noChangeAspect="1" noMove="1" noResize="1" noEditPoints="1" noAdjustHandles="1" noChangeArrowheads="1" noChangeShapeType="1" noTextEdit="1"/>
              </p:cNvSpPr>
              <p:nvPr/>
            </p:nvSpPr>
            <p:spPr>
              <a:xfrm>
                <a:off x="3048897" y="1235343"/>
                <a:ext cx="6094206" cy="369332"/>
              </a:xfrm>
              <a:prstGeom prst="rect">
                <a:avLst/>
              </a:prstGeom>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384424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3.3. Proposição de Przeminiecky</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Para solucionar a equação característica obtida em (111), busca-se uma solução com estrutura semelhante, onde seus conceitos possam ser aproveitados.</a:t>
            </a:r>
          </a:p>
          <a:p>
            <a:pPr algn="just"/>
            <a:r>
              <a:rPr lang="pt-BR" dirty="0"/>
              <a:t>Partindo de:</a:t>
            </a:r>
          </a:p>
          <a:p>
            <a:pPr algn="r"/>
            <a:r>
              <a:rPr lang="pt-BR" dirty="0"/>
              <a:t>(112)</a:t>
            </a:r>
          </a:p>
          <a:p>
            <a:pPr algn="just"/>
            <a:r>
              <a:rPr lang="pt-BR" dirty="0"/>
              <a:t>Este sistema possui solução da seguinte forma:</a:t>
            </a:r>
          </a:p>
          <a:p>
            <a:pPr algn="r"/>
            <a:r>
              <a:rPr lang="pt-BR" dirty="0"/>
              <a:t>(113)</a:t>
            </a:r>
          </a:p>
          <a:p>
            <a:pPr algn="just"/>
            <a:r>
              <a:rPr lang="pt-BR" dirty="0"/>
              <a:t>Assim, ao substituir (113) em (112), e derivar em relação ao tempo:</a:t>
            </a:r>
          </a:p>
          <a:p>
            <a:pPr algn="r"/>
            <a:r>
              <a:rPr lang="pt-BR" dirty="0"/>
              <a:t>(114)</a:t>
            </a:r>
          </a:p>
          <a:p>
            <a:pPr algn="just"/>
            <a:endParaRPr lang="pt-BR" dirty="0"/>
          </a:p>
        </p:txBody>
      </p:sp>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490F71FF-B728-49EA-BA16-791E4CB3E187}"/>
                  </a:ext>
                </a:extLst>
              </p:cNvPr>
              <p:cNvSpPr txBox="1"/>
              <p:nvPr/>
            </p:nvSpPr>
            <p:spPr>
              <a:xfrm>
                <a:off x="3048897" y="2967324"/>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𝑀</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𝐾𝑢</m:t>
                      </m:r>
                      <m:r>
                        <a:rPr lang="pt-BR" i="0">
                          <a:latin typeface="Cambria Math" panose="02040503050406030204" pitchFamily="18" charset="0"/>
                        </a:rPr>
                        <m:t>=0</m:t>
                      </m:r>
                    </m:oMath>
                  </m:oMathPara>
                </a14:m>
                <a:endParaRPr lang="pt-BR" dirty="0"/>
              </a:p>
            </p:txBody>
          </p:sp>
        </mc:Choice>
        <mc:Fallback>
          <p:sp>
            <p:nvSpPr>
              <p:cNvPr id="5" name="CaixaDeTexto 4">
                <a:extLst>
                  <a:ext uri="{FF2B5EF4-FFF2-40B4-BE49-F238E27FC236}">
                    <a16:creationId xmlns:a16="http://schemas.microsoft.com/office/drawing/2014/main" id="{490F71FF-B728-49EA-BA16-791E4CB3E187}"/>
                  </a:ext>
                </a:extLst>
              </p:cNvPr>
              <p:cNvSpPr txBox="1">
                <a:spLocks noRot="1" noChangeAspect="1" noMove="1" noResize="1" noEditPoints="1" noAdjustHandles="1" noChangeArrowheads="1" noChangeShapeType="1" noTextEdit="1"/>
              </p:cNvSpPr>
              <p:nvPr/>
            </p:nvSpPr>
            <p:spPr>
              <a:xfrm>
                <a:off x="3048897" y="2967324"/>
                <a:ext cx="6094206"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7F0BEAA7-8641-4029-ACF0-F61A7B9531AB}"/>
                  </a:ext>
                </a:extLst>
              </p:cNvPr>
              <p:cNvSpPr txBox="1"/>
              <p:nvPr/>
            </p:nvSpPr>
            <p:spPr>
              <a:xfrm>
                <a:off x="3079377" y="3857414"/>
                <a:ext cx="6094206" cy="382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r>
                            <a:rPr lang="pt-BR" i="0">
                              <a:latin typeface="Cambria Math" panose="02040503050406030204" pitchFamily="18" charset="0"/>
                            </a:rPr>
                            <m:t>,</m:t>
                          </m:r>
                          <m:r>
                            <a:rPr lang="pt-BR" i="1">
                              <a:latin typeface="Cambria Math" panose="02040503050406030204" pitchFamily="18" charset="0"/>
                            </a:rPr>
                            <m:t>𝑡</m:t>
                          </m:r>
                        </m:e>
                      </m:d>
                      <m:r>
                        <a:rPr lang="pt-BR" i="0">
                          <a:latin typeface="Cambria Math" panose="02040503050406030204" pitchFamily="18" charset="0"/>
                        </a:rPr>
                        <m:t>=</m:t>
                      </m:r>
                      <m:r>
                        <a:rPr lang="pt-BR" i="1">
                          <a:latin typeface="Cambria Math" panose="02040503050406030204" pitchFamily="18" charset="0"/>
                        </a:rPr>
                        <m:t>𝑈</m:t>
                      </m:r>
                      <m:d>
                        <m:dPr>
                          <m:ctrlPr>
                            <a:rPr lang="pt-BR" i="1">
                              <a:latin typeface="Cambria Math" panose="02040503050406030204" pitchFamily="18" charset="0"/>
                            </a:rPr>
                          </m:ctrlPr>
                        </m:dPr>
                        <m:e>
                          <m:r>
                            <a:rPr lang="pt-BR" i="1">
                              <a:latin typeface="Cambria Math" panose="02040503050406030204" pitchFamily="18" charset="0"/>
                            </a:rPr>
                            <m:t>𝑥</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𝜆</m:t>
                          </m:r>
                          <m:r>
                            <a:rPr lang="pt-BR" i="1">
                              <a:latin typeface="Cambria Math" panose="02040503050406030204" pitchFamily="18" charset="0"/>
                            </a:rPr>
                            <m:t>𝑡</m:t>
                          </m:r>
                        </m:sup>
                      </m:sSup>
                    </m:oMath>
                  </m:oMathPara>
                </a14:m>
                <a:endParaRPr lang="pt-BR" dirty="0"/>
              </a:p>
            </p:txBody>
          </p:sp>
        </mc:Choice>
        <mc:Fallback>
          <p:sp>
            <p:nvSpPr>
              <p:cNvPr id="7" name="CaixaDeTexto 6">
                <a:extLst>
                  <a:ext uri="{FF2B5EF4-FFF2-40B4-BE49-F238E27FC236}">
                    <a16:creationId xmlns:a16="http://schemas.microsoft.com/office/drawing/2014/main" id="{7F0BEAA7-8641-4029-ACF0-F61A7B9531AB}"/>
                  </a:ext>
                </a:extLst>
              </p:cNvPr>
              <p:cNvSpPr txBox="1">
                <a:spLocks noRot="1" noChangeAspect="1" noMove="1" noResize="1" noEditPoints="1" noAdjustHandles="1" noChangeArrowheads="1" noChangeShapeType="1" noTextEdit="1"/>
              </p:cNvSpPr>
              <p:nvPr/>
            </p:nvSpPr>
            <p:spPr>
              <a:xfrm>
                <a:off x="3079377" y="3857414"/>
                <a:ext cx="6094206" cy="38228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ADBF033F-8514-4728-90F0-D2DDCE49B511}"/>
                  </a:ext>
                </a:extLst>
              </p:cNvPr>
              <p:cNvSpPr txBox="1"/>
              <p:nvPr/>
            </p:nvSpPr>
            <p:spPr>
              <a:xfrm>
                <a:off x="3048897" y="4863254"/>
                <a:ext cx="6094206" cy="382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𝑀</m:t>
                          </m:r>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𝐶</m:t>
                          </m:r>
                          <m:r>
                            <a:rPr lang="pt-BR" i="0">
                              <a:latin typeface="Cambria Math" panose="02040503050406030204" pitchFamily="18" charset="0"/>
                            </a:rPr>
                            <m:t>+</m:t>
                          </m:r>
                          <m:r>
                            <a:rPr lang="pt-BR" i="1">
                              <a:latin typeface="Cambria Math" panose="02040503050406030204" pitchFamily="18" charset="0"/>
                            </a:rPr>
                            <m:t>𝐾</m:t>
                          </m:r>
                        </m:e>
                      </m:d>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=0</m:t>
                      </m:r>
                    </m:oMath>
                  </m:oMathPara>
                </a14:m>
                <a:endParaRPr lang="pt-BR" dirty="0"/>
              </a:p>
            </p:txBody>
          </p:sp>
        </mc:Choice>
        <mc:Fallback>
          <p:sp>
            <p:nvSpPr>
              <p:cNvPr id="9" name="CaixaDeTexto 8">
                <a:extLst>
                  <a:ext uri="{FF2B5EF4-FFF2-40B4-BE49-F238E27FC236}">
                    <a16:creationId xmlns:a16="http://schemas.microsoft.com/office/drawing/2014/main" id="{ADBF033F-8514-4728-90F0-D2DDCE49B511}"/>
                  </a:ext>
                </a:extLst>
              </p:cNvPr>
              <p:cNvSpPr txBox="1">
                <a:spLocks noRot="1" noChangeAspect="1" noMove="1" noResize="1" noEditPoints="1" noAdjustHandles="1" noChangeArrowheads="1" noChangeShapeType="1" noTextEdit="1"/>
              </p:cNvSpPr>
              <p:nvPr/>
            </p:nvSpPr>
            <p:spPr>
              <a:xfrm>
                <a:off x="3048897" y="4863254"/>
                <a:ext cx="6094206" cy="382284"/>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696193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Faz-se então: </a:t>
            </a:r>
          </a:p>
          <a:p>
            <a:pPr algn="r"/>
            <a:r>
              <a:rPr lang="pt-BR" dirty="0"/>
              <a:t>(115)</a:t>
            </a:r>
          </a:p>
          <a:p>
            <a:pPr algn="just"/>
            <a:r>
              <a:rPr lang="pt-BR" dirty="0"/>
              <a:t>Então, é combinada a equação (112) com a Identidade abaixo:</a:t>
            </a:r>
          </a:p>
          <a:p>
            <a:pPr algn="r"/>
            <a:r>
              <a:rPr lang="pt-BR" dirty="0"/>
              <a:t>(116)</a:t>
            </a:r>
          </a:p>
          <a:p>
            <a:pPr algn="just"/>
            <a:r>
              <a:rPr lang="pt-BR" dirty="0"/>
              <a:t>Gerando um sistema matricial de maior ordem. </a:t>
            </a:r>
          </a:p>
          <a:p>
            <a:pPr algn="r"/>
            <a:r>
              <a:rPr lang="pt-BR" dirty="0"/>
              <a:t>(117)</a:t>
            </a:r>
          </a:p>
          <a:p>
            <a:pPr algn="just"/>
            <a:r>
              <a:rPr lang="pt-BR" dirty="0"/>
              <a:t>Assim, reescreve-se (116) e (117):</a:t>
            </a:r>
          </a:p>
          <a:p>
            <a:pPr algn="r"/>
            <a:r>
              <a:rPr lang="pt-BR" dirty="0"/>
              <a:t>(118)</a:t>
            </a:r>
          </a:p>
          <a:p>
            <a:pPr algn="just"/>
            <a:r>
              <a:rPr lang="pt-BR" dirty="0"/>
              <a:t>E definindo:</a:t>
            </a:r>
          </a:p>
          <a:p>
            <a:pPr marL="0" indent="0" algn="r">
              <a:buNone/>
            </a:pPr>
            <a:r>
              <a:rPr lang="pt-BR" dirty="0"/>
              <a:t>(119)</a:t>
            </a:r>
          </a:p>
          <a:p>
            <a:pPr algn="just"/>
            <a:r>
              <a:rPr lang="pt-BR" dirty="0"/>
              <a:t>A equação (118) se torna:</a:t>
            </a:r>
          </a:p>
          <a:p>
            <a:pPr algn="r"/>
            <a:r>
              <a:rPr lang="pt-BR" dirty="0"/>
              <a:t>(120)</a:t>
            </a:r>
          </a:p>
          <a:p>
            <a:pPr algn="just"/>
            <a:endParaRPr lang="pt-BR" dirty="0"/>
          </a:p>
        </p:txBody>
      </p:sp>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78E9E035-2429-41A4-BF5E-F09E3DC1F385}"/>
                  </a:ext>
                </a:extLst>
              </p:cNvPr>
              <p:cNvSpPr txBox="1"/>
              <p:nvPr/>
            </p:nvSpPr>
            <p:spPr>
              <a:xfrm>
                <a:off x="3048897" y="783522"/>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𝑀</m:t>
                          </m:r>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𝐶</m:t>
                          </m:r>
                          <m:r>
                            <a:rPr lang="pt-BR" i="0">
                              <a:latin typeface="Cambria Math" panose="02040503050406030204" pitchFamily="18" charset="0"/>
                            </a:rPr>
                            <m:t>+</m:t>
                          </m:r>
                          <m:r>
                            <a:rPr lang="pt-BR" i="1">
                              <a:latin typeface="Cambria Math" panose="02040503050406030204" pitchFamily="18" charset="0"/>
                            </a:rPr>
                            <m:t>𝐾</m:t>
                          </m:r>
                        </m:e>
                      </m:d>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p:sp>
            <p:nvSpPr>
              <p:cNvPr id="5" name="CaixaDeTexto 4">
                <a:extLst>
                  <a:ext uri="{FF2B5EF4-FFF2-40B4-BE49-F238E27FC236}">
                    <a16:creationId xmlns:a16="http://schemas.microsoft.com/office/drawing/2014/main" id="{78E9E035-2429-41A4-BF5E-F09E3DC1F385}"/>
                  </a:ext>
                </a:extLst>
              </p:cNvPr>
              <p:cNvSpPr txBox="1">
                <a:spLocks noRot="1" noChangeAspect="1" noMove="1" noResize="1" noEditPoints="1" noAdjustHandles="1" noChangeArrowheads="1" noChangeShapeType="1" noTextEdit="1"/>
              </p:cNvSpPr>
              <p:nvPr/>
            </p:nvSpPr>
            <p:spPr>
              <a:xfrm>
                <a:off x="3048897" y="783522"/>
                <a:ext cx="6094206"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7646A178-79A3-4851-9925-8A9F8F30FC86}"/>
                  </a:ext>
                </a:extLst>
              </p:cNvPr>
              <p:cNvSpPr txBox="1"/>
              <p:nvPr/>
            </p:nvSpPr>
            <p:spPr>
              <a:xfrm>
                <a:off x="3048897" y="1661321"/>
                <a:ext cx="6094206" cy="3779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𝑀</m:t>
                      </m:r>
                      <m:acc>
                        <m:accPr>
                          <m:chr m:val="̇"/>
                          <m:ctrlPr>
                            <a:rPr lang="pt-BR" i="1">
                              <a:latin typeface="Cambria Math" panose="02040503050406030204" pitchFamily="18" charset="0"/>
                            </a:rPr>
                          </m:ctrlPr>
                        </m:accPr>
                        <m:e>
                          <m:r>
                            <a:rPr lang="pt-BR" i="1">
                              <a:latin typeface="Cambria Math" panose="02040503050406030204" pitchFamily="18" charset="0"/>
                            </a:rPr>
                            <m:t>𝑈</m:t>
                          </m:r>
                        </m:e>
                      </m:acc>
                      <m:r>
                        <a:rPr lang="pt-BR" i="0">
                          <a:latin typeface="Cambria Math" panose="02040503050406030204" pitchFamily="18" charset="0"/>
                        </a:rPr>
                        <m:t>−</m:t>
                      </m:r>
                      <m:r>
                        <a:rPr lang="pt-BR" i="1">
                          <a:latin typeface="Cambria Math" panose="02040503050406030204" pitchFamily="18" charset="0"/>
                        </a:rPr>
                        <m:t>𝑀</m:t>
                      </m:r>
                      <m:acc>
                        <m:accPr>
                          <m:chr m:val="̇"/>
                          <m:ctrlPr>
                            <a:rPr lang="pt-BR" i="1">
                              <a:latin typeface="Cambria Math" panose="02040503050406030204" pitchFamily="18" charset="0"/>
                            </a:rPr>
                          </m:ctrlPr>
                        </m:accPr>
                        <m:e>
                          <m:r>
                            <a:rPr lang="pt-BR" i="1">
                              <a:latin typeface="Cambria Math" panose="02040503050406030204" pitchFamily="18" charset="0"/>
                            </a:rPr>
                            <m:t>𝑈</m:t>
                          </m:r>
                        </m:e>
                      </m:acc>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p:sp>
            <p:nvSpPr>
              <p:cNvPr id="7" name="CaixaDeTexto 6">
                <a:extLst>
                  <a:ext uri="{FF2B5EF4-FFF2-40B4-BE49-F238E27FC236}">
                    <a16:creationId xmlns:a16="http://schemas.microsoft.com/office/drawing/2014/main" id="{7646A178-79A3-4851-9925-8A9F8F30FC86}"/>
                  </a:ext>
                </a:extLst>
              </p:cNvPr>
              <p:cNvSpPr txBox="1">
                <a:spLocks noRot="1" noChangeAspect="1" noMove="1" noResize="1" noEditPoints="1" noAdjustHandles="1" noChangeArrowheads="1" noChangeShapeType="1" noTextEdit="1"/>
              </p:cNvSpPr>
              <p:nvPr/>
            </p:nvSpPr>
            <p:spPr>
              <a:xfrm>
                <a:off x="3048897" y="1661321"/>
                <a:ext cx="6094206" cy="37798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F338D585-A99D-4A82-BD30-40F5A5F66D4F}"/>
                  </a:ext>
                </a:extLst>
              </p:cNvPr>
              <p:cNvSpPr txBox="1"/>
              <p:nvPr/>
            </p:nvSpPr>
            <p:spPr>
              <a:xfrm>
                <a:off x="3048897" y="2598755"/>
                <a:ext cx="6094206" cy="3779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𝑀</m:t>
                      </m:r>
                      <m:acc>
                        <m:accPr>
                          <m:chr m:val="̈"/>
                          <m:ctrlPr>
                            <a:rPr lang="pt-BR" i="1">
                              <a:latin typeface="Cambria Math" panose="02040503050406030204" pitchFamily="18" charset="0"/>
                            </a:rPr>
                          </m:ctrlPr>
                        </m:accPr>
                        <m:e>
                          <m:r>
                            <a:rPr lang="pt-BR" i="1">
                              <a:latin typeface="Cambria Math" panose="02040503050406030204" pitchFamily="18" charset="0"/>
                            </a:rPr>
                            <m:t>𝑈</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𝑈</m:t>
                          </m:r>
                        </m:e>
                      </m:acc>
                      <m:r>
                        <a:rPr lang="pt-BR" i="0">
                          <a:latin typeface="Cambria Math" panose="02040503050406030204" pitchFamily="18" charset="0"/>
                        </a:rPr>
                        <m:t>+</m:t>
                      </m:r>
                      <m:r>
                        <a:rPr lang="pt-BR" i="1">
                          <a:latin typeface="Cambria Math" panose="02040503050406030204" pitchFamily="18" charset="0"/>
                        </a:rPr>
                        <m:t>𝐾𝑈</m:t>
                      </m:r>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p:sp>
            <p:nvSpPr>
              <p:cNvPr id="9" name="CaixaDeTexto 8">
                <a:extLst>
                  <a:ext uri="{FF2B5EF4-FFF2-40B4-BE49-F238E27FC236}">
                    <a16:creationId xmlns:a16="http://schemas.microsoft.com/office/drawing/2014/main" id="{F338D585-A99D-4A82-BD30-40F5A5F66D4F}"/>
                  </a:ext>
                </a:extLst>
              </p:cNvPr>
              <p:cNvSpPr txBox="1">
                <a:spLocks noRot="1" noChangeAspect="1" noMove="1" noResize="1" noEditPoints="1" noAdjustHandles="1" noChangeArrowheads="1" noChangeShapeType="1" noTextEdit="1"/>
              </p:cNvSpPr>
              <p:nvPr/>
            </p:nvSpPr>
            <p:spPr>
              <a:xfrm>
                <a:off x="3048897" y="2598755"/>
                <a:ext cx="6094206" cy="377989"/>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33633C80-805C-4F34-B516-AC31ADB9857B}"/>
                  </a:ext>
                </a:extLst>
              </p:cNvPr>
              <p:cNvSpPr txBox="1"/>
              <p:nvPr/>
            </p:nvSpPr>
            <p:spPr>
              <a:xfrm>
                <a:off x="3048897" y="3429000"/>
                <a:ext cx="6094206" cy="6047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r>
                                  <a:rPr lang="pt-BR">
                                    <a:latin typeface="Cambria Math" panose="02040503050406030204" pitchFamily="18" charset="0"/>
                                  </a:rPr>
                                  <m:t>0</m:t>
                                </m:r>
                              </m:e>
                              <m:e>
                                <m:r>
                                  <a:rPr lang="pt-BR" i="1">
                                    <a:latin typeface="Cambria Math" panose="02040503050406030204" pitchFamily="18" charset="0"/>
                                  </a:rPr>
                                  <m:t>𝑀</m:t>
                                </m:r>
                              </m:e>
                            </m:mr>
                            <m:mr>
                              <m:e>
                                <m:r>
                                  <a:rPr lang="pt-BR" i="1">
                                    <a:latin typeface="Cambria Math" panose="02040503050406030204" pitchFamily="18" charset="0"/>
                                  </a:rPr>
                                  <m:t>𝑀</m:t>
                                </m:r>
                              </m:e>
                              <m:e>
                                <m:r>
                                  <a:rPr lang="pt-BR" i="1">
                                    <a:latin typeface="Cambria Math" panose="02040503050406030204" pitchFamily="18" charset="0"/>
                                  </a:rPr>
                                  <m:t>𝐶</m:t>
                                </m:r>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r>
                                  <a:rPr lang="pt-BR" i="0">
                                    <a:latin typeface="Cambria Math" panose="02040503050406030204" pitchFamily="18" charset="0"/>
                                  </a:rPr>
                                  <m:t>−</m:t>
                                </m:r>
                                <m:r>
                                  <a:rPr lang="pt-BR" i="1">
                                    <a:latin typeface="Cambria Math" panose="02040503050406030204" pitchFamily="18" charset="0"/>
                                  </a:rPr>
                                  <m:t>𝑀</m:t>
                                </m:r>
                              </m:e>
                              <m:e>
                                <m:r>
                                  <a:rPr lang="pt-BR" i="0">
                                    <a:latin typeface="Cambria Math" panose="02040503050406030204" pitchFamily="18" charset="0"/>
                                  </a:rPr>
                                  <m:t>0</m:t>
                                </m:r>
                              </m:e>
                            </m:mr>
                            <m:mr>
                              <m:e>
                                <m:r>
                                  <a:rPr lang="pt-BR" i="0">
                                    <a:latin typeface="Cambria Math" panose="02040503050406030204" pitchFamily="18" charset="0"/>
                                  </a:rPr>
                                  <m:t>0</m:t>
                                </m:r>
                              </m:e>
                              <m:e>
                                <m:r>
                                  <a:rPr lang="pt-BR" i="1">
                                    <a:latin typeface="Cambria Math" panose="02040503050406030204" pitchFamily="18" charset="0"/>
                                  </a:rPr>
                                  <m:t>𝐾</m:t>
                                </m:r>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r>
                                <a:rPr lang="pt-BR" i="1">
                                  <a:latin typeface="Cambria Math" panose="02040503050406030204" pitchFamily="18" charset="0"/>
                                </a:rPr>
                                <m:t>𝑈</m:t>
                              </m:r>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0">
                                  <a:latin typeface="Cambria Math" panose="02040503050406030204" pitchFamily="18" charset="0"/>
                                </a:rPr>
                                <m:t>0</m:t>
                              </m:r>
                            </m:e>
                            <m:e>
                              <m:r>
                                <a:rPr lang="pt-BR" i="0">
                                  <a:latin typeface="Cambria Math" panose="02040503050406030204" pitchFamily="18" charset="0"/>
                                </a:rPr>
                                <m:t>&amp;</m:t>
                              </m:r>
                              <m:r>
                                <a:rPr lang="pt-BR" i="0">
                                  <a:latin typeface="Cambria Math" panose="02040503050406030204" pitchFamily="18" charset="0"/>
                                </a:rPr>
                                <m:t>0</m:t>
                              </m:r>
                            </m:e>
                          </m:eqArr>
                        </m:e>
                      </m:d>
                    </m:oMath>
                  </m:oMathPara>
                </a14:m>
                <a:endParaRPr lang="pt-BR" dirty="0"/>
              </a:p>
            </p:txBody>
          </p:sp>
        </mc:Choice>
        <mc:Fallback>
          <p:sp>
            <p:nvSpPr>
              <p:cNvPr id="11" name="CaixaDeTexto 10">
                <a:extLst>
                  <a:ext uri="{FF2B5EF4-FFF2-40B4-BE49-F238E27FC236}">
                    <a16:creationId xmlns:a16="http://schemas.microsoft.com/office/drawing/2014/main" id="{33633C80-805C-4F34-B516-AC31ADB9857B}"/>
                  </a:ext>
                </a:extLst>
              </p:cNvPr>
              <p:cNvSpPr txBox="1">
                <a:spLocks noRot="1" noChangeAspect="1" noMove="1" noResize="1" noEditPoints="1" noAdjustHandles="1" noChangeArrowheads="1" noChangeShapeType="1" noTextEdit="1"/>
              </p:cNvSpPr>
              <p:nvPr/>
            </p:nvSpPr>
            <p:spPr>
              <a:xfrm>
                <a:off x="3048897" y="3429000"/>
                <a:ext cx="6094206" cy="604717"/>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6" name="CaixaDeTexto 15">
                <a:extLst>
                  <a:ext uri="{FF2B5EF4-FFF2-40B4-BE49-F238E27FC236}">
                    <a16:creationId xmlns:a16="http://schemas.microsoft.com/office/drawing/2014/main" id="{EB370F04-F36C-4F9A-8227-99734679069A}"/>
                  </a:ext>
                </a:extLst>
              </p:cNvPr>
              <p:cNvSpPr txBox="1"/>
              <p:nvPr/>
            </p:nvSpPr>
            <p:spPr>
              <a:xfrm>
                <a:off x="3231777" y="4284219"/>
                <a:ext cx="6094206" cy="60471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𝐴</m:t>
                      </m:r>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r>
                                  <a:rPr lang="pt-BR">
                                    <a:latin typeface="Cambria Math" panose="02040503050406030204" pitchFamily="18" charset="0"/>
                                  </a:rPr>
                                  <m:t>0</m:t>
                                </m:r>
                              </m:e>
                              <m:e>
                                <m:r>
                                  <a:rPr lang="pt-BR" i="1">
                                    <a:latin typeface="Cambria Math" panose="02040503050406030204" pitchFamily="18" charset="0"/>
                                  </a:rPr>
                                  <m:t>𝑀</m:t>
                                </m:r>
                              </m:e>
                            </m:mr>
                            <m:mr>
                              <m:e>
                                <m:r>
                                  <a:rPr lang="pt-BR" i="1">
                                    <a:latin typeface="Cambria Math" panose="02040503050406030204" pitchFamily="18" charset="0"/>
                                  </a:rPr>
                                  <m:t>𝑀</m:t>
                                </m:r>
                              </m:e>
                              <m:e>
                                <m:r>
                                  <a:rPr lang="pt-BR" i="1">
                                    <a:latin typeface="Cambria Math" panose="02040503050406030204" pitchFamily="18" charset="0"/>
                                  </a:rPr>
                                  <m:t>𝐶</m:t>
                                </m:r>
                              </m:e>
                            </m:mr>
                          </m:m>
                        </m:e>
                      </m:d>
                      <m:r>
                        <a:rPr lang="pt-BR" i="1">
                          <a:latin typeface="Cambria Math" panose="02040503050406030204" pitchFamily="18" charset="0"/>
                        </a:rPr>
                        <m:t>;</m:t>
                      </m:r>
                      <m:r>
                        <a:rPr lang="pt-BR" b="0" i="1" smtClean="0">
                          <a:latin typeface="Cambria Math" panose="02040503050406030204" pitchFamily="18" charset="0"/>
                        </a:rPr>
                        <m:t>   </m:t>
                      </m:r>
                      <m:r>
                        <a:rPr lang="pt-BR" i="1">
                          <a:latin typeface="Cambria Math" panose="02040503050406030204" pitchFamily="18" charset="0"/>
                        </a:rPr>
                        <m:t>𝐵</m:t>
                      </m:r>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r>
                                  <a:rPr lang="pt-BR">
                                    <a:latin typeface="Cambria Math" panose="02040503050406030204" pitchFamily="18" charset="0"/>
                                  </a:rPr>
                                  <m:t>−</m:t>
                                </m:r>
                                <m:r>
                                  <a:rPr lang="pt-BR" i="1">
                                    <a:latin typeface="Cambria Math" panose="02040503050406030204" pitchFamily="18" charset="0"/>
                                  </a:rPr>
                                  <m:t>𝑀</m:t>
                                </m:r>
                              </m:e>
                              <m:e>
                                <m:r>
                                  <a:rPr lang="pt-BR">
                                    <a:latin typeface="Cambria Math" panose="02040503050406030204" pitchFamily="18" charset="0"/>
                                  </a:rPr>
                                  <m:t>0</m:t>
                                </m:r>
                              </m:e>
                            </m:mr>
                            <m:mr>
                              <m:e>
                                <m:r>
                                  <a:rPr lang="pt-BR">
                                    <a:latin typeface="Cambria Math" panose="02040503050406030204" pitchFamily="18" charset="0"/>
                                  </a:rPr>
                                  <m:t>0</m:t>
                                </m:r>
                              </m:e>
                              <m:e>
                                <m:r>
                                  <a:rPr lang="pt-BR" i="1">
                                    <a:latin typeface="Cambria Math" panose="02040503050406030204" pitchFamily="18" charset="0"/>
                                  </a:rPr>
                                  <m:t>𝐾</m:t>
                                </m:r>
                              </m:e>
                            </m:mr>
                          </m:m>
                        </m:e>
                      </m:d>
                      <m:r>
                        <m:rPr>
                          <m:nor/>
                        </m:rPr>
                        <a:rPr lang="pt-BR" dirty="0"/>
                        <m:t>; </m:t>
                      </m:r>
                      <m:acc>
                        <m:accPr>
                          <m:chr m:val="̇"/>
                          <m:ctrlPr>
                            <a:rPr lang="pt-BR" i="1">
                              <a:latin typeface="Cambria Math" panose="02040503050406030204" pitchFamily="18" charset="0"/>
                            </a:rPr>
                          </m:ctrlPr>
                        </m:accPr>
                        <m:e>
                          <m:r>
                            <a:rPr lang="pt-BR" b="0" i="1" smtClean="0">
                              <a:latin typeface="Cambria Math" panose="02040503050406030204" pitchFamily="18" charset="0"/>
                            </a:rPr>
                            <m:t>   </m:t>
                          </m:r>
                          <m:r>
                            <a:rPr lang="pt-BR" i="1">
                              <a:latin typeface="Cambria Math" panose="02040503050406030204" pitchFamily="18" charset="0"/>
                            </a:rPr>
                            <m:t>𝑤</m:t>
                          </m:r>
                        </m:e>
                      </m:acc>
                      <m:r>
                        <a:rPr lang="pt-BR">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qArr>
                        </m:e>
                      </m:d>
                      <m:r>
                        <a:rPr lang="pt-BR" i="1">
                          <a:latin typeface="Cambria Math" panose="02040503050406030204" pitchFamily="18" charset="0"/>
                        </a:rPr>
                        <m:t>;</m:t>
                      </m:r>
                      <m:r>
                        <a:rPr lang="pt-BR" b="0" i="1" smtClean="0">
                          <a:latin typeface="Cambria Math" panose="02040503050406030204" pitchFamily="18" charset="0"/>
                        </a:rPr>
                        <m:t>   </m:t>
                      </m:r>
                      <m:r>
                        <a:rPr lang="pt-BR" i="1">
                          <a:latin typeface="Cambria Math" panose="02040503050406030204" pitchFamily="18" charset="0"/>
                        </a:rPr>
                        <m:t>𝑤</m:t>
                      </m:r>
                      <m:r>
                        <a:rPr lang="pt-BR">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a:latin typeface="Cambria Math" panose="02040503050406030204" pitchFamily="18" charset="0"/>
                                </a:rPr>
                                <m:t>&amp;</m:t>
                              </m:r>
                              <m:r>
                                <a:rPr lang="pt-BR" i="1">
                                  <a:latin typeface="Cambria Math" panose="02040503050406030204" pitchFamily="18" charset="0"/>
                                </a:rPr>
                                <m:t>𝑈</m:t>
                              </m:r>
                            </m:e>
                          </m:eqArr>
                        </m:e>
                      </m:d>
                      <m:r>
                        <a:rPr lang="pt-BR" b="0" i="1" smtClean="0">
                          <a:latin typeface="Cambria Math" panose="02040503050406030204" pitchFamily="18" charset="0"/>
                        </a:rPr>
                        <m:t>;</m:t>
                      </m:r>
                    </m:oMath>
                  </m:oMathPara>
                </a14:m>
                <a:endParaRPr lang="pt-BR" dirty="0"/>
              </a:p>
            </p:txBody>
          </p:sp>
        </mc:Choice>
        <mc:Fallback>
          <p:sp>
            <p:nvSpPr>
              <p:cNvPr id="16" name="CaixaDeTexto 15">
                <a:extLst>
                  <a:ext uri="{FF2B5EF4-FFF2-40B4-BE49-F238E27FC236}">
                    <a16:creationId xmlns:a16="http://schemas.microsoft.com/office/drawing/2014/main" id="{EB370F04-F36C-4F9A-8227-99734679069A}"/>
                  </a:ext>
                </a:extLst>
              </p:cNvPr>
              <p:cNvSpPr txBox="1">
                <a:spLocks noRot="1" noChangeAspect="1" noMove="1" noResize="1" noEditPoints="1" noAdjustHandles="1" noChangeArrowheads="1" noChangeShapeType="1" noTextEdit="1"/>
              </p:cNvSpPr>
              <p:nvPr/>
            </p:nvSpPr>
            <p:spPr>
              <a:xfrm>
                <a:off x="3231777" y="4284219"/>
                <a:ext cx="6094206" cy="604717"/>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8" name="CaixaDeTexto 17">
                <a:extLst>
                  <a:ext uri="{FF2B5EF4-FFF2-40B4-BE49-F238E27FC236}">
                    <a16:creationId xmlns:a16="http://schemas.microsoft.com/office/drawing/2014/main" id="{3962A758-0784-4F02-A485-12D4FAC8F260}"/>
                  </a:ext>
                </a:extLst>
              </p:cNvPr>
              <p:cNvSpPr txBox="1"/>
              <p:nvPr/>
            </p:nvSpPr>
            <p:spPr>
              <a:xfrm>
                <a:off x="3048897" y="5330386"/>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𝐴</m:t>
                      </m:r>
                      <m:acc>
                        <m:accPr>
                          <m:chr m:val="̇"/>
                          <m:ctrlPr>
                            <a:rPr lang="pt-BR" i="1">
                              <a:latin typeface="Cambria Math" panose="02040503050406030204" pitchFamily="18" charset="0"/>
                            </a:rPr>
                          </m:ctrlPr>
                        </m:accPr>
                        <m:e>
                          <m:r>
                            <a:rPr lang="pt-BR" i="1">
                              <a:latin typeface="Cambria Math" panose="02040503050406030204" pitchFamily="18" charset="0"/>
                            </a:rPr>
                            <m:t>𝑤</m:t>
                          </m:r>
                        </m:e>
                      </m:acc>
                      <m:r>
                        <a:rPr lang="pt-BR" i="0">
                          <a:latin typeface="Cambria Math" panose="02040503050406030204" pitchFamily="18" charset="0"/>
                        </a:rPr>
                        <m:t>+</m:t>
                      </m:r>
                      <m:r>
                        <a:rPr lang="pt-BR" i="1">
                          <a:latin typeface="Cambria Math" panose="02040503050406030204" pitchFamily="18" charset="0"/>
                        </a:rPr>
                        <m:t>𝐵𝑤</m:t>
                      </m:r>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p:sp>
            <p:nvSpPr>
              <p:cNvPr id="18" name="CaixaDeTexto 17">
                <a:extLst>
                  <a:ext uri="{FF2B5EF4-FFF2-40B4-BE49-F238E27FC236}">
                    <a16:creationId xmlns:a16="http://schemas.microsoft.com/office/drawing/2014/main" id="{3962A758-0784-4F02-A485-12D4FAC8F260}"/>
                  </a:ext>
                </a:extLst>
              </p:cNvPr>
              <p:cNvSpPr txBox="1">
                <a:spLocks noRot="1" noChangeAspect="1" noMove="1" noResize="1" noEditPoints="1" noAdjustHandles="1" noChangeArrowheads="1" noChangeShapeType="1" noTextEdit="1"/>
              </p:cNvSpPr>
              <p:nvPr/>
            </p:nvSpPr>
            <p:spPr>
              <a:xfrm>
                <a:off x="3048897" y="5330386"/>
                <a:ext cx="6094206" cy="369332"/>
              </a:xfrm>
              <a:prstGeom prst="rect">
                <a:avLst/>
              </a:prstGeom>
              <a:blipFill>
                <a:blip r:embed="rId7"/>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3238539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Pode-se reescrever a equação (120) em forma de autovalor: </a:t>
            </a:r>
          </a:p>
          <a:p>
            <a:pPr algn="r"/>
            <a:r>
              <a:rPr lang="pt-BR" dirty="0"/>
              <a:t>(121)</a:t>
            </a:r>
          </a:p>
          <a:p>
            <a:pPr algn="just"/>
            <a:r>
              <a:rPr lang="pt-BR" dirty="0"/>
              <a:t>Assim:</a:t>
            </a:r>
          </a:p>
          <a:p>
            <a:pPr algn="just"/>
            <a:endParaRPr lang="pt-BR" dirty="0"/>
          </a:p>
          <a:p>
            <a:pPr algn="just"/>
            <a:r>
              <a:rPr lang="pt-BR" dirty="0"/>
              <a:t>Sendo essa forma muito mais simples de resolver através de um algoritmo computacional.</a:t>
            </a:r>
          </a:p>
        </p:txBody>
      </p:sp>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A68CD074-87AE-4B59-A530-9BCAECA373D8}"/>
                  </a:ext>
                </a:extLst>
              </p:cNvPr>
              <p:cNvSpPr txBox="1"/>
              <p:nvPr/>
            </p:nvSpPr>
            <p:spPr>
              <a:xfrm>
                <a:off x="3048897" y="751248"/>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𝜆</m:t>
                      </m:r>
                      <m:r>
                        <a:rPr lang="pt-BR" i="1" smtClean="0">
                          <a:latin typeface="Cambria Math" panose="02040503050406030204" pitchFamily="18" charset="0"/>
                        </a:rPr>
                        <m:t>𝐴𝑤</m:t>
                      </m:r>
                      <m:r>
                        <a:rPr lang="pt-BR" i="0">
                          <a:latin typeface="Cambria Math" panose="02040503050406030204" pitchFamily="18" charset="0"/>
                        </a:rPr>
                        <m:t>+</m:t>
                      </m:r>
                      <m:r>
                        <a:rPr lang="pt-BR" i="1">
                          <a:latin typeface="Cambria Math" panose="02040503050406030204" pitchFamily="18" charset="0"/>
                        </a:rPr>
                        <m:t>𝐵𝑤</m:t>
                      </m:r>
                      <m:r>
                        <a:rPr lang="pt-BR" i="0">
                          <a:latin typeface="Cambria Math" panose="02040503050406030204" pitchFamily="18" charset="0"/>
                        </a:rPr>
                        <m:t>=0</m:t>
                      </m:r>
                    </m:oMath>
                  </m:oMathPara>
                </a14:m>
                <a:endParaRPr lang="pt-BR" dirty="0"/>
              </a:p>
            </p:txBody>
          </p:sp>
        </mc:Choice>
        <mc:Fallback>
          <p:sp>
            <p:nvSpPr>
              <p:cNvPr id="4" name="CaixaDeTexto 3">
                <a:extLst>
                  <a:ext uri="{FF2B5EF4-FFF2-40B4-BE49-F238E27FC236}">
                    <a16:creationId xmlns:a16="http://schemas.microsoft.com/office/drawing/2014/main" id="{A68CD074-87AE-4B59-A530-9BCAECA373D8}"/>
                  </a:ext>
                </a:extLst>
              </p:cNvPr>
              <p:cNvSpPr txBox="1">
                <a:spLocks noRot="1" noChangeAspect="1" noMove="1" noResize="1" noEditPoints="1" noAdjustHandles="1" noChangeArrowheads="1" noChangeShapeType="1" noTextEdit="1"/>
              </p:cNvSpPr>
              <p:nvPr/>
            </p:nvSpPr>
            <p:spPr>
              <a:xfrm>
                <a:off x="3048897" y="751248"/>
                <a:ext cx="6094206"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5C1E6131-8AEF-440B-92A5-E99006CC6D4D}"/>
                  </a:ext>
                </a:extLst>
              </p:cNvPr>
              <p:cNvSpPr txBox="1"/>
              <p:nvPr/>
            </p:nvSpPr>
            <p:spPr>
              <a:xfrm>
                <a:off x="3048897" y="1513481"/>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mtClean="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𝐴𝑤</m:t>
                      </m:r>
                      <m:r>
                        <a:rPr lang="pt-BR" i="0">
                          <a:latin typeface="Cambria Math" panose="02040503050406030204" pitchFamily="18" charset="0"/>
                        </a:rPr>
                        <m:t>=</m:t>
                      </m:r>
                      <m:r>
                        <a:rPr lang="pt-BR" i="1">
                          <a:latin typeface="Cambria Math" panose="02040503050406030204" pitchFamily="18" charset="0"/>
                        </a:rPr>
                        <m:t>𝐵𝑤</m:t>
                      </m:r>
                    </m:oMath>
                  </m:oMathPara>
                </a14:m>
                <a:endParaRPr lang="pt-BR" dirty="0"/>
              </a:p>
            </p:txBody>
          </p:sp>
        </mc:Choice>
        <mc:Fallback>
          <p:sp>
            <p:nvSpPr>
              <p:cNvPr id="6" name="CaixaDeTexto 5">
                <a:extLst>
                  <a:ext uri="{FF2B5EF4-FFF2-40B4-BE49-F238E27FC236}">
                    <a16:creationId xmlns:a16="http://schemas.microsoft.com/office/drawing/2014/main" id="{5C1E6131-8AEF-440B-92A5-E99006CC6D4D}"/>
                  </a:ext>
                </a:extLst>
              </p:cNvPr>
              <p:cNvSpPr txBox="1">
                <a:spLocks noRot="1" noChangeAspect="1" noMove="1" noResize="1" noEditPoints="1" noAdjustHandles="1" noChangeArrowheads="1" noChangeShapeType="1" noTextEdit="1"/>
              </p:cNvSpPr>
              <p:nvPr/>
            </p:nvSpPr>
            <p:spPr>
              <a:xfrm>
                <a:off x="3048897" y="1513481"/>
                <a:ext cx="6094206" cy="369332"/>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8371388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3.4. Analogia da proposição de Przeminiecky</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Usando a equação (111) como base, percebe-se que a mesma possui ordem bem maior que a equação apresentada por Przeminiecky. Porém, devido às similaridades, o modelo proposto pode ser aproveitado e adaptado.</a:t>
            </a:r>
          </a:p>
          <a:p>
            <a:pPr algn="just"/>
            <a:endParaRPr lang="pt-BR" dirty="0"/>
          </a:p>
          <a:p>
            <a:pPr algn="r"/>
            <a:r>
              <a:rPr lang="pt-BR" dirty="0"/>
              <a:t>(122)</a:t>
            </a:r>
          </a:p>
          <a:p>
            <a:pPr algn="just"/>
            <a:endParaRPr lang="pt-BR" dirty="0"/>
          </a:p>
          <a:p>
            <a:pPr algn="just"/>
            <a:r>
              <a:rPr lang="pt-BR" dirty="0"/>
              <a:t>Portanto:</a:t>
            </a:r>
          </a:p>
          <a:p>
            <a:pPr algn="r"/>
            <a:r>
              <a:rPr lang="pt-BR" dirty="0"/>
              <a:t>(123)</a:t>
            </a:r>
          </a:p>
        </p:txBody>
      </p:sp>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6D12E6A8-A307-449B-A714-85C2E537BC61}"/>
                  </a:ext>
                </a:extLst>
              </p:cNvPr>
              <p:cNvSpPr txBox="1"/>
              <p:nvPr/>
            </p:nvSpPr>
            <p:spPr>
              <a:xfrm>
                <a:off x="3047104" y="2716525"/>
                <a:ext cx="6094206" cy="14303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=0</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=0</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=0</m:t>
                              </m:r>
                            </m:e>
                          </m:eqArr>
                        </m:e>
                      </m:d>
                    </m:oMath>
                  </m:oMathPara>
                </a14:m>
                <a:endParaRPr lang="pt-BR" dirty="0"/>
              </a:p>
            </p:txBody>
          </p:sp>
        </mc:Choice>
        <mc:Fallback>
          <p:sp>
            <p:nvSpPr>
              <p:cNvPr id="5" name="CaixaDeTexto 4">
                <a:extLst>
                  <a:ext uri="{FF2B5EF4-FFF2-40B4-BE49-F238E27FC236}">
                    <a16:creationId xmlns:a16="http://schemas.microsoft.com/office/drawing/2014/main" id="{6D12E6A8-A307-449B-A714-85C2E537BC61}"/>
                  </a:ext>
                </a:extLst>
              </p:cNvPr>
              <p:cNvSpPr txBox="1">
                <a:spLocks noRot="1" noChangeAspect="1" noMove="1" noResize="1" noEditPoints="1" noAdjustHandles="1" noChangeArrowheads="1" noChangeShapeType="1" noTextEdit="1"/>
              </p:cNvSpPr>
              <p:nvPr/>
            </p:nvSpPr>
            <p:spPr>
              <a:xfrm>
                <a:off x="3047104" y="2716525"/>
                <a:ext cx="6094206" cy="1430328"/>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D66F0239-0048-490D-B339-63F34752C042}"/>
                  </a:ext>
                </a:extLst>
              </p:cNvPr>
              <p:cNvSpPr txBox="1"/>
              <p:nvPr/>
            </p:nvSpPr>
            <p:spPr>
              <a:xfrm>
                <a:off x="2560320" y="4648312"/>
                <a:ext cx="71323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𝐸</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𝐼𝑉</m:t>
                          </m:r>
                        </m:sup>
                      </m:sSup>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𝐴𝑢</m:t>
                      </m:r>
                      <m:r>
                        <a:rPr lang="pt-BR" i="0">
                          <a:latin typeface="Cambria Math" panose="02040503050406030204" pitchFamily="18" charset="0"/>
                        </a:rPr>
                        <m:t>+</m:t>
                      </m:r>
                      <m:d>
                        <m:dPr>
                          <m:begChr m:val="["/>
                          <m:endChr m:val="]"/>
                          <m:ctrlPr>
                            <a:rPr lang="pt-BR" i="1">
                              <a:latin typeface="Cambria Math" panose="02040503050406030204" pitchFamily="18" charset="0"/>
                            </a:rPr>
                          </m:ctrlPr>
                        </m:dPr>
                        <m:e>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=0</m:t>
                      </m:r>
                    </m:oMath>
                  </m:oMathPara>
                </a14:m>
                <a:endParaRPr lang="pt-BR" dirty="0"/>
              </a:p>
            </p:txBody>
          </p:sp>
        </mc:Choice>
        <mc:Fallback>
          <p:sp>
            <p:nvSpPr>
              <p:cNvPr id="7" name="CaixaDeTexto 6">
                <a:extLst>
                  <a:ext uri="{FF2B5EF4-FFF2-40B4-BE49-F238E27FC236}">
                    <a16:creationId xmlns:a16="http://schemas.microsoft.com/office/drawing/2014/main" id="{D66F0239-0048-490D-B339-63F34752C042}"/>
                  </a:ext>
                </a:extLst>
              </p:cNvPr>
              <p:cNvSpPr txBox="1">
                <a:spLocks noRot="1" noChangeAspect="1" noMove="1" noResize="1" noEditPoints="1" noAdjustHandles="1" noChangeArrowheads="1" noChangeShapeType="1" noTextEdit="1"/>
              </p:cNvSpPr>
              <p:nvPr/>
            </p:nvSpPr>
            <p:spPr>
              <a:xfrm>
                <a:off x="2560320" y="4648312"/>
                <a:ext cx="7132320" cy="369332"/>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840384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Po</a:t>
            </a:r>
            <a:r>
              <a:rPr lang="pt-BR" sz="1800" dirty="0">
                <a:effectLst/>
                <a:latin typeface="Arial" panose="020B0604020202020204" pitchFamily="34" charset="0"/>
                <a:ea typeface="Calibri" panose="020F0502020204030204" pitchFamily="34" charset="0"/>
                <a:cs typeface="Times New Roman" panose="02020603050405020304" pitchFamily="18" charset="0"/>
              </a:rPr>
              <a:t>de-se montar tal sistema de equações </a:t>
            </a:r>
            <a:r>
              <a:rPr lang="pt-BR" dirty="0"/>
              <a:t>: </a:t>
            </a:r>
          </a:p>
          <a:p>
            <a:pPr algn="just"/>
            <a:endParaRPr lang="pt-BR" dirty="0"/>
          </a:p>
          <a:p>
            <a:pPr algn="just"/>
            <a:endParaRPr lang="pt-BR" dirty="0"/>
          </a:p>
          <a:p>
            <a:pPr algn="r"/>
            <a:r>
              <a:rPr lang="pt-BR" dirty="0"/>
              <a:t>(124)</a:t>
            </a:r>
          </a:p>
          <a:p>
            <a:pPr algn="just"/>
            <a:endParaRPr lang="pt-BR" dirty="0"/>
          </a:p>
          <a:p>
            <a:pPr algn="just"/>
            <a:endParaRPr lang="pt-BR" dirty="0"/>
          </a:p>
          <a:p>
            <a:pPr algn="just"/>
            <a:r>
              <a:rPr lang="pt-BR" dirty="0"/>
              <a:t>E organiza-lo em um uma equação matricial:</a:t>
            </a:r>
          </a:p>
          <a:p>
            <a:pPr algn="just"/>
            <a:endParaRPr lang="pt-BR" dirty="0"/>
          </a:p>
          <a:p>
            <a:pPr algn="r"/>
            <a:r>
              <a:rPr lang="pt-BR" dirty="0"/>
              <a:t>(125)</a:t>
            </a:r>
          </a:p>
          <a:p>
            <a:pPr algn="just"/>
            <a:endParaRPr lang="pt-BR" dirty="0"/>
          </a:p>
          <a:p>
            <a:pPr algn="just"/>
            <a:r>
              <a:rPr lang="pt-BR" dirty="0"/>
              <a:t>Por conveniência:</a:t>
            </a:r>
          </a:p>
          <a:p>
            <a:pPr algn="r"/>
            <a:r>
              <a:rPr lang="pt-BR" dirty="0"/>
              <a:t>(126)</a:t>
            </a:r>
          </a:p>
          <a:p>
            <a:pPr algn="just"/>
            <a:endParaRPr lang="pt-BR" dirty="0"/>
          </a:p>
        </p:txBody>
      </p:sp>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D34B5A7F-E81C-435E-B471-F3FC278D67AA}"/>
                  </a:ext>
                </a:extLst>
              </p:cNvPr>
              <p:cNvSpPr txBox="1"/>
              <p:nvPr/>
            </p:nvSpPr>
            <p:spPr>
              <a:xfrm>
                <a:off x="2450501" y="671819"/>
                <a:ext cx="7290995" cy="2348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0">
                                  <a:latin typeface="Cambria Math" panose="02040503050406030204" pitchFamily="18" charset="0"/>
                                </a:rPr>
                                <m:t> </m:t>
                              </m:r>
                            </m:e>
                            <m:e>
                              <m:r>
                                <a:rPr lang="pt-BR" i="0">
                                  <a:latin typeface="Cambria Math" panose="02040503050406030204" pitchFamily="18" charset="0"/>
                                </a:rPr>
                                <m:t>&amp;</m:t>
                              </m:r>
                              <m:r>
                                <a:rPr lang="pt-BR" i="1">
                                  <a:latin typeface="Cambria Math" panose="02040503050406030204" pitchFamily="18" charset="0"/>
                                </a:rPr>
                                <m:t>𝐸</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𝐼𝑉</m:t>
                                  </m:r>
                                </m:sup>
                              </m:sSup>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𝐴𝑢</m:t>
                              </m:r>
                              <m:r>
                                <a:rPr lang="pt-BR" i="0">
                                  <a:latin typeface="Cambria Math" panose="02040503050406030204" pitchFamily="18" charset="0"/>
                                </a:rPr>
                                <m:t>+</m:t>
                              </m:r>
                              <m:d>
                                <m:dPr>
                                  <m:begChr m:val="["/>
                                  <m:endChr m:val="]"/>
                                  <m:ctrlPr>
                                    <a:rPr lang="pt-BR" i="1">
                                      <a:latin typeface="Cambria Math" panose="02040503050406030204" pitchFamily="18" charset="0"/>
                                    </a:rPr>
                                  </m:ctrlPr>
                                </m:dPr>
                                <m:e>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r>
                                <a:rPr lang="pt-BR" i="0">
                                  <a:latin typeface="Cambria Math" panose="02040503050406030204" pitchFamily="18" charset="0"/>
                                </a:rPr>
                                <m:t>0</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0">
                                  <a:latin typeface="Cambria Math" panose="02040503050406030204" pitchFamily="18" charset="0"/>
                                </a:rPr>
                                <m:t>0</m:t>
                              </m:r>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0">
                                  <a:latin typeface="Cambria Math" panose="02040503050406030204" pitchFamily="18" charset="0"/>
                                </a:rPr>
                                <m:t>0</m:t>
                              </m:r>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0">
                                  <a:latin typeface="Cambria Math" panose="02040503050406030204" pitchFamily="18" charset="0"/>
                                </a:rPr>
                                <m:t>0</m:t>
                              </m:r>
                              <m:r>
                                <a:rPr lang="pt-BR" i="0">
                                  <a:latin typeface="Cambria Math" panose="02040503050406030204" pitchFamily="18" charset="0"/>
                                </a:rPr>
                                <m:t>                                                                                                                 </m:t>
                              </m:r>
                            </m:e>
                            <m:e>
                              <m:r>
                                <a:rPr lang="pt-BR" i="0">
                                  <a:latin typeface="Cambria Math" panose="02040503050406030204" pitchFamily="18" charset="0"/>
                                </a:rPr>
                                <m:t>&amp; </m:t>
                              </m:r>
                            </m:e>
                          </m:eqArr>
                        </m:e>
                      </m:d>
                    </m:oMath>
                  </m:oMathPara>
                </a14:m>
                <a:endParaRPr lang="pt-BR" dirty="0"/>
              </a:p>
            </p:txBody>
          </p:sp>
        </mc:Choice>
        <mc:Fallback>
          <p:sp>
            <p:nvSpPr>
              <p:cNvPr id="4" name="CaixaDeTexto 3">
                <a:extLst>
                  <a:ext uri="{FF2B5EF4-FFF2-40B4-BE49-F238E27FC236}">
                    <a16:creationId xmlns:a16="http://schemas.microsoft.com/office/drawing/2014/main" id="{D34B5A7F-E81C-435E-B471-F3FC278D67AA}"/>
                  </a:ext>
                </a:extLst>
              </p:cNvPr>
              <p:cNvSpPr txBox="1">
                <a:spLocks noRot="1" noChangeAspect="1" noMove="1" noResize="1" noEditPoints="1" noAdjustHandles="1" noChangeArrowheads="1" noChangeShapeType="1" noTextEdit="1"/>
              </p:cNvSpPr>
              <p:nvPr/>
            </p:nvSpPr>
            <p:spPr>
              <a:xfrm>
                <a:off x="2450501" y="671819"/>
                <a:ext cx="7290995" cy="2348785"/>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5484EB69-A22C-4C2A-8965-662177665B45}"/>
                  </a:ext>
                </a:extLst>
              </p:cNvPr>
              <p:cNvSpPr txBox="1"/>
              <p:nvPr/>
            </p:nvSpPr>
            <p:spPr>
              <a:xfrm>
                <a:off x="3048896" y="3521352"/>
                <a:ext cx="6094206" cy="11310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i="1">
                                    <a:latin typeface="Cambria Math" panose="02040503050406030204" pitchFamily="18" charset="0"/>
                                  </a:rPr>
                                  <m:t>𝐸</m:t>
                                </m:r>
                              </m:e>
                              <m:e>
                                <m:r>
                                  <a:rPr lang="pt-BR" i="1">
                                    <a:latin typeface="Cambria Math" panose="02040503050406030204" pitchFamily="18" charset="0"/>
                                  </a:rPr>
                                  <m:t>𝐷</m:t>
                                </m:r>
                              </m:e>
                              <m:e>
                                <m:r>
                                  <a:rPr lang="pt-BR" i="1">
                                    <a:latin typeface="Cambria Math" panose="02040503050406030204" pitchFamily="18" charset="0"/>
                                  </a:rPr>
                                  <m:t>𝐶</m:t>
                                </m:r>
                              </m:e>
                              <m:e>
                                <m:r>
                                  <a:rPr lang="pt-BR" i="1">
                                    <a:latin typeface="Cambria Math" panose="02040503050406030204" pitchFamily="18" charset="0"/>
                                  </a:rPr>
                                  <m:t>𝐵</m:t>
                                </m:r>
                              </m:e>
                            </m:mr>
                            <m:mr>
                              <m:e>
                                <m:r>
                                  <a:rPr lang="pt-BR" i="0">
                                    <a:latin typeface="Cambria Math" panose="02040503050406030204" pitchFamily="18" charset="0"/>
                                  </a:rPr>
                                  <m:t>0</m:t>
                                </m:r>
                              </m:e>
                              <m:e>
                                <m:r>
                                  <a:rPr lang="pt-BR" i="1">
                                    <a:latin typeface="Cambria Math" panose="02040503050406030204" pitchFamily="18" charset="0"/>
                                  </a:rPr>
                                  <m:t>𝐷</m:t>
                                </m:r>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a:rPr lang="pt-BR" i="1">
                                    <a:latin typeface="Cambria Math" panose="02040503050406030204" pitchFamily="18" charset="0"/>
                                  </a:rPr>
                                  <m:t>𝐶</m:t>
                                </m:r>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0</m:t>
                                </m:r>
                              </m:e>
                              <m:e>
                                <m:r>
                                  <a:rPr lang="pt-BR" i="1">
                                    <a:latin typeface="Cambria Math" panose="02040503050406030204" pitchFamily="18" charset="0"/>
                                  </a:rPr>
                                  <m:t>𝐵</m:t>
                                </m:r>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𝐼𝑉</m:t>
                                  </m:r>
                                </m:sup>
                              </m:sSup>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m:t>
                                </m:r>
                                <m:r>
                                  <a:rPr lang="pt-BR" i="1">
                                    <a:latin typeface="Cambria Math" panose="02040503050406030204" pitchFamily="18" charset="0"/>
                                  </a:rPr>
                                  <m:t>𝐴</m:t>
                                </m:r>
                              </m:e>
                            </m:mr>
                            <m:mr>
                              <m:e>
                                <m:r>
                                  <a:rPr lang="pt-BR" i="1">
                                    <a:latin typeface="Cambria Math" panose="02040503050406030204" pitchFamily="18" charset="0"/>
                                  </a:rPr>
                                  <m:t>𝐷</m:t>
                                </m:r>
                              </m:e>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r>
                                  <a:rPr lang="pt-BR" i="1">
                                    <a:latin typeface="Cambria Math" panose="02040503050406030204" pitchFamily="18" charset="0"/>
                                  </a:rPr>
                                  <m:t>𝐶</m:t>
                                </m:r>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a:rPr lang="pt-BR" i="1">
                                    <a:latin typeface="Cambria Math" panose="02040503050406030204" pitchFamily="18" charset="0"/>
                                  </a:rPr>
                                  <m:t>𝐵</m:t>
                                </m:r>
                              </m:e>
                              <m:e>
                                <m:r>
                                  <a:rPr lang="pt-BR" i="0">
                                    <a:latin typeface="Cambria Math" panose="02040503050406030204" pitchFamily="18" charset="0"/>
                                  </a:rPr>
                                  <m:t>0</m:t>
                                </m:r>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p:sp>
            <p:nvSpPr>
              <p:cNvPr id="6" name="CaixaDeTexto 5">
                <a:extLst>
                  <a:ext uri="{FF2B5EF4-FFF2-40B4-BE49-F238E27FC236}">
                    <a16:creationId xmlns:a16="http://schemas.microsoft.com/office/drawing/2014/main" id="{5484EB69-A22C-4C2A-8965-662177665B45}"/>
                  </a:ext>
                </a:extLst>
              </p:cNvPr>
              <p:cNvSpPr txBox="1">
                <a:spLocks noRot="1" noChangeAspect="1" noMove="1" noResize="1" noEditPoints="1" noAdjustHandles="1" noChangeArrowheads="1" noChangeShapeType="1" noTextEdit="1"/>
              </p:cNvSpPr>
              <p:nvPr/>
            </p:nvSpPr>
            <p:spPr>
              <a:xfrm>
                <a:off x="3048896" y="3521352"/>
                <a:ext cx="6094206" cy="113107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1B3C4241-53C4-4CE2-9A24-A25D62B5EF6F}"/>
                  </a:ext>
                </a:extLst>
              </p:cNvPr>
              <p:cNvSpPr txBox="1"/>
              <p:nvPr/>
            </p:nvSpPr>
            <p:spPr>
              <a:xfrm>
                <a:off x="3048896" y="5153179"/>
                <a:ext cx="6094206" cy="11128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𝐴</m:t>
                          </m:r>
                        </m:e>
                        <m:sup>
                          <m:r>
                            <a:rPr lang="pt-BR">
                              <a:latin typeface="Cambria Math" panose="02040503050406030204" pitchFamily="18" charset="0"/>
                            </a:rPr>
                            <m:t>′</m:t>
                          </m:r>
                        </m:sup>
                      </m:sSup>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i="1">
                                    <a:latin typeface="Cambria Math" panose="02040503050406030204" pitchFamily="18" charset="0"/>
                                  </a:rPr>
                                  <m:t>𝐸</m:t>
                                </m:r>
                              </m:e>
                              <m:e>
                                <m:r>
                                  <a:rPr lang="pt-BR" i="1">
                                    <a:latin typeface="Cambria Math" panose="02040503050406030204" pitchFamily="18" charset="0"/>
                                  </a:rPr>
                                  <m:t>𝐷</m:t>
                                </m:r>
                              </m:e>
                              <m:e>
                                <m:r>
                                  <a:rPr lang="pt-BR" i="1">
                                    <a:latin typeface="Cambria Math" panose="02040503050406030204" pitchFamily="18" charset="0"/>
                                  </a:rPr>
                                  <m:t>𝐶</m:t>
                                </m:r>
                              </m:e>
                              <m:e>
                                <m:r>
                                  <a:rPr lang="pt-BR" i="1">
                                    <a:latin typeface="Cambria Math" panose="02040503050406030204" pitchFamily="18" charset="0"/>
                                  </a:rPr>
                                  <m:t>𝐵</m:t>
                                </m:r>
                              </m:e>
                            </m:mr>
                            <m:mr>
                              <m:e>
                                <m:r>
                                  <a:rPr lang="pt-BR">
                                    <a:latin typeface="Cambria Math" panose="02040503050406030204" pitchFamily="18" charset="0"/>
                                  </a:rPr>
                                  <m:t>0</m:t>
                                </m:r>
                              </m:e>
                              <m:e>
                                <m:r>
                                  <a:rPr lang="pt-BR" i="1">
                                    <a:latin typeface="Cambria Math" panose="02040503050406030204" pitchFamily="18" charset="0"/>
                                  </a:rPr>
                                  <m:t>𝐷</m:t>
                                </m:r>
                              </m:e>
                              <m:e>
                                <m:r>
                                  <a:rPr lang="pt-BR">
                                    <a:latin typeface="Cambria Math" panose="02040503050406030204" pitchFamily="18" charset="0"/>
                                  </a:rPr>
                                  <m:t>0</m:t>
                                </m:r>
                              </m:e>
                              <m:e>
                                <m:r>
                                  <a:rPr lang="pt-BR">
                                    <a:latin typeface="Cambria Math" panose="02040503050406030204" pitchFamily="18" charset="0"/>
                                  </a:rPr>
                                  <m:t>0</m:t>
                                </m:r>
                              </m:e>
                            </m:mr>
                            <m:mr>
                              <m:e>
                                <m:r>
                                  <a:rPr lang="pt-BR">
                                    <a:latin typeface="Cambria Math" panose="02040503050406030204" pitchFamily="18" charset="0"/>
                                  </a:rPr>
                                  <m:t>0</m:t>
                                </m:r>
                              </m:e>
                              <m:e>
                                <m:r>
                                  <a:rPr lang="pt-BR">
                                    <a:latin typeface="Cambria Math" panose="02040503050406030204" pitchFamily="18" charset="0"/>
                                  </a:rPr>
                                  <m:t>0</m:t>
                                </m:r>
                              </m:e>
                              <m:e>
                                <m:r>
                                  <a:rPr lang="pt-BR" i="1">
                                    <a:latin typeface="Cambria Math" panose="02040503050406030204" pitchFamily="18" charset="0"/>
                                  </a:rPr>
                                  <m:t>𝐶</m:t>
                                </m:r>
                              </m:e>
                              <m:e>
                                <m:r>
                                  <a:rPr lang="pt-BR">
                                    <a:latin typeface="Cambria Math" panose="02040503050406030204" pitchFamily="18" charset="0"/>
                                  </a:rPr>
                                  <m:t>0</m:t>
                                </m:r>
                              </m:e>
                            </m:mr>
                            <m:mr>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0</m:t>
                                </m:r>
                              </m:e>
                              <m:e>
                                <m:r>
                                  <a:rPr lang="pt-BR" i="1">
                                    <a:latin typeface="Cambria Math" panose="02040503050406030204" pitchFamily="18" charset="0"/>
                                  </a:rPr>
                                  <m:t>𝐵</m:t>
                                </m:r>
                              </m:e>
                            </m:mr>
                          </m:m>
                        </m:e>
                      </m:d>
                      <m:r>
                        <a:rPr lang="pt-BR" i="1">
                          <a:latin typeface="Cambria Math" panose="02040503050406030204" pitchFamily="18" charset="0"/>
                        </a:rPr>
                        <m:t> </m:t>
                      </m:r>
                      <m:r>
                        <a:rPr lang="pt-BR" i="1">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a:latin typeface="Cambria Math" panose="02040503050406030204" pitchFamily="18" charset="0"/>
                            </a:rPr>
                            <m:t>′</m:t>
                          </m:r>
                        </m:sup>
                      </m:sSup>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m:t>
                                </m:r>
                                <m:r>
                                  <a:rPr lang="pt-BR" i="1">
                                    <a:latin typeface="Cambria Math" panose="02040503050406030204" pitchFamily="18" charset="0"/>
                                  </a:rPr>
                                  <m:t>𝐴</m:t>
                                </m:r>
                              </m:e>
                            </m:mr>
                            <m:mr>
                              <m:e>
                                <m:r>
                                  <a:rPr lang="pt-BR" i="1">
                                    <a:latin typeface="Cambria Math" panose="02040503050406030204" pitchFamily="18" charset="0"/>
                                  </a:rPr>
                                  <m:t>𝐷</m:t>
                                </m:r>
                              </m:e>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0</m:t>
                                </m:r>
                              </m:e>
                            </m:mr>
                            <m:mr>
                              <m:e>
                                <m:r>
                                  <a:rPr lang="pt-BR">
                                    <a:latin typeface="Cambria Math" panose="02040503050406030204" pitchFamily="18" charset="0"/>
                                  </a:rPr>
                                  <m:t>0</m:t>
                                </m:r>
                              </m:e>
                              <m:e>
                                <m:r>
                                  <a:rPr lang="pt-BR" i="1">
                                    <a:latin typeface="Cambria Math" panose="02040503050406030204" pitchFamily="18" charset="0"/>
                                  </a:rPr>
                                  <m:t>𝐶</m:t>
                                </m:r>
                              </m:e>
                              <m:e>
                                <m:r>
                                  <a:rPr lang="pt-BR">
                                    <a:latin typeface="Cambria Math" panose="02040503050406030204" pitchFamily="18" charset="0"/>
                                  </a:rPr>
                                  <m:t>0</m:t>
                                </m:r>
                              </m:e>
                              <m:e>
                                <m:r>
                                  <a:rPr lang="pt-BR">
                                    <a:latin typeface="Cambria Math" panose="02040503050406030204" pitchFamily="18" charset="0"/>
                                  </a:rPr>
                                  <m:t>0</m:t>
                                </m:r>
                              </m:e>
                            </m:mr>
                            <m:mr>
                              <m:e>
                                <m:r>
                                  <a:rPr lang="pt-BR">
                                    <a:latin typeface="Cambria Math" panose="02040503050406030204" pitchFamily="18" charset="0"/>
                                  </a:rPr>
                                  <m:t>0</m:t>
                                </m:r>
                              </m:e>
                              <m:e>
                                <m:r>
                                  <a:rPr lang="pt-BR">
                                    <a:latin typeface="Cambria Math" panose="02040503050406030204" pitchFamily="18" charset="0"/>
                                  </a:rPr>
                                  <m:t>0</m:t>
                                </m:r>
                              </m:e>
                              <m:e>
                                <m:r>
                                  <a:rPr lang="pt-BR" i="1">
                                    <a:latin typeface="Cambria Math" panose="02040503050406030204" pitchFamily="18" charset="0"/>
                                  </a:rPr>
                                  <m:t>𝐵</m:t>
                                </m:r>
                              </m:e>
                              <m:e>
                                <m:r>
                                  <a:rPr lang="pt-BR">
                                    <a:latin typeface="Cambria Math" panose="02040503050406030204" pitchFamily="18" charset="0"/>
                                  </a:rPr>
                                  <m:t>0</m:t>
                                </m:r>
                              </m:e>
                            </m:mr>
                          </m:m>
                        </m:e>
                      </m:d>
                    </m:oMath>
                  </m:oMathPara>
                </a14:m>
                <a:endParaRPr lang="pt-BR" dirty="0"/>
              </a:p>
            </p:txBody>
          </p:sp>
        </mc:Choice>
        <mc:Fallback>
          <p:sp>
            <p:nvSpPr>
              <p:cNvPr id="8" name="CaixaDeTexto 7">
                <a:extLst>
                  <a:ext uri="{FF2B5EF4-FFF2-40B4-BE49-F238E27FC236}">
                    <a16:creationId xmlns:a16="http://schemas.microsoft.com/office/drawing/2014/main" id="{1B3C4241-53C4-4CE2-9A24-A25D62B5EF6F}"/>
                  </a:ext>
                </a:extLst>
              </p:cNvPr>
              <p:cNvSpPr txBox="1">
                <a:spLocks noRot="1" noChangeAspect="1" noMove="1" noResize="1" noEditPoints="1" noAdjustHandles="1" noChangeArrowheads="1" noChangeShapeType="1" noTextEdit="1"/>
              </p:cNvSpPr>
              <p:nvPr/>
            </p:nvSpPr>
            <p:spPr>
              <a:xfrm>
                <a:off x="3048896" y="5153179"/>
                <a:ext cx="6094206" cy="1112805"/>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976311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Portanto</a:t>
            </a:r>
            <a:r>
              <a:rPr lang="pt-BR" dirty="0"/>
              <a:t>: </a:t>
            </a:r>
          </a:p>
          <a:p>
            <a:pPr algn="r"/>
            <a:r>
              <a:rPr lang="pt-BR" dirty="0"/>
              <a:t>(127)</a:t>
            </a:r>
          </a:p>
          <a:p>
            <a:pPr algn="just"/>
            <a:endParaRPr lang="pt-BR" dirty="0"/>
          </a:p>
          <a:p>
            <a:pPr algn="just"/>
            <a:r>
              <a:rPr lang="pt-BR" dirty="0"/>
              <a:t>Utilizando (113):</a:t>
            </a:r>
          </a:p>
          <a:p>
            <a:pPr algn="just"/>
            <a:endParaRPr lang="pt-BR" dirty="0"/>
          </a:p>
          <a:p>
            <a:pPr algn="r"/>
            <a:r>
              <a:rPr lang="pt-BR" dirty="0"/>
              <a:t>(128)</a:t>
            </a:r>
          </a:p>
          <a:p>
            <a:pPr algn="just"/>
            <a:endParaRPr lang="pt-BR" dirty="0"/>
          </a:p>
          <a:p>
            <a:pPr algn="just"/>
            <a:r>
              <a:rPr lang="pt-BR" dirty="0"/>
              <a:t>Define-se uma expressão para as matrizes colunas, onde:</a:t>
            </a:r>
          </a:p>
          <a:p>
            <a:pPr algn="just"/>
            <a:endParaRPr lang="pt-BR" dirty="0"/>
          </a:p>
          <a:p>
            <a:pPr algn="r"/>
            <a:r>
              <a:rPr lang="pt-BR" dirty="0"/>
              <a:t>(129)</a:t>
            </a:r>
          </a:p>
          <a:p>
            <a:pPr algn="just"/>
            <a:r>
              <a:rPr lang="pt-BR" dirty="0"/>
              <a:t>Portanto, a equação (128) se torna:</a:t>
            </a:r>
          </a:p>
          <a:p>
            <a:pPr algn="r"/>
            <a:r>
              <a:rPr lang="pt-BR" dirty="0"/>
              <a:t>(130)</a:t>
            </a:r>
          </a:p>
        </p:txBody>
      </p:sp>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EAE678F4-980D-4AF1-85E7-898D2F123FAD}"/>
                  </a:ext>
                </a:extLst>
              </p:cNvPr>
              <p:cNvSpPr txBox="1"/>
              <p:nvPr/>
            </p:nvSpPr>
            <p:spPr>
              <a:xfrm>
                <a:off x="3048897" y="692075"/>
                <a:ext cx="6094206" cy="1131079"/>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m:t>
                          </m:r>
                        </m:sup>
                      </m:sSup>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𝐼𝑉</m:t>
                                  </m:r>
                                </m:sup>
                              </m:sSup>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=0</m:t>
                      </m:r>
                    </m:oMath>
                  </m:oMathPara>
                </a14:m>
                <a:endParaRPr lang="pt-BR" dirty="0"/>
              </a:p>
            </p:txBody>
          </p:sp>
        </mc:Choice>
        <mc:Fallback>
          <p:sp>
            <p:nvSpPr>
              <p:cNvPr id="7" name="CaixaDeTexto 6">
                <a:extLst>
                  <a:ext uri="{FF2B5EF4-FFF2-40B4-BE49-F238E27FC236}">
                    <a16:creationId xmlns:a16="http://schemas.microsoft.com/office/drawing/2014/main" id="{EAE678F4-980D-4AF1-85E7-898D2F123FAD}"/>
                  </a:ext>
                </a:extLst>
              </p:cNvPr>
              <p:cNvSpPr txBox="1">
                <a:spLocks noRot="1" noChangeAspect="1" noMove="1" noResize="1" noEditPoints="1" noAdjustHandles="1" noChangeArrowheads="1" noChangeShapeType="1" noTextEdit="1"/>
              </p:cNvSpPr>
              <p:nvPr/>
            </p:nvSpPr>
            <p:spPr>
              <a:xfrm>
                <a:off x="3048897" y="692075"/>
                <a:ext cx="6094206" cy="1131079"/>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35EAFECE-98F6-4598-A54D-3528B23F9B09}"/>
                  </a:ext>
                </a:extLst>
              </p:cNvPr>
              <p:cNvSpPr txBox="1"/>
              <p:nvPr/>
            </p:nvSpPr>
            <p:spPr>
              <a:xfrm>
                <a:off x="3048897" y="2156882"/>
                <a:ext cx="6094206" cy="1151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m:t>
                          </m:r>
                        </m:sup>
                      </m:sSup>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𝑈</m:t>
                                  </m:r>
                                </m:e>
                                <m:sup>
                                  <m:r>
                                    <a:rPr lang="pt-BR" i="1">
                                      <a:latin typeface="Cambria Math" panose="02040503050406030204" pitchFamily="18" charset="0"/>
                                    </a:rPr>
                                    <m:t>𝐼𝑉</m:t>
                                  </m:r>
                                </m:sup>
                              </m:sSup>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r>
                                <a:rPr lang="pt-BR" i="1">
                                  <a:latin typeface="Cambria Math" panose="02040503050406030204" pitchFamily="18" charset="0"/>
                                </a:rPr>
                                <m:t>𝑈</m:t>
                              </m:r>
                            </m:e>
                          </m:eqArr>
                        </m:e>
                      </m:d>
                      <m:r>
                        <a:rPr lang="pt-BR" i="0">
                          <a:latin typeface="Cambria Math" panose="02040503050406030204" pitchFamily="18" charset="0"/>
                        </a:rPr>
                        <m:t>=0</m:t>
                      </m:r>
                    </m:oMath>
                  </m:oMathPara>
                </a14:m>
                <a:endParaRPr lang="pt-BR" dirty="0"/>
              </a:p>
            </p:txBody>
          </p:sp>
        </mc:Choice>
        <mc:Fallback>
          <p:sp>
            <p:nvSpPr>
              <p:cNvPr id="9" name="CaixaDeTexto 8">
                <a:extLst>
                  <a:ext uri="{FF2B5EF4-FFF2-40B4-BE49-F238E27FC236}">
                    <a16:creationId xmlns:a16="http://schemas.microsoft.com/office/drawing/2014/main" id="{35EAFECE-98F6-4598-A54D-3528B23F9B09}"/>
                  </a:ext>
                </a:extLst>
              </p:cNvPr>
              <p:cNvSpPr txBox="1">
                <a:spLocks noRot="1" noChangeAspect="1" noMove="1" noResize="1" noEditPoints="1" noAdjustHandles="1" noChangeArrowheads="1" noChangeShapeType="1" noTextEdit="1"/>
              </p:cNvSpPr>
              <p:nvPr/>
            </p:nvSpPr>
            <p:spPr>
              <a:xfrm>
                <a:off x="3048897" y="2156882"/>
                <a:ext cx="6094206" cy="115146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C5313219-A276-4D57-BC81-5318F9D3E229}"/>
                  </a:ext>
                </a:extLst>
              </p:cNvPr>
              <p:cNvSpPr txBox="1"/>
              <p:nvPr/>
            </p:nvSpPr>
            <p:spPr>
              <a:xfrm>
                <a:off x="3048897" y="3813385"/>
                <a:ext cx="6094206" cy="1151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𝑤</m:t>
                      </m:r>
                      <m:r>
                        <a:rPr lang="pt-BR" i="0">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r>
                                <a:rPr lang="pt-BR" i="1">
                                  <a:latin typeface="Cambria Math" panose="02040503050406030204" pitchFamily="18" charset="0"/>
                                </a:rPr>
                                <m:t>𝑈</m:t>
                              </m:r>
                            </m:e>
                          </m:eqArr>
                        </m:e>
                      </m:d>
                    </m:oMath>
                  </m:oMathPara>
                </a14:m>
                <a:endParaRPr lang="pt-BR" dirty="0"/>
              </a:p>
            </p:txBody>
          </p:sp>
        </mc:Choice>
        <mc:Fallback>
          <p:sp>
            <p:nvSpPr>
              <p:cNvPr id="11" name="CaixaDeTexto 10">
                <a:extLst>
                  <a:ext uri="{FF2B5EF4-FFF2-40B4-BE49-F238E27FC236}">
                    <a16:creationId xmlns:a16="http://schemas.microsoft.com/office/drawing/2014/main" id="{C5313219-A276-4D57-BC81-5318F9D3E229}"/>
                  </a:ext>
                </a:extLst>
              </p:cNvPr>
              <p:cNvSpPr txBox="1">
                <a:spLocks noRot="1" noChangeAspect="1" noMove="1" noResize="1" noEditPoints="1" noAdjustHandles="1" noChangeArrowheads="1" noChangeShapeType="1" noTextEdit="1"/>
              </p:cNvSpPr>
              <p:nvPr/>
            </p:nvSpPr>
            <p:spPr>
              <a:xfrm>
                <a:off x="3048897" y="3813385"/>
                <a:ext cx="6094206" cy="1151469"/>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3" name="CaixaDeTexto 12">
                <a:extLst>
                  <a:ext uri="{FF2B5EF4-FFF2-40B4-BE49-F238E27FC236}">
                    <a16:creationId xmlns:a16="http://schemas.microsoft.com/office/drawing/2014/main" id="{1FBCB848-A189-4762-9D3C-B2E0DB9BF4D3}"/>
                  </a:ext>
                </a:extLst>
              </p:cNvPr>
              <p:cNvSpPr txBox="1"/>
              <p:nvPr/>
            </p:nvSpPr>
            <p:spPr>
              <a:xfrm>
                <a:off x="3048897" y="5439890"/>
                <a:ext cx="6094206" cy="390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m:t>
                          </m:r>
                        </m:sup>
                      </m:sSup>
                      <m:acc>
                        <m:accPr>
                          <m:chr m:val="̇"/>
                          <m:ctrlPr>
                            <a:rPr lang="pt-BR" i="1">
                              <a:latin typeface="Cambria Math" panose="02040503050406030204" pitchFamily="18" charset="0"/>
                            </a:rPr>
                          </m:ctrlPr>
                        </m:accPr>
                        <m:e>
                          <m:r>
                            <a:rPr lang="pt-BR" i="1">
                              <a:latin typeface="Cambria Math" panose="02040503050406030204" pitchFamily="18" charset="0"/>
                            </a:rPr>
                            <m:t>𝑤</m:t>
                          </m:r>
                        </m:e>
                      </m:acc>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r>
                        <a:rPr lang="pt-BR" i="1">
                          <a:latin typeface="Cambria Math" panose="02040503050406030204" pitchFamily="18" charset="0"/>
                        </a:rPr>
                        <m:t>𝑤</m:t>
                      </m:r>
                      <m:r>
                        <a:rPr lang="pt-BR" i="0">
                          <a:latin typeface="Cambria Math" panose="02040503050406030204" pitchFamily="18" charset="0"/>
                        </a:rPr>
                        <m:t>=0</m:t>
                      </m:r>
                      <m:r>
                        <a:rPr lang="pt-BR" b="0" i="0" smtClean="0">
                          <a:latin typeface="Cambria Math" panose="02040503050406030204" pitchFamily="18" charset="0"/>
                        </a:rPr>
                        <m:t>     ⇒    </m:t>
                      </m:r>
                      <m:r>
                        <a:rPr lang="pt-BR" i="1"/>
                        <m:t>𝜆</m:t>
                      </m:r>
                      <m:sSup>
                        <m:sSupPr>
                          <m:ctrlPr>
                            <a:rPr lang="pt-BR" i="1"/>
                          </m:ctrlPr>
                        </m:sSupPr>
                        <m:e>
                          <m:r>
                            <a:rPr lang="pt-BR" i="1"/>
                            <m:t>𝐴</m:t>
                          </m:r>
                        </m:e>
                        <m:sup>
                          <m:r>
                            <a:rPr lang="pt-BR" i="1"/>
                            <m:t>′</m:t>
                          </m:r>
                        </m:sup>
                      </m:sSup>
                      <m:r>
                        <a:rPr lang="pt-BR" i="1"/>
                        <m:t>𝑤</m:t>
                      </m:r>
                      <m:r>
                        <a:rPr lang="pt-BR" i="1"/>
                        <m:t>=−</m:t>
                      </m:r>
                      <m:sSup>
                        <m:sSupPr>
                          <m:ctrlPr>
                            <a:rPr lang="pt-BR" i="1"/>
                          </m:ctrlPr>
                        </m:sSupPr>
                        <m:e>
                          <m:r>
                            <a:rPr lang="pt-BR" i="1"/>
                            <m:t>𝐵</m:t>
                          </m:r>
                        </m:e>
                        <m:sup>
                          <m:r>
                            <a:rPr lang="pt-BR" i="1"/>
                            <m:t>′</m:t>
                          </m:r>
                        </m:sup>
                      </m:sSup>
                      <m:r>
                        <a:rPr lang="pt-BR" i="1"/>
                        <m:t>𝑤</m:t>
                      </m:r>
                    </m:oMath>
                  </m:oMathPara>
                </a14:m>
                <a:endParaRPr lang="pt-BR" dirty="0"/>
              </a:p>
            </p:txBody>
          </p:sp>
        </mc:Choice>
        <mc:Fallback>
          <p:sp>
            <p:nvSpPr>
              <p:cNvPr id="13" name="CaixaDeTexto 12">
                <a:extLst>
                  <a:ext uri="{FF2B5EF4-FFF2-40B4-BE49-F238E27FC236}">
                    <a16:creationId xmlns:a16="http://schemas.microsoft.com/office/drawing/2014/main" id="{1FBCB848-A189-4762-9D3C-B2E0DB9BF4D3}"/>
                  </a:ext>
                </a:extLst>
              </p:cNvPr>
              <p:cNvSpPr txBox="1">
                <a:spLocks noRot="1" noChangeAspect="1" noMove="1" noResize="1" noEditPoints="1" noAdjustHandles="1" noChangeArrowheads="1" noChangeShapeType="1" noTextEdit="1"/>
              </p:cNvSpPr>
              <p:nvPr/>
            </p:nvSpPr>
            <p:spPr>
              <a:xfrm>
                <a:off x="3048897" y="5439890"/>
                <a:ext cx="6094206" cy="390941"/>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68451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Conteúdo 2">
            <a:extLst>
              <a:ext uri="{FF2B5EF4-FFF2-40B4-BE49-F238E27FC236}">
                <a16:creationId xmlns:a16="http://schemas.microsoft.com/office/drawing/2014/main" id="{FE8BD5AB-D20C-45F3-9766-A7A2DD65FA51}"/>
              </a:ext>
            </a:extLst>
          </p:cNvPr>
          <p:cNvSpPr txBox="1">
            <a:spLocks/>
          </p:cNvSpPr>
          <p:nvPr/>
        </p:nvSpPr>
        <p:spPr>
          <a:xfrm>
            <a:off x="1097280" y="573741"/>
            <a:ext cx="10058400" cy="529535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	</a:t>
            </a:r>
          </a:p>
        </p:txBody>
      </p:sp>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66314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Assim, considerando os bons resultados da formulação autorregularizada da MECID em suas aplicações aos problemas de varredura e resposta em frequência, governados pela Equação de Helmholtz, objetivou-se elaborar matematicamente um modelo bidimensional autorregularizado adequado para calcular as frequências naturais associadas. Contudo, a forma autorregularizada gerou matrizes adicionais, que resultaram num problema de autovalor de quarta ordem. </a:t>
            </a:r>
          </a:p>
          <a:p>
            <a:pPr algn="just"/>
            <a:r>
              <a:rPr lang="pt-BR" dirty="0"/>
              <a:t>O objetivo desta dissertação consiste exatamente em realizar um tratamento matemático adequado que permita escrever matricialmente o problema de autovalor numa forma acessível e daí obter sua solução computacional. </a:t>
            </a:r>
          </a:p>
          <a:p>
            <a:endParaRPr lang="pt-BR" dirty="0"/>
          </a:p>
        </p:txBody>
      </p:sp>
    </p:spTree>
    <p:extLst>
      <p:ext uri="{BB962C8B-B14F-4D97-AF65-F5344CB8AC3E}">
        <p14:creationId xmlns:p14="http://schemas.microsoft.com/office/powerpoint/2010/main" val="513940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Portanto</a:t>
            </a:r>
            <a:r>
              <a:rPr lang="pt-BR" dirty="0"/>
              <a:t>: </a:t>
            </a:r>
          </a:p>
          <a:p>
            <a:pPr algn="r"/>
            <a:r>
              <a:rPr lang="pt-BR" dirty="0"/>
              <a:t>(131)</a:t>
            </a:r>
          </a:p>
          <a:p>
            <a:pPr algn="just"/>
            <a:r>
              <a:rPr lang="pt-BR" dirty="0"/>
              <a:t>Assim sendo, tem-se:</a:t>
            </a:r>
          </a:p>
          <a:p>
            <a:pPr algn="just"/>
            <a:endParaRPr lang="pt-BR" dirty="0"/>
          </a:p>
          <a:p>
            <a:pPr algn="just"/>
            <a:endParaRPr lang="pt-BR" dirty="0"/>
          </a:p>
          <a:p>
            <a:pPr marL="0" indent="0" algn="r">
              <a:buNone/>
            </a:pPr>
            <a:r>
              <a:rPr lang="pt-BR" dirty="0"/>
              <a:t>(132)</a:t>
            </a:r>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Chega-se então, ao seguinte sistema matricial:</a:t>
            </a:r>
          </a:p>
          <a:p>
            <a:pPr marL="0" indent="0" algn="just">
              <a:buNone/>
            </a:pPr>
            <a:endParaRPr lang="pt-BR" dirty="0"/>
          </a:p>
          <a:p>
            <a:pPr marL="0" indent="0" algn="r">
              <a:buNone/>
            </a:pPr>
            <a:r>
              <a:rPr lang="pt-BR" dirty="0"/>
              <a:t>(133)</a:t>
            </a:r>
          </a:p>
        </p:txBody>
      </p:sp>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3C352A41-D459-441C-8217-5ADF121DBD8C}"/>
                  </a:ext>
                </a:extLst>
              </p:cNvPr>
              <p:cNvSpPr txBox="1"/>
              <p:nvPr/>
            </p:nvSpPr>
            <p:spPr>
              <a:xfrm>
                <a:off x="3047104" y="766289"/>
                <a:ext cx="6094206" cy="382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𝑋</m:t>
                      </m:r>
                      <m:r>
                        <a:rPr lang="pt-BR" i="0">
                          <a:latin typeface="Cambria Math" panose="02040503050406030204" pitchFamily="18" charset="0"/>
                        </a:rPr>
                        <m:t>,</m:t>
                      </m:r>
                      <m:r>
                        <a:rPr lang="pt-BR" i="1">
                          <a:latin typeface="Cambria Math" panose="02040503050406030204" pitchFamily="18" charset="0"/>
                        </a:rPr>
                        <m:t>𝑡</m:t>
                      </m:r>
                      <m:r>
                        <a:rPr lang="pt-BR" i="0">
                          <a:latin typeface="Cambria Math" panose="02040503050406030204" pitchFamily="18" charset="0"/>
                        </a:rPr>
                        <m:t>)=</m:t>
                      </m:r>
                      <m:r>
                        <a:rPr lang="pt-BR" i="1">
                          <a:latin typeface="Cambria Math" panose="02040503050406030204" pitchFamily="18" charset="0"/>
                        </a:rPr>
                        <m:t>𝑈</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oMath>
                  </m:oMathPara>
                </a14:m>
                <a:endParaRPr lang="pt-BR" dirty="0"/>
              </a:p>
            </p:txBody>
          </p:sp>
        </mc:Choice>
        <mc:Fallback>
          <p:sp>
            <p:nvSpPr>
              <p:cNvPr id="7" name="CaixaDeTexto 6">
                <a:extLst>
                  <a:ext uri="{FF2B5EF4-FFF2-40B4-BE49-F238E27FC236}">
                    <a16:creationId xmlns:a16="http://schemas.microsoft.com/office/drawing/2014/main" id="{3C352A41-D459-441C-8217-5ADF121DBD8C}"/>
                  </a:ext>
                </a:extLst>
              </p:cNvPr>
              <p:cNvSpPr txBox="1">
                <a:spLocks noRot="1" noChangeAspect="1" noMove="1" noResize="1" noEditPoints="1" noAdjustHandles="1" noChangeArrowheads="1" noChangeShapeType="1" noTextEdit="1"/>
              </p:cNvSpPr>
              <p:nvPr/>
            </p:nvSpPr>
            <p:spPr>
              <a:xfrm>
                <a:off x="3047104" y="766289"/>
                <a:ext cx="6094206" cy="382284"/>
              </a:xfrm>
              <a:prstGeom prst="rect">
                <a:avLst/>
              </a:prstGeom>
              <a:blipFill>
                <a:blip r:embed="rId2"/>
                <a:stretch>
                  <a:fillRect b="-1451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9A09FD9D-DE01-47B1-A21F-CEB62DCA3C8B}"/>
                  </a:ext>
                </a:extLst>
              </p:cNvPr>
              <p:cNvSpPr txBox="1"/>
              <p:nvPr/>
            </p:nvSpPr>
            <p:spPr>
              <a:xfrm>
                <a:off x="3047104" y="1782854"/>
                <a:ext cx="6094206" cy="25873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𝑖</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𝑖</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qArr>
                        </m:e>
                      </m:d>
                    </m:oMath>
                  </m:oMathPara>
                </a14:m>
                <a:endParaRPr lang="pt-BR" dirty="0"/>
              </a:p>
            </p:txBody>
          </p:sp>
        </mc:Choice>
        <mc:Fallback>
          <p:sp>
            <p:nvSpPr>
              <p:cNvPr id="9" name="CaixaDeTexto 8">
                <a:extLst>
                  <a:ext uri="{FF2B5EF4-FFF2-40B4-BE49-F238E27FC236}">
                    <a16:creationId xmlns:a16="http://schemas.microsoft.com/office/drawing/2014/main" id="{9A09FD9D-DE01-47B1-A21F-CEB62DCA3C8B}"/>
                  </a:ext>
                </a:extLst>
              </p:cNvPr>
              <p:cNvSpPr txBox="1">
                <a:spLocks noRot="1" noChangeAspect="1" noMove="1" noResize="1" noEditPoints="1" noAdjustHandles="1" noChangeArrowheads="1" noChangeShapeType="1" noTextEdit="1"/>
              </p:cNvSpPr>
              <p:nvPr/>
            </p:nvSpPr>
            <p:spPr>
              <a:xfrm>
                <a:off x="3047104" y="1782854"/>
                <a:ext cx="6094206" cy="2587311"/>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3" name="CaixaDeTexto 12">
                <a:extLst>
                  <a:ext uri="{FF2B5EF4-FFF2-40B4-BE49-F238E27FC236}">
                    <a16:creationId xmlns:a16="http://schemas.microsoft.com/office/drawing/2014/main" id="{6BFE6980-1909-4355-96B1-08D18BC53970}"/>
                  </a:ext>
                </a:extLst>
              </p:cNvPr>
              <p:cNvSpPr txBox="1"/>
              <p:nvPr/>
            </p:nvSpPr>
            <p:spPr>
              <a:xfrm>
                <a:off x="3047104" y="5104928"/>
                <a:ext cx="6094206" cy="4058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𝜆</m:t>
                              </m:r>
                            </m:e>
                          </m:d>
                        </m:e>
                        <m:sup>
                          <m:r>
                            <a:rPr lang="pt-BR" i="0">
                              <a:latin typeface="Cambria Math" panose="02040503050406030204" pitchFamily="18" charset="0"/>
                            </a:rPr>
                            <m:t>4</m:t>
                          </m:r>
                        </m:sup>
                      </m:sSup>
                      <m:r>
                        <a:rPr lang="pt-BR" i="1">
                          <a:latin typeface="Cambria Math" panose="02040503050406030204" pitchFamily="18" charset="0"/>
                        </a:rPr>
                        <m:t>𝐸</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𝐶</m:t>
                      </m:r>
                      <m:r>
                        <a:rPr lang="pt-BR" i="0">
                          <a:latin typeface="Cambria Math" panose="02040503050406030204" pitchFamily="18" charset="0"/>
                        </a:rPr>
                        <m:t>+</m:t>
                      </m:r>
                      <m:r>
                        <a:rPr lang="pt-BR" i="1">
                          <a:latin typeface="Cambria Math" panose="02040503050406030204" pitchFamily="18" charset="0"/>
                        </a:rPr>
                        <m:t>𝐴</m:t>
                      </m:r>
                      <m:r>
                        <a:rPr lang="pt-BR" i="0">
                          <a:latin typeface="Cambria Math" panose="02040503050406030204" pitchFamily="18" charset="0"/>
                        </a:rPr>
                        <m:t>]</m:t>
                      </m:r>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𝑖</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𝜆</m:t>
                              </m:r>
                            </m:e>
                          </m:d>
                        </m:e>
                        <m:sup>
                          <m:r>
                            <a:rPr lang="pt-BR" i="0">
                              <a:latin typeface="Cambria Math" panose="02040503050406030204" pitchFamily="18" charset="0"/>
                            </a:rPr>
                            <m:t>3</m:t>
                          </m:r>
                        </m:sup>
                      </m:sSup>
                      <m:r>
                        <a:rPr lang="pt-BR" i="1">
                          <a:latin typeface="Cambria Math" panose="02040503050406030204" pitchFamily="18" charset="0"/>
                        </a:rPr>
                        <m:t>𝐷</m:t>
                      </m:r>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𝐵</m:t>
                      </m:r>
                      <m:r>
                        <a:rPr lang="pt-BR" i="0">
                          <a:latin typeface="Cambria Math" panose="02040503050406030204" pitchFamily="18" charset="0"/>
                        </a:rPr>
                        <m:t>]</m:t>
                      </m:r>
                      <m:r>
                        <a:rPr lang="pt-BR" i="1">
                          <a:latin typeface="Cambria Math" panose="02040503050406030204" pitchFamily="18" charset="0"/>
                        </a:rPr>
                        <m:t>𝑢</m:t>
                      </m:r>
                      <m:r>
                        <a:rPr lang="pt-BR" i="0">
                          <a:latin typeface="Cambria Math" panose="02040503050406030204" pitchFamily="18" charset="0"/>
                        </a:rPr>
                        <m:t>=0</m:t>
                      </m:r>
                    </m:oMath>
                  </m:oMathPara>
                </a14:m>
                <a:endParaRPr lang="pt-BR" dirty="0"/>
              </a:p>
            </p:txBody>
          </p:sp>
        </mc:Choice>
        <mc:Fallback>
          <p:sp>
            <p:nvSpPr>
              <p:cNvPr id="13" name="CaixaDeTexto 12">
                <a:extLst>
                  <a:ext uri="{FF2B5EF4-FFF2-40B4-BE49-F238E27FC236}">
                    <a16:creationId xmlns:a16="http://schemas.microsoft.com/office/drawing/2014/main" id="{6BFE6980-1909-4355-96B1-08D18BC53970}"/>
                  </a:ext>
                </a:extLst>
              </p:cNvPr>
              <p:cNvSpPr txBox="1">
                <a:spLocks noRot="1" noChangeAspect="1" noMove="1" noResize="1" noEditPoints="1" noAdjustHandles="1" noChangeArrowheads="1" noChangeShapeType="1" noTextEdit="1"/>
              </p:cNvSpPr>
              <p:nvPr/>
            </p:nvSpPr>
            <p:spPr>
              <a:xfrm>
                <a:off x="3047104" y="5104928"/>
                <a:ext cx="6094206" cy="405817"/>
              </a:xfrm>
              <a:prstGeom prst="rect">
                <a:avLst/>
              </a:prstGeom>
              <a:blipFill>
                <a:blip r:embed="rId4"/>
                <a:stretch>
                  <a:fillRect t="-105970" b="-171642"/>
                </a:stretch>
              </a:blipFill>
            </p:spPr>
            <p:txBody>
              <a:bodyPr/>
              <a:lstStyle/>
              <a:p>
                <a:r>
                  <a:rPr lang="pt-BR">
                    <a:noFill/>
                  </a:rPr>
                  <a:t> </a:t>
                </a:r>
              </a:p>
            </p:txBody>
          </p:sp>
        </mc:Fallback>
      </mc:AlternateContent>
    </p:spTree>
    <p:extLst>
      <p:ext uri="{BB962C8B-B14F-4D97-AF65-F5344CB8AC3E}">
        <p14:creationId xmlns:p14="http://schemas.microsoft.com/office/powerpoint/2010/main" val="2122007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Onde, verificou-se que a solução em separado do seguinte termo resultou em autovalores praticamente nulos</a:t>
            </a:r>
            <a:r>
              <a:rPr lang="pt-BR" dirty="0"/>
              <a:t>: </a:t>
            </a:r>
          </a:p>
          <a:p>
            <a:pPr algn="r"/>
            <a:r>
              <a:rPr lang="pt-BR" dirty="0"/>
              <a:t>(134)</a:t>
            </a:r>
          </a:p>
          <a:p>
            <a:pPr algn="just"/>
            <a:r>
              <a:rPr lang="pt-BR" dirty="0"/>
              <a:t>Porém, não se deve resolver cada colchete separadamente, devido à perda de informações relacionada ao conjunto. Portanto define-se:</a:t>
            </a:r>
          </a:p>
          <a:p>
            <a:pPr algn="r"/>
            <a:r>
              <a:rPr lang="pt-BR" dirty="0"/>
              <a:t>(135)</a:t>
            </a:r>
          </a:p>
          <a:p>
            <a:pPr algn="just"/>
            <a:endParaRPr lang="pt-BR" dirty="0"/>
          </a:p>
          <a:p>
            <a:pPr algn="just"/>
            <a:r>
              <a:rPr lang="pt-BR" dirty="0"/>
              <a:t>Assim, a seguinte organização é obtida:</a:t>
            </a:r>
          </a:p>
          <a:p>
            <a:pPr algn="r"/>
            <a:r>
              <a:rPr lang="pt-BR" dirty="0"/>
              <a:t>(136)</a:t>
            </a:r>
          </a:p>
          <a:p>
            <a:pPr algn="just"/>
            <a:r>
              <a:rPr lang="pt-BR" dirty="0"/>
              <a:t>Se faz necessário melhorar o condicionamento desta equação 136:</a:t>
            </a:r>
          </a:p>
          <a:p>
            <a:pPr algn="just"/>
            <a:endParaRPr lang="pt-BR" dirty="0"/>
          </a:p>
          <a:p>
            <a:pPr algn="r"/>
            <a:r>
              <a:rPr lang="pt-BR" dirty="0"/>
              <a:t>(137)</a:t>
            </a:r>
          </a:p>
          <a:p>
            <a:pPr algn="just"/>
            <a:endParaRPr lang="pt-BR" dirty="0"/>
          </a:p>
          <a:p>
            <a:pPr algn="just"/>
            <a:endParaRPr lang="pt-BR" dirty="0"/>
          </a:p>
        </p:txBody>
      </p:sp>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5DDA4666-7A23-491D-9352-9A5209341ECC}"/>
                  </a:ext>
                </a:extLst>
              </p:cNvPr>
              <p:cNvSpPr txBox="1"/>
              <p:nvPr/>
            </p:nvSpPr>
            <p:spPr>
              <a:xfrm>
                <a:off x="3048897" y="1030947"/>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𝐷𝑢</m:t>
                      </m:r>
                      <m:r>
                        <a:rPr lang="pt-BR" i="0">
                          <a:latin typeface="Cambria Math" panose="02040503050406030204" pitchFamily="18" charset="0"/>
                        </a:rPr>
                        <m:t>=</m:t>
                      </m:r>
                      <m:r>
                        <a:rPr lang="pt-BR" i="1">
                          <a:latin typeface="Cambria Math" panose="02040503050406030204" pitchFamily="18" charset="0"/>
                        </a:rPr>
                        <m:t>𝐵𝑢</m:t>
                      </m:r>
                    </m:oMath>
                  </m:oMathPara>
                </a14:m>
                <a:endParaRPr lang="pt-BR" dirty="0"/>
              </a:p>
            </p:txBody>
          </p:sp>
        </mc:Choice>
        <mc:Fallback>
          <p:sp>
            <p:nvSpPr>
              <p:cNvPr id="4" name="CaixaDeTexto 3">
                <a:extLst>
                  <a:ext uri="{FF2B5EF4-FFF2-40B4-BE49-F238E27FC236}">
                    <a16:creationId xmlns:a16="http://schemas.microsoft.com/office/drawing/2014/main" id="{5DDA4666-7A23-491D-9352-9A5209341ECC}"/>
                  </a:ext>
                </a:extLst>
              </p:cNvPr>
              <p:cNvSpPr txBox="1">
                <a:spLocks noRot="1" noChangeAspect="1" noMove="1" noResize="1" noEditPoints="1" noAdjustHandles="1" noChangeArrowheads="1" noChangeShapeType="1" noTextEdit="1"/>
              </p:cNvSpPr>
              <p:nvPr/>
            </p:nvSpPr>
            <p:spPr>
              <a:xfrm>
                <a:off x="3048897" y="1030947"/>
                <a:ext cx="6094206"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0B2C5BDB-CE4E-462D-A67F-E8557C6BAD32}"/>
                  </a:ext>
                </a:extLst>
              </p:cNvPr>
              <p:cNvSpPr txBox="1"/>
              <p:nvPr/>
            </p:nvSpPr>
            <p:spPr>
              <a:xfrm>
                <a:off x="3048897" y="2190346"/>
                <a:ext cx="6094206" cy="9766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𝐷</m:t>
                                  </m:r>
                                </m:e>
                                <m:sup>
                                  <m:r>
                                    <a:rPr lang="pt-BR" i="0">
                                      <a:latin typeface="Cambria Math" panose="02040503050406030204" pitchFamily="18" charset="0"/>
                                    </a:rPr>
                                    <m:t>′</m:t>
                                  </m:r>
                                </m:sup>
                              </m:sSup>
                              <m:r>
                                <a:rPr lang="pt-BR" i="0">
                                  <a:latin typeface="Cambria Math" panose="02040503050406030204" pitchFamily="18" charset="0"/>
                                </a:rPr>
                                <m:t>=−</m:t>
                              </m:r>
                              <m:r>
                                <a:rPr lang="pt-BR" i="1">
                                  <a:latin typeface="Cambria Math" panose="02040503050406030204" pitchFamily="18" charset="0"/>
                                </a:rPr>
                                <m:t>𝑖𝐷</m:t>
                              </m:r>
                            </m:e>
                            <m:e>
                              <m:r>
                                <a:rPr lang="pt-BR" i="0">
                                  <a:latin typeface="Cambria Math" panose="02040503050406030204" pitchFamily="18" charset="0"/>
                                </a:rPr>
                                <m:t>&amp; </m:t>
                              </m:r>
                            </m:e>
                            <m:e>
                              <m:r>
                                <a:rPr lang="pt-BR" i="0">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r>
                                <a:rPr lang="pt-BR" i="0">
                                  <a:latin typeface="Cambria Math" panose="02040503050406030204" pitchFamily="18" charset="0"/>
                                </a:rPr>
                                <m:t>=−</m:t>
                              </m:r>
                              <m:r>
                                <a:rPr lang="pt-BR" i="1">
                                  <a:latin typeface="Cambria Math" panose="02040503050406030204" pitchFamily="18" charset="0"/>
                                </a:rPr>
                                <m:t>𝑖𝐵</m:t>
                              </m:r>
                            </m:e>
                          </m:eqArr>
                        </m:e>
                      </m:d>
                    </m:oMath>
                  </m:oMathPara>
                </a14:m>
                <a:endParaRPr lang="pt-BR" dirty="0"/>
              </a:p>
            </p:txBody>
          </p:sp>
        </mc:Choice>
        <mc:Fallback>
          <p:sp>
            <p:nvSpPr>
              <p:cNvPr id="6" name="CaixaDeTexto 5">
                <a:extLst>
                  <a:ext uri="{FF2B5EF4-FFF2-40B4-BE49-F238E27FC236}">
                    <a16:creationId xmlns:a16="http://schemas.microsoft.com/office/drawing/2014/main" id="{0B2C5BDB-CE4E-462D-A67F-E8557C6BAD32}"/>
                  </a:ext>
                </a:extLst>
              </p:cNvPr>
              <p:cNvSpPr txBox="1">
                <a:spLocks noRot="1" noChangeAspect="1" noMove="1" noResize="1" noEditPoints="1" noAdjustHandles="1" noChangeArrowheads="1" noChangeShapeType="1" noTextEdit="1"/>
              </p:cNvSpPr>
              <p:nvPr/>
            </p:nvSpPr>
            <p:spPr>
              <a:xfrm>
                <a:off x="3048897" y="2190346"/>
                <a:ext cx="6094206" cy="9766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135C4B01-CABC-4ED9-A63A-076078F4C9CF}"/>
                  </a:ext>
                </a:extLst>
              </p:cNvPr>
              <p:cNvSpPr txBox="1"/>
              <p:nvPr/>
            </p:nvSpPr>
            <p:spPr>
              <a:xfrm>
                <a:off x="3048897" y="3552364"/>
                <a:ext cx="6094206" cy="4046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𝜆</m:t>
                              </m:r>
                            </m:e>
                          </m:d>
                        </m:e>
                        <m:sup>
                          <m:r>
                            <a:rPr lang="pt-BR" i="0">
                              <a:latin typeface="Cambria Math" panose="02040503050406030204" pitchFamily="18" charset="0"/>
                            </a:rPr>
                            <m:t>4</m:t>
                          </m:r>
                        </m:sup>
                      </m:sSup>
                      <m:r>
                        <a:rPr lang="pt-BR" i="1">
                          <a:latin typeface="Cambria Math" panose="02040503050406030204" pitchFamily="18" charset="0"/>
                        </a:rPr>
                        <m:t>𝐸</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p>
                        <m:sSupPr>
                          <m:ctrlPr>
                            <a:rPr lang="pt-BR" i="1">
                              <a:latin typeface="Cambria Math" panose="02040503050406030204" pitchFamily="18" charset="0"/>
                            </a:rPr>
                          </m:ctrlPr>
                        </m:sSupPr>
                        <m:e>
                          <m:r>
                            <a:rPr lang="pt-BR" i="1">
                              <a:latin typeface="Cambria Math" panose="02040503050406030204" pitchFamily="18" charset="0"/>
                            </a:rPr>
                            <m:t>𝐷</m:t>
                          </m:r>
                        </m:e>
                        <m:sup>
                          <m:r>
                            <a:rPr lang="pt-BR" i="0">
                              <a:latin typeface="Cambria Math" panose="02040503050406030204" pitchFamily="18" charset="0"/>
                            </a:rPr>
                            <m:t>′</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𝐶</m:t>
                      </m:r>
                      <m:r>
                        <a:rPr lang="pt-BR" i="0">
                          <a:latin typeface="Cambria Math" panose="02040503050406030204" pitchFamily="18" charset="0"/>
                        </a:rPr>
                        <m:t>+</m:t>
                      </m:r>
                      <m:r>
                        <a:rPr lang="pt-BR" i="1">
                          <a:latin typeface="Cambria Math" panose="02040503050406030204" pitchFamily="18" charset="0"/>
                        </a:rPr>
                        <m:t>𝜆</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r>
                        <a:rPr lang="pt-BR" i="0">
                          <a:latin typeface="Cambria Math" panose="02040503050406030204" pitchFamily="18" charset="0"/>
                        </a:rPr>
                        <m:t>+</m:t>
                      </m:r>
                      <m:r>
                        <a:rPr lang="pt-BR" i="1">
                          <a:latin typeface="Cambria Math" panose="02040503050406030204" pitchFamily="18" charset="0"/>
                        </a:rPr>
                        <m:t>𝐴</m:t>
                      </m:r>
                      <m:r>
                        <a:rPr lang="pt-BR" i="0">
                          <a:latin typeface="Cambria Math" panose="02040503050406030204" pitchFamily="18" charset="0"/>
                        </a:rPr>
                        <m:t>]</m:t>
                      </m:r>
                      <m:r>
                        <a:rPr lang="pt-BR" i="1">
                          <a:latin typeface="Cambria Math" panose="02040503050406030204" pitchFamily="18" charset="0"/>
                        </a:rPr>
                        <m:t>𝑢</m:t>
                      </m:r>
                      <m:r>
                        <a:rPr lang="pt-BR" i="0">
                          <a:latin typeface="Cambria Math" panose="02040503050406030204" pitchFamily="18" charset="0"/>
                        </a:rPr>
                        <m:t>=0</m:t>
                      </m:r>
                    </m:oMath>
                  </m:oMathPara>
                </a14:m>
                <a:endParaRPr lang="pt-BR" dirty="0"/>
              </a:p>
            </p:txBody>
          </p:sp>
        </mc:Choice>
        <mc:Fallback>
          <p:sp>
            <p:nvSpPr>
              <p:cNvPr id="8" name="CaixaDeTexto 7">
                <a:extLst>
                  <a:ext uri="{FF2B5EF4-FFF2-40B4-BE49-F238E27FC236}">
                    <a16:creationId xmlns:a16="http://schemas.microsoft.com/office/drawing/2014/main" id="{135C4B01-CABC-4ED9-A63A-076078F4C9CF}"/>
                  </a:ext>
                </a:extLst>
              </p:cNvPr>
              <p:cNvSpPr txBox="1">
                <a:spLocks noRot="1" noChangeAspect="1" noMove="1" noResize="1" noEditPoints="1" noAdjustHandles="1" noChangeArrowheads="1" noChangeShapeType="1" noTextEdit="1"/>
              </p:cNvSpPr>
              <p:nvPr/>
            </p:nvSpPr>
            <p:spPr>
              <a:xfrm>
                <a:off x="3048897" y="3552364"/>
                <a:ext cx="6094206" cy="404663"/>
              </a:xfrm>
              <a:prstGeom prst="rect">
                <a:avLst/>
              </a:prstGeom>
              <a:blipFill>
                <a:blip r:embed="rId4"/>
                <a:stretch>
                  <a:fillRect t="-107576" b="-175758"/>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E82CEDCB-7A08-4470-A5CE-964FBD1EC909}"/>
                  </a:ext>
                </a:extLst>
              </p:cNvPr>
              <p:cNvSpPr txBox="1"/>
              <p:nvPr/>
            </p:nvSpPr>
            <p:spPr>
              <a:xfrm>
                <a:off x="1870486" y="4565169"/>
                <a:ext cx="8451028" cy="1261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pt-BR" smtClean="0">
                          <a:latin typeface="Cambria Math" panose="02040503050406030204" pitchFamily="18" charset="0"/>
                        </a:rPr>
                        <m:t>L</m:t>
                      </m:r>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m:rPr>
                                    <m:sty m:val="p"/>
                                  </m:rPr>
                                  <a:rPr lang="pt-BR" i="0">
                                    <a:latin typeface="Cambria Math" panose="02040503050406030204" pitchFamily="18" charset="0"/>
                                  </a:rPr>
                                  <m:t>E</m:t>
                                </m:r>
                              </m:e>
                              <m:e>
                                <m:r>
                                  <m:rPr>
                                    <m:sty m:val="p"/>
                                  </m:rPr>
                                  <a:rPr lang="pt-BR" i="0">
                                    <a:latin typeface="Cambria Math" panose="02040503050406030204" pitchFamily="18" charset="0"/>
                                  </a:rPr>
                                  <m:t>D</m:t>
                                </m:r>
                              </m:e>
                              <m:e>
                                <m:r>
                                  <a:rPr lang="pt-BR" i="0">
                                    <a:latin typeface="Cambria Math" panose="02040503050406030204" pitchFamily="18" charset="0"/>
                                  </a:rPr>
                                  <m:t>−</m:t>
                                </m:r>
                                <m:r>
                                  <m:rPr>
                                    <m:sty m:val="p"/>
                                  </m:rPr>
                                  <a:rPr lang="pt-BR" i="0">
                                    <a:latin typeface="Cambria Math" panose="02040503050406030204" pitchFamily="18" charset="0"/>
                                  </a:rPr>
                                  <m:t>C</m:t>
                                </m:r>
                              </m:e>
                              <m:e>
                                <m:r>
                                  <m:rPr>
                                    <m:sty m:val="p"/>
                                  </m:rPr>
                                  <a:rPr lang="pt-BR" i="0">
                                    <a:latin typeface="Cambria Math" panose="02040503050406030204" pitchFamily="18" charset="0"/>
                                  </a:rPr>
                                  <m:t>B</m:t>
                                </m:r>
                              </m:e>
                            </m:mr>
                            <m:mr>
                              <m:e>
                                <m:r>
                                  <a:rPr lang="pt-BR" i="0">
                                    <a:latin typeface="Cambria Math" panose="02040503050406030204" pitchFamily="18" charset="0"/>
                                  </a:rPr>
                                  <m:t>0</m:t>
                                </m:r>
                              </m:e>
                              <m:e>
                                <m:r>
                                  <m:rPr>
                                    <m:sty m:val="p"/>
                                  </m:rPr>
                                  <a:rPr lang="pt-BR" i="0">
                                    <a:latin typeface="Cambria Math" panose="02040503050406030204" pitchFamily="18" charset="0"/>
                                  </a:rPr>
                                  <m:t>D</m:t>
                                </m:r>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W</m:t>
                                    </m:r>
                                  </m:e>
                                  <m:sub>
                                    <m:r>
                                      <m:rPr>
                                        <m:sty m:val="p"/>
                                      </m:rPr>
                                      <a:rPr lang="pt-BR" i="0">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q</m:t>
                                        </m:r>
                                      </m:e>
                                    </m:bar>
                                  </m:sub>
                                </m:sSub>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m:rPr>
                                    <m:sty m:val="p"/>
                                  </m:rPr>
                                  <a:rPr lang="pt-BR" i="0">
                                    <a:latin typeface="Cambria Math" panose="02040503050406030204" pitchFamily="18" charset="0"/>
                                  </a:rPr>
                                  <m:t>C</m:t>
                                </m:r>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W</m:t>
                                    </m:r>
                                  </m:e>
                                  <m:sub>
                                    <m:r>
                                      <m:rPr>
                                        <m:sty m:val="p"/>
                                      </m:rPr>
                                      <a:rPr lang="pt-BR" i="0">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q</m:t>
                                        </m:r>
                                      </m:e>
                                    </m:bar>
                                  </m:sub>
                                </m:sSub>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0</m:t>
                                </m:r>
                              </m:e>
                              <m:e>
                                <m:r>
                                  <m:rPr>
                                    <m:sty m:val="p"/>
                                  </m:rPr>
                                  <a:rPr lang="pt-BR" i="0">
                                    <a:latin typeface="Cambria Math" panose="02040503050406030204" pitchFamily="18" charset="0"/>
                                  </a:rPr>
                                  <m:t>B</m:t>
                                </m:r>
                                <m:sSub>
                                  <m:sSubPr>
                                    <m:ctrlPr>
                                      <a:rPr lang="pt-BR" i="1">
                                        <a:latin typeface="Cambria Math" panose="02040503050406030204" pitchFamily="18" charset="0"/>
                                      </a:rPr>
                                    </m:ctrlPr>
                                  </m:sSubPr>
                                  <m:e>
                                    <m:r>
                                      <a:rPr lang="pt-BR" i="0">
                                        <a:latin typeface="Cambria Math" panose="02040503050406030204" pitchFamily="18" charset="0"/>
                                      </a:rPr>
                                      <m:t>+</m:t>
                                    </m:r>
                                    <m:r>
                                      <m:rPr>
                                        <m:sty m:val="p"/>
                                      </m:rPr>
                                      <a:rPr lang="pt-BR" i="0">
                                        <a:latin typeface="Cambria Math" panose="02040503050406030204" pitchFamily="18" charset="0"/>
                                      </a:rPr>
                                      <m:t>H</m:t>
                                    </m:r>
                                  </m:e>
                                  <m:sub>
                                    <m:r>
                                      <m:rPr>
                                        <m:sty m:val="p"/>
                                      </m:rPr>
                                      <a:rPr lang="pt-BR" i="0">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q</m:t>
                                        </m:r>
                                      </m:e>
                                    </m:bar>
                                  </m:sub>
                                </m:sSub>
                              </m:e>
                            </m:mr>
                          </m:m>
                        </m:e>
                      </m:d>
                      <m:r>
                        <a:rPr lang="pt-BR" b="0" i="1" smtClean="0">
                          <a:latin typeface="Cambria Math" panose="02040503050406030204" pitchFamily="18" charset="0"/>
                        </a:rPr>
                        <m:t>;     </m:t>
                      </m:r>
                      <m:r>
                        <m:rPr>
                          <m:sty m:val="p"/>
                        </m:rPr>
                        <a:rPr lang="pt-BR"/>
                        <m:t>J</m:t>
                      </m:r>
                      <m:r>
                        <a:rPr lang="pt-BR"/>
                        <m:t>=</m:t>
                      </m:r>
                      <m:d>
                        <m:dPr>
                          <m:begChr m:val="["/>
                          <m:endChr m:val="]"/>
                          <m:ctrlPr>
                            <a:rPr lang="pt-BR" i="1"/>
                          </m:ctrlPr>
                        </m:dPr>
                        <m:e>
                          <m:m>
                            <m:mPr>
                              <m:plcHide m:val="on"/>
                              <m:mcs>
                                <m:mc>
                                  <m:mcPr>
                                    <m:count m:val="4"/>
                                    <m:mcJc m:val="center"/>
                                  </m:mcPr>
                                </m:mc>
                              </m:mcs>
                              <m:ctrlPr>
                                <a:rPr lang="pt-BR" i="1"/>
                              </m:ctrlPr>
                            </m:mPr>
                            <m:mr>
                              <m:e>
                                <m:r>
                                  <a:rPr lang="pt-BR"/>
                                  <m:t>0</m:t>
                                </m:r>
                              </m:e>
                              <m:e>
                                <m:r>
                                  <a:rPr lang="pt-BR"/>
                                  <m:t>0</m:t>
                                </m:r>
                              </m:e>
                              <m:e>
                                <m:r>
                                  <a:rPr lang="pt-BR"/>
                                  <m:t>0</m:t>
                                </m:r>
                              </m:e>
                              <m:e>
                                <m:r>
                                  <a:rPr lang="pt-BR" i="1"/>
                                  <m:t>−</m:t>
                                </m:r>
                                <m:r>
                                  <m:rPr>
                                    <m:sty m:val="p"/>
                                  </m:rPr>
                                  <a:rPr lang="pt-BR"/>
                                  <m:t>A</m:t>
                                </m:r>
                              </m:e>
                            </m:mr>
                            <m:mr>
                              <m:e>
                                <m:r>
                                  <m:rPr>
                                    <m:sty m:val="p"/>
                                  </m:rPr>
                                  <a:rPr lang="pt-BR"/>
                                  <m:t>D</m:t>
                                </m:r>
                                <m:r>
                                  <a:rPr lang="pt-BR"/>
                                  <m:t>+</m:t>
                                </m:r>
                                <m:sSub>
                                  <m:sSubPr>
                                    <m:ctrlPr>
                                      <a:rPr lang="pt-BR" i="1"/>
                                    </m:ctrlPr>
                                  </m:sSubPr>
                                  <m:e>
                                    <m:r>
                                      <m:rPr>
                                        <m:sty m:val="p"/>
                                      </m:rPr>
                                      <a:rPr lang="pt-BR"/>
                                      <m:t>W</m:t>
                                    </m:r>
                                  </m:e>
                                  <m:sub>
                                    <m:r>
                                      <m:rPr>
                                        <m:sty m:val="p"/>
                                      </m:rPr>
                                      <a:rPr lang="pt-BR"/>
                                      <m:t>q</m:t>
                                    </m:r>
                                    <m:bar>
                                      <m:barPr>
                                        <m:pos m:val="top"/>
                                        <m:ctrlPr>
                                          <a:rPr lang="pt-BR" i="1"/>
                                        </m:ctrlPr>
                                      </m:barPr>
                                      <m:e>
                                        <m:r>
                                          <m:rPr>
                                            <m:sty m:val="p"/>
                                          </m:rPr>
                                          <a:rPr lang="pt-BR"/>
                                          <m:t>q</m:t>
                                        </m:r>
                                      </m:e>
                                    </m:bar>
                                  </m:sub>
                                </m:sSub>
                              </m:e>
                              <m:e>
                                <m:r>
                                  <a:rPr lang="pt-BR"/>
                                  <m:t>0</m:t>
                                </m:r>
                              </m:e>
                              <m:e>
                                <m:r>
                                  <a:rPr lang="pt-BR"/>
                                  <m:t>0</m:t>
                                </m:r>
                              </m:e>
                              <m:e>
                                <m:r>
                                  <a:rPr lang="pt-BR"/>
                                  <m:t>0</m:t>
                                </m:r>
                              </m:e>
                            </m:mr>
                            <m:mr>
                              <m:e>
                                <m:r>
                                  <a:rPr lang="pt-BR"/>
                                  <m:t>0</m:t>
                                </m:r>
                              </m:e>
                              <m:e>
                                <m:r>
                                  <m:rPr>
                                    <m:sty m:val="p"/>
                                  </m:rPr>
                                  <a:rPr lang="pt-BR"/>
                                  <m:t>C</m:t>
                                </m:r>
                                <m:r>
                                  <a:rPr lang="pt-BR"/>
                                  <m:t>+</m:t>
                                </m:r>
                                <m:sSub>
                                  <m:sSubPr>
                                    <m:ctrlPr>
                                      <a:rPr lang="pt-BR" i="1"/>
                                    </m:ctrlPr>
                                  </m:sSubPr>
                                  <m:e>
                                    <m:r>
                                      <m:rPr>
                                        <m:sty m:val="p"/>
                                      </m:rPr>
                                      <a:rPr lang="pt-BR"/>
                                      <m:t>W</m:t>
                                    </m:r>
                                  </m:e>
                                  <m:sub>
                                    <m:r>
                                      <m:rPr>
                                        <m:sty m:val="p"/>
                                      </m:rPr>
                                      <a:rPr lang="pt-BR"/>
                                      <m:t>q</m:t>
                                    </m:r>
                                    <m:bar>
                                      <m:barPr>
                                        <m:pos m:val="top"/>
                                        <m:ctrlPr>
                                          <a:rPr lang="pt-BR" i="1"/>
                                        </m:ctrlPr>
                                      </m:barPr>
                                      <m:e>
                                        <m:r>
                                          <m:rPr>
                                            <m:sty m:val="p"/>
                                          </m:rPr>
                                          <a:rPr lang="pt-BR"/>
                                          <m:t>q</m:t>
                                        </m:r>
                                      </m:e>
                                    </m:bar>
                                  </m:sub>
                                </m:sSub>
                              </m:e>
                              <m:e>
                                <m:r>
                                  <a:rPr lang="pt-BR"/>
                                  <m:t>0</m:t>
                                </m:r>
                              </m:e>
                              <m:e>
                                <m:r>
                                  <a:rPr lang="pt-BR"/>
                                  <m:t>0</m:t>
                                </m:r>
                              </m:e>
                            </m:mr>
                            <m:mr>
                              <m:e>
                                <m:r>
                                  <a:rPr lang="pt-BR"/>
                                  <m:t>0</m:t>
                                </m:r>
                              </m:e>
                              <m:e>
                                <m:r>
                                  <a:rPr lang="pt-BR"/>
                                  <m:t>0</m:t>
                                </m:r>
                              </m:e>
                              <m:e>
                                <m:r>
                                  <m:rPr>
                                    <m:sty m:val="p"/>
                                  </m:rPr>
                                  <a:rPr lang="pt-BR"/>
                                  <m:t>B</m:t>
                                </m:r>
                                <m:sSub>
                                  <m:sSubPr>
                                    <m:ctrlPr>
                                      <a:rPr lang="pt-BR" i="1"/>
                                    </m:ctrlPr>
                                  </m:sSubPr>
                                  <m:e>
                                    <m:r>
                                      <a:rPr lang="pt-BR"/>
                                      <m:t>+</m:t>
                                    </m:r>
                                    <m:r>
                                      <m:rPr>
                                        <m:sty m:val="p"/>
                                      </m:rPr>
                                      <a:rPr lang="pt-BR"/>
                                      <m:t>H</m:t>
                                    </m:r>
                                  </m:e>
                                  <m:sub>
                                    <m:r>
                                      <m:rPr>
                                        <m:sty m:val="p"/>
                                      </m:rPr>
                                      <a:rPr lang="pt-BR"/>
                                      <m:t>q</m:t>
                                    </m:r>
                                    <m:bar>
                                      <m:barPr>
                                        <m:pos m:val="top"/>
                                        <m:ctrlPr>
                                          <a:rPr lang="pt-BR" i="1"/>
                                        </m:ctrlPr>
                                      </m:barPr>
                                      <m:e>
                                        <m:r>
                                          <m:rPr>
                                            <m:sty m:val="p"/>
                                          </m:rPr>
                                          <a:rPr lang="pt-BR"/>
                                          <m:t>q</m:t>
                                        </m:r>
                                      </m:e>
                                    </m:bar>
                                  </m:sub>
                                </m:sSub>
                              </m:e>
                              <m:e>
                                <m:r>
                                  <a:rPr lang="pt-BR"/>
                                  <m:t>0</m:t>
                                </m:r>
                              </m:e>
                            </m:mr>
                          </m:m>
                        </m:e>
                      </m:d>
                      <m:r>
                        <a:rPr lang="pt-BR" b="0" i="1" smtClean="0">
                          <a:latin typeface="Cambria Math" panose="02040503050406030204" pitchFamily="18" charset="0"/>
                        </a:rPr>
                        <m:t>;</m:t>
                      </m:r>
                    </m:oMath>
                  </m:oMathPara>
                </a14:m>
                <a:endParaRPr lang="pt-BR" dirty="0"/>
              </a:p>
            </p:txBody>
          </p:sp>
        </mc:Choice>
        <mc:Fallback>
          <p:sp>
            <p:nvSpPr>
              <p:cNvPr id="10" name="CaixaDeTexto 9">
                <a:extLst>
                  <a:ext uri="{FF2B5EF4-FFF2-40B4-BE49-F238E27FC236}">
                    <a16:creationId xmlns:a16="http://schemas.microsoft.com/office/drawing/2014/main" id="{E82CEDCB-7A08-4470-A5CE-964FBD1EC909}"/>
                  </a:ext>
                </a:extLst>
              </p:cNvPr>
              <p:cNvSpPr txBox="1">
                <a:spLocks noRot="1" noChangeAspect="1" noMove="1" noResize="1" noEditPoints="1" noAdjustHandles="1" noChangeArrowheads="1" noChangeShapeType="1" noTextEdit="1"/>
              </p:cNvSpPr>
              <p:nvPr/>
            </p:nvSpPr>
            <p:spPr>
              <a:xfrm>
                <a:off x="1870486" y="4565169"/>
                <a:ext cx="8451028" cy="1261884"/>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7170203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Considerando as novas matrizes estabelecidas pelas equações 136 e 137, o problema de autovalor se torna, por fim</a:t>
            </a:r>
            <a:r>
              <a:rPr lang="pt-BR" dirty="0"/>
              <a:t>: </a:t>
            </a:r>
          </a:p>
          <a:p>
            <a:pPr algn="just"/>
            <a:endParaRPr lang="pt-BR" dirty="0"/>
          </a:p>
          <a:p>
            <a:pPr algn="r"/>
            <a:r>
              <a:rPr lang="pt-BR" dirty="0"/>
              <a:t>(138)</a:t>
            </a:r>
          </a:p>
          <a:p>
            <a:pPr algn="just"/>
            <a:endParaRPr lang="pt-BR" dirty="0"/>
          </a:p>
          <a:p>
            <a:pPr algn="just"/>
            <a:r>
              <a:rPr lang="pt-BR" dirty="0"/>
              <a:t>Podendo assim, dar inicio às simulações computacionais.</a:t>
            </a:r>
          </a:p>
        </p:txBody>
      </p:sp>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D97384DA-7895-4B31-9AB3-EE02E4FCD7FA}"/>
                  </a:ext>
                </a:extLst>
              </p:cNvPr>
              <p:cNvSpPr txBox="1"/>
              <p:nvPr/>
            </p:nvSpPr>
            <p:spPr>
              <a:xfrm>
                <a:off x="3048897" y="1396707"/>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pt-BR" smtClean="0">
                          <a:latin typeface="Cambria Math" panose="02040503050406030204" pitchFamily="18" charset="0"/>
                        </a:rPr>
                        <m:t>λ</m:t>
                      </m:r>
                      <m:r>
                        <m:rPr>
                          <m:sty m:val="p"/>
                        </m:rPr>
                        <a:rPr lang="pt-BR" i="0">
                          <a:latin typeface="Cambria Math" panose="02040503050406030204" pitchFamily="18" charset="0"/>
                        </a:rPr>
                        <m:t>Lu</m:t>
                      </m:r>
                      <m:r>
                        <a:rPr lang="pt-BR" i="0">
                          <a:latin typeface="Cambria Math" panose="02040503050406030204" pitchFamily="18" charset="0"/>
                        </a:rPr>
                        <m:t>=</m:t>
                      </m:r>
                      <m:r>
                        <m:rPr>
                          <m:sty m:val="p"/>
                        </m:rPr>
                        <a:rPr lang="pt-BR" i="0">
                          <a:latin typeface="Cambria Math" panose="02040503050406030204" pitchFamily="18" charset="0"/>
                        </a:rPr>
                        <m:t>Ju</m:t>
                      </m:r>
                    </m:oMath>
                  </m:oMathPara>
                </a14:m>
                <a:endParaRPr lang="pt-BR" dirty="0"/>
              </a:p>
            </p:txBody>
          </p:sp>
        </mc:Choice>
        <mc:Fallback>
          <p:sp>
            <p:nvSpPr>
              <p:cNvPr id="6" name="CaixaDeTexto 5">
                <a:extLst>
                  <a:ext uri="{FF2B5EF4-FFF2-40B4-BE49-F238E27FC236}">
                    <a16:creationId xmlns:a16="http://schemas.microsoft.com/office/drawing/2014/main" id="{D97384DA-7895-4B31-9AB3-EE02E4FCD7FA}"/>
                  </a:ext>
                </a:extLst>
              </p:cNvPr>
              <p:cNvSpPr txBox="1">
                <a:spLocks noRot="1" noChangeAspect="1" noMove="1" noResize="1" noEditPoints="1" noAdjustHandles="1" noChangeArrowheads="1" noChangeShapeType="1" noTextEdit="1"/>
              </p:cNvSpPr>
              <p:nvPr/>
            </p:nvSpPr>
            <p:spPr>
              <a:xfrm>
                <a:off x="3048897" y="1396707"/>
                <a:ext cx="6094206" cy="369332"/>
              </a:xfrm>
              <a:prstGeom prst="rect">
                <a:avLst/>
              </a:prstGeom>
              <a:blipFill>
                <a:blip r:embed="rId2"/>
                <a:stretch>
                  <a:fillRect b="-9836"/>
                </a:stretch>
              </a:blipFill>
            </p:spPr>
            <p:txBody>
              <a:bodyPr/>
              <a:lstStyle/>
              <a:p>
                <a:r>
                  <a:rPr lang="pt-BR">
                    <a:noFill/>
                  </a:rPr>
                  <a:t> </a:t>
                </a:r>
              </a:p>
            </p:txBody>
          </p:sp>
        </mc:Fallback>
      </mc:AlternateContent>
    </p:spTree>
    <p:extLst>
      <p:ext uri="{BB962C8B-B14F-4D97-AF65-F5344CB8AC3E}">
        <p14:creationId xmlns:p14="http://schemas.microsoft.com/office/powerpoint/2010/main" val="40148058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4. Simulações computacionais</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Para o presente trabalho, apenas dois exemplos simples serão simulados, pois se sabe que o modelo apresenta aproximações importantes no modelo matemático e fortes limitações no processamento computacional.</a:t>
            </a:r>
          </a:p>
          <a:p>
            <a:pPr algn="just"/>
            <a:r>
              <a:rPr lang="pt-BR" dirty="0"/>
              <a:t>Neste trabalho usam-se elementos de contorno isoparamétricos lineares, de igual tamanho, e a interpolação feita pela MECID usa funções radiais simples e de placa fina, que tiveram desempenho consolidado em muitas aplicações anteriores.</a:t>
            </a:r>
          </a:p>
        </p:txBody>
      </p:sp>
    </p:spTree>
    <p:extLst>
      <p:ext uri="{BB962C8B-B14F-4D97-AF65-F5344CB8AC3E}">
        <p14:creationId xmlns:p14="http://schemas.microsoft.com/office/powerpoint/2010/main" val="33993019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4.1. Chapa engastada</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4"/>
            <a:ext cx="10058400" cy="4490520"/>
          </a:xfrm>
        </p:spPr>
        <p:txBody>
          <a:bodyPr>
            <a:normAutofit/>
          </a:bodyPr>
          <a:lstStyle/>
          <a:p>
            <a:pPr algn="just"/>
            <a:r>
              <a:rPr lang="pt-BR" dirty="0"/>
              <a:t>A primeira simulação desenvolvida consiste em uma chapa quadrada de dimensões unitárias, engastada apenas em uma extremidade, como mostrado:</a:t>
            </a:r>
          </a:p>
          <a:p>
            <a:pPr algn="just"/>
            <a:endParaRPr lang="pt-BR" dirty="0"/>
          </a:p>
          <a:p>
            <a:pPr algn="just"/>
            <a:endParaRPr lang="pt-BR" dirty="0"/>
          </a:p>
          <a:p>
            <a:pPr algn="just"/>
            <a:endParaRPr lang="pt-BR" dirty="0"/>
          </a:p>
          <a:p>
            <a:pPr algn="just"/>
            <a:endParaRPr lang="pt-BR" dirty="0"/>
          </a:p>
          <a:p>
            <a:pPr algn="just"/>
            <a:endParaRPr lang="pt-BR" dirty="0"/>
          </a:p>
          <a:p>
            <a:pPr algn="just"/>
            <a:endParaRPr lang="pt-BR" dirty="0"/>
          </a:p>
          <a:p>
            <a:pPr algn="just"/>
            <a:r>
              <a:rPr lang="pt-BR" dirty="0"/>
              <a:t>As propriedades físicas e os lados da chapa foram considerados unitários para simplificar os cálculos a serem desenvolvidos. Os autovalores são calculados e comparados com as frequências naturais na barra.</a:t>
            </a:r>
          </a:p>
        </p:txBody>
      </p:sp>
      <p:pic>
        <p:nvPicPr>
          <p:cNvPr id="6" name="Imagem 5">
            <a:extLst>
              <a:ext uri="{FF2B5EF4-FFF2-40B4-BE49-F238E27FC236}">
                <a16:creationId xmlns:a16="http://schemas.microsoft.com/office/drawing/2014/main" id="{9490B5ED-95BC-456B-B81E-10AEE56F42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39640" y="2641071"/>
            <a:ext cx="2712720" cy="2432685"/>
          </a:xfrm>
          <a:prstGeom prst="rect">
            <a:avLst/>
          </a:prstGeom>
          <a:noFill/>
        </p:spPr>
      </p:pic>
    </p:spTree>
    <p:extLst>
      <p:ext uri="{BB962C8B-B14F-4D97-AF65-F5344CB8AC3E}">
        <p14:creationId xmlns:p14="http://schemas.microsoft.com/office/powerpoint/2010/main" val="40922100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Tais autovalores são calculados pela seguinte formula:</a:t>
            </a:r>
          </a:p>
          <a:p>
            <a:pPr algn="just"/>
            <a:endParaRPr lang="pt-BR" sz="1800" dirty="0">
              <a:latin typeface="Arial" panose="020B0604020202020204" pitchFamily="34" charset="0"/>
              <a:ea typeface="Calibri" panose="020F0502020204030204" pitchFamily="34" charset="0"/>
              <a:cs typeface="Times New Roman" panose="02020603050405020304" pitchFamily="18" charset="0"/>
            </a:endParaRPr>
          </a:p>
          <a:p>
            <a:pPr algn="r"/>
            <a:r>
              <a:rPr lang="pt-BR" sz="1800" dirty="0">
                <a:latin typeface="Arial" panose="020B0604020202020204" pitchFamily="34" charset="0"/>
                <a:cs typeface="Times New Roman" panose="02020603050405020304" pitchFamily="18" charset="0"/>
              </a:rPr>
              <a:t>(139)</a:t>
            </a:r>
          </a:p>
          <a:p>
            <a:pPr algn="just"/>
            <a:endParaRPr lang="pt-BR" sz="1800" dirty="0">
              <a:latin typeface="Arial" panose="020B0604020202020204" pitchFamily="34" charset="0"/>
              <a:cs typeface="Times New Roman" panose="02020603050405020304" pitchFamily="18" charset="0"/>
            </a:endParaRPr>
          </a:p>
          <a:p>
            <a:pPr algn="just"/>
            <a:r>
              <a:rPr lang="pt-BR" dirty="0"/>
              <a:t>As frequências naturais incluem os valores relacionados à vibração transversa.</a:t>
            </a:r>
          </a:p>
          <a:p>
            <a:pPr algn="just"/>
            <a:r>
              <a:rPr lang="pt-BR" dirty="0"/>
              <a:t>Em razão da relação apresentada na equação (139), Os resultados dos autovalores calculados pelo programa estão associados ao quadrado das frequências naturais.</a:t>
            </a:r>
          </a:p>
          <a:p>
            <a:pPr algn="just"/>
            <a:r>
              <a:rPr lang="pt-BR" dirty="0"/>
              <a:t>Na Tabela 1 são demonstrados os resultados reais positivos para os autovalores. Na convenção aqui utilizada, tem-se número de nós de contorno/número de pontos interpolantes (NC/NI).</a:t>
            </a:r>
          </a:p>
        </p:txBody>
      </p:sp>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2045E389-B22A-47E4-A710-FE0FB3CD349A}"/>
                  </a:ext>
                </a:extLst>
              </p:cNvPr>
              <p:cNvSpPr txBox="1"/>
              <p:nvPr/>
            </p:nvSpPr>
            <p:spPr>
              <a:xfrm>
                <a:off x="3048897" y="1073976"/>
                <a:ext cx="6094206" cy="5629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m:rPr>
                              <m:sty m:val="p"/>
                            </m:rPr>
                            <a:rPr lang="pt-BR">
                              <a:latin typeface="Cambria Math" panose="02040503050406030204" pitchFamily="18" charset="0"/>
                            </a:rPr>
                            <m:t>ω</m:t>
                          </m:r>
                        </m:e>
                        <m:sub>
                          <m:r>
                            <m:rPr>
                              <m:sty m:val="p"/>
                            </m:rPr>
                            <a:rPr lang="pt-BR" i="0">
                              <a:latin typeface="Cambria Math" panose="02040503050406030204" pitchFamily="18" charset="0"/>
                            </a:rPr>
                            <m:t>mn</m:t>
                          </m:r>
                        </m:sub>
                      </m:sSub>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π</m:t>
                          </m:r>
                        </m:num>
                        <m:den>
                          <m:r>
                            <a:rPr lang="pt-BR" i="0">
                              <a:latin typeface="Cambria Math" panose="02040503050406030204" pitchFamily="18" charset="0"/>
                            </a:rPr>
                            <m:t>2</m:t>
                          </m:r>
                        </m:den>
                      </m:f>
                      <m:rad>
                        <m:radPr>
                          <m:degHide m:val="on"/>
                          <m:ctrlPr>
                            <a:rPr lang="pt-BR" i="1">
                              <a:latin typeface="Cambria Math" panose="02040503050406030204" pitchFamily="18" charset="0"/>
                            </a:rPr>
                          </m:ctrlPr>
                        </m:radPr>
                        <m:deg/>
                        <m:e>
                          <m:r>
                            <a:rPr lang="pt-BR" i="0">
                              <a:latin typeface="Cambria Math" panose="02040503050406030204" pitchFamily="18" charset="0"/>
                            </a:rPr>
                            <m:t>4</m:t>
                          </m:r>
                          <m:sSup>
                            <m:sSupPr>
                              <m:ctrlPr>
                                <a:rPr lang="pt-BR" i="1">
                                  <a:latin typeface="Cambria Math" panose="02040503050406030204" pitchFamily="18" charset="0"/>
                                </a:rPr>
                              </m:ctrlPr>
                            </m:sSupPr>
                            <m:e>
                              <m:r>
                                <m:rPr>
                                  <m:sty m:val="p"/>
                                </m:rPr>
                                <a:rPr lang="pt-BR" i="0">
                                  <a:latin typeface="Cambria Math" panose="02040503050406030204" pitchFamily="18" charset="0"/>
                                </a:rPr>
                                <m:t>m</m:t>
                              </m:r>
                            </m:e>
                            <m:sup>
                              <m:r>
                                <a:rPr lang="pt-BR" i="0">
                                  <a:latin typeface="Cambria Math" panose="02040503050406030204" pitchFamily="18" charset="0"/>
                                </a:rPr>
                                <m:t>2</m:t>
                              </m:r>
                            </m:sup>
                          </m:sSup>
                          <m:r>
                            <a:rPr lang="pt-BR" i="0">
                              <a:latin typeface="Cambria Math" panose="02040503050406030204" pitchFamily="18" charset="0"/>
                            </a:rPr>
                            <m:t>+4</m:t>
                          </m:r>
                          <m:sSup>
                            <m:sSupPr>
                              <m:ctrlPr>
                                <a:rPr lang="pt-BR" i="1">
                                  <a:latin typeface="Cambria Math" panose="02040503050406030204" pitchFamily="18" charset="0"/>
                                </a:rPr>
                              </m:ctrlPr>
                            </m:sSupPr>
                            <m:e>
                              <m:r>
                                <m:rPr>
                                  <m:sty m:val="p"/>
                                </m:rPr>
                                <a:rPr lang="pt-BR" i="0">
                                  <a:latin typeface="Cambria Math" panose="02040503050406030204" pitchFamily="18" charset="0"/>
                                </a:rPr>
                                <m:t>n</m:t>
                              </m:r>
                            </m:e>
                            <m:sup>
                              <m:r>
                                <a:rPr lang="pt-BR" i="0">
                                  <a:latin typeface="Cambria Math" panose="02040503050406030204" pitchFamily="18" charset="0"/>
                                </a:rPr>
                                <m:t>2</m:t>
                              </m:r>
                            </m:sup>
                          </m:sSup>
                          <m:r>
                            <a:rPr lang="pt-BR" i="0">
                              <a:latin typeface="Cambria Math" panose="02040503050406030204" pitchFamily="18" charset="0"/>
                            </a:rPr>
                            <m:t>−4</m:t>
                          </m:r>
                          <m:r>
                            <m:rPr>
                              <m:sty m:val="p"/>
                            </m:rPr>
                            <a:rPr lang="pt-BR" i="0">
                              <a:latin typeface="Cambria Math" panose="02040503050406030204" pitchFamily="18" charset="0"/>
                            </a:rPr>
                            <m:t>n</m:t>
                          </m:r>
                          <m:r>
                            <a:rPr lang="pt-BR" i="0">
                              <a:latin typeface="Cambria Math" panose="02040503050406030204" pitchFamily="18" charset="0"/>
                            </a:rPr>
                            <m:t>+1</m:t>
                          </m:r>
                        </m:e>
                      </m:rad>
                    </m:oMath>
                  </m:oMathPara>
                </a14:m>
                <a:endParaRPr lang="pt-BR" dirty="0"/>
              </a:p>
            </p:txBody>
          </p:sp>
        </mc:Choice>
        <mc:Fallback>
          <p:sp>
            <p:nvSpPr>
              <p:cNvPr id="7" name="CaixaDeTexto 6">
                <a:extLst>
                  <a:ext uri="{FF2B5EF4-FFF2-40B4-BE49-F238E27FC236}">
                    <a16:creationId xmlns:a16="http://schemas.microsoft.com/office/drawing/2014/main" id="{2045E389-B22A-47E4-A710-FE0FB3CD349A}"/>
                  </a:ext>
                </a:extLst>
              </p:cNvPr>
              <p:cNvSpPr txBox="1">
                <a:spLocks noRot="1" noChangeAspect="1" noMove="1" noResize="1" noEditPoints="1" noAdjustHandles="1" noChangeArrowheads="1" noChangeShapeType="1" noTextEdit="1"/>
              </p:cNvSpPr>
              <p:nvPr/>
            </p:nvSpPr>
            <p:spPr>
              <a:xfrm>
                <a:off x="3048897" y="1073976"/>
                <a:ext cx="6094206" cy="562975"/>
              </a:xfrm>
              <a:prstGeom prst="rect">
                <a:avLst/>
              </a:prstGeom>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272180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Tabela 1 - Resultados da Interpolação da Função Radial Simples</a:t>
            </a:r>
          </a:p>
        </p:txBody>
      </p:sp>
      <p:graphicFrame>
        <p:nvGraphicFramePr>
          <p:cNvPr id="4" name="Tabela 3">
            <a:extLst>
              <a:ext uri="{FF2B5EF4-FFF2-40B4-BE49-F238E27FC236}">
                <a16:creationId xmlns:a16="http://schemas.microsoft.com/office/drawing/2014/main" id="{D99487CB-0506-48B3-9A58-946DC5386271}"/>
              </a:ext>
            </a:extLst>
          </p:cNvPr>
          <p:cNvGraphicFramePr>
            <a:graphicFrameLocks noGrp="1"/>
          </p:cNvGraphicFramePr>
          <p:nvPr>
            <p:extLst>
              <p:ext uri="{D42A27DB-BD31-4B8C-83A1-F6EECF244321}">
                <p14:modId xmlns:p14="http://schemas.microsoft.com/office/powerpoint/2010/main" val="2304924834"/>
              </p:ext>
            </p:extLst>
          </p:nvPr>
        </p:nvGraphicFramePr>
        <p:xfrm>
          <a:off x="1333948" y="677732"/>
          <a:ext cx="9974131" cy="5217450"/>
        </p:xfrm>
        <a:graphic>
          <a:graphicData uri="http://schemas.openxmlformats.org/drawingml/2006/table">
            <a:tbl>
              <a:tblPr firstRow="1" firstCol="1" bandRow="1">
                <a:tableStyleId>{793D81CF-94F2-401A-BA57-92F5A7B2D0C5}</a:tableStyleId>
              </a:tblPr>
              <a:tblGrid>
                <a:gridCol w="1946172">
                  <a:extLst>
                    <a:ext uri="{9D8B030D-6E8A-4147-A177-3AD203B41FA5}">
                      <a16:colId xmlns:a16="http://schemas.microsoft.com/office/drawing/2014/main" val="35313789"/>
                    </a:ext>
                  </a:extLst>
                </a:gridCol>
                <a:gridCol w="1946172">
                  <a:extLst>
                    <a:ext uri="{9D8B030D-6E8A-4147-A177-3AD203B41FA5}">
                      <a16:colId xmlns:a16="http://schemas.microsoft.com/office/drawing/2014/main" val="1103886239"/>
                    </a:ext>
                  </a:extLst>
                </a:gridCol>
                <a:gridCol w="1946172">
                  <a:extLst>
                    <a:ext uri="{9D8B030D-6E8A-4147-A177-3AD203B41FA5}">
                      <a16:colId xmlns:a16="http://schemas.microsoft.com/office/drawing/2014/main" val="1610883215"/>
                    </a:ext>
                  </a:extLst>
                </a:gridCol>
                <a:gridCol w="1946172">
                  <a:extLst>
                    <a:ext uri="{9D8B030D-6E8A-4147-A177-3AD203B41FA5}">
                      <a16:colId xmlns:a16="http://schemas.microsoft.com/office/drawing/2014/main" val="2329241436"/>
                    </a:ext>
                  </a:extLst>
                </a:gridCol>
                <a:gridCol w="2189443">
                  <a:extLst>
                    <a:ext uri="{9D8B030D-6E8A-4147-A177-3AD203B41FA5}">
                      <a16:colId xmlns:a16="http://schemas.microsoft.com/office/drawing/2014/main" val="2712768498"/>
                    </a:ext>
                  </a:extLst>
                </a:gridCol>
              </a:tblGrid>
              <a:tr h="372675">
                <a:tc gridSpan="5">
                  <a:txBody>
                    <a:bodyPr/>
                    <a:lstStyle/>
                    <a:p>
                      <a:pPr indent="450215" algn="ctr">
                        <a:lnSpc>
                          <a:spcPct val="150000"/>
                        </a:lnSpc>
                        <a:spcAft>
                          <a:spcPts val="800"/>
                        </a:spcAft>
                      </a:pPr>
                      <a:r>
                        <a:rPr lang="pt-BR" sz="1600" kern="1400" spc="-50" dirty="0">
                          <a:effectLst/>
                        </a:rPr>
                        <a:t>QUANTIDADE DE NÓS DE CONTORNO/QUANTIDADE DE PONTOS INTERPOLANTES</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9864110"/>
                  </a:ext>
                </a:extLst>
              </a:tr>
              <a:tr h="372675">
                <a:tc>
                  <a:txBody>
                    <a:bodyPr/>
                    <a:lstStyle/>
                    <a:p>
                      <a:pPr indent="450215" algn="ctr">
                        <a:lnSpc>
                          <a:spcPct val="100000"/>
                        </a:lnSpc>
                        <a:spcAft>
                          <a:spcPts val="800"/>
                        </a:spcAft>
                      </a:pPr>
                      <a:r>
                        <a:rPr lang="pt-BR" sz="1600" b="0" kern="1400" spc="-50" dirty="0">
                          <a:solidFill>
                            <a:schemeClr val="bg1"/>
                          </a:solidFill>
                          <a:effectLst/>
                        </a:rPr>
                        <a:t>84/144</a:t>
                      </a:r>
                      <a:endParaRPr lang="pt-BR" sz="1600" b="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tc>
                  <a:txBody>
                    <a:bodyPr/>
                    <a:lstStyle/>
                    <a:p>
                      <a:pPr indent="450215" algn="ctr">
                        <a:lnSpc>
                          <a:spcPct val="100000"/>
                        </a:lnSpc>
                        <a:spcAft>
                          <a:spcPts val="800"/>
                        </a:spcAft>
                      </a:pPr>
                      <a:r>
                        <a:rPr lang="pt-BR" sz="1600" kern="1400" spc="-50" dirty="0">
                          <a:solidFill>
                            <a:schemeClr val="bg1"/>
                          </a:solidFill>
                          <a:effectLst/>
                        </a:rPr>
                        <a:t>164/144</a:t>
                      </a:r>
                      <a:endParaRPr lang="pt-BR" sz="160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tc>
                  <a:txBody>
                    <a:bodyPr/>
                    <a:lstStyle/>
                    <a:p>
                      <a:pPr indent="450215" algn="ctr">
                        <a:lnSpc>
                          <a:spcPct val="100000"/>
                        </a:lnSpc>
                        <a:spcAft>
                          <a:spcPts val="800"/>
                        </a:spcAft>
                      </a:pPr>
                      <a:r>
                        <a:rPr lang="pt-BR" sz="1600" kern="1400" spc="-50" dirty="0">
                          <a:solidFill>
                            <a:schemeClr val="bg1"/>
                          </a:solidFill>
                          <a:effectLst/>
                        </a:rPr>
                        <a:t>164/225</a:t>
                      </a:r>
                      <a:endParaRPr lang="pt-BR" sz="160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tc>
                  <a:txBody>
                    <a:bodyPr/>
                    <a:lstStyle/>
                    <a:p>
                      <a:pPr indent="450215" algn="ctr">
                        <a:lnSpc>
                          <a:spcPct val="100000"/>
                        </a:lnSpc>
                        <a:spcAft>
                          <a:spcPts val="800"/>
                        </a:spcAft>
                      </a:pPr>
                      <a:r>
                        <a:rPr lang="pt-BR" sz="1600" kern="1400" spc="-50" dirty="0">
                          <a:solidFill>
                            <a:schemeClr val="bg1"/>
                          </a:solidFill>
                          <a:effectLst/>
                        </a:rPr>
                        <a:t>164/324</a:t>
                      </a:r>
                      <a:endParaRPr lang="pt-BR" sz="160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tc>
                  <a:txBody>
                    <a:bodyPr/>
                    <a:lstStyle/>
                    <a:p>
                      <a:pPr indent="450215" algn="ctr">
                        <a:lnSpc>
                          <a:spcPct val="100000"/>
                        </a:lnSpc>
                        <a:spcAft>
                          <a:spcPts val="800"/>
                        </a:spcAft>
                      </a:pPr>
                      <a:r>
                        <a:rPr lang="pt-BR" sz="1600" kern="1400" spc="-50" dirty="0">
                          <a:solidFill>
                            <a:schemeClr val="bg1"/>
                          </a:solidFill>
                          <a:effectLst/>
                        </a:rPr>
                        <a:t>AO QUAD</a:t>
                      </a:r>
                      <a:endParaRPr lang="pt-BR" sz="160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extLst>
                  <a:ext uri="{0D108BD9-81ED-4DB2-BD59-A6C34878D82A}">
                    <a16:rowId xmlns:a16="http://schemas.microsoft.com/office/drawing/2014/main" val="3934103643"/>
                  </a:ext>
                </a:extLst>
              </a:tr>
              <a:tr h="372675">
                <a:tc>
                  <a:txBody>
                    <a:bodyPr/>
                    <a:lstStyle/>
                    <a:p>
                      <a:pPr indent="450215" algn="ctr">
                        <a:lnSpc>
                          <a:spcPct val="150000"/>
                        </a:lnSpc>
                        <a:spcAft>
                          <a:spcPts val="800"/>
                        </a:spcAft>
                      </a:pPr>
                      <a:r>
                        <a:rPr lang="en-US" sz="1600" b="0" kern="1400" spc="-50" dirty="0">
                          <a:effectLst/>
                        </a:rPr>
                        <a:t>0.9795</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0.99356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0.9935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0.99357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2.4699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9383039"/>
                  </a:ext>
                </a:extLst>
              </a:tr>
              <a:tr h="372675">
                <a:tc>
                  <a:txBody>
                    <a:bodyPr/>
                    <a:lstStyle/>
                    <a:p>
                      <a:pPr indent="450215" algn="ctr">
                        <a:lnSpc>
                          <a:spcPct val="150000"/>
                        </a:lnSpc>
                        <a:spcAft>
                          <a:spcPts val="800"/>
                        </a:spcAft>
                      </a:pPr>
                      <a:r>
                        <a:rPr lang="en-US" sz="1600" b="0" kern="1400" spc="-50" dirty="0">
                          <a:effectLst/>
                        </a:rPr>
                        <a:t>12.486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12.187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12.175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12.164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12.3594</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5781587"/>
                  </a:ext>
                </a:extLst>
              </a:tr>
              <a:tr h="372675">
                <a:tc>
                  <a:txBody>
                    <a:bodyPr/>
                    <a:lstStyle/>
                    <a:p>
                      <a:pPr indent="450215" algn="ctr">
                        <a:lnSpc>
                          <a:spcPct val="150000"/>
                        </a:lnSpc>
                        <a:spcAft>
                          <a:spcPts val="800"/>
                        </a:spcAft>
                      </a:pPr>
                      <a:r>
                        <a:rPr lang="en-US" sz="1600" b="0" kern="1400" spc="-50" dirty="0">
                          <a:effectLst/>
                        </a:rPr>
                        <a:t>15.331</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14.383</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14.53</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14.658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22.2539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0185384"/>
                  </a:ext>
                </a:extLst>
              </a:tr>
              <a:tr h="372675">
                <a:tc>
                  <a:txBody>
                    <a:bodyPr/>
                    <a:lstStyle/>
                    <a:p>
                      <a:pPr indent="450215" algn="ctr">
                        <a:lnSpc>
                          <a:spcPct val="150000"/>
                        </a:lnSpc>
                        <a:spcAft>
                          <a:spcPts val="800"/>
                        </a:spcAft>
                      </a:pPr>
                      <a:r>
                        <a:rPr lang="en-US" sz="1600" b="0" kern="1400" spc="-50" dirty="0">
                          <a:effectLst/>
                        </a:rPr>
                        <a:t>17.0923</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17.55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17.243</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17.024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32.1841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0160793"/>
                  </a:ext>
                </a:extLst>
              </a:tr>
              <a:tr h="372675">
                <a:tc>
                  <a:txBody>
                    <a:bodyPr/>
                    <a:lstStyle/>
                    <a:p>
                      <a:pPr indent="450215" algn="ctr">
                        <a:lnSpc>
                          <a:spcPct val="150000"/>
                        </a:lnSpc>
                        <a:spcAft>
                          <a:spcPts val="800"/>
                        </a:spcAft>
                      </a:pPr>
                      <a:r>
                        <a:rPr lang="en-US" sz="1600" b="0" kern="1400" spc="-50" dirty="0">
                          <a:effectLst/>
                        </a:rPr>
                        <a:t>28.899</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27.631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27.463</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27.336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42.0889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1484688"/>
                  </a:ext>
                </a:extLst>
              </a:tr>
              <a:tr h="372675">
                <a:tc>
                  <a:txBody>
                    <a:bodyPr/>
                    <a:lstStyle/>
                    <a:p>
                      <a:pPr indent="450215" algn="ctr">
                        <a:lnSpc>
                          <a:spcPct val="150000"/>
                        </a:lnSpc>
                        <a:spcAft>
                          <a:spcPts val="800"/>
                        </a:spcAft>
                      </a:pPr>
                      <a:r>
                        <a:rPr lang="en-US" sz="1600" b="0" kern="1400" spc="-50" dirty="0">
                          <a:effectLst/>
                        </a:rPr>
                        <a:t>39.4176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39.332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38.8032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38.4324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61.9431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2175015"/>
                  </a:ext>
                </a:extLst>
              </a:tr>
              <a:tr h="372675">
                <a:tc>
                  <a:txBody>
                    <a:bodyPr/>
                    <a:lstStyle/>
                    <a:p>
                      <a:pPr indent="450215" algn="ctr">
                        <a:lnSpc>
                          <a:spcPct val="150000"/>
                        </a:lnSpc>
                        <a:spcAft>
                          <a:spcPts val="800"/>
                        </a:spcAft>
                      </a:pPr>
                      <a:r>
                        <a:rPr lang="en-US" sz="1600" b="0" kern="1400" spc="-50" dirty="0">
                          <a:effectLst/>
                        </a:rPr>
                        <a:t>54.9182</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61.145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60.6144</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60.2448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61. 9431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37308"/>
                  </a:ext>
                </a:extLst>
              </a:tr>
              <a:tr h="372675">
                <a:tc>
                  <a:txBody>
                    <a:bodyPr/>
                    <a:lstStyle/>
                    <a:p>
                      <a:pPr indent="450215" algn="ctr">
                        <a:lnSpc>
                          <a:spcPct val="150000"/>
                        </a:lnSpc>
                        <a:spcAft>
                          <a:spcPts val="800"/>
                        </a:spcAft>
                      </a:pPr>
                      <a:r>
                        <a:rPr lang="en-US" sz="1600" b="0" kern="1400" spc="-50" dirty="0">
                          <a:effectLst/>
                        </a:rPr>
                        <a:t>58.7938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91.745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91.9206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91.965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71.9545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2279662"/>
                  </a:ext>
                </a:extLst>
              </a:tr>
              <a:tr h="372675">
                <a:tc>
                  <a:txBody>
                    <a:bodyPr/>
                    <a:lstStyle/>
                    <a:p>
                      <a:pPr indent="450215" algn="ctr">
                        <a:lnSpc>
                          <a:spcPct val="150000"/>
                        </a:lnSpc>
                        <a:spcAft>
                          <a:spcPts val="800"/>
                        </a:spcAft>
                      </a:pPr>
                      <a:r>
                        <a:rPr lang="en-US" sz="1600" b="0" kern="1400" spc="-50" dirty="0">
                          <a:effectLst/>
                        </a:rPr>
                        <a:t>61.6538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93.696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93.047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92.5635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91.8396</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8713183"/>
                  </a:ext>
                </a:extLst>
              </a:tr>
              <a:tr h="372675">
                <a:tc>
                  <a:txBody>
                    <a:bodyPr/>
                    <a:lstStyle/>
                    <a:p>
                      <a:pPr indent="450215" algn="ctr">
                        <a:lnSpc>
                          <a:spcPct val="150000"/>
                        </a:lnSpc>
                        <a:spcAft>
                          <a:spcPts val="800"/>
                        </a:spcAft>
                      </a:pPr>
                      <a:r>
                        <a:rPr lang="en-US" sz="1600" b="0" kern="1400" spc="-50" dirty="0">
                          <a:effectLst/>
                        </a:rPr>
                        <a:t>91.9687</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99.658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99.023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98.5179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102.0302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305586"/>
                  </a:ext>
                </a:extLst>
              </a:tr>
              <a:tr h="372675">
                <a:tc>
                  <a:txBody>
                    <a:bodyPr/>
                    <a:lstStyle/>
                    <a:p>
                      <a:pPr indent="450215" algn="ctr">
                        <a:lnSpc>
                          <a:spcPct val="150000"/>
                        </a:lnSpc>
                        <a:spcAft>
                          <a:spcPts val="800"/>
                        </a:spcAft>
                      </a:pPr>
                      <a:r>
                        <a:rPr lang="en-US" sz="1600" b="0" kern="1400" spc="-50" dirty="0">
                          <a:effectLst/>
                        </a:rPr>
                        <a:t>93.7016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107.737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107.046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106.453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111.9787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432281"/>
                  </a:ext>
                </a:extLst>
              </a:tr>
              <a:tr h="372675">
                <a:tc>
                  <a:txBody>
                    <a:bodyPr/>
                    <a:lstStyle/>
                    <a:p>
                      <a:pPr indent="450215" algn="ctr">
                        <a:lnSpc>
                          <a:spcPct val="150000"/>
                        </a:lnSpc>
                        <a:spcAft>
                          <a:spcPts val="800"/>
                        </a:spcAft>
                      </a:pPr>
                      <a:r>
                        <a:rPr lang="en-US" sz="1600" b="0" kern="1400" spc="-50" dirty="0">
                          <a:effectLst/>
                        </a:rPr>
                        <a:t>100.468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114.492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114.061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113.737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121.7712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4781780"/>
                  </a:ext>
                </a:extLst>
              </a:tr>
            </a:tbl>
          </a:graphicData>
        </a:graphic>
      </p:graphicFrame>
    </p:spTree>
    <p:extLst>
      <p:ext uri="{BB962C8B-B14F-4D97-AF65-F5344CB8AC3E}">
        <p14:creationId xmlns:p14="http://schemas.microsoft.com/office/powerpoint/2010/main" val="2422836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Tabela 2 - Resultados da Interpolação da Função Log de Engaste</a:t>
            </a:r>
          </a:p>
        </p:txBody>
      </p:sp>
      <p:graphicFrame>
        <p:nvGraphicFramePr>
          <p:cNvPr id="2" name="Tabela 1">
            <a:extLst>
              <a:ext uri="{FF2B5EF4-FFF2-40B4-BE49-F238E27FC236}">
                <a16:creationId xmlns:a16="http://schemas.microsoft.com/office/drawing/2014/main" id="{D817EADB-F695-4F0F-A1D1-81FBEF62EAF2}"/>
              </a:ext>
            </a:extLst>
          </p:cNvPr>
          <p:cNvGraphicFramePr>
            <a:graphicFrameLocks noGrp="1"/>
          </p:cNvGraphicFramePr>
          <p:nvPr>
            <p:extLst>
              <p:ext uri="{D42A27DB-BD31-4B8C-83A1-F6EECF244321}">
                <p14:modId xmlns:p14="http://schemas.microsoft.com/office/powerpoint/2010/main" val="952435657"/>
              </p:ext>
            </p:extLst>
          </p:nvPr>
        </p:nvGraphicFramePr>
        <p:xfrm>
          <a:off x="1484556" y="688489"/>
          <a:ext cx="9823525" cy="5174429"/>
        </p:xfrm>
        <a:graphic>
          <a:graphicData uri="http://schemas.openxmlformats.org/drawingml/2006/table">
            <a:tbl>
              <a:tblPr firstRow="1" firstCol="1" bandRow="1">
                <a:tableStyleId>{793D81CF-94F2-401A-BA57-92F5A7B2D0C5}</a:tableStyleId>
              </a:tblPr>
              <a:tblGrid>
                <a:gridCol w="1730375">
                  <a:extLst>
                    <a:ext uri="{9D8B030D-6E8A-4147-A177-3AD203B41FA5}">
                      <a16:colId xmlns:a16="http://schemas.microsoft.com/office/drawing/2014/main" val="1621427464"/>
                    </a:ext>
                  </a:extLst>
                </a:gridCol>
                <a:gridCol w="1541184">
                  <a:extLst>
                    <a:ext uri="{9D8B030D-6E8A-4147-A177-3AD203B41FA5}">
                      <a16:colId xmlns:a16="http://schemas.microsoft.com/office/drawing/2014/main" val="67309855"/>
                    </a:ext>
                  </a:extLst>
                </a:gridCol>
                <a:gridCol w="1541184">
                  <a:extLst>
                    <a:ext uri="{9D8B030D-6E8A-4147-A177-3AD203B41FA5}">
                      <a16:colId xmlns:a16="http://schemas.microsoft.com/office/drawing/2014/main" val="3097179407"/>
                    </a:ext>
                  </a:extLst>
                </a:gridCol>
                <a:gridCol w="1541184">
                  <a:extLst>
                    <a:ext uri="{9D8B030D-6E8A-4147-A177-3AD203B41FA5}">
                      <a16:colId xmlns:a16="http://schemas.microsoft.com/office/drawing/2014/main" val="1869012941"/>
                    </a:ext>
                  </a:extLst>
                </a:gridCol>
                <a:gridCol w="1730375">
                  <a:extLst>
                    <a:ext uri="{9D8B030D-6E8A-4147-A177-3AD203B41FA5}">
                      <a16:colId xmlns:a16="http://schemas.microsoft.com/office/drawing/2014/main" val="3369110003"/>
                    </a:ext>
                  </a:extLst>
                </a:gridCol>
                <a:gridCol w="1739223">
                  <a:extLst>
                    <a:ext uri="{9D8B030D-6E8A-4147-A177-3AD203B41FA5}">
                      <a16:colId xmlns:a16="http://schemas.microsoft.com/office/drawing/2014/main" val="1645564902"/>
                    </a:ext>
                  </a:extLst>
                </a:gridCol>
              </a:tblGrid>
              <a:tr h="398033">
                <a:tc>
                  <a:txBody>
                    <a:bodyPr/>
                    <a:lstStyle/>
                    <a:p>
                      <a:pPr indent="450215" algn="ctr">
                        <a:lnSpc>
                          <a:spcPct val="150000"/>
                        </a:lnSpc>
                        <a:spcAft>
                          <a:spcPts val="800"/>
                        </a:spcAft>
                      </a:pPr>
                      <a:r>
                        <a:rPr lang="pt-BR" sz="1600" b="0" kern="1400" spc="-50" dirty="0">
                          <a:effectLst/>
                        </a:rPr>
                        <a:t>84/144</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84/225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164/144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164/225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164/324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ω2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381121183"/>
                  </a:ext>
                </a:extLst>
              </a:tr>
              <a:tr h="398033">
                <a:tc>
                  <a:txBody>
                    <a:bodyPr/>
                    <a:lstStyle/>
                    <a:p>
                      <a:pPr indent="450215" algn="ctr">
                        <a:lnSpc>
                          <a:spcPct val="150000"/>
                        </a:lnSpc>
                        <a:spcAft>
                          <a:spcPts val="800"/>
                        </a:spcAft>
                      </a:pPr>
                      <a:r>
                        <a:rPr lang="en-US" sz="1600" b="0" kern="1400" spc="-50" dirty="0">
                          <a:effectLst/>
                        </a:rPr>
                        <a:t>0.9795</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0.97958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0.99357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0.99357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0.99356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2.4699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2035814130"/>
                  </a:ext>
                </a:extLst>
              </a:tr>
              <a:tr h="398033">
                <a:tc>
                  <a:txBody>
                    <a:bodyPr/>
                    <a:lstStyle/>
                    <a:p>
                      <a:pPr indent="450215" algn="ctr">
                        <a:lnSpc>
                          <a:spcPct val="150000"/>
                        </a:lnSpc>
                        <a:spcAft>
                          <a:spcPts val="800"/>
                        </a:spcAft>
                      </a:pPr>
                      <a:r>
                        <a:rPr lang="en-US" sz="1600" b="0" kern="1400" spc="-50" dirty="0">
                          <a:effectLst/>
                        </a:rPr>
                        <a:t>12.3396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12.3416</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12.089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12.0893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12.0866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12.3594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515768618"/>
                  </a:ext>
                </a:extLst>
              </a:tr>
              <a:tr h="398033">
                <a:tc>
                  <a:txBody>
                    <a:bodyPr/>
                    <a:lstStyle/>
                    <a:p>
                      <a:pPr indent="450215" algn="ctr">
                        <a:lnSpc>
                          <a:spcPct val="150000"/>
                        </a:lnSpc>
                        <a:spcAft>
                          <a:spcPts val="800"/>
                        </a:spcAft>
                      </a:pPr>
                      <a:r>
                        <a:rPr lang="en-US" sz="1600" b="0" kern="1400" spc="-50" dirty="0">
                          <a:effectLst/>
                        </a:rPr>
                        <a:t>16.8735</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17.1068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15.596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15.8912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25.5561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22.2539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913812092"/>
                  </a:ext>
                </a:extLst>
              </a:tr>
              <a:tr h="398033">
                <a:tc>
                  <a:txBody>
                    <a:bodyPr/>
                    <a:lstStyle/>
                    <a:p>
                      <a:pPr indent="450215" algn="ctr">
                        <a:lnSpc>
                          <a:spcPct val="150000"/>
                        </a:lnSpc>
                        <a:spcAft>
                          <a:spcPts val="800"/>
                        </a:spcAft>
                      </a:pPr>
                      <a:r>
                        <a:rPr lang="en-US" sz="1600" b="0" kern="1400" spc="-50" dirty="0">
                          <a:effectLst/>
                        </a:rPr>
                        <a:t>33.4516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34.0601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17.37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16.8832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36.3417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32.1841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277164829"/>
                  </a:ext>
                </a:extLst>
              </a:tr>
              <a:tr h="398033">
                <a:tc>
                  <a:txBody>
                    <a:bodyPr/>
                    <a:lstStyle/>
                    <a:p>
                      <a:pPr indent="450215" algn="ctr">
                        <a:lnSpc>
                          <a:spcPct val="150000"/>
                        </a:lnSpc>
                        <a:spcAft>
                          <a:spcPts val="800"/>
                        </a:spcAft>
                      </a:pPr>
                      <a:r>
                        <a:rPr lang="en-US" sz="1600" b="0" kern="1400" spc="-50" dirty="0">
                          <a:effectLst/>
                        </a:rPr>
                        <a:t>42.5878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45.1677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25.634</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25.6059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57.9543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42.0889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221873465"/>
                  </a:ext>
                </a:extLst>
              </a:tr>
              <a:tr h="398033">
                <a:tc>
                  <a:txBody>
                    <a:bodyPr/>
                    <a:lstStyle/>
                    <a:p>
                      <a:pPr indent="450215" algn="ctr">
                        <a:lnSpc>
                          <a:spcPct val="150000"/>
                        </a:lnSpc>
                        <a:spcAft>
                          <a:spcPts val="800"/>
                        </a:spcAft>
                      </a:pPr>
                      <a:r>
                        <a:rPr lang="en-US" sz="1600" b="0" kern="1400" spc="-50" dirty="0">
                          <a:effectLst/>
                        </a:rPr>
                        <a:t>51.0394</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49.7525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37.048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36.6269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91.9149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61.9431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074164261"/>
                  </a:ext>
                </a:extLst>
              </a:tr>
              <a:tr h="398033">
                <a:tc>
                  <a:txBody>
                    <a:bodyPr/>
                    <a:lstStyle/>
                    <a:p>
                      <a:pPr indent="450215" algn="ctr">
                        <a:lnSpc>
                          <a:spcPct val="150000"/>
                        </a:lnSpc>
                        <a:spcAft>
                          <a:spcPts val="800"/>
                        </a:spcAft>
                      </a:pPr>
                      <a:r>
                        <a:rPr lang="en-US" sz="1600" b="0" kern="1400" spc="-50" dirty="0">
                          <a:effectLst/>
                        </a:rPr>
                        <a:t>59.815</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59.4087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58.3916</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58.1349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102.4377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61. 9431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406216810"/>
                  </a:ext>
                </a:extLst>
              </a:tr>
              <a:tr h="398033">
                <a:tc>
                  <a:txBody>
                    <a:bodyPr/>
                    <a:lstStyle/>
                    <a:p>
                      <a:pPr indent="450215" algn="ctr">
                        <a:lnSpc>
                          <a:spcPct val="150000"/>
                        </a:lnSpc>
                        <a:spcAft>
                          <a:spcPts val="800"/>
                        </a:spcAft>
                      </a:pPr>
                      <a:r>
                        <a:rPr lang="en-US" sz="1600" b="0" kern="1400" spc="-50" dirty="0">
                          <a:effectLst/>
                        </a:rPr>
                        <a:t>74.6862</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76.9945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91.9151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91.9295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108.66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71.9545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754122703"/>
                  </a:ext>
                </a:extLst>
              </a:tr>
              <a:tr h="398033">
                <a:tc>
                  <a:txBody>
                    <a:bodyPr/>
                    <a:lstStyle/>
                    <a:p>
                      <a:pPr indent="450215" algn="ctr">
                        <a:lnSpc>
                          <a:spcPct val="150000"/>
                        </a:lnSpc>
                        <a:spcAft>
                          <a:spcPts val="800"/>
                        </a:spcAft>
                      </a:pPr>
                      <a:r>
                        <a:rPr lang="en-US" sz="1600" b="0" kern="1400" spc="-50" dirty="0">
                          <a:effectLst/>
                        </a:rPr>
                        <a:t>88.0378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86.8812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103.246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102.769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126.098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91.8396</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4124655924"/>
                  </a:ext>
                </a:extLst>
              </a:tr>
              <a:tr h="398033">
                <a:tc>
                  <a:txBody>
                    <a:bodyPr/>
                    <a:lstStyle/>
                    <a:p>
                      <a:pPr indent="450215" algn="ctr">
                        <a:lnSpc>
                          <a:spcPct val="150000"/>
                        </a:lnSpc>
                        <a:spcAft>
                          <a:spcPts val="800"/>
                        </a:spcAft>
                      </a:pPr>
                      <a:r>
                        <a:rPr lang="en-US" sz="1600" b="0" kern="1400" spc="-50" dirty="0">
                          <a:effectLst/>
                        </a:rPr>
                        <a:t>92.1106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92.1179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108.589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108.65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159.8708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102.0302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2513151811"/>
                  </a:ext>
                </a:extLst>
              </a:tr>
              <a:tr h="398033">
                <a:tc>
                  <a:txBody>
                    <a:bodyPr/>
                    <a:lstStyle/>
                    <a:p>
                      <a:pPr indent="450215" algn="ctr">
                        <a:lnSpc>
                          <a:spcPct val="150000"/>
                        </a:lnSpc>
                        <a:spcAft>
                          <a:spcPts val="800"/>
                        </a:spcAft>
                      </a:pPr>
                      <a:r>
                        <a:rPr lang="en-US" sz="1600" b="0" kern="1400" spc="-50" dirty="0">
                          <a:effectLst/>
                        </a:rPr>
                        <a:t>102.746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102.425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126.443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126.198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168.8214</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111.9787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2928909239"/>
                  </a:ext>
                </a:extLst>
              </a:tr>
              <a:tr h="398033">
                <a:tc>
                  <a:txBody>
                    <a:bodyPr/>
                    <a:lstStyle/>
                    <a:p>
                      <a:pPr indent="450215" algn="ctr">
                        <a:lnSpc>
                          <a:spcPct val="150000"/>
                        </a:lnSpc>
                        <a:spcAft>
                          <a:spcPts val="800"/>
                        </a:spcAft>
                      </a:pPr>
                      <a:r>
                        <a:rPr lang="en-US" sz="1600" b="0" kern="1400" spc="-50" dirty="0">
                          <a:effectLst/>
                        </a:rPr>
                        <a:t>107.9749</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108.034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159.37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159.763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182.5951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121.7712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540137765"/>
                  </a:ext>
                </a:extLst>
              </a:tr>
            </a:tbl>
          </a:graphicData>
        </a:graphic>
      </p:graphicFrame>
    </p:spTree>
    <p:extLst>
      <p:ext uri="{BB962C8B-B14F-4D97-AF65-F5344CB8AC3E}">
        <p14:creationId xmlns:p14="http://schemas.microsoft.com/office/powerpoint/2010/main" val="39326338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4.2. Membrana quadrada</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533551"/>
          </a:xfrm>
        </p:spPr>
        <p:txBody>
          <a:bodyPr>
            <a:normAutofit/>
          </a:bodyPr>
          <a:lstStyle/>
          <a:p>
            <a:pPr algn="just"/>
            <a:r>
              <a:rPr lang="pt-BR" dirty="0"/>
              <a:t>Para testar o método anteriormente apresentado será introduzido o problema de vibração em membrana quadrada retangular totalmente fixada, que também possui solução analítica. Tais resultados serão comparados com o retornado pelo MECID.</a:t>
            </a:r>
          </a:p>
          <a:p>
            <a:pPr algn="just"/>
            <a:endParaRPr lang="pt-BR" dirty="0"/>
          </a:p>
          <a:p>
            <a:pPr algn="just"/>
            <a:endParaRPr lang="pt-BR" dirty="0"/>
          </a:p>
          <a:p>
            <a:pPr algn="just"/>
            <a:endParaRPr lang="pt-BR" dirty="0"/>
          </a:p>
          <a:p>
            <a:pPr algn="just"/>
            <a:endParaRPr lang="pt-BR" dirty="0"/>
          </a:p>
          <a:p>
            <a:pPr algn="just"/>
            <a:endParaRPr lang="pt-BR" dirty="0"/>
          </a:p>
          <a:p>
            <a:pPr algn="just"/>
            <a:endParaRPr lang="pt-BR" dirty="0"/>
          </a:p>
          <a:p>
            <a:pPr algn="just"/>
            <a:r>
              <a:rPr lang="pt-BR" dirty="0"/>
              <a:t>A Figura 2 mostra as características físicas e geométricas do problema, que possui dimensões e propriedades unitárias também unitárias por conveniência. </a:t>
            </a:r>
          </a:p>
        </p:txBody>
      </p:sp>
      <p:pic>
        <p:nvPicPr>
          <p:cNvPr id="6" name="Imagem 5">
            <a:extLst>
              <a:ext uri="{FF2B5EF4-FFF2-40B4-BE49-F238E27FC236}">
                <a16:creationId xmlns:a16="http://schemas.microsoft.com/office/drawing/2014/main" id="{CD5DEB35-6F77-4578-B2C5-BEE0BDD441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18380" y="2864098"/>
            <a:ext cx="2616200" cy="2496820"/>
          </a:xfrm>
          <a:prstGeom prst="rect">
            <a:avLst/>
          </a:prstGeom>
          <a:noFill/>
          <a:ln>
            <a:noFill/>
          </a:ln>
        </p:spPr>
      </p:pic>
    </p:spTree>
    <p:extLst>
      <p:ext uri="{BB962C8B-B14F-4D97-AF65-F5344CB8AC3E}">
        <p14:creationId xmlns:p14="http://schemas.microsoft.com/office/powerpoint/2010/main" val="4049803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Os valores analíticos são para frequências naturais são definidos conforme a seguinte expressão:</a:t>
            </a:r>
          </a:p>
          <a:p>
            <a:pPr algn="r"/>
            <a:r>
              <a:rPr lang="pt-BR" sz="1800" dirty="0">
                <a:latin typeface="Arial" panose="020B0604020202020204" pitchFamily="34" charset="0"/>
                <a:cs typeface="Times New Roman" panose="02020603050405020304" pitchFamily="18" charset="0"/>
              </a:rPr>
              <a:t>(139)</a:t>
            </a:r>
          </a:p>
          <a:p>
            <a:pPr algn="just"/>
            <a:endParaRPr lang="pt-BR" sz="1800" dirty="0">
              <a:latin typeface="Arial" panose="020B0604020202020204" pitchFamily="34" charset="0"/>
              <a:cs typeface="Times New Roman" panose="02020603050405020304" pitchFamily="18" charset="0"/>
            </a:endParaRPr>
          </a:p>
          <a:p>
            <a:pPr algn="just"/>
            <a:r>
              <a:rPr lang="pt-BR" dirty="0"/>
              <a:t>Este exemplo tem um comportamento numérico algo distinto do anterior. Os graus de liberdade, fundamentais na análise dinâmica, são dados exclusivamente pelos pontos internos interpolantes, enquanto no caso anterior apenas um quarto dos pontos nodais havia sido eliminado do sistema matricial. Assim, este problema é numericamente bem mais difícil de modelar qualitativamente do que o caso previamente estudado. </a:t>
            </a:r>
          </a:p>
          <a:p>
            <a:pPr algn="just"/>
            <a:r>
              <a:rPr lang="pt-BR" dirty="0"/>
              <a:t>O fato de que os graus interpolantes do contorno também são eliminados faz com que a quantidade de pontos internos interpolantes cresça em importância no modelo discreto. </a:t>
            </a:r>
          </a:p>
          <a:p>
            <a:pPr algn="just"/>
            <a:r>
              <a:rPr lang="pt-BR" dirty="0"/>
              <a:t>Os resultados obtidos refletem essa maior dificuldade numérica; os autovalores agora calculados estão bem menos precisos do que os calculados anteriormente. Apenas a função radial simples foi empregada na interpolação.</a:t>
            </a:r>
          </a:p>
        </p:txBody>
      </p:sp>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2045E389-B22A-47E4-A710-FE0FB3CD349A}"/>
                  </a:ext>
                </a:extLst>
              </p:cNvPr>
              <p:cNvSpPr txBox="1"/>
              <p:nvPr/>
            </p:nvSpPr>
            <p:spPr>
              <a:xfrm>
                <a:off x="3048897" y="1020188"/>
                <a:ext cx="6094206"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m:ctrlPr>
                        </m:sSubPr>
                        <m:e>
                          <m:r>
                            <m:rPr>
                              <m:sty m:val="p"/>
                            </m:rPr>
                            <a:rPr lang="pt-BR"/>
                            <m:t>ω</m:t>
                          </m:r>
                        </m:e>
                        <m:sub>
                          <m:r>
                            <m:rPr>
                              <m:sty m:val="p"/>
                            </m:rPr>
                            <a:rPr lang="pt-BR"/>
                            <m:t>m</m:t>
                          </m:r>
                        </m:sub>
                      </m:sSub>
                      <m:r>
                        <m:rPr>
                          <m:sty m:val="p"/>
                        </m:rPr>
                        <a:rPr lang="pt-BR"/>
                        <m:t>n</m:t>
                      </m:r>
                      <m:r>
                        <a:rPr lang="pt-BR"/>
                        <m:t>=</m:t>
                      </m:r>
                      <m:r>
                        <m:rPr>
                          <m:sty m:val="p"/>
                        </m:rPr>
                        <a:rPr lang="pt-BR"/>
                        <m:t>π</m:t>
                      </m:r>
                      <m:rad>
                        <m:radPr>
                          <m:degHide m:val="on"/>
                          <m:ctrlPr>
                            <a:rPr lang="pt-BR" i="1"/>
                          </m:ctrlPr>
                        </m:radPr>
                        <m:deg/>
                        <m:e>
                          <m:d>
                            <m:dPr>
                              <m:ctrlPr>
                                <a:rPr lang="pt-BR" i="1"/>
                              </m:ctrlPr>
                            </m:dPr>
                            <m:e>
                              <m:r>
                                <m:rPr>
                                  <m:sty m:val="p"/>
                                </m:rPr>
                                <a:rPr lang="pt-BR"/>
                                <m:t>m</m:t>
                              </m:r>
                              <m:r>
                                <a:rPr lang="pt-BR"/>
                                <m:t>+</m:t>
                              </m:r>
                              <m:r>
                                <m:rPr>
                                  <m:sty m:val="p"/>
                                </m:rPr>
                                <a:rPr lang="pt-BR"/>
                                <m:t>n</m:t>
                              </m:r>
                            </m:e>
                          </m:d>
                        </m:e>
                      </m:rad>
                    </m:oMath>
                  </m:oMathPara>
                </a14:m>
                <a:endParaRPr lang="pt-BR" dirty="0"/>
              </a:p>
            </p:txBody>
          </p:sp>
        </mc:Choice>
        <mc:Fallback>
          <p:sp>
            <p:nvSpPr>
              <p:cNvPr id="7" name="CaixaDeTexto 6">
                <a:extLst>
                  <a:ext uri="{FF2B5EF4-FFF2-40B4-BE49-F238E27FC236}">
                    <a16:creationId xmlns:a16="http://schemas.microsoft.com/office/drawing/2014/main" id="{2045E389-B22A-47E4-A710-FE0FB3CD349A}"/>
                  </a:ext>
                </a:extLst>
              </p:cNvPr>
              <p:cNvSpPr txBox="1">
                <a:spLocks noRot="1" noChangeAspect="1" noMove="1" noResize="1" noEditPoints="1" noAdjustHandles="1" noChangeArrowheads="1" noChangeShapeType="1" noTextEdit="1"/>
              </p:cNvSpPr>
              <p:nvPr/>
            </p:nvSpPr>
            <p:spPr>
              <a:xfrm>
                <a:off x="3048897" y="1020188"/>
                <a:ext cx="6094206" cy="427746"/>
              </a:xfrm>
              <a:prstGeom prst="rect">
                <a:avLst/>
              </a:prstGeom>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52390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1.3. Resumo bibliográfico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normAutofit/>
          </a:bodyPr>
          <a:lstStyle/>
          <a:p>
            <a:pPr algn="just"/>
            <a:r>
              <a:rPr lang="pt-BR" dirty="0"/>
              <a:t>          •	Primeiros passos do MEC.</a:t>
            </a:r>
          </a:p>
          <a:p>
            <a:pPr algn="just"/>
            <a:r>
              <a:rPr lang="pt-BR" dirty="0"/>
              <a:t>          •	Equação de Helmholtz aplicada ao MEC.</a:t>
            </a:r>
          </a:p>
          <a:p>
            <a:pPr algn="just"/>
            <a:r>
              <a:rPr lang="pt-BR" dirty="0"/>
              <a:t>          •	Limitações encontradas pelo MEC.</a:t>
            </a:r>
          </a:p>
          <a:p>
            <a:pPr algn="just"/>
            <a:r>
              <a:rPr lang="pt-BR" dirty="0"/>
              <a:t>          •	Problemas regidos pela Equação de Helmholtz.</a:t>
            </a:r>
          </a:p>
          <a:p>
            <a:pPr algn="just"/>
            <a:r>
              <a:rPr lang="pt-BR" dirty="0"/>
              <a:t>          •	A busca pela melhoria do MEC.</a:t>
            </a:r>
          </a:p>
        </p:txBody>
      </p:sp>
    </p:spTree>
    <p:extLst>
      <p:ext uri="{BB962C8B-B14F-4D97-AF65-F5344CB8AC3E}">
        <p14:creationId xmlns:p14="http://schemas.microsoft.com/office/powerpoint/2010/main" val="42478082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Tabela 3 - Resultados da Interpolação da Função Radial Simples</a:t>
            </a:r>
          </a:p>
        </p:txBody>
      </p:sp>
      <p:graphicFrame>
        <p:nvGraphicFramePr>
          <p:cNvPr id="3" name="Tabela 2">
            <a:extLst>
              <a:ext uri="{FF2B5EF4-FFF2-40B4-BE49-F238E27FC236}">
                <a16:creationId xmlns:a16="http://schemas.microsoft.com/office/drawing/2014/main" id="{CCFA2C10-9E80-4BF1-A166-304F160B862D}"/>
              </a:ext>
            </a:extLst>
          </p:cNvPr>
          <p:cNvGraphicFramePr>
            <a:graphicFrameLocks noGrp="1"/>
          </p:cNvGraphicFramePr>
          <p:nvPr>
            <p:extLst>
              <p:ext uri="{D42A27DB-BD31-4B8C-83A1-F6EECF244321}">
                <p14:modId xmlns:p14="http://schemas.microsoft.com/office/powerpoint/2010/main" val="3242768935"/>
              </p:ext>
            </p:extLst>
          </p:nvPr>
        </p:nvGraphicFramePr>
        <p:xfrm>
          <a:off x="1430767" y="774551"/>
          <a:ext cx="9877314" cy="5094440"/>
        </p:xfrm>
        <a:graphic>
          <a:graphicData uri="http://schemas.openxmlformats.org/drawingml/2006/table">
            <a:tbl>
              <a:tblPr firstRow="1" firstCol="1" bandRow="1">
                <a:tableStyleId>{793D81CF-94F2-401A-BA57-92F5A7B2D0C5}</a:tableStyleId>
              </a:tblPr>
              <a:tblGrid>
                <a:gridCol w="1645315">
                  <a:extLst>
                    <a:ext uri="{9D8B030D-6E8A-4147-A177-3AD203B41FA5}">
                      <a16:colId xmlns:a16="http://schemas.microsoft.com/office/drawing/2014/main" val="3162857138"/>
                    </a:ext>
                  </a:extLst>
                </a:gridCol>
                <a:gridCol w="1645315">
                  <a:extLst>
                    <a:ext uri="{9D8B030D-6E8A-4147-A177-3AD203B41FA5}">
                      <a16:colId xmlns:a16="http://schemas.microsoft.com/office/drawing/2014/main" val="4277368659"/>
                    </a:ext>
                  </a:extLst>
                </a:gridCol>
                <a:gridCol w="1645315">
                  <a:extLst>
                    <a:ext uri="{9D8B030D-6E8A-4147-A177-3AD203B41FA5}">
                      <a16:colId xmlns:a16="http://schemas.microsoft.com/office/drawing/2014/main" val="4128981623"/>
                    </a:ext>
                  </a:extLst>
                </a:gridCol>
                <a:gridCol w="1645315">
                  <a:extLst>
                    <a:ext uri="{9D8B030D-6E8A-4147-A177-3AD203B41FA5}">
                      <a16:colId xmlns:a16="http://schemas.microsoft.com/office/drawing/2014/main" val="944119154"/>
                    </a:ext>
                  </a:extLst>
                </a:gridCol>
                <a:gridCol w="1645315">
                  <a:extLst>
                    <a:ext uri="{9D8B030D-6E8A-4147-A177-3AD203B41FA5}">
                      <a16:colId xmlns:a16="http://schemas.microsoft.com/office/drawing/2014/main" val="1642330103"/>
                    </a:ext>
                  </a:extLst>
                </a:gridCol>
                <a:gridCol w="1650739">
                  <a:extLst>
                    <a:ext uri="{9D8B030D-6E8A-4147-A177-3AD203B41FA5}">
                      <a16:colId xmlns:a16="http://schemas.microsoft.com/office/drawing/2014/main" val="4283082449"/>
                    </a:ext>
                  </a:extLst>
                </a:gridCol>
              </a:tblGrid>
              <a:tr h="391880">
                <a:tc>
                  <a:txBody>
                    <a:bodyPr/>
                    <a:lstStyle/>
                    <a:p>
                      <a:pPr indent="450215" algn="ctr">
                        <a:lnSpc>
                          <a:spcPct val="150000"/>
                        </a:lnSpc>
                        <a:spcAft>
                          <a:spcPts val="800"/>
                        </a:spcAft>
                      </a:pPr>
                      <a:r>
                        <a:rPr lang="pt-BR" sz="1600" b="0" kern="1400" spc="-50" dirty="0">
                          <a:effectLst/>
                        </a:rPr>
                        <a:t>84/144</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84/225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164/144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164/225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164/324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ω2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703105120"/>
                  </a:ext>
                </a:extLst>
              </a:tr>
              <a:tr h="391880">
                <a:tc>
                  <a:txBody>
                    <a:bodyPr/>
                    <a:lstStyle/>
                    <a:p>
                      <a:pPr indent="450215" algn="ctr">
                        <a:lnSpc>
                          <a:spcPct val="150000"/>
                        </a:lnSpc>
                        <a:spcAft>
                          <a:spcPts val="800"/>
                        </a:spcAft>
                      </a:pPr>
                      <a:r>
                        <a:rPr lang="pt-BR" sz="1600" b="0" kern="1400" spc="-50" dirty="0">
                          <a:effectLst/>
                        </a:rPr>
                        <a:t>8.61064</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8.5451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8.5914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8.5451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8.51465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19.7391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935494261"/>
                  </a:ext>
                </a:extLst>
              </a:tr>
              <a:tr h="391880">
                <a:tc>
                  <a:txBody>
                    <a:bodyPr/>
                    <a:lstStyle/>
                    <a:p>
                      <a:pPr indent="450215" algn="ctr">
                        <a:lnSpc>
                          <a:spcPct val="150000"/>
                        </a:lnSpc>
                        <a:spcAft>
                          <a:spcPts val="800"/>
                        </a:spcAft>
                      </a:pPr>
                      <a:r>
                        <a:rPr lang="pt-BR" sz="1600" b="0" kern="1400" spc="-50" dirty="0">
                          <a:effectLst/>
                        </a:rPr>
                        <a:t>18.16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17.871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18.13464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17.871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17.6999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49.3478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886125977"/>
                  </a:ext>
                </a:extLst>
              </a:tr>
              <a:tr h="391880">
                <a:tc>
                  <a:txBody>
                    <a:bodyPr/>
                    <a:lstStyle/>
                    <a:p>
                      <a:pPr indent="450215" algn="ctr">
                        <a:lnSpc>
                          <a:spcPct val="150000"/>
                        </a:lnSpc>
                        <a:spcAft>
                          <a:spcPts val="800"/>
                        </a:spcAft>
                      </a:pPr>
                      <a:r>
                        <a:rPr lang="pt-BR" sz="1600" b="0" kern="1400" spc="-50" dirty="0">
                          <a:effectLst/>
                        </a:rPr>
                        <a:t>18.2828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17.8873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18.14557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17.8873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17.72035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49.3478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715532175"/>
                  </a:ext>
                </a:extLst>
              </a:tr>
              <a:tr h="391880">
                <a:tc>
                  <a:txBody>
                    <a:bodyPr/>
                    <a:lstStyle/>
                    <a:p>
                      <a:pPr indent="450215" algn="ctr">
                        <a:lnSpc>
                          <a:spcPct val="150000"/>
                        </a:lnSpc>
                        <a:spcAft>
                          <a:spcPts val="800"/>
                        </a:spcAft>
                      </a:pPr>
                      <a:r>
                        <a:rPr lang="pt-BR" sz="1600" b="0" kern="1400" spc="-50" dirty="0">
                          <a:effectLst/>
                        </a:rPr>
                        <a:t>45.0311</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44.0385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44.66674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44.038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43.63456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78.9556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818685152"/>
                  </a:ext>
                </a:extLst>
              </a:tr>
              <a:tr h="391880">
                <a:tc>
                  <a:txBody>
                    <a:bodyPr/>
                    <a:lstStyle/>
                    <a:p>
                      <a:pPr indent="450215" algn="ctr">
                        <a:lnSpc>
                          <a:spcPct val="150000"/>
                        </a:lnSpc>
                        <a:spcAft>
                          <a:spcPts val="800"/>
                        </a:spcAft>
                      </a:pPr>
                      <a:r>
                        <a:rPr lang="en-US" sz="1600" b="0" kern="1400" spc="-50" dirty="0">
                          <a:effectLst/>
                        </a:rPr>
                        <a:t>59.6519</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58.9881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59.53348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58.988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58.63164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98.6943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734874795"/>
                  </a:ext>
                </a:extLst>
              </a:tr>
              <a:tr h="391880">
                <a:tc>
                  <a:txBody>
                    <a:bodyPr/>
                    <a:lstStyle/>
                    <a:p>
                      <a:pPr indent="450215" algn="ctr">
                        <a:lnSpc>
                          <a:spcPct val="150000"/>
                        </a:lnSpc>
                        <a:spcAft>
                          <a:spcPts val="800"/>
                        </a:spcAft>
                      </a:pPr>
                      <a:r>
                        <a:rPr lang="pt-BR" sz="1600" b="0" kern="1400" spc="-50" dirty="0">
                          <a:effectLst/>
                        </a:rPr>
                        <a:t>61.8291</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61.1692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61.95456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61.169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60.63612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98.6943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2020519934"/>
                  </a:ext>
                </a:extLst>
              </a:tr>
              <a:tr h="391880">
                <a:tc>
                  <a:txBody>
                    <a:bodyPr/>
                    <a:lstStyle/>
                    <a:p>
                      <a:pPr indent="450215" algn="ctr">
                        <a:lnSpc>
                          <a:spcPct val="150000"/>
                        </a:lnSpc>
                        <a:spcAft>
                          <a:spcPts val="800"/>
                        </a:spcAft>
                      </a:pPr>
                      <a:r>
                        <a:rPr lang="pt-BR" sz="1600" b="0" kern="1400" spc="-50" dirty="0">
                          <a:effectLst/>
                        </a:rPr>
                        <a:t>82.6897</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81.4169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82.4125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81.4169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80.77194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128.3032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872701098"/>
                  </a:ext>
                </a:extLst>
              </a:tr>
              <a:tr h="391880">
                <a:tc>
                  <a:txBody>
                    <a:bodyPr/>
                    <a:lstStyle/>
                    <a:p>
                      <a:pPr indent="450215" algn="ctr">
                        <a:lnSpc>
                          <a:spcPct val="150000"/>
                        </a:lnSpc>
                        <a:spcAft>
                          <a:spcPts val="800"/>
                        </a:spcAft>
                      </a:pPr>
                      <a:r>
                        <a:rPr lang="pt-BR" sz="1600" b="0" kern="1400" spc="-50" dirty="0">
                          <a:effectLst/>
                        </a:rPr>
                        <a:t>83.7839</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81.5618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82.511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81.5618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80.95417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128.3032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723738332"/>
                  </a:ext>
                </a:extLst>
              </a:tr>
              <a:tr h="391880">
                <a:tc>
                  <a:txBody>
                    <a:bodyPr/>
                    <a:lstStyle/>
                    <a:p>
                      <a:pPr indent="450215" algn="ctr">
                        <a:lnSpc>
                          <a:spcPct val="150000"/>
                        </a:lnSpc>
                        <a:spcAft>
                          <a:spcPts val="800"/>
                        </a:spcAft>
                      </a:pPr>
                      <a:r>
                        <a:rPr lang="pt-BR" sz="1600" b="0" kern="1400" spc="-50" dirty="0">
                          <a:effectLst/>
                        </a:rPr>
                        <a:t>106.4193</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105.4033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106.6581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105.4033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104.5291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167.9406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099657165"/>
                  </a:ext>
                </a:extLst>
              </a:tr>
              <a:tr h="391880">
                <a:tc>
                  <a:txBody>
                    <a:bodyPr/>
                    <a:lstStyle/>
                    <a:p>
                      <a:pPr indent="450215" algn="ctr">
                        <a:lnSpc>
                          <a:spcPct val="150000"/>
                        </a:lnSpc>
                        <a:spcAft>
                          <a:spcPts val="800"/>
                        </a:spcAft>
                      </a:pPr>
                      <a:r>
                        <a:rPr lang="pt-BR" sz="1600" b="0" kern="1400" spc="-50" dirty="0">
                          <a:effectLst/>
                        </a:rPr>
                        <a:t>106.5278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105.4156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106.6665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105.4133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104.5446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167.9406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170852522"/>
                  </a:ext>
                </a:extLst>
              </a:tr>
              <a:tr h="391880">
                <a:tc>
                  <a:txBody>
                    <a:bodyPr/>
                    <a:lstStyle/>
                    <a:p>
                      <a:pPr indent="450215" algn="ctr">
                        <a:lnSpc>
                          <a:spcPct val="150000"/>
                        </a:lnSpc>
                        <a:spcAft>
                          <a:spcPts val="800"/>
                        </a:spcAft>
                      </a:pPr>
                      <a:r>
                        <a:rPr lang="pt-BR" sz="1600" b="0" kern="1400" spc="-50" dirty="0">
                          <a:effectLst/>
                        </a:rPr>
                        <a:t>135.0431</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131.9681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133.5834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131.968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130.9164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177.6515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682641014"/>
                  </a:ext>
                </a:extLst>
              </a:tr>
              <a:tr h="391880">
                <a:tc>
                  <a:txBody>
                    <a:bodyPr/>
                    <a:lstStyle/>
                    <a:p>
                      <a:pPr indent="450215" algn="ctr">
                        <a:lnSpc>
                          <a:spcPct val="150000"/>
                        </a:lnSpc>
                        <a:spcAft>
                          <a:spcPts val="800"/>
                        </a:spcAft>
                      </a:pPr>
                      <a:r>
                        <a:rPr lang="pt-BR" sz="1600" b="0" kern="1400" spc="-50" dirty="0">
                          <a:effectLst/>
                        </a:rPr>
                        <a:t>138.156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135.2091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136.7063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135.2091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134.2057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197.3912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891554370"/>
                  </a:ext>
                </a:extLst>
              </a:tr>
            </a:tbl>
          </a:graphicData>
        </a:graphic>
      </p:graphicFrame>
    </p:spTree>
    <p:extLst>
      <p:ext uri="{BB962C8B-B14F-4D97-AF65-F5344CB8AC3E}">
        <p14:creationId xmlns:p14="http://schemas.microsoft.com/office/powerpoint/2010/main" val="42572671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5. Conclusões</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normAutofit/>
          </a:bodyPr>
          <a:lstStyle/>
          <a:p>
            <a:pPr algn="just"/>
            <a:r>
              <a:rPr lang="pt-BR" dirty="0"/>
              <a:t>Uma vez que a os resultados da formulação autorregularizada do Método dos Elementos de Contorno com Interpolação Direta são melhores que os resultados da formulação regularizada em problemas de diretos governados pela Equação de Helmholtz, procurou-se analisar a possibilidade e aplicá-la em problemas de autovalor e futuramente em problemas de resposta, usando a Equação da Onda. </a:t>
            </a:r>
          </a:p>
          <a:p>
            <a:pPr algn="just"/>
            <a:r>
              <a:rPr lang="pt-BR" dirty="0"/>
              <a:t>Nesse sentido, examinaram-se os procedimentos matemáticos capazes de conduzir o modelo autorregularizado do MECID a uma forma pertinente a um problema de autovalor. </a:t>
            </a:r>
          </a:p>
          <a:p>
            <a:pPr algn="just"/>
            <a:r>
              <a:rPr lang="pt-BR" dirty="0"/>
              <a:t>Contudo, embora haja modelos similares para o problema dito quadrático, o caso em questão é muito mais complicado, pois é de quarta ordem e arrola uma estrutura em que cada matriz constitutiva do sistema está multiplicada pelo coeficiente associado ao autovalor. </a:t>
            </a:r>
          </a:p>
          <a:p>
            <a:pPr algn="just"/>
            <a:endParaRPr lang="pt-BR" dirty="0"/>
          </a:p>
        </p:txBody>
      </p:sp>
    </p:spTree>
    <p:extLst>
      <p:ext uri="{BB962C8B-B14F-4D97-AF65-F5344CB8AC3E}">
        <p14:creationId xmlns:p14="http://schemas.microsoft.com/office/powerpoint/2010/main" val="2060173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Para que se chegar ao intento desejado, uma aproximação foi feita no cálculo das derivadas do potencial, que são eliminadas no modelo de um problema de autovalor. Tal aproximação, além de outros problemas numéricos que não puderam ser mais bem estudados, fizeram com que os resultados numéricos alcançados ficassem aquém do desejado.</a:t>
            </a:r>
          </a:p>
          <a:p>
            <a:pPr algn="just"/>
            <a:r>
              <a:rPr lang="pt-BR" dirty="0"/>
              <a:t>Resta, todavia, ressaltar que objetivo foi alcançado pois um procedimento matemático consistente foi aplicado e que não se pode identificar trabalhos similares na literatura. </a:t>
            </a:r>
          </a:p>
          <a:p>
            <a:pPr algn="just"/>
            <a:r>
              <a:rPr lang="pt-BR" dirty="0"/>
              <a:t>Assim, o uso da formulação autorregularizada do Método dos Elementos de Contorno deve ser aplicada apenas na obtenção do espectro de frequências via resposta direta, pois que seus resultados nessa classe foram bastante precisos, o que não se pode reproduzir no caso do cálculo dos autovalores associados</a:t>
            </a:r>
            <a:r>
              <a:rPr lang="pt-BR" sz="1800" dirty="0"/>
              <a:t>.</a:t>
            </a:r>
          </a:p>
        </p:txBody>
      </p:sp>
    </p:spTree>
    <p:extLst>
      <p:ext uri="{BB962C8B-B14F-4D97-AF65-F5344CB8AC3E}">
        <p14:creationId xmlns:p14="http://schemas.microsoft.com/office/powerpoint/2010/main" val="1347383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pt-BR" dirty="0" err="1"/>
              <a:t>Afolabi</a:t>
            </a:r>
            <a:r>
              <a:rPr lang="pt-BR" dirty="0"/>
              <a:t>, D. (1987). </a:t>
            </a:r>
            <a:r>
              <a:rPr lang="pt-BR" dirty="0" err="1"/>
              <a:t>Linearization</a:t>
            </a:r>
            <a:r>
              <a:rPr lang="pt-BR" dirty="0"/>
              <a:t> </a:t>
            </a:r>
            <a:r>
              <a:rPr lang="pt-BR" dirty="0" err="1"/>
              <a:t>of</a:t>
            </a:r>
            <a:r>
              <a:rPr lang="pt-BR" dirty="0"/>
              <a:t> </a:t>
            </a:r>
            <a:r>
              <a:rPr lang="pt-BR" dirty="0" err="1"/>
              <a:t>the</a:t>
            </a:r>
            <a:r>
              <a:rPr lang="pt-BR" dirty="0"/>
              <a:t> </a:t>
            </a:r>
            <a:r>
              <a:rPr lang="pt-BR" dirty="0" err="1"/>
              <a:t>quadratic</a:t>
            </a:r>
            <a:r>
              <a:rPr lang="pt-BR" dirty="0"/>
              <a:t> </a:t>
            </a:r>
            <a:r>
              <a:rPr lang="pt-BR" dirty="0" err="1"/>
              <a:t>eigenvalue</a:t>
            </a:r>
            <a:r>
              <a:rPr lang="pt-BR" dirty="0"/>
              <a:t> problem. </a:t>
            </a:r>
            <a:r>
              <a:rPr lang="pt-BR" dirty="0" err="1"/>
              <a:t>Computers</a:t>
            </a:r>
            <a:r>
              <a:rPr lang="pt-BR" dirty="0"/>
              <a:t> &amp; </a:t>
            </a:r>
            <a:r>
              <a:rPr lang="pt-BR" dirty="0" err="1"/>
              <a:t>Structures</a:t>
            </a:r>
            <a:r>
              <a:rPr lang="pt-BR" dirty="0"/>
              <a:t>, 26(6), 1039-1040.</a:t>
            </a:r>
          </a:p>
          <a:p>
            <a:pPr algn="just"/>
            <a:r>
              <a:rPr lang="pt-BR" dirty="0"/>
              <a:t>Aliabadi, M., &amp; Wrobel, L. (2002). The </a:t>
            </a:r>
            <a:r>
              <a:rPr lang="pt-BR" dirty="0" err="1"/>
              <a:t>boundary</a:t>
            </a:r>
            <a:r>
              <a:rPr lang="pt-BR" dirty="0"/>
              <a:t> </a:t>
            </a:r>
            <a:r>
              <a:rPr lang="pt-BR" dirty="0" err="1"/>
              <a:t>element</a:t>
            </a:r>
            <a:r>
              <a:rPr lang="pt-BR" dirty="0"/>
              <a:t> </a:t>
            </a:r>
            <a:r>
              <a:rPr lang="pt-BR" dirty="0" err="1"/>
              <a:t>method</a:t>
            </a:r>
            <a:r>
              <a:rPr lang="pt-BR" dirty="0"/>
              <a:t>, volume 2: </a:t>
            </a:r>
            <a:r>
              <a:rPr lang="pt-BR" dirty="0" err="1"/>
              <a:t>applications</a:t>
            </a:r>
            <a:r>
              <a:rPr lang="pt-BR" dirty="0"/>
              <a:t> in </a:t>
            </a:r>
            <a:r>
              <a:rPr lang="pt-BR" dirty="0" err="1"/>
              <a:t>solids</a:t>
            </a:r>
            <a:r>
              <a:rPr lang="pt-BR" dirty="0"/>
              <a:t> </a:t>
            </a:r>
            <a:r>
              <a:rPr lang="pt-BR" dirty="0" err="1"/>
              <a:t>and</a:t>
            </a:r>
            <a:r>
              <a:rPr lang="pt-BR" dirty="0"/>
              <a:t> </a:t>
            </a:r>
            <a:r>
              <a:rPr lang="pt-BR" dirty="0" err="1"/>
              <a:t>structures</a:t>
            </a:r>
            <a:r>
              <a:rPr lang="pt-BR" dirty="0"/>
              <a:t>. John </a:t>
            </a:r>
            <a:r>
              <a:rPr lang="pt-BR" dirty="0" err="1"/>
              <a:t>Wiley</a:t>
            </a:r>
            <a:r>
              <a:rPr lang="pt-BR" dirty="0"/>
              <a:t> &amp; Sons.</a:t>
            </a:r>
          </a:p>
          <a:p>
            <a:pPr algn="just"/>
            <a:r>
              <a:rPr lang="pt-BR" dirty="0"/>
              <a:t>Banerjee, P. (1994). The </a:t>
            </a:r>
            <a:r>
              <a:rPr lang="pt-BR" dirty="0" err="1"/>
              <a:t>Boundary</a:t>
            </a:r>
            <a:r>
              <a:rPr lang="pt-BR" dirty="0"/>
              <a:t> </a:t>
            </a:r>
            <a:r>
              <a:rPr lang="pt-BR" dirty="0" err="1"/>
              <a:t>Element</a:t>
            </a:r>
            <a:r>
              <a:rPr lang="pt-BR" dirty="0"/>
              <a:t> </a:t>
            </a:r>
            <a:r>
              <a:rPr lang="pt-BR" dirty="0" err="1"/>
              <a:t>Methods</a:t>
            </a:r>
            <a:r>
              <a:rPr lang="pt-BR" dirty="0"/>
              <a:t> in </a:t>
            </a:r>
            <a:r>
              <a:rPr lang="pt-BR" dirty="0" err="1"/>
              <a:t>Engineering</a:t>
            </a:r>
            <a:r>
              <a:rPr lang="pt-BR" dirty="0"/>
              <a:t>. London: McGraw-Hill.</a:t>
            </a:r>
          </a:p>
          <a:p>
            <a:pPr algn="just"/>
            <a:r>
              <a:rPr lang="pt-BR" dirty="0"/>
              <a:t>Banerjee, P., &amp; </a:t>
            </a:r>
            <a:r>
              <a:rPr lang="pt-BR" dirty="0" err="1"/>
              <a:t>Butterfield</a:t>
            </a:r>
            <a:r>
              <a:rPr lang="pt-BR" dirty="0"/>
              <a:t>, R. (1981). </a:t>
            </a:r>
            <a:r>
              <a:rPr lang="pt-BR" dirty="0" err="1"/>
              <a:t>Boundary</a:t>
            </a:r>
            <a:r>
              <a:rPr lang="pt-BR" dirty="0"/>
              <a:t> </a:t>
            </a:r>
            <a:r>
              <a:rPr lang="pt-BR" dirty="0" err="1"/>
              <a:t>element</a:t>
            </a:r>
            <a:r>
              <a:rPr lang="pt-BR" dirty="0"/>
              <a:t> </a:t>
            </a:r>
            <a:r>
              <a:rPr lang="pt-BR" dirty="0" err="1"/>
              <a:t>methods</a:t>
            </a:r>
            <a:r>
              <a:rPr lang="pt-BR" dirty="0"/>
              <a:t> in </a:t>
            </a:r>
            <a:r>
              <a:rPr lang="pt-BR" dirty="0" err="1"/>
              <a:t>engineering</a:t>
            </a:r>
            <a:r>
              <a:rPr lang="pt-BR" dirty="0"/>
              <a:t> </a:t>
            </a:r>
            <a:r>
              <a:rPr lang="pt-BR" dirty="0" err="1"/>
              <a:t>science</a:t>
            </a:r>
            <a:r>
              <a:rPr lang="pt-BR" dirty="0"/>
              <a:t>. London: McGraw-Hill.</a:t>
            </a:r>
          </a:p>
          <a:p>
            <a:pPr algn="just"/>
            <a:r>
              <a:rPr lang="pt-BR" dirty="0"/>
              <a:t>Barcelos, H. (2014). Comparação de desempenho entre a formulação direta do Método dos Elementos de Contorno com Funções Radiais e o Método dos Elementos Finitos em problemas de Poisson e Helmholtz. Vitória: Universidade Federal do Espírito Santo.</a:t>
            </a:r>
          </a:p>
          <a:p>
            <a:pPr algn="just"/>
            <a:r>
              <a:rPr lang="pt-BR" dirty="0"/>
              <a:t>Brebbia, C. A. (1978). The </a:t>
            </a:r>
            <a:r>
              <a:rPr lang="pt-BR" dirty="0" err="1"/>
              <a:t>Boundary</a:t>
            </a:r>
            <a:r>
              <a:rPr lang="pt-BR" dirty="0"/>
              <a:t> </a:t>
            </a:r>
            <a:r>
              <a:rPr lang="pt-BR" dirty="0" err="1"/>
              <a:t>Element</a:t>
            </a:r>
            <a:r>
              <a:rPr lang="pt-BR" dirty="0"/>
              <a:t> </a:t>
            </a:r>
            <a:r>
              <a:rPr lang="pt-BR" dirty="0" err="1"/>
              <a:t>method</a:t>
            </a:r>
            <a:r>
              <a:rPr lang="pt-BR" dirty="0"/>
              <a:t> for </a:t>
            </a:r>
            <a:r>
              <a:rPr lang="pt-BR" dirty="0" err="1"/>
              <a:t>Engineers</a:t>
            </a:r>
            <a:r>
              <a:rPr lang="pt-BR" dirty="0"/>
              <a:t>. London: </a:t>
            </a:r>
            <a:r>
              <a:rPr lang="pt-BR" dirty="0" err="1"/>
              <a:t>Pentech</a:t>
            </a:r>
            <a:r>
              <a:rPr lang="pt-BR" dirty="0"/>
              <a:t> Press.</a:t>
            </a:r>
          </a:p>
          <a:p>
            <a:pPr algn="just"/>
            <a:r>
              <a:rPr lang="pt-BR" dirty="0"/>
              <a:t>Brebbia, C. A., &amp; </a:t>
            </a:r>
            <a:r>
              <a:rPr lang="pt-BR" dirty="0" err="1"/>
              <a:t>Ferrante</a:t>
            </a:r>
            <a:r>
              <a:rPr lang="pt-BR" dirty="0"/>
              <a:t>, A. J. (1975). The </a:t>
            </a:r>
            <a:r>
              <a:rPr lang="pt-BR" dirty="0" err="1"/>
              <a:t>Finite</a:t>
            </a:r>
            <a:r>
              <a:rPr lang="pt-BR" dirty="0"/>
              <a:t> </a:t>
            </a:r>
            <a:r>
              <a:rPr lang="pt-BR" dirty="0" err="1"/>
              <a:t>Element</a:t>
            </a:r>
            <a:r>
              <a:rPr lang="pt-BR" dirty="0"/>
              <a:t> </a:t>
            </a:r>
            <a:r>
              <a:rPr lang="pt-BR" dirty="0" err="1"/>
              <a:t>Technique</a:t>
            </a:r>
            <a:r>
              <a:rPr lang="pt-BR" dirty="0"/>
              <a:t>. Porto Alegre: URGS.</a:t>
            </a:r>
          </a:p>
          <a:p>
            <a:pPr algn="just"/>
            <a:r>
              <a:rPr lang="pt-BR" dirty="0"/>
              <a:t>Brebbia, C., &amp; Dominguez, J. (1994). </a:t>
            </a:r>
            <a:r>
              <a:rPr lang="pt-BR" dirty="0" err="1"/>
              <a:t>Boundary</a:t>
            </a:r>
            <a:r>
              <a:rPr lang="pt-BR" dirty="0"/>
              <a:t> </a:t>
            </a:r>
            <a:r>
              <a:rPr lang="pt-BR" dirty="0" err="1"/>
              <a:t>elements</a:t>
            </a:r>
            <a:r>
              <a:rPr lang="pt-BR" dirty="0"/>
              <a:t>: </a:t>
            </a:r>
            <a:r>
              <a:rPr lang="pt-BR" dirty="0" err="1"/>
              <a:t>an</a:t>
            </a:r>
            <a:r>
              <a:rPr lang="pt-BR" dirty="0"/>
              <a:t> </a:t>
            </a:r>
            <a:r>
              <a:rPr lang="pt-BR" dirty="0" err="1"/>
              <a:t>introductory</a:t>
            </a:r>
            <a:r>
              <a:rPr lang="pt-BR" dirty="0"/>
              <a:t> </a:t>
            </a:r>
            <a:r>
              <a:rPr lang="pt-BR" dirty="0" err="1"/>
              <a:t>course</a:t>
            </a:r>
            <a:r>
              <a:rPr lang="pt-BR" dirty="0"/>
              <a:t>. WIT </a:t>
            </a:r>
            <a:r>
              <a:rPr lang="pt-BR" dirty="0" err="1"/>
              <a:t>press</a:t>
            </a:r>
            <a:r>
              <a:rPr lang="pt-BR" dirty="0"/>
              <a:t>.</a:t>
            </a:r>
          </a:p>
          <a:p>
            <a:pPr algn="just"/>
            <a:r>
              <a:rPr lang="pt-BR" dirty="0"/>
              <a:t>Brebbia, C., &amp; Walker, S. (1980). </a:t>
            </a:r>
            <a:r>
              <a:rPr lang="pt-BR" dirty="0" err="1"/>
              <a:t>Boundary</a:t>
            </a:r>
            <a:r>
              <a:rPr lang="pt-BR" dirty="0"/>
              <a:t> </a:t>
            </a:r>
            <a:r>
              <a:rPr lang="pt-BR" dirty="0" err="1"/>
              <a:t>element</a:t>
            </a:r>
            <a:r>
              <a:rPr lang="pt-BR" dirty="0"/>
              <a:t> </a:t>
            </a:r>
            <a:r>
              <a:rPr lang="pt-BR" dirty="0" err="1"/>
              <a:t>techniques</a:t>
            </a:r>
            <a:r>
              <a:rPr lang="pt-BR" dirty="0"/>
              <a:t> in </a:t>
            </a:r>
            <a:r>
              <a:rPr lang="pt-BR" dirty="0" err="1"/>
              <a:t>engineering</a:t>
            </a:r>
            <a:r>
              <a:rPr lang="pt-BR" dirty="0"/>
              <a:t>. London: </a:t>
            </a:r>
            <a:r>
              <a:rPr lang="pt-BR" dirty="0" err="1"/>
              <a:t>Newnes-Butterworths</a:t>
            </a:r>
            <a:r>
              <a:rPr lang="pt-BR" dirty="0"/>
              <a:t>.</a:t>
            </a:r>
          </a:p>
          <a:p>
            <a:pPr algn="just"/>
            <a:r>
              <a:rPr lang="pt-BR" dirty="0"/>
              <a:t>Brebbia, C., Telles, J., &amp; Wrobel, L. (1984). </a:t>
            </a:r>
            <a:r>
              <a:rPr lang="pt-BR" dirty="0" err="1"/>
              <a:t>Boundary</a:t>
            </a:r>
            <a:r>
              <a:rPr lang="pt-BR" dirty="0"/>
              <a:t> </a:t>
            </a:r>
            <a:r>
              <a:rPr lang="pt-BR" dirty="0" err="1"/>
              <a:t>element</a:t>
            </a:r>
            <a:r>
              <a:rPr lang="pt-BR" dirty="0"/>
              <a:t> </a:t>
            </a:r>
            <a:r>
              <a:rPr lang="pt-BR" dirty="0" err="1"/>
              <a:t>techniques</a:t>
            </a:r>
            <a:r>
              <a:rPr lang="pt-BR" dirty="0"/>
              <a:t>: </a:t>
            </a:r>
            <a:r>
              <a:rPr lang="pt-BR" dirty="0" err="1"/>
              <a:t>theory</a:t>
            </a:r>
            <a:r>
              <a:rPr lang="pt-BR" dirty="0"/>
              <a:t> </a:t>
            </a:r>
            <a:r>
              <a:rPr lang="pt-BR" dirty="0" err="1"/>
              <a:t>and</a:t>
            </a:r>
            <a:r>
              <a:rPr lang="pt-BR" dirty="0"/>
              <a:t> </a:t>
            </a:r>
            <a:r>
              <a:rPr lang="pt-BR" dirty="0" err="1"/>
              <a:t>applications</a:t>
            </a:r>
            <a:r>
              <a:rPr lang="pt-BR" dirty="0"/>
              <a:t> in </a:t>
            </a:r>
            <a:r>
              <a:rPr lang="pt-BR" dirty="0" err="1"/>
              <a:t>engineering</a:t>
            </a:r>
            <a:r>
              <a:rPr lang="pt-BR" dirty="0"/>
              <a:t>. Springer Science &amp; Business Media.</a:t>
            </a:r>
          </a:p>
          <a:p>
            <a:pPr algn="just"/>
            <a:r>
              <a:rPr lang="pt-BR" dirty="0"/>
              <a:t>Bulcão, A. (1999). Formulação do Método dos Elementos de Contorno com Dupla Reciprocidade Usando Elementos de Ordem Superior Aplicada a Problemas de Campo Escalar Generalizado. Universidade Federal do Espírito Santo, PPGEM.</a:t>
            </a:r>
          </a:p>
          <a:p>
            <a:pPr algn="just"/>
            <a:r>
              <a:rPr lang="pt-BR" dirty="0" err="1"/>
              <a:t>Butkov</a:t>
            </a:r>
            <a:r>
              <a:rPr lang="pt-BR" dirty="0"/>
              <a:t>, E. (1988). Física matemática. Rio de Janeiro: Livros Técnicos e Científicos.</a:t>
            </a:r>
          </a:p>
        </p:txBody>
      </p:sp>
    </p:spTree>
    <p:extLst>
      <p:ext uri="{BB962C8B-B14F-4D97-AF65-F5344CB8AC3E}">
        <p14:creationId xmlns:p14="http://schemas.microsoft.com/office/powerpoint/2010/main" val="39943983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pt-BR" dirty="0"/>
              <a:t>Chu, M. T., </a:t>
            </a:r>
            <a:r>
              <a:rPr lang="pt-BR" dirty="0" err="1"/>
              <a:t>Hwang</a:t>
            </a:r>
            <a:r>
              <a:rPr lang="pt-BR" dirty="0"/>
              <a:t>, T.-M., &amp; Lin, W.-W. (2005). A novel </a:t>
            </a:r>
            <a:r>
              <a:rPr lang="pt-BR" dirty="0" err="1"/>
              <a:t>deflation</a:t>
            </a:r>
            <a:r>
              <a:rPr lang="pt-BR" dirty="0"/>
              <a:t> </a:t>
            </a:r>
            <a:r>
              <a:rPr lang="pt-BR" dirty="0" err="1"/>
              <a:t>technique</a:t>
            </a:r>
            <a:r>
              <a:rPr lang="pt-BR" dirty="0"/>
              <a:t> for </a:t>
            </a:r>
            <a:r>
              <a:rPr lang="pt-BR" dirty="0" err="1"/>
              <a:t>solving</a:t>
            </a:r>
            <a:r>
              <a:rPr lang="pt-BR" dirty="0"/>
              <a:t> </a:t>
            </a:r>
            <a:r>
              <a:rPr lang="pt-BR" dirty="0" err="1"/>
              <a:t>quadratic</a:t>
            </a:r>
            <a:r>
              <a:rPr lang="pt-BR" dirty="0"/>
              <a:t> </a:t>
            </a:r>
            <a:r>
              <a:rPr lang="pt-BR" dirty="0" err="1"/>
              <a:t>eigenvalue</a:t>
            </a:r>
            <a:r>
              <a:rPr lang="pt-BR" dirty="0"/>
              <a:t> </a:t>
            </a:r>
            <a:r>
              <a:rPr lang="pt-BR" dirty="0" err="1"/>
              <a:t>problems</a:t>
            </a:r>
            <a:r>
              <a:rPr lang="pt-BR" dirty="0"/>
              <a:t>.</a:t>
            </a:r>
          </a:p>
          <a:p>
            <a:pPr algn="just"/>
            <a:r>
              <a:rPr lang="pt-BR" dirty="0"/>
              <a:t>Cohn, P. M. (1991). </a:t>
            </a:r>
            <a:r>
              <a:rPr lang="pt-BR" dirty="0" err="1"/>
              <a:t>Further</a:t>
            </a:r>
            <a:r>
              <a:rPr lang="pt-BR" dirty="0"/>
              <a:t> </a:t>
            </a:r>
            <a:r>
              <a:rPr lang="pt-BR" dirty="0" err="1"/>
              <a:t>Algebra</a:t>
            </a:r>
            <a:r>
              <a:rPr lang="pt-BR" dirty="0"/>
              <a:t> </a:t>
            </a:r>
            <a:r>
              <a:rPr lang="pt-BR" dirty="0" err="1"/>
              <a:t>and</a:t>
            </a:r>
            <a:r>
              <a:rPr lang="pt-BR" dirty="0"/>
              <a:t> </a:t>
            </a:r>
            <a:r>
              <a:rPr lang="pt-BR" dirty="0" err="1"/>
              <a:t>Applications</a:t>
            </a:r>
            <a:r>
              <a:rPr lang="pt-BR" dirty="0"/>
              <a:t>. Springer.</a:t>
            </a:r>
          </a:p>
          <a:p>
            <a:pPr algn="just"/>
            <a:r>
              <a:rPr lang="pt-BR" dirty="0" err="1"/>
              <a:t>Collin</a:t>
            </a:r>
            <a:r>
              <a:rPr lang="pt-BR" dirty="0"/>
              <a:t>, R. E. (1991). Field </a:t>
            </a:r>
            <a:r>
              <a:rPr lang="pt-BR" dirty="0" err="1"/>
              <a:t>theory</a:t>
            </a:r>
            <a:r>
              <a:rPr lang="pt-BR" dirty="0"/>
              <a:t> </a:t>
            </a:r>
            <a:r>
              <a:rPr lang="pt-BR" dirty="0" err="1"/>
              <a:t>of</a:t>
            </a:r>
            <a:r>
              <a:rPr lang="pt-BR" dirty="0"/>
              <a:t> </a:t>
            </a:r>
            <a:r>
              <a:rPr lang="pt-BR" dirty="0" err="1"/>
              <a:t>guided</a:t>
            </a:r>
            <a:r>
              <a:rPr lang="pt-BR" dirty="0"/>
              <a:t> </a:t>
            </a:r>
            <a:r>
              <a:rPr lang="pt-BR" dirty="0" err="1"/>
              <a:t>waves</a:t>
            </a:r>
            <a:r>
              <a:rPr lang="pt-BR" dirty="0"/>
              <a:t>. IEEE Press.</a:t>
            </a:r>
          </a:p>
          <a:p>
            <a:pPr algn="just"/>
            <a:r>
              <a:rPr lang="pt-BR" dirty="0" err="1"/>
              <a:t>Courant</a:t>
            </a:r>
            <a:r>
              <a:rPr lang="pt-BR" dirty="0"/>
              <a:t>, R. (1943). </a:t>
            </a:r>
            <a:r>
              <a:rPr lang="pt-BR" dirty="0" err="1"/>
              <a:t>Variational</a:t>
            </a:r>
            <a:r>
              <a:rPr lang="pt-BR" dirty="0"/>
              <a:t> </a:t>
            </a:r>
            <a:r>
              <a:rPr lang="pt-BR" dirty="0" err="1"/>
              <a:t>methods</a:t>
            </a:r>
            <a:r>
              <a:rPr lang="pt-BR" dirty="0"/>
              <a:t> for </a:t>
            </a:r>
            <a:r>
              <a:rPr lang="pt-BR" dirty="0" err="1"/>
              <a:t>the</a:t>
            </a:r>
            <a:r>
              <a:rPr lang="pt-BR" dirty="0"/>
              <a:t> </a:t>
            </a:r>
            <a:r>
              <a:rPr lang="pt-BR" dirty="0" err="1"/>
              <a:t>solution</a:t>
            </a:r>
            <a:r>
              <a:rPr lang="pt-BR" dirty="0"/>
              <a:t> </a:t>
            </a:r>
            <a:r>
              <a:rPr lang="pt-BR" dirty="0" err="1"/>
              <a:t>of</a:t>
            </a:r>
            <a:r>
              <a:rPr lang="pt-BR" dirty="0"/>
              <a:t> </a:t>
            </a:r>
            <a:r>
              <a:rPr lang="pt-BR" dirty="0" err="1"/>
              <a:t>problems</a:t>
            </a:r>
            <a:r>
              <a:rPr lang="pt-BR" dirty="0"/>
              <a:t> </a:t>
            </a:r>
            <a:r>
              <a:rPr lang="pt-BR" dirty="0" err="1"/>
              <a:t>of</a:t>
            </a:r>
            <a:r>
              <a:rPr lang="pt-BR" dirty="0"/>
              <a:t> </a:t>
            </a:r>
            <a:r>
              <a:rPr lang="pt-BR" dirty="0" err="1"/>
              <a:t>equilibrium</a:t>
            </a:r>
            <a:r>
              <a:rPr lang="pt-BR" dirty="0"/>
              <a:t> </a:t>
            </a:r>
            <a:r>
              <a:rPr lang="pt-BR" dirty="0" err="1"/>
              <a:t>and</a:t>
            </a:r>
            <a:r>
              <a:rPr lang="pt-BR" dirty="0"/>
              <a:t> </a:t>
            </a:r>
            <a:r>
              <a:rPr lang="pt-BR" dirty="0" err="1"/>
              <a:t>vibrations</a:t>
            </a:r>
            <a:r>
              <a:rPr lang="pt-BR" dirty="0"/>
              <a:t>. </a:t>
            </a:r>
            <a:r>
              <a:rPr lang="pt-BR" dirty="0" err="1"/>
              <a:t>Bulletin</a:t>
            </a:r>
            <a:r>
              <a:rPr lang="pt-BR" dirty="0"/>
              <a:t> </a:t>
            </a:r>
            <a:r>
              <a:rPr lang="pt-BR" dirty="0" err="1"/>
              <a:t>of</a:t>
            </a:r>
            <a:r>
              <a:rPr lang="pt-BR" dirty="0"/>
              <a:t> </a:t>
            </a:r>
            <a:r>
              <a:rPr lang="pt-BR" dirty="0" err="1"/>
              <a:t>the</a:t>
            </a:r>
            <a:r>
              <a:rPr lang="pt-BR" dirty="0"/>
              <a:t> American </a:t>
            </a:r>
            <a:r>
              <a:rPr lang="pt-BR" dirty="0" err="1"/>
              <a:t>Mathematical</a:t>
            </a:r>
            <a:r>
              <a:rPr lang="pt-BR" dirty="0"/>
              <a:t> Society, 1–23.</a:t>
            </a:r>
          </a:p>
          <a:p>
            <a:pPr algn="just"/>
            <a:r>
              <a:rPr lang="pt-BR" dirty="0" err="1"/>
              <a:t>Courant</a:t>
            </a:r>
            <a:r>
              <a:rPr lang="pt-BR" dirty="0"/>
              <a:t>, R., &amp; John, F. (1974). </a:t>
            </a:r>
            <a:r>
              <a:rPr lang="pt-BR" dirty="0" err="1"/>
              <a:t>Introduction</a:t>
            </a:r>
            <a:r>
              <a:rPr lang="pt-BR" dirty="0"/>
              <a:t> </a:t>
            </a:r>
            <a:r>
              <a:rPr lang="pt-BR" dirty="0" err="1"/>
              <a:t>to</a:t>
            </a:r>
            <a:r>
              <a:rPr lang="pt-BR" dirty="0"/>
              <a:t> </a:t>
            </a:r>
            <a:r>
              <a:rPr lang="pt-BR" dirty="0" err="1"/>
              <a:t>Calculus</a:t>
            </a:r>
            <a:r>
              <a:rPr lang="pt-BR" dirty="0"/>
              <a:t> &amp; </a:t>
            </a:r>
            <a:r>
              <a:rPr lang="pt-BR" dirty="0" err="1"/>
              <a:t>Analysis</a:t>
            </a:r>
            <a:r>
              <a:rPr lang="pt-BR" dirty="0"/>
              <a:t>. John </a:t>
            </a:r>
            <a:r>
              <a:rPr lang="pt-BR" dirty="0" err="1"/>
              <a:t>Wiley</a:t>
            </a:r>
            <a:r>
              <a:rPr lang="pt-BR" dirty="0"/>
              <a:t> &amp; Sons.</a:t>
            </a:r>
          </a:p>
          <a:p>
            <a:pPr algn="just"/>
            <a:r>
              <a:rPr lang="pt-BR" dirty="0" err="1"/>
              <a:t>Cruse</a:t>
            </a:r>
            <a:r>
              <a:rPr lang="pt-BR" dirty="0"/>
              <a:t>, T. (1973). </a:t>
            </a:r>
            <a:r>
              <a:rPr lang="pt-BR" dirty="0" err="1"/>
              <a:t>Application</a:t>
            </a:r>
            <a:r>
              <a:rPr lang="pt-BR" dirty="0"/>
              <a:t> </a:t>
            </a:r>
            <a:r>
              <a:rPr lang="pt-BR" dirty="0" err="1"/>
              <a:t>of</a:t>
            </a:r>
            <a:r>
              <a:rPr lang="pt-BR" dirty="0"/>
              <a:t> </a:t>
            </a:r>
            <a:r>
              <a:rPr lang="pt-BR" dirty="0" err="1"/>
              <a:t>the</a:t>
            </a:r>
            <a:r>
              <a:rPr lang="pt-BR" dirty="0"/>
              <a:t> </a:t>
            </a:r>
            <a:r>
              <a:rPr lang="pt-BR" dirty="0" err="1"/>
              <a:t>boundary</a:t>
            </a:r>
            <a:r>
              <a:rPr lang="pt-BR" dirty="0"/>
              <a:t>-integral </a:t>
            </a:r>
            <a:r>
              <a:rPr lang="pt-BR" dirty="0" err="1"/>
              <a:t>equation</a:t>
            </a:r>
            <a:r>
              <a:rPr lang="pt-BR" dirty="0"/>
              <a:t> </a:t>
            </a:r>
            <a:r>
              <a:rPr lang="pt-BR" dirty="0" err="1"/>
              <a:t>method</a:t>
            </a:r>
            <a:r>
              <a:rPr lang="pt-BR" dirty="0"/>
              <a:t> </a:t>
            </a:r>
            <a:r>
              <a:rPr lang="pt-BR" dirty="0" err="1"/>
              <a:t>to</a:t>
            </a:r>
            <a:r>
              <a:rPr lang="pt-BR" dirty="0"/>
              <a:t> </a:t>
            </a:r>
            <a:r>
              <a:rPr lang="pt-BR" dirty="0" err="1"/>
              <a:t>three</a:t>
            </a:r>
            <a:r>
              <a:rPr lang="pt-BR" dirty="0"/>
              <a:t> dimensional stress </a:t>
            </a:r>
            <a:r>
              <a:rPr lang="pt-BR" dirty="0" err="1"/>
              <a:t>analysis</a:t>
            </a:r>
            <a:r>
              <a:rPr lang="pt-BR" dirty="0"/>
              <a:t>. </a:t>
            </a:r>
            <a:r>
              <a:rPr lang="pt-BR" dirty="0" err="1"/>
              <a:t>Computers</a:t>
            </a:r>
            <a:r>
              <a:rPr lang="pt-BR" dirty="0"/>
              <a:t> &amp; </a:t>
            </a:r>
            <a:r>
              <a:rPr lang="pt-BR" dirty="0" err="1"/>
              <a:t>Structures</a:t>
            </a:r>
            <a:r>
              <a:rPr lang="pt-BR" dirty="0"/>
              <a:t>, 3.3, 509-527.</a:t>
            </a:r>
          </a:p>
          <a:p>
            <a:pPr algn="just"/>
            <a:r>
              <a:rPr lang="pt-BR" dirty="0"/>
              <a:t>Cruz, A. L. (2012). Modelagem Direta de Integrais de Domínio Usando Funções de Base. Universidade Federal do Espírito Santo, PPGEM.</a:t>
            </a:r>
          </a:p>
          <a:p>
            <a:pPr algn="just"/>
            <a:r>
              <a:rPr lang="pt-BR" dirty="0"/>
              <a:t>De Souza, L. Z. (2013). Utilização De Funções De Base Radial De Suporte Compacto Na Modelagem Direta De Integrais De Domínio Com O Método Dos Elementos De Contorno. Vitória, ES, Brasil: Universidade Federal do Espirito Santo, PPGEM.</a:t>
            </a:r>
          </a:p>
          <a:p>
            <a:pPr algn="just"/>
            <a:r>
              <a:rPr lang="pt-BR" dirty="0"/>
              <a:t>Dumont, N. A. (2007). </a:t>
            </a:r>
            <a:r>
              <a:rPr lang="pt-BR" dirty="0" err="1"/>
              <a:t>On</a:t>
            </a:r>
            <a:r>
              <a:rPr lang="pt-BR" dirty="0"/>
              <a:t> </a:t>
            </a:r>
            <a:r>
              <a:rPr lang="pt-BR" dirty="0" err="1"/>
              <a:t>the</a:t>
            </a:r>
            <a:r>
              <a:rPr lang="pt-BR" dirty="0"/>
              <a:t> </a:t>
            </a:r>
            <a:r>
              <a:rPr lang="pt-BR" dirty="0" err="1"/>
              <a:t>solution</a:t>
            </a:r>
            <a:r>
              <a:rPr lang="pt-BR" dirty="0"/>
              <a:t> </a:t>
            </a:r>
            <a:r>
              <a:rPr lang="pt-BR" dirty="0" err="1"/>
              <a:t>of</a:t>
            </a:r>
            <a:r>
              <a:rPr lang="pt-BR" dirty="0"/>
              <a:t> </a:t>
            </a:r>
            <a:r>
              <a:rPr lang="pt-BR" dirty="0" err="1"/>
              <a:t>generalized</a:t>
            </a:r>
            <a:r>
              <a:rPr lang="pt-BR" dirty="0"/>
              <a:t> non‐linear </a:t>
            </a:r>
            <a:r>
              <a:rPr lang="pt-BR" dirty="0" err="1"/>
              <a:t>complex‐symmetric</a:t>
            </a:r>
            <a:r>
              <a:rPr lang="pt-BR" dirty="0"/>
              <a:t> </a:t>
            </a:r>
            <a:r>
              <a:rPr lang="pt-BR" dirty="0" err="1"/>
              <a:t>eigenvalue</a:t>
            </a:r>
            <a:r>
              <a:rPr lang="pt-BR" dirty="0"/>
              <a:t> </a:t>
            </a:r>
            <a:r>
              <a:rPr lang="pt-BR" dirty="0" err="1"/>
              <a:t>problems</a:t>
            </a:r>
            <a:r>
              <a:rPr lang="pt-BR" dirty="0"/>
              <a:t>. </a:t>
            </a:r>
            <a:r>
              <a:rPr lang="pt-BR" dirty="0" err="1"/>
              <a:t>International</a:t>
            </a:r>
            <a:r>
              <a:rPr lang="pt-BR" dirty="0"/>
              <a:t> </a:t>
            </a:r>
            <a:r>
              <a:rPr lang="pt-BR" dirty="0" err="1"/>
              <a:t>Journal</a:t>
            </a:r>
            <a:r>
              <a:rPr lang="pt-BR" dirty="0"/>
              <a:t> for </a:t>
            </a:r>
            <a:r>
              <a:rPr lang="pt-BR" dirty="0" err="1"/>
              <a:t>Numerical</a:t>
            </a:r>
            <a:r>
              <a:rPr lang="pt-BR" dirty="0"/>
              <a:t> </a:t>
            </a:r>
            <a:r>
              <a:rPr lang="pt-BR" dirty="0" err="1"/>
              <a:t>Methods</a:t>
            </a:r>
            <a:r>
              <a:rPr lang="pt-BR" dirty="0"/>
              <a:t> in </a:t>
            </a:r>
            <a:r>
              <a:rPr lang="pt-BR" dirty="0" err="1"/>
              <a:t>Engineering</a:t>
            </a:r>
            <a:r>
              <a:rPr lang="pt-BR" dirty="0"/>
              <a:t>.</a:t>
            </a:r>
          </a:p>
          <a:p>
            <a:pPr algn="just"/>
            <a:r>
              <a:rPr lang="pt-BR" dirty="0"/>
              <a:t>Duncan, W. J. (1956.). </a:t>
            </a:r>
            <a:r>
              <a:rPr lang="pt-BR" dirty="0" err="1"/>
              <a:t>Reciprocation</a:t>
            </a:r>
            <a:r>
              <a:rPr lang="pt-BR" dirty="0"/>
              <a:t> </a:t>
            </a:r>
            <a:r>
              <a:rPr lang="pt-BR" dirty="0" err="1"/>
              <a:t>of</a:t>
            </a:r>
            <a:r>
              <a:rPr lang="pt-BR" dirty="0"/>
              <a:t> </a:t>
            </a:r>
            <a:r>
              <a:rPr lang="pt-BR" dirty="0" err="1"/>
              <a:t>triply-partitioned</a:t>
            </a:r>
            <a:r>
              <a:rPr lang="pt-BR" dirty="0"/>
              <a:t> </a:t>
            </a:r>
            <a:r>
              <a:rPr lang="pt-BR" dirty="0" err="1"/>
              <a:t>matrices</a:t>
            </a:r>
            <a:r>
              <a:rPr lang="pt-BR" dirty="0"/>
              <a:t>. The </a:t>
            </a:r>
            <a:r>
              <a:rPr lang="pt-BR" dirty="0" err="1"/>
              <a:t>Aeronautical</a:t>
            </a:r>
            <a:r>
              <a:rPr lang="pt-BR" dirty="0"/>
              <a:t> </a:t>
            </a:r>
            <a:r>
              <a:rPr lang="pt-BR" dirty="0" err="1"/>
              <a:t>Journal</a:t>
            </a:r>
            <a:r>
              <a:rPr lang="pt-BR" dirty="0"/>
              <a:t>, 131-132.</a:t>
            </a:r>
          </a:p>
          <a:p>
            <a:pPr algn="just"/>
            <a:r>
              <a:rPr lang="pt-BR" dirty="0"/>
              <a:t>Eiger, S. (1989). Modelos de escoamentos turbulentos. Métodos Numéricos em Recursos </a:t>
            </a:r>
            <a:r>
              <a:rPr lang="pt-BR" dirty="0" err="1"/>
              <a:t>Hıdricos</a:t>
            </a:r>
            <a:r>
              <a:rPr lang="pt-BR" dirty="0"/>
              <a:t>. </a:t>
            </a:r>
          </a:p>
          <a:p>
            <a:pPr algn="just"/>
            <a:r>
              <a:rPr lang="pt-BR" dirty="0" err="1"/>
              <a:t>Eymard</a:t>
            </a:r>
            <a:r>
              <a:rPr lang="pt-BR" dirty="0"/>
              <a:t>, R., </a:t>
            </a:r>
            <a:r>
              <a:rPr lang="pt-BR" dirty="0" err="1"/>
              <a:t>Gallouët</a:t>
            </a:r>
            <a:r>
              <a:rPr lang="pt-BR" dirty="0"/>
              <a:t>, T., &amp; </a:t>
            </a:r>
            <a:r>
              <a:rPr lang="pt-BR" dirty="0" err="1"/>
              <a:t>Herbin</a:t>
            </a:r>
            <a:r>
              <a:rPr lang="pt-BR" dirty="0"/>
              <a:t>, R. (2000). </a:t>
            </a:r>
            <a:r>
              <a:rPr lang="pt-BR" dirty="0" err="1"/>
              <a:t>Finite</a:t>
            </a:r>
            <a:r>
              <a:rPr lang="pt-BR" dirty="0"/>
              <a:t> volume </a:t>
            </a:r>
            <a:r>
              <a:rPr lang="pt-BR" dirty="0" err="1"/>
              <a:t>methods</a:t>
            </a:r>
            <a:r>
              <a:rPr lang="pt-BR" dirty="0"/>
              <a:t>. Handbook </a:t>
            </a:r>
            <a:r>
              <a:rPr lang="pt-BR" dirty="0" err="1"/>
              <a:t>of</a:t>
            </a:r>
            <a:r>
              <a:rPr lang="pt-BR" dirty="0"/>
              <a:t> </a:t>
            </a:r>
            <a:r>
              <a:rPr lang="pt-BR" dirty="0" err="1"/>
              <a:t>numerical</a:t>
            </a:r>
            <a:r>
              <a:rPr lang="pt-BR" dirty="0"/>
              <a:t> </a:t>
            </a:r>
            <a:r>
              <a:rPr lang="pt-BR" dirty="0" err="1"/>
              <a:t>analysis</a:t>
            </a:r>
            <a:r>
              <a:rPr lang="pt-BR" dirty="0"/>
              <a:t> 7, 713-1018.</a:t>
            </a:r>
          </a:p>
          <a:p>
            <a:pPr algn="just"/>
            <a:endParaRPr lang="pt-BR" dirty="0"/>
          </a:p>
          <a:p>
            <a:pPr algn="just"/>
            <a:endParaRPr lang="pt-BR" dirty="0" err="1"/>
          </a:p>
        </p:txBody>
      </p:sp>
    </p:spTree>
    <p:extLst>
      <p:ext uri="{BB962C8B-B14F-4D97-AF65-F5344CB8AC3E}">
        <p14:creationId xmlns:p14="http://schemas.microsoft.com/office/powerpoint/2010/main" val="7074008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pt-BR" dirty="0"/>
              <a:t>Forsythe, G., &amp; </a:t>
            </a:r>
            <a:r>
              <a:rPr lang="pt-BR" dirty="0" err="1"/>
              <a:t>Wasow</a:t>
            </a:r>
            <a:r>
              <a:rPr lang="pt-BR" dirty="0"/>
              <a:t>, W. (1960). </a:t>
            </a:r>
            <a:r>
              <a:rPr lang="pt-BR" dirty="0" err="1"/>
              <a:t>Finite</a:t>
            </a:r>
            <a:r>
              <a:rPr lang="pt-BR" dirty="0"/>
              <a:t> </a:t>
            </a:r>
            <a:r>
              <a:rPr lang="pt-BR" dirty="0" err="1"/>
              <a:t>Difference</a:t>
            </a:r>
            <a:r>
              <a:rPr lang="pt-BR" dirty="0"/>
              <a:t> </a:t>
            </a:r>
            <a:r>
              <a:rPr lang="pt-BR" dirty="0" err="1"/>
              <a:t>Methods</a:t>
            </a:r>
            <a:r>
              <a:rPr lang="pt-BR" dirty="0"/>
              <a:t>. </a:t>
            </a:r>
            <a:r>
              <a:rPr lang="pt-BR" dirty="0" err="1"/>
              <a:t>Partial</a:t>
            </a:r>
            <a:r>
              <a:rPr lang="pt-BR" dirty="0"/>
              <a:t> </a:t>
            </a:r>
            <a:r>
              <a:rPr lang="pt-BR" dirty="0" err="1"/>
              <a:t>Differential</a:t>
            </a:r>
            <a:r>
              <a:rPr lang="pt-BR" dirty="0"/>
              <a:t>.</a:t>
            </a:r>
          </a:p>
          <a:p>
            <a:pPr algn="just"/>
            <a:r>
              <a:rPr lang="pt-BR" dirty="0" err="1"/>
              <a:t>Frossard</a:t>
            </a:r>
            <a:r>
              <a:rPr lang="pt-BR" dirty="0"/>
              <a:t>, A. L. (2016). Avaliação Do Desempenho De Técnicas Para Melhoria Da Formulação MECID Em Problemas De Autovalor. Vitória, ES, Brasil: Universidade Federal do Espírito Santo.</a:t>
            </a:r>
          </a:p>
          <a:p>
            <a:pPr algn="just"/>
            <a:r>
              <a:rPr lang="pt-BR" dirty="0" err="1"/>
              <a:t>Galimberti</a:t>
            </a:r>
            <a:r>
              <a:rPr lang="pt-BR" dirty="0"/>
              <a:t>, R. (2018). Formulação do método dos elementos de contorno para resolver problemas de Helmholtz usando funções de interpolação de base radial sem regularização. Vitória.</a:t>
            </a:r>
          </a:p>
          <a:p>
            <a:pPr algn="just"/>
            <a:r>
              <a:rPr lang="pt-BR" dirty="0" err="1"/>
              <a:t>Gaul</a:t>
            </a:r>
            <a:r>
              <a:rPr lang="pt-BR" dirty="0"/>
              <a:t>, L., </a:t>
            </a:r>
            <a:r>
              <a:rPr lang="pt-BR" dirty="0" err="1"/>
              <a:t>Kögl</a:t>
            </a:r>
            <a:r>
              <a:rPr lang="pt-BR" dirty="0"/>
              <a:t>, M., &amp; Wagner, M. (2012). </a:t>
            </a:r>
            <a:r>
              <a:rPr lang="pt-BR" dirty="0" err="1"/>
              <a:t>Boundary</a:t>
            </a:r>
            <a:r>
              <a:rPr lang="pt-BR" dirty="0"/>
              <a:t> </a:t>
            </a:r>
            <a:r>
              <a:rPr lang="pt-BR" dirty="0" err="1"/>
              <a:t>Element</a:t>
            </a:r>
            <a:r>
              <a:rPr lang="pt-BR" dirty="0"/>
              <a:t> </a:t>
            </a:r>
            <a:r>
              <a:rPr lang="pt-BR" dirty="0" err="1"/>
              <a:t>Methods</a:t>
            </a:r>
            <a:r>
              <a:rPr lang="pt-BR" dirty="0"/>
              <a:t> for </a:t>
            </a:r>
            <a:r>
              <a:rPr lang="pt-BR" dirty="0" err="1"/>
              <a:t>Engineers</a:t>
            </a:r>
            <a:r>
              <a:rPr lang="pt-BR" dirty="0"/>
              <a:t> </a:t>
            </a:r>
            <a:r>
              <a:rPr lang="pt-BR" dirty="0" err="1"/>
              <a:t>and</a:t>
            </a:r>
            <a:r>
              <a:rPr lang="pt-BR" dirty="0"/>
              <a:t> </a:t>
            </a:r>
            <a:r>
              <a:rPr lang="pt-BR" dirty="0" err="1"/>
              <a:t>Scientists</a:t>
            </a:r>
            <a:r>
              <a:rPr lang="pt-BR" dirty="0"/>
              <a:t>: </a:t>
            </a:r>
            <a:r>
              <a:rPr lang="pt-BR" dirty="0" err="1"/>
              <a:t>An</a:t>
            </a:r>
            <a:r>
              <a:rPr lang="pt-BR" dirty="0"/>
              <a:t> </a:t>
            </a:r>
            <a:r>
              <a:rPr lang="pt-BR" dirty="0" err="1"/>
              <a:t>Introductory</a:t>
            </a:r>
            <a:r>
              <a:rPr lang="pt-BR" dirty="0"/>
              <a:t> </a:t>
            </a:r>
            <a:r>
              <a:rPr lang="pt-BR" dirty="0" err="1"/>
              <a:t>Course</a:t>
            </a:r>
            <a:r>
              <a:rPr lang="pt-BR" dirty="0"/>
              <a:t> </a:t>
            </a:r>
            <a:r>
              <a:rPr lang="pt-BR" dirty="0" err="1"/>
              <a:t>with</a:t>
            </a:r>
            <a:r>
              <a:rPr lang="pt-BR" dirty="0"/>
              <a:t> </a:t>
            </a:r>
            <a:r>
              <a:rPr lang="pt-BR" dirty="0" err="1"/>
              <a:t>Advanced</a:t>
            </a:r>
            <a:r>
              <a:rPr lang="pt-BR" dirty="0"/>
              <a:t> </a:t>
            </a:r>
            <a:r>
              <a:rPr lang="pt-BR" dirty="0" err="1"/>
              <a:t>Topics</a:t>
            </a:r>
            <a:r>
              <a:rPr lang="pt-BR" dirty="0"/>
              <a:t>. Springer Berlin Heidelberg.</a:t>
            </a:r>
          </a:p>
          <a:p>
            <a:pPr algn="just"/>
            <a:r>
              <a:rPr lang="pt-BR" dirty="0" err="1"/>
              <a:t>Hrennikoff</a:t>
            </a:r>
            <a:r>
              <a:rPr lang="pt-BR" dirty="0"/>
              <a:t>, A. (1941). </a:t>
            </a:r>
            <a:r>
              <a:rPr lang="pt-BR" dirty="0" err="1"/>
              <a:t>Solution</a:t>
            </a:r>
            <a:r>
              <a:rPr lang="pt-BR" dirty="0"/>
              <a:t> </a:t>
            </a:r>
            <a:r>
              <a:rPr lang="pt-BR" dirty="0" err="1"/>
              <a:t>of</a:t>
            </a:r>
            <a:r>
              <a:rPr lang="pt-BR" dirty="0"/>
              <a:t> </a:t>
            </a:r>
            <a:r>
              <a:rPr lang="pt-BR" dirty="0" err="1"/>
              <a:t>problems</a:t>
            </a:r>
            <a:r>
              <a:rPr lang="pt-BR" dirty="0"/>
              <a:t> </a:t>
            </a:r>
            <a:r>
              <a:rPr lang="pt-BR" dirty="0" err="1"/>
              <a:t>of</a:t>
            </a:r>
            <a:r>
              <a:rPr lang="pt-BR" dirty="0"/>
              <a:t> </a:t>
            </a:r>
            <a:r>
              <a:rPr lang="pt-BR" dirty="0" err="1"/>
              <a:t>elasticity</a:t>
            </a:r>
            <a:r>
              <a:rPr lang="pt-BR" dirty="0"/>
              <a:t> </a:t>
            </a:r>
            <a:r>
              <a:rPr lang="pt-BR" dirty="0" err="1"/>
              <a:t>by</a:t>
            </a:r>
            <a:r>
              <a:rPr lang="pt-BR" dirty="0"/>
              <a:t> </a:t>
            </a:r>
            <a:r>
              <a:rPr lang="pt-BR" dirty="0" err="1"/>
              <a:t>the</a:t>
            </a:r>
            <a:r>
              <a:rPr lang="pt-BR" dirty="0"/>
              <a:t> framework </a:t>
            </a:r>
            <a:r>
              <a:rPr lang="pt-BR" dirty="0" err="1"/>
              <a:t>method</a:t>
            </a:r>
            <a:r>
              <a:rPr lang="pt-BR" dirty="0"/>
              <a:t>. </a:t>
            </a:r>
            <a:r>
              <a:rPr lang="pt-BR" dirty="0" err="1"/>
              <a:t>Journal</a:t>
            </a:r>
            <a:r>
              <a:rPr lang="pt-BR" dirty="0"/>
              <a:t> </a:t>
            </a:r>
            <a:r>
              <a:rPr lang="pt-BR" dirty="0" err="1"/>
              <a:t>of</a:t>
            </a:r>
            <a:r>
              <a:rPr lang="pt-BR" dirty="0"/>
              <a:t> </a:t>
            </a:r>
            <a:r>
              <a:rPr lang="pt-BR" dirty="0" err="1"/>
              <a:t>applied</a:t>
            </a:r>
            <a:r>
              <a:rPr lang="pt-BR" dirty="0"/>
              <a:t> </a:t>
            </a:r>
            <a:r>
              <a:rPr lang="pt-BR" dirty="0" err="1"/>
              <a:t>mechanics</a:t>
            </a:r>
            <a:r>
              <a:rPr lang="pt-BR" dirty="0"/>
              <a:t>, 169–175.</a:t>
            </a:r>
          </a:p>
          <a:p>
            <a:pPr algn="just"/>
            <a:r>
              <a:rPr lang="pt-BR" dirty="0" err="1"/>
              <a:t>Hurty</a:t>
            </a:r>
            <a:r>
              <a:rPr lang="pt-BR" dirty="0"/>
              <a:t>, W. C., &amp; Rubinstein, M. F. (1964). </a:t>
            </a:r>
            <a:r>
              <a:rPr lang="pt-BR" dirty="0" err="1"/>
              <a:t>Dynamic</a:t>
            </a:r>
            <a:r>
              <a:rPr lang="pt-BR" dirty="0"/>
              <a:t> </a:t>
            </a:r>
            <a:r>
              <a:rPr lang="pt-BR" dirty="0" err="1"/>
              <a:t>of</a:t>
            </a:r>
            <a:r>
              <a:rPr lang="pt-BR" dirty="0"/>
              <a:t> </a:t>
            </a:r>
            <a:r>
              <a:rPr lang="pt-BR" dirty="0" err="1"/>
              <a:t>Structures</a:t>
            </a:r>
            <a:r>
              <a:rPr lang="pt-BR" dirty="0"/>
              <a:t>. Prentice Hall.</a:t>
            </a:r>
          </a:p>
          <a:p>
            <a:pPr algn="just"/>
            <a:r>
              <a:rPr lang="pt-BR" dirty="0" err="1"/>
              <a:t>Hwang</a:t>
            </a:r>
            <a:r>
              <a:rPr lang="pt-BR" dirty="0"/>
              <a:t>, T.-M., Lin, W.-W., &amp; </a:t>
            </a:r>
            <a:r>
              <a:rPr lang="pt-BR" dirty="0" err="1"/>
              <a:t>Mehrmann</a:t>
            </a:r>
            <a:r>
              <a:rPr lang="pt-BR" dirty="0"/>
              <a:t>, V. (2003). </a:t>
            </a:r>
            <a:r>
              <a:rPr lang="pt-BR" dirty="0" err="1"/>
              <a:t>Numerical</a:t>
            </a:r>
            <a:r>
              <a:rPr lang="pt-BR" dirty="0"/>
              <a:t> </a:t>
            </a:r>
            <a:r>
              <a:rPr lang="pt-BR" dirty="0" err="1"/>
              <a:t>solution</a:t>
            </a:r>
            <a:r>
              <a:rPr lang="pt-BR" dirty="0"/>
              <a:t> </a:t>
            </a:r>
            <a:r>
              <a:rPr lang="pt-BR" dirty="0" err="1"/>
              <a:t>of</a:t>
            </a:r>
            <a:r>
              <a:rPr lang="pt-BR" dirty="0"/>
              <a:t> </a:t>
            </a:r>
            <a:r>
              <a:rPr lang="pt-BR" dirty="0" err="1"/>
              <a:t>quadratic</a:t>
            </a:r>
            <a:r>
              <a:rPr lang="pt-BR" dirty="0"/>
              <a:t> </a:t>
            </a:r>
            <a:r>
              <a:rPr lang="pt-BR" dirty="0" err="1"/>
              <a:t>eigenvalue</a:t>
            </a:r>
            <a:r>
              <a:rPr lang="pt-BR" dirty="0"/>
              <a:t> </a:t>
            </a:r>
            <a:r>
              <a:rPr lang="pt-BR" dirty="0" err="1"/>
              <a:t>problems</a:t>
            </a:r>
            <a:r>
              <a:rPr lang="pt-BR" dirty="0"/>
              <a:t> </a:t>
            </a:r>
            <a:r>
              <a:rPr lang="pt-BR" dirty="0" err="1"/>
              <a:t>with</a:t>
            </a:r>
            <a:r>
              <a:rPr lang="pt-BR" dirty="0"/>
              <a:t> </a:t>
            </a:r>
            <a:r>
              <a:rPr lang="pt-BR" dirty="0" err="1"/>
              <a:t>structure-preserving</a:t>
            </a:r>
            <a:r>
              <a:rPr lang="pt-BR" dirty="0"/>
              <a:t> </a:t>
            </a:r>
            <a:r>
              <a:rPr lang="pt-BR" dirty="0" err="1"/>
              <a:t>methods</a:t>
            </a:r>
            <a:r>
              <a:rPr lang="pt-BR" dirty="0"/>
              <a:t>. SIAM </a:t>
            </a:r>
            <a:r>
              <a:rPr lang="pt-BR" dirty="0" err="1"/>
              <a:t>Journal</a:t>
            </a:r>
            <a:r>
              <a:rPr lang="pt-BR" dirty="0"/>
              <a:t> </a:t>
            </a:r>
            <a:r>
              <a:rPr lang="pt-BR" dirty="0" err="1"/>
              <a:t>on</a:t>
            </a:r>
            <a:r>
              <a:rPr lang="pt-BR" dirty="0"/>
              <a:t> </a:t>
            </a:r>
            <a:r>
              <a:rPr lang="pt-BR" dirty="0" err="1"/>
              <a:t>Scientific</a:t>
            </a:r>
            <a:r>
              <a:rPr lang="pt-BR" dirty="0"/>
              <a:t> </a:t>
            </a:r>
            <a:r>
              <a:rPr lang="pt-BR" dirty="0" err="1"/>
              <a:t>Computing</a:t>
            </a:r>
            <a:r>
              <a:rPr lang="pt-BR" dirty="0"/>
              <a:t>, 24(4), 1283-1302.</a:t>
            </a:r>
          </a:p>
          <a:p>
            <a:pPr algn="just"/>
            <a:r>
              <a:rPr lang="pt-BR" dirty="0"/>
              <a:t>Kagami, S., &amp; Fukai. (1984). </a:t>
            </a:r>
            <a:r>
              <a:rPr lang="pt-BR" dirty="0" err="1"/>
              <a:t>Application</a:t>
            </a:r>
            <a:r>
              <a:rPr lang="pt-BR" dirty="0"/>
              <a:t> </a:t>
            </a:r>
            <a:r>
              <a:rPr lang="pt-BR" dirty="0" err="1"/>
              <a:t>of</a:t>
            </a:r>
            <a:r>
              <a:rPr lang="pt-BR" dirty="0"/>
              <a:t> </a:t>
            </a:r>
            <a:r>
              <a:rPr lang="pt-BR" dirty="0" err="1"/>
              <a:t>boundary-element</a:t>
            </a:r>
            <a:r>
              <a:rPr lang="pt-BR" dirty="0"/>
              <a:t> </a:t>
            </a:r>
            <a:r>
              <a:rPr lang="pt-BR" dirty="0" err="1"/>
              <a:t>method</a:t>
            </a:r>
            <a:r>
              <a:rPr lang="pt-BR" dirty="0"/>
              <a:t> </a:t>
            </a:r>
            <a:r>
              <a:rPr lang="pt-BR" dirty="0" err="1"/>
              <a:t>to</a:t>
            </a:r>
            <a:r>
              <a:rPr lang="pt-BR" dirty="0"/>
              <a:t> </a:t>
            </a:r>
            <a:r>
              <a:rPr lang="pt-BR" dirty="0" err="1"/>
              <a:t>electromagnetic</a:t>
            </a:r>
            <a:r>
              <a:rPr lang="pt-BR" dirty="0"/>
              <a:t> </a:t>
            </a:r>
            <a:r>
              <a:rPr lang="pt-BR" dirty="0" err="1"/>
              <a:t>field</a:t>
            </a:r>
            <a:r>
              <a:rPr lang="pt-BR" dirty="0"/>
              <a:t> </a:t>
            </a:r>
            <a:r>
              <a:rPr lang="pt-BR" dirty="0" err="1"/>
              <a:t>problems</a:t>
            </a:r>
            <a:r>
              <a:rPr lang="pt-BR" dirty="0"/>
              <a:t>. IEEE </a:t>
            </a:r>
            <a:r>
              <a:rPr lang="pt-BR" dirty="0" err="1"/>
              <a:t>transactions</a:t>
            </a:r>
            <a:r>
              <a:rPr lang="pt-BR" dirty="0"/>
              <a:t> </a:t>
            </a:r>
            <a:r>
              <a:rPr lang="pt-BR" dirty="0" err="1"/>
              <a:t>on</a:t>
            </a:r>
            <a:r>
              <a:rPr lang="pt-BR" dirty="0"/>
              <a:t> </a:t>
            </a:r>
            <a:r>
              <a:rPr lang="pt-BR" dirty="0" err="1"/>
              <a:t>microwave</a:t>
            </a:r>
            <a:r>
              <a:rPr lang="pt-BR" dirty="0"/>
              <a:t> </a:t>
            </a:r>
            <a:r>
              <a:rPr lang="pt-BR" dirty="0" err="1"/>
              <a:t>theory</a:t>
            </a:r>
            <a:r>
              <a:rPr lang="pt-BR" dirty="0"/>
              <a:t> </a:t>
            </a:r>
            <a:r>
              <a:rPr lang="pt-BR" dirty="0" err="1"/>
              <a:t>and</a:t>
            </a:r>
            <a:r>
              <a:rPr lang="pt-BR" dirty="0"/>
              <a:t> </a:t>
            </a:r>
            <a:r>
              <a:rPr lang="pt-BR" dirty="0" err="1"/>
              <a:t>techniques</a:t>
            </a:r>
            <a:r>
              <a:rPr lang="pt-BR" dirty="0"/>
              <a:t>, 455-461.</a:t>
            </a:r>
          </a:p>
          <a:p>
            <a:pPr algn="just"/>
            <a:r>
              <a:rPr lang="pt-BR" dirty="0"/>
              <a:t>Kagawa, Y., Yonghao, S., &amp; Zaheed, M. (1996). Regular </a:t>
            </a:r>
            <a:r>
              <a:rPr lang="pt-BR" dirty="0" err="1"/>
              <a:t>boundary</a:t>
            </a:r>
            <a:r>
              <a:rPr lang="pt-BR" dirty="0"/>
              <a:t> integral </a:t>
            </a:r>
            <a:r>
              <a:rPr lang="pt-BR" dirty="0" err="1"/>
              <a:t>formulation</a:t>
            </a:r>
            <a:r>
              <a:rPr lang="pt-BR" dirty="0"/>
              <a:t> for </a:t>
            </a:r>
            <a:r>
              <a:rPr lang="pt-BR" dirty="0" err="1"/>
              <a:t>the</a:t>
            </a:r>
            <a:r>
              <a:rPr lang="pt-BR" dirty="0"/>
              <a:t> </a:t>
            </a:r>
            <a:r>
              <a:rPr lang="pt-BR" dirty="0" err="1"/>
              <a:t>analysis</a:t>
            </a:r>
            <a:r>
              <a:rPr lang="pt-BR" dirty="0"/>
              <a:t> </a:t>
            </a:r>
            <a:r>
              <a:rPr lang="pt-BR" dirty="0" err="1"/>
              <a:t>of</a:t>
            </a:r>
            <a:r>
              <a:rPr lang="pt-BR" dirty="0"/>
              <a:t> open </a:t>
            </a:r>
            <a:r>
              <a:rPr lang="pt-BR" dirty="0" err="1"/>
              <a:t>dielectric</a:t>
            </a:r>
            <a:r>
              <a:rPr lang="pt-BR" dirty="0"/>
              <a:t>/</a:t>
            </a:r>
            <a:r>
              <a:rPr lang="pt-BR" dirty="0" err="1"/>
              <a:t>optical</a:t>
            </a:r>
            <a:r>
              <a:rPr lang="pt-BR" dirty="0"/>
              <a:t> </a:t>
            </a:r>
            <a:r>
              <a:rPr lang="pt-BR" dirty="0" err="1"/>
              <a:t>waveguides</a:t>
            </a:r>
            <a:r>
              <a:rPr lang="pt-BR" dirty="0"/>
              <a:t>. IEEE </a:t>
            </a:r>
            <a:r>
              <a:rPr lang="pt-BR" dirty="0" err="1"/>
              <a:t>transactions</a:t>
            </a:r>
            <a:r>
              <a:rPr lang="pt-BR" dirty="0"/>
              <a:t> </a:t>
            </a:r>
            <a:r>
              <a:rPr lang="pt-BR" dirty="0" err="1"/>
              <a:t>on</a:t>
            </a:r>
            <a:r>
              <a:rPr lang="pt-BR" dirty="0"/>
              <a:t> </a:t>
            </a:r>
            <a:r>
              <a:rPr lang="pt-BR" dirty="0" err="1"/>
              <a:t>microwave</a:t>
            </a:r>
            <a:r>
              <a:rPr lang="pt-BR" dirty="0"/>
              <a:t> </a:t>
            </a:r>
            <a:r>
              <a:rPr lang="pt-BR" dirty="0" err="1"/>
              <a:t>theory</a:t>
            </a:r>
            <a:r>
              <a:rPr lang="pt-BR" dirty="0"/>
              <a:t> </a:t>
            </a:r>
            <a:r>
              <a:rPr lang="pt-BR" dirty="0" err="1"/>
              <a:t>and</a:t>
            </a:r>
            <a:r>
              <a:rPr lang="pt-BR" dirty="0"/>
              <a:t> </a:t>
            </a:r>
            <a:r>
              <a:rPr lang="pt-BR" dirty="0" err="1"/>
              <a:t>techniques</a:t>
            </a:r>
            <a:r>
              <a:rPr lang="pt-BR" dirty="0"/>
              <a:t>, 1441-1450.</a:t>
            </a:r>
          </a:p>
          <a:p>
            <a:pPr algn="just"/>
            <a:r>
              <a:rPr lang="pt-BR" dirty="0"/>
              <a:t>Kythe, P. (1995). </a:t>
            </a:r>
            <a:r>
              <a:rPr lang="pt-BR" dirty="0" err="1"/>
              <a:t>An</a:t>
            </a:r>
            <a:r>
              <a:rPr lang="pt-BR" dirty="0"/>
              <a:t> </a:t>
            </a:r>
            <a:r>
              <a:rPr lang="pt-BR" dirty="0" err="1"/>
              <a:t>introduction</a:t>
            </a:r>
            <a:r>
              <a:rPr lang="pt-BR" dirty="0"/>
              <a:t> </a:t>
            </a:r>
            <a:r>
              <a:rPr lang="pt-BR" dirty="0" err="1"/>
              <a:t>to</a:t>
            </a:r>
            <a:r>
              <a:rPr lang="pt-BR" dirty="0"/>
              <a:t> </a:t>
            </a:r>
            <a:r>
              <a:rPr lang="pt-BR" dirty="0" err="1"/>
              <a:t>boundary</a:t>
            </a:r>
            <a:r>
              <a:rPr lang="pt-BR" dirty="0"/>
              <a:t> </a:t>
            </a:r>
            <a:r>
              <a:rPr lang="pt-BR" dirty="0" err="1"/>
              <a:t>element</a:t>
            </a:r>
            <a:r>
              <a:rPr lang="pt-BR" dirty="0"/>
              <a:t> </a:t>
            </a:r>
            <a:r>
              <a:rPr lang="pt-BR" dirty="0" err="1"/>
              <a:t>methods</a:t>
            </a:r>
            <a:r>
              <a:rPr lang="pt-BR" dirty="0"/>
              <a:t>. CRC </a:t>
            </a:r>
            <a:r>
              <a:rPr lang="pt-BR" dirty="0" err="1"/>
              <a:t>press</a:t>
            </a:r>
            <a:r>
              <a:rPr lang="pt-BR" dirty="0"/>
              <a:t>.</a:t>
            </a:r>
          </a:p>
          <a:p>
            <a:pPr algn="just"/>
            <a:endParaRPr lang="pt-BR" dirty="0" err="1"/>
          </a:p>
        </p:txBody>
      </p:sp>
    </p:spTree>
    <p:extLst>
      <p:ext uri="{BB962C8B-B14F-4D97-AF65-F5344CB8AC3E}">
        <p14:creationId xmlns:p14="http://schemas.microsoft.com/office/powerpoint/2010/main" val="14828520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pt-BR" dirty="0"/>
              <a:t>Loeffler, C. F. (1986). Vibrações Livres de Barras e Membranas Através do Método de Elementos de Contorno. Revista Brasileira de Engenharia, v.4, 5-23.</a:t>
            </a:r>
          </a:p>
          <a:p>
            <a:pPr algn="just"/>
            <a:r>
              <a:rPr lang="pt-BR" dirty="0"/>
              <a:t>Loeffler, C. F. (1988). Uma formulação alternativa do método dos elementos de contorno aplicada a problemas de campo escalar.</a:t>
            </a:r>
          </a:p>
          <a:p>
            <a:pPr algn="just"/>
            <a:r>
              <a:rPr lang="pt-BR" dirty="0"/>
              <a:t>Loeffler, C. F., &amp; Cruz, A. L. (2013). Avaliação da Precisão e Outras Propriedades Numéricas na Integração ao Longo de Superfícies Geradas por Funções de Base Radial. Anais do CNMAC.</a:t>
            </a:r>
          </a:p>
          <a:p>
            <a:pPr algn="just"/>
            <a:r>
              <a:rPr lang="pt-BR" dirty="0"/>
              <a:t>Loeffler, C. F., &amp; Mansur, W. J. (1986). Vibrações Livres de Barras e Membranas Através do Método dos Elementos de Contorno. Revista Brasileira de Engenharia (RBE), 4(2), 5-23.</a:t>
            </a:r>
          </a:p>
          <a:p>
            <a:pPr algn="just"/>
            <a:r>
              <a:rPr lang="pt-BR" dirty="0"/>
              <a:t>Loeffler, C. F., &amp; Mansur, W. J. (2003). </a:t>
            </a:r>
            <a:r>
              <a:rPr lang="pt-BR" dirty="0" err="1"/>
              <a:t>Quasi</a:t>
            </a:r>
            <a:r>
              <a:rPr lang="pt-BR" dirty="0"/>
              <a:t>‐dual </a:t>
            </a:r>
            <a:r>
              <a:rPr lang="pt-BR" dirty="0" err="1"/>
              <a:t>reciprocity</a:t>
            </a:r>
            <a:r>
              <a:rPr lang="pt-BR" dirty="0"/>
              <a:t> </a:t>
            </a:r>
            <a:r>
              <a:rPr lang="pt-BR" dirty="0" err="1"/>
              <a:t>boundary‐element</a:t>
            </a:r>
            <a:r>
              <a:rPr lang="pt-BR" dirty="0"/>
              <a:t> </a:t>
            </a:r>
            <a:r>
              <a:rPr lang="pt-BR" dirty="0" err="1"/>
              <a:t>method</a:t>
            </a:r>
            <a:r>
              <a:rPr lang="pt-BR" dirty="0"/>
              <a:t> for </a:t>
            </a:r>
            <a:r>
              <a:rPr lang="pt-BR" dirty="0" err="1"/>
              <a:t>incompressible</a:t>
            </a:r>
            <a:r>
              <a:rPr lang="pt-BR" dirty="0"/>
              <a:t> </a:t>
            </a:r>
            <a:r>
              <a:rPr lang="pt-BR" dirty="0" err="1"/>
              <a:t>flow</a:t>
            </a:r>
            <a:r>
              <a:rPr lang="pt-BR" dirty="0"/>
              <a:t>: </a:t>
            </a:r>
            <a:r>
              <a:rPr lang="pt-BR" dirty="0" err="1"/>
              <a:t>Application</a:t>
            </a:r>
            <a:r>
              <a:rPr lang="pt-BR" dirty="0"/>
              <a:t> </a:t>
            </a:r>
            <a:r>
              <a:rPr lang="pt-BR" dirty="0" err="1"/>
              <a:t>to</a:t>
            </a:r>
            <a:r>
              <a:rPr lang="pt-BR" dirty="0"/>
              <a:t> </a:t>
            </a:r>
            <a:r>
              <a:rPr lang="pt-BR" dirty="0" err="1"/>
              <a:t>the</a:t>
            </a:r>
            <a:r>
              <a:rPr lang="pt-BR" dirty="0"/>
              <a:t> </a:t>
            </a:r>
            <a:r>
              <a:rPr lang="pt-BR" dirty="0" err="1"/>
              <a:t>diffusive</a:t>
            </a:r>
            <a:r>
              <a:rPr lang="pt-BR" dirty="0"/>
              <a:t>–</a:t>
            </a:r>
            <a:r>
              <a:rPr lang="pt-BR" dirty="0" err="1"/>
              <a:t>advective</a:t>
            </a:r>
            <a:r>
              <a:rPr lang="pt-BR" dirty="0"/>
              <a:t> </a:t>
            </a:r>
            <a:r>
              <a:rPr lang="pt-BR" dirty="0" err="1"/>
              <a:t>equation</a:t>
            </a:r>
            <a:r>
              <a:rPr lang="pt-BR" dirty="0"/>
              <a:t>. </a:t>
            </a:r>
            <a:r>
              <a:rPr lang="pt-BR" dirty="0" err="1"/>
              <a:t>International</a:t>
            </a:r>
            <a:r>
              <a:rPr lang="pt-BR" dirty="0"/>
              <a:t> </a:t>
            </a:r>
            <a:r>
              <a:rPr lang="pt-BR" dirty="0" err="1"/>
              <a:t>Journal</a:t>
            </a:r>
            <a:r>
              <a:rPr lang="pt-BR" dirty="0"/>
              <a:t> for </a:t>
            </a:r>
            <a:r>
              <a:rPr lang="pt-BR" dirty="0" err="1"/>
              <a:t>Numerical</a:t>
            </a:r>
            <a:r>
              <a:rPr lang="pt-BR" dirty="0"/>
              <a:t> </a:t>
            </a:r>
            <a:r>
              <a:rPr lang="pt-BR" dirty="0" err="1"/>
              <a:t>Methods</a:t>
            </a:r>
            <a:r>
              <a:rPr lang="pt-BR" dirty="0"/>
              <a:t> in </a:t>
            </a:r>
            <a:r>
              <a:rPr lang="pt-BR" dirty="0" err="1"/>
              <a:t>Engineering</a:t>
            </a:r>
            <a:r>
              <a:rPr lang="pt-BR" dirty="0"/>
              <a:t>, 1167-1186.</a:t>
            </a:r>
          </a:p>
          <a:p>
            <a:pPr algn="just"/>
            <a:r>
              <a:rPr lang="pt-BR" dirty="0"/>
              <a:t>Loeffler, C. F., &amp; Mansur, W. J. (2017). A </a:t>
            </a:r>
            <a:r>
              <a:rPr lang="pt-BR" dirty="0" err="1"/>
              <a:t>Regularization</a:t>
            </a:r>
            <a:r>
              <a:rPr lang="pt-BR" dirty="0"/>
              <a:t> </a:t>
            </a:r>
            <a:r>
              <a:rPr lang="pt-BR" dirty="0" err="1"/>
              <a:t>Scheme</a:t>
            </a:r>
            <a:r>
              <a:rPr lang="pt-BR" dirty="0"/>
              <a:t> </a:t>
            </a:r>
            <a:r>
              <a:rPr lang="pt-BR" dirty="0" err="1"/>
              <a:t>Applied</a:t>
            </a:r>
            <a:r>
              <a:rPr lang="pt-BR" dirty="0"/>
              <a:t> </a:t>
            </a:r>
            <a:r>
              <a:rPr lang="pt-BR" dirty="0" err="1"/>
              <a:t>to</a:t>
            </a:r>
            <a:r>
              <a:rPr lang="pt-BR" dirty="0"/>
              <a:t> </a:t>
            </a:r>
            <a:r>
              <a:rPr lang="pt-BR" dirty="0" err="1"/>
              <a:t>the</a:t>
            </a:r>
            <a:r>
              <a:rPr lang="pt-BR" dirty="0"/>
              <a:t> Direct </a:t>
            </a:r>
            <a:r>
              <a:rPr lang="pt-BR" dirty="0" err="1"/>
              <a:t>Interpolation</a:t>
            </a:r>
            <a:r>
              <a:rPr lang="pt-BR" dirty="0"/>
              <a:t> </a:t>
            </a:r>
            <a:r>
              <a:rPr lang="pt-BR" dirty="0" err="1"/>
              <a:t>Boundary</a:t>
            </a:r>
            <a:r>
              <a:rPr lang="pt-BR" dirty="0"/>
              <a:t> </a:t>
            </a:r>
            <a:r>
              <a:rPr lang="pt-BR" dirty="0" err="1"/>
              <a:t>Element</a:t>
            </a:r>
            <a:r>
              <a:rPr lang="pt-BR" dirty="0"/>
              <a:t> </a:t>
            </a:r>
            <a:r>
              <a:rPr lang="pt-BR" dirty="0" err="1"/>
              <a:t>Technique</a:t>
            </a:r>
            <a:r>
              <a:rPr lang="pt-BR" dirty="0"/>
              <a:t> </a:t>
            </a:r>
            <a:r>
              <a:rPr lang="pt-BR" dirty="0" err="1"/>
              <a:t>with</a:t>
            </a:r>
            <a:r>
              <a:rPr lang="pt-BR" dirty="0"/>
              <a:t> Radial </a:t>
            </a:r>
            <a:r>
              <a:rPr lang="pt-BR" dirty="0" err="1"/>
              <a:t>Basis</a:t>
            </a:r>
            <a:r>
              <a:rPr lang="pt-BR" dirty="0"/>
              <a:t> </a:t>
            </a:r>
            <a:r>
              <a:rPr lang="pt-BR" dirty="0" err="1"/>
              <a:t>Functions</a:t>
            </a:r>
            <a:r>
              <a:rPr lang="pt-BR" dirty="0"/>
              <a:t> for </a:t>
            </a:r>
            <a:r>
              <a:rPr lang="pt-BR" dirty="0" err="1"/>
              <a:t>Solving</a:t>
            </a:r>
            <a:r>
              <a:rPr lang="pt-BR" dirty="0"/>
              <a:t> </a:t>
            </a:r>
            <a:r>
              <a:rPr lang="pt-BR" dirty="0" err="1"/>
              <a:t>Eigenvalue</a:t>
            </a:r>
            <a:r>
              <a:rPr lang="pt-BR" dirty="0"/>
              <a:t> Problem. </a:t>
            </a:r>
            <a:r>
              <a:rPr lang="pt-BR" dirty="0" err="1"/>
              <a:t>Engineering</a:t>
            </a:r>
            <a:r>
              <a:rPr lang="pt-BR" dirty="0"/>
              <a:t> </a:t>
            </a:r>
            <a:r>
              <a:rPr lang="pt-BR" dirty="0" err="1"/>
              <a:t>Analysis</a:t>
            </a:r>
            <a:r>
              <a:rPr lang="pt-BR" dirty="0"/>
              <a:t> </a:t>
            </a:r>
            <a:r>
              <a:rPr lang="pt-BR" dirty="0" err="1"/>
              <a:t>with</a:t>
            </a:r>
            <a:r>
              <a:rPr lang="pt-BR" dirty="0"/>
              <a:t> </a:t>
            </a:r>
            <a:r>
              <a:rPr lang="pt-BR" dirty="0" err="1"/>
              <a:t>Boundary</a:t>
            </a:r>
            <a:r>
              <a:rPr lang="pt-BR" dirty="0"/>
              <a:t> </a:t>
            </a:r>
            <a:r>
              <a:rPr lang="pt-BR" dirty="0" err="1"/>
              <a:t>Elements</a:t>
            </a:r>
            <a:r>
              <a:rPr lang="pt-BR" dirty="0"/>
              <a:t>, 74, 14-18.</a:t>
            </a:r>
          </a:p>
          <a:p>
            <a:pPr algn="just"/>
            <a:r>
              <a:rPr lang="pt-BR" dirty="0"/>
              <a:t>Loeffler, C. F., Barcelos, H. M., &amp; Mansur, W. J. (2015). </a:t>
            </a:r>
            <a:r>
              <a:rPr lang="pt-BR" dirty="0" err="1"/>
              <a:t>Solving</a:t>
            </a:r>
            <a:r>
              <a:rPr lang="pt-BR" dirty="0"/>
              <a:t> Helmholtz </a:t>
            </a:r>
            <a:r>
              <a:rPr lang="pt-BR" dirty="0" err="1"/>
              <a:t>Problems</a:t>
            </a:r>
            <a:r>
              <a:rPr lang="pt-BR" dirty="0"/>
              <a:t> </a:t>
            </a:r>
            <a:r>
              <a:rPr lang="pt-BR" dirty="0" err="1"/>
              <a:t>with</a:t>
            </a:r>
            <a:r>
              <a:rPr lang="pt-BR" dirty="0"/>
              <a:t> </a:t>
            </a:r>
            <a:r>
              <a:rPr lang="pt-BR" dirty="0" err="1"/>
              <a:t>the</a:t>
            </a:r>
            <a:r>
              <a:rPr lang="pt-BR" dirty="0"/>
              <a:t> </a:t>
            </a:r>
            <a:r>
              <a:rPr lang="pt-BR" dirty="0" err="1"/>
              <a:t>Boundary</a:t>
            </a:r>
            <a:r>
              <a:rPr lang="pt-BR" dirty="0"/>
              <a:t> </a:t>
            </a:r>
            <a:r>
              <a:rPr lang="pt-BR" dirty="0" err="1"/>
              <a:t>Element</a:t>
            </a:r>
            <a:r>
              <a:rPr lang="pt-BR" dirty="0"/>
              <a:t> </a:t>
            </a:r>
            <a:r>
              <a:rPr lang="pt-BR" dirty="0" err="1"/>
              <a:t>Method</a:t>
            </a:r>
            <a:r>
              <a:rPr lang="pt-BR" dirty="0"/>
              <a:t> </a:t>
            </a:r>
            <a:r>
              <a:rPr lang="pt-BR" dirty="0" err="1"/>
              <a:t>Using</a:t>
            </a:r>
            <a:r>
              <a:rPr lang="pt-BR" dirty="0"/>
              <a:t> Direct Radial </a:t>
            </a:r>
            <a:r>
              <a:rPr lang="pt-BR" dirty="0" err="1"/>
              <a:t>Basis</a:t>
            </a:r>
            <a:r>
              <a:rPr lang="pt-BR" dirty="0"/>
              <a:t> </a:t>
            </a:r>
            <a:r>
              <a:rPr lang="pt-BR" dirty="0" err="1"/>
              <a:t>Function</a:t>
            </a:r>
            <a:r>
              <a:rPr lang="pt-BR" dirty="0"/>
              <a:t> </a:t>
            </a:r>
            <a:r>
              <a:rPr lang="pt-BR" dirty="0" err="1"/>
              <a:t>Interpolation</a:t>
            </a:r>
            <a:r>
              <a:rPr lang="pt-BR" dirty="0"/>
              <a:t>. </a:t>
            </a:r>
            <a:r>
              <a:rPr lang="pt-BR" dirty="0" err="1"/>
              <a:t>Engineering</a:t>
            </a:r>
            <a:r>
              <a:rPr lang="pt-BR" dirty="0"/>
              <a:t> </a:t>
            </a:r>
            <a:r>
              <a:rPr lang="pt-BR" dirty="0" err="1"/>
              <a:t>Analysis</a:t>
            </a:r>
            <a:r>
              <a:rPr lang="pt-BR" dirty="0"/>
              <a:t> </a:t>
            </a:r>
            <a:r>
              <a:rPr lang="pt-BR" dirty="0" err="1"/>
              <a:t>with</a:t>
            </a:r>
            <a:r>
              <a:rPr lang="pt-BR" dirty="0"/>
              <a:t> </a:t>
            </a:r>
            <a:r>
              <a:rPr lang="pt-BR" dirty="0" err="1"/>
              <a:t>Boundary</a:t>
            </a:r>
            <a:r>
              <a:rPr lang="pt-BR" dirty="0"/>
              <a:t> </a:t>
            </a:r>
            <a:r>
              <a:rPr lang="pt-BR" dirty="0" err="1"/>
              <a:t>Elements</a:t>
            </a:r>
            <a:r>
              <a:rPr lang="pt-BR" dirty="0"/>
              <a:t>, 61, 218-225.</a:t>
            </a:r>
          </a:p>
          <a:p>
            <a:pPr algn="just"/>
            <a:r>
              <a:rPr lang="en-US" dirty="0"/>
              <a:t>Loeffler, C. F., Cruz, A., &amp; </a:t>
            </a:r>
            <a:r>
              <a:rPr lang="en-US" dirty="0" err="1"/>
              <a:t>Bulcão</a:t>
            </a:r>
            <a:r>
              <a:rPr lang="en-US" dirty="0"/>
              <a:t>, A. (2015). Direct Use of Radial Basis Interpolation Functions for Modelling Source Terms with the Boundary Element Method. Engineering Analysis with Boundary Elements, 50, 97-108.</a:t>
            </a:r>
          </a:p>
          <a:p>
            <a:pPr algn="just"/>
            <a:r>
              <a:rPr lang="en-US" dirty="0"/>
              <a:t>Loeffler, C. F., </a:t>
            </a:r>
            <a:r>
              <a:rPr lang="en-US" dirty="0" err="1"/>
              <a:t>Galimberti</a:t>
            </a:r>
            <a:r>
              <a:rPr lang="en-US" dirty="0"/>
              <a:t>, R., &amp; </a:t>
            </a:r>
            <a:r>
              <a:rPr lang="en-US" dirty="0" err="1"/>
              <a:t>Barcelos</a:t>
            </a:r>
            <a:r>
              <a:rPr lang="en-US" dirty="0"/>
              <a:t>, H. M. (2018). A self-regularized scheme for solving Helmholtz problems using the boundary element direct integration technique with radial basis functions. </a:t>
            </a:r>
          </a:p>
          <a:p>
            <a:pPr algn="just"/>
            <a:endParaRPr lang="pt-BR" dirty="0"/>
          </a:p>
          <a:p>
            <a:pPr algn="just"/>
            <a:endParaRPr lang="pt-BR" dirty="0"/>
          </a:p>
          <a:p>
            <a:pPr algn="just"/>
            <a:endParaRPr lang="pt-BR" dirty="0" err="1"/>
          </a:p>
        </p:txBody>
      </p:sp>
    </p:spTree>
    <p:extLst>
      <p:ext uri="{BB962C8B-B14F-4D97-AF65-F5344CB8AC3E}">
        <p14:creationId xmlns:p14="http://schemas.microsoft.com/office/powerpoint/2010/main" val="38138501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en-US" dirty="0"/>
              <a:t>Loeffler, C. F., Pereira, P. V., Lara, L., &amp; Mansur, W. J. (2017). Comparison between the Formulation of the Boundary Element Method that uses Fundamental Solution Dependent of Frequency and the Direct Radial Basis Boundary Element Formulation for Solution of Helmholtz Problems. Eng. Analysis Boundary Elements, 79, 81-87.</a:t>
            </a:r>
          </a:p>
          <a:p>
            <a:pPr algn="just"/>
            <a:r>
              <a:rPr lang="en-US" dirty="0"/>
              <a:t>Loeffler, C. F., </a:t>
            </a:r>
            <a:r>
              <a:rPr lang="en-US" dirty="0" err="1"/>
              <a:t>Zamprogno</a:t>
            </a:r>
            <a:r>
              <a:rPr lang="en-US" dirty="0"/>
              <a:t>, L., Mansur, W. J., &amp; </a:t>
            </a:r>
            <a:r>
              <a:rPr lang="en-US" dirty="0" err="1"/>
              <a:t>Bulcão</a:t>
            </a:r>
            <a:r>
              <a:rPr lang="en-US" dirty="0"/>
              <a:t>, A. (2017). Performance of Compact Radial Basis Functions in the Direct Interpolation Boundary Element Method for Solving Potential Problems. Computational Methods and Engineering and Sciences, 113(3), 387-412.</a:t>
            </a:r>
            <a:endParaRPr lang="pt-BR" dirty="0"/>
          </a:p>
          <a:p>
            <a:pPr algn="just"/>
            <a:r>
              <a:rPr lang="pt-BR" dirty="0"/>
              <a:t>Loeffler, C., &amp; Mansur, W. (1988). Dual </a:t>
            </a:r>
            <a:r>
              <a:rPr lang="pt-BR" dirty="0" err="1"/>
              <a:t>reciprocity</a:t>
            </a:r>
            <a:r>
              <a:rPr lang="pt-BR" dirty="0"/>
              <a:t> </a:t>
            </a:r>
            <a:r>
              <a:rPr lang="pt-BR" dirty="0" err="1"/>
              <a:t>boundary</a:t>
            </a:r>
            <a:r>
              <a:rPr lang="pt-BR" dirty="0"/>
              <a:t> </a:t>
            </a:r>
            <a:r>
              <a:rPr lang="pt-BR" dirty="0" err="1"/>
              <a:t>element</a:t>
            </a:r>
            <a:r>
              <a:rPr lang="pt-BR" dirty="0"/>
              <a:t> </a:t>
            </a:r>
            <a:r>
              <a:rPr lang="pt-BR" dirty="0" err="1"/>
              <a:t>formulation</a:t>
            </a:r>
            <a:r>
              <a:rPr lang="pt-BR" dirty="0"/>
              <a:t> for </a:t>
            </a:r>
            <a:r>
              <a:rPr lang="pt-BR" dirty="0" err="1"/>
              <a:t>potential</a:t>
            </a:r>
            <a:r>
              <a:rPr lang="pt-BR" dirty="0"/>
              <a:t> </a:t>
            </a:r>
            <a:r>
              <a:rPr lang="pt-BR" dirty="0" err="1"/>
              <a:t>problems</a:t>
            </a:r>
            <a:r>
              <a:rPr lang="pt-BR" dirty="0"/>
              <a:t> in </a:t>
            </a:r>
            <a:r>
              <a:rPr lang="pt-BR" dirty="0" err="1"/>
              <a:t>infinite</a:t>
            </a:r>
            <a:r>
              <a:rPr lang="pt-BR" dirty="0"/>
              <a:t> </a:t>
            </a:r>
            <a:r>
              <a:rPr lang="pt-BR" dirty="0" err="1"/>
              <a:t>domains</a:t>
            </a:r>
            <a:r>
              <a:rPr lang="pt-BR" dirty="0"/>
              <a:t>. </a:t>
            </a:r>
            <a:r>
              <a:rPr lang="pt-BR" dirty="0" err="1"/>
              <a:t>Boundary</a:t>
            </a:r>
            <a:r>
              <a:rPr lang="pt-BR" dirty="0"/>
              <a:t> </a:t>
            </a:r>
            <a:r>
              <a:rPr lang="pt-BR" dirty="0" err="1"/>
              <a:t>Elements</a:t>
            </a:r>
            <a:r>
              <a:rPr lang="pt-BR" dirty="0"/>
              <a:t> X, 155-163.</a:t>
            </a:r>
          </a:p>
          <a:p>
            <a:pPr algn="just"/>
            <a:r>
              <a:rPr lang="pt-BR" dirty="0" err="1"/>
              <a:t>LElements</a:t>
            </a:r>
            <a:r>
              <a:rPr lang="pt-BR" dirty="0"/>
              <a:t>, 1023-1036.</a:t>
            </a:r>
          </a:p>
          <a:p>
            <a:pPr algn="just"/>
            <a:r>
              <a:rPr lang="pt-BR" dirty="0" err="1"/>
              <a:t>Massarooeffler</a:t>
            </a:r>
            <a:r>
              <a:rPr lang="pt-BR" dirty="0"/>
              <a:t>, C., &amp; Mansur, W. (1989). Dual </a:t>
            </a:r>
            <a:r>
              <a:rPr lang="pt-BR" dirty="0" err="1"/>
              <a:t>reciprocity</a:t>
            </a:r>
            <a:r>
              <a:rPr lang="pt-BR" dirty="0"/>
              <a:t> </a:t>
            </a:r>
            <a:r>
              <a:rPr lang="pt-BR" dirty="0" err="1"/>
              <a:t>boundary</a:t>
            </a:r>
            <a:r>
              <a:rPr lang="pt-BR" dirty="0"/>
              <a:t> </a:t>
            </a:r>
            <a:r>
              <a:rPr lang="pt-BR" dirty="0" err="1"/>
              <a:t>element</a:t>
            </a:r>
            <a:r>
              <a:rPr lang="pt-BR" dirty="0"/>
              <a:t> </a:t>
            </a:r>
            <a:r>
              <a:rPr lang="pt-BR" dirty="0" err="1"/>
              <a:t>formulation</a:t>
            </a:r>
            <a:r>
              <a:rPr lang="pt-BR" dirty="0"/>
              <a:t> for </a:t>
            </a:r>
            <a:r>
              <a:rPr lang="pt-BR" dirty="0" err="1"/>
              <a:t>transient</a:t>
            </a:r>
            <a:r>
              <a:rPr lang="pt-BR" dirty="0"/>
              <a:t> </a:t>
            </a:r>
            <a:r>
              <a:rPr lang="pt-BR" dirty="0" err="1"/>
              <a:t>elastic</a:t>
            </a:r>
            <a:r>
              <a:rPr lang="pt-BR" dirty="0"/>
              <a:t> </a:t>
            </a:r>
            <a:r>
              <a:rPr lang="pt-BR" dirty="0" err="1"/>
              <a:t>wave</a:t>
            </a:r>
            <a:r>
              <a:rPr lang="pt-BR" dirty="0"/>
              <a:t> </a:t>
            </a:r>
            <a:r>
              <a:rPr lang="pt-BR" dirty="0" err="1"/>
              <a:t>propagation</a:t>
            </a:r>
            <a:r>
              <a:rPr lang="pt-BR" dirty="0"/>
              <a:t> </a:t>
            </a:r>
            <a:r>
              <a:rPr lang="pt-BR" dirty="0" err="1"/>
              <a:t>analysis</a:t>
            </a:r>
            <a:r>
              <a:rPr lang="pt-BR" dirty="0"/>
              <a:t> in </a:t>
            </a:r>
            <a:r>
              <a:rPr lang="pt-BR" dirty="0" err="1"/>
              <a:t>infinite</a:t>
            </a:r>
            <a:r>
              <a:rPr lang="pt-BR" dirty="0"/>
              <a:t> </a:t>
            </a:r>
            <a:r>
              <a:rPr lang="pt-BR" dirty="0" err="1"/>
              <a:t>domains</a:t>
            </a:r>
            <a:r>
              <a:rPr lang="pt-BR" dirty="0"/>
              <a:t>. </a:t>
            </a:r>
            <a:r>
              <a:rPr lang="pt-BR" dirty="0" err="1"/>
              <a:t>Advances</a:t>
            </a:r>
            <a:r>
              <a:rPr lang="pt-BR" dirty="0"/>
              <a:t> in </a:t>
            </a:r>
            <a:r>
              <a:rPr lang="pt-BR" dirty="0" err="1"/>
              <a:t>Boundary</a:t>
            </a:r>
            <a:r>
              <a:rPr lang="pt-BR" dirty="0"/>
              <a:t>, C. (2001). O Método dos Elementos de Contorno Aplicado na Solução de Problemas de Transferência de Calor Difusivos - </a:t>
            </a:r>
            <a:r>
              <a:rPr lang="pt-BR" dirty="0" err="1"/>
              <a:t>Advectivos</a:t>
            </a:r>
            <a:r>
              <a:rPr lang="pt-BR" dirty="0"/>
              <a:t>. Vitoria, ES, Brasil: Universidade Federal do Espirito Santo, PPGEM.</a:t>
            </a:r>
          </a:p>
          <a:p>
            <a:pPr algn="just"/>
            <a:r>
              <a:rPr lang="pt-BR" dirty="0" err="1"/>
              <a:t>Meirovitch</a:t>
            </a:r>
            <a:r>
              <a:rPr lang="pt-BR" dirty="0"/>
              <a:t>, L. (1967). </a:t>
            </a:r>
            <a:r>
              <a:rPr lang="pt-BR" dirty="0" err="1"/>
              <a:t>Analytical</a:t>
            </a:r>
            <a:r>
              <a:rPr lang="pt-BR" dirty="0"/>
              <a:t> </a:t>
            </a:r>
            <a:r>
              <a:rPr lang="pt-BR" dirty="0" err="1"/>
              <a:t>methods</a:t>
            </a:r>
            <a:r>
              <a:rPr lang="pt-BR" dirty="0"/>
              <a:t> in </a:t>
            </a:r>
            <a:r>
              <a:rPr lang="pt-BR" dirty="0" err="1"/>
              <a:t>vibrations</a:t>
            </a:r>
            <a:r>
              <a:rPr lang="pt-BR" dirty="0"/>
              <a:t>. </a:t>
            </a:r>
            <a:r>
              <a:rPr lang="pt-BR" dirty="0" err="1"/>
              <a:t>Macmillan</a:t>
            </a:r>
            <a:r>
              <a:rPr lang="pt-BR" dirty="0"/>
              <a:t>.</a:t>
            </a:r>
          </a:p>
          <a:p>
            <a:pPr algn="just"/>
            <a:r>
              <a:rPr lang="pt-BR" dirty="0" err="1"/>
              <a:t>Moon</a:t>
            </a:r>
            <a:r>
              <a:rPr lang="pt-BR" dirty="0"/>
              <a:t>, P., &amp; Spencer, D. (1971). Field </a:t>
            </a:r>
            <a:r>
              <a:rPr lang="pt-BR" dirty="0" err="1"/>
              <a:t>Theory</a:t>
            </a:r>
            <a:r>
              <a:rPr lang="pt-BR" dirty="0"/>
              <a:t> for </a:t>
            </a:r>
            <a:r>
              <a:rPr lang="pt-BR" dirty="0" err="1"/>
              <a:t>Engineers</a:t>
            </a:r>
            <a:r>
              <a:rPr lang="pt-BR" dirty="0"/>
              <a:t>. New Jersey: Springer.</a:t>
            </a:r>
          </a:p>
          <a:p>
            <a:pPr algn="just"/>
            <a:r>
              <a:rPr lang="pt-BR" dirty="0"/>
              <a:t>Nardini, D., &amp; Brebbia, C. (1983). </a:t>
            </a:r>
            <a:r>
              <a:rPr lang="pt-BR" dirty="0" err="1"/>
              <a:t>Transient</a:t>
            </a:r>
            <a:r>
              <a:rPr lang="pt-BR" dirty="0"/>
              <a:t> </a:t>
            </a:r>
            <a:r>
              <a:rPr lang="pt-BR" dirty="0" err="1"/>
              <a:t>dynamic</a:t>
            </a:r>
            <a:r>
              <a:rPr lang="pt-BR" dirty="0"/>
              <a:t> </a:t>
            </a:r>
            <a:r>
              <a:rPr lang="pt-BR" dirty="0" err="1"/>
              <a:t>analysis</a:t>
            </a:r>
            <a:r>
              <a:rPr lang="pt-BR" dirty="0"/>
              <a:t> </a:t>
            </a:r>
            <a:r>
              <a:rPr lang="pt-BR" dirty="0" err="1"/>
              <a:t>by</a:t>
            </a:r>
            <a:r>
              <a:rPr lang="pt-BR" dirty="0"/>
              <a:t> </a:t>
            </a:r>
            <a:r>
              <a:rPr lang="pt-BR" dirty="0" err="1"/>
              <a:t>the</a:t>
            </a:r>
            <a:r>
              <a:rPr lang="pt-BR" dirty="0"/>
              <a:t> </a:t>
            </a:r>
            <a:r>
              <a:rPr lang="pt-BR" dirty="0" err="1"/>
              <a:t>boundary</a:t>
            </a:r>
            <a:r>
              <a:rPr lang="pt-BR" dirty="0"/>
              <a:t> </a:t>
            </a:r>
            <a:r>
              <a:rPr lang="pt-BR" dirty="0" err="1"/>
              <a:t>element</a:t>
            </a:r>
            <a:r>
              <a:rPr lang="pt-BR" dirty="0"/>
              <a:t> </a:t>
            </a:r>
            <a:r>
              <a:rPr lang="pt-BR" dirty="0" err="1"/>
              <a:t>method</a:t>
            </a:r>
            <a:r>
              <a:rPr lang="pt-BR" dirty="0"/>
              <a:t>. </a:t>
            </a:r>
            <a:r>
              <a:rPr lang="pt-BR" dirty="0" err="1"/>
              <a:t>Boundary</a:t>
            </a:r>
            <a:r>
              <a:rPr lang="pt-BR" dirty="0"/>
              <a:t> </a:t>
            </a:r>
            <a:r>
              <a:rPr lang="pt-BR" dirty="0" err="1"/>
              <a:t>Elements</a:t>
            </a:r>
            <a:r>
              <a:rPr lang="pt-BR" dirty="0"/>
              <a:t>, 719-730.</a:t>
            </a:r>
          </a:p>
          <a:p>
            <a:pPr algn="just"/>
            <a:r>
              <a:rPr lang="pt-BR" dirty="0"/>
              <a:t>Partridge, P., Brebbia, C., &amp; Wrobel, L. (1992). The Dual </a:t>
            </a:r>
            <a:r>
              <a:rPr lang="pt-BR" dirty="0" err="1"/>
              <a:t>Reciprocity</a:t>
            </a:r>
            <a:r>
              <a:rPr lang="pt-BR" dirty="0"/>
              <a:t>, </a:t>
            </a:r>
            <a:r>
              <a:rPr lang="pt-BR" dirty="0" err="1"/>
              <a:t>Boundary</a:t>
            </a:r>
            <a:r>
              <a:rPr lang="pt-BR" dirty="0"/>
              <a:t> </a:t>
            </a:r>
            <a:r>
              <a:rPr lang="pt-BR" dirty="0" err="1"/>
              <a:t>Element</a:t>
            </a:r>
            <a:r>
              <a:rPr lang="pt-BR" dirty="0"/>
              <a:t> </a:t>
            </a:r>
            <a:r>
              <a:rPr lang="pt-BR" dirty="0" err="1"/>
              <a:t>method</a:t>
            </a:r>
            <a:r>
              <a:rPr lang="pt-BR" dirty="0"/>
              <a:t>. </a:t>
            </a:r>
            <a:r>
              <a:rPr lang="pt-BR" dirty="0" err="1"/>
              <a:t>Computational</a:t>
            </a:r>
            <a:r>
              <a:rPr lang="pt-BR" dirty="0"/>
              <a:t> </a:t>
            </a:r>
            <a:r>
              <a:rPr lang="pt-BR" dirty="0" err="1"/>
              <a:t>Mechanics</a:t>
            </a:r>
            <a:r>
              <a:rPr lang="pt-BR" dirty="0"/>
              <a:t> </a:t>
            </a:r>
            <a:r>
              <a:rPr lang="pt-BR" dirty="0" err="1"/>
              <a:t>Publications</a:t>
            </a:r>
            <a:r>
              <a:rPr lang="pt-BR" dirty="0"/>
              <a:t> </a:t>
            </a:r>
            <a:r>
              <a:rPr lang="pt-BR" dirty="0" err="1"/>
              <a:t>and</a:t>
            </a:r>
            <a:r>
              <a:rPr lang="pt-BR" dirty="0"/>
              <a:t> Elsevier.</a:t>
            </a:r>
          </a:p>
          <a:p>
            <a:pPr algn="just"/>
            <a:r>
              <a:rPr lang="pt-BR" dirty="0"/>
              <a:t>Pereira, P. (2014). Uso de funções de base radial de suporte pleno na solução das integrais de domínio da equação de Poisson usando o Método dos Elementos de Contorno. Vitoria, ES, Brasil: Universidade Federal do Espirito Santo, PPGEM.</a:t>
            </a:r>
          </a:p>
        </p:txBody>
      </p:sp>
    </p:spTree>
    <p:extLst>
      <p:ext uri="{BB962C8B-B14F-4D97-AF65-F5344CB8AC3E}">
        <p14:creationId xmlns:p14="http://schemas.microsoft.com/office/powerpoint/2010/main" val="17788804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a:bodyPr>
          <a:lstStyle/>
          <a:p>
            <a:pPr algn="just"/>
            <a:r>
              <a:rPr lang="pt-BR" sz="1400" dirty="0"/>
              <a:t>Pinheiro, V. (2018). Aplicação do Método de Elementos de Contorno Com Integração Direta Regularizada a Problemas Advectivo-difusivos Bidimensionais. Vitória, ES, Brasil: Universidade Federal do Espirito Santo, PPGEM.</a:t>
            </a:r>
          </a:p>
          <a:p>
            <a:pPr algn="just"/>
            <a:r>
              <a:rPr lang="pt-BR" sz="1400" dirty="0" err="1"/>
              <a:t>Przemieniecki</a:t>
            </a:r>
            <a:r>
              <a:rPr lang="pt-BR" sz="1400" dirty="0"/>
              <a:t>, J. S. (1985). </a:t>
            </a:r>
            <a:r>
              <a:rPr lang="pt-BR" sz="1400" dirty="0" err="1"/>
              <a:t>Theory</a:t>
            </a:r>
            <a:r>
              <a:rPr lang="pt-BR" sz="1400" dirty="0"/>
              <a:t> </a:t>
            </a:r>
            <a:r>
              <a:rPr lang="pt-BR" sz="1400" dirty="0" err="1"/>
              <a:t>of</a:t>
            </a:r>
            <a:r>
              <a:rPr lang="pt-BR" sz="1400" dirty="0"/>
              <a:t> </a:t>
            </a:r>
            <a:r>
              <a:rPr lang="pt-BR" sz="1400" dirty="0" err="1"/>
              <a:t>matrix</a:t>
            </a:r>
            <a:r>
              <a:rPr lang="pt-BR" sz="1400" dirty="0"/>
              <a:t> </a:t>
            </a:r>
            <a:r>
              <a:rPr lang="pt-BR" sz="1400" dirty="0" err="1"/>
              <a:t>structural</a:t>
            </a:r>
            <a:r>
              <a:rPr lang="pt-BR" sz="1400" dirty="0"/>
              <a:t> </a:t>
            </a:r>
            <a:r>
              <a:rPr lang="pt-BR" sz="1400" dirty="0" err="1"/>
              <a:t>analysis</a:t>
            </a:r>
            <a:r>
              <a:rPr lang="pt-BR" sz="1400" dirty="0"/>
              <a:t>. Courier Corporation.</a:t>
            </a:r>
          </a:p>
          <a:p>
            <a:pPr algn="just"/>
            <a:r>
              <a:rPr lang="pt-BR" sz="1400" dirty="0"/>
              <a:t>Ramachandran, P. (1994). </a:t>
            </a:r>
            <a:r>
              <a:rPr lang="pt-BR" sz="1400" dirty="0" err="1"/>
              <a:t>Boundary</a:t>
            </a:r>
            <a:r>
              <a:rPr lang="pt-BR" sz="1400" dirty="0"/>
              <a:t> </a:t>
            </a:r>
            <a:r>
              <a:rPr lang="pt-BR" sz="1400" dirty="0" err="1"/>
              <a:t>Element</a:t>
            </a:r>
            <a:r>
              <a:rPr lang="pt-BR" sz="1400" dirty="0"/>
              <a:t> </a:t>
            </a:r>
            <a:r>
              <a:rPr lang="pt-BR" sz="1400" dirty="0" err="1"/>
              <a:t>Methods</a:t>
            </a:r>
            <a:r>
              <a:rPr lang="pt-BR" sz="1400" dirty="0"/>
              <a:t> in </a:t>
            </a:r>
            <a:r>
              <a:rPr lang="pt-BR" sz="1400" dirty="0" err="1"/>
              <a:t>Transport</a:t>
            </a:r>
            <a:r>
              <a:rPr lang="pt-BR" sz="1400" dirty="0"/>
              <a:t> </a:t>
            </a:r>
            <a:r>
              <a:rPr lang="pt-BR" sz="1400" dirty="0" err="1"/>
              <a:t>Phenomena</a:t>
            </a:r>
            <a:r>
              <a:rPr lang="pt-BR" sz="1400" dirty="0"/>
              <a:t>. London: </a:t>
            </a:r>
            <a:r>
              <a:rPr lang="pt-BR" sz="1400" dirty="0" err="1"/>
              <a:t>Computational</a:t>
            </a:r>
            <a:r>
              <a:rPr lang="pt-BR" sz="1400" dirty="0"/>
              <a:t> </a:t>
            </a:r>
            <a:r>
              <a:rPr lang="pt-BR" sz="1400" dirty="0" err="1"/>
              <a:t>Mechanics</a:t>
            </a:r>
            <a:r>
              <a:rPr lang="pt-BR" sz="1400" dirty="0"/>
              <a:t> </a:t>
            </a:r>
            <a:r>
              <a:rPr lang="pt-BR" sz="1400" dirty="0" err="1"/>
              <a:t>Publication</a:t>
            </a:r>
            <a:r>
              <a:rPr lang="pt-BR" sz="1400" dirty="0"/>
              <a:t> </a:t>
            </a:r>
            <a:r>
              <a:rPr lang="pt-BR" sz="1400" dirty="0" err="1"/>
              <a:t>and</a:t>
            </a:r>
            <a:r>
              <a:rPr lang="pt-BR" sz="1400" dirty="0"/>
              <a:t> Elsevier </a:t>
            </a:r>
            <a:r>
              <a:rPr lang="pt-BR" sz="1400" dirty="0" err="1"/>
              <a:t>Applied</a:t>
            </a:r>
            <a:r>
              <a:rPr lang="pt-BR" sz="1400" dirty="0"/>
              <a:t> Science.</a:t>
            </a:r>
          </a:p>
          <a:p>
            <a:pPr algn="just"/>
            <a:r>
              <a:rPr lang="pt-BR" sz="1400" dirty="0"/>
              <a:t>Rizzo, F. (1967). </a:t>
            </a:r>
            <a:r>
              <a:rPr lang="pt-BR" sz="1400" dirty="0" err="1"/>
              <a:t>An</a:t>
            </a:r>
            <a:r>
              <a:rPr lang="pt-BR" sz="1400" dirty="0"/>
              <a:t> integral </a:t>
            </a:r>
            <a:r>
              <a:rPr lang="pt-BR" sz="1400" dirty="0" err="1"/>
              <a:t>equation</a:t>
            </a:r>
            <a:r>
              <a:rPr lang="pt-BR" sz="1400" dirty="0"/>
              <a:t> approach </a:t>
            </a:r>
            <a:r>
              <a:rPr lang="pt-BR" sz="1400" dirty="0" err="1"/>
              <a:t>to</a:t>
            </a:r>
            <a:r>
              <a:rPr lang="pt-BR" sz="1400" dirty="0"/>
              <a:t> </a:t>
            </a:r>
            <a:r>
              <a:rPr lang="pt-BR" sz="1400" dirty="0" err="1"/>
              <a:t>boundary</a:t>
            </a:r>
            <a:r>
              <a:rPr lang="pt-BR" sz="1400" dirty="0"/>
              <a:t> </a:t>
            </a:r>
            <a:r>
              <a:rPr lang="pt-BR" sz="1400" dirty="0" err="1"/>
              <a:t>value</a:t>
            </a:r>
            <a:r>
              <a:rPr lang="pt-BR" sz="1400" dirty="0"/>
              <a:t> </a:t>
            </a:r>
            <a:r>
              <a:rPr lang="pt-BR" sz="1400" dirty="0" err="1"/>
              <a:t>problems</a:t>
            </a:r>
            <a:r>
              <a:rPr lang="pt-BR" sz="1400" dirty="0"/>
              <a:t> </a:t>
            </a:r>
            <a:r>
              <a:rPr lang="pt-BR" sz="1400" dirty="0" err="1"/>
              <a:t>of</a:t>
            </a:r>
            <a:r>
              <a:rPr lang="pt-BR" sz="1400" dirty="0"/>
              <a:t> </a:t>
            </a:r>
            <a:r>
              <a:rPr lang="pt-BR" sz="1400" dirty="0" err="1"/>
              <a:t>classical</a:t>
            </a:r>
            <a:r>
              <a:rPr lang="pt-BR" sz="1400" dirty="0"/>
              <a:t> </a:t>
            </a:r>
            <a:r>
              <a:rPr lang="pt-BR" sz="1400" dirty="0" err="1"/>
              <a:t>elastostatics</a:t>
            </a:r>
            <a:r>
              <a:rPr lang="pt-BR" sz="1400" dirty="0"/>
              <a:t>. </a:t>
            </a:r>
            <a:r>
              <a:rPr lang="pt-BR" sz="1400" dirty="0" err="1"/>
              <a:t>Quarterly</a:t>
            </a:r>
            <a:r>
              <a:rPr lang="pt-BR" sz="1400" dirty="0"/>
              <a:t> </a:t>
            </a:r>
            <a:r>
              <a:rPr lang="pt-BR" sz="1400" dirty="0" err="1"/>
              <a:t>of</a:t>
            </a:r>
            <a:r>
              <a:rPr lang="pt-BR" sz="1400" dirty="0"/>
              <a:t> </a:t>
            </a:r>
            <a:r>
              <a:rPr lang="pt-BR" sz="1400" dirty="0" err="1"/>
              <a:t>applied</a:t>
            </a:r>
            <a:r>
              <a:rPr lang="pt-BR" sz="1400" dirty="0"/>
              <a:t> </a:t>
            </a:r>
            <a:r>
              <a:rPr lang="pt-BR" sz="1400" dirty="0" err="1"/>
              <a:t>mathematics</a:t>
            </a:r>
            <a:r>
              <a:rPr lang="pt-BR" sz="1400" dirty="0"/>
              <a:t>, 25, 83-95.</a:t>
            </a:r>
          </a:p>
          <a:p>
            <a:pPr algn="just"/>
            <a:r>
              <a:rPr lang="pt-BR" sz="1400" dirty="0"/>
              <a:t>Schott, J. (2016). Matrix </a:t>
            </a:r>
            <a:r>
              <a:rPr lang="pt-BR" sz="1400" dirty="0" err="1"/>
              <a:t>Analysis</a:t>
            </a:r>
            <a:r>
              <a:rPr lang="pt-BR" sz="1400" dirty="0"/>
              <a:t> for </a:t>
            </a:r>
            <a:r>
              <a:rPr lang="pt-BR" sz="1400" dirty="0" err="1"/>
              <a:t>Statistics</a:t>
            </a:r>
            <a:r>
              <a:rPr lang="pt-BR" sz="1400" dirty="0"/>
              <a:t> (Vol. 3). John </a:t>
            </a:r>
            <a:r>
              <a:rPr lang="pt-BR" sz="1400" dirty="0" err="1"/>
              <a:t>Wiley</a:t>
            </a:r>
            <a:r>
              <a:rPr lang="pt-BR" sz="1400" dirty="0"/>
              <a:t> &amp; Sons.</a:t>
            </a:r>
          </a:p>
          <a:p>
            <a:pPr algn="just"/>
            <a:r>
              <a:rPr lang="pt-BR" sz="1400" dirty="0"/>
              <a:t>Stewart, J. (2001). Cálculo (Vol. 2). São Paulo: Pioneira.</a:t>
            </a:r>
          </a:p>
          <a:p>
            <a:pPr algn="just"/>
            <a:r>
              <a:rPr lang="pt-BR" sz="1400" dirty="0"/>
              <a:t>Vera-Tudela, C. (1999). </a:t>
            </a:r>
            <a:r>
              <a:rPr lang="pt-BR" sz="1400" dirty="0" err="1"/>
              <a:t>Elastodinâmica</a:t>
            </a:r>
            <a:r>
              <a:rPr lang="pt-BR" sz="1400" dirty="0"/>
              <a:t> Bidimensional Traves do Método dos Elementos de Contorno Com Dupla Reciprocidade. Vitoria, ES, Brasil: Universidade Federal do Espirito Santo, PPGEM.</a:t>
            </a:r>
          </a:p>
          <a:p>
            <a:pPr algn="just"/>
            <a:endParaRPr lang="pt-BR" dirty="0"/>
          </a:p>
        </p:txBody>
      </p:sp>
    </p:spTree>
    <p:extLst>
      <p:ext uri="{BB962C8B-B14F-4D97-AF65-F5344CB8AC3E}">
        <p14:creationId xmlns:p14="http://schemas.microsoft.com/office/powerpoint/2010/main" val="151831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 O Método dos Elementos de Contorno</a:t>
            </a:r>
            <a:br>
              <a:rPr lang="pt-BR" dirty="0"/>
            </a:br>
            <a:r>
              <a:rPr lang="pt-BR" dirty="0"/>
              <a:t>2.1. Problemas de campo escalar</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solidFill>
                  <a:schemeClr val="tx1"/>
                </a:solidFill>
              </a:rPr>
              <a:t>Os problemas de Campo Escalar são problemas físicos associados à Teoria de Campo ou Teoria Potencial.</a:t>
            </a:r>
          </a:p>
          <a:p>
            <a:pPr algn="just"/>
            <a:r>
              <a:rPr lang="pt-BR" dirty="0">
                <a:solidFill>
                  <a:schemeClr val="tx1"/>
                </a:solidFill>
              </a:rPr>
              <a:t>Assim, por determinar uma única quantidade da grandeza em cada ponto do espaço avaliado, estes problemas são denominados </a:t>
            </a:r>
            <a:r>
              <a:rPr lang="pt-BR" b="1" dirty="0">
                <a:solidFill>
                  <a:schemeClr val="tx1"/>
                </a:solidFill>
              </a:rPr>
              <a:t>Problemas de Campo Escalar.</a:t>
            </a:r>
          </a:p>
          <a:p>
            <a:pPr algn="just"/>
            <a:endParaRPr lang="pt-BR" dirty="0"/>
          </a:p>
        </p:txBody>
      </p:sp>
    </p:spTree>
    <p:extLst>
      <p:ext uri="{BB962C8B-B14F-4D97-AF65-F5344CB8AC3E}">
        <p14:creationId xmlns:p14="http://schemas.microsoft.com/office/powerpoint/2010/main" val="105356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2.1.1. Aplicações</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443855"/>
          </a:xfrm>
        </p:spPr>
        <p:txBody>
          <a:bodyPr>
            <a:normAutofit/>
          </a:bodyPr>
          <a:lstStyle/>
          <a:p>
            <a:pPr algn="just"/>
            <a:r>
              <a:rPr lang="pt-BR" dirty="0">
                <a:solidFill>
                  <a:schemeClr val="tx1"/>
                </a:solidFill>
              </a:rPr>
              <a:t>Conforme previamente definido, dá-se a entender que a Teoria de Campo é capaz de abordar todos os fenômenos físicos da natureza.</a:t>
            </a:r>
          </a:p>
          <a:p>
            <a:pPr algn="just"/>
            <a:r>
              <a:rPr lang="pt-BR" dirty="0">
                <a:solidFill>
                  <a:schemeClr val="tx1"/>
                </a:solidFill>
              </a:rPr>
              <a:t>•	Proteção catódica; </a:t>
            </a:r>
          </a:p>
          <a:p>
            <a:pPr algn="just"/>
            <a:r>
              <a:rPr lang="pt-BR" dirty="0">
                <a:solidFill>
                  <a:schemeClr val="tx1"/>
                </a:solidFill>
              </a:rPr>
              <a:t>•	Condução de calor; </a:t>
            </a:r>
          </a:p>
          <a:p>
            <a:pPr algn="just"/>
            <a:r>
              <a:rPr lang="pt-BR" dirty="0">
                <a:solidFill>
                  <a:schemeClr val="tx1"/>
                </a:solidFill>
              </a:rPr>
              <a:t>•	Escoamento potencial; </a:t>
            </a:r>
          </a:p>
          <a:p>
            <a:pPr algn="just"/>
            <a:r>
              <a:rPr lang="pt-BR" dirty="0">
                <a:solidFill>
                  <a:schemeClr val="tx1"/>
                </a:solidFill>
              </a:rPr>
              <a:t>•	Entre outros; </a:t>
            </a:r>
          </a:p>
          <a:p>
            <a:pPr marL="0" indent="0" algn="just">
              <a:buNone/>
            </a:pPr>
            <a:endParaRPr lang="pt-BR" dirty="0"/>
          </a:p>
        </p:txBody>
      </p:sp>
    </p:spTree>
    <p:extLst>
      <p:ext uri="{BB962C8B-B14F-4D97-AF65-F5344CB8AC3E}">
        <p14:creationId xmlns:p14="http://schemas.microsoft.com/office/powerpoint/2010/main" val="295063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2.1.2. A equação de Helmholtz</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4"/>
                <a:ext cx="10058400" cy="4332644"/>
              </a:xfrm>
            </p:spPr>
            <p:txBody>
              <a:bodyPr>
                <a:noAutofit/>
              </a:bodyPr>
              <a:lstStyle/>
              <a:p>
                <a:pPr algn="just"/>
                <a:r>
                  <a:rPr lang="pt-BR" sz="1800" dirty="0"/>
                  <a:t>Na representação de problemas acústicos, as Equações de Helmholtz representam as vibrações livres de um meio no qual há propagação de energia mecânica.</a:t>
                </a:r>
              </a:p>
              <a:p>
                <a:pPr algn="just"/>
                <a:r>
                  <a:rPr lang="pt-BR" sz="1800" dirty="0"/>
                  <a:t>Assim, partindo da Equação Diferencial de Onda, deduz-se a Equação de Helmholtz:</a:t>
                </a:r>
              </a:p>
              <a:p>
                <a:pPr marL="0" indent="0" algn="r">
                  <a:buNone/>
                </a:pPr>
                <a:r>
                  <a:rPr lang="pt-BR" sz="1800" dirty="0"/>
                  <a:t>(1)</a:t>
                </a:r>
              </a:p>
              <a:p>
                <a:pPr marL="0" indent="0" algn="r">
                  <a:buNone/>
                </a:pPr>
                <a:endParaRPr lang="pt-BR" sz="1800" dirty="0"/>
              </a:p>
              <a:p>
                <a:pPr algn="just"/>
                <a:r>
                  <a:rPr lang="pt-BR" sz="1800" dirty="0"/>
                  <a:t>No qual </a:t>
                </a:r>
                <a14:m>
                  <m:oMath xmlns:m="http://schemas.openxmlformats.org/officeDocument/2006/math">
                    <m:r>
                      <a:rPr lang="pt-BR" sz="1800" i="1" dirty="0" smtClean="0">
                        <a:latin typeface="Cambria Math" panose="02040503050406030204" pitchFamily="18" charset="0"/>
                      </a:rPr>
                      <m:t>𝑈</m:t>
                    </m:r>
                    <m:r>
                      <a:rPr lang="pt-BR" sz="1800" i="1" dirty="0" smtClean="0">
                        <a:latin typeface="Cambria Math" panose="02040503050406030204" pitchFamily="18" charset="0"/>
                      </a:rPr>
                      <m:t>(</m:t>
                    </m:r>
                    <m:r>
                      <a:rPr lang="pt-BR" sz="1800" i="1" dirty="0" err="1" smtClean="0">
                        <a:latin typeface="Cambria Math" panose="02040503050406030204" pitchFamily="18" charset="0"/>
                      </a:rPr>
                      <m:t>𝑋</m:t>
                    </m:r>
                    <m:r>
                      <a:rPr lang="pt-BR" sz="1800" i="1" dirty="0" smtClean="0">
                        <a:latin typeface="Cambria Math" panose="02040503050406030204" pitchFamily="18" charset="0"/>
                      </a:rPr>
                      <m:t>,</m:t>
                    </m:r>
                    <m:r>
                      <a:rPr lang="pt-BR" sz="1800" i="1" dirty="0" err="1" smtClean="0">
                        <a:latin typeface="Cambria Math" panose="02040503050406030204" pitchFamily="18" charset="0"/>
                      </a:rPr>
                      <m:t>𝑡</m:t>
                    </m:r>
                    <m:r>
                      <a:rPr lang="pt-BR" sz="1800" i="1" dirty="0" smtClean="0">
                        <a:latin typeface="Cambria Math" panose="02040503050406030204" pitchFamily="18" charset="0"/>
                      </a:rPr>
                      <m:t>)</m:t>
                    </m:r>
                  </m:oMath>
                </a14:m>
                <a:r>
                  <a:rPr lang="pt-BR" sz="1800" dirty="0"/>
                  <a:t> é a resposta espacial do sistema para qualquer excitação com o tempo e k é a velocidade de propagação da onda acústica, definida por:</a:t>
                </a:r>
              </a:p>
              <a:p>
                <a:pPr algn="r"/>
                <a:r>
                  <a:rPr lang="pt-BR" sz="1800" dirty="0"/>
                  <a:t>(2)</a:t>
                </a:r>
              </a:p>
              <a:p>
                <a:pPr algn="just"/>
                <a:endParaRPr lang="pt-BR" sz="1800" dirty="0"/>
              </a:p>
              <a:p>
                <a:pPr algn="just"/>
                <a:r>
                  <a:rPr lang="pt-BR" sz="1800" dirty="0"/>
                  <a:t>Portanto, a soma de seus harmônicos é representada por:</a:t>
                </a:r>
              </a:p>
              <a:p>
                <a:pPr algn="r"/>
                <a:r>
                  <a:rPr lang="pt-BR" sz="1800" dirty="0"/>
                  <a:t>(3)</a:t>
                </a:r>
              </a:p>
              <a:p>
                <a:pPr marL="0" indent="0" algn="r">
                  <a:buNone/>
                </a:pPr>
                <a:endParaRPr lang="pt-BR" sz="1800" dirty="0"/>
              </a:p>
              <a:p>
                <a:pPr algn="just"/>
                <a:endParaRPr lang="pt-BR" sz="1800" dirty="0"/>
              </a:p>
            </p:txBody>
          </p:sp>
        </mc:Choice>
        <mc:Fallback xmlns="">
          <p:sp>
            <p:nvSpPr>
              <p:cNvPr id="3" name="Espaço Reservado para Conteúdo 2">
                <a:extLst>
                  <a:ext uri="{FF2B5EF4-FFF2-40B4-BE49-F238E27FC236}">
                    <a16:creationId xmlns:a16="http://schemas.microsoft.com/office/drawing/2014/main" id="{382F5DD6-4120-4553-8434-C8E35C92F677}"/>
                  </a:ext>
                </a:extLst>
              </p:cNvPr>
              <p:cNvSpPr>
                <a:spLocks noGrp="1" noRot="1" noChangeAspect="1" noMove="1" noResize="1" noEditPoints="1" noAdjustHandles="1" noChangeArrowheads="1" noChangeShapeType="1" noTextEdit="1"/>
              </p:cNvSpPr>
              <p:nvPr>
                <p:ph idx="1"/>
              </p:nvPr>
            </p:nvSpPr>
            <p:spPr>
              <a:xfrm>
                <a:off x="1097280" y="1845734"/>
                <a:ext cx="10058400" cy="4332644"/>
              </a:xfrm>
              <a:blipFill>
                <a:blip r:embed="rId2"/>
                <a:stretch>
                  <a:fillRect l="-485" t="-1406" r="-139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0A598A0C-8AC3-433D-A1F7-58188D75388A}"/>
                  </a:ext>
                </a:extLst>
              </p:cNvPr>
              <p:cNvSpPr/>
              <p:nvPr/>
            </p:nvSpPr>
            <p:spPr>
              <a:xfrm>
                <a:off x="3697472" y="2992503"/>
                <a:ext cx="4858015" cy="6127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𝑈</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1">
                                  <a:latin typeface="Cambria Math" panose="02040503050406030204" pitchFamily="18" charset="0"/>
                                </a:rPr>
                                <m:t>2</m:t>
                              </m:r>
                            </m:sup>
                          </m:sSup>
                        </m:den>
                      </m:f>
                      <m:acc>
                        <m:accPr>
                          <m:chr m:val="̈"/>
                          <m:ctrlPr>
                            <a:rPr lang="pt-BR" i="1">
                              <a:latin typeface="Cambria Math" panose="02040503050406030204" pitchFamily="18" charset="0"/>
                            </a:rPr>
                          </m:ctrlPr>
                        </m:accPr>
                        <m:e>
                          <m:r>
                            <a:rPr lang="pt-BR" i="1">
                              <a:latin typeface="Cambria Math" panose="02040503050406030204" pitchFamily="18" charset="0"/>
                            </a:rPr>
                            <m:t>𝑈</m:t>
                          </m:r>
                        </m:e>
                      </m:acc>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oMath>
                  </m:oMathPara>
                </a14:m>
                <a:endParaRPr lang="pt-BR" dirty="0"/>
              </a:p>
            </p:txBody>
          </p:sp>
        </mc:Choice>
        <mc:Fallback xmlns="">
          <p:sp>
            <p:nvSpPr>
              <p:cNvPr id="5" name="Retângulo 4">
                <a:extLst>
                  <a:ext uri="{FF2B5EF4-FFF2-40B4-BE49-F238E27FC236}">
                    <a16:creationId xmlns:a16="http://schemas.microsoft.com/office/drawing/2014/main" id="{0A598A0C-8AC3-433D-A1F7-58188D75388A}"/>
                  </a:ext>
                </a:extLst>
              </p:cNvPr>
              <p:cNvSpPr>
                <a:spLocks noRot="1" noChangeAspect="1" noMove="1" noResize="1" noEditPoints="1" noAdjustHandles="1" noChangeArrowheads="1" noChangeShapeType="1" noTextEdit="1"/>
              </p:cNvSpPr>
              <p:nvPr/>
            </p:nvSpPr>
            <p:spPr>
              <a:xfrm>
                <a:off x="3697472" y="2992503"/>
                <a:ext cx="4858015" cy="612732"/>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Retângulo 6">
                <a:extLst>
                  <a:ext uri="{FF2B5EF4-FFF2-40B4-BE49-F238E27FC236}">
                    <a16:creationId xmlns:a16="http://schemas.microsoft.com/office/drawing/2014/main" id="{7DAD1E2D-74DD-42B5-A59A-F6A42B32490B}"/>
                  </a:ext>
                </a:extLst>
              </p:cNvPr>
              <p:cNvSpPr/>
              <p:nvPr/>
            </p:nvSpPr>
            <p:spPr>
              <a:xfrm>
                <a:off x="3666992" y="4423132"/>
                <a:ext cx="4858015" cy="6577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1">
                              <a:latin typeface="Cambria Math" panose="02040503050406030204" pitchFamily="18" charset="0"/>
                            </a:rPr>
                            <m:t>2</m:t>
                          </m:r>
                        </m:sup>
                      </m:sSup>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𝐸</m:t>
                          </m:r>
                        </m:num>
                        <m:den>
                          <m:r>
                            <a:rPr lang="pt-BR" i="1">
                              <a:latin typeface="Cambria Math" panose="02040503050406030204" pitchFamily="18" charset="0"/>
                            </a:rPr>
                            <m:t>𝜌</m:t>
                          </m:r>
                        </m:den>
                      </m:f>
                    </m:oMath>
                  </m:oMathPara>
                </a14:m>
                <a:endParaRPr lang="pt-BR" dirty="0"/>
              </a:p>
            </p:txBody>
          </p:sp>
        </mc:Choice>
        <mc:Fallback xmlns="">
          <p:sp>
            <p:nvSpPr>
              <p:cNvPr id="7" name="Retângulo 6">
                <a:extLst>
                  <a:ext uri="{FF2B5EF4-FFF2-40B4-BE49-F238E27FC236}">
                    <a16:creationId xmlns:a16="http://schemas.microsoft.com/office/drawing/2014/main" id="{7DAD1E2D-74DD-42B5-A59A-F6A42B32490B}"/>
                  </a:ext>
                </a:extLst>
              </p:cNvPr>
              <p:cNvSpPr>
                <a:spLocks noRot="1" noChangeAspect="1" noMove="1" noResize="1" noEditPoints="1" noAdjustHandles="1" noChangeArrowheads="1" noChangeShapeType="1" noTextEdit="1"/>
              </p:cNvSpPr>
              <p:nvPr/>
            </p:nvSpPr>
            <p:spPr>
              <a:xfrm>
                <a:off x="3666992" y="4423132"/>
                <a:ext cx="4858015" cy="65774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Retângulo 8">
                <a:extLst>
                  <a:ext uri="{FF2B5EF4-FFF2-40B4-BE49-F238E27FC236}">
                    <a16:creationId xmlns:a16="http://schemas.microsoft.com/office/drawing/2014/main" id="{241EB208-D8E3-4717-95B4-0326C5CB6869}"/>
                  </a:ext>
                </a:extLst>
              </p:cNvPr>
              <p:cNvSpPr/>
              <p:nvPr/>
            </p:nvSpPr>
            <p:spPr>
              <a:xfrm>
                <a:off x="3697472" y="5712343"/>
                <a:ext cx="4858015" cy="3728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𝑈</m:t>
                      </m:r>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r>
                        <a:rPr lang="pt-BR" i="1">
                          <a:latin typeface="Cambria Math" panose="02040503050406030204" pitchFamily="18" charset="0"/>
                        </a:rPr>
                        <m:t>=</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𝜔</m:t>
                          </m:r>
                          <m:r>
                            <a:rPr lang="pt-BR" i="1">
                              <a:latin typeface="Cambria Math" panose="02040503050406030204" pitchFamily="18" charset="0"/>
                            </a:rPr>
                            <m:t>𝑡</m:t>
                          </m:r>
                        </m:sup>
                      </m:sSup>
                    </m:oMath>
                  </m:oMathPara>
                </a14:m>
                <a:endParaRPr lang="pt-BR" dirty="0"/>
              </a:p>
            </p:txBody>
          </p:sp>
        </mc:Choice>
        <mc:Fallback xmlns="">
          <p:sp>
            <p:nvSpPr>
              <p:cNvPr id="9" name="Retângulo 8">
                <a:extLst>
                  <a:ext uri="{FF2B5EF4-FFF2-40B4-BE49-F238E27FC236}">
                    <a16:creationId xmlns:a16="http://schemas.microsoft.com/office/drawing/2014/main" id="{241EB208-D8E3-4717-95B4-0326C5CB6869}"/>
                  </a:ext>
                </a:extLst>
              </p:cNvPr>
              <p:cNvSpPr>
                <a:spLocks noRot="1" noChangeAspect="1" noMove="1" noResize="1" noEditPoints="1" noAdjustHandles="1" noChangeArrowheads="1" noChangeShapeType="1" noTextEdit="1"/>
              </p:cNvSpPr>
              <p:nvPr/>
            </p:nvSpPr>
            <p:spPr>
              <a:xfrm>
                <a:off x="3697472" y="5712343"/>
                <a:ext cx="4858015" cy="372859"/>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482843163"/>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7676</TotalTime>
  <Words>7247</Words>
  <Application>Microsoft Office PowerPoint</Application>
  <PresentationFormat>Widescreen</PresentationFormat>
  <Paragraphs>966</Paragraphs>
  <Slides>68</Slides>
  <Notes>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68</vt:i4>
      </vt:variant>
    </vt:vector>
  </HeadingPairs>
  <TitlesOfParts>
    <vt:vector size="74" baseType="lpstr">
      <vt:lpstr>Arial</vt:lpstr>
      <vt:lpstr>Calibri</vt:lpstr>
      <vt:lpstr>Calibri Light</vt:lpstr>
      <vt:lpstr>Cambria Math</vt:lpstr>
      <vt:lpstr>Segoe UI</vt:lpstr>
      <vt:lpstr>Retrospectiva</vt:lpstr>
      <vt:lpstr>SOLUÇÃO DE UM PROBLEMA DE AUTOVALOR ESPECIAL GERADO PELA FORMULAÇÃO DO MÉTODO DOS ELEMENTOS DE CONTORNO COM INTERPOLAÇÃO DIRETA AUTORREGULARIZADO</vt:lpstr>
      <vt:lpstr>Índice</vt:lpstr>
      <vt:lpstr>1. Introdução 1.1 Comentários Preliminares</vt:lpstr>
      <vt:lpstr>1.2 Objetivo</vt:lpstr>
      <vt:lpstr>Apresentação do PowerPoint</vt:lpstr>
      <vt:lpstr>1.3. Resumo bibliográfico</vt:lpstr>
      <vt:lpstr>2. O Método dos Elementos de Contorno 2.1. Problemas de campo escalar</vt:lpstr>
      <vt:lpstr>2.1.1. Aplicações</vt:lpstr>
      <vt:lpstr>2.1.2. A equação de Helmholtz</vt:lpstr>
      <vt:lpstr>Apresentação do PowerPoint</vt:lpstr>
      <vt:lpstr>2.1.3. Formulação integral associada à equação de Helmholtz</vt:lpstr>
      <vt:lpstr>2.1.4. Tratamento do termo relacionado ao laplaciano</vt:lpstr>
      <vt:lpstr>Apresentação do PowerPoint</vt:lpstr>
      <vt:lpstr>Apresentação do PowerPoint</vt:lpstr>
      <vt:lpstr>Apresentação do PowerPoint</vt:lpstr>
      <vt:lpstr>Apresentação do PowerPoint</vt:lpstr>
      <vt:lpstr>2.2. Tratamento do termo reativo pela formulação MECID regularizada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2.3. A formulação MECID autorregularizada aplicada à problemas de Helmholtz</vt:lpstr>
      <vt:lpstr>Apresentação do PowerPoint</vt:lpstr>
      <vt:lpstr>Apresentação do PowerPoint</vt:lpstr>
      <vt:lpstr>Apresentação do PowerPoint</vt:lpstr>
      <vt:lpstr>Apresentação do PowerPoint</vt:lpstr>
      <vt:lpstr>Apresentação do PowerPoint</vt:lpstr>
      <vt:lpstr>Apresentação do PowerPoint</vt:lpstr>
      <vt:lpstr>3. Formulação MECID autorregularizada para autovalor 3.1. Introdução</vt:lpstr>
      <vt:lpstr>Apresentação do PowerPoint</vt:lpstr>
      <vt:lpstr>3.2. Equacionamento do método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3.3. Proposição de Przeminiecky</vt:lpstr>
      <vt:lpstr>Apresentação do PowerPoint</vt:lpstr>
      <vt:lpstr>Apresentação do PowerPoint</vt:lpstr>
      <vt:lpstr>3.4. Analogia da proposição de Przeminiecky</vt:lpstr>
      <vt:lpstr>Apresentação do PowerPoint</vt:lpstr>
      <vt:lpstr>Apresentação do PowerPoint</vt:lpstr>
      <vt:lpstr>Apresentação do PowerPoint</vt:lpstr>
      <vt:lpstr>Apresentação do PowerPoint</vt:lpstr>
      <vt:lpstr>Apresentação do PowerPoint</vt:lpstr>
      <vt:lpstr>4. Simulações computacionais</vt:lpstr>
      <vt:lpstr>4.1. Chapa engastada</vt:lpstr>
      <vt:lpstr>Apresentação do PowerPoint</vt:lpstr>
      <vt:lpstr>Apresentação do PowerPoint</vt:lpstr>
      <vt:lpstr>Apresentação do PowerPoint</vt:lpstr>
      <vt:lpstr>4.2. Membrana quadrada</vt:lpstr>
      <vt:lpstr>Apresentação do PowerPoint</vt:lpstr>
      <vt:lpstr>Apresentação do PowerPoint</vt:lpstr>
      <vt:lpstr>5. Conclusões</vt:lpstr>
      <vt:lpstr>Apresentação do PowerPoint</vt:lpstr>
      <vt:lpstr>6. Referências</vt:lpstr>
      <vt:lpstr>6. Referências</vt:lpstr>
      <vt:lpstr>6. Referências</vt:lpstr>
      <vt:lpstr>6. Referências</vt:lpstr>
      <vt:lpstr>6. Referências</vt:lpstr>
      <vt:lpstr>6. 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Luan Henrique</dc:creator>
  <cp:lastModifiedBy>Luan Henrique</cp:lastModifiedBy>
  <cp:revision>144</cp:revision>
  <cp:lastPrinted>2019-07-05T17:32:39Z</cp:lastPrinted>
  <dcterms:created xsi:type="dcterms:W3CDTF">2019-06-07T16:42:11Z</dcterms:created>
  <dcterms:modified xsi:type="dcterms:W3CDTF">2020-09-11T17:49:44Z</dcterms:modified>
</cp:coreProperties>
</file>