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Questrial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estrial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2381"/>
            <a:ext cx="9144000" cy="39026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07500" y="1086860"/>
            <a:ext cx="7928999" cy="22283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1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07500" y="3960635"/>
            <a:ext cx="7928999" cy="3260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07500" y="3600450"/>
            <a:ext cx="79211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defRPr b="0" sz="1800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0" y="0"/>
            <a:ext cx="9144000" cy="3600599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SzPct val="91666"/>
              <a:buFont typeface="Quest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07500" y="4025503"/>
            <a:ext cx="7921199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9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9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8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7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7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7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7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7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700"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73772" y="811091"/>
            <a:ext cx="4749299" cy="2429400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type="title"/>
          </p:nvPr>
        </p:nvSpPr>
        <p:spPr>
          <a:xfrm>
            <a:off x="638238" y="928876"/>
            <a:ext cx="4420199" cy="19844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defRPr b="1" sz="3200" cap="none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39892" y="3332760"/>
            <a:ext cx="4418700" cy="5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1pPr>
            <a:lvl2pPr indent="0" lvl="1" marL="3429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2pPr>
            <a:lvl3pPr indent="0" lvl="2" marL="685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200">
                <a:solidFill>
                  <a:schemeClr val="lt1"/>
                </a:solidFill>
              </a:defRPr>
            </a:lvl3pPr>
            <a:lvl4pPr indent="0" lvl="3" marL="10287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4pPr>
            <a:lvl5pPr indent="0" lvl="4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5pPr>
            <a:lvl6pPr indent="0" lvl="5" marL="17145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6pPr>
            <a:lvl7pPr indent="0" lvl="6" marL="2057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7pPr>
            <a:lvl8pPr indent="0" lvl="7" marL="24003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8pPr>
            <a:lvl9pPr indent="0" lvl="8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680981" y="811091"/>
            <a:ext cx="2857499" cy="3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lvl="1" rtl="0">
              <a:spcBef>
                <a:spcPts val="0"/>
              </a:spcBef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855662" y="1714938"/>
            <a:ext cx="3671399" cy="1877999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type="title"/>
          </p:nvPr>
        </p:nvSpPr>
        <p:spPr>
          <a:xfrm>
            <a:off x="1017816" y="1826967"/>
            <a:ext cx="3286800" cy="1505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617000" y="1714500"/>
            <a:ext cx="3660300" cy="17216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lvl="1" rtl="0">
              <a:spcBef>
                <a:spcPts val="0"/>
              </a:spcBef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9144000" cy="163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sz="3000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3190864" y="-944999"/>
            <a:ext cx="2755800" cy="79223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752237" y="334566"/>
            <a:ext cx="3391799" cy="4061100"/>
          </a:xfrm>
          <a:custGeom>
            <a:pathLst>
              <a:path extrusionOk="0" h="120000" w="12000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type="title"/>
          </p:nvPr>
        </p:nvSpPr>
        <p:spPr>
          <a:xfrm rot="5400000">
            <a:off x="5147648" y="1429628"/>
            <a:ext cx="3851099" cy="18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sz="3000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x="1056405" y="-114083"/>
            <a:ext cx="4061100" cy="49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63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sz="3000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700"/>
            </a:lvl2pPr>
            <a:lvl3pPr lvl="2" rtl="0">
              <a:spcBef>
                <a:spcPts val="0"/>
              </a:spcBef>
              <a:defRPr sz="1500"/>
            </a:lvl3pPr>
            <a:lvl4pPr lvl="3" rtl="0">
              <a:spcBef>
                <a:spcPts val="0"/>
              </a:spcBef>
              <a:defRPr sz="1400"/>
            </a:lvl4pPr>
            <a:lvl5pPr lvl="4" rtl="0">
              <a:spcBef>
                <a:spcPts val="0"/>
              </a:spcBef>
              <a:defRPr sz="1200"/>
            </a:lvl5pPr>
            <a:lvl6pPr lvl="5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9144000" cy="3902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type="title"/>
          </p:nvPr>
        </p:nvSpPr>
        <p:spPr>
          <a:xfrm>
            <a:off x="607500" y="2213547"/>
            <a:ext cx="7921199" cy="11015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r">
              <a:spcBef>
                <a:spcPts val="0"/>
              </a:spcBef>
              <a:defRPr b="1" sz="3600" cap="none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07500" y="3960900"/>
            <a:ext cx="7921199" cy="3254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 algn="r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1pPr>
            <a:lvl2pPr indent="0" lvl="1" marL="3429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2pPr>
            <a:lvl3pPr indent="0" lvl="2" marL="685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200">
                <a:solidFill>
                  <a:schemeClr val="lt1"/>
                </a:solidFill>
              </a:defRPr>
            </a:lvl3pPr>
            <a:lvl4pPr indent="0" lvl="3" marL="10287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4pPr>
            <a:lvl5pPr indent="0" lvl="4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5pPr>
            <a:lvl6pPr indent="0" lvl="5" marL="17145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6pPr>
            <a:lvl7pPr indent="0" lvl="6" marL="2057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7pPr>
            <a:lvl8pPr indent="0" lvl="7" marL="24003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8pPr>
            <a:lvl9pPr indent="0" lvl="8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63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sz="3000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14034" y="1666715"/>
            <a:ext cx="3889499" cy="272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0560" y="1666715"/>
            <a:ext cx="3895799" cy="272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163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11045" y="1631156"/>
            <a:ext cx="3892500" cy="4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 algn="ctr">
              <a:spcBef>
                <a:spcPts val="0"/>
              </a:spcBef>
              <a:buFont typeface="Questrial"/>
              <a:buNone/>
              <a:defRPr b="0" sz="15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b="1" sz="15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b="1" sz="14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b="1" sz="12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b="1" sz="12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b="1" sz="12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b="1" sz="12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b="1" sz="12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b="1" sz="12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11046" y="2063353"/>
            <a:ext cx="3892500" cy="2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0560" y="1631156"/>
            <a:ext cx="3895799" cy="4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 algn="ctr">
              <a:spcBef>
                <a:spcPts val="0"/>
              </a:spcBef>
              <a:buFont typeface="Questrial"/>
              <a:buNone/>
              <a:defRPr b="0" sz="15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b="1" sz="15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b="1" sz="14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b="1" sz="12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b="1" sz="12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b="1" sz="12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b="1" sz="12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b="1" sz="12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b="1" sz="1200"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0560" y="2063353"/>
            <a:ext cx="3895799" cy="2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163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sz="3000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804863" y="334565"/>
            <a:ext cx="2660700" cy="1361100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type="title"/>
          </p:nvPr>
        </p:nvSpPr>
        <p:spPr>
          <a:xfrm>
            <a:off x="804863" y="334565"/>
            <a:ext cx="2660700" cy="12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defRPr b="1" sz="1500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641724" y="334565"/>
            <a:ext cx="4689299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804863" y="1695553"/>
            <a:ext cx="2660700" cy="270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11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9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8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7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7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7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7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7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700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11045" y="545641"/>
            <a:ext cx="3639899" cy="12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defRPr b="0" sz="1800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4573587" y="0"/>
            <a:ext cx="4570499" cy="51434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11045" y="1758512"/>
            <a:ext cx="3639899" cy="26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9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9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8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7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7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7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7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7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700"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2914357" y="4531021"/>
            <a:ext cx="73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42797" y="4531021"/>
            <a:ext cx="24716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3647016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SzPct val="36666"/>
              <a:buFont typeface="Questrial"/>
              <a:buNone/>
              <a:defRPr b="1" i="0" sz="3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7500" y="1638300"/>
            <a:ext cx="7922399" cy="27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65100" lvl="0" marL="2540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78571"/>
              <a:buFont typeface="Noto Sans Symbol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Noto Sans Symbol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Noto Sans Symbol"/>
              <a:buChar char="○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SzPct val="157142"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buSzPct val="157142"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607500" y="1086860"/>
            <a:ext cx="7928999" cy="22283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829"/>
              <a:buFont typeface="Arial"/>
              <a:buNone/>
            </a:pPr>
            <a:r>
              <a:rPr lang="pt-BR"/>
              <a:t>Kanban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607500" y="3960635"/>
            <a:ext cx="7928999" cy="3260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Aluno: Augusto Consulmagnos Romeiro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Orientadores: Daniel de Oliviera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		      Marcos Kalinowski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Medir e Gerenciar o Fluxo - </a:t>
            </a:r>
            <a:r>
              <a:rPr i="1" lang="pt-BR"/>
              <a:t>Manage Flow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Aquilo não é mensurado não pode ser melhorado.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Metricas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WIP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Lead 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Melhoria Continua - Continuous Improvement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Melhore sempre, mesmo que seja deixar de realizar qualquer das regras anteriores.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017816" y="1826967"/>
            <a:ext cx="3286800" cy="15059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Duvidas ?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617000" y="1714500"/>
            <a:ext cx="3660300" cy="17216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 rot="5400000">
            <a:off x="5147648" y="1429628"/>
            <a:ext cx="3851099" cy="18711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BIOGRAFIA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282725" y="439625"/>
            <a:ext cx="5252400" cy="38510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Sugimori, Y., et al. "Toyota production system and kanban system materialization of just-in-time and respect-for-human system." </a:t>
            </a:r>
            <a:r>
              <a:rPr i="1"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International Journal of Production Research</a:t>
            </a: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15.6 (1977): 553-564.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Boeg, Jesper. </a:t>
            </a:r>
            <a:r>
              <a:rPr i="1"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Priming Kanban: A 10 step guide to optimizing flow in your software delivery system</a:t>
            </a: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Trifork, 2011.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Beck, Kent, et al. "Manifesto for agile software development." (2001).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Para que serve o Kanban?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 sz="2800"/>
              <a:t>O Kan</a:t>
            </a:r>
            <a:r>
              <a:rPr lang="pt-BR" sz="2800">
                <a:solidFill>
                  <a:srgbClr val="FFFFFF"/>
                </a:solidFill>
              </a:rPr>
              <a:t>ban é um framework que visa evitar falta ou excesso de produção, expor problemas e definir diretamente o que deve ser feito.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Pilares do Kanban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 sz="2800"/>
              <a:t>Just in Time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 sz="2800"/>
              <a:t>Jidoka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Kanban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00" y="1666725"/>
            <a:ext cx="7915799" cy="33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Visualizar o Fluxo de Trabalho - </a:t>
            </a:r>
            <a:r>
              <a:rPr i="1" lang="pt-BR"/>
              <a:t>Visualized Workflow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estrial"/>
            </a:pPr>
            <a:r>
              <a:rPr lang="pt-BR" sz="2800">
                <a:solidFill>
                  <a:srgbClr val="FFFFFF"/>
                </a:solidFill>
              </a:rPr>
              <a:t>Entenda  como  o seu  sistema funciona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Utilize um quadro para ver o </a:t>
            </a:r>
            <a:r>
              <a:rPr lang="pt-BR" sz="2800"/>
              <a:t>fluxo de</a:t>
            </a:r>
            <a:r>
              <a:rPr lang="pt-BR" sz="2800">
                <a:solidFill>
                  <a:srgbClr val="FFFFFF"/>
                </a:solidFill>
              </a:rPr>
              <a:t> trabalho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07500" y="335390"/>
            <a:ext cx="7929000" cy="7278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/>
              <a:t>Visualizar o Fluxo de Trabalho - </a:t>
            </a:r>
            <a:r>
              <a:rPr i="1" lang="pt-BR"/>
              <a:t>Visualized Workflow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00" y="1666725"/>
            <a:ext cx="7915799" cy="33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1087425" y="1696375"/>
            <a:ext cx="6992100" cy="5547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Limitar o Trabalho em Progresso - </a:t>
            </a:r>
            <a:r>
              <a:rPr i="1" lang="pt-BR"/>
              <a:t>Limit WIP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Defina uma quantidade de tarefas que poderão estar em execução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07500" y="335390"/>
            <a:ext cx="7929000" cy="7278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Limitar o Trabalho em Progresso - </a:t>
            </a:r>
            <a:r>
              <a:rPr i="1" lang="pt-BR"/>
              <a:t>Limit WIP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00" y="1666725"/>
            <a:ext cx="7915799" cy="33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1478900" y="2816425"/>
            <a:ext cx="6992100" cy="5547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07500" y="335390"/>
            <a:ext cx="7929000" cy="7278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Porque Limitar?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00" y="1666725"/>
            <a:ext cx="82650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