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Questrial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Questrial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-2381"/>
            <a:ext cx="9144000" cy="39026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13117"/>
                </a:lnTo>
                <a:lnTo>
                  <a:pt x="19645" y="113117"/>
                </a:lnTo>
                <a:lnTo>
                  <a:pt x="23395" y="119707"/>
                </a:lnTo>
                <a:lnTo>
                  <a:pt x="23395" y="119707"/>
                </a:lnTo>
                <a:lnTo>
                  <a:pt x="23479" y="119780"/>
                </a:lnTo>
                <a:lnTo>
                  <a:pt x="23604" y="119890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890"/>
                </a:lnTo>
                <a:lnTo>
                  <a:pt x="24187" y="119780"/>
                </a:lnTo>
                <a:lnTo>
                  <a:pt x="24270" y="119707"/>
                </a:lnTo>
                <a:lnTo>
                  <a:pt x="28020" y="113117"/>
                </a:lnTo>
                <a:lnTo>
                  <a:pt x="120000" y="113117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07500" y="1086860"/>
            <a:ext cx="7928999" cy="22283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1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07500" y="3960635"/>
            <a:ext cx="7928999" cy="3260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ctr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07500" y="3600450"/>
            <a:ext cx="79211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l">
              <a:spcBef>
                <a:spcPts val="0"/>
              </a:spcBef>
              <a:defRPr b="0" sz="1800"/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0" y="0"/>
            <a:ext cx="9144000" cy="3600599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SzPct val="91666"/>
              <a:buFont typeface="Quest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07500" y="4025503"/>
            <a:ext cx="7921199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rtl="0">
              <a:spcBef>
                <a:spcPts val="0"/>
              </a:spcBef>
              <a:buFont typeface="Questrial"/>
              <a:buNone/>
              <a:defRPr sz="900"/>
            </a:lvl1pPr>
            <a:lvl2pPr indent="0" lvl="1" marL="342900" rtl="0">
              <a:spcBef>
                <a:spcPts val="0"/>
              </a:spcBef>
              <a:buFont typeface="Questrial"/>
              <a:buNone/>
              <a:defRPr sz="9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sz="8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sz="7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sz="7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sz="7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sz="7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sz="7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sz="700"/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473772" y="811091"/>
            <a:ext cx="4749299" cy="2429400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type="title"/>
          </p:nvPr>
        </p:nvSpPr>
        <p:spPr>
          <a:xfrm>
            <a:off x="638238" y="928876"/>
            <a:ext cx="4420199" cy="19844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l">
              <a:spcBef>
                <a:spcPts val="0"/>
              </a:spcBef>
              <a:defRPr b="1" sz="3200" cap="none"/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39892" y="3332760"/>
            <a:ext cx="4418700" cy="5348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1pPr>
            <a:lvl2pPr indent="0" lvl="1" marL="3429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2pPr>
            <a:lvl3pPr indent="0" lvl="2" marL="6858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200">
                <a:solidFill>
                  <a:schemeClr val="lt1"/>
                </a:solidFill>
              </a:defRPr>
            </a:lvl3pPr>
            <a:lvl4pPr indent="0" lvl="3" marL="10287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4pPr>
            <a:lvl5pPr indent="0" lvl="4" marL="13716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5pPr>
            <a:lvl6pPr indent="0" lvl="5" marL="17145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6pPr>
            <a:lvl7pPr indent="0" lvl="6" marL="20574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7pPr>
            <a:lvl8pPr indent="0" lvl="7" marL="24003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8pPr>
            <a:lvl9pPr indent="0" lvl="8" marL="27432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5680981" y="811091"/>
            <a:ext cx="2857499" cy="30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Font typeface="Questrial"/>
              <a:buNone/>
              <a:defRPr/>
            </a:lvl1pPr>
            <a:lvl2pPr lvl="1" rtl="0">
              <a:spcBef>
                <a:spcPts val="0"/>
              </a:spcBef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855662" y="1714938"/>
            <a:ext cx="3671399" cy="1877999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type="title"/>
          </p:nvPr>
        </p:nvSpPr>
        <p:spPr>
          <a:xfrm>
            <a:off x="1017816" y="1826967"/>
            <a:ext cx="3286800" cy="15059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617000" y="1714500"/>
            <a:ext cx="3660300" cy="17216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Font typeface="Questrial"/>
              <a:buNone/>
              <a:defRPr/>
            </a:lvl1pPr>
            <a:lvl2pPr lvl="1" rtl="0">
              <a:spcBef>
                <a:spcPts val="0"/>
              </a:spcBef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9144000" cy="16395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sz="3000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 rot="5400000">
            <a:off x="3190864" y="-944999"/>
            <a:ext cx="2755800" cy="79223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65100" lvl="0" marL="25400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9700" lvl="1" marL="5588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8636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6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9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1803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095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24003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27051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752237" y="334566"/>
            <a:ext cx="3391799" cy="4061100"/>
          </a:xfrm>
          <a:custGeom>
            <a:pathLst>
              <a:path extrusionOk="0" h="120000" w="120000">
                <a:moveTo>
                  <a:pt x="7627" y="0"/>
                </a:moveTo>
                <a:lnTo>
                  <a:pt x="7627" y="33250"/>
                </a:lnTo>
                <a:lnTo>
                  <a:pt x="333" y="38111"/>
                </a:lnTo>
                <a:lnTo>
                  <a:pt x="333" y="38111"/>
                </a:lnTo>
                <a:lnTo>
                  <a:pt x="250" y="38222"/>
                </a:lnTo>
                <a:lnTo>
                  <a:pt x="125" y="38388"/>
                </a:lnTo>
                <a:lnTo>
                  <a:pt x="0" y="38527"/>
                </a:lnTo>
                <a:lnTo>
                  <a:pt x="0" y="38694"/>
                </a:lnTo>
                <a:lnTo>
                  <a:pt x="0" y="38861"/>
                </a:lnTo>
                <a:lnTo>
                  <a:pt x="125" y="39000"/>
                </a:lnTo>
                <a:lnTo>
                  <a:pt x="250" y="39166"/>
                </a:lnTo>
                <a:lnTo>
                  <a:pt x="333" y="39277"/>
                </a:lnTo>
                <a:lnTo>
                  <a:pt x="7627" y="44138"/>
                </a:lnTo>
                <a:lnTo>
                  <a:pt x="7627" y="120000"/>
                </a:lnTo>
                <a:lnTo>
                  <a:pt x="119999" y="120000"/>
                </a:lnTo>
                <a:lnTo>
                  <a:pt x="119999" y="0"/>
                </a:lnTo>
                <a:lnTo>
                  <a:pt x="7627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type="title"/>
          </p:nvPr>
        </p:nvSpPr>
        <p:spPr>
          <a:xfrm rot="5400000">
            <a:off x="5147648" y="1429628"/>
            <a:ext cx="3851099" cy="18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sz="3000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 rot="5400000">
            <a:off x="1056405" y="-114083"/>
            <a:ext cx="4061100" cy="49583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65100" lvl="0" marL="25400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9700" lvl="1" marL="5588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8636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6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9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1803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095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24003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27051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144000" cy="16395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" name="Shape 20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sz="3000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614034" y="1666715"/>
            <a:ext cx="7915800" cy="27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lvl="0" rtl="0">
              <a:spcBef>
                <a:spcPts val="0"/>
              </a:spcBef>
              <a:defRPr sz="1800"/>
            </a:lvl1pPr>
            <a:lvl2pPr lvl="1" rtl="0">
              <a:spcBef>
                <a:spcPts val="0"/>
              </a:spcBef>
              <a:defRPr sz="1700"/>
            </a:lvl2pPr>
            <a:lvl3pPr lvl="2" rtl="0">
              <a:spcBef>
                <a:spcPts val="0"/>
              </a:spcBef>
              <a:defRPr sz="1500"/>
            </a:lvl3pPr>
            <a:lvl4pPr lvl="3" rtl="0">
              <a:spcBef>
                <a:spcPts val="0"/>
              </a:spcBef>
              <a:defRPr sz="1400"/>
            </a:lvl4pPr>
            <a:lvl5pPr lvl="4" rtl="0">
              <a:spcBef>
                <a:spcPts val="0"/>
              </a:spcBef>
              <a:defRPr sz="1200"/>
            </a:lvl5pPr>
            <a:lvl6pPr lvl="5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0"/>
            <a:ext cx="9144000" cy="39026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3117"/>
                </a:lnTo>
                <a:lnTo>
                  <a:pt x="100354" y="113117"/>
                </a:lnTo>
                <a:lnTo>
                  <a:pt x="96604" y="119707"/>
                </a:lnTo>
                <a:lnTo>
                  <a:pt x="96604" y="119707"/>
                </a:lnTo>
                <a:lnTo>
                  <a:pt x="96520" y="119780"/>
                </a:lnTo>
                <a:lnTo>
                  <a:pt x="96395" y="119890"/>
                </a:lnTo>
                <a:lnTo>
                  <a:pt x="96270" y="120000"/>
                </a:lnTo>
                <a:lnTo>
                  <a:pt x="96166" y="120000"/>
                </a:lnTo>
                <a:lnTo>
                  <a:pt x="96041" y="120000"/>
                </a:lnTo>
                <a:lnTo>
                  <a:pt x="95937" y="119890"/>
                </a:lnTo>
                <a:lnTo>
                  <a:pt x="95812" y="119780"/>
                </a:lnTo>
                <a:lnTo>
                  <a:pt x="95729" y="119707"/>
                </a:lnTo>
                <a:lnTo>
                  <a:pt x="91979" y="113117"/>
                </a:lnTo>
                <a:lnTo>
                  <a:pt x="0" y="11311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type="title"/>
          </p:nvPr>
        </p:nvSpPr>
        <p:spPr>
          <a:xfrm>
            <a:off x="607500" y="2213547"/>
            <a:ext cx="7921199" cy="11015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r">
              <a:spcBef>
                <a:spcPts val="0"/>
              </a:spcBef>
              <a:defRPr b="1" sz="3600" cap="none"/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07500" y="3960900"/>
            <a:ext cx="7921199" cy="3254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 algn="r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1pPr>
            <a:lvl2pPr indent="0" lvl="1" marL="3429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2pPr>
            <a:lvl3pPr indent="0" lvl="2" marL="6858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200">
                <a:solidFill>
                  <a:schemeClr val="lt1"/>
                </a:solidFill>
              </a:defRPr>
            </a:lvl3pPr>
            <a:lvl4pPr indent="0" lvl="3" marL="10287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4pPr>
            <a:lvl5pPr indent="0" lvl="4" marL="13716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5pPr>
            <a:lvl6pPr indent="0" lvl="5" marL="17145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6pPr>
            <a:lvl7pPr indent="0" lvl="6" marL="20574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7pPr>
            <a:lvl8pPr indent="0" lvl="7" marL="24003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8pPr>
            <a:lvl9pPr indent="0" lvl="8" marL="27432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6395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sz="3000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14034" y="1666715"/>
            <a:ext cx="3889499" cy="272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165100" lvl="0" marL="25400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9700" lvl="1" marL="5588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8636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6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9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1803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095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24003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27051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0560" y="1666715"/>
            <a:ext cx="3895799" cy="272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165100" lvl="0" marL="25400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9700" lvl="1" marL="5588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8636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6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9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1803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095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24003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27051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16395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11045" y="1631156"/>
            <a:ext cx="3892500" cy="4322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rtl="0" algn="ctr">
              <a:spcBef>
                <a:spcPts val="0"/>
              </a:spcBef>
              <a:buFont typeface="Questrial"/>
              <a:buNone/>
              <a:defRPr b="0" sz="1500"/>
            </a:lvl1pPr>
            <a:lvl2pPr indent="0" lvl="1" marL="342900" rtl="0">
              <a:spcBef>
                <a:spcPts val="0"/>
              </a:spcBef>
              <a:buFont typeface="Questrial"/>
              <a:buNone/>
              <a:defRPr b="1" sz="15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b="1" sz="14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b="1" sz="12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b="1" sz="12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b="1" sz="12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b="1" sz="12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b="1" sz="12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b="1" sz="12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611046" y="2063353"/>
            <a:ext cx="3892500" cy="2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65100" lvl="0" marL="25400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9700" lvl="1" marL="5588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8636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6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9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1803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095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24003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27051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640560" y="1631156"/>
            <a:ext cx="3895799" cy="4322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rtl="0" algn="ctr">
              <a:spcBef>
                <a:spcPts val="0"/>
              </a:spcBef>
              <a:buFont typeface="Questrial"/>
              <a:buNone/>
              <a:defRPr b="0" sz="1500"/>
            </a:lvl1pPr>
            <a:lvl2pPr indent="0" lvl="1" marL="342900" rtl="0">
              <a:spcBef>
                <a:spcPts val="0"/>
              </a:spcBef>
              <a:buFont typeface="Questrial"/>
              <a:buNone/>
              <a:defRPr b="1" sz="15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b="1" sz="14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b="1" sz="12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b="1" sz="12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b="1" sz="12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b="1" sz="12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b="1" sz="12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b="1" sz="1200"/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640560" y="2063353"/>
            <a:ext cx="3895799" cy="2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65100" lvl="0" marL="25400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9700" lvl="1" marL="5588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8636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6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9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1803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095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24003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27051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16395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sz="3000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804863" y="334565"/>
            <a:ext cx="2660700" cy="1361100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type="title"/>
          </p:nvPr>
        </p:nvSpPr>
        <p:spPr>
          <a:xfrm>
            <a:off x="804863" y="334565"/>
            <a:ext cx="2660700" cy="12137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l">
              <a:spcBef>
                <a:spcPts val="0"/>
              </a:spcBef>
              <a:defRPr b="1" sz="1500"/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641724" y="334565"/>
            <a:ext cx="4689299" cy="4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165100" lvl="0" marL="25400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9700" lvl="1" marL="5588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8636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6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9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18034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0955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24003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270510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Font typeface="Noto Sans Symbol"/>
              <a:buChar char="○"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804863" y="1695553"/>
            <a:ext cx="2660700" cy="2700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rtl="0">
              <a:spcBef>
                <a:spcPts val="0"/>
              </a:spcBef>
              <a:buFont typeface="Questrial"/>
              <a:buNone/>
              <a:defRPr sz="1100"/>
            </a:lvl1pPr>
            <a:lvl2pPr indent="0" lvl="1" marL="342900" rtl="0">
              <a:spcBef>
                <a:spcPts val="0"/>
              </a:spcBef>
              <a:buFont typeface="Questrial"/>
              <a:buNone/>
              <a:defRPr sz="9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sz="8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sz="7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sz="7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sz="7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sz="7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sz="7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sz="700"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11045" y="545641"/>
            <a:ext cx="3639899" cy="1212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 algn="l">
              <a:spcBef>
                <a:spcPts val="0"/>
              </a:spcBef>
              <a:defRPr b="0" sz="1800"/>
            </a:lvl1pPr>
            <a:lvl2pPr lvl="1"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x="4573587" y="0"/>
            <a:ext cx="4570499" cy="5143499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11045" y="1758512"/>
            <a:ext cx="3639899" cy="26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Font typeface="Questrial"/>
              <a:buNone/>
              <a:defRPr sz="900"/>
            </a:lvl1pPr>
            <a:lvl2pPr indent="0" lvl="1" marL="342900" rtl="0">
              <a:spcBef>
                <a:spcPts val="0"/>
              </a:spcBef>
              <a:buFont typeface="Questrial"/>
              <a:buNone/>
              <a:defRPr sz="900"/>
            </a:lvl2pPr>
            <a:lvl3pPr indent="0" lvl="2" marL="685800" rtl="0">
              <a:spcBef>
                <a:spcPts val="0"/>
              </a:spcBef>
              <a:buFont typeface="Questrial"/>
              <a:buNone/>
              <a:defRPr sz="800"/>
            </a:lvl3pPr>
            <a:lvl4pPr indent="0" lvl="3" marL="1028700" rtl="0">
              <a:spcBef>
                <a:spcPts val="0"/>
              </a:spcBef>
              <a:buFont typeface="Questrial"/>
              <a:buNone/>
              <a:defRPr sz="700"/>
            </a:lvl4pPr>
            <a:lvl5pPr indent="0" lvl="4" marL="1371600" rtl="0">
              <a:spcBef>
                <a:spcPts val="0"/>
              </a:spcBef>
              <a:buFont typeface="Questrial"/>
              <a:buNone/>
              <a:defRPr sz="700"/>
            </a:lvl5pPr>
            <a:lvl6pPr indent="0" lvl="5" marL="1714500" rtl="0">
              <a:spcBef>
                <a:spcPts val="0"/>
              </a:spcBef>
              <a:buFont typeface="Questrial"/>
              <a:buNone/>
              <a:defRPr sz="700"/>
            </a:lvl6pPr>
            <a:lvl7pPr indent="0" lvl="6" marL="2057400" rtl="0">
              <a:spcBef>
                <a:spcPts val="0"/>
              </a:spcBef>
              <a:buFont typeface="Questrial"/>
              <a:buNone/>
              <a:defRPr sz="700"/>
            </a:lvl7pPr>
            <a:lvl8pPr indent="0" lvl="7" marL="2400300" rtl="0">
              <a:spcBef>
                <a:spcPts val="0"/>
              </a:spcBef>
              <a:buFont typeface="Questrial"/>
              <a:buNone/>
              <a:defRPr sz="700"/>
            </a:lvl8pPr>
            <a:lvl9pPr indent="0" lvl="8" marL="2743200" rtl="0">
              <a:spcBef>
                <a:spcPts val="0"/>
              </a:spcBef>
              <a:buFont typeface="Questrial"/>
              <a:buNone/>
              <a:defRPr sz="700"/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2914357" y="4531021"/>
            <a:ext cx="732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42797" y="4531021"/>
            <a:ext cx="24716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3647016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SzPct val="36666"/>
              <a:buFont typeface="Questrial"/>
              <a:buNone/>
              <a:defRPr b="1" i="0" sz="3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07500" y="1638300"/>
            <a:ext cx="7922399" cy="27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165100" lvl="0" marL="254000" marR="0" rtl="0" algn="l">
              <a:spcBef>
                <a:spcPts val="300"/>
              </a:spcBef>
              <a:spcAft>
                <a:spcPts val="500"/>
              </a:spcAft>
              <a:buClr>
                <a:schemeClr val="accent1"/>
              </a:buClr>
              <a:buSzPct val="78571"/>
              <a:buFont typeface="Noto Sans Symbol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39700" lvl="1" marL="5588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91666"/>
              <a:buFont typeface="Noto Sans Symbol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8636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Noto Sans Symbol"/>
              <a:buChar char="○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2065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22222"/>
              <a:buFont typeface="Noto Sans Symbol"/>
              <a:buChar char="○"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15494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22222"/>
              <a:buFont typeface="Noto Sans Symbol"/>
              <a:buChar char="○"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18034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22222"/>
              <a:buFont typeface="Noto Sans Symbol"/>
              <a:buChar char="○"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0955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22222"/>
              <a:buFont typeface="Noto Sans Symbol"/>
              <a:buChar char="○"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24003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22222"/>
              <a:buFont typeface="Noto Sans Symbol"/>
              <a:buChar char="○"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2705100" marR="0" rtl="0" algn="l">
              <a:spcBef>
                <a:spcPts val="200"/>
              </a:spcBef>
              <a:spcAft>
                <a:spcPts val="500"/>
              </a:spcAft>
              <a:buClr>
                <a:schemeClr val="accent1"/>
              </a:buClr>
              <a:buSzPct val="122222"/>
              <a:buFont typeface="Noto Sans Symbol"/>
              <a:buChar char="○"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38635" y="4531021"/>
            <a:ext cx="6483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SzPct val="157142"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buSzPct val="157142"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008748" y="4436916"/>
            <a:ext cx="7967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607500" y="1086860"/>
            <a:ext cx="7928999" cy="22283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6829"/>
              <a:buFont typeface="Arial"/>
              <a:buNone/>
            </a:pPr>
            <a:r>
              <a:rPr lang="pt-BR"/>
              <a:t>XP - eXtreme Programming</a:t>
            </a:r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607500" y="3960635"/>
            <a:ext cx="7928999" cy="3260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Aluno: Augusto Consulmagnos Romeiro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Orientadores: Daniel de Oliviera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		      Marcos Kalinowski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Arquitetura Simples - </a:t>
            </a:r>
            <a:r>
              <a:rPr i="1" lang="pt-BR"/>
              <a:t>Simple Design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14034" y="18191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Se algo é complexo, faça o mais simples possível e evolua durante as interações</a:t>
            </a:r>
          </a:p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Para criar a arquitetura são criadas reuniões fazendo brain storm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Time integrado - </a:t>
            </a:r>
            <a:r>
              <a:rPr i="1" lang="pt-BR"/>
              <a:t>Whole Team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14034" y="18191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Envolver o cliente em seu time de desenvolvedores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607500" y="335390"/>
            <a:ext cx="7929000" cy="7278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Teste de Aceitação - </a:t>
            </a:r>
            <a:r>
              <a:rPr i="1" lang="pt-BR"/>
              <a:t>Customers Test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14034" y="18191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Representa exatamente a métrica de aderência de software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607500" y="335390"/>
            <a:ext cx="7929000" cy="7278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Ritmo Sustentável - </a:t>
            </a:r>
            <a:r>
              <a:rPr i="1" lang="pt-BR"/>
              <a:t>Sustanaible Pace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14034" y="18191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Trabalhar com Qualidade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607500" y="335390"/>
            <a:ext cx="7929000" cy="7278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Reuniões em pé - </a:t>
            </a:r>
            <a:r>
              <a:rPr i="1" lang="pt-BR"/>
              <a:t>Stand-up Meeting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14034" y="18191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Foco abordando as tarefas a serem feitas e tarefas realizadas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607500" y="335390"/>
            <a:ext cx="7929000" cy="7278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Posse Coletiva - </a:t>
            </a:r>
            <a:r>
              <a:rPr i="1" lang="pt-BR"/>
              <a:t>Colletive Ownership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14034" y="18191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Toda a equipe deve conhecer todas as partes do sistema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607500" y="335390"/>
            <a:ext cx="7929000" cy="7278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Programação em Pares - </a:t>
            </a:r>
            <a:r>
              <a:rPr i="1" lang="pt-BR"/>
              <a:t>Pair Programming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14034" y="18191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Busca da evolução da equipe e de uma melhor qualidade do código.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607500" y="335390"/>
            <a:ext cx="7929000" cy="7278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Padrões de Código - </a:t>
            </a:r>
            <a:r>
              <a:rPr i="1" lang="pt-BR"/>
              <a:t>Code Standards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14034" y="18191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Todo o código deve parecer que foi feito por uma só pessoa.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07500" y="335390"/>
            <a:ext cx="7929000" cy="7278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Desenvolvimento Orientado a Testes - </a:t>
            </a:r>
            <a:r>
              <a:rPr i="1" lang="pt-BR"/>
              <a:t>Test Driven Development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14034" y="18191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Se o software tem  apenas  a  funcionalidade seu  software  está incompleto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607500" y="335390"/>
            <a:ext cx="7929000" cy="7278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Refatoração - </a:t>
            </a:r>
            <a:r>
              <a:rPr i="1" lang="pt-BR"/>
              <a:t>Refactoring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14034" y="18191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Processo  que  permite  a  melhoria  contínua do código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que é uma Metodologia?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14034" y="16667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800">
                <a:solidFill>
                  <a:srgbClr val="FFFFFF"/>
                </a:solidFill>
              </a:rPr>
              <a:t>“Corpo de regras estabelecidas para realizar uma ou várias atividades”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607500" y="335390"/>
            <a:ext cx="7929000" cy="7278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Integração Continua - </a:t>
            </a:r>
            <a:r>
              <a:rPr i="1" lang="pt-BR"/>
              <a:t>Continuous Integration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14034" y="18191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0000"/>
              <a:buFont typeface="Questrial"/>
            </a:pPr>
            <a:r>
              <a:rPr lang="pt-BR" sz="2800">
                <a:solidFill>
                  <a:srgbClr val="FFFFFF"/>
                </a:solidFill>
              </a:rPr>
              <a:t>Integrar de forma contínua permite saber o status real da programação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XP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14034" y="16667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024" y="1544775"/>
            <a:ext cx="7915798" cy="39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017816" y="1826967"/>
            <a:ext cx="3286800" cy="15059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Duvidas ?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4617000" y="1714500"/>
            <a:ext cx="3660300" cy="17216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 rot="5400000">
            <a:off x="5147648" y="1429628"/>
            <a:ext cx="3851099" cy="18711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BIOGRAFIA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282725" y="439625"/>
            <a:ext cx="5252400" cy="38510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Teles, Vinícius Manhães. "Extreme programming." </a:t>
            </a:r>
            <a:r>
              <a:rPr i="1"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São Paulo: Novatec</a:t>
            </a: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(2004).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Beck, Kent. </a:t>
            </a:r>
            <a:r>
              <a:rPr i="1"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Extreme programming explained: embrace change</a:t>
            </a: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addison-wesley professional, 2000.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Beck, Kent, et al. "Manifesto for agile software development." (2001).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 que é uma Framework?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14034" y="16667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800">
                <a:solidFill>
                  <a:srgbClr val="FFFFFF"/>
                </a:solidFill>
              </a:rPr>
              <a:t>“Um conjunto de conceitos usado para resolver um problema”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Metodologia x Framework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11045" y="1631156"/>
            <a:ext cx="3892500" cy="4322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/>
              <a:t>Metodologia</a:t>
            </a:r>
          </a:p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611046" y="2063353"/>
            <a:ext cx="3892500" cy="23322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1800"/>
              <a:t>Regras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1800"/>
              <a:t>Realizar atividades</a:t>
            </a: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1800"/>
              <a:t>Prescritivas</a:t>
            </a:r>
          </a:p>
        </p:txBody>
      </p:sp>
      <p:sp>
        <p:nvSpPr>
          <p:cNvPr id="136" name="Shape 136"/>
          <p:cNvSpPr txBox="1"/>
          <p:nvPr>
            <p:ph idx="3" type="body"/>
          </p:nvPr>
        </p:nvSpPr>
        <p:spPr>
          <a:xfrm>
            <a:off x="4640560" y="1631156"/>
            <a:ext cx="3895799" cy="4322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/>
              <a:t>Framework</a:t>
            </a:r>
          </a:p>
        </p:txBody>
      </p:sp>
      <p:sp>
        <p:nvSpPr>
          <p:cNvPr id="137" name="Shape 137"/>
          <p:cNvSpPr txBox="1"/>
          <p:nvPr>
            <p:ph idx="4" type="body"/>
          </p:nvPr>
        </p:nvSpPr>
        <p:spPr>
          <a:xfrm>
            <a:off x="4640560" y="2063353"/>
            <a:ext cx="3895799" cy="23322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1800"/>
              <a:t>Conceitos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1800"/>
              <a:t>Resolver problemas</a:t>
            </a: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1800"/>
              <a:t>Empíricos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Para que serve o XP?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14034" y="16667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pt-BR" sz="2800"/>
              <a:t>O XP visa responder com eficiência as mudanças do projeto mantendo a sua qualidade.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Pilares do XP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14034" y="16667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pt-BR" sz="2800"/>
              <a:t>Comunicação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pt-BR" sz="2800"/>
              <a:t>Simplicidade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pt-BR" sz="2800"/>
              <a:t>FeedBack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pt-BR" sz="2800"/>
              <a:t>Coragem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Planeje o jogo - </a:t>
            </a:r>
            <a:r>
              <a:rPr i="1" lang="pt-BR"/>
              <a:t>Planning Game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14034" y="18191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O desenvolvimento é feito em iterações semanais.</a:t>
            </a:r>
          </a:p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No início da semana, desenvolvedores e cliente reúnem-se para priorizar as funcionalidades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Pequenas versões - </a:t>
            </a:r>
            <a:r>
              <a:rPr i="1" lang="pt-BR"/>
              <a:t>Small Release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14034" y="18191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Deve ser liberado pequenas versões funcionais do projeto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607500" y="335390"/>
            <a:ext cx="7928999" cy="727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Usar Metáforas - </a:t>
            </a:r>
            <a:r>
              <a:rPr i="1" lang="pt-BR"/>
              <a:t>Metaphor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14034" y="1819115"/>
            <a:ext cx="7915800" cy="2727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pt-BR" sz="2800">
                <a:solidFill>
                  <a:srgbClr val="FFFFFF"/>
                </a:solidFill>
              </a:rPr>
              <a:t>Facilita a comunicação entre a equipe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