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913575" y="4698624"/>
            <a:ext cx="3230880" cy="445770"/>
          </a:xfrm>
          <a:custGeom>
            <a:avLst/>
            <a:gdLst/>
            <a:ahLst/>
            <a:cxnLst/>
            <a:rect l="l" t="t" r="r" b="b"/>
            <a:pathLst>
              <a:path w="3230879" h="445770">
                <a:moveTo>
                  <a:pt x="0" y="445649"/>
                </a:moveTo>
                <a:lnTo>
                  <a:pt x="231949" y="0"/>
                </a:lnTo>
                <a:lnTo>
                  <a:pt x="3230549" y="444874"/>
                </a:lnTo>
                <a:lnTo>
                  <a:pt x="0" y="445649"/>
                </a:lnTo>
                <a:close/>
              </a:path>
            </a:pathLst>
          </a:custGeom>
          <a:solidFill>
            <a:srgbClr val="D7EC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-849" y="3540099"/>
            <a:ext cx="6184265" cy="1158240"/>
          </a:xfrm>
          <a:custGeom>
            <a:avLst/>
            <a:gdLst/>
            <a:ahLst/>
            <a:cxnLst/>
            <a:rect l="l" t="t" r="r" b="b"/>
            <a:pathLst>
              <a:path w="6184265" h="1158239">
                <a:moveTo>
                  <a:pt x="6146374" y="1157674"/>
                </a:moveTo>
                <a:lnTo>
                  <a:pt x="849" y="235574"/>
                </a:lnTo>
                <a:lnTo>
                  <a:pt x="0" y="0"/>
                </a:lnTo>
                <a:lnTo>
                  <a:pt x="6184099" y="1086424"/>
                </a:lnTo>
                <a:lnTo>
                  <a:pt x="6146374" y="1157674"/>
                </a:lnTo>
                <a:close/>
              </a:path>
            </a:pathLst>
          </a:custGeom>
          <a:solidFill>
            <a:srgbClr val="81C1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599" y="0"/>
            <a:ext cx="9145199" cy="51446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50950" y="0"/>
            <a:ext cx="1381760" cy="4706620"/>
          </a:xfrm>
          <a:custGeom>
            <a:avLst/>
            <a:gdLst/>
            <a:ahLst/>
            <a:cxnLst/>
            <a:rect l="l" t="t" r="r" b="b"/>
            <a:pathLst>
              <a:path w="1381759" h="4706620">
                <a:moveTo>
                  <a:pt x="1381724" y="4706549"/>
                </a:moveTo>
                <a:lnTo>
                  <a:pt x="1362674" y="4699999"/>
                </a:lnTo>
                <a:lnTo>
                  <a:pt x="0" y="0"/>
                </a:lnTo>
                <a:lnTo>
                  <a:pt x="148824" y="0"/>
                </a:lnTo>
                <a:lnTo>
                  <a:pt x="1381724" y="4706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259599" y="4081536"/>
            <a:ext cx="884555" cy="1062355"/>
          </a:xfrm>
          <a:custGeom>
            <a:avLst/>
            <a:gdLst/>
            <a:ahLst/>
            <a:cxnLst/>
            <a:rect l="l" t="t" r="r" b="b"/>
            <a:pathLst>
              <a:path w="884554" h="1062354">
                <a:moveTo>
                  <a:pt x="884399" y="1061999"/>
                </a:moveTo>
                <a:lnTo>
                  <a:pt x="0" y="1061999"/>
                </a:lnTo>
                <a:lnTo>
                  <a:pt x="884399" y="0"/>
                </a:lnTo>
                <a:lnTo>
                  <a:pt x="884399" y="1061999"/>
                </a:lnTo>
                <a:close/>
              </a:path>
            </a:pathLst>
          </a:custGeom>
          <a:solidFill>
            <a:srgbClr val="005C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259588" y="4259122"/>
            <a:ext cx="884555" cy="884555"/>
          </a:xfrm>
          <a:custGeom>
            <a:avLst/>
            <a:gdLst/>
            <a:ahLst/>
            <a:cxnLst/>
            <a:rect l="l" t="t" r="r" b="b"/>
            <a:pathLst>
              <a:path w="884554" h="884554">
                <a:moveTo>
                  <a:pt x="884399" y="884399"/>
                </a:moveTo>
                <a:lnTo>
                  <a:pt x="0" y="884399"/>
                </a:lnTo>
                <a:lnTo>
                  <a:pt x="884399" y="0"/>
                </a:lnTo>
                <a:lnTo>
                  <a:pt x="884399" y="884399"/>
                </a:lnTo>
                <a:close/>
              </a:path>
            </a:pathLst>
          </a:custGeom>
          <a:solidFill>
            <a:srgbClr val="81C1E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59500" y="234345"/>
            <a:ext cx="618974" cy="609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3525" y="1522384"/>
            <a:ext cx="615694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641185"/>
            <a:ext cx="8374549" cy="221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575" y="289669"/>
            <a:ext cx="17735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 b="1">
                <a:latin typeface="Roboto Bk"/>
                <a:cs typeface="Roboto Bk"/>
              </a:rPr>
              <a:t>INSTITUTO</a:t>
            </a:r>
            <a:r>
              <a:rPr dirty="0" sz="1000" spc="-15" b="1">
                <a:latin typeface="Roboto Bk"/>
                <a:cs typeface="Roboto Bk"/>
              </a:rPr>
              <a:t> </a:t>
            </a:r>
            <a:r>
              <a:rPr dirty="0" sz="1000" spc="-10" b="1">
                <a:latin typeface="Roboto Bk"/>
                <a:cs typeface="Roboto Bk"/>
              </a:rPr>
              <a:t>DE</a:t>
            </a:r>
            <a:r>
              <a:rPr dirty="0" sz="1000" spc="-15" b="1">
                <a:latin typeface="Roboto Bk"/>
                <a:cs typeface="Roboto Bk"/>
              </a:rPr>
              <a:t> </a:t>
            </a:r>
            <a:r>
              <a:rPr dirty="0" sz="1000" spc="5" b="1">
                <a:latin typeface="Roboto Bk"/>
                <a:cs typeface="Roboto Bk"/>
              </a:rPr>
              <a:t>INFORMÁTICA</a:t>
            </a:r>
            <a:endParaRPr sz="1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Arial MT"/>
                <a:cs typeface="Arial MT"/>
              </a:rPr>
              <a:t>Universidade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Federal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de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Goiás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002" y="3911712"/>
            <a:ext cx="8396605" cy="955675"/>
            <a:chOff x="370002" y="3911712"/>
            <a:chExt cx="8396605" cy="95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2" y="4300976"/>
              <a:ext cx="1675949" cy="566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9999" y="3911712"/>
              <a:ext cx="1546000" cy="75264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Algoritmos </a:t>
            </a:r>
            <a:r>
              <a:rPr dirty="0" spc="20"/>
              <a:t>de </a:t>
            </a:r>
            <a:r>
              <a:rPr dirty="0"/>
              <a:t>replicação </a:t>
            </a:r>
            <a:r>
              <a:rPr dirty="0" spc="55"/>
              <a:t>e </a:t>
            </a:r>
            <a:r>
              <a:rPr dirty="0" spc="-785"/>
              <a:t> </a:t>
            </a:r>
            <a:r>
              <a:rPr dirty="0" spc="-5"/>
              <a:t>consistência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49" y="0"/>
            <a:ext cx="9145270" cy="5144770"/>
            <a:chOff x="-849" y="0"/>
            <a:chExt cx="9145270" cy="5144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34323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13575" y="4698624"/>
              <a:ext cx="3230880" cy="445770"/>
            </a:xfrm>
            <a:custGeom>
              <a:avLst/>
              <a:gdLst/>
              <a:ahLst/>
              <a:cxnLst/>
              <a:rect l="l" t="t" r="r" b="b"/>
              <a:pathLst>
                <a:path w="3230879" h="445770">
                  <a:moveTo>
                    <a:pt x="0" y="445649"/>
                  </a:moveTo>
                  <a:lnTo>
                    <a:pt x="231949" y="0"/>
                  </a:lnTo>
                  <a:lnTo>
                    <a:pt x="3230549" y="444874"/>
                  </a:lnTo>
                  <a:lnTo>
                    <a:pt x="0" y="445649"/>
                  </a:lnTo>
                  <a:close/>
                </a:path>
              </a:pathLst>
            </a:custGeom>
            <a:solidFill>
              <a:srgbClr val="D7EC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-849" y="3540099"/>
              <a:ext cx="6184265" cy="1158240"/>
            </a:xfrm>
            <a:custGeom>
              <a:avLst/>
              <a:gdLst/>
              <a:ahLst/>
              <a:cxnLst/>
              <a:rect l="l" t="t" r="r" b="b"/>
              <a:pathLst>
                <a:path w="6184265" h="1158239">
                  <a:moveTo>
                    <a:pt x="6146374" y="1157674"/>
                  </a:moveTo>
                  <a:lnTo>
                    <a:pt x="849" y="235574"/>
                  </a:lnTo>
                  <a:lnTo>
                    <a:pt x="0" y="0"/>
                  </a:lnTo>
                  <a:lnTo>
                    <a:pt x="6184099" y="1086424"/>
                  </a:lnTo>
                  <a:lnTo>
                    <a:pt x="6146374" y="1157674"/>
                  </a:lnTo>
                  <a:close/>
                </a:path>
              </a:pathLst>
            </a:custGeom>
            <a:solidFill>
              <a:srgbClr val="81C1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75575" y="289669"/>
            <a:ext cx="17735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 b="1">
                <a:latin typeface="Roboto Bk"/>
                <a:cs typeface="Roboto Bk"/>
              </a:rPr>
              <a:t>INSTITUTO</a:t>
            </a:r>
            <a:r>
              <a:rPr dirty="0" sz="1000" spc="-15" b="1">
                <a:latin typeface="Roboto Bk"/>
                <a:cs typeface="Roboto Bk"/>
              </a:rPr>
              <a:t> </a:t>
            </a:r>
            <a:r>
              <a:rPr dirty="0" sz="1000" spc="-10" b="1">
                <a:latin typeface="Roboto Bk"/>
                <a:cs typeface="Roboto Bk"/>
              </a:rPr>
              <a:t>DE</a:t>
            </a:r>
            <a:r>
              <a:rPr dirty="0" sz="1000" spc="-15" b="1">
                <a:latin typeface="Roboto Bk"/>
                <a:cs typeface="Roboto Bk"/>
              </a:rPr>
              <a:t> </a:t>
            </a:r>
            <a:r>
              <a:rPr dirty="0" sz="1000" spc="5" b="1">
                <a:latin typeface="Roboto Bk"/>
                <a:cs typeface="Roboto Bk"/>
              </a:rPr>
              <a:t>INFORMÁTICA</a:t>
            </a:r>
            <a:endParaRPr sz="1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Arial MT"/>
                <a:cs typeface="Arial MT"/>
              </a:rPr>
              <a:t>Universidade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Federal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de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Goiás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002" y="3911712"/>
            <a:ext cx="8396605" cy="955675"/>
            <a:chOff x="370002" y="3911712"/>
            <a:chExt cx="8396605" cy="955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002" y="4300976"/>
              <a:ext cx="1675949" cy="5660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99" y="3911712"/>
              <a:ext cx="1546000" cy="7526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587" y="2055534"/>
            <a:ext cx="8232140" cy="848360"/>
          </a:xfrm>
          <a:prstGeom prst="rect"/>
          <a:solidFill>
            <a:srgbClr val="005CA1"/>
          </a:solidFill>
        </p:spPr>
        <p:txBody>
          <a:bodyPr wrap="square" lIns="0" tIns="1905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5"/>
              </a:spcBef>
            </a:pPr>
            <a:r>
              <a:rPr dirty="0" sz="4800" spc="-5">
                <a:solidFill>
                  <a:srgbClr val="FFFFFF"/>
                </a:solidFill>
              </a:rPr>
              <a:t>Estratégias</a:t>
            </a:r>
            <a:r>
              <a:rPr dirty="0" sz="4800" spc="-25">
                <a:solidFill>
                  <a:srgbClr val="FFFFFF"/>
                </a:solidFill>
              </a:rPr>
              <a:t> </a:t>
            </a:r>
            <a:r>
              <a:rPr dirty="0" sz="4800" spc="35">
                <a:solidFill>
                  <a:srgbClr val="FFFFFF"/>
                </a:solidFill>
              </a:rPr>
              <a:t>de</a:t>
            </a:r>
            <a:r>
              <a:rPr dirty="0" sz="4800" spc="-25">
                <a:solidFill>
                  <a:srgbClr val="FFFFFF"/>
                </a:solidFill>
              </a:rPr>
              <a:t> </a:t>
            </a:r>
            <a:r>
              <a:rPr dirty="0" sz="4800" spc="-5">
                <a:solidFill>
                  <a:srgbClr val="FFFFFF"/>
                </a:solidFill>
              </a:rPr>
              <a:t>consistência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65166"/>
            <a:ext cx="664019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Modelo</a:t>
            </a:r>
            <a:r>
              <a:rPr dirty="0" sz="2600" spc="-20"/>
              <a:t> </a:t>
            </a:r>
            <a:r>
              <a:rPr dirty="0" sz="2600" spc="15"/>
              <a:t>de</a:t>
            </a:r>
            <a:r>
              <a:rPr dirty="0" sz="2600" spc="-10"/>
              <a:t> </a:t>
            </a:r>
            <a:r>
              <a:rPr dirty="0" sz="2600" spc="-5"/>
              <a:t>consistência</a:t>
            </a:r>
            <a:r>
              <a:rPr dirty="0" sz="2600" spc="-10"/>
              <a:t> </a:t>
            </a:r>
            <a:r>
              <a:rPr dirty="0" sz="2600" spc="-5"/>
              <a:t>centrados</a:t>
            </a:r>
            <a:r>
              <a:rPr dirty="0" sz="2600" spc="-10"/>
              <a:t> </a:t>
            </a:r>
            <a:r>
              <a:rPr dirty="0" sz="2600" spc="20"/>
              <a:t>em</a:t>
            </a:r>
            <a:r>
              <a:rPr dirty="0" sz="2600" spc="-10"/>
              <a:t> dados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402124" y="1172910"/>
            <a:ext cx="6653530" cy="321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7830">
              <a:lnSpc>
                <a:spcPct val="114999"/>
              </a:lnSpc>
              <a:spcBef>
                <a:spcPts val="100"/>
              </a:spcBef>
            </a:pP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É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um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contrato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entre um data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store (armazém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 dados) distribuído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os processos, no qual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data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store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define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precisamente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resultado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de operações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concorrentes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de leitura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escrita.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Exemplo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:</a:t>
            </a:r>
            <a:r>
              <a:rPr dirty="0" sz="1000" spc="-6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Algoritm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d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Paxos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50">
              <a:latin typeface="Arial MT"/>
              <a:cs typeface="Arial MT"/>
            </a:endParaRPr>
          </a:p>
          <a:p>
            <a:pPr marL="469900" indent="-32067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Consistência</a:t>
            </a:r>
            <a:r>
              <a:rPr dirty="0" sz="1200" spc="-5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contínua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E3E3E"/>
              </a:buClr>
              <a:buFont typeface="Arial MT"/>
              <a:buChar char="●"/>
            </a:pPr>
            <a:endParaRPr sz="1200">
              <a:latin typeface="Arial MT"/>
              <a:cs typeface="Arial MT"/>
            </a:endParaRPr>
          </a:p>
          <a:p>
            <a:pPr lvl="1" marL="927100" marR="5080" indent="-305435">
              <a:lnSpc>
                <a:spcPct val="114999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Busca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manter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um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certo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nível de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consistência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 dados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mesmo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quando ocorrem atualizações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 concorrentes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em diferentes partes do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sistema.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vez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 garantir uma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consistência rigorosa 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tempo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todo,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 consistência contínua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permite uma flexibilidade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controlada,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onde os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sistemas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podem operar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 com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diferentes níveis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consistência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com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base nos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requisitos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contexto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da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aplicação.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 MT"/>
              <a:buChar char="○"/>
            </a:pPr>
            <a:endParaRPr sz="1350">
              <a:latin typeface="Arial MT"/>
              <a:cs typeface="Arial MT"/>
            </a:endParaRPr>
          </a:p>
          <a:p>
            <a:pPr lvl="1" marL="927100" indent="-305435">
              <a:lnSpc>
                <a:spcPct val="100000"/>
              </a:lnSpc>
              <a:spcBef>
                <a:spcPts val="5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Réplicas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podem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diferir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em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relação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seus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valores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numéricos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 MT"/>
              <a:buChar char="○"/>
            </a:pPr>
            <a:endParaRPr sz="1350">
              <a:latin typeface="Arial MT"/>
              <a:cs typeface="Arial MT"/>
            </a:endParaRPr>
          </a:p>
          <a:p>
            <a:pPr lvl="1" marL="927100" indent="-305435">
              <a:lnSpc>
                <a:spcPct val="100000"/>
              </a:lnSpc>
              <a:buChar char="○"/>
              <a:tabLst>
                <a:tab pos="926465" algn="l"/>
                <a:tab pos="927100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Réplicas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podem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diferir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em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relação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à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desatualização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relativa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 MT"/>
              <a:buChar char="○"/>
            </a:pPr>
            <a:endParaRPr sz="1350">
              <a:latin typeface="Arial MT"/>
              <a:cs typeface="Arial MT"/>
            </a:endParaRPr>
          </a:p>
          <a:p>
            <a:pPr lvl="1" marL="927100" indent="-305435">
              <a:lnSpc>
                <a:spcPct val="100000"/>
              </a:lnSpc>
              <a:spcBef>
                <a:spcPts val="5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Pode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haver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diferenças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no número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na ordem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das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operações de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atualizações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realizadas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4842"/>
            <a:ext cx="664019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Modelo</a:t>
            </a:r>
            <a:r>
              <a:rPr dirty="0" sz="2600" spc="-20"/>
              <a:t> </a:t>
            </a:r>
            <a:r>
              <a:rPr dirty="0" sz="2600" spc="15"/>
              <a:t>de</a:t>
            </a:r>
            <a:r>
              <a:rPr dirty="0" sz="2600" spc="-10"/>
              <a:t> </a:t>
            </a:r>
            <a:r>
              <a:rPr dirty="0" sz="2600" spc="-5"/>
              <a:t>consistência</a:t>
            </a:r>
            <a:r>
              <a:rPr dirty="0" sz="2600" spc="-10"/>
              <a:t> </a:t>
            </a:r>
            <a:r>
              <a:rPr dirty="0" sz="2600" spc="-5"/>
              <a:t>centrados</a:t>
            </a:r>
            <a:r>
              <a:rPr dirty="0" sz="2600" spc="-10"/>
              <a:t> </a:t>
            </a:r>
            <a:r>
              <a:rPr dirty="0" sz="2600" spc="20"/>
              <a:t>em</a:t>
            </a:r>
            <a:r>
              <a:rPr dirty="0" sz="2600" spc="-10"/>
              <a:t> dados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21274" y="1218896"/>
            <a:ext cx="6501765" cy="3020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SzPct val="92307"/>
              <a:buChar char="●"/>
              <a:tabLst>
                <a:tab pos="332740" algn="l"/>
                <a:tab pos="333375" algn="l"/>
              </a:tabLst>
            </a:pPr>
            <a:r>
              <a:rPr dirty="0" sz="1300" spc="-5">
                <a:solidFill>
                  <a:srgbClr val="3E3E3E"/>
                </a:solidFill>
                <a:latin typeface="Arial MT"/>
                <a:cs typeface="Arial MT"/>
              </a:rPr>
              <a:t>Consistência</a:t>
            </a:r>
            <a:r>
              <a:rPr dirty="0" sz="1300" spc="-5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3E3E3E"/>
                </a:solidFill>
                <a:latin typeface="Arial MT"/>
                <a:cs typeface="Arial MT"/>
              </a:rPr>
              <a:t>sequencial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E3E3E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algn="just" lvl="1" marL="789940" marR="5080" indent="-305435">
              <a:lnSpc>
                <a:spcPct val="114999"/>
              </a:lnSpc>
              <a:buChar char="○"/>
              <a:tabLst>
                <a:tab pos="790575" algn="l"/>
              </a:tabLst>
            </a:pP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O resultado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 qualquer execução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é o mesmo, como se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as operações de todos os processos fossem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executadas na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mesma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ordem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sequencial 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as operações de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cada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processo aparecessem na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mesma </a:t>
            </a:r>
            <a:r>
              <a:rPr dirty="0" sz="1000" spc="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ordem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especificada pelo programa.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har char="○"/>
            </a:pPr>
            <a:endParaRPr sz="1200">
              <a:latin typeface="Arial MT"/>
              <a:cs typeface="Arial MT"/>
            </a:endParaRPr>
          </a:p>
          <a:p>
            <a:pPr algn="just" lvl="1" marL="789940" marR="45085" indent="-305435">
              <a:lnSpc>
                <a:spcPct val="114999"/>
              </a:lnSpc>
              <a:buChar char="○"/>
              <a:tabLst>
                <a:tab pos="790575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Esse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modelo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enfatiza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preservação da ordem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sequencial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das operações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conforme são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executadas,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independentemente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como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elas ocorrem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fisicamente nos nós do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sistema.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○"/>
            </a:pPr>
            <a:endParaRPr sz="1400">
              <a:latin typeface="Arial MT"/>
              <a:cs typeface="Arial MT"/>
            </a:endParaRPr>
          </a:p>
          <a:p>
            <a:pPr lvl="1" marL="789940" indent="-313055">
              <a:lnSpc>
                <a:spcPct val="100000"/>
              </a:lnSpc>
              <a:buSzPct val="110000"/>
              <a:buChar char="○"/>
              <a:tabLst>
                <a:tab pos="789940" algn="l"/>
                <a:tab pos="790575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Principais</a:t>
            </a:r>
            <a:r>
              <a:rPr dirty="0" sz="1000" spc="-5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pontos: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har char="○"/>
            </a:pPr>
            <a:endParaRPr sz="1500">
              <a:latin typeface="Arial MT"/>
              <a:cs typeface="Arial MT"/>
            </a:endParaRPr>
          </a:p>
          <a:p>
            <a:pPr lvl="2" marL="1247140" indent="-297815">
              <a:lnSpc>
                <a:spcPct val="100000"/>
              </a:lnSpc>
              <a:buChar char="■"/>
              <a:tabLst>
                <a:tab pos="1247140" algn="l"/>
                <a:tab pos="1247775" algn="l"/>
              </a:tabLst>
            </a:pP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Ordem</a:t>
            </a:r>
            <a:r>
              <a:rPr dirty="0" sz="900" spc="-3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das</a:t>
            </a:r>
            <a:r>
              <a:rPr dirty="0" sz="900" spc="-3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operações</a:t>
            </a:r>
            <a:endParaRPr sz="900">
              <a:latin typeface="Arial MT"/>
              <a:cs typeface="Arial MT"/>
            </a:endParaRPr>
          </a:p>
          <a:p>
            <a:pPr lvl="2" marL="1247140" indent="-297815">
              <a:lnSpc>
                <a:spcPct val="100000"/>
              </a:lnSpc>
              <a:spcBef>
                <a:spcPts val="540"/>
              </a:spcBef>
              <a:buChar char="■"/>
              <a:tabLst>
                <a:tab pos="1247140" algn="l"/>
                <a:tab pos="1247775" algn="l"/>
              </a:tabLst>
            </a:pP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Garantia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de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consistência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(As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operações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acontecem na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ordem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real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em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que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foram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realizadas)</a:t>
            </a:r>
            <a:endParaRPr sz="900">
              <a:latin typeface="Arial MT"/>
              <a:cs typeface="Arial MT"/>
            </a:endParaRPr>
          </a:p>
          <a:p>
            <a:pPr lvl="2" marL="1247140" indent="-297815">
              <a:lnSpc>
                <a:spcPct val="100000"/>
              </a:lnSpc>
              <a:spcBef>
                <a:spcPts val="540"/>
              </a:spcBef>
              <a:buChar char="■"/>
              <a:tabLst>
                <a:tab pos="1247140" algn="l"/>
                <a:tab pos="1247775" algn="l"/>
              </a:tabLst>
            </a:pP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Independe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de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latências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ou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atrasos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na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rede</a:t>
            </a:r>
            <a:endParaRPr sz="900">
              <a:latin typeface="Arial MT"/>
              <a:cs typeface="Arial MT"/>
            </a:endParaRPr>
          </a:p>
          <a:p>
            <a:pPr lvl="2" marL="1247140" indent="-297815">
              <a:lnSpc>
                <a:spcPct val="100000"/>
              </a:lnSpc>
              <a:spcBef>
                <a:spcPts val="540"/>
              </a:spcBef>
              <a:buChar char="■"/>
              <a:tabLst>
                <a:tab pos="1247140" algn="l"/>
                <a:tab pos="1247775" algn="l"/>
              </a:tabLst>
            </a:pP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Restrição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de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acesso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(Pode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causar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bloqueios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temporários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para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garantir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ordem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sequencial)</a:t>
            </a:r>
            <a:endParaRPr sz="900">
              <a:latin typeface="Arial MT"/>
              <a:cs typeface="Arial MT"/>
            </a:endParaRPr>
          </a:p>
          <a:p>
            <a:pPr lvl="2" marL="1247140" indent="-297815">
              <a:lnSpc>
                <a:spcPct val="100000"/>
              </a:lnSpc>
              <a:spcBef>
                <a:spcPts val="540"/>
              </a:spcBef>
              <a:buChar char="■"/>
              <a:tabLst>
                <a:tab pos="1247140" algn="l"/>
                <a:tab pos="1247775" algn="l"/>
              </a:tabLst>
            </a:pP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Impacto</a:t>
            </a:r>
            <a:r>
              <a:rPr dirty="0" sz="9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na</a:t>
            </a:r>
            <a:r>
              <a:rPr dirty="0" sz="9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escalabilidade</a:t>
            </a:r>
            <a:r>
              <a:rPr dirty="0" sz="9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9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desempenho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4842"/>
            <a:ext cx="664019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Modelo</a:t>
            </a:r>
            <a:r>
              <a:rPr dirty="0" sz="2600" spc="-20"/>
              <a:t> </a:t>
            </a:r>
            <a:r>
              <a:rPr dirty="0" sz="2600" spc="15"/>
              <a:t>de</a:t>
            </a:r>
            <a:r>
              <a:rPr dirty="0" sz="2600" spc="-10"/>
              <a:t> </a:t>
            </a:r>
            <a:r>
              <a:rPr dirty="0" sz="2600" spc="-5"/>
              <a:t>consistência</a:t>
            </a:r>
            <a:r>
              <a:rPr dirty="0" sz="2600" spc="-10"/>
              <a:t> </a:t>
            </a:r>
            <a:r>
              <a:rPr dirty="0" sz="2600" spc="-5"/>
              <a:t>centrados</a:t>
            </a:r>
            <a:r>
              <a:rPr dirty="0" sz="2600" spc="-10"/>
              <a:t> </a:t>
            </a:r>
            <a:r>
              <a:rPr dirty="0" sz="2600" spc="20"/>
              <a:t>em</a:t>
            </a:r>
            <a:r>
              <a:rPr dirty="0" sz="2600" spc="-10"/>
              <a:t> dados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21274" y="1218388"/>
            <a:ext cx="6541770" cy="3389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SzPct val="85714"/>
              <a:buChar char="●"/>
              <a:tabLst>
                <a:tab pos="332740" algn="l"/>
                <a:tab pos="333375" algn="l"/>
              </a:tabLst>
            </a:pPr>
            <a:r>
              <a:rPr dirty="0" sz="1400" spc="-5">
                <a:solidFill>
                  <a:srgbClr val="3E3E3E"/>
                </a:solidFill>
                <a:latin typeface="Arial MT"/>
                <a:cs typeface="Arial MT"/>
              </a:rPr>
              <a:t>Consistência</a:t>
            </a:r>
            <a:r>
              <a:rPr dirty="0" sz="1400" spc="-5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E3E3E"/>
                </a:solidFill>
                <a:latin typeface="Arial MT"/>
                <a:cs typeface="Arial MT"/>
              </a:rPr>
              <a:t>causal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 MT"/>
              <a:buChar char="●"/>
            </a:pPr>
            <a:endParaRPr sz="1900">
              <a:latin typeface="Arial MT"/>
              <a:cs typeface="Arial MT"/>
            </a:endParaRPr>
          </a:p>
          <a:p>
            <a:pPr lvl="1" marL="789940" indent="-320675">
              <a:lnSpc>
                <a:spcPct val="100000"/>
              </a:lnSpc>
              <a:buChar char="○"/>
              <a:tabLst>
                <a:tab pos="789940" algn="l"/>
                <a:tab pos="790575" algn="l"/>
              </a:tabLst>
            </a:pP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Concentra-se</a:t>
            </a: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na</a:t>
            </a: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preservação</a:t>
            </a: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da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ordem</a:t>
            </a: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causal</a:t>
            </a: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as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operações.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○"/>
            </a:pPr>
            <a:endParaRPr sz="1450">
              <a:latin typeface="Arial MT"/>
              <a:cs typeface="Arial MT"/>
            </a:endParaRPr>
          </a:p>
          <a:p>
            <a:pPr lvl="2" marL="1247140" marR="341630" indent="-305435">
              <a:lnSpc>
                <a:spcPct val="114999"/>
              </a:lnSpc>
              <a:spcBef>
                <a:spcPts val="5"/>
              </a:spcBef>
              <a:buChar char="■"/>
              <a:tabLst>
                <a:tab pos="1247140" algn="l"/>
                <a:tab pos="1247775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Garante que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uma operação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 causou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uma operação B, então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operação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B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não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será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considerada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como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ocorrendo antes da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operação</a:t>
            </a:r>
            <a:r>
              <a:rPr dirty="0" sz="1000" spc="-6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A.</a:t>
            </a:r>
            <a:endParaRPr sz="1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 MT"/>
              <a:buChar char="■"/>
            </a:pPr>
            <a:endParaRPr sz="1250">
              <a:latin typeface="Arial MT"/>
              <a:cs typeface="Arial MT"/>
            </a:endParaRPr>
          </a:p>
          <a:p>
            <a:pPr lvl="1" marL="789940" marR="5080" indent="-336550">
              <a:lnSpc>
                <a:spcPct val="120800"/>
              </a:lnSpc>
              <a:buSzPct val="116666"/>
              <a:buChar char="○"/>
              <a:tabLst>
                <a:tab pos="789940" algn="l"/>
                <a:tab pos="790575" algn="l"/>
              </a:tabLst>
            </a:pP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Esse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modelo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não exige uma ordem global estrita para as operações,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mas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preserva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a </a:t>
            </a:r>
            <a:r>
              <a:rPr dirty="0" sz="1200" spc="-3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relação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de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causalidade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 entre elas.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○"/>
            </a:pPr>
            <a:endParaRPr sz="1600">
              <a:latin typeface="Arial MT"/>
              <a:cs typeface="Arial MT"/>
            </a:endParaRPr>
          </a:p>
          <a:p>
            <a:pPr lvl="1" marL="789940" indent="-320675">
              <a:lnSpc>
                <a:spcPct val="100000"/>
              </a:lnSpc>
              <a:spcBef>
                <a:spcPts val="5"/>
              </a:spcBef>
              <a:buChar char="○"/>
              <a:tabLst>
                <a:tab pos="789940" algn="l"/>
                <a:tab pos="790575" algn="l"/>
              </a:tabLst>
            </a:pP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Principais</a:t>
            </a:r>
            <a:r>
              <a:rPr dirty="0" sz="1200" spc="-5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pontos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○"/>
            </a:pPr>
            <a:endParaRPr sz="1600">
              <a:latin typeface="Arial MT"/>
              <a:cs typeface="Arial MT"/>
            </a:endParaRPr>
          </a:p>
          <a:p>
            <a:pPr lvl="2" marL="1247140" indent="-305435">
              <a:lnSpc>
                <a:spcPct val="100000"/>
              </a:lnSpc>
              <a:spcBef>
                <a:spcPts val="5"/>
              </a:spcBef>
              <a:buChar char="■"/>
              <a:tabLst>
                <a:tab pos="1247140" algn="l"/>
                <a:tab pos="1247775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Preservação</a:t>
            </a:r>
            <a:r>
              <a:rPr dirty="0" sz="1000" spc="-3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da</a:t>
            </a:r>
            <a:r>
              <a:rPr dirty="0" sz="10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ordem</a:t>
            </a:r>
            <a:r>
              <a:rPr dirty="0" sz="10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causal</a:t>
            </a:r>
            <a:endParaRPr sz="1000">
              <a:latin typeface="Arial MT"/>
              <a:cs typeface="Arial MT"/>
            </a:endParaRPr>
          </a:p>
          <a:p>
            <a:pPr lvl="2" marL="1247140" indent="-305435">
              <a:lnSpc>
                <a:spcPct val="100000"/>
              </a:lnSpc>
              <a:spcBef>
                <a:spcPts val="600"/>
              </a:spcBef>
              <a:buChar char="■"/>
              <a:tabLst>
                <a:tab pos="1247140" algn="l"/>
                <a:tab pos="1247775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Relações</a:t>
            </a:r>
            <a:r>
              <a:rPr dirty="0" sz="10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</a:t>
            </a:r>
            <a:r>
              <a:rPr dirty="0" sz="10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causa</a:t>
            </a:r>
            <a:r>
              <a:rPr dirty="0" sz="10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10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efeito</a:t>
            </a:r>
            <a:endParaRPr sz="1000">
              <a:latin typeface="Arial MT"/>
              <a:cs typeface="Arial MT"/>
            </a:endParaRPr>
          </a:p>
          <a:p>
            <a:pPr lvl="2" marL="1247140" indent="-305435">
              <a:lnSpc>
                <a:spcPct val="100000"/>
              </a:lnSpc>
              <a:spcBef>
                <a:spcPts val="600"/>
              </a:spcBef>
              <a:buChar char="■"/>
              <a:tabLst>
                <a:tab pos="1247140" algn="l"/>
                <a:tab pos="1247775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Flexibilidade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desempenho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(Operações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independentes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podem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ocorrer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em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paralelo)</a:t>
            </a:r>
            <a:endParaRPr sz="1000">
              <a:latin typeface="Arial MT"/>
              <a:cs typeface="Arial MT"/>
            </a:endParaRPr>
          </a:p>
          <a:p>
            <a:pPr lvl="2" marL="1247140" indent="-305435">
              <a:lnSpc>
                <a:spcPct val="100000"/>
              </a:lnSpc>
              <a:spcBef>
                <a:spcPts val="600"/>
              </a:spcBef>
              <a:buChar char="■"/>
              <a:tabLst>
                <a:tab pos="1247140" algn="l"/>
                <a:tab pos="1247775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Garantia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ordem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parcial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em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relação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operações</a:t>
            </a:r>
            <a:r>
              <a:rPr dirty="0" sz="10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dependentes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91724"/>
            <a:ext cx="6551295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/>
              <a:t>Modelos</a:t>
            </a:r>
            <a:r>
              <a:rPr dirty="0" sz="2500" spc="-10"/>
              <a:t> </a:t>
            </a:r>
            <a:r>
              <a:rPr dirty="0" sz="2500" spc="15"/>
              <a:t>de</a:t>
            </a:r>
            <a:r>
              <a:rPr dirty="0" sz="2500" spc="-5"/>
              <a:t> consistência</a:t>
            </a:r>
            <a:r>
              <a:rPr dirty="0" sz="2500" spc="-10"/>
              <a:t> </a:t>
            </a:r>
            <a:r>
              <a:rPr dirty="0" sz="2500" spc="-5"/>
              <a:t>centrados </a:t>
            </a:r>
            <a:r>
              <a:rPr dirty="0" sz="2500" spc="-10"/>
              <a:t>no </a:t>
            </a:r>
            <a:r>
              <a:rPr dirty="0" sz="2500"/>
              <a:t>cliente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5" y="843597"/>
            <a:ext cx="6802120" cy="393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200" spc="-50">
                <a:solidFill>
                  <a:srgbClr val="3E3E3E"/>
                </a:solidFill>
                <a:latin typeface="Arial MT"/>
                <a:cs typeface="Arial MT"/>
              </a:rPr>
              <a:t>Tem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como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objetivo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mostrar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que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manter a consistência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em todo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o sistema seja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desnecessário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se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nos </a:t>
            </a:r>
            <a:r>
              <a:rPr dirty="0" sz="1200" spc="-3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concentramos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no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que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os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clientes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precisam,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ao invés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daquilo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que deve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ser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mantido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 pelos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servidores.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 MT"/>
              <a:cs typeface="Arial MT"/>
            </a:endParaRPr>
          </a:p>
          <a:p>
            <a:pPr marL="469900" indent="-32067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Leituras</a:t>
            </a:r>
            <a:r>
              <a:rPr dirty="0" sz="1200" spc="-5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monotônicas</a:t>
            </a:r>
            <a:endParaRPr sz="1200">
              <a:latin typeface="Arial MT"/>
              <a:cs typeface="Arial MT"/>
            </a:endParaRPr>
          </a:p>
          <a:p>
            <a:pPr lvl="1" marL="927100" marR="35560" indent="-305435">
              <a:lnSpc>
                <a:spcPct val="114999"/>
              </a:lnSpc>
              <a:spcBef>
                <a:spcPts val="1010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As leituras não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retrocedem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no tempo; ou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seja, se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um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cliente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leu um determinado 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valor,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todas as leituras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subsequentes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desse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cliente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verão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valores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iguais ou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mais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recentes.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E3E3E"/>
              </a:buClr>
              <a:buFont typeface="Arial MT"/>
              <a:buChar char="○"/>
            </a:pPr>
            <a:endParaRPr sz="950">
              <a:latin typeface="Arial MT"/>
              <a:cs typeface="Arial MT"/>
            </a:endParaRPr>
          </a:p>
          <a:p>
            <a:pPr marL="469900" indent="-32067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Escritas</a:t>
            </a:r>
            <a:r>
              <a:rPr dirty="0" sz="1200" spc="-5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Monotônicas</a:t>
            </a:r>
            <a:endParaRPr sz="1200">
              <a:latin typeface="Arial MT"/>
              <a:cs typeface="Arial MT"/>
            </a:endParaRPr>
          </a:p>
          <a:p>
            <a:pPr lvl="1" marL="927100" marR="180975" indent="-305435">
              <a:lnSpc>
                <a:spcPct val="114999"/>
              </a:lnSpc>
              <a:spcBef>
                <a:spcPts val="1010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As operações de escrita de um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cliente são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aplicadas em uma ordem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consistente,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assegurando que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ordem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das escritas do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cliente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seja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preservada em todos os nós.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E3E3E"/>
              </a:buClr>
              <a:buFont typeface="Arial MT"/>
              <a:buChar char="○"/>
            </a:pPr>
            <a:endParaRPr sz="950">
              <a:latin typeface="Arial MT"/>
              <a:cs typeface="Arial MT"/>
            </a:endParaRPr>
          </a:p>
          <a:p>
            <a:pPr marL="469900" indent="-305435">
              <a:lnSpc>
                <a:spcPct val="100000"/>
              </a:lnSpc>
              <a:buSzPct val="83333"/>
              <a:buChar char="●"/>
              <a:tabLst>
                <a:tab pos="469265" algn="l"/>
                <a:tab pos="469900" algn="l"/>
              </a:tabLst>
            </a:pP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Read-Your-Writes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(Leia</a:t>
            </a: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suas</a:t>
            </a: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escritas)</a:t>
            </a:r>
            <a:endParaRPr sz="1200">
              <a:latin typeface="Arial MT"/>
              <a:cs typeface="Arial MT"/>
            </a:endParaRPr>
          </a:p>
          <a:p>
            <a:pPr lvl="1" marL="927100" marR="739140" indent="-305435">
              <a:lnSpc>
                <a:spcPct val="114999"/>
              </a:lnSpc>
              <a:spcBef>
                <a:spcPts val="1010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Garante que um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cliente sempre veja suas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próprias operações de escrita ao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realizar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leituras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subsequentes,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proporcionando uma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visão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consistente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suas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ações.</a:t>
            </a:r>
            <a:endParaRPr sz="1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3E3E3E"/>
              </a:buClr>
              <a:buFont typeface="Arial MT"/>
              <a:buChar char="○"/>
            </a:pPr>
            <a:endParaRPr sz="950">
              <a:latin typeface="Arial MT"/>
              <a:cs typeface="Arial MT"/>
            </a:endParaRPr>
          </a:p>
          <a:p>
            <a:pPr marL="469900" indent="-32067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Write-Follows-Reads</a:t>
            </a: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(Escrita</a:t>
            </a:r>
            <a:r>
              <a:rPr dirty="0" sz="12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3E3E3E"/>
                </a:solidFill>
                <a:latin typeface="Arial MT"/>
                <a:cs typeface="Arial MT"/>
              </a:rPr>
              <a:t>segue</a:t>
            </a:r>
            <a:r>
              <a:rPr dirty="0" sz="12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Arial MT"/>
                <a:cs typeface="Arial MT"/>
              </a:rPr>
              <a:t>leituras)</a:t>
            </a:r>
            <a:endParaRPr sz="1200">
              <a:latin typeface="Arial MT"/>
              <a:cs typeface="Arial MT"/>
            </a:endParaRPr>
          </a:p>
          <a:p>
            <a:pPr lvl="1" marL="927100" marR="133350" indent="-305435">
              <a:lnSpc>
                <a:spcPct val="114999"/>
              </a:lnSpc>
              <a:spcBef>
                <a:spcPts val="1010"/>
              </a:spcBef>
              <a:buChar char="○"/>
              <a:tabLst>
                <a:tab pos="926465" algn="l"/>
                <a:tab pos="927100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As operações de escrita de um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cliente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ocorrem após todas as operações de leitura prévias do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mesmo </a:t>
            </a:r>
            <a:r>
              <a:rPr dirty="0" sz="1000" spc="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cliente,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mantendo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sequência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de leitura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escrita.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8100"/>
            <a:ext cx="42214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/>
              <a:t>Referências</a:t>
            </a:r>
            <a:r>
              <a:rPr dirty="0" sz="2800" spc="-45"/>
              <a:t> </a:t>
            </a:r>
            <a:r>
              <a:rPr dirty="0" sz="2800" spc="-5"/>
              <a:t>Bibliográﬁcas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97421" y="3353155"/>
            <a:ext cx="6129020" cy="494030"/>
          </a:xfrm>
          <a:custGeom>
            <a:avLst/>
            <a:gdLst/>
            <a:ahLst/>
            <a:cxnLst/>
            <a:rect l="l" t="t" r="r" b="b"/>
            <a:pathLst>
              <a:path w="6129020" h="494029">
                <a:moveTo>
                  <a:pt x="3500424" y="265176"/>
                </a:moveTo>
                <a:lnTo>
                  <a:pt x="0" y="265176"/>
                </a:lnTo>
                <a:lnTo>
                  <a:pt x="0" y="493776"/>
                </a:lnTo>
                <a:lnTo>
                  <a:pt x="3500424" y="493776"/>
                </a:lnTo>
                <a:lnTo>
                  <a:pt x="3500424" y="265176"/>
                </a:lnTo>
                <a:close/>
              </a:path>
              <a:path w="6129020" h="494029">
                <a:moveTo>
                  <a:pt x="6128982" y="0"/>
                </a:moveTo>
                <a:lnTo>
                  <a:pt x="0" y="0"/>
                </a:lnTo>
                <a:lnTo>
                  <a:pt x="0" y="220980"/>
                </a:lnTo>
                <a:lnTo>
                  <a:pt x="6128982" y="220980"/>
                </a:lnTo>
                <a:lnTo>
                  <a:pt x="6128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4725" y="1641185"/>
            <a:ext cx="6154420" cy="2211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3890">
              <a:lnSpc>
                <a:spcPct val="120000"/>
              </a:lnSpc>
              <a:spcBef>
                <a:spcPts val="100"/>
              </a:spcBef>
              <a:buAutoNum type="arabicPlain"/>
              <a:tabLst>
                <a:tab pos="273050" algn="l"/>
              </a:tabLst>
            </a:pPr>
            <a:r>
              <a:rPr dirty="0" sz="1500" spc="-114">
                <a:latin typeface="Arial MT"/>
                <a:cs typeface="Arial MT"/>
              </a:rPr>
              <a:t>T</a:t>
            </a:r>
            <a:r>
              <a:rPr dirty="0" sz="1500" spc="-5">
                <a:latin typeface="Arial MT"/>
                <a:cs typeface="Arial MT"/>
              </a:rPr>
              <a:t>ANENBAUM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Andre</a:t>
            </a:r>
            <a:r>
              <a:rPr dirty="0" sz="1500">
                <a:latin typeface="Arial MT"/>
                <a:cs typeface="Arial MT"/>
              </a:rPr>
              <a:t>w</a:t>
            </a:r>
            <a:r>
              <a:rPr dirty="0" sz="1500" spc="-5">
                <a:latin typeface="Arial MT"/>
                <a:cs typeface="Arial MT"/>
              </a:rPr>
              <a:t> S.</a:t>
            </a:r>
            <a:r>
              <a:rPr dirty="0" sz="1500">
                <a:latin typeface="Arial MT"/>
                <a:cs typeface="Arial MT"/>
              </a:rPr>
              <a:t>;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14">
                <a:latin typeface="Arial MT"/>
                <a:cs typeface="Arial MT"/>
              </a:rPr>
              <a:t>V</a:t>
            </a:r>
            <a:r>
              <a:rPr dirty="0" sz="1500" spc="-5">
                <a:latin typeface="Arial MT"/>
                <a:cs typeface="Arial MT"/>
              </a:rPr>
              <a:t>A</a:t>
            </a:r>
            <a:r>
              <a:rPr dirty="0" sz="1500">
                <a:latin typeface="Arial MT"/>
                <a:cs typeface="Arial MT"/>
              </a:rPr>
              <a:t>N</a:t>
            </a:r>
            <a:r>
              <a:rPr dirty="0" sz="1500" spc="-5">
                <a:latin typeface="Arial MT"/>
                <a:cs typeface="Arial MT"/>
              </a:rPr>
              <a:t> STEEN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Maarten.</a:t>
            </a:r>
            <a:r>
              <a:rPr dirty="0" sz="1500" spc="-5">
                <a:latin typeface="Arial MT"/>
                <a:cs typeface="Arial MT"/>
              </a:rPr>
              <a:t> Sistemas  </a:t>
            </a:r>
            <a:r>
              <a:rPr dirty="0" sz="1500" spc="-5">
                <a:latin typeface="Arial MT"/>
                <a:cs typeface="Arial MT"/>
              </a:rPr>
              <a:t>Distribuídos: Princípios </a:t>
            </a:r>
            <a:r>
              <a:rPr dirty="0" sz="1500">
                <a:latin typeface="Arial MT"/>
                <a:cs typeface="Arial MT"/>
              </a:rPr>
              <a:t>e </a:t>
            </a:r>
            <a:r>
              <a:rPr dirty="0" sz="1500" spc="-5">
                <a:latin typeface="Arial MT"/>
                <a:cs typeface="Arial MT"/>
              </a:rPr>
              <a:t>Paradigmas. 2. ed. São Paulo: Pearson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Addison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Wesley,</a:t>
            </a:r>
            <a:r>
              <a:rPr dirty="0" sz="1500" spc="-5">
                <a:latin typeface="Arial MT"/>
                <a:cs typeface="Arial MT"/>
              </a:rPr>
              <a:t> 2007.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lain"/>
            </a:pPr>
            <a:endParaRPr sz="1850">
              <a:latin typeface="Arial MT"/>
              <a:cs typeface="Arial MT"/>
            </a:endParaRPr>
          </a:p>
          <a:p>
            <a:pPr marL="12700" marR="678815">
              <a:lnSpc>
                <a:spcPct val="120000"/>
              </a:lnSpc>
              <a:buAutoNum type="arabicPlain"/>
              <a:tabLst>
                <a:tab pos="276860" algn="l"/>
              </a:tabLst>
            </a:pPr>
            <a:r>
              <a:rPr dirty="0" sz="1500" spc="-5">
                <a:latin typeface="Arial MT"/>
                <a:cs typeface="Arial MT"/>
              </a:rPr>
              <a:t>FERREIRA, Breno. Dados distribuídos: Replicação de dados.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Disponível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em: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450" spc="-5">
                <a:latin typeface="Arial MT"/>
                <a:cs typeface="Arial MT"/>
              </a:rPr>
              <a:t>https://brenocferreira.medium.com/dados-distribu%C3%ADdos-replica%C3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450" spc="-5">
                <a:latin typeface="Arial MT"/>
                <a:cs typeface="Arial MT"/>
              </a:rPr>
              <a:t>%A7%C3%A3o-de-dados-3d45b0914e71.</a:t>
            </a:r>
            <a:r>
              <a:rPr dirty="0" sz="1450" spc="-1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07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julho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de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2020.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49" y="0"/>
            <a:ext cx="9145270" cy="5144770"/>
            <a:chOff x="-849" y="0"/>
            <a:chExt cx="9145270" cy="5144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34323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13575" y="4698624"/>
              <a:ext cx="3230880" cy="445770"/>
            </a:xfrm>
            <a:custGeom>
              <a:avLst/>
              <a:gdLst/>
              <a:ahLst/>
              <a:cxnLst/>
              <a:rect l="l" t="t" r="r" b="b"/>
              <a:pathLst>
                <a:path w="3230879" h="445770">
                  <a:moveTo>
                    <a:pt x="0" y="445649"/>
                  </a:moveTo>
                  <a:lnTo>
                    <a:pt x="231949" y="0"/>
                  </a:lnTo>
                  <a:lnTo>
                    <a:pt x="3230549" y="444874"/>
                  </a:lnTo>
                  <a:lnTo>
                    <a:pt x="0" y="445649"/>
                  </a:lnTo>
                  <a:close/>
                </a:path>
              </a:pathLst>
            </a:custGeom>
            <a:solidFill>
              <a:srgbClr val="D7EC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-849" y="3540099"/>
              <a:ext cx="6184265" cy="1158240"/>
            </a:xfrm>
            <a:custGeom>
              <a:avLst/>
              <a:gdLst/>
              <a:ahLst/>
              <a:cxnLst/>
              <a:rect l="l" t="t" r="r" b="b"/>
              <a:pathLst>
                <a:path w="6184265" h="1158239">
                  <a:moveTo>
                    <a:pt x="6146374" y="1157674"/>
                  </a:moveTo>
                  <a:lnTo>
                    <a:pt x="849" y="235574"/>
                  </a:lnTo>
                  <a:lnTo>
                    <a:pt x="0" y="0"/>
                  </a:lnTo>
                  <a:lnTo>
                    <a:pt x="6184099" y="1086424"/>
                  </a:lnTo>
                  <a:lnTo>
                    <a:pt x="6146374" y="1157674"/>
                  </a:lnTo>
                  <a:close/>
                </a:path>
              </a:pathLst>
            </a:custGeom>
            <a:solidFill>
              <a:srgbClr val="81C1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75575" y="289669"/>
            <a:ext cx="17735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 b="1">
                <a:latin typeface="Roboto Bk"/>
                <a:cs typeface="Roboto Bk"/>
              </a:rPr>
              <a:t>INSTITUTO</a:t>
            </a:r>
            <a:r>
              <a:rPr dirty="0" sz="1000" spc="-15" b="1">
                <a:latin typeface="Roboto Bk"/>
                <a:cs typeface="Roboto Bk"/>
              </a:rPr>
              <a:t> </a:t>
            </a:r>
            <a:r>
              <a:rPr dirty="0" sz="1000" spc="-10" b="1">
                <a:latin typeface="Roboto Bk"/>
                <a:cs typeface="Roboto Bk"/>
              </a:rPr>
              <a:t>DE</a:t>
            </a:r>
            <a:r>
              <a:rPr dirty="0" sz="1000" spc="-15" b="1">
                <a:latin typeface="Roboto Bk"/>
                <a:cs typeface="Roboto Bk"/>
              </a:rPr>
              <a:t> </a:t>
            </a:r>
            <a:r>
              <a:rPr dirty="0" sz="1000" spc="5" b="1">
                <a:latin typeface="Roboto Bk"/>
                <a:cs typeface="Roboto Bk"/>
              </a:rPr>
              <a:t>INFORMÁTICA</a:t>
            </a:r>
            <a:endParaRPr sz="1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Arial MT"/>
                <a:cs typeface="Arial MT"/>
              </a:rPr>
              <a:t>Universidade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Federal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de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Goiás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002" y="3911712"/>
            <a:ext cx="8396605" cy="955675"/>
            <a:chOff x="370002" y="3911712"/>
            <a:chExt cx="8396605" cy="955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002" y="4300976"/>
              <a:ext cx="1675949" cy="5660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99" y="3911712"/>
              <a:ext cx="1546000" cy="7526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3587" y="2055534"/>
            <a:ext cx="8232140" cy="848360"/>
          </a:xfrm>
          <a:prstGeom prst="rect"/>
          <a:solidFill>
            <a:srgbClr val="005CA1"/>
          </a:solidFill>
        </p:spPr>
        <p:txBody>
          <a:bodyPr wrap="square" lIns="0" tIns="1905" rIns="0" bIns="0" rtlCol="0" vert="horz">
            <a:spAutoFit/>
          </a:bodyPr>
          <a:lstStyle/>
          <a:p>
            <a:pPr marL="874394">
              <a:lnSpc>
                <a:spcPct val="100000"/>
              </a:lnSpc>
              <a:spcBef>
                <a:spcPts val="15"/>
              </a:spcBef>
            </a:pPr>
            <a:r>
              <a:rPr dirty="0" sz="4800" spc="20">
                <a:solidFill>
                  <a:srgbClr val="FFFFFF"/>
                </a:solidFill>
              </a:rPr>
              <a:t>Por</a:t>
            </a:r>
            <a:r>
              <a:rPr dirty="0" sz="4800" spc="-20">
                <a:solidFill>
                  <a:srgbClr val="FFFFFF"/>
                </a:solidFill>
              </a:rPr>
              <a:t> </a:t>
            </a:r>
            <a:r>
              <a:rPr dirty="0" sz="4800" spc="10">
                <a:solidFill>
                  <a:srgbClr val="FFFFFF"/>
                </a:solidFill>
              </a:rPr>
              <a:t>que</a:t>
            </a:r>
            <a:r>
              <a:rPr dirty="0" sz="4800" spc="-25">
                <a:solidFill>
                  <a:srgbClr val="FFFFFF"/>
                </a:solidFill>
              </a:rPr>
              <a:t> </a:t>
            </a:r>
            <a:r>
              <a:rPr dirty="0" sz="4800" spc="10">
                <a:solidFill>
                  <a:srgbClr val="FFFFFF"/>
                </a:solidFill>
              </a:rPr>
              <a:t>replicar</a:t>
            </a:r>
            <a:r>
              <a:rPr dirty="0" sz="4800" spc="-20">
                <a:solidFill>
                  <a:srgbClr val="FFFFFF"/>
                </a:solidFill>
              </a:rPr>
              <a:t> </a:t>
            </a:r>
            <a:r>
              <a:rPr dirty="0" sz="4800" spc="-10">
                <a:solidFill>
                  <a:srgbClr val="FFFFFF"/>
                </a:solidFill>
              </a:rPr>
              <a:t>dados?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792" y="750687"/>
            <a:ext cx="6012815" cy="3408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8178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replicação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dados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é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uma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técnica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importante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em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sistemas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distribuídos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para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1600">
              <a:latin typeface="Arial MT"/>
              <a:cs typeface="Arial MT"/>
            </a:endParaRPr>
          </a:p>
          <a:p>
            <a:pPr lvl="1" marL="805815" indent="-337185">
              <a:lnSpc>
                <a:spcPct val="100000"/>
              </a:lnSpc>
              <a:buSzPct val="116666"/>
              <a:buChar char="○"/>
              <a:tabLst>
                <a:tab pos="805180" algn="l"/>
                <a:tab pos="806450" algn="l"/>
              </a:tabLst>
            </a:pPr>
            <a:r>
              <a:rPr dirty="0" sz="1200" spc="-5">
                <a:latin typeface="Arial MT"/>
                <a:cs typeface="Arial MT"/>
              </a:rPr>
              <a:t>Aprimorar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confiabilidade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2" marL="1263015" marR="5080" indent="-305435">
              <a:lnSpc>
                <a:spcPct val="100000"/>
              </a:lnSpc>
              <a:buChar char="■"/>
              <a:tabLst>
                <a:tab pos="1262380" algn="l"/>
                <a:tab pos="1263650" algn="l"/>
              </a:tabLst>
            </a:pPr>
            <a:r>
              <a:rPr dirty="0" sz="1000" spc="-5">
                <a:latin typeface="Arial MT"/>
                <a:cs typeface="Arial MT"/>
              </a:rPr>
              <a:t>Possibilidade de </a:t>
            </a:r>
            <a:r>
              <a:rPr dirty="0" sz="1000">
                <a:latin typeface="Arial MT"/>
                <a:cs typeface="Arial MT"/>
              </a:rPr>
              <a:t>continuar </a:t>
            </a:r>
            <a:r>
              <a:rPr dirty="0" sz="1000" spc="-5">
                <a:latin typeface="Arial MT"/>
                <a:cs typeface="Arial MT"/>
              </a:rPr>
              <a:t>trabalhando após uma queda de uma </a:t>
            </a:r>
            <a:r>
              <a:rPr dirty="0" sz="1000">
                <a:latin typeface="Arial MT"/>
                <a:cs typeface="Arial MT"/>
              </a:rPr>
              <a:t>réplica </a:t>
            </a:r>
            <a:r>
              <a:rPr dirty="0" sz="1000" spc="-5">
                <a:latin typeface="Arial MT"/>
                <a:cs typeface="Arial MT"/>
              </a:rPr>
              <a:t>por </a:t>
            </a:r>
            <a:r>
              <a:rPr dirty="0" sz="1000">
                <a:latin typeface="Arial MT"/>
                <a:cs typeface="Arial MT"/>
              </a:rPr>
              <a:t>meio </a:t>
            </a:r>
            <a:r>
              <a:rPr dirty="0" sz="1000" spc="-5">
                <a:latin typeface="Arial MT"/>
                <a:cs typeface="Arial MT"/>
              </a:rPr>
              <a:t>da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comutação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para uma das outras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réplicas.</a:t>
            </a:r>
            <a:endParaRPr sz="1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har char="■"/>
            </a:pPr>
            <a:endParaRPr sz="1100">
              <a:latin typeface="Arial MT"/>
              <a:cs typeface="Arial MT"/>
            </a:endParaRPr>
          </a:p>
          <a:p>
            <a:pPr lvl="2" marL="1263015" indent="-313690">
              <a:lnSpc>
                <a:spcPct val="100000"/>
              </a:lnSpc>
              <a:buSzPct val="110000"/>
              <a:buChar char="■"/>
              <a:tabLst>
                <a:tab pos="1262380" algn="l"/>
                <a:tab pos="1263650" algn="l"/>
              </a:tabLst>
            </a:pPr>
            <a:r>
              <a:rPr dirty="0" sz="1000">
                <a:latin typeface="Arial MT"/>
                <a:cs typeface="Arial MT"/>
              </a:rPr>
              <a:t>Melhor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proteção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contra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dados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corrompidos.</a:t>
            </a:r>
            <a:endParaRPr sz="1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har char="■"/>
            </a:pPr>
            <a:endParaRPr sz="1300">
              <a:latin typeface="Arial MT"/>
              <a:cs typeface="Arial MT"/>
            </a:endParaRPr>
          </a:p>
          <a:p>
            <a:pPr lvl="1" marL="805815" indent="-337185">
              <a:lnSpc>
                <a:spcPct val="100000"/>
              </a:lnSpc>
              <a:buSzPct val="116666"/>
              <a:buChar char="○"/>
              <a:tabLst>
                <a:tab pos="805180" algn="l"/>
                <a:tab pos="806450" algn="l"/>
              </a:tabLst>
            </a:pPr>
            <a:r>
              <a:rPr dirty="0" sz="1200">
                <a:latin typeface="Arial MT"/>
                <a:cs typeface="Arial MT"/>
              </a:rPr>
              <a:t>Melhorar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desempenho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2" marL="1263015" indent="-306070">
              <a:lnSpc>
                <a:spcPct val="100000"/>
              </a:lnSpc>
              <a:buChar char="■"/>
              <a:tabLst>
                <a:tab pos="1262380" algn="l"/>
                <a:tab pos="1263650" algn="l"/>
              </a:tabLst>
            </a:pPr>
            <a:r>
              <a:rPr dirty="0" sz="1000" spc="-5">
                <a:latin typeface="Arial MT"/>
                <a:cs typeface="Arial MT"/>
              </a:rPr>
              <a:t>Ampliação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de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um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sistema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em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quantidade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área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geográfica</a:t>
            </a:r>
            <a:endParaRPr sz="1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Char char="■"/>
            </a:pPr>
            <a:endParaRPr sz="11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har char="■"/>
            </a:pPr>
            <a:endParaRPr sz="950">
              <a:latin typeface="Arial MT"/>
              <a:cs typeface="Arial MT"/>
            </a:endParaRPr>
          </a:p>
          <a:p>
            <a:pPr marL="348615" marR="3683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 MT"/>
                <a:cs typeface="Arial MT"/>
              </a:rPr>
              <a:t>Para garantir </a:t>
            </a:r>
            <a:r>
              <a:rPr dirty="0" sz="1400">
                <a:latin typeface="Arial MT"/>
                <a:cs typeface="Arial MT"/>
              </a:rPr>
              <a:t>o sucesso </a:t>
            </a:r>
            <a:r>
              <a:rPr dirty="0" sz="1400" spc="-5">
                <a:latin typeface="Arial MT"/>
                <a:cs typeface="Arial MT"/>
              </a:rPr>
              <a:t>nessa operação, precisamos </a:t>
            </a:r>
            <a:r>
              <a:rPr dirty="0" sz="1400">
                <a:latin typeface="Arial MT"/>
                <a:cs typeface="Arial MT"/>
              </a:rPr>
              <a:t>manter réplicas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consistentes, </a:t>
            </a:r>
            <a:r>
              <a:rPr dirty="0" sz="1400" spc="-5">
                <a:latin typeface="Arial MT"/>
                <a:cs typeface="Arial MT"/>
              </a:rPr>
              <a:t>assegurando que quando uma </a:t>
            </a:r>
            <a:r>
              <a:rPr dirty="0" sz="1400">
                <a:latin typeface="Arial MT"/>
                <a:cs typeface="Arial MT"/>
              </a:rPr>
              <a:t>cópia </a:t>
            </a:r>
            <a:r>
              <a:rPr dirty="0" sz="1400" spc="-5">
                <a:latin typeface="Arial MT"/>
                <a:cs typeface="Arial MT"/>
              </a:rPr>
              <a:t>for atualizada, todas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outras também deverão </a:t>
            </a:r>
            <a:r>
              <a:rPr dirty="0" sz="1400" spc="-20">
                <a:latin typeface="Arial MT"/>
                <a:cs typeface="Arial MT"/>
              </a:rPr>
              <a:t>ser.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49" y="0"/>
            <a:ext cx="9145270" cy="5144770"/>
            <a:chOff x="-849" y="0"/>
            <a:chExt cx="9145270" cy="5144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34323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13575" y="4698624"/>
              <a:ext cx="3230880" cy="445770"/>
            </a:xfrm>
            <a:custGeom>
              <a:avLst/>
              <a:gdLst/>
              <a:ahLst/>
              <a:cxnLst/>
              <a:rect l="l" t="t" r="r" b="b"/>
              <a:pathLst>
                <a:path w="3230879" h="445770">
                  <a:moveTo>
                    <a:pt x="0" y="445649"/>
                  </a:moveTo>
                  <a:lnTo>
                    <a:pt x="231949" y="0"/>
                  </a:lnTo>
                  <a:lnTo>
                    <a:pt x="3230549" y="444874"/>
                  </a:lnTo>
                  <a:lnTo>
                    <a:pt x="0" y="445649"/>
                  </a:lnTo>
                  <a:close/>
                </a:path>
              </a:pathLst>
            </a:custGeom>
            <a:solidFill>
              <a:srgbClr val="D7EC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-849" y="3540099"/>
              <a:ext cx="6184265" cy="1158240"/>
            </a:xfrm>
            <a:custGeom>
              <a:avLst/>
              <a:gdLst/>
              <a:ahLst/>
              <a:cxnLst/>
              <a:rect l="l" t="t" r="r" b="b"/>
              <a:pathLst>
                <a:path w="6184265" h="1158239">
                  <a:moveTo>
                    <a:pt x="6146374" y="1157674"/>
                  </a:moveTo>
                  <a:lnTo>
                    <a:pt x="849" y="235574"/>
                  </a:lnTo>
                  <a:lnTo>
                    <a:pt x="0" y="0"/>
                  </a:lnTo>
                  <a:lnTo>
                    <a:pt x="6184099" y="1086424"/>
                  </a:lnTo>
                  <a:lnTo>
                    <a:pt x="6146374" y="1157674"/>
                  </a:lnTo>
                  <a:close/>
                </a:path>
              </a:pathLst>
            </a:custGeom>
            <a:solidFill>
              <a:srgbClr val="81C1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5575" y="289669"/>
            <a:ext cx="177355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>
                <a:solidFill>
                  <a:srgbClr val="000000"/>
                </a:solidFill>
                <a:latin typeface="Roboto Bk"/>
                <a:cs typeface="Roboto Bk"/>
              </a:rPr>
              <a:t>INSTITUTO</a:t>
            </a:r>
            <a:r>
              <a:rPr dirty="0" sz="1000" spc="-1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Roboto Bk"/>
                <a:cs typeface="Roboto Bk"/>
              </a:rPr>
              <a:t>DE</a:t>
            </a:r>
            <a:r>
              <a:rPr dirty="0" sz="1000" spc="-15">
                <a:solidFill>
                  <a:srgbClr val="000000"/>
                </a:solidFill>
                <a:latin typeface="Roboto Bk"/>
                <a:cs typeface="Roboto Bk"/>
              </a:rPr>
              <a:t> </a:t>
            </a:r>
            <a:r>
              <a:rPr dirty="0" sz="1000" spc="5">
                <a:solidFill>
                  <a:srgbClr val="000000"/>
                </a:solidFill>
                <a:latin typeface="Roboto Bk"/>
                <a:cs typeface="Roboto Bk"/>
              </a:rPr>
              <a:t>INFORMÁTICA</a:t>
            </a:r>
            <a:endParaRPr sz="1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1000" spc="-5" b="0">
                <a:solidFill>
                  <a:srgbClr val="000000"/>
                </a:solidFill>
                <a:latin typeface="Arial MT"/>
                <a:cs typeface="Arial MT"/>
              </a:rPr>
              <a:t>Universidade</a:t>
            </a:r>
            <a:r>
              <a:rPr dirty="0" sz="1000" spc="-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000" spc="-5" b="0">
                <a:solidFill>
                  <a:srgbClr val="000000"/>
                </a:solidFill>
                <a:latin typeface="Arial MT"/>
                <a:cs typeface="Arial MT"/>
              </a:rPr>
              <a:t>Federal</a:t>
            </a:r>
            <a:r>
              <a:rPr dirty="0" sz="1000" spc="-3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000" spc="-5" b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dirty="0" sz="1000" spc="-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000" spc="-5" b="0">
                <a:solidFill>
                  <a:srgbClr val="000000"/>
                </a:solidFill>
                <a:latin typeface="Arial MT"/>
                <a:cs typeface="Arial MT"/>
              </a:rPr>
              <a:t>Goiás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002" y="3911712"/>
            <a:ext cx="8396605" cy="955675"/>
            <a:chOff x="370002" y="3911712"/>
            <a:chExt cx="8396605" cy="955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002" y="4300976"/>
              <a:ext cx="1675949" cy="5660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99" y="3911712"/>
              <a:ext cx="1546000" cy="7526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3587" y="2055534"/>
            <a:ext cx="8232140" cy="848360"/>
          </a:xfrm>
          <a:prstGeom prst="rect">
            <a:avLst/>
          </a:prstGeom>
          <a:solidFill>
            <a:srgbClr val="005CA1"/>
          </a:solidFill>
        </p:spPr>
        <p:txBody>
          <a:bodyPr wrap="square" lIns="0" tIns="206375" rIns="0" bIns="0" rtlCol="0" vert="horz">
            <a:spAutoFit/>
          </a:bodyPr>
          <a:lstStyle/>
          <a:p>
            <a:pPr marL="148590">
              <a:lnSpc>
                <a:spcPct val="100000"/>
              </a:lnSpc>
              <a:spcBef>
                <a:spcPts val="1625"/>
              </a:spcBef>
              <a:tabLst>
                <a:tab pos="5400040" algn="l"/>
              </a:tabLst>
            </a:pPr>
            <a:r>
              <a:rPr dirty="0" sz="3500" spc="-5" b="1">
                <a:solidFill>
                  <a:srgbClr val="FFFFFF"/>
                </a:solidFill>
                <a:latin typeface="Roboto"/>
                <a:cs typeface="Roboto"/>
              </a:rPr>
              <a:t>Estratégias</a:t>
            </a:r>
            <a:r>
              <a:rPr dirty="0" sz="3500" spc="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500" spc="-15" b="1">
                <a:solidFill>
                  <a:srgbClr val="FFFFFF"/>
                </a:solidFill>
                <a:latin typeface="Roboto"/>
                <a:cs typeface="Roboto"/>
              </a:rPr>
              <a:t>mais</a:t>
            </a:r>
            <a:r>
              <a:rPr dirty="0" sz="350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500" spc="-10" b="1">
                <a:solidFill>
                  <a:srgbClr val="FFFFFF"/>
                </a:solidFill>
                <a:latin typeface="Roboto"/>
                <a:cs typeface="Roboto"/>
              </a:rPr>
              <a:t>comuns	</a:t>
            </a:r>
            <a:r>
              <a:rPr dirty="0" sz="3500" spc="25" b="1">
                <a:solidFill>
                  <a:srgbClr val="FFFFFF"/>
                </a:solidFill>
                <a:latin typeface="Roboto"/>
                <a:cs typeface="Roboto"/>
              </a:rPr>
              <a:t>de</a:t>
            </a:r>
            <a:r>
              <a:rPr dirty="0" sz="3500" spc="-2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500" b="1">
                <a:solidFill>
                  <a:srgbClr val="FFFFFF"/>
                </a:solidFill>
                <a:latin typeface="Roboto"/>
                <a:cs typeface="Roboto"/>
              </a:rPr>
              <a:t>replicação</a:t>
            </a:r>
            <a:endParaRPr sz="3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25" y="503825"/>
            <a:ext cx="40347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Replicação</a:t>
            </a:r>
            <a:r>
              <a:rPr dirty="0" sz="2800" spc="-25"/>
              <a:t> </a:t>
            </a:r>
            <a:r>
              <a:rPr dirty="0" sz="2800" spc="20"/>
              <a:t>de</a:t>
            </a:r>
            <a:r>
              <a:rPr dirty="0" sz="2800" spc="-25"/>
              <a:t> </a:t>
            </a:r>
            <a:r>
              <a:rPr dirty="0" sz="2800" spc="10"/>
              <a:t>líder</a:t>
            </a:r>
            <a:r>
              <a:rPr dirty="0" sz="2800" spc="-20"/>
              <a:t> </a:t>
            </a:r>
            <a:r>
              <a:rPr dirty="0" sz="2800" spc="-10"/>
              <a:t>único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4287" y="1282504"/>
            <a:ext cx="3347085" cy="302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 marR="27305" indent="-297815">
              <a:lnSpc>
                <a:spcPct val="114999"/>
              </a:lnSpc>
              <a:spcBef>
                <a:spcPts val="100"/>
              </a:spcBef>
              <a:buChar char="●"/>
              <a:tabLst>
                <a:tab pos="309880" algn="l"/>
                <a:tab pos="310515" algn="l"/>
              </a:tabLst>
            </a:pP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Estratégia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mais comum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para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se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garantir disponibilidade em </a:t>
            </a:r>
            <a:r>
              <a:rPr dirty="0" sz="900" spc="-23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caso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de falha.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E3E3E"/>
              </a:buClr>
              <a:buFont typeface="Arial MT"/>
              <a:buChar char="●"/>
            </a:pPr>
            <a:endParaRPr sz="1050">
              <a:latin typeface="Arial MT"/>
              <a:cs typeface="Arial MT"/>
            </a:endParaRPr>
          </a:p>
          <a:p>
            <a:pPr marL="309880" marR="57150" indent="-297815">
              <a:lnSpc>
                <a:spcPct val="114999"/>
              </a:lnSpc>
              <a:spcBef>
                <a:spcPts val="5"/>
              </a:spcBef>
              <a:buChar char="●"/>
              <a:tabLst>
                <a:tab pos="309880" algn="l"/>
                <a:tab pos="310515" algn="l"/>
              </a:tabLst>
            </a:pP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O cluster sempre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elege um 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líder,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usando algum que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será o </a:t>
            </a:r>
            <a:r>
              <a:rPr dirty="0" sz="900" spc="-23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únic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o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responsável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 po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 aceita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requisições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 d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 escrita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.</a:t>
            </a:r>
            <a:r>
              <a:rPr dirty="0" sz="900" spc="-5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As 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requisições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de leitura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são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aceitas por qualquer nó, líder ou </a:t>
            </a:r>
            <a:r>
              <a:rPr dirty="0" sz="900" spc="-23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réplica.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E3E3E"/>
              </a:buClr>
              <a:buFont typeface="Arial MT"/>
              <a:buChar char="●"/>
            </a:pPr>
            <a:endParaRPr sz="1050">
              <a:latin typeface="Arial MT"/>
              <a:cs typeface="Arial MT"/>
            </a:endParaRPr>
          </a:p>
          <a:p>
            <a:pPr marL="309880" marR="31115" indent="-297815">
              <a:lnSpc>
                <a:spcPct val="114999"/>
              </a:lnSpc>
              <a:spcBef>
                <a:spcPts val="5"/>
              </a:spcBef>
              <a:buChar char="●"/>
              <a:tabLst>
                <a:tab pos="309880" algn="l"/>
                <a:tab pos="310515" algn="l"/>
              </a:tabLst>
            </a:pP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O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nó líder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commita a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escrita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e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envia uma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resposta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ao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 cliente.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Em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seguida,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de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maneira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assíncrona,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é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enviado aos </a:t>
            </a:r>
            <a:r>
              <a:rPr dirty="0" sz="900" spc="-23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nós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réplicas a mesma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operação para que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o mesmo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dado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 seja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escrito nos outros nós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e manter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todas as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réplicas </a:t>
            </a:r>
            <a:r>
              <a:rPr dirty="0" sz="900" spc="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consistentes.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E3E3E"/>
              </a:buClr>
              <a:buFont typeface="Arial MT"/>
              <a:buChar char="●"/>
            </a:pPr>
            <a:endParaRPr sz="1050">
              <a:latin typeface="Arial MT"/>
              <a:cs typeface="Arial MT"/>
            </a:endParaRPr>
          </a:p>
          <a:p>
            <a:pPr marL="309880" marR="5080" indent="-297815">
              <a:lnSpc>
                <a:spcPct val="114999"/>
              </a:lnSpc>
              <a:buChar char="●"/>
              <a:tabLst>
                <a:tab pos="309880" algn="l"/>
                <a:tab pos="310515" algn="l"/>
              </a:tabLst>
            </a:pP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A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escrita nas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réplicas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também pode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ser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feita de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maneira </a:t>
            </a:r>
            <a:r>
              <a:rPr dirty="0" sz="900" spc="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síncrona,</a:t>
            </a:r>
            <a:r>
              <a:rPr dirty="0" sz="9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com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o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cliente</a:t>
            </a:r>
            <a:r>
              <a:rPr dirty="0" sz="9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recebendo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resposta</a:t>
            </a:r>
            <a:r>
              <a:rPr dirty="0" sz="9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da</a:t>
            </a:r>
            <a:r>
              <a:rPr dirty="0" sz="9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requisição </a:t>
            </a:r>
            <a:r>
              <a:rPr dirty="0" sz="900" spc="-23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somente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depois da escrita ter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sido replicada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em todos os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nós. Porém, isso proporciona uma performance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ruim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que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pode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E3E3E"/>
                </a:solidFill>
                <a:latin typeface="Arial MT"/>
                <a:cs typeface="Arial MT"/>
              </a:rPr>
              <a:t>causar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 enorme</a:t>
            </a:r>
            <a:r>
              <a:rPr dirty="0" sz="9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3E3E3E"/>
                </a:solidFill>
                <a:latin typeface="Arial MT"/>
                <a:cs typeface="Arial MT"/>
              </a:rPr>
              <a:t>gargalo.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1200" y="1761700"/>
            <a:ext cx="4035599" cy="22812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3187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Replicação</a:t>
            </a:r>
            <a:r>
              <a:rPr dirty="0" sz="2800" spc="-10"/>
              <a:t> </a:t>
            </a:r>
            <a:r>
              <a:rPr dirty="0" sz="2800"/>
              <a:t>com</a:t>
            </a:r>
            <a:r>
              <a:rPr dirty="0" sz="2800" spc="-10"/>
              <a:t> </a:t>
            </a:r>
            <a:r>
              <a:rPr dirty="0" sz="2800" spc="-15"/>
              <a:t>múltiplos</a:t>
            </a:r>
            <a:r>
              <a:rPr dirty="0" sz="2800" spc="-5"/>
              <a:t> </a:t>
            </a:r>
            <a:r>
              <a:rPr dirty="0" sz="2800" spc="5"/>
              <a:t>líderes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9005" y="1484490"/>
            <a:ext cx="3201670" cy="253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marR="376555" indent="-313055">
              <a:lnSpc>
                <a:spcPct val="114999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Estratégia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mais comum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em ambientes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multi-datacenter,</a:t>
            </a:r>
            <a:r>
              <a:rPr dirty="0" sz="11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caso</a:t>
            </a:r>
            <a:r>
              <a:rPr dirty="0" sz="11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exista</a:t>
            </a:r>
            <a:r>
              <a:rPr dirty="0" sz="11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versões</a:t>
            </a:r>
            <a:r>
              <a:rPr dirty="0" sz="11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da</a:t>
            </a:r>
            <a:endParaRPr sz="1100">
              <a:latin typeface="Arial MT"/>
              <a:cs typeface="Arial MT"/>
            </a:endParaRPr>
          </a:p>
          <a:p>
            <a:pPr marL="325120" marR="34925">
              <a:lnSpc>
                <a:spcPct val="114999"/>
              </a:lnSpc>
            </a:pP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aplicação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rodando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em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mais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de um datacenter </a:t>
            </a:r>
            <a:r>
              <a:rPr dirty="0" sz="1100" spc="-29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diferente, para acesso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mais rápido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em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diferentes</a:t>
            </a:r>
            <a:r>
              <a:rPr dirty="0" sz="11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regiões.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325120" marR="20955" indent="-313055">
              <a:lnSpc>
                <a:spcPct val="114999"/>
              </a:lnSpc>
              <a:buChar char="●"/>
              <a:tabLst>
                <a:tab pos="325120" algn="l"/>
                <a:tab pos="325755" algn="l"/>
              </a:tabLst>
            </a:pP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É</a:t>
            </a:r>
            <a:r>
              <a:rPr dirty="0" sz="11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possível</a:t>
            </a:r>
            <a:r>
              <a:rPr dirty="0" sz="11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ter</a:t>
            </a:r>
            <a:r>
              <a:rPr dirty="0" sz="11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um</a:t>
            </a:r>
            <a:r>
              <a:rPr dirty="0" sz="11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cluster</a:t>
            </a:r>
            <a:r>
              <a:rPr dirty="0" sz="11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em</a:t>
            </a:r>
            <a:r>
              <a:rPr dirty="0" sz="11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múltiplas</a:t>
            </a:r>
            <a:r>
              <a:rPr dirty="0" sz="1100" spc="-1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regiões </a:t>
            </a:r>
            <a:r>
              <a:rPr dirty="0" sz="1100" spc="-29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e</a:t>
            </a:r>
            <a:r>
              <a:rPr dirty="0" sz="11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ter um</a:t>
            </a:r>
            <a:r>
              <a:rPr dirty="0" sz="11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líder por</a:t>
            </a:r>
            <a:r>
              <a:rPr dirty="0" sz="11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região.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E3E3E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325120" marR="5080" indent="-313055">
              <a:lnSpc>
                <a:spcPct val="114999"/>
              </a:lnSpc>
              <a:buChar char="●"/>
              <a:tabLst>
                <a:tab pos="325120" algn="l"/>
                <a:tab pos="325755" algn="l"/>
              </a:tabLst>
            </a:pP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O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líder que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commitou o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dado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replica a </a:t>
            </a:r>
            <a:r>
              <a:rPr dirty="0" sz="1100" spc="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operação de escrita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com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os líderes das outras </a:t>
            </a:r>
            <a:r>
              <a:rPr dirty="0" sz="1100" spc="-29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regiões,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que por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sua vez,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enviam os dados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para</a:t>
            </a:r>
            <a:r>
              <a:rPr dirty="0" sz="11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seus</a:t>
            </a:r>
            <a:r>
              <a:rPr dirty="0" sz="11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respectivos</a:t>
            </a:r>
            <a:r>
              <a:rPr dirty="0" sz="11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3E3E3E"/>
                </a:solidFill>
                <a:latin typeface="Arial MT"/>
                <a:cs typeface="Arial MT"/>
              </a:rPr>
              <a:t>nós</a:t>
            </a:r>
            <a:r>
              <a:rPr dirty="0" sz="11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E3E3E"/>
                </a:solidFill>
                <a:latin typeface="Arial MT"/>
                <a:cs typeface="Arial MT"/>
              </a:rPr>
              <a:t>réplicas.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0824" y="1442187"/>
            <a:ext cx="3890225" cy="310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35915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Replicação</a:t>
            </a:r>
            <a:r>
              <a:rPr dirty="0" sz="2800" spc="-40"/>
              <a:t> </a:t>
            </a:r>
            <a:r>
              <a:rPr dirty="0" sz="2800" spc="10"/>
              <a:t>sem</a:t>
            </a:r>
            <a:r>
              <a:rPr dirty="0" sz="2800" spc="-35"/>
              <a:t> </a:t>
            </a:r>
            <a:r>
              <a:rPr dirty="0" sz="2800" spc="10"/>
              <a:t>líder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6646" y="1304384"/>
            <a:ext cx="3771265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173990" indent="-305435">
              <a:lnSpc>
                <a:spcPct val="114999"/>
              </a:lnSpc>
              <a:spcBef>
                <a:spcPts val="100"/>
              </a:spcBef>
              <a:buChar char="●"/>
              <a:tabLst>
                <a:tab pos="317500" algn="l"/>
                <a:tab pos="318135" algn="l"/>
              </a:tabLst>
            </a:pP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O cliente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envia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 requisição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para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vários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nós,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como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não há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um líder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coordenando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as operações,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é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necessário utilizar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uma técnica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chamada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Quorum, que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consiste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basicamente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em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ter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confirmação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de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uma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maioria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dos nós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no 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cluster.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3E3E3E"/>
              </a:buClr>
              <a:buFont typeface="Arial MT"/>
              <a:buChar char="●"/>
            </a:pPr>
            <a:endParaRPr sz="1200">
              <a:latin typeface="Arial MT"/>
              <a:cs typeface="Arial MT"/>
            </a:endParaRPr>
          </a:p>
          <a:p>
            <a:pPr marL="317500" marR="46355" indent="-305435">
              <a:lnSpc>
                <a:spcPct val="114999"/>
              </a:lnSpc>
              <a:buChar char="●"/>
              <a:tabLst>
                <a:tab pos="317500" algn="l"/>
                <a:tab pos="318135" algn="l"/>
              </a:tabLst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Uma operação em um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cluster com N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nós, para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ser </a:t>
            </a:r>
            <a:r>
              <a:rPr dirty="0" sz="1000" spc="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considerada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bem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sucedida,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deve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ser confirmada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por no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 mínimo K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nós.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número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K é 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que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chamamos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 Quorum.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Esse número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K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pode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ser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diferente para operações de leitura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e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escrita, ou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ser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igual para ambas operações, desde que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esse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número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satisfaça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a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seguinte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condição: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774700">
              <a:lnSpc>
                <a:spcPct val="100000"/>
              </a:lnSpc>
            </a:pP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K_leitura</a:t>
            </a:r>
            <a:r>
              <a:rPr dirty="0" sz="10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+</a:t>
            </a:r>
            <a:r>
              <a:rPr dirty="0" sz="10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K_escrita</a:t>
            </a:r>
            <a:r>
              <a:rPr dirty="0" sz="1000" spc="-2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&gt;</a:t>
            </a:r>
            <a:r>
              <a:rPr dirty="0" sz="1000" spc="-2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N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317500" marR="5080" indent="-305435">
              <a:lnSpc>
                <a:spcPct val="114999"/>
              </a:lnSpc>
              <a:buChar char="●"/>
              <a:tabLst>
                <a:tab pos="317500" algn="l"/>
                <a:tab pos="318135" algn="l"/>
              </a:tabLst>
            </a:pPr>
            <a:r>
              <a:rPr dirty="0" sz="1000" spc="-20">
                <a:solidFill>
                  <a:srgbClr val="3E3E3E"/>
                </a:solidFill>
                <a:latin typeface="Arial MT"/>
                <a:cs typeface="Arial MT"/>
              </a:rPr>
              <a:t>Você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pode definir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o valor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de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K como sendo (N +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1)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/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2,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arredondado para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cima.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Então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caso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haja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4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nós no 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cluster,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as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operações teriam que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ser confirmadas 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por um Quorum de ao </a:t>
            </a:r>
            <a:r>
              <a:rPr dirty="0" sz="1000" spc="-265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menos</a:t>
            </a:r>
            <a:r>
              <a:rPr dirty="0" sz="1000" spc="-1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E3E3E"/>
                </a:solidFill>
                <a:latin typeface="Arial MT"/>
                <a:cs typeface="Arial MT"/>
              </a:rPr>
              <a:t>3</a:t>
            </a:r>
            <a:r>
              <a:rPr dirty="0" sz="1000" spc="-5">
                <a:solidFill>
                  <a:srgbClr val="3E3E3E"/>
                </a:solidFill>
                <a:latin typeface="Arial MT"/>
                <a:cs typeface="Arial MT"/>
              </a:rPr>
              <a:t> nós.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17725"/>
            <a:ext cx="3350624" cy="36484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49" y="0"/>
            <a:ext cx="9145270" cy="5144770"/>
            <a:chOff x="-849" y="0"/>
            <a:chExt cx="9145270" cy="5144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34323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13575" y="4698624"/>
              <a:ext cx="3230880" cy="445770"/>
            </a:xfrm>
            <a:custGeom>
              <a:avLst/>
              <a:gdLst/>
              <a:ahLst/>
              <a:cxnLst/>
              <a:rect l="l" t="t" r="r" b="b"/>
              <a:pathLst>
                <a:path w="3230879" h="445770">
                  <a:moveTo>
                    <a:pt x="0" y="445649"/>
                  </a:moveTo>
                  <a:lnTo>
                    <a:pt x="231949" y="0"/>
                  </a:lnTo>
                  <a:lnTo>
                    <a:pt x="3230549" y="444874"/>
                  </a:lnTo>
                  <a:lnTo>
                    <a:pt x="0" y="445649"/>
                  </a:lnTo>
                  <a:close/>
                </a:path>
              </a:pathLst>
            </a:custGeom>
            <a:solidFill>
              <a:srgbClr val="D7EC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-849" y="3540099"/>
              <a:ext cx="6184265" cy="1158240"/>
            </a:xfrm>
            <a:custGeom>
              <a:avLst/>
              <a:gdLst/>
              <a:ahLst/>
              <a:cxnLst/>
              <a:rect l="l" t="t" r="r" b="b"/>
              <a:pathLst>
                <a:path w="6184265" h="1158239">
                  <a:moveTo>
                    <a:pt x="6146374" y="1157674"/>
                  </a:moveTo>
                  <a:lnTo>
                    <a:pt x="849" y="235574"/>
                  </a:lnTo>
                  <a:lnTo>
                    <a:pt x="0" y="0"/>
                  </a:lnTo>
                  <a:lnTo>
                    <a:pt x="6184099" y="1086424"/>
                  </a:lnTo>
                  <a:lnTo>
                    <a:pt x="6146374" y="1157674"/>
                  </a:lnTo>
                  <a:close/>
                </a:path>
              </a:pathLst>
            </a:custGeom>
            <a:solidFill>
              <a:srgbClr val="81C1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75575" y="289669"/>
            <a:ext cx="17735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 b="1">
                <a:latin typeface="Roboto Bk"/>
                <a:cs typeface="Roboto Bk"/>
              </a:rPr>
              <a:t>INSTITUTO</a:t>
            </a:r>
            <a:r>
              <a:rPr dirty="0" sz="1000" spc="-15" b="1">
                <a:latin typeface="Roboto Bk"/>
                <a:cs typeface="Roboto Bk"/>
              </a:rPr>
              <a:t> </a:t>
            </a:r>
            <a:r>
              <a:rPr dirty="0" sz="1000" spc="-10" b="1">
                <a:latin typeface="Roboto Bk"/>
                <a:cs typeface="Roboto Bk"/>
              </a:rPr>
              <a:t>DE</a:t>
            </a:r>
            <a:r>
              <a:rPr dirty="0" sz="1000" spc="-15" b="1">
                <a:latin typeface="Roboto Bk"/>
                <a:cs typeface="Roboto Bk"/>
              </a:rPr>
              <a:t> </a:t>
            </a:r>
            <a:r>
              <a:rPr dirty="0" sz="1000" spc="5" b="1">
                <a:latin typeface="Roboto Bk"/>
                <a:cs typeface="Roboto Bk"/>
              </a:rPr>
              <a:t>INFORMÁTICA</a:t>
            </a:r>
            <a:endParaRPr sz="100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Arial MT"/>
                <a:cs typeface="Arial MT"/>
              </a:rPr>
              <a:t>Universidade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Federal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de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5">
                <a:latin typeface="Arial MT"/>
                <a:cs typeface="Arial MT"/>
              </a:rPr>
              <a:t>Goiás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002" y="3911712"/>
            <a:ext cx="8396605" cy="955675"/>
            <a:chOff x="370002" y="3911712"/>
            <a:chExt cx="8396605" cy="955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002" y="4300976"/>
              <a:ext cx="1675949" cy="5660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99" y="3911712"/>
              <a:ext cx="1546000" cy="7526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3587" y="1360862"/>
            <a:ext cx="8232140" cy="1543685"/>
          </a:xfrm>
          <a:prstGeom prst="rect">
            <a:avLst/>
          </a:prstGeom>
          <a:solidFill>
            <a:srgbClr val="005CA1"/>
          </a:solidFill>
        </p:spPr>
        <p:txBody>
          <a:bodyPr wrap="square" lIns="0" tIns="1117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dirty="0" sz="2900" spc="-5" b="1">
                <a:solidFill>
                  <a:srgbClr val="FFFFFF"/>
                </a:solidFill>
                <a:latin typeface="Roboto"/>
                <a:cs typeface="Roboto"/>
              </a:rPr>
              <a:t>Exemplo:</a:t>
            </a:r>
            <a:endParaRPr sz="29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9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</a:pPr>
            <a:r>
              <a:rPr dirty="0" sz="2900" b="1">
                <a:solidFill>
                  <a:srgbClr val="FFFFFF"/>
                </a:solidFill>
                <a:latin typeface="Roboto"/>
                <a:cs typeface="Roboto"/>
              </a:rPr>
              <a:t>Replicação</a:t>
            </a:r>
            <a:r>
              <a:rPr dirty="0" sz="2900" spc="-10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900" b="1">
                <a:solidFill>
                  <a:srgbClr val="FFFFFF"/>
                </a:solidFill>
                <a:latin typeface="Roboto"/>
                <a:cs typeface="Roboto"/>
              </a:rPr>
              <a:t>com</a:t>
            </a:r>
            <a:r>
              <a:rPr dirty="0" sz="2900" spc="-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900" spc="-15" b="1">
                <a:solidFill>
                  <a:srgbClr val="FFFFFF"/>
                </a:solidFill>
                <a:latin typeface="Roboto"/>
                <a:cs typeface="Roboto"/>
              </a:rPr>
              <a:t>múltiplos</a:t>
            </a:r>
            <a:r>
              <a:rPr dirty="0" sz="2900" spc="-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900" spc="5" b="1">
                <a:solidFill>
                  <a:srgbClr val="FFFFFF"/>
                </a:solidFill>
                <a:latin typeface="Roboto"/>
                <a:cs typeface="Roboto"/>
              </a:rPr>
              <a:t>líderes</a:t>
            </a:r>
            <a:endParaRPr sz="29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99" y="0"/>
            <a:ext cx="9145270" cy="5144770"/>
            <a:chOff x="-599" y="0"/>
            <a:chExt cx="9145270" cy="5144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25" y="573700"/>
              <a:ext cx="3927849" cy="3822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0250" y="1343912"/>
              <a:ext cx="4911350" cy="2455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 - Algoritmo de replicação e consistência </dc:title>
  <dcterms:created xsi:type="dcterms:W3CDTF">2023-08-17T17:09:52Z</dcterms:created>
  <dcterms:modified xsi:type="dcterms:W3CDTF">2023-08-17T17:09:52Z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