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Roboto Thin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aleway Medium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bold.fntdata"/><Relationship Id="rId20" Type="http://schemas.openxmlformats.org/officeDocument/2006/relationships/slide" Target="slides/slide16.xml"/><Relationship Id="rId42" Type="http://schemas.openxmlformats.org/officeDocument/2006/relationships/font" Target="fonts/RalewayMedium-boldItalic.fntdata"/><Relationship Id="rId41" Type="http://schemas.openxmlformats.org/officeDocument/2006/relationships/font" Target="fonts/RalewayMedium-italic.fntdata"/><Relationship Id="rId22" Type="http://schemas.openxmlformats.org/officeDocument/2006/relationships/slide" Target="slides/slide18.xml"/><Relationship Id="rId44" Type="http://schemas.openxmlformats.org/officeDocument/2006/relationships/font" Target="fonts/RobotoLight-bold.fntdata"/><Relationship Id="rId21" Type="http://schemas.openxmlformats.org/officeDocument/2006/relationships/slide" Target="slides/slide17.xml"/><Relationship Id="rId43" Type="http://schemas.openxmlformats.org/officeDocument/2006/relationships/font" Target="fonts/RobotoLight-regular.fntdata"/><Relationship Id="rId24" Type="http://schemas.openxmlformats.org/officeDocument/2006/relationships/slide" Target="slides/slide20.xml"/><Relationship Id="rId46" Type="http://schemas.openxmlformats.org/officeDocument/2006/relationships/font" Target="fonts/RobotoLight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Thin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Thin-italic.fntdata"/><Relationship Id="rId10" Type="http://schemas.openxmlformats.org/officeDocument/2006/relationships/slide" Target="slides/slide6.xml"/><Relationship Id="rId32" Type="http://schemas.openxmlformats.org/officeDocument/2006/relationships/font" Target="fonts/RobotoThin-bold.fntdata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RobotoThin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RalewayMedium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8594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8594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5f4930385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5f4930385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5f493038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5f493038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726e43d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726e43d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726e43d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726e43d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5f4930385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5f4930385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5f4930385_3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5f4930385_3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5f4930385_3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5f4930385_3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f4930385_3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5f4930385_3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5f4930385_3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5f4930385_3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5f4930385_3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5f4930385_3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e24953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e24953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2e29843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72e29843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2e2984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2e2984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658f70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658f70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e24953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e24953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658f70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658f70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26e43d0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726e43d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726e43d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726e43d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sz="1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Universidade Federal de Goiás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j9PXLTS8OgT7NSY4PB2iInGljWD4MPkb/view" TargetMode="External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145/3407903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016/j.eswa.2019.05.049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Traffic_f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145/340790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i.org/10.1145/340790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i.org/10.1016/j.ins.2020.02.059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724575" y="2589129"/>
            <a:ext cx="4014000" cy="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Grupo 3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2575" y="1577200"/>
            <a:ext cx="65580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Semáforo Inteligente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298975" y="3439925"/>
            <a:ext cx="8652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Roboto Light"/>
                <a:ea typeface="Roboto Light"/>
                <a:cs typeface="Roboto Light"/>
                <a:sym typeface="Roboto Light"/>
              </a:rPr>
              <a:t>2023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Gerenciador</a:t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601" l="7144" r="10258" t="24989"/>
          <a:stretch/>
        </p:blipFill>
        <p:spPr>
          <a:xfrm>
            <a:off x="311700" y="1050875"/>
            <a:ext cx="5808050" cy="18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13209" l="6419" r="15099" t="20207"/>
          <a:stretch/>
        </p:blipFill>
        <p:spPr>
          <a:xfrm>
            <a:off x="3183250" y="2852675"/>
            <a:ext cx="5354772" cy="228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Semáforo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13741" l="6518" r="18642" t="19905"/>
          <a:stretch/>
        </p:blipFill>
        <p:spPr>
          <a:xfrm>
            <a:off x="1325950" y="1427925"/>
            <a:ext cx="5842924" cy="26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execução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69" name="Google Shape;169;p25" title="Screencast-from-24-08-2023-00_24_0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575" y="107600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 e outros trabalhos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Coletar dados 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7547100" cy="19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Dados de tráfego via veículos autônomos: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V2V - Vehicle to Vehicle ( Descentralizado )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V2I - Vehicle to Interface ( Centralizado )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(Intelligent Intersection Management Systems Considering Autonomous Vehicles: A Systematic Literature Review, Digital Object Identifier 10.1109/ACCESS.2019.2927412 ) (A Survey on Intersection Management of Connected Autonomous Vehicles,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https://doi.org/10.1145/3407903</a:t>
            </a:r>
            <a:r>
              <a:rPr lang="en" sz="1300"/>
              <a:t>)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000" y="3274125"/>
            <a:ext cx="4918508" cy="16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Formas de Coletar dados 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Coleta de dados via visão computacional 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(Computer vision-guided intelligent traﬃc signaling for isolated intersections,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https://doi.org/10.1016/j.eswa.2019.05.049</a:t>
            </a:r>
            <a:r>
              <a:rPr lang="en" sz="1300"/>
              <a:t>) 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62484"/>
            <a:ext cx="7749450" cy="164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00350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Modelo de Inteligência artificial para analisar os dados utilizando o modelo de Nagel–Schreckenberg (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https://en.wikipedia.org/wiki/Traffic_flow</a:t>
            </a:r>
            <a:r>
              <a:rPr lang="en" sz="1300"/>
              <a:t>).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Modelo </a:t>
            </a:r>
            <a:r>
              <a:rPr lang="en" sz="1300"/>
              <a:t>centralizado </a:t>
            </a:r>
            <a:endParaRPr sz="1300"/>
          </a:p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Gerenciando o tráfego. </a:t>
            </a:r>
            <a:endParaRPr/>
          </a:p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Gerenciando o tráfego. 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69627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Query-based Intersection Management. Autonomous Intersection Management (AIM):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"In AIM, the intersection is modeled as a grid of squares. Each of these squares is represented in discrete time-steps. Vehicles approaching the intersection query safe entry to the intersection by sending their estimated time of arrival and velocity of arrival. The IM generates the </a:t>
            </a:r>
            <a:r>
              <a:rPr lang="en" sz="1300"/>
              <a:t>f</a:t>
            </a:r>
            <a:r>
              <a:rPr lang="en" sz="1300"/>
              <a:t>uture trajectory of the vehicle in terms of time-space (which square will be used and when) and checks if it conflicts with other time-space reservations (for other vehicles). If there is a conflict, the IM rejects the request and the vehicle slows down and requests again after a timeout. If no reservation is assigned to a vehicle, it will stop behind the intersection edge and request again. If there is no conflict, the vehicle continues and enters the intersection. AIM is a query-based inter-section management (QB-IM) approach where vehicles query safe passage from the IM and the IM replies a YES/NO. As a result, this approach may face higher network overheads and achieve lower throughputs. "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(A Survey on Intersection Management of Connected Autonomous Vehicles, </a:t>
            </a: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https://doi.org/10.1145/3407903</a:t>
            </a:r>
            <a:r>
              <a:rPr lang="en" sz="1300"/>
              <a:t>)</a:t>
            </a:r>
            <a:endParaRPr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69627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Assignment-based Intersection Management: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" proposed an AB-IM algorithm where the IM collects information of all CAVs that are within the range of the intersection and assigns a trajectory to each vehicle. The scheduling process is repeated when a new vehicle enters the control zone, an existing vehicle departs the intersection, or it comes to a stop. "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Gerenciando o tráfego.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749100" y="4471125"/>
            <a:ext cx="6525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 Survey on Intersection Management of Connected Autonomous Vehicles, </a:t>
            </a:r>
            <a:r>
              <a:rPr lang="en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https://doi.org/10.1145/3407903</a:t>
            </a:r>
            <a:endParaRPr sz="18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Gerenciando o tráfego 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432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Uso de uma rede blockchain.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( A multi-agent autonomous intersection management (MA-AIM) system for smart cities leveraging edge-of-things and Blockchain,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https://doi.org/10.1016/j.ins.2020.02.059</a:t>
            </a:r>
            <a:r>
              <a:rPr lang="en" sz="1300"/>
              <a:t>)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 artigo mostra uma solução usando veículos autônomos onde seria possível gerenciar um cruzamento sem uso de semáforos 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425" y="1334625"/>
            <a:ext cx="3057525" cy="27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8275" y="1152475"/>
            <a:ext cx="6646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Contextualização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Problema resolvido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Prova de conceito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Discussão e outros trabalhos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Conclusão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4294967295" type="title"/>
          </p:nvPr>
        </p:nvSpPr>
        <p:spPr>
          <a:xfrm>
            <a:off x="455700" y="1861050"/>
            <a:ext cx="82326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Obrigado</a:t>
            </a:r>
            <a:endParaRPr b="0" sz="72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697" y="4299534"/>
            <a:ext cx="722304" cy="35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004" y="4360020"/>
            <a:ext cx="813941" cy="27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Contextualização</a:t>
            </a:r>
            <a:endParaRPr sz="46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>
                <a:solidFill>
                  <a:srgbClr val="FFFFFF"/>
                </a:solidFill>
              </a:rPr>
              <a:t>‹#›</a:t>
            </a:fld>
            <a:endParaRPr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D2125"/>
                </a:solidFill>
              </a:rPr>
              <a:t>Em áreas urbanas movimentadas, fluidez do trânsito é essencial para reduzir congestionamentos;</a:t>
            </a:r>
            <a:endParaRPr>
              <a:solidFill>
                <a:srgbClr val="1D2125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800"/>
              <a:buChar char="●"/>
            </a:pPr>
            <a:r>
              <a:rPr lang="en">
                <a:solidFill>
                  <a:srgbClr val="1D2125"/>
                </a:solidFill>
              </a:rPr>
              <a:t>Os semáforos são elementos-chave na regulação do trânsito;</a:t>
            </a:r>
            <a:endParaRPr>
              <a:solidFill>
                <a:srgbClr val="1D2125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800"/>
              <a:buChar char="●"/>
            </a:pPr>
            <a:r>
              <a:rPr lang="en">
                <a:solidFill>
                  <a:srgbClr val="1D2125"/>
                </a:solidFill>
              </a:rPr>
              <a:t>Por operarem com base em temporizadores simples, nos levam a problemas como longos períodos de espera em vias com baixo tráfego</a:t>
            </a:r>
            <a:endParaRPr>
              <a:solidFill>
                <a:srgbClr val="1D2125"/>
              </a:solidFill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resolvido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resolvido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72984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800"/>
              <a:buChar char="●"/>
            </a:pPr>
            <a:r>
              <a:rPr lang="en">
                <a:solidFill>
                  <a:srgbClr val="1D2125"/>
                </a:solidFill>
              </a:rPr>
              <a:t>O objetivo principal do projeto de semáforo inteligente é melhorar a eficiência e a segurança do tráfego urbano por meio de um semáforo inteligente. Para isso, os objetivos específicos incluem:</a:t>
            </a:r>
            <a:endParaRPr>
              <a:solidFill>
                <a:srgbClr val="1D2125"/>
              </a:solidFill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800"/>
              <a:buChar char="○"/>
            </a:pPr>
            <a:r>
              <a:rPr lang="en" sz="1800">
                <a:solidFill>
                  <a:srgbClr val="1D2125"/>
                </a:solidFill>
              </a:rPr>
              <a:t>Coleta de dados de tráfego em tempo real;</a:t>
            </a:r>
            <a:endParaRPr sz="1800">
              <a:solidFill>
                <a:srgbClr val="1D2125"/>
              </a:solidFill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800"/>
              <a:buChar char="○"/>
            </a:pPr>
            <a:r>
              <a:rPr lang="en" sz="1800">
                <a:solidFill>
                  <a:srgbClr val="1D2125"/>
                </a:solidFill>
              </a:rPr>
              <a:t>Análise e processamento de dados;</a:t>
            </a:r>
            <a:endParaRPr sz="1800">
              <a:solidFill>
                <a:srgbClr val="1D2125"/>
              </a:solidFill>
            </a:endParaRPr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800"/>
              <a:buChar char="○"/>
            </a:pPr>
            <a:r>
              <a:rPr lang="en" sz="1800">
                <a:solidFill>
                  <a:srgbClr val="1D2125"/>
                </a:solidFill>
              </a:rPr>
              <a:t>Tomada de decisões inteligentes</a:t>
            </a:r>
            <a:endParaRPr sz="1800">
              <a:solidFill>
                <a:srgbClr val="1D212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Prova de conceito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arquitetural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400" y="1386300"/>
            <a:ext cx="5683200" cy="31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Radar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14897" l="7116" r="13285" t="20941"/>
          <a:stretch/>
        </p:blipFill>
        <p:spPr>
          <a:xfrm>
            <a:off x="1194825" y="1537225"/>
            <a:ext cx="5990626" cy="25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