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  <p:sldId id="260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656FD21-7E6C-4373-A220-5205F4598658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E050D71-FEF3-400E-A00F-B8FDC219312B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mcj.2021.10148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2D30AA-3DE0-167F-C8C5-9CA68CFA657F}"/>
              </a:ext>
            </a:extLst>
          </p:cNvPr>
          <p:cNvSpPr txBox="1"/>
          <p:nvPr/>
        </p:nvSpPr>
        <p:spPr>
          <a:xfrm>
            <a:off x="374073" y="637309"/>
            <a:ext cx="583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Segurança entre dispositivos com uso de tecnologia de registro distribuído (DLT)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B7479A-4904-C947-7C02-6E189E43BE5A}"/>
              </a:ext>
            </a:extLst>
          </p:cNvPr>
          <p:cNvSpPr txBox="1"/>
          <p:nvPr/>
        </p:nvSpPr>
        <p:spPr>
          <a:xfrm>
            <a:off x="886690" y="2144977"/>
            <a:ext cx="509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Pedro Henrique Campos Damacena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6A937-1638-6006-A5C0-2C9F5984058F}"/>
              </a:ext>
            </a:extLst>
          </p:cNvPr>
          <p:cNvSpPr txBox="1"/>
          <p:nvPr/>
        </p:nvSpPr>
        <p:spPr>
          <a:xfrm>
            <a:off x="221673" y="3067872"/>
            <a:ext cx="627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Sistemas Distribuídos - Prof. Sérgio T. de Carvalho</a:t>
            </a:r>
            <a:endParaRPr lang="pt-BR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Instituto de Informática | UFG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1B4E22-8409-7565-8B9D-7626E37CF727}"/>
              </a:ext>
            </a:extLst>
          </p:cNvPr>
          <p:cNvSpPr txBox="1"/>
          <p:nvPr/>
        </p:nvSpPr>
        <p:spPr>
          <a:xfrm>
            <a:off x="119152" y="614727"/>
            <a:ext cx="79652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goodput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médio da proposta é maior que o do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ProSoCaD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. Apesar de diminuir o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, o serviço útil é maior usando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SeCDUB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. O que demonstra os benefícios do modelo de gerenciamento de confiança colaborativa</a:t>
            </a:r>
          </a:p>
          <a:p>
            <a:pPr algn="just"/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 uso de confiança indireta melhorou a eficiência geral do sistema, diminuindo a taxa de falsos negativos e o grau médio de confiança dos nós maliciosos.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1F53E-7546-9354-7D3D-2C534F22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3" y="2571750"/>
            <a:ext cx="5697824" cy="2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Trabalhos Futuros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5DCBE1-7D9C-E532-6F38-939B393DBFA0}"/>
              </a:ext>
            </a:extLst>
          </p:cNvPr>
          <p:cNvSpPr txBox="1"/>
          <p:nvPr/>
        </p:nvSpPr>
        <p:spPr>
          <a:xfrm>
            <a:off x="110835" y="879096"/>
            <a:ext cx="8125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Avaliar os resultados em cenários mais complexos, onde os nós conspiram maliciosamente para perturbar o mecanismo de avaliação de confiança.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avaliação dos resultados para ataques de conluio, provavelmente levará a várias adaptações no núcleo da arquitetura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SeCDUB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Melhorar a abordagem do protocolo de consenso, uma vez que ela herda a limitação de consenso do PBFT, onde o acordo é propenso ao ataque de 51%, e propor alternativas para mitigá-lo.</a:t>
            </a:r>
          </a:p>
        </p:txBody>
      </p:sp>
      <p:pic>
        <p:nvPicPr>
          <p:cNvPr id="4" name="Picture 2" descr="Como enxergar oportunidades e definir um projeto de melhoria contínua?">
            <a:extLst>
              <a:ext uri="{FF2B5EF4-FFF2-40B4-BE49-F238E27FC236}">
                <a16:creationId xmlns:a16="http://schemas.microsoft.com/office/drawing/2014/main" id="{DC514E6D-D312-E649-ED7F-E2402F89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80" y="3110345"/>
            <a:ext cx="3853289" cy="20162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1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9BD122-F0D0-C43B-60F3-CE90772F83AD}"/>
              </a:ext>
            </a:extLst>
          </p:cNvPr>
          <p:cNvSpPr txBox="1"/>
          <p:nvPr/>
        </p:nvSpPr>
        <p:spPr>
          <a:xfrm>
            <a:off x="457199" y="774900"/>
            <a:ext cx="77446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[1]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Acquila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Santos Rocha, Billy Anderson Pinheiro, Vinicius C.M. Borges,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Secure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D2D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caching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framework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inspired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on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trust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management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and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blockchain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for Mobile Edge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Caching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, Elsevier ,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Pervasive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and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Mobile </a:t>
            </a:r>
            <a:r>
              <a:rPr lang="pt-BR" sz="1400" b="0" i="0" u="none" strike="noStrike" dirty="0" err="1">
                <a:effectLst/>
                <a:latin typeface="Arial" panose="020B0604020202020204" pitchFamily="34" charset="0"/>
              </a:rPr>
              <a:t>Computing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 2021, </a:t>
            </a:r>
            <a:r>
              <a:rPr lang="pt-BR" sz="14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https://doi.org/10.1016/j.pmcj.2021.101481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</a:endParaRPr>
          </a:p>
          <a:p>
            <a:r>
              <a:rPr lang="pt-BR" sz="1400" b="0" i="0" u="none" strike="noStrike" dirty="0">
                <a:effectLst/>
                <a:latin typeface="Arial" panose="020B0604020202020204" pitchFamily="34" charset="0"/>
              </a:rPr>
              <a:t>[2] 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POPOV, </a:t>
            </a:r>
            <a:r>
              <a:rPr lang="en-US" sz="1400" b="0" i="0" u="none" strike="noStrike" dirty="0" err="1">
                <a:effectLst/>
                <a:latin typeface="Arial" panose="020B0604020202020204" pitchFamily="34" charset="0"/>
              </a:rPr>
              <a:t>Serguei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. The tangle. White paper, v. 1, n. 3, p. 30, 2018.</a:t>
            </a:r>
          </a:p>
          <a:p>
            <a:endParaRPr lang="pt-BR" sz="1400" dirty="0">
              <a:latin typeface="Arial" panose="020B0604020202020204" pitchFamily="34" charset="0"/>
            </a:endParaRPr>
          </a:p>
          <a:p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[3] A. A. </a:t>
            </a:r>
            <a:r>
              <a:rPr lang="en-US" sz="1400" b="0" i="0" u="none" strike="noStrike" dirty="0" err="1">
                <a:effectLst/>
                <a:latin typeface="Arial" panose="020B0604020202020204" pitchFamily="34" charset="0"/>
              </a:rPr>
              <a:t>Monrat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, O. </a:t>
            </a:r>
            <a:r>
              <a:rPr lang="en-US" sz="1400" b="0" i="0" u="none" strike="noStrike" dirty="0" err="1">
                <a:effectLst/>
                <a:latin typeface="Arial" panose="020B0604020202020204" pitchFamily="34" charset="0"/>
              </a:rPr>
              <a:t>Schelen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, and K. Andersson, “A survey of blockchain  ́ from the perspectives of applications, challenges, and opportunities,” IEEE Access, vol. 7, pp. 117 134–117 151, 2019.</a:t>
            </a:r>
          </a:p>
          <a:p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[4] Quentin </a:t>
            </a:r>
            <a:r>
              <a:rPr lang="en-US" sz="1400" b="0" i="0" u="none" strike="noStrike" dirty="0" err="1">
                <a:effectLst/>
                <a:latin typeface="Arial" panose="020B0604020202020204" pitchFamily="34" charset="0"/>
              </a:rPr>
              <a:t>Bramas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, The Stability and the Security of the Tangle, International Conference on Blockchain Economics, Security and Protocols 2020. </a:t>
            </a:r>
            <a:r>
              <a:rPr lang="en-US" sz="1400" b="0" i="0" u="none" strike="noStrike" dirty="0" err="1">
                <a:effectLst/>
                <a:latin typeface="Arial" panose="020B0604020202020204" pitchFamily="34" charset="0"/>
              </a:rPr>
              <a:t>doi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: 10.4230/OASIcs.Tokenomics.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2019.</a:t>
            </a:r>
            <a:endParaRPr lang="en-US" sz="1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74;p17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1C9078-7D06-8453-8C79-FEB1584679E8}"/>
              </a:ext>
            </a:extLst>
          </p:cNvPr>
          <p:cNvSpPr txBox="1"/>
          <p:nvPr/>
        </p:nvSpPr>
        <p:spPr>
          <a:xfrm>
            <a:off x="1073727" y="1835527"/>
            <a:ext cx="647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OBRIGADO!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44B062-919B-6CC6-0660-7879A690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5" y="1147763"/>
            <a:ext cx="83335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EA104E-A3F3-CEBC-6EE8-CCAA9F168247}"/>
              </a:ext>
            </a:extLst>
          </p:cNvPr>
          <p:cNvSpPr txBox="1"/>
          <p:nvPr/>
        </p:nvSpPr>
        <p:spPr>
          <a:xfrm>
            <a:off x="1073726" y="2807721"/>
            <a:ext cx="647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Perguntas?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Tecnologia de registro distribuído (DLT)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360218" y="1004456"/>
            <a:ext cx="8036098" cy="224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A tecnologia de registro distribuído (DLT) é um banco de dados digital composto de informações copiadas, compartilhadas e sincronizadas. Como o nome diz, elas são espalhadas geograficamente por vários pontos ou nós. 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Cada um dos nós da DLT carregam em si cópias das operações realizadas, que podem ser checadas por pessoas autorizadas na rede. A veracidade das informações é garantida por um registro temporal e uma assinatura criptografada exclusiva. </a:t>
            </a:r>
          </a:p>
          <a:p>
            <a:endParaRPr lang="pt-BR" sz="1600" dirty="0"/>
          </a:p>
        </p:txBody>
      </p:sp>
      <p:pic>
        <p:nvPicPr>
          <p:cNvPr id="1032" name="Picture 8" descr="Blockchain versus tangle (directed acyclic graph) [44]. | Download  Scientific Diagram">
            <a:extLst>
              <a:ext uri="{FF2B5EF4-FFF2-40B4-BE49-F238E27FC236}">
                <a16:creationId xmlns:a16="http://schemas.microsoft.com/office/drawing/2014/main" id="{C282C085-A127-5C37-EADB-2F8423C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25" y="2941304"/>
            <a:ext cx="4481258" cy="21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IOTA / TANGLE</a:t>
            </a:r>
          </a:p>
        </p:txBody>
      </p:sp>
      <p:pic>
        <p:nvPicPr>
          <p:cNvPr id="3" name="Picture 2" descr="La Iota Descentralizó El Logotipo Oscuro Del Vector Del Cryptocurrency De  Los Pagos De Las Internet-de-cosas Del Blockchain Ilustración del Vector -  Ilustración de comercio, intercambio: 109805090">
            <a:extLst>
              <a:ext uri="{FF2B5EF4-FFF2-40B4-BE49-F238E27FC236}">
                <a16:creationId xmlns:a16="http://schemas.microsoft.com/office/drawing/2014/main" id="{8681C16B-4847-F63F-BFA8-6D257D89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0915" y="1573209"/>
            <a:ext cx="1996902" cy="199690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720177"/>
            <a:ext cx="6476998" cy="40786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IOTA é uma criptomoeda, que surgiu da necessidade de soluções financeiras seguras, livre de taxas, com transações mais rápidas e descentralizadas voltados para Internet das coisas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), foi descrita em 2016 porém os primeiros conceitos surgiram em 2014. </a:t>
            </a:r>
          </a:p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tecnologia adjacente a IOTA é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foi descrita em 2016 no artigo "The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por um matemático russo/brasileiro chamado Serguei Popov.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BC837F-64DE-76C4-864F-9A9C5BCD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522" y="2951476"/>
            <a:ext cx="3425670" cy="2062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LIMITAÇÕES DA BLOCKCHAIN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1143000"/>
            <a:ext cx="6028578" cy="3871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limitado: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Apresenta baixo número de transações por segundo TPS (Zander 2019). O (TPS) é 7 para Bitcoin. Já o (TPS) da Visa é 1600 (Bachmann,2019).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Custos de transação: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taxas funcionam como um incentivo para o participantes a investir na infraestrutura necessária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Porem, as taxas criam um obstáculo para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micropagamentos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(Popov, 2016).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Atraso de confirmação: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adição de um único bloco de cada vez leva a atraso na confirmação das transações.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Desigualdade: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Mineradores, com alto poder computacional, assumirão o controle do DLT, impedindo dispositivos com baixo poder computacional de minerar novos blocos.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ality as a social construct – How IOTAs most radical tech-decisions aim  to disrupt the DLT space : r/Iota">
            <a:extLst>
              <a:ext uri="{FF2B5EF4-FFF2-40B4-BE49-F238E27FC236}">
                <a16:creationId xmlns:a16="http://schemas.microsoft.com/office/drawing/2014/main" id="{51726709-DE69-8128-9D9B-094EDF0F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1" y="1289606"/>
            <a:ext cx="2478254" cy="31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Objetivos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796636"/>
            <a:ext cx="7942198" cy="42176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pt-BR" sz="1800" dirty="0">
                <a:cs typeface="Arial" panose="020B0604020202020204" pitchFamily="34" charset="0"/>
              </a:rPr>
              <a:t>Estudar e entender o funcionamento da estrutura da </a:t>
            </a:r>
            <a:r>
              <a:rPr lang="pt-BR" sz="1800" dirty="0" err="1">
                <a:cs typeface="Arial" panose="020B0604020202020204" pitchFamily="34" charset="0"/>
              </a:rPr>
              <a:t>Tangle</a:t>
            </a:r>
            <a:r>
              <a:rPr lang="pt-BR" sz="1800" dirty="0">
                <a:cs typeface="Arial" panose="020B0604020202020204" pitchFamily="34" charset="0"/>
              </a:rPr>
              <a:t> </a:t>
            </a:r>
            <a:r>
              <a:rPr lang="pt-BR" sz="1800" b="0" i="0" u="none" strike="noStrike" dirty="0">
                <a:effectLst/>
              </a:rPr>
              <a:t>(arquitetura, comunicação, protocolos de consenso, tipos de vulnerabilidades, prós e contras da tecnologia).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Entender , testar e utilizar a estrutura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Pública –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Devnet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Implementar a comunicação segura entre dispositivos através da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Desenvolver um relatório que demonstra a importância de pensar em novos tipos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cenários e exigências especificas. 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Cronograma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4C6C90-0577-2CF5-49ED-8EFA04EE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2196"/>
              </p:ext>
            </p:extLst>
          </p:nvPr>
        </p:nvGraphicFramePr>
        <p:xfrm>
          <a:off x="568036" y="858723"/>
          <a:ext cx="7301346" cy="3934950"/>
        </p:xfrm>
        <a:graphic>
          <a:graphicData uri="http://schemas.openxmlformats.org/drawingml/2006/table">
            <a:tbl>
              <a:tblPr/>
              <a:tblGrid>
                <a:gridCol w="2246570">
                  <a:extLst>
                    <a:ext uri="{9D8B030D-6E8A-4147-A177-3AD203B41FA5}">
                      <a16:colId xmlns:a16="http://schemas.microsoft.com/office/drawing/2014/main" val="1040196895"/>
                    </a:ext>
                  </a:extLst>
                </a:gridCol>
                <a:gridCol w="1263694">
                  <a:extLst>
                    <a:ext uri="{9D8B030D-6E8A-4147-A177-3AD203B41FA5}">
                      <a16:colId xmlns:a16="http://schemas.microsoft.com/office/drawing/2014/main" val="1532316352"/>
                    </a:ext>
                  </a:extLst>
                </a:gridCol>
                <a:gridCol w="1263694">
                  <a:extLst>
                    <a:ext uri="{9D8B030D-6E8A-4147-A177-3AD203B41FA5}">
                      <a16:colId xmlns:a16="http://schemas.microsoft.com/office/drawing/2014/main" val="2895239792"/>
                    </a:ext>
                  </a:extLst>
                </a:gridCol>
                <a:gridCol w="1263694">
                  <a:extLst>
                    <a:ext uri="{9D8B030D-6E8A-4147-A177-3AD203B41FA5}">
                      <a16:colId xmlns:a16="http://schemas.microsoft.com/office/drawing/2014/main" val="452305765"/>
                    </a:ext>
                  </a:extLst>
                </a:gridCol>
                <a:gridCol w="1263694">
                  <a:extLst>
                    <a:ext uri="{9D8B030D-6E8A-4147-A177-3AD203B41FA5}">
                      <a16:colId xmlns:a16="http://schemas.microsoft.com/office/drawing/2014/main" val="122476915"/>
                    </a:ext>
                  </a:extLst>
                </a:gridCol>
              </a:tblGrid>
              <a:tr h="33011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Atividade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Mês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16173"/>
                  </a:ext>
                </a:extLst>
              </a:tr>
              <a:tr h="33011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Agosto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484135"/>
                  </a:ext>
                </a:extLst>
              </a:tr>
              <a:tr h="1017116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Estudar e entender o funcionamento da estrutura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0" i="0" u="none" strike="noStrike" dirty="0">
                          <a:effectLst/>
                          <a:latin typeface="+mn-lt"/>
                        </a:rPr>
                        <a:t>(arquitetura, comunicação, protocolos de consenso, tipos de vulnerabilidades, prós e contras da tecnologia).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BR" sz="1000">
                          <a:effectLst/>
                          <a:latin typeface="+mn-lt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pt-BR" sz="1000" dirty="0">
                          <a:effectLst/>
                          <a:latin typeface="+mn-lt"/>
                        </a:rPr>
                      </a:br>
                      <a:br>
                        <a:rPr lang="pt-BR" sz="1000" dirty="0">
                          <a:effectLst/>
                          <a:latin typeface="+mn-lt"/>
                        </a:rPr>
                      </a:b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23617"/>
                  </a:ext>
                </a:extLst>
              </a:tr>
              <a:tr h="7859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Entender , testar e utilizar a estrutura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Pública –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Devnet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17429"/>
                  </a:ext>
                </a:extLst>
              </a:tr>
              <a:tr h="6475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Implementar a comunicação segura entre dispositivos através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05886"/>
                  </a:ext>
                </a:extLst>
              </a:tr>
              <a:tr h="82402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Desenvolver um relatório que demonstra a importância de pensar em novos tipos de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DLTs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para cenários e exigências especificas. 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dirty="0">
                        <a:effectLst/>
                        <a:latin typeface="+mn-lt"/>
                      </a:endParaRPr>
                    </a:p>
                    <a:p>
                      <a:pPr algn="ctr" fontAlgn="t"/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7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Artigos Relacionados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6B6477-FBC2-610B-1113-666379342D84}"/>
              </a:ext>
            </a:extLst>
          </p:cNvPr>
          <p:cNvSpPr txBox="1"/>
          <p:nvPr/>
        </p:nvSpPr>
        <p:spPr>
          <a:xfrm>
            <a:off x="367145" y="847648"/>
            <a:ext cx="775161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Secure D2D Caching Framework Inspired on Trust Management and Blockchain for Mobile Edge Caching (2021)</a:t>
            </a:r>
            <a:br>
              <a:rPr lang="pt-BR" b="1" dirty="0"/>
            </a:br>
            <a:r>
              <a:rPr lang="pt-BR" sz="1050" b="1" i="0" u="none" strike="noStrike" baseline="0" dirty="0" err="1">
                <a:latin typeface="Century Gothic (Títulos)"/>
              </a:rPr>
              <a:t>Acquila</a:t>
            </a:r>
            <a:r>
              <a:rPr lang="pt-BR" sz="1050" b="1" i="0" u="none" strike="noStrike" baseline="0" dirty="0">
                <a:latin typeface="Century Gothic (Títulos)"/>
              </a:rPr>
              <a:t> Santos Rocha , Billy Anderson Pinheiro , Vinicius C.M. Borges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2D9E90-EA28-2047-5108-E5DB21C3FC57}"/>
              </a:ext>
            </a:extLst>
          </p:cNvPr>
          <p:cNvSpPr txBox="1"/>
          <p:nvPr/>
        </p:nvSpPr>
        <p:spPr>
          <a:xfrm>
            <a:off x="263236" y="2224642"/>
            <a:ext cx="7855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A comunicação dispositivo a dispositivo (D2D) em redes celulares é definida como comunicação direta entre dois usuários móveis sem atravessar a estação base ou a rede central.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QD4G: QoE para Vídeo em Redes D2D/4G com Aprendizado de Máquina">
            <a:extLst>
              <a:ext uri="{FF2B5EF4-FFF2-40B4-BE49-F238E27FC236}">
                <a16:creationId xmlns:a16="http://schemas.microsoft.com/office/drawing/2014/main" id="{F2E89E03-8020-EF29-125C-FEE4A74A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83" y="3110348"/>
            <a:ext cx="3263701" cy="189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521C80-11FE-202B-DE0A-B21B07346265}"/>
              </a:ext>
            </a:extLst>
          </p:cNvPr>
          <p:cNvSpPr txBox="1"/>
          <p:nvPr/>
        </p:nvSpPr>
        <p:spPr>
          <a:xfrm>
            <a:off x="263236" y="3478221"/>
            <a:ext cx="527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vulnerabilidades de segurança permanecem possíveis devido às interações fáceis, diretas e espontâneas entre usuários não confiáveis.</a:t>
            </a:r>
          </a:p>
        </p:txBody>
      </p:sp>
    </p:spTree>
    <p:extLst>
      <p:ext uri="{BB962C8B-B14F-4D97-AF65-F5344CB8AC3E}">
        <p14:creationId xmlns:p14="http://schemas.microsoft.com/office/powerpoint/2010/main" val="421702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Objetivo do Artigo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0E056F-163D-2DBC-FAAA-D953CE694AB8}"/>
              </a:ext>
            </a:extLst>
          </p:cNvPr>
          <p:cNvSpPr txBox="1"/>
          <p:nvPr/>
        </p:nvSpPr>
        <p:spPr>
          <a:xfrm>
            <a:off x="103915" y="810230"/>
            <a:ext cx="80494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Os autores propuseram a criação de um framework (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SeCDUB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) para segurança de cache na comunicação em redes D2D, inspirado em modelos de confiança, Inferência Bayesiana e a Teoria de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Dempster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Shafer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(DST), somado ao uso da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para:</a:t>
            </a:r>
          </a:p>
          <a:p>
            <a:pPr algn="just"/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Reduzir a distribuição de conteúdo malicioso por meio de cache de conteúdo proativo na comunicação D2D.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Aumentar a quantidade de descarregamento de dados úteis, onde o armazenamento em cache de conteúdo potencialmente malicioso pode ser evitado.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Avaliação da capacidade do esquema de aumentar a sobrecarga, bem como fazer uma comparação entre descarregamento e segurança.</a:t>
            </a:r>
          </a:p>
        </p:txBody>
      </p:sp>
    </p:spTree>
    <p:extLst>
      <p:ext uri="{BB962C8B-B14F-4D97-AF65-F5344CB8AC3E}">
        <p14:creationId xmlns:p14="http://schemas.microsoft.com/office/powerpoint/2010/main" val="27043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Trabalhos Relacionados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1B4E22-8409-7565-8B9D-7626E37CF727}"/>
              </a:ext>
            </a:extLst>
          </p:cNvPr>
          <p:cNvSpPr txBox="1"/>
          <p:nvPr/>
        </p:nvSpPr>
        <p:spPr>
          <a:xfrm>
            <a:off x="181497" y="677070"/>
            <a:ext cx="79652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Através de análise do estado da arte em comunicação D2D, os autores notaram a prevalência de modelos de gestão de confiança que fazem uso da avaliação colaborativa de maneira direta e indireta usando a combinação de Inferência Bayesiana e Teoria de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Dempster-Shafer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(DST) respectivamente.</a:t>
            </a:r>
          </a:p>
          <a:p>
            <a:pPr algn="just"/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Notou-se que a identificação de opiniões de nós vizinhos na comunicação está sujeita a interseções e falsificações quando os sistemas de segurança não são aplicados, fator que afeta negativamente o mecanismo de gestão de confiança e prejudica a sua eficiência.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33BEAA-CE9A-8CDE-3859-230AD4FC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88" y="3191343"/>
            <a:ext cx="6273155" cy="18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1088</Words>
  <Application>Microsoft Office PowerPoint</Application>
  <PresentationFormat>Apresentação na tela (16:9)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</vt:lpstr>
      <vt:lpstr>Century Gothic (Títulos)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Setorial</cp:lastModifiedBy>
  <cp:revision>32</cp:revision>
  <dcterms:modified xsi:type="dcterms:W3CDTF">2023-05-15T19:26:42Z</dcterms:modified>
  <dc:language>pt-BR</dc:language>
</cp:coreProperties>
</file>