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1" r:id="rId6"/>
    <p:sldId id="262" r:id="rId7"/>
    <p:sldId id="263" r:id="rId8"/>
    <p:sldId id="275" r:id="rId9"/>
    <p:sldId id="265" r:id="rId10"/>
    <p:sldId id="266" r:id="rId11"/>
    <p:sldId id="269" r:id="rId12"/>
    <p:sldId id="270" r:id="rId13"/>
    <p:sldId id="272" r:id="rId14"/>
    <p:sldId id="273" r:id="rId15"/>
    <p:sldId id="271" r:id="rId16"/>
    <p:sldId id="274" r:id="rId17"/>
    <p:sldId id="260" r:id="rId1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pt-BR" sz="5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6656FD21-7E6C-4373-A220-5205F4598658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EE050D71-FEF3-400E-A00F-B8FDC219312B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fly.shimmer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github.com/iotaledger/cli-walle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FDJd79VXW0g?feature=oembed" TargetMode="Externa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iota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4;p13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2D30AA-3DE0-167F-C8C5-9CA68CFA657F}"/>
              </a:ext>
            </a:extLst>
          </p:cNvPr>
          <p:cNvSpPr txBox="1"/>
          <p:nvPr/>
        </p:nvSpPr>
        <p:spPr>
          <a:xfrm>
            <a:off x="374073" y="637309"/>
            <a:ext cx="5832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Segurança entre dispositivos com uso de tecnologia de registro distribuído (DLT) - TANGLE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B7479A-4904-C947-7C02-6E189E43BE5A}"/>
              </a:ext>
            </a:extLst>
          </p:cNvPr>
          <p:cNvSpPr txBox="1"/>
          <p:nvPr/>
        </p:nvSpPr>
        <p:spPr>
          <a:xfrm>
            <a:off x="886690" y="2144977"/>
            <a:ext cx="509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Pedro Henrique Campos Damacena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76A937-1638-6006-A5C0-2C9F5984058F}"/>
              </a:ext>
            </a:extLst>
          </p:cNvPr>
          <p:cNvSpPr txBox="1"/>
          <p:nvPr/>
        </p:nvSpPr>
        <p:spPr>
          <a:xfrm>
            <a:off x="221673" y="3067872"/>
            <a:ext cx="6276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dirty="0">
                <a:solidFill>
                  <a:schemeClr val="bg1"/>
                </a:solidFill>
                <a:effectLst/>
              </a:rPr>
              <a:t>Sistemas Distribuídos - Prof. Sérgio T. de Carvalho</a:t>
            </a:r>
            <a:endParaRPr lang="pt-BR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dirty="0">
                <a:solidFill>
                  <a:schemeClr val="bg1"/>
                </a:solidFill>
                <a:effectLst/>
              </a:rPr>
              <a:t>Instituto de Informática | UFG</a:t>
            </a:r>
            <a:endParaRPr lang="pt-BR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35003" y="235478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+mj-lt"/>
                <a:cs typeface="Arial" panose="020B0604020202020204" pitchFamily="34" charset="0"/>
              </a:rPr>
              <a:t>Processo de inserção de um Bloco/Transação: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17B99F-38F9-DAD1-F319-DDD4EFB0496B}"/>
              </a:ext>
            </a:extLst>
          </p:cNvPr>
          <p:cNvSpPr txBox="1"/>
          <p:nvPr/>
        </p:nvSpPr>
        <p:spPr>
          <a:xfrm>
            <a:off x="72661" y="1098237"/>
            <a:ext cx="41842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TANGLE ( Estrutura 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Cliente: 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Um cliente é um software que inicia e cria transações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Shimmer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para um usuário (seja humano, máquina ou dispositivo). A maioria dos clientes para usuários virá na forma de software de carteira como o </a:t>
            </a:r>
            <a:r>
              <a:rPr lang="pt-BR" sz="1400" b="0" i="0" u="sng" strike="noStrike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3"/>
              </a:rPr>
              <a:t>Firefly</a:t>
            </a:r>
            <a:r>
              <a:rPr lang="pt-BR" sz="14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3"/>
              </a:rPr>
              <a:t> Wallet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ou  </a:t>
            </a:r>
            <a:r>
              <a:rPr lang="pt-BR" sz="14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4"/>
              </a:rPr>
              <a:t>CLI Wallet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Nó: 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Um nó é o 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ponto de entrada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para os clientes na rede. Os nós são os 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contadores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tomadores de decisão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validadores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 todas as informações na rede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Shimmer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Cada nó na rede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Shimmer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conhece o status exato e o valor de todos os endereços existentes na rede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Shimmer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qualquer momento. Isso é chamado </a:t>
            </a:r>
            <a:r>
              <a:rPr lang="pt-BR" sz="1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ledger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state</a:t>
            </a:r>
            <a:r>
              <a:rPr lang="pt-BR" sz="1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050" name="Picture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9E994B9-937E-9407-4549-224B890D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58" y="1649461"/>
            <a:ext cx="3917451" cy="299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F84C6C2-7288-627E-35BF-F81469509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213" y="1264492"/>
            <a:ext cx="1845427" cy="27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07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35003" y="235478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+mj-lt"/>
                <a:cs typeface="Arial" panose="020B0604020202020204" pitchFamily="34" charset="0"/>
              </a:rPr>
              <a:t>Processo de inserção de um Bloco/Transação: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17B99F-38F9-DAD1-F319-DDD4EFB0496B}"/>
              </a:ext>
            </a:extLst>
          </p:cNvPr>
          <p:cNvSpPr txBox="1"/>
          <p:nvPr/>
        </p:nvSpPr>
        <p:spPr>
          <a:xfrm>
            <a:off x="135003" y="1098237"/>
            <a:ext cx="805996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TANGLE ( Fluxo de Comunicação - </a:t>
            </a:r>
            <a:r>
              <a:rPr lang="pt-BR" b="1" dirty="0" err="1"/>
              <a:t>Ex</a:t>
            </a:r>
            <a:r>
              <a:rPr lang="pt-BR" b="1" dirty="0"/>
              <a:t>: Gasto Monetário 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r>
              <a:rPr lang="pt-BR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1º - </a:t>
            </a:r>
            <a:r>
              <a:rPr lang="pt-BR" sz="1400" dirty="0">
                <a:solidFill>
                  <a:srgbClr val="000000"/>
                </a:solidFill>
                <a:latin typeface="+mj-lt"/>
              </a:rPr>
              <a:t>C</a:t>
            </a:r>
            <a:r>
              <a:rPr lang="pt-BR" sz="1400" i="0" u="none" strike="noStrike" dirty="0">
                <a:solidFill>
                  <a:srgbClr val="000000"/>
                </a:solidFill>
                <a:effectLst/>
                <a:latin typeface="+mj-lt"/>
              </a:rPr>
              <a:t>lientes enviam blocos para o nó. Ele 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coleta todo o tráfego que chega dessa porta de entrada em sua caixa de entrada e primeiro verifica se o bloco está formatado corretamente e pode ser processado. Se todos os bits do bloco forem legíveis para o nó e o nó detectar a carga de transação assinada incluída no bloco, um processo de validação será iniciado.</a:t>
            </a:r>
          </a:p>
          <a:p>
            <a:pPr algn="just"/>
            <a:endParaRPr lang="pt-BR" sz="14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pt-BR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2º - 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O nó verifica seu conhecimento atual desse endereço (estado do livro-razão) para ver se o endereço possui fundos suficientes , verifica se a transação está semanticamente correta, dadas as restrições definidas nos fundos a serem consumidos e verifica se não existe conflito conhecidos na rede.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20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D17B99F-38F9-DAD1-F319-DDD4EFB0496B}"/>
              </a:ext>
            </a:extLst>
          </p:cNvPr>
          <p:cNvSpPr txBox="1"/>
          <p:nvPr/>
        </p:nvSpPr>
        <p:spPr>
          <a:xfrm>
            <a:off x="197349" y="182011"/>
            <a:ext cx="8059961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400" b="1" dirty="0">
                <a:solidFill>
                  <a:srgbClr val="000000"/>
                </a:solidFill>
                <a:latin typeface="+mj-lt"/>
              </a:rPr>
              <a:t>3º -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DejaVu Sans"/>
                <a:cs typeface="DejaVu Sans"/>
              </a:rPr>
              <a:t>O nó envia a atualização solicitada do estado do livro-razão: "remova o valor Fundos x do endereço A e adicione esse valor ao endereço B". O envio acontece por meio do chamado 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DejaVu Sans"/>
                <a:cs typeface="DejaVu Sans"/>
              </a:rPr>
              <a:t>protocolo de fofoca (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DejaVu Sans"/>
                <a:cs typeface="DejaVu Sans"/>
              </a:rPr>
              <a:t>gossip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DejaVu Sans"/>
                <a:cs typeface="DejaVu San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DejaVu Sans"/>
                <a:cs typeface="DejaVu Sans"/>
              </a:rPr>
              <a:t>protocol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DejaVu Sans"/>
                <a:cs typeface="DejaVu Sans"/>
              </a:rPr>
              <a:t>)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DejaVu Sans"/>
                <a:cs typeface="DejaVu Sans"/>
              </a:rPr>
              <a:t> .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1400" dirty="0">
              <a:solidFill>
                <a:srgbClr val="000000"/>
              </a:solidFill>
              <a:latin typeface="+mj-lt"/>
              <a:ea typeface="DejaVu Sans"/>
              <a:cs typeface="DejaVu Sans"/>
            </a:endParaRPr>
          </a:p>
          <a:p>
            <a:pPr lvl="1" algn="just"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DejaVu Sans"/>
                <a:cs typeface="DejaVu Sans"/>
              </a:rPr>
              <a:t>O nó envia seu estado contábil atualizado para todos os nós vizinhos diretamente conectados, esses nós recebem o estado contábil atualizado de seus vizinhos. </a:t>
            </a:r>
          </a:p>
          <a:p>
            <a:pPr lvl="1" algn="just">
              <a:defRPr/>
            </a:pPr>
            <a:endParaRPr lang="pt-BR" sz="1400" dirty="0">
              <a:solidFill>
                <a:srgbClr val="000000"/>
              </a:solidFill>
              <a:latin typeface="+mj-lt"/>
              <a:ea typeface="DejaVu Sans"/>
              <a:cs typeface="DejaVu Sans"/>
            </a:endParaRPr>
          </a:p>
          <a:p>
            <a:pPr lvl="1" algn="just"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DejaVu Sans"/>
                <a:cs typeface="DejaVu Sans"/>
              </a:rPr>
              <a:t>Cada nó compara a solicitação com sua versão atualmente conhecida do registro e verifica novamente se há conflitos. Se nenhum conflito for encontrado, o nó atualiza seu estado de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DejaVu Sans"/>
                <a:cs typeface="DejaVu Sans"/>
              </a:rPr>
              <a:t>ledger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DejaVu Sans"/>
                <a:cs typeface="DejaVu Sans"/>
              </a:rPr>
              <a:t> e envia o estado atualizado para seus vizinhos novamente.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DejaVu Sans"/>
              <a:cs typeface="DejaVu Sans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latin typeface="+mj-lt"/>
              </a:rPr>
              <a:t>4º - 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O bloco atingiu a confirmação total e é considerado sólido. Ele agora será adicionado ao pool de dicas de cada nó e pode ser usado como referência por novos blocos.</a:t>
            </a:r>
            <a:endParaRPr lang="pt-BR" sz="1400" b="0" dirty="0">
              <a:effectLst/>
              <a:latin typeface="+mj-lt"/>
            </a:endParaRPr>
          </a:p>
          <a:p>
            <a:br>
              <a:rPr lang="pt-BR" sz="1400" dirty="0"/>
            </a:b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851893-9AB5-8C85-9FFA-058F3C42F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204" y="3296829"/>
            <a:ext cx="4331802" cy="17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0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8" name="Mídia Online 7" title="Shimmer explained in 2 minutes! (SMR)">
            <a:hlinkClick r:id="" action="ppaction://media"/>
            <a:extLst>
              <a:ext uri="{FF2B5EF4-FFF2-40B4-BE49-F238E27FC236}">
                <a16:creationId xmlns:a16="http://schemas.microsoft.com/office/drawing/2014/main" id="{ECA13597-E341-8F97-4EF1-6FF3D2F5B3A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59264" y="2008909"/>
            <a:ext cx="5081863" cy="287125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C603702-8530-8B47-5783-34FDF64963CC}"/>
              </a:ext>
            </a:extLst>
          </p:cNvPr>
          <p:cNvSpPr txBox="1"/>
          <p:nvPr/>
        </p:nvSpPr>
        <p:spPr>
          <a:xfrm>
            <a:off x="349748" y="408710"/>
            <a:ext cx="7782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OBS. Consenso </a:t>
            </a:r>
            <a:r>
              <a:rPr lang="pt-BR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DPoS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Utiliza votação em tempo real combinada com um sistema social de reputação para alcançar consenso</a:t>
            </a:r>
            <a:endParaRPr lang="pt-BR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endParaRPr lang="pt-BR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ssíncrono,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Tangle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Voting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(OTV)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Síncrona,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Synchronized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Random Reality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Selection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(SRRS).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88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35003" y="235478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+mj-lt"/>
                <a:cs typeface="Arial" panose="020B0604020202020204" pitchFamily="34" charset="0"/>
              </a:rPr>
              <a:t>Exemplo TANGLE 2.0: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 descr="Diagrama, Desenho técnico&#10;&#10;Descrição gerada automaticamente">
            <a:extLst>
              <a:ext uri="{FF2B5EF4-FFF2-40B4-BE49-F238E27FC236}">
                <a16:creationId xmlns:a16="http://schemas.microsoft.com/office/drawing/2014/main" id="{97DA60C9-07FF-D657-1245-E76F1E53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932621"/>
            <a:ext cx="7478123" cy="37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9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35003" y="235478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dirty="0">
                <a:latin typeface="+mj-lt"/>
                <a:cs typeface="Arial" panose="020B0604020202020204" pitchFamily="34" charset="0"/>
              </a:rPr>
              <a:t>Conclusão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AE23FA-0728-22AD-72E2-40ABFFB36C19}"/>
              </a:ext>
            </a:extLst>
          </p:cNvPr>
          <p:cNvSpPr txBox="1"/>
          <p:nvPr/>
        </p:nvSpPr>
        <p:spPr>
          <a:xfrm>
            <a:off x="135003" y="1018309"/>
            <a:ext cx="7942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Área de estudo promissora, campo de pesquisa em crescimento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Identificado uma grande quantidade de aplicações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problema do equilíbrio entre segurança, escalabilidade e eficiência da rede permanece como um problema em aberto. Apesar de muitas soluções propostas.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Tangle</a:t>
            </a:r>
            <a:r>
              <a:rPr lang="pt-BR" dirty="0"/>
              <a:t> se apresenta como uma alternativa viável para melhoria do problema.</a:t>
            </a:r>
          </a:p>
        </p:txBody>
      </p:sp>
    </p:spTree>
    <p:extLst>
      <p:ext uri="{BB962C8B-B14F-4D97-AF65-F5344CB8AC3E}">
        <p14:creationId xmlns:p14="http://schemas.microsoft.com/office/powerpoint/2010/main" val="95628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74;p17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D1C9078-7D06-8453-8C79-FEB1584679E8}"/>
              </a:ext>
            </a:extLst>
          </p:cNvPr>
          <p:cNvSpPr txBox="1"/>
          <p:nvPr/>
        </p:nvSpPr>
        <p:spPr>
          <a:xfrm>
            <a:off x="1073727" y="1835527"/>
            <a:ext cx="6476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+mj-lt"/>
              </a:rPr>
              <a:t>OBRIGADO!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44B062-919B-6CC6-0660-7879A690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5" y="1147763"/>
            <a:ext cx="83335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BEA104E-A3F3-CEBC-6EE8-CCAA9F168247}"/>
              </a:ext>
            </a:extLst>
          </p:cNvPr>
          <p:cNvSpPr txBox="1"/>
          <p:nvPr/>
        </p:nvSpPr>
        <p:spPr>
          <a:xfrm>
            <a:off x="1073726" y="2807721"/>
            <a:ext cx="6476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+mj-lt"/>
              </a:rPr>
              <a:t>Perguntas?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9731B6-0CBD-ACC5-7E6C-B7FDE0D92EB8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Tecnologia de registro distribuído (DLT)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CEDF6B-E39D-FC35-F797-FB577C472DDC}"/>
              </a:ext>
            </a:extLst>
          </p:cNvPr>
          <p:cNvSpPr txBox="1">
            <a:spLocks/>
          </p:cNvSpPr>
          <p:nvPr/>
        </p:nvSpPr>
        <p:spPr>
          <a:xfrm>
            <a:off x="360218" y="1004456"/>
            <a:ext cx="8036098" cy="22482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A tecnologia de registro distribuído (DLT) é um banco de dados digital composto de informações copiadas, compartilhadas e sincronizadas. Como o nome diz, elas são espalhadas geograficamente por vários pontos ou nós. 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Cada um dos nós da DLT carregam em si cópias das operações realizadas, que podem ser checadas por pessoas autorizadas na rede. A veracidade das informações é garantida por um registro temporal e uma assinatura criptografada exclusiva. </a:t>
            </a:r>
          </a:p>
          <a:p>
            <a:endParaRPr lang="pt-BR" sz="1600" dirty="0"/>
          </a:p>
        </p:txBody>
      </p:sp>
      <p:pic>
        <p:nvPicPr>
          <p:cNvPr id="1032" name="Picture 8" descr="Blockchain versus tangle (directed acyclic graph) [44]. | Download  Scientific Diagram">
            <a:extLst>
              <a:ext uri="{FF2B5EF4-FFF2-40B4-BE49-F238E27FC236}">
                <a16:creationId xmlns:a16="http://schemas.microsoft.com/office/drawing/2014/main" id="{C282C085-A127-5C37-EADB-2F8423CD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25" y="2941304"/>
            <a:ext cx="4481258" cy="212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C095EB8-5020-DC38-99EF-07B6A8A224BA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IOTA / TANGLE</a:t>
            </a:r>
          </a:p>
        </p:txBody>
      </p:sp>
      <p:pic>
        <p:nvPicPr>
          <p:cNvPr id="3" name="Picture 2" descr="La Iota Descentralizó El Logotipo Oscuro Del Vector Del Cryptocurrency De  Los Pagos De Las Internet-de-cosas Del Blockchain Ilustración del Vector -  Ilustración de comercio, intercambio: 109805090">
            <a:extLst>
              <a:ext uri="{FF2B5EF4-FFF2-40B4-BE49-F238E27FC236}">
                <a16:creationId xmlns:a16="http://schemas.microsoft.com/office/drawing/2014/main" id="{8681C16B-4847-F63F-BFA8-6D257D89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132" y="488649"/>
            <a:ext cx="1143524" cy="11435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48677" y="831456"/>
            <a:ext cx="4423143" cy="31328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IOTA é uma criptomoeda, que surgiu da necessidade de soluções financeiras seguras, livre de taxas, com transações mais rápidas e descentralizadas voltados para Internet das coisas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), foi descrita em 2016 porém os primeiros conceitos surgiram em 2014. </a:t>
            </a:r>
          </a:p>
          <a:p>
            <a:pPr algn="just">
              <a:lnSpc>
                <a:spcPct val="11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tecnologia adjacente a IOTA é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que foi descrita em 2016 no artigo "The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 por um matemático russo/brasileiro chamado Serguei Popov.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BC837F-64DE-76C4-864F-9A9C5BCDF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195" y="1734445"/>
            <a:ext cx="3891590" cy="23433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C095EB8-5020-DC38-99EF-07B6A8A224BA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LIMITAÇÕES DA BLOCKCHAIN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48857" y="1143000"/>
            <a:ext cx="6028578" cy="38712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limitado: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Apresenta baixo número de transações por segundo TPS (Zander 2019). O (TPS) é 7 para Bitcoin. Já o (TPS) da Visa é 1600 (Bachmann,2019).</a:t>
            </a:r>
          </a:p>
          <a:p>
            <a:pPr algn="just">
              <a:lnSpc>
                <a:spcPct val="110000"/>
              </a:lnSpc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Custos de transação: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As taxas funcionam como um incentivo para o participantes a investir na infraestrutura necessária para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PoW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Porém, as taxas criam um obstáculo para os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micropagamentos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(Popov, 2016).</a:t>
            </a:r>
          </a:p>
          <a:p>
            <a:pPr algn="just">
              <a:lnSpc>
                <a:spcPct val="110000"/>
              </a:lnSpc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Atraso de confirmação: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adição de um único bloco de cada vez leva a atraso na confirmação das transações.</a:t>
            </a:r>
          </a:p>
          <a:p>
            <a:pPr algn="just">
              <a:lnSpc>
                <a:spcPct val="110000"/>
              </a:lnSpc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Desigualdade: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Mineradores, com alto poder computacional, assumirão o controle do DLT, impedindo dispositivos com baixo poder computacional de minerar novos blocos.</a:t>
            </a:r>
          </a:p>
          <a:p>
            <a:pPr algn="just">
              <a:lnSpc>
                <a:spcPct val="11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Reality as a social construct – How IOTAs most radical tech-decisions aim  to disrupt the DLT space : r/Iota">
            <a:extLst>
              <a:ext uri="{FF2B5EF4-FFF2-40B4-BE49-F238E27FC236}">
                <a16:creationId xmlns:a16="http://schemas.microsoft.com/office/drawing/2014/main" id="{51726709-DE69-8128-9D9B-094EDF0F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81" y="1289606"/>
            <a:ext cx="2478254" cy="315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78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C095EB8-5020-DC38-99EF-07B6A8A224BA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Objetivos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48857" y="796636"/>
            <a:ext cx="7942198" cy="42176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spcBef>
                <a:spcPts val="0"/>
              </a:spcBef>
              <a:spcAft>
                <a:spcPts val="1800"/>
              </a:spcAft>
            </a:pPr>
            <a:r>
              <a:rPr lang="pt-BR" sz="1800" dirty="0">
                <a:cs typeface="Arial" panose="020B0604020202020204" pitchFamily="34" charset="0"/>
              </a:rPr>
              <a:t>Estudar e entender o funcionamento da estrutura da </a:t>
            </a:r>
            <a:r>
              <a:rPr lang="pt-BR" sz="1800" dirty="0" err="1">
                <a:cs typeface="Arial" panose="020B0604020202020204" pitchFamily="34" charset="0"/>
              </a:rPr>
              <a:t>Tangle</a:t>
            </a:r>
            <a:r>
              <a:rPr lang="pt-BR" sz="1800" dirty="0">
                <a:cs typeface="Arial" panose="020B0604020202020204" pitchFamily="34" charset="0"/>
              </a:rPr>
              <a:t> </a:t>
            </a:r>
            <a:r>
              <a:rPr lang="pt-BR" sz="1800" b="0" i="0" u="none" strike="noStrike" dirty="0">
                <a:effectLst/>
              </a:rPr>
              <a:t>(arquitetura, comunicação, protocolos de consenso, tipos de vulnerabilidades, prós e contras da tecnologia).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Entender , testar e utilizar a estrutura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Pública –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Devnet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Implementar a comunicação segura entre dispositivos através da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Desenvolver um relatório que demonstra a importância de pensar em novos tipos de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DLTs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para cenários e exigências especificas. </a:t>
            </a:r>
          </a:p>
          <a:p>
            <a:pPr algn="just">
              <a:lnSpc>
                <a:spcPct val="11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48E9D-B658-7F40-C399-5F64766052DF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Cronograma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94C6C90-0577-2CF5-49ED-8EFA04EEE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94798"/>
              </p:ext>
            </p:extLst>
          </p:nvPr>
        </p:nvGraphicFramePr>
        <p:xfrm>
          <a:off x="1126959" y="781193"/>
          <a:ext cx="6400803" cy="3985236"/>
        </p:xfrm>
        <a:graphic>
          <a:graphicData uri="http://schemas.openxmlformats.org/drawingml/2006/table">
            <a:tbl>
              <a:tblPr/>
              <a:tblGrid>
                <a:gridCol w="1969479">
                  <a:extLst>
                    <a:ext uri="{9D8B030D-6E8A-4147-A177-3AD203B41FA5}">
                      <a16:colId xmlns:a16="http://schemas.microsoft.com/office/drawing/2014/main" val="1040196895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1532316352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2895239792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452305765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122476915"/>
                    </a:ext>
                  </a:extLst>
                </a:gridCol>
              </a:tblGrid>
              <a:tr h="280132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Atividade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Mês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16173"/>
                  </a:ext>
                </a:extLst>
              </a:tr>
              <a:tr h="2801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Junho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Julho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Agosto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484135"/>
                  </a:ext>
                </a:extLst>
              </a:tr>
              <a:tr h="93156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Estudar e entender o funcionamento da estrutura da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Tangle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b="0" i="0" u="none" strike="noStrike" dirty="0">
                          <a:effectLst/>
                          <a:latin typeface="+mn-lt"/>
                        </a:rPr>
                        <a:t>(arquitetura, comunicação, protocolos de consenso, tipos de vulnerabilidades, prós e contras da tecnologia).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pt-BR" sz="1000">
                          <a:effectLst/>
                          <a:latin typeface="+mn-lt"/>
                        </a:rPr>
                      </a:b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pt-BR" sz="1000" dirty="0">
                          <a:effectLst/>
                          <a:latin typeface="+mn-lt"/>
                        </a:rPr>
                      </a:br>
                      <a:br>
                        <a:rPr lang="pt-BR" sz="1000" dirty="0">
                          <a:effectLst/>
                          <a:latin typeface="+mn-lt"/>
                        </a:rPr>
                      </a:br>
                      <a:endParaRPr lang="pt-BR" sz="1000" dirty="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523617"/>
                  </a:ext>
                </a:extLst>
              </a:tr>
              <a:tr h="66698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Entender , testar e utilizar a estrutura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Tangle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 Pública –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Devnet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917429"/>
                  </a:ext>
                </a:extLst>
              </a:tr>
              <a:tr h="5512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Implementar a comunicação segura entre dispositivos através da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Tangle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05886"/>
                  </a:ext>
                </a:extLst>
              </a:tr>
              <a:tr h="85162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Desenvolver um relatório que demonstra a importância de pensar em novos tipos de </a:t>
                      </a:r>
                      <a:r>
                        <a:rPr lang="pt-BR" sz="1000" dirty="0" err="1">
                          <a:latin typeface="+mn-lt"/>
                          <a:cs typeface="Arial" panose="020B0604020202020204" pitchFamily="34" charset="0"/>
                        </a:rPr>
                        <a:t>DLTs</a:t>
                      </a:r>
                      <a:r>
                        <a:rPr lang="pt-BR" sz="1000" dirty="0">
                          <a:latin typeface="+mn-lt"/>
                          <a:cs typeface="Arial" panose="020B0604020202020204" pitchFamily="34" charset="0"/>
                        </a:rPr>
                        <a:t> para cenários e exigências especificas. </a:t>
                      </a:r>
                    </a:p>
                  </a:txBody>
                  <a:tcPr marL="62684" marR="62684" marT="62684" marB="62684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dirty="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pt-BR" sz="1000" dirty="0">
                        <a:effectLst/>
                        <a:latin typeface="+mn-lt"/>
                      </a:endParaRPr>
                    </a:p>
                    <a:p>
                      <a:pPr algn="ctr" fontAlgn="t"/>
                      <a:endParaRPr lang="pt-BR" sz="1000" dirty="0">
                        <a:effectLst/>
                        <a:latin typeface="+mn-lt"/>
                      </a:endParaRPr>
                    </a:p>
                  </a:txBody>
                  <a:tcPr marL="62684" marR="62684" marT="62684" marB="62684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57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38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48E9D-B658-7F40-C399-5F64766052DF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Relevância do Tema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6E4A60-6A35-B884-8C7C-18F790D1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3" y="1041372"/>
            <a:ext cx="7283831" cy="35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48E9D-B658-7F40-C399-5F64766052DF}"/>
              </a:ext>
            </a:extLst>
          </p:cNvPr>
          <p:cNvSpPr txBox="1"/>
          <p:nvPr/>
        </p:nvSpPr>
        <p:spPr>
          <a:xfrm>
            <a:off x="1139767" y="129256"/>
            <a:ext cx="6476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Entendimento da TANGLE - ARTIGOS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46AE04-FF47-14BA-C9F6-B4663A6A4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4" y="914946"/>
            <a:ext cx="5204219" cy="16696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5CD3F3-4E6E-EDEA-6AE2-050E920DF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2" y="3193612"/>
            <a:ext cx="5204219" cy="18470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C57179D-E274-8B86-A356-304C87787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531" y="2717333"/>
            <a:ext cx="5494285" cy="1274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9D9F270-E30C-6909-1960-9370ABD97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288" y="662905"/>
            <a:ext cx="5502117" cy="1104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4777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9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FFA5906-CD67-2059-BE21-A554A775BA4E}"/>
              </a:ext>
            </a:extLst>
          </p:cNvPr>
          <p:cNvSpPr txBox="1">
            <a:spLocks/>
          </p:cNvSpPr>
          <p:nvPr/>
        </p:nvSpPr>
        <p:spPr>
          <a:xfrm>
            <a:off x="148857" y="407478"/>
            <a:ext cx="7942198" cy="461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spcBef>
                <a:spcPts val="0"/>
              </a:spcBef>
              <a:spcAft>
                <a:spcPts val="1800"/>
              </a:spcAf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Tangle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possui algumas versões: (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https://roadmap.iota.org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)  </a:t>
            </a: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52EFEC-E831-2143-3298-EAF6423F2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" y="992602"/>
            <a:ext cx="7757198" cy="374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4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</TotalTime>
  <Words>1022</Words>
  <Application>Microsoft Office PowerPoint</Application>
  <PresentationFormat>Apresentação na tela (16:9)</PresentationFormat>
  <Paragraphs>88</Paragraphs>
  <Slides>16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Setorial</cp:lastModifiedBy>
  <cp:revision>65</cp:revision>
  <dcterms:modified xsi:type="dcterms:W3CDTF">2023-06-22T17:14:58Z</dcterms:modified>
  <dc:language>pt-BR</dc:language>
</cp:coreProperties>
</file>