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66" r:id="rId4"/>
    <p:sldId id="267" r:id="rId5"/>
    <p:sldId id="268" r:id="rId6"/>
    <p:sldId id="257" r:id="rId7"/>
    <p:sldId id="270" r:id="rId8"/>
    <p:sldId id="271" r:id="rId9"/>
    <p:sldId id="272" r:id="rId10"/>
    <p:sldId id="273" r:id="rId11"/>
    <p:sldId id="277" r:id="rId12"/>
    <p:sldId id="275" r:id="rId13"/>
    <p:sldId id="278" r:id="rId14"/>
    <p:sldId id="260" r:id="rId1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F46A9-97C4-4B12-9EAA-52B624DDAD57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ECC5A-7C7A-46C2-9F2A-26CB4A7E9A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67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pt-BR" sz="5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6656FD21-7E6C-4373-A220-5205F4598658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EE050D71-FEF3-400E-A00F-B8FDC219312B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54;p13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42D30AA-3DE0-167F-C8C5-9CA68CFA657F}"/>
              </a:ext>
            </a:extLst>
          </p:cNvPr>
          <p:cNvSpPr txBox="1"/>
          <p:nvPr/>
        </p:nvSpPr>
        <p:spPr>
          <a:xfrm>
            <a:off x="374073" y="637309"/>
            <a:ext cx="5832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Sistemas Distribuídos:</a:t>
            </a:r>
          </a:p>
          <a:p>
            <a:pPr algn="ctr"/>
            <a:r>
              <a:rPr lang="pt-BR" sz="32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Arquitetura </a:t>
            </a:r>
            <a:r>
              <a:rPr lang="pt-BR" sz="32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Peer</a:t>
            </a:r>
            <a:r>
              <a:rPr lang="pt-BR" sz="32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To</a:t>
            </a:r>
            <a:r>
              <a:rPr lang="pt-BR" sz="32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Peer</a:t>
            </a:r>
            <a:endParaRPr lang="pt-BR" sz="32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B7479A-4904-C947-7C02-6E189E43BE5A}"/>
              </a:ext>
            </a:extLst>
          </p:cNvPr>
          <p:cNvSpPr txBox="1"/>
          <p:nvPr/>
        </p:nvSpPr>
        <p:spPr>
          <a:xfrm>
            <a:off x="886690" y="2144977"/>
            <a:ext cx="509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Pedro Henrique Campos Damacena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76A937-1638-6006-A5C0-2C9F5984058F}"/>
              </a:ext>
            </a:extLst>
          </p:cNvPr>
          <p:cNvSpPr txBox="1"/>
          <p:nvPr/>
        </p:nvSpPr>
        <p:spPr>
          <a:xfrm>
            <a:off x="221673" y="3067872"/>
            <a:ext cx="6276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i="0" u="none" strike="noStrike" dirty="0">
                <a:solidFill>
                  <a:schemeClr val="bg1"/>
                </a:solidFill>
                <a:effectLst/>
              </a:rPr>
              <a:t>Sistemas Distribuídos - Prof. Sérgio T. de Carvalho</a:t>
            </a:r>
            <a:endParaRPr lang="pt-BR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i="0" u="none" strike="noStrike" dirty="0">
                <a:solidFill>
                  <a:schemeClr val="bg1"/>
                </a:solidFill>
                <a:effectLst/>
              </a:rPr>
              <a:t>Instituto de Informática | UFG</a:t>
            </a:r>
            <a:endParaRPr lang="pt-BR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4"/>
          <p:cNvPicPr/>
          <p:nvPr/>
        </p:nvPicPr>
        <p:blipFill>
          <a:blip r:embed="rId2"/>
          <a:stretch/>
        </p:blipFill>
        <p:spPr>
          <a:xfrm>
            <a:off x="36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9731B6-0CBD-ACC5-7E6C-B7FDE0D92EB8}"/>
              </a:ext>
            </a:extLst>
          </p:cNvPr>
          <p:cNvSpPr txBox="1"/>
          <p:nvPr/>
        </p:nvSpPr>
        <p:spPr>
          <a:xfrm>
            <a:off x="1118827" y="13623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Prós e Contras das redes </a:t>
            </a:r>
            <a:r>
              <a:rPr lang="pt-BR" sz="2400" dirty="0" err="1">
                <a:latin typeface="+mj-lt"/>
              </a:rPr>
              <a:t>Peer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err="1">
                <a:latin typeface="+mj-lt"/>
              </a:rPr>
              <a:t>To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err="1">
                <a:latin typeface="+mj-lt"/>
              </a:rPr>
              <a:t>Peer</a:t>
            </a:r>
            <a:endParaRPr lang="pt-BR" sz="2400" dirty="0">
              <a:latin typeface="+mj-lt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BCEDF6B-E39D-FC35-F797-FB577C472DDC}"/>
              </a:ext>
            </a:extLst>
          </p:cNvPr>
          <p:cNvSpPr txBox="1">
            <a:spLocks/>
          </p:cNvSpPr>
          <p:nvPr/>
        </p:nvSpPr>
        <p:spPr>
          <a:xfrm>
            <a:off x="124584" y="1032164"/>
            <a:ext cx="8264698" cy="38723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F12202-3B04-B2F4-84E9-189B76C72044}"/>
              </a:ext>
            </a:extLst>
          </p:cNvPr>
          <p:cNvSpPr txBox="1"/>
          <p:nvPr/>
        </p:nvSpPr>
        <p:spPr>
          <a:xfrm>
            <a:off x="8631383" y="2548764"/>
            <a:ext cx="5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684408C-A2E4-3593-10D2-1FE3107B64C8}"/>
              </a:ext>
            </a:extLst>
          </p:cNvPr>
          <p:cNvSpPr txBox="1"/>
          <p:nvPr/>
        </p:nvSpPr>
        <p:spPr>
          <a:xfrm>
            <a:off x="1007128" y="2665840"/>
            <a:ext cx="356487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Autonomia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Escalabilidade</a:t>
            </a:r>
            <a:endParaRPr lang="pt-B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Tolerância a falhas</a:t>
            </a:r>
            <a:endParaRPr lang="pt-B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Eficiência de largura de banda</a:t>
            </a:r>
            <a:endParaRPr lang="pt-BR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1DC5BF-D687-582E-EDB9-E7A22DA3E9FA}"/>
              </a:ext>
            </a:extLst>
          </p:cNvPr>
          <p:cNvSpPr txBox="1"/>
          <p:nvPr/>
        </p:nvSpPr>
        <p:spPr>
          <a:xfrm>
            <a:off x="4622899" y="2649397"/>
            <a:ext cx="3890607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Segurança e privacidade</a:t>
            </a:r>
            <a:endParaRPr lang="pt-B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Qualidade do conteúdo</a:t>
            </a:r>
            <a:endParaRPr lang="pt-B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Coordenação e busca de recursos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Dependência da disponibilidade de nós</a:t>
            </a:r>
            <a:endParaRPr lang="pt-B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Office: Vantagens e Desvantagens | Guia Home Office">
            <a:extLst>
              <a:ext uri="{FF2B5EF4-FFF2-40B4-BE49-F238E27FC236}">
                <a16:creationId xmlns:a16="http://schemas.microsoft.com/office/drawing/2014/main" id="{6DF4D4CB-7247-A32E-2B5D-0B6961D4A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21" y="638982"/>
            <a:ext cx="3115304" cy="185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92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4"/>
          <p:cNvPicPr/>
          <p:nvPr/>
        </p:nvPicPr>
        <p:blipFill>
          <a:blip r:embed="rId2"/>
          <a:stretch/>
        </p:blipFill>
        <p:spPr>
          <a:xfrm>
            <a:off x="36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6F12202-3B04-B2F4-84E9-189B76C72044}"/>
              </a:ext>
            </a:extLst>
          </p:cNvPr>
          <p:cNvSpPr txBox="1"/>
          <p:nvPr/>
        </p:nvSpPr>
        <p:spPr>
          <a:xfrm>
            <a:off x="8631383" y="2548764"/>
            <a:ext cx="5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  <p:pic>
        <p:nvPicPr>
          <p:cNvPr id="2" name="Imagem 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0683D14-7C2C-4F03-026A-AC74E9FC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87" y="1"/>
            <a:ext cx="6560289" cy="512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5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4"/>
          <p:cNvPicPr/>
          <p:nvPr/>
        </p:nvPicPr>
        <p:blipFill>
          <a:blip r:embed="rId2"/>
          <a:stretch/>
        </p:blipFill>
        <p:spPr>
          <a:xfrm>
            <a:off x="36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6F12202-3B04-B2F4-84E9-189B76C72044}"/>
              </a:ext>
            </a:extLst>
          </p:cNvPr>
          <p:cNvSpPr txBox="1"/>
          <p:nvPr/>
        </p:nvSpPr>
        <p:spPr>
          <a:xfrm>
            <a:off x="8631383" y="2548764"/>
            <a:ext cx="5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6A631-4748-5BC6-B891-1B249C74C872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Exemplo de redes </a:t>
            </a:r>
            <a:r>
              <a:rPr lang="pt-BR" sz="2400" dirty="0" err="1">
                <a:latin typeface="+mj-lt"/>
              </a:rPr>
              <a:t>Peer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err="1">
                <a:latin typeface="+mj-lt"/>
              </a:rPr>
              <a:t>To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err="1">
                <a:latin typeface="+mj-lt"/>
              </a:rPr>
              <a:t>Peer</a:t>
            </a:r>
            <a:r>
              <a:rPr lang="pt-BR" sz="2400" dirty="0">
                <a:latin typeface="+mj-lt"/>
              </a:rPr>
              <a:t> - IPFS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311210-BE15-FA77-6EE3-6352C9F4EBCD}"/>
              </a:ext>
            </a:extLst>
          </p:cNvPr>
          <p:cNvSpPr txBox="1"/>
          <p:nvPr/>
        </p:nvSpPr>
        <p:spPr>
          <a:xfrm>
            <a:off x="226295" y="1043596"/>
            <a:ext cx="83039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Noto Sans" panose="020B0502040504020204" pitchFamily="34"/>
              </a:rPr>
              <a:t>O </a:t>
            </a:r>
            <a:r>
              <a:rPr lang="pt-BR" b="0" i="0" dirty="0" err="1">
                <a:effectLst/>
                <a:latin typeface="Noto Sans" panose="020B0502040504020204" pitchFamily="34"/>
              </a:rPr>
              <a:t>InterPlanetary</a:t>
            </a:r>
            <a:r>
              <a:rPr lang="pt-BR" b="0" i="0" dirty="0">
                <a:effectLst/>
                <a:latin typeface="Noto Sans" panose="020B0502040504020204" pitchFamily="34"/>
              </a:rPr>
              <a:t> File System (IPFS) é um </a:t>
            </a:r>
            <a:r>
              <a:rPr lang="pt-BR" b="1" i="0" dirty="0">
                <a:effectLst/>
                <a:latin typeface="Noto Sans" panose="020B0502040504020204" pitchFamily="34"/>
              </a:rPr>
              <a:t>protocolo de hipermídia P2Pp construído pela </a:t>
            </a:r>
            <a:r>
              <a:rPr lang="pt-BR" b="1" i="0" dirty="0" err="1">
                <a:effectLst/>
                <a:latin typeface="Noto Sans" panose="020B0502040504020204" pitchFamily="34"/>
              </a:rPr>
              <a:t>Protocol</a:t>
            </a:r>
            <a:r>
              <a:rPr lang="pt-BR" b="1" i="0" dirty="0">
                <a:effectLst/>
                <a:latin typeface="Noto Sans" panose="020B0502040504020204" pitchFamily="34"/>
              </a:rPr>
              <a:t> </a:t>
            </a:r>
            <a:r>
              <a:rPr lang="pt-BR" b="1" i="0" dirty="0" err="1">
                <a:effectLst/>
                <a:latin typeface="Noto Sans" panose="020B0502040504020204" pitchFamily="34"/>
              </a:rPr>
              <a:t>Labs</a:t>
            </a:r>
            <a:r>
              <a:rPr lang="pt-BR" b="0" i="0" dirty="0">
                <a:effectLst/>
                <a:latin typeface="Noto Sans" panose="020B0502040504020204" pitchFamily="34"/>
              </a:rPr>
              <a:t>. É um serviço descentralizado que usa uma rede amplamente distribuída de computadores para hospedar conteúdo.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Noto Sans" panose="020B0502040504020204" pitchFamily="3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Semelhante à forma como as redes </a:t>
            </a:r>
            <a:r>
              <a:rPr lang="pt-BR" dirty="0" err="1"/>
              <a:t>blockchain</a:t>
            </a:r>
            <a:r>
              <a:rPr lang="pt-BR" dirty="0"/>
              <a:t> usam nós para extrair o poder de computação necessário para verificar os dados, o IPFS também implanta centenas de milhares de nós que oferecem sua largura de banda de armazenamento para a rede armazenar dados.</a:t>
            </a:r>
          </a:p>
        </p:txBody>
      </p:sp>
    </p:spTree>
    <p:extLst>
      <p:ext uri="{BB962C8B-B14F-4D97-AF65-F5344CB8AC3E}">
        <p14:creationId xmlns:p14="http://schemas.microsoft.com/office/powerpoint/2010/main" val="222024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74;p17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D1C9078-7D06-8453-8C79-FEB1584679E8}"/>
              </a:ext>
            </a:extLst>
          </p:cNvPr>
          <p:cNvSpPr txBox="1"/>
          <p:nvPr/>
        </p:nvSpPr>
        <p:spPr>
          <a:xfrm>
            <a:off x="1073727" y="1835527"/>
            <a:ext cx="6476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+mj-lt"/>
              </a:rPr>
              <a:t>OBRIGADO!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44B062-919B-6CC6-0660-7879A690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55" y="1147763"/>
            <a:ext cx="83335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BEA104E-A3F3-CEBC-6EE8-CCAA9F168247}"/>
              </a:ext>
            </a:extLst>
          </p:cNvPr>
          <p:cNvSpPr txBox="1"/>
          <p:nvPr/>
        </p:nvSpPr>
        <p:spPr>
          <a:xfrm>
            <a:off x="1073726" y="2807721"/>
            <a:ext cx="6476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+mj-lt"/>
              </a:rPr>
              <a:t>Perguntas?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4"/>
          <p:cNvPicPr/>
          <p:nvPr/>
        </p:nvPicPr>
        <p:blipFill>
          <a:blip r:embed="rId2"/>
          <a:stretch/>
        </p:blipFill>
        <p:spPr>
          <a:xfrm>
            <a:off x="36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9731B6-0CBD-ACC5-7E6C-B7FDE0D92EB8}"/>
              </a:ext>
            </a:extLst>
          </p:cNvPr>
          <p:cNvSpPr txBox="1"/>
          <p:nvPr/>
        </p:nvSpPr>
        <p:spPr>
          <a:xfrm>
            <a:off x="673684" y="307908"/>
            <a:ext cx="7152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pt-BR" sz="2400" dirty="0"/>
              <a:t>Redes de Computadores x Sistemas Distribuídos</a:t>
            </a:r>
            <a:endParaRPr lang="pt-BR" sz="2400" dirty="0">
              <a:latin typeface="+mj-lt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BCEDF6B-E39D-FC35-F797-FB577C472DDC}"/>
              </a:ext>
            </a:extLst>
          </p:cNvPr>
          <p:cNvSpPr txBox="1">
            <a:spLocks/>
          </p:cNvSpPr>
          <p:nvPr/>
        </p:nvSpPr>
        <p:spPr>
          <a:xfrm>
            <a:off x="117655" y="968701"/>
            <a:ext cx="8264698" cy="8967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alt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Redes de Computadores: 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é uma coleção de computadores separados interconectados que trocam mensagens baseadas em um protocolo específico.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altLang="pt-BR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Distribuído</a:t>
            </a:r>
            <a:r>
              <a:rPr kumimoji="0" lang="pt-BR" alt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F12202-3B04-B2F4-84E9-189B76C72044}"/>
              </a:ext>
            </a:extLst>
          </p:cNvPr>
          <p:cNvSpPr txBox="1"/>
          <p:nvPr/>
        </p:nvSpPr>
        <p:spPr>
          <a:xfrm>
            <a:off x="8631383" y="2548764"/>
            <a:ext cx="5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CCAB98-4B5F-1BE0-E923-8DCD12F66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36" y="1828623"/>
            <a:ext cx="6325938" cy="322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5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4"/>
          <p:cNvPicPr/>
          <p:nvPr/>
        </p:nvPicPr>
        <p:blipFill>
          <a:blip r:embed="rId2"/>
          <a:stretch/>
        </p:blipFill>
        <p:spPr>
          <a:xfrm>
            <a:off x="36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9731B6-0CBD-ACC5-7E6C-B7FDE0D92EB8}"/>
              </a:ext>
            </a:extLst>
          </p:cNvPr>
          <p:cNvSpPr txBox="1"/>
          <p:nvPr/>
        </p:nvSpPr>
        <p:spPr>
          <a:xfrm>
            <a:off x="1139767" y="129256"/>
            <a:ext cx="6476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Arquitetura </a:t>
            </a:r>
            <a:r>
              <a:rPr lang="pt-BR" sz="2400" dirty="0" err="1">
                <a:latin typeface="+mj-lt"/>
              </a:rPr>
              <a:t>Peer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err="1">
                <a:latin typeface="+mj-lt"/>
              </a:rPr>
              <a:t>To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err="1">
                <a:latin typeface="+mj-lt"/>
              </a:rPr>
              <a:t>Peer</a:t>
            </a:r>
            <a:r>
              <a:rPr lang="pt-BR" sz="2400" dirty="0">
                <a:latin typeface="+mj-lt"/>
              </a:rPr>
              <a:t> </a:t>
            </a:r>
          </a:p>
          <a:p>
            <a:pPr algn="ctr"/>
            <a:r>
              <a:rPr lang="pt-BR" sz="2400" dirty="0">
                <a:latin typeface="+mj-lt"/>
              </a:rPr>
              <a:t>( História ) 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BCEDF6B-E39D-FC35-F797-FB577C472DDC}"/>
              </a:ext>
            </a:extLst>
          </p:cNvPr>
          <p:cNvSpPr txBox="1">
            <a:spLocks/>
          </p:cNvSpPr>
          <p:nvPr/>
        </p:nvSpPr>
        <p:spPr>
          <a:xfrm>
            <a:off x="117657" y="1349527"/>
            <a:ext cx="8264698" cy="34045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1960-1970</a:t>
            </a:r>
            <a:r>
              <a:rPr lang="pt-B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ideia de compartilhamento de recursos e comunicação direta entre computadores remonta aos primórdios da computação. Na década de 1960, pesquisadores já exploravam a computação distribuída e as redes de computadores, como o projeto ARPANET, precursor da internet.</a:t>
            </a:r>
          </a:p>
          <a:p>
            <a:pPr algn="just"/>
            <a:endParaRPr lang="pt-B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1980-1990: </a:t>
            </a:r>
            <a:r>
              <a:rPr lang="pt-B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conceito de redes </a:t>
            </a:r>
            <a:r>
              <a:rPr lang="pt-B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pt-B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começou a se desenvolver nos anos 1980 e 1990. Em 1980, o protocolo </a:t>
            </a:r>
            <a:r>
              <a:rPr lang="pt-B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Usenet</a:t>
            </a:r>
            <a:r>
              <a:rPr lang="pt-B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introduziu a ideia de compartilhar mensagens e arquivos entre diversos servidores, permitindo que os usuários acessassem informações em diferentes nós. No final dos anos 1990, o projeto Napster se tornou um marco importante na história das redes P2P, ao popularizar o compartilhamento de arquivos de música entre pares.</a:t>
            </a:r>
          </a:p>
          <a:p>
            <a:pPr algn="just"/>
            <a:endParaRPr lang="pt-BR" sz="1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F12202-3B04-B2F4-84E9-189B76C72044}"/>
              </a:ext>
            </a:extLst>
          </p:cNvPr>
          <p:cNvSpPr txBox="1"/>
          <p:nvPr/>
        </p:nvSpPr>
        <p:spPr>
          <a:xfrm>
            <a:off x="8631383" y="2548764"/>
            <a:ext cx="5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327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4"/>
          <p:cNvPicPr/>
          <p:nvPr/>
        </p:nvPicPr>
        <p:blipFill>
          <a:blip r:embed="rId2"/>
          <a:stretch/>
        </p:blipFill>
        <p:spPr>
          <a:xfrm>
            <a:off x="36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9731B6-0CBD-ACC5-7E6C-B7FDE0D92EB8}"/>
              </a:ext>
            </a:extLst>
          </p:cNvPr>
          <p:cNvSpPr txBox="1"/>
          <p:nvPr/>
        </p:nvSpPr>
        <p:spPr>
          <a:xfrm>
            <a:off x="1139767" y="129256"/>
            <a:ext cx="6476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Arquitetura </a:t>
            </a:r>
            <a:r>
              <a:rPr lang="pt-BR" sz="2400" dirty="0" err="1">
                <a:latin typeface="+mj-lt"/>
              </a:rPr>
              <a:t>Peer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err="1">
                <a:latin typeface="+mj-lt"/>
              </a:rPr>
              <a:t>To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err="1">
                <a:latin typeface="+mj-lt"/>
              </a:rPr>
              <a:t>Peer</a:t>
            </a:r>
            <a:r>
              <a:rPr lang="pt-BR" sz="2400" dirty="0">
                <a:latin typeface="+mj-lt"/>
              </a:rPr>
              <a:t> </a:t>
            </a:r>
          </a:p>
          <a:p>
            <a:pPr algn="ctr"/>
            <a:r>
              <a:rPr lang="pt-BR" sz="2400" dirty="0">
                <a:latin typeface="+mj-lt"/>
              </a:rPr>
              <a:t>( História ) 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BCEDF6B-E39D-FC35-F797-FB577C472DDC}"/>
              </a:ext>
            </a:extLst>
          </p:cNvPr>
          <p:cNvSpPr txBox="1">
            <a:spLocks/>
          </p:cNvSpPr>
          <p:nvPr/>
        </p:nvSpPr>
        <p:spPr>
          <a:xfrm>
            <a:off x="117657" y="1143001"/>
            <a:ext cx="8264698" cy="37476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500"/>
              </a:spcAft>
            </a:pPr>
            <a:r>
              <a:rPr lang="pt-BR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2000-2010: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xplosão das redes P2P e pelo surgimento de diversas tecnologias e aplicativos que impulsionaram seu crescimento. </a:t>
            </a:r>
          </a:p>
          <a:p>
            <a:pPr lvl="1" algn="just">
              <a:spcAft>
                <a:spcPts val="500"/>
              </a:spcAft>
            </a:pPr>
            <a:r>
              <a:rPr lang="pt-B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BitTorrent, criado por Bram Cohen em 2001, se tornou uma das redes P2P mais populares para compartilhamento de arquivos de grande porte, devido à sua eficiência e descentralização. </a:t>
            </a:r>
          </a:p>
          <a:p>
            <a:pPr lvl="1" algn="just">
              <a:spcAft>
                <a:spcPts val="500"/>
              </a:spcAft>
            </a:pPr>
            <a:r>
              <a:rPr lang="pt-B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entanto, as redes P2P também enfrentaram controvérsias legais, principalmente relacionadas à violação de direitos autorais.</a:t>
            </a:r>
          </a:p>
          <a:p>
            <a:pPr lvl="1" algn="just">
              <a:spcAft>
                <a:spcPts val="500"/>
              </a:spcAft>
            </a:pPr>
            <a:endParaRPr lang="pt-B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pt-BR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2010-2020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Nas últimas décadas, as redes P2P expandiram seu alcance para além do compartilhamento de arquivos. </a:t>
            </a:r>
          </a:p>
          <a:p>
            <a:pPr lvl="1" algn="just">
              <a:spcAft>
                <a:spcPts val="500"/>
              </a:spcAft>
            </a:pPr>
            <a:r>
              <a:rPr lang="pt-B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Bitcoin, introduzido em 2009 por </a:t>
            </a:r>
            <a:r>
              <a:rPr lang="pt-BR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Satoshi</a:t>
            </a:r>
            <a:r>
              <a:rPr lang="pt-B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Nakamoto</a:t>
            </a:r>
            <a:r>
              <a:rPr lang="pt-B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utilizou uma rede P2P para criar uma criptomoeda descentralizada, eliminando a necessidade de uma autoridade central. </a:t>
            </a:r>
          </a:p>
          <a:p>
            <a:pPr lvl="1" algn="just">
              <a:spcAft>
                <a:spcPts val="500"/>
              </a:spcAft>
            </a:pPr>
            <a:r>
              <a:rPr lang="pt-B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Surgiram também várias plataformas e aplicativos P2P para serviços de streaming, compartilhamento de conteúdo, comunicação e computação distribuída (Skype , WhatsApp).</a:t>
            </a:r>
          </a:p>
          <a:p>
            <a:pPr algn="just"/>
            <a:endParaRPr lang="pt-BR" sz="1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F12202-3B04-B2F4-84E9-189B76C72044}"/>
              </a:ext>
            </a:extLst>
          </p:cNvPr>
          <p:cNvSpPr txBox="1"/>
          <p:nvPr/>
        </p:nvSpPr>
        <p:spPr>
          <a:xfrm>
            <a:off x="8631383" y="2548764"/>
            <a:ext cx="5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063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4"/>
          <p:cNvPicPr/>
          <p:nvPr/>
        </p:nvPicPr>
        <p:blipFill>
          <a:blip r:embed="rId2"/>
          <a:stretch/>
        </p:blipFill>
        <p:spPr>
          <a:xfrm>
            <a:off x="36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9731B6-0CBD-ACC5-7E6C-B7FDE0D92EB8}"/>
              </a:ext>
            </a:extLst>
          </p:cNvPr>
          <p:cNvSpPr txBox="1"/>
          <p:nvPr/>
        </p:nvSpPr>
        <p:spPr>
          <a:xfrm>
            <a:off x="1139767" y="129256"/>
            <a:ext cx="6476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Introdução </a:t>
            </a:r>
          </a:p>
          <a:p>
            <a:pPr algn="ctr"/>
            <a:r>
              <a:rPr lang="pt-BR" sz="2400" dirty="0">
                <a:latin typeface="+mj-lt"/>
              </a:rPr>
              <a:t>(Definição e Conceitos)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BCEDF6B-E39D-FC35-F797-FB577C472DDC}"/>
              </a:ext>
            </a:extLst>
          </p:cNvPr>
          <p:cNvSpPr txBox="1">
            <a:spLocks/>
          </p:cNvSpPr>
          <p:nvPr/>
        </p:nvSpPr>
        <p:spPr>
          <a:xfrm>
            <a:off x="117657" y="1215972"/>
            <a:ext cx="8264698" cy="13327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Segundo </a:t>
            </a:r>
            <a:r>
              <a:rPr lang="pt-B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Tanenbaum</a:t>
            </a:r>
            <a:r>
              <a:rPr lang="pt-B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uma rede </a:t>
            </a:r>
            <a:r>
              <a:rPr lang="pt-B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pt-B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(P2P) é uma rede na qual os dispositivos conectados, chamados de "pares" ou "nós", têm capacidades semelhantes e podem agir tanto como clientes quanto como servidores. Esses pares colaboram diretamente uns com os outros para compartilhar recursos, serviços e informações, sem depender de um nó coordenador central.</a:t>
            </a:r>
          </a:p>
          <a:p>
            <a:pPr algn="just"/>
            <a:endParaRPr lang="pt-BR" sz="1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P2P">
            <a:extLst>
              <a:ext uri="{FF2B5EF4-FFF2-40B4-BE49-F238E27FC236}">
                <a16:creationId xmlns:a16="http://schemas.microsoft.com/office/drawing/2014/main" id="{19A4E6AB-A99C-4B43-D804-70DE45D0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82" y="2405329"/>
            <a:ext cx="5226794" cy="260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6F12202-3B04-B2F4-84E9-189B76C72044}"/>
              </a:ext>
            </a:extLst>
          </p:cNvPr>
          <p:cNvSpPr txBox="1"/>
          <p:nvPr/>
        </p:nvSpPr>
        <p:spPr>
          <a:xfrm>
            <a:off x="8631383" y="2548764"/>
            <a:ext cx="5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4"/>
          <p:cNvPicPr/>
          <p:nvPr/>
        </p:nvPicPr>
        <p:blipFill>
          <a:blip r:embed="rId2"/>
          <a:stretch/>
        </p:blipFill>
        <p:spPr>
          <a:xfrm>
            <a:off x="36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9731B6-0CBD-ACC5-7E6C-B7FDE0D92EB8}"/>
              </a:ext>
            </a:extLst>
          </p:cNvPr>
          <p:cNvSpPr txBox="1"/>
          <p:nvPr/>
        </p:nvSpPr>
        <p:spPr>
          <a:xfrm>
            <a:off x="1139767" y="129256"/>
            <a:ext cx="6476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Introdução </a:t>
            </a:r>
          </a:p>
          <a:p>
            <a:pPr algn="ctr"/>
            <a:r>
              <a:rPr lang="pt-BR" sz="2400" dirty="0">
                <a:latin typeface="+mj-lt"/>
              </a:rPr>
              <a:t>(Definição e Conceitos)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BCEDF6B-E39D-FC35-F797-FB577C472DDC}"/>
              </a:ext>
            </a:extLst>
          </p:cNvPr>
          <p:cNvSpPr txBox="1">
            <a:spLocks/>
          </p:cNvSpPr>
          <p:nvPr/>
        </p:nvSpPr>
        <p:spPr>
          <a:xfrm>
            <a:off x="124584" y="1032164"/>
            <a:ext cx="8264698" cy="38723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Tanenbaum</a:t>
            </a:r>
            <a:r>
              <a:rPr lang="pt-B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destaca que as redes P2P podem ser classificadas como:</a:t>
            </a:r>
            <a:endParaRPr lang="pt-BR" sz="1600" b="1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Arquitetura </a:t>
            </a:r>
            <a:r>
              <a:rPr lang="pt-BR" sz="1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pt-BR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estruturada: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ados são organizados através de uma tabela </a:t>
            </a:r>
            <a:r>
              <a:rPr lang="pt-BR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pt-B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distríbuida</a:t>
            </a:r>
            <a:r>
              <a:rPr lang="pt-B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(DHT) que mapeia o item ao hospedeiro. São fornecidos identificadores de 128 ou 160 bits tanto para o item quanto para o hospedeiro. Dessa forma, ao fazer a busca por um item específico, são mapeados para o usuário todos os hospedeiros que possuem o item.</a:t>
            </a:r>
          </a:p>
          <a:p>
            <a:pPr lvl="1" algn="just"/>
            <a:r>
              <a:rPr lang="pt-BR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Dada </a:t>
            </a:r>
            <a:r>
              <a:rPr lang="pt-BR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de um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 </a:t>
            </a:r>
            <a:r>
              <a:rPr lang="pt-BR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mapear para </a:t>
            </a:r>
            <a:r>
              <a:rPr lang="pt-BR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400" spc="-8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</a:t>
            </a:r>
            <a:r>
              <a:rPr lang="pt-BR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pt-BR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nó.</a:t>
            </a:r>
          </a:p>
          <a:p>
            <a:pPr lvl="1" algn="just"/>
            <a:r>
              <a:rPr lang="pt-BR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requisição </a:t>
            </a:r>
            <a:r>
              <a:rPr lang="pt-BR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roteada </a:t>
            </a:r>
            <a:r>
              <a:rPr lang="pt-BR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os nós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até alcançar </a:t>
            </a:r>
            <a:r>
              <a:rPr lang="pt-BR" sz="1400" spc="-8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</a:t>
            </a:r>
            <a:r>
              <a:rPr lang="pt-BR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solicitado.</a:t>
            </a:r>
          </a:p>
          <a:p>
            <a:pPr lvl="1" algn="just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Arquitetura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estruturada: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nós possuem uma rede de vizinhos que é construída ao acaso. Ao fazer uma busca por um certo item, um nó consulta primeiro seus vizinhos, depois os vizinhos dos vizinhos e assim por diante. Em suma, toda a rede é inundada por essa busca, que causa um grande tráfego de sinalização e pode tornar a rede lenta. </a:t>
            </a:r>
          </a:p>
          <a:p>
            <a:pPr lvl="1"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eficiente em redes até poucas centenas de nós.</a:t>
            </a:r>
          </a:p>
          <a:p>
            <a:pPr lvl="1"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redes maiores não existe garantia de entrega da mensagem (Timeout).</a:t>
            </a:r>
          </a:p>
          <a:p>
            <a:pPr lvl="1"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melhoria de buscas em redes maiores existe o conceito de super nós ou super pares.</a:t>
            </a:r>
          </a:p>
          <a:p>
            <a:pPr lvl="1" algn="just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F12202-3B04-B2F4-84E9-189B76C72044}"/>
              </a:ext>
            </a:extLst>
          </p:cNvPr>
          <p:cNvSpPr txBox="1"/>
          <p:nvPr/>
        </p:nvSpPr>
        <p:spPr>
          <a:xfrm>
            <a:off x="8631383" y="2548764"/>
            <a:ext cx="5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827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4"/>
          <p:cNvPicPr/>
          <p:nvPr/>
        </p:nvPicPr>
        <p:blipFill>
          <a:blip r:embed="rId2"/>
          <a:stretch/>
        </p:blipFill>
        <p:spPr>
          <a:xfrm>
            <a:off x="36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9731B6-0CBD-ACC5-7E6C-B7FDE0D92EB8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spc="-35" dirty="0"/>
              <a:t>Arquitetura</a:t>
            </a:r>
            <a:r>
              <a:rPr lang="pt-BR" sz="2400" spc="-15" dirty="0"/>
              <a:t> </a:t>
            </a:r>
            <a:r>
              <a:rPr lang="pt-BR" sz="2400" spc="-30" dirty="0" err="1"/>
              <a:t>Peer-to-Peer</a:t>
            </a:r>
            <a:r>
              <a:rPr lang="pt-BR" sz="2400" spc="-30" dirty="0"/>
              <a:t>:</a:t>
            </a:r>
            <a:r>
              <a:rPr lang="pt-BR" sz="2400" spc="-10" dirty="0"/>
              <a:t> </a:t>
            </a:r>
            <a:r>
              <a:rPr lang="pt-BR" sz="2400" spc="-25" dirty="0"/>
              <a:t>Estruturada</a:t>
            </a:r>
            <a:endParaRPr lang="pt-BR" sz="2400" dirty="0">
              <a:latin typeface="+mj-lt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BCEDF6B-E39D-FC35-F797-FB577C472DDC}"/>
              </a:ext>
            </a:extLst>
          </p:cNvPr>
          <p:cNvSpPr txBox="1">
            <a:spLocks/>
          </p:cNvSpPr>
          <p:nvPr/>
        </p:nvSpPr>
        <p:spPr>
          <a:xfrm>
            <a:off x="124584" y="1032164"/>
            <a:ext cx="8264698" cy="38723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F12202-3B04-B2F4-84E9-189B76C72044}"/>
              </a:ext>
            </a:extLst>
          </p:cNvPr>
          <p:cNvSpPr txBox="1"/>
          <p:nvPr/>
        </p:nvSpPr>
        <p:spPr>
          <a:xfrm>
            <a:off x="8631383" y="2548764"/>
            <a:ext cx="5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975FDA-3877-CA18-4775-A6E4871C8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280" y="943117"/>
            <a:ext cx="3888002" cy="372812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684408C-A2E4-3593-10D2-1FE3107B64C8}"/>
              </a:ext>
            </a:extLst>
          </p:cNvPr>
          <p:cNvSpPr txBox="1"/>
          <p:nvPr/>
        </p:nvSpPr>
        <p:spPr>
          <a:xfrm>
            <a:off x="124225" y="1144905"/>
            <a:ext cx="4546653" cy="192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37" marR="186503" indent="-285750">
              <a:lnSpc>
                <a:spcPct val="1082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 </a:t>
            </a:r>
            <a:r>
              <a:rPr lang="pt-BR" sz="16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Chord</a:t>
            </a:r>
            <a:r>
              <a:rPr lang="pt-BR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Exemplo de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</a:t>
            </a:r>
            <a:r>
              <a:rPr lang="pt-BR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um</a:t>
            </a:r>
            <a:r>
              <a:rPr lang="pt-BR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</a:t>
            </a:r>
            <a:r>
              <a:rPr lang="pt-BR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pt-BR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</a:t>
            </a:r>
            <a:r>
              <a:rPr lang="pt-BR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Peer-to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1600" spc="-8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pt-BR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7" marR="5075" indent="-285750">
              <a:lnSpc>
                <a:spcPct val="1083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Nós estão logicamente organizados</a:t>
            </a:r>
            <a:r>
              <a:rPr lang="pt-BR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 anel.</a:t>
            </a:r>
          </a:p>
          <a:p>
            <a:pPr marL="285750" indent="-285750">
              <a:spcBef>
                <a:spcPts val="10"/>
              </a:spcBef>
              <a:buFont typeface="Arial" panose="020B0604020202020204" pitchFamily="34" charset="0"/>
              <a:buChar char="•"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7" marR="233445" indent="-285750">
              <a:lnSpc>
                <a:spcPct val="1083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nó recebe um </a:t>
            </a:r>
            <a:r>
              <a:rPr lang="pt-BR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cador</a:t>
            </a:r>
            <a:r>
              <a:rPr lang="pt-BR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aleatório</a:t>
            </a:r>
            <a:r>
              <a:rPr lang="pt-BR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ID.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42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4"/>
          <p:cNvPicPr/>
          <p:nvPr/>
        </p:nvPicPr>
        <p:blipFill>
          <a:blip r:embed="rId2"/>
          <a:stretch/>
        </p:blipFill>
        <p:spPr>
          <a:xfrm>
            <a:off x="36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9731B6-0CBD-ACC5-7E6C-B7FDE0D92EB8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spc="-35" dirty="0"/>
              <a:t>Arquitetura</a:t>
            </a:r>
            <a:r>
              <a:rPr lang="pt-BR" sz="2400" spc="-15" dirty="0"/>
              <a:t> </a:t>
            </a:r>
            <a:r>
              <a:rPr lang="pt-BR" sz="2400" spc="-30" dirty="0" err="1"/>
              <a:t>Peer-to-Peer</a:t>
            </a:r>
            <a:r>
              <a:rPr lang="pt-BR" sz="2400" spc="-30" dirty="0"/>
              <a:t>:</a:t>
            </a:r>
            <a:r>
              <a:rPr lang="pt-BR" sz="2400" spc="-10" dirty="0"/>
              <a:t> Não </a:t>
            </a:r>
            <a:r>
              <a:rPr lang="pt-BR" sz="2400" spc="-25" dirty="0"/>
              <a:t>Estruturada</a:t>
            </a:r>
            <a:endParaRPr lang="pt-BR" sz="2400" dirty="0">
              <a:latin typeface="+mj-lt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BCEDF6B-E39D-FC35-F797-FB577C472DDC}"/>
              </a:ext>
            </a:extLst>
          </p:cNvPr>
          <p:cNvSpPr txBox="1">
            <a:spLocks/>
          </p:cNvSpPr>
          <p:nvPr/>
        </p:nvSpPr>
        <p:spPr>
          <a:xfrm>
            <a:off x="124584" y="1032164"/>
            <a:ext cx="8264698" cy="38723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F12202-3B04-B2F4-84E9-189B76C72044}"/>
              </a:ext>
            </a:extLst>
          </p:cNvPr>
          <p:cNvSpPr txBox="1"/>
          <p:nvPr/>
        </p:nvSpPr>
        <p:spPr>
          <a:xfrm>
            <a:off x="8631383" y="2548764"/>
            <a:ext cx="5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684408C-A2E4-3593-10D2-1FE3107B64C8}"/>
              </a:ext>
            </a:extLst>
          </p:cNvPr>
          <p:cNvSpPr txBox="1"/>
          <p:nvPr/>
        </p:nvSpPr>
        <p:spPr>
          <a:xfrm>
            <a:off x="124225" y="1103342"/>
            <a:ext cx="8202357" cy="169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37" marR="5075" indent="-285750">
              <a:lnSpc>
                <a:spcPct val="108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Sempre </a:t>
            </a:r>
            <a:r>
              <a:rPr lang="pt-BR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um nó comum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junta a rede se liga a </a:t>
            </a:r>
            <a:r>
              <a:rPr lang="pt-BR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1600" spc="-8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pt-BR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pares.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7" marR="5075" indent="-285750">
              <a:lnSpc>
                <a:spcPct val="108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7" marR="5075" indent="-285750">
              <a:lnSpc>
                <a:spcPct val="108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pt-BR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pares</a:t>
            </a:r>
            <a:r>
              <a:rPr lang="pt-BR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devem</a:t>
            </a:r>
            <a:r>
              <a:rPr lang="pt-BR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pt-BR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vida </a:t>
            </a:r>
            <a:r>
              <a:rPr lang="pt-BR" sz="1600" spc="-8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longa</a:t>
            </a:r>
            <a:r>
              <a:rPr lang="pt-BR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alta</a:t>
            </a:r>
            <a:r>
              <a:rPr lang="pt-BR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disponibilidade.</a:t>
            </a:r>
          </a:p>
          <a:p>
            <a:pPr marL="285750" indent="-285750"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7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de seleção</a:t>
            </a:r>
            <a:r>
              <a:rPr lang="pt-BR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líder.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043875D-9FFD-1748-5634-48C3ACAD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895" y="1972253"/>
            <a:ext cx="4268037" cy="30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5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4"/>
          <p:cNvPicPr/>
          <p:nvPr/>
        </p:nvPicPr>
        <p:blipFill>
          <a:blip r:embed="rId2"/>
          <a:stretch/>
        </p:blipFill>
        <p:spPr>
          <a:xfrm>
            <a:off x="36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9731B6-0CBD-ACC5-7E6C-B7FDE0D92EB8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spc="-35" dirty="0"/>
              <a:t>Arquitetura</a:t>
            </a:r>
            <a:r>
              <a:rPr lang="pt-BR" sz="2400" spc="-15" dirty="0"/>
              <a:t> </a:t>
            </a:r>
            <a:r>
              <a:rPr lang="pt-BR" sz="2400" spc="-30" dirty="0" err="1"/>
              <a:t>Peer-to-Peer</a:t>
            </a:r>
            <a:r>
              <a:rPr lang="pt-BR" sz="2400" spc="-30" dirty="0"/>
              <a:t>:</a:t>
            </a:r>
            <a:r>
              <a:rPr lang="pt-BR" sz="2400" spc="-10" dirty="0"/>
              <a:t> Híbridas</a:t>
            </a:r>
            <a:endParaRPr lang="pt-BR" sz="2400" dirty="0">
              <a:latin typeface="+mj-lt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BCEDF6B-E39D-FC35-F797-FB577C472DDC}"/>
              </a:ext>
            </a:extLst>
          </p:cNvPr>
          <p:cNvSpPr txBox="1">
            <a:spLocks/>
          </p:cNvSpPr>
          <p:nvPr/>
        </p:nvSpPr>
        <p:spPr>
          <a:xfrm>
            <a:off x="124584" y="1032164"/>
            <a:ext cx="8264698" cy="38723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F12202-3B04-B2F4-84E9-189B76C72044}"/>
              </a:ext>
            </a:extLst>
          </p:cNvPr>
          <p:cNvSpPr txBox="1"/>
          <p:nvPr/>
        </p:nvSpPr>
        <p:spPr>
          <a:xfrm>
            <a:off x="8631383" y="2548764"/>
            <a:ext cx="5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684408C-A2E4-3593-10D2-1FE3107B64C8}"/>
              </a:ext>
            </a:extLst>
          </p:cNvPr>
          <p:cNvSpPr txBox="1"/>
          <p:nvPr/>
        </p:nvSpPr>
        <p:spPr>
          <a:xfrm>
            <a:off x="155754" y="693732"/>
            <a:ext cx="8202357" cy="228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37" marR="5075" indent="-285750">
              <a:lnSpc>
                <a:spcPts val="3447"/>
              </a:lnSpc>
              <a:spcBef>
                <a:spcPts val="539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Soluções de cliente-servidor são combinados com a forma  de funcionamento da arquitetura descentralizada.</a:t>
            </a:r>
          </a:p>
          <a:p>
            <a:pPr marL="298437" marR="5075" indent="-285750">
              <a:lnSpc>
                <a:spcPts val="3447"/>
              </a:lnSpc>
              <a:spcBef>
                <a:spcPts val="539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Napster e BitTorrent - Inicialmente existe uma busca do cliente ao servidor e depois o nó junta-se para dar um mecanismo descentralizado de colaboração.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B5D4D8-DF87-D04F-6664-6B788EB6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4" y="3185524"/>
            <a:ext cx="5409827" cy="16440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6D81D11-6F94-BE46-BDD7-B16333D24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781" y="3185525"/>
            <a:ext cx="2801421" cy="164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0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879</Words>
  <Application>Microsoft Office PowerPoint</Application>
  <PresentationFormat>Apresentação na tela (16:9)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Calibri</vt:lpstr>
      <vt:lpstr>Noto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Setorial</cp:lastModifiedBy>
  <cp:revision>61</cp:revision>
  <dcterms:modified xsi:type="dcterms:W3CDTF">2023-05-25T18:49:07Z</dcterms:modified>
  <dc:language>pt-BR</dc:language>
</cp:coreProperties>
</file>