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y="6858000" cx="9144000"/>
  <p:notesSz cx="6858000" cy="9144000"/>
  <p:embeddedFontLst>
    <p:embeddedFont>
      <p:font typeface="Roboto"/>
      <p:regular r:id="rId48"/>
      <p:bold r:id="rId49"/>
      <p:italic r:id="rId50"/>
      <p:boldItalic r:id="rId51"/>
    </p:embeddedFont>
    <p:embeddedFont>
      <p:font typeface="Source Code Pro"/>
      <p:regular r:id="rId52"/>
      <p:bold r:id="rId53"/>
      <p:italic r:id="rId54"/>
      <p:boldItalic r:id="rId55"/>
    </p:embeddedFont>
    <p:embeddedFont>
      <p:font typeface="Russo One"/>
      <p:regular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-regular.fntdata"/><Relationship Id="rId47" Type="http://schemas.openxmlformats.org/officeDocument/2006/relationships/slide" Target="slides/slide43.xml"/><Relationship Id="rId49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3" Type="http://schemas.openxmlformats.org/officeDocument/2006/relationships/font" Target="fonts/SourceCodePro-bold.fntdata"/><Relationship Id="rId52" Type="http://schemas.openxmlformats.org/officeDocument/2006/relationships/font" Target="fonts/SourceCodePro-regular.fntdata"/><Relationship Id="rId11" Type="http://schemas.openxmlformats.org/officeDocument/2006/relationships/slide" Target="slides/slide7.xml"/><Relationship Id="rId55" Type="http://schemas.openxmlformats.org/officeDocument/2006/relationships/font" Target="fonts/SourceCodePro-boldItalic.fntdata"/><Relationship Id="rId10" Type="http://schemas.openxmlformats.org/officeDocument/2006/relationships/slide" Target="slides/slide6.xml"/><Relationship Id="rId54" Type="http://schemas.openxmlformats.org/officeDocument/2006/relationships/font" Target="fonts/SourceCodePr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font" Target="fonts/RussoOne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25133e301_0_2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25133e301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25133e301_0_3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25133e301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25133e301_0_3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25133e301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25133e301_0_3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25133e301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25133e301_0_49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25133e301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25133e301_0_5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25133e301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25133e301_0_5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25133e301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25133e301_0_6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25133e301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25133e301_0_6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25133e301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25133e301_0_7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25133e301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25133e301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25133e3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25133e301_0_7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25133e301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25133e301_0_7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25133e301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25133e301_0_7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25133e301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25133e301_0_7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25133e301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25133e301_0_7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25133e301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25133e301_0_7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25133e301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25133e301_0_8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25133e301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25133e301_0_8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225133e301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25133e301_0_8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25133e301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25133e301_0_8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225133e301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5133e301_0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5133e30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25133e301_0_8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25133e301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25133e301_0_8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25133e301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25133e301_0_8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25133e301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25133e301_0_8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25133e301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25133e301_0_8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25133e301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25133e301_0_9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225133e301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225133e301_0_9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225133e301_0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225133e301_0_10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225133e301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225133e301_0_10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225133e301_0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225133e301_0_11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225133e301_0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5133e301_0_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5133e30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225133e301_0_11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225133e301_0_1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25133e301_0_11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225133e301_0_1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225133e301_0_11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225133e301_0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172d1ffec0_0_2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172d1ffec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5133e301_0_9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5133e30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5133e301_0_1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5133e30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5133e301_0_1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25133e30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25133e301_0_2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25133e30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25133e301_0_2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25133e301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147625" y="188379"/>
            <a:ext cx="4045200" cy="10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251725" y="1490408"/>
            <a:ext cx="3837000" cy="4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 algn="ctr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5" y="0"/>
            <a:ext cx="9144000" cy="1258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Droid Serif"/>
              <a:buNone/>
              <a:defRPr sz="36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Char char="○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148225" y="6412725"/>
            <a:ext cx="1209000" cy="445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DCC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 Election in Asynchronous Rings</a:t>
            </a:r>
            <a:endParaRPr/>
          </a:p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Ítalo F. S. Cunha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(adapted from the slides for the MIT</a:t>
            </a:r>
            <a:br>
              <a:rPr lang="en"/>
            </a:br>
            <a:r>
              <a:rPr lang="en"/>
              <a:t>Distributed Algorithms course)</a:t>
            </a:r>
            <a:endParaRPr/>
          </a:p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PetersonLeader</a:t>
            </a:r>
            <a:r>
              <a:rPr lang="en"/>
              <a:t> algorithm</a:t>
            </a:r>
            <a:endParaRPr/>
          </a:p>
        </p:txBody>
      </p:sp>
      <p:sp>
        <p:nvSpPr>
          <p:cNvPr id="271" name="Google Shape;271;p21"/>
          <p:cNvSpPr txBox="1"/>
          <p:nvPr>
            <p:ph idx="12" type="sldNum"/>
          </p:nvPr>
        </p:nvSpPr>
        <p:spPr>
          <a:xfrm>
            <a:off x="8433383" y="63784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1360100" y="2337075"/>
            <a:ext cx="3189600" cy="31896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2878700" y="22517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1"/>
          <p:cNvSpPr/>
          <p:nvPr/>
        </p:nvSpPr>
        <p:spPr>
          <a:xfrm>
            <a:off x="3375900" y="2337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3815650" y="254695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4159625" y="2910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4380850" y="33498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448357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1"/>
          <p:cNvSpPr/>
          <p:nvPr/>
        </p:nvSpPr>
        <p:spPr>
          <a:xfrm rot="5400000">
            <a:off x="4482638" y="385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1"/>
          <p:cNvSpPr/>
          <p:nvPr/>
        </p:nvSpPr>
        <p:spPr>
          <a:xfrm rot="5400000">
            <a:off x="4397288" y="43528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1"/>
          <p:cNvSpPr/>
          <p:nvPr/>
        </p:nvSpPr>
        <p:spPr>
          <a:xfrm rot="5400000">
            <a:off x="4187413" y="47926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1"/>
          <p:cNvSpPr/>
          <p:nvPr/>
        </p:nvSpPr>
        <p:spPr>
          <a:xfrm rot="5400000">
            <a:off x="3824288" y="513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1"/>
          <p:cNvSpPr/>
          <p:nvPr/>
        </p:nvSpPr>
        <p:spPr>
          <a:xfrm rot="5400000">
            <a:off x="3384538" y="53578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1"/>
          <p:cNvSpPr/>
          <p:nvPr/>
        </p:nvSpPr>
        <p:spPr>
          <a:xfrm rot="5400000">
            <a:off x="2878688" y="54605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1"/>
          <p:cNvSpPr/>
          <p:nvPr/>
        </p:nvSpPr>
        <p:spPr>
          <a:xfrm rot="10800000">
            <a:off x="2878700" y="54596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1"/>
          <p:cNvSpPr/>
          <p:nvPr/>
        </p:nvSpPr>
        <p:spPr>
          <a:xfrm rot="10800000">
            <a:off x="2381500" y="5374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1"/>
          <p:cNvSpPr/>
          <p:nvPr/>
        </p:nvSpPr>
        <p:spPr>
          <a:xfrm rot="10800000">
            <a:off x="1941750" y="516440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1"/>
          <p:cNvSpPr/>
          <p:nvPr/>
        </p:nvSpPr>
        <p:spPr>
          <a:xfrm rot="10800000">
            <a:off x="1597775" y="4801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1"/>
          <p:cNvSpPr/>
          <p:nvPr/>
        </p:nvSpPr>
        <p:spPr>
          <a:xfrm rot="10800000">
            <a:off x="1376550" y="43615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1"/>
          <p:cNvSpPr/>
          <p:nvPr/>
        </p:nvSpPr>
        <p:spPr>
          <a:xfrm rot="10800000">
            <a:off x="127382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1"/>
          <p:cNvSpPr/>
          <p:nvPr/>
        </p:nvSpPr>
        <p:spPr>
          <a:xfrm rot="-5400000">
            <a:off x="1273813" y="385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1"/>
          <p:cNvSpPr/>
          <p:nvPr/>
        </p:nvSpPr>
        <p:spPr>
          <a:xfrm rot="-5400000">
            <a:off x="1359163" y="33593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1"/>
          <p:cNvSpPr/>
          <p:nvPr/>
        </p:nvSpPr>
        <p:spPr>
          <a:xfrm rot="-5400000">
            <a:off x="1569038" y="29196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1"/>
          <p:cNvSpPr/>
          <p:nvPr/>
        </p:nvSpPr>
        <p:spPr>
          <a:xfrm rot="-5400000">
            <a:off x="1932163" y="257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1"/>
          <p:cNvSpPr/>
          <p:nvPr/>
        </p:nvSpPr>
        <p:spPr>
          <a:xfrm rot="-5400000">
            <a:off x="2371913" y="23544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1"/>
          <p:cNvSpPr/>
          <p:nvPr/>
        </p:nvSpPr>
        <p:spPr>
          <a:xfrm rot="-5400000">
            <a:off x="2877763" y="22517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1"/>
          <p:cNvSpPr txBox="1"/>
          <p:nvPr/>
        </p:nvSpPr>
        <p:spPr>
          <a:xfrm>
            <a:off x="2771401" y="1727019"/>
            <a:ext cx="6489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21"/>
          <p:cNvSpPr txBox="1"/>
          <p:nvPr>
            <p:ph idx="1" type="body"/>
          </p:nvPr>
        </p:nvSpPr>
        <p:spPr>
          <a:xfrm>
            <a:off x="4798675" y="1460425"/>
            <a:ext cx="41835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Phase 1</a:t>
            </a:r>
            <a:endParaRPr/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○"/>
            </a:pPr>
            <a:r>
              <a:rPr lang="en"/>
              <a:t>Send PID two processes clockwise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Collect two PIDs from predecessors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Remain active iff middle PID is max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so, adopt middle PID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PetersonLeader algorithm</a:t>
            </a:r>
            <a:endParaRPr/>
          </a:p>
        </p:txBody>
      </p:sp>
      <p:sp>
        <p:nvSpPr>
          <p:cNvPr id="304" name="Google Shape;304;p22"/>
          <p:cNvSpPr txBox="1"/>
          <p:nvPr>
            <p:ph idx="12" type="sldNum"/>
          </p:nvPr>
        </p:nvSpPr>
        <p:spPr>
          <a:xfrm>
            <a:off x="8433383" y="63784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22"/>
          <p:cNvSpPr/>
          <p:nvPr/>
        </p:nvSpPr>
        <p:spPr>
          <a:xfrm>
            <a:off x="1360100" y="2337075"/>
            <a:ext cx="3189600" cy="31896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2"/>
          <p:cNvSpPr/>
          <p:nvPr/>
        </p:nvSpPr>
        <p:spPr>
          <a:xfrm>
            <a:off x="2878700" y="22517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2"/>
          <p:cNvSpPr/>
          <p:nvPr/>
        </p:nvSpPr>
        <p:spPr>
          <a:xfrm>
            <a:off x="3375900" y="2337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2"/>
          <p:cNvSpPr/>
          <p:nvPr/>
        </p:nvSpPr>
        <p:spPr>
          <a:xfrm>
            <a:off x="3815650" y="254695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2"/>
          <p:cNvSpPr/>
          <p:nvPr/>
        </p:nvSpPr>
        <p:spPr>
          <a:xfrm>
            <a:off x="4159625" y="2910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2"/>
          <p:cNvSpPr/>
          <p:nvPr/>
        </p:nvSpPr>
        <p:spPr>
          <a:xfrm>
            <a:off x="4380850" y="33498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2"/>
          <p:cNvSpPr/>
          <p:nvPr/>
        </p:nvSpPr>
        <p:spPr>
          <a:xfrm>
            <a:off x="448357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2"/>
          <p:cNvSpPr/>
          <p:nvPr/>
        </p:nvSpPr>
        <p:spPr>
          <a:xfrm rot="5400000">
            <a:off x="4482638" y="385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2"/>
          <p:cNvSpPr/>
          <p:nvPr/>
        </p:nvSpPr>
        <p:spPr>
          <a:xfrm rot="5400000">
            <a:off x="4397288" y="43528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2"/>
          <p:cNvSpPr/>
          <p:nvPr/>
        </p:nvSpPr>
        <p:spPr>
          <a:xfrm rot="5400000">
            <a:off x="4187413" y="47926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2"/>
          <p:cNvSpPr/>
          <p:nvPr/>
        </p:nvSpPr>
        <p:spPr>
          <a:xfrm rot="5400000">
            <a:off x="3824288" y="513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2"/>
          <p:cNvSpPr/>
          <p:nvPr/>
        </p:nvSpPr>
        <p:spPr>
          <a:xfrm rot="5400000">
            <a:off x="3384538" y="53578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2"/>
          <p:cNvSpPr/>
          <p:nvPr/>
        </p:nvSpPr>
        <p:spPr>
          <a:xfrm rot="5400000">
            <a:off x="2878688" y="54605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2"/>
          <p:cNvSpPr/>
          <p:nvPr/>
        </p:nvSpPr>
        <p:spPr>
          <a:xfrm rot="10800000">
            <a:off x="2878700" y="54596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2"/>
          <p:cNvSpPr/>
          <p:nvPr/>
        </p:nvSpPr>
        <p:spPr>
          <a:xfrm rot="10800000">
            <a:off x="2381500" y="5374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2"/>
          <p:cNvSpPr/>
          <p:nvPr/>
        </p:nvSpPr>
        <p:spPr>
          <a:xfrm rot="10800000">
            <a:off x="1941750" y="516440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2"/>
          <p:cNvSpPr/>
          <p:nvPr/>
        </p:nvSpPr>
        <p:spPr>
          <a:xfrm rot="10800000">
            <a:off x="1597775" y="4801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2"/>
          <p:cNvSpPr/>
          <p:nvPr/>
        </p:nvSpPr>
        <p:spPr>
          <a:xfrm rot="10800000">
            <a:off x="1376550" y="43615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2"/>
          <p:cNvSpPr/>
          <p:nvPr/>
        </p:nvSpPr>
        <p:spPr>
          <a:xfrm rot="10800000">
            <a:off x="127382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2"/>
          <p:cNvSpPr/>
          <p:nvPr/>
        </p:nvSpPr>
        <p:spPr>
          <a:xfrm rot="-5400000">
            <a:off x="1273813" y="385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2"/>
          <p:cNvSpPr/>
          <p:nvPr/>
        </p:nvSpPr>
        <p:spPr>
          <a:xfrm rot="-5400000">
            <a:off x="1359163" y="33593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2"/>
          <p:cNvSpPr/>
          <p:nvPr/>
        </p:nvSpPr>
        <p:spPr>
          <a:xfrm rot="-5400000">
            <a:off x="1569038" y="29196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2"/>
          <p:cNvSpPr/>
          <p:nvPr/>
        </p:nvSpPr>
        <p:spPr>
          <a:xfrm rot="-5400000">
            <a:off x="1932163" y="257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2"/>
          <p:cNvSpPr/>
          <p:nvPr/>
        </p:nvSpPr>
        <p:spPr>
          <a:xfrm rot="-5400000">
            <a:off x="2371913" y="23544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2"/>
          <p:cNvSpPr/>
          <p:nvPr/>
        </p:nvSpPr>
        <p:spPr>
          <a:xfrm rot="-5400000">
            <a:off x="2877763" y="22517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2"/>
          <p:cNvSpPr txBox="1"/>
          <p:nvPr>
            <p:ph idx="1" type="body"/>
          </p:nvPr>
        </p:nvSpPr>
        <p:spPr>
          <a:xfrm>
            <a:off x="4798675" y="1460425"/>
            <a:ext cx="41835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Phase 1</a:t>
            </a:r>
            <a:endParaRPr/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○"/>
            </a:pPr>
            <a:r>
              <a:rPr lang="en"/>
              <a:t>Send PID two processes clockwise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Collect two PIDs from predecessors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Remain active iff middle PID is max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so, adopt middle PID</a:t>
            </a:r>
            <a:endParaRPr/>
          </a:p>
        </p:txBody>
      </p:sp>
      <p:sp>
        <p:nvSpPr>
          <p:cNvPr id="331" name="Google Shape;331;p22"/>
          <p:cNvSpPr/>
          <p:nvPr/>
        </p:nvSpPr>
        <p:spPr>
          <a:xfrm rot="1103186">
            <a:off x="1273737" y="2187344"/>
            <a:ext cx="3361186" cy="3425697"/>
          </a:xfrm>
          <a:prstGeom prst="blockArc">
            <a:avLst>
              <a:gd fmla="val 14617326" name="adj1"/>
              <a:gd fmla="val 17803733" name="adj2"/>
              <a:gd fmla="val 9737" name="adj3"/>
            </a:avLst>
          </a:prstGeom>
          <a:solidFill>
            <a:srgbClr val="38761D">
              <a:alpha val="37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2"/>
          <p:cNvSpPr txBox="1"/>
          <p:nvPr/>
        </p:nvSpPr>
        <p:spPr>
          <a:xfrm>
            <a:off x="2771401" y="1727019"/>
            <a:ext cx="6489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PetersonLeader algorithm</a:t>
            </a:r>
            <a:endParaRPr/>
          </a:p>
        </p:txBody>
      </p:sp>
      <p:sp>
        <p:nvSpPr>
          <p:cNvPr id="338" name="Google Shape;338;p23"/>
          <p:cNvSpPr txBox="1"/>
          <p:nvPr>
            <p:ph idx="12" type="sldNum"/>
          </p:nvPr>
        </p:nvSpPr>
        <p:spPr>
          <a:xfrm>
            <a:off x="8433383" y="63784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23"/>
          <p:cNvSpPr/>
          <p:nvPr/>
        </p:nvSpPr>
        <p:spPr>
          <a:xfrm>
            <a:off x="1360100" y="2337075"/>
            <a:ext cx="3189600" cy="31896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3"/>
          <p:cNvSpPr/>
          <p:nvPr/>
        </p:nvSpPr>
        <p:spPr>
          <a:xfrm>
            <a:off x="2878700" y="22517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3"/>
          <p:cNvSpPr/>
          <p:nvPr/>
        </p:nvSpPr>
        <p:spPr>
          <a:xfrm>
            <a:off x="3375900" y="2337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3"/>
          <p:cNvSpPr/>
          <p:nvPr/>
        </p:nvSpPr>
        <p:spPr>
          <a:xfrm>
            <a:off x="3815650" y="254695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3"/>
          <p:cNvSpPr/>
          <p:nvPr/>
        </p:nvSpPr>
        <p:spPr>
          <a:xfrm>
            <a:off x="4159625" y="2910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3"/>
          <p:cNvSpPr/>
          <p:nvPr/>
        </p:nvSpPr>
        <p:spPr>
          <a:xfrm>
            <a:off x="4380850" y="33498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3"/>
          <p:cNvSpPr/>
          <p:nvPr/>
        </p:nvSpPr>
        <p:spPr>
          <a:xfrm>
            <a:off x="448357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3"/>
          <p:cNvSpPr/>
          <p:nvPr/>
        </p:nvSpPr>
        <p:spPr>
          <a:xfrm rot="5400000">
            <a:off x="4482638" y="385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3"/>
          <p:cNvSpPr/>
          <p:nvPr/>
        </p:nvSpPr>
        <p:spPr>
          <a:xfrm rot="5400000">
            <a:off x="4397288" y="43528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3"/>
          <p:cNvSpPr/>
          <p:nvPr/>
        </p:nvSpPr>
        <p:spPr>
          <a:xfrm rot="5400000">
            <a:off x="4187413" y="47926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3"/>
          <p:cNvSpPr/>
          <p:nvPr/>
        </p:nvSpPr>
        <p:spPr>
          <a:xfrm rot="5400000">
            <a:off x="3824288" y="513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3"/>
          <p:cNvSpPr/>
          <p:nvPr/>
        </p:nvSpPr>
        <p:spPr>
          <a:xfrm rot="5400000">
            <a:off x="3384538" y="53578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3"/>
          <p:cNvSpPr/>
          <p:nvPr/>
        </p:nvSpPr>
        <p:spPr>
          <a:xfrm rot="5400000">
            <a:off x="2878688" y="54605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3"/>
          <p:cNvSpPr/>
          <p:nvPr/>
        </p:nvSpPr>
        <p:spPr>
          <a:xfrm rot="10800000">
            <a:off x="2878700" y="54596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3"/>
          <p:cNvSpPr/>
          <p:nvPr/>
        </p:nvSpPr>
        <p:spPr>
          <a:xfrm rot="10800000">
            <a:off x="2381500" y="5374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3"/>
          <p:cNvSpPr/>
          <p:nvPr/>
        </p:nvSpPr>
        <p:spPr>
          <a:xfrm rot="10800000">
            <a:off x="1941750" y="516440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3"/>
          <p:cNvSpPr/>
          <p:nvPr/>
        </p:nvSpPr>
        <p:spPr>
          <a:xfrm rot="10800000">
            <a:off x="1597775" y="4801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3"/>
          <p:cNvSpPr/>
          <p:nvPr/>
        </p:nvSpPr>
        <p:spPr>
          <a:xfrm rot="10800000">
            <a:off x="1376550" y="43615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3"/>
          <p:cNvSpPr/>
          <p:nvPr/>
        </p:nvSpPr>
        <p:spPr>
          <a:xfrm rot="10800000">
            <a:off x="127382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3"/>
          <p:cNvSpPr/>
          <p:nvPr/>
        </p:nvSpPr>
        <p:spPr>
          <a:xfrm rot="-5400000">
            <a:off x="1273813" y="385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3"/>
          <p:cNvSpPr/>
          <p:nvPr/>
        </p:nvSpPr>
        <p:spPr>
          <a:xfrm rot="-5400000">
            <a:off x="1359163" y="33593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3"/>
          <p:cNvSpPr/>
          <p:nvPr/>
        </p:nvSpPr>
        <p:spPr>
          <a:xfrm rot="-5400000">
            <a:off x="1569038" y="29196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3"/>
          <p:cNvSpPr/>
          <p:nvPr/>
        </p:nvSpPr>
        <p:spPr>
          <a:xfrm rot="-5400000">
            <a:off x="1932163" y="257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3"/>
          <p:cNvSpPr/>
          <p:nvPr/>
        </p:nvSpPr>
        <p:spPr>
          <a:xfrm rot="-5400000">
            <a:off x="2371913" y="23544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3"/>
          <p:cNvSpPr/>
          <p:nvPr/>
        </p:nvSpPr>
        <p:spPr>
          <a:xfrm rot="-5400000">
            <a:off x="2877763" y="22517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3"/>
          <p:cNvSpPr txBox="1"/>
          <p:nvPr>
            <p:ph idx="1" type="body"/>
          </p:nvPr>
        </p:nvSpPr>
        <p:spPr>
          <a:xfrm>
            <a:off x="4798675" y="1460425"/>
            <a:ext cx="41835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Phase 1</a:t>
            </a:r>
            <a:endParaRPr/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○"/>
            </a:pPr>
            <a:r>
              <a:rPr lang="en"/>
              <a:t>Send PID two processes clockwise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Collect two PIDs from predecessors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Remain active iff middle PID is max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so, adopt middle PID</a:t>
            </a:r>
            <a:endParaRPr/>
          </a:p>
        </p:txBody>
      </p:sp>
      <p:sp>
        <p:nvSpPr>
          <p:cNvPr id="365" name="Google Shape;365;p23"/>
          <p:cNvSpPr/>
          <p:nvPr/>
        </p:nvSpPr>
        <p:spPr>
          <a:xfrm>
            <a:off x="1273824" y="2187325"/>
            <a:ext cx="3361200" cy="3425700"/>
          </a:xfrm>
          <a:prstGeom prst="blockArc">
            <a:avLst>
              <a:gd fmla="val 14617326" name="adj1"/>
              <a:gd fmla="val 17803733" name="adj2"/>
              <a:gd fmla="val 9737" name="adj3"/>
            </a:avLst>
          </a:prstGeom>
          <a:solidFill>
            <a:srgbClr val="0000FF">
              <a:alpha val="37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3"/>
          <p:cNvSpPr txBox="1"/>
          <p:nvPr/>
        </p:nvSpPr>
        <p:spPr>
          <a:xfrm>
            <a:off x="2085601" y="1856937"/>
            <a:ext cx="6489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i−1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23"/>
          <p:cNvSpPr txBox="1"/>
          <p:nvPr/>
        </p:nvSpPr>
        <p:spPr>
          <a:xfrm>
            <a:off x="2771401" y="1727019"/>
            <a:ext cx="6489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PetersonLeader algorithm</a:t>
            </a:r>
            <a:endParaRPr/>
          </a:p>
        </p:txBody>
      </p:sp>
      <p:sp>
        <p:nvSpPr>
          <p:cNvPr id="373" name="Google Shape;373;p24"/>
          <p:cNvSpPr txBox="1"/>
          <p:nvPr>
            <p:ph idx="12" type="sldNum"/>
          </p:nvPr>
        </p:nvSpPr>
        <p:spPr>
          <a:xfrm>
            <a:off x="8433383" y="63784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24"/>
          <p:cNvSpPr/>
          <p:nvPr/>
        </p:nvSpPr>
        <p:spPr>
          <a:xfrm>
            <a:off x="1360100" y="2337075"/>
            <a:ext cx="3189600" cy="31896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4"/>
          <p:cNvSpPr/>
          <p:nvPr/>
        </p:nvSpPr>
        <p:spPr>
          <a:xfrm>
            <a:off x="2878700" y="22517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4"/>
          <p:cNvSpPr/>
          <p:nvPr/>
        </p:nvSpPr>
        <p:spPr>
          <a:xfrm>
            <a:off x="3375900" y="2337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4"/>
          <p:cNvSpPr/>
          <p:nvPr/>
        </p:nvSpPr>
        <p:spPr>
          <a:xfrm>
            <a:off x="3815650" y="254695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4"/>
          <p:cNvSpPr/>
          <p:nvPr/>
        </p:nvSpPr>
        <p:spPr>
          <a:xfrm>
            <a:off x="4159625" y="2910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4"/>
          <p:cNvSpPr/>
          <p:nvPr/>
        </p:nvSpPr>
        <p:spPr>
          <a:xfrm>
            <a:off x="4380850" y="33498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4"/>
          <p:cNvSpPr/>
          <p:nvPr/>
        </p:nvSpPr>
        <p:spPr>
          <a:xfrm>
            <a:off x="448357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4"/>
          <p:cNvSpPr/>
          <p:nvPr/>
        </p:nvSpPr>
        <p:spPr>
          <a:xfrm rot="5400000">
            <a:off x="4482638" y="385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4"/>
          <p:cNvSpPr/>
          <p:nvPr/>
        </p:nvSpPr>
        <p:spPr>
          <a:xfrm rot="5400000">
            <a:off x="4397288" y="43528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4"/>
          <p:cNvSpPr/>
          <p:nvPr/>
        </p:nvSpPr>
        <p:spPr>
          <a:xfrm rot="5400000">
            <a:off x="4187413" y="47926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4"/>
          <p:cNvSpPr/>
          <p:nvPr/>
        </p:nvSpPr>
        <p:spPr>
          <a:xfrm rot="5400000">
            <a:off x="3824288" y="513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4"/>
          <p:cNvSpPr/>
          <p:nvPr/>
        </p:nvSpPr>
        <p:spPr>
          <a:xfrm rot="5400000">
            <a:off x="3384538" y="53578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4"/>
          <p:cNvSpPr/>
          <p:nvPr/>
        </p:nvSpPr>
        <p:spPr>
          <a:xfrm rot="5400000">
            <a:off x="2878688" y="54605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4"/>
          <p:cNvSpPr/>
          <p:nvPr/>
        </p:nvSpPr>
        <p:spPr>
          <a:xfrm rot="10800000">
            <a:off x="2878700" y="54596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4"/>
          <p:cNvSpPr/>
          <p:nvPr/>
        </p:nvSpPr>
        <p:spPr>
          <a:xfrm rot="10800000">
            <a:off x="2381500" y="5374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4"/>
          <p:cNvSpPr/>
          <p:nvPr/>
        </p:nvSpPr>
        <p:spPr>
          <a:xfrm rot="10800000">
            <a:off x="1941750" y="516440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4"/>
          <p:cNvSpPr/>
          <p:nvPr/>
        </p:nvSpPr>
        <p:spPr>
          <a:xfrm rot="10800000">
            <a:off x="1597775" y="4801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4"/>
          <p:cNvSpPr/>
          <p:nvPr/>
        </p:nvSpPr>
        <p:spPr>
          <a:xfrm rot="10800000">
            <a:off x="1376550" y="43615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4"/>
          <p:cNvSpPr/>
          <p:nvPr/>
        </p:nvSpPr>
        <p:spPr>
          <a:xfrm rot="10800000">
            <a:off x="127382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4"/>
          <p:cNvSpPr/>
          <p:nvPr/>
        </p:nvSpPr>
        <p:spPr>
          <a:xfrm rot="-5400000">
            <a:off x="1273813" y="385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4"/>
          <p:cNvSpPr/>
          <p:nvPr/>
        </p:nvSpPr>
        <p:spPr>
          <a:xfrm rot="-5400000">
            <a:off x="1359163" y="33593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4"/>
          <p:cNvSpPr/>
          <p:nvPr/>
        </p:nvSpPr>
        <p:spPr>
          <a:xfrm rot="-5400000">
            <a:off x="1569038" y="29196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4"/>
          <p:cNvSpPr/>
          <p:nvPr/>
        </p:nvSpPr>
        <p:spPr>
          <a:xfrm rot="-5400000">
            <a:off x="1932163" y="257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4"/>
          <p:cNvSpPr/>
          <p:nvPr/>
        </p:nvSpPr>
        <p:spPr>
          <a:xfrm rot="-5400000">
            <a:off x="2371913" y="23544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4"/>
          <p:cNvSpPr/>
          <p:nvPr/>
        </p:nvSpPr>
        <p:spPr>
          <a:xfrm rot="-5400000">
            <a:off x="2877763" y="22517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4"/>
          <p:cNvSpPr txBox="1"/>
          <p:nvPr>
            <p:ph idx="1" type="body"/>
          </p:nvPr>
        </p:nvSpPr>
        <p:spPr>
          <a:xfrm>
            <a:off x="4798675" y="1460425"/>
            <a:ext cx="41835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Phase 1</a:t>
            </a:r>
            <a:endParaRPr/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○"/>
            </a:pPr>
            <a:r>
              <a:rPr lang="en"/>
              <a:t>Send PID two processes clockwise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Collect two PIDs from predecessors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Remain active iff middle PID is max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so, adopt middle PID</a:t>
            </a:r>
            <a:endParaRPr/>
          </a:p>
        </p:txBody>
      </p:sp>
      <p:sp>
        <p:nvSpPr>
          <p:cNvPr id="400" name="Google Shape;400;p24"/>
          <p:cNvSpPr/>
          <p:nvPr/>
        </p:nvSpPr>
        <p:spPr>
          <a:xfrm rot="-1102798">
            <a:off x="1273759" y="2187269"/>
            <a:ext cx="3361376" cy="3425792"/>
          </a:xfrm>
          <a:prstGeom prst="blockArc">
            <a:avLst>
              <a:gd fmla="val 14617326" name="adj1"/>
              <a:gd fmla="val 17803733" name="adj2"/>
              <a:gd fmla="val 9737" name="adj3"/>
            </a:avLst>
          </a:prstGeom>
          <a:solidFill>
            <a:srgbClr val="FF0000">
              <a:alpha val="37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4"/>
          <p:cNvSpPr txBox="1"/>
          <p:nvPr/>
        </p:nvSpPr>
        <p:spPr>
          <a:xfrm>
            <a:off x="2085601" y="1856937"/>
            <a:ext cx="6489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i−1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24"/>
          <p:cNvSpPr txBox="1"/>
          <p:nvPr/>
        </p:nvSpPr>
        <p:spPr>
          <a:xfrm>
            <a:off x="1628401" y="2085537"/>
            <a:ext cx="6489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i−2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24"/>
          <p:cNvSpPr txBox="1"/>
          <p:nvPr/>
        </p:nvSpPr>
        <p:spPr>
          <a:xfrm>
            <a:off x="2771401" y="1727019"/>
            <a:ext cx="6489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PetersonLeader algorithm</a:t>
            </a:r>
            <a:endParaRPr/>
          </a:p>
        </p:txBody>
      </p:sp>
      <p:sp>
        <p:nvSpPr>
          <p:cNvPr id="409" name="Google Shape;409;p25"/>
          <p:cNvSpPr txBox="1"/>
          <p:nvPr>
            <p:ph idx="12" type="sldNum"/>
          </p:nvPr>
        </p:nvSpPr>
        <p:spPr>
          <a:xfrm>
            <a:off x="8433383" y="63784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25"/>
          <p:cNvSpPr/>
          <p:nvPr/>
        </p:nvSpPr>
        <p:spPr>
          <a:xfrm>
            <a:off x="1360100" y="2337075"/>
            <a:ext cx="3189600" cy="31896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5"/>
          <p:cNvSpPr/>
          <p:nvPr/>
        </p:nvSpPr>
        <p:spPr>
          <a:xfrm>
            <a:off x="2878700" y="22517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5"/>
          <p:cNvSpPr/>
          <p:nvPr/>
        </p:nvSpPr>
        <p:spPr>
          <a:xfrm>
            <a:off x="3375900" y="233707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5"/>
          <p:cNvSpPr/>
          <p:nvPr/>
        </p:nvSpPr>
        <p:spPr>
          <a:xfrm>
            <a:off x="3815650" y="254695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5"/>
          <p:cNvSpPr/>
          <p:nvPr/>
        </p:nvSpPr>
        <p:spPr>
          <a:xfrm>
            <a:off x="4159625" y="291007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5"/>
          <p:cNvSpPr/>
          <p:nvPr/>
        </p:nvSpPr>
        <p:spPr>
          <a:xfrm>
            <a:off x="4380850" y="33498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5"/>
          <p:cNvSpPr/>
          <p:nvPr/>
        </p:nvSpPr>
        <p:spPr>
          <a:xfrm>
            <a:off x="448357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5"/>
          <p:cNvSpPr/>
          <p:nvPr/>
        </p:nvSpPr>
        <p:spPr>
          <a:xfrm rot="5400000">
            <a:off x="4482638" y="3855663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5"/>
          <p:cNvSpPr/>
          <p:nvPr/>
        </p:nvSpPr>
        <p:spPr>
          <a:xfrm rot="5400000">
            <a:off x="4397288" y="43528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5"/>
          <p:cNvSpPr/>
          <p:nvPr/>
        </p:nvSpPr>
        <p:spPr>
          <a:xfrm rot="5400000">
            <a:off x="4187413" y="4792613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5"/>
          <p:cNvSpPr/>
          <p:nvPr/>
        </p:nvSpPr>
        <p:spPr>
          <a:xfrm rot="5400000">
            <a:off x="3824288" y="513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5"/>
          <p:cNvSpPr/>
          <p:nvPr/>
        </p:nvSpPr>
        <p:spPr>
          <a:xfrm rot="5400000">
            <a:off x="3384538" y="5357813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5"/>
          <p:cNvSpPr/>
          <p:nvPr/>
        </p:nvSpPr>
        <p:spPr>
          <a:xfrm rot="5400000">
            <a:off x="2878688" y="54605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5"/>
          <p:cNvSpPr/>
          <p:nvPr/>
        </p:nvSpPr>
        <p:spPr>
          <a:xfrm rot="10800000">
            <a:off x="2878700" y="54596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5"/>
          <p:cNvSpPr/>
          <p:nvPr/>
        </p:nvSpPr>
        <p:spPr>
          <a:xfrm rot="10800000">
            <a:off x="2381500" y="537427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5"/>
          <p:cNvSpPr/>
          <p:nvPr/>
        </p:nvSpPr>
        <p:spPr>
          <a:xfrm rot="10800000">
            <a:off x="1941750" y="516440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5"/>
          <p:cNvSpPr/>
          <p:nvPr/>
        </p:nvSpPr>
        <p:spPr>
          <a:xfrm rot="10800000">
            <a:off x="1597775" y="480127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5"/>
          <p:cNvSpPr/>
          <p:nvPr/>
        </p:nvSpPr>
        <p:spPr>
          <a:xfrm rot="10800000">
            <a:off x="1376550" y="43615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5"/>
          <p:cNvSpPr/>
          <p:nvPr/>
        </p:nvSpPr>
        <p:spPr>
          <a:xfrm rot="10800000">
            <a:off x="127382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5"/>
          <p:cNvSpPr/>
          <p:nvPr/>
        </p:nvSpPr>
        <p:spPr>
          <a:xfrm rot="-5400000">
            <a:off x="1273813" y="3856588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5"/>
          <p:cNvSpPr/>
          <p:nvPr/>
        </p:nvSpPr>
        <p:spPr>
          <a:xfrm rot="-5400000">
            <a:off x="1359163" y="33593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5"/>
          <p:cNvSpPr/>
          <p:nvPr/>
        </p:nvSpPr>
        <p:spPr>
          <a:xfrm rot="-5400000">
            <a:off x="1569038" y="2919638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5"/>
          <p:cNvSpPr/>
          <p:nvPr/>
        </p:nvSpPr>
        <p:spPr>
          <a:xfrm rot="-5400000">
            <a:off x="1932163" y="257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5"/>
          <p:cNvSpPr/>
          <p:nvPr/>
        </p:nvSpPr>
        <p:spPr>
          <a:xfrm rot="-5400000">
            <a:off x="2371913" y="2354438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5"/>
          <p:cNvSpPr/>
          <p:nvPr/>
        </p:nvSpPr>
        <p:spPr>
          <a:xfrm rot="-5400000">
            <a:off x="2877763" y="22517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5"/>
          <p:cNvSpPr txBox="1"/>
          <p:nvPr>
            <p:ph idx="1" type="body"/>
          </p:nvPr>
        </p:nvSpPr>
        <p:spPr>
          <a:xfrm>
            <a:off x="4798675" y="1460425"/>
            <a:ext cx="41835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Phase 1</a:t>
            </a:r>
            <a:endParaRPr/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○"/>
            </a:pPr>
            <a:r>
              <a:rPr lang="en"/>
              <a:t>Send PID two processes clockwise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Collect two PIDs from predecessors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Remain active iff middle PID is max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so, adopt middle PID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Phase 2+: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Same, but passive processes just relay</a:t>
            </a:r>
            <a:endParaRPr/>
          </a:p>
        </p:txBody>
      </p:sp>
      <p:sp>
        <p:nvSpPr>
          <p:cNvPr id="436" name="Google Shape;436;p25"/>
          <p:cNvSpPr txBox="1"/>
          <p:nvPr/>
        </p:nvSpPr>
        <p:spPr>
          <a:xfrm>
            <a:off x="1628401" y="2085537"/>
            <a:ext cx="6489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i−2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25"/>
          <p:cNvSpPr txBox="1"/>
          <p:nvPr/>
        </p:nvSpPr>
        <p:spPr>
          <a:xfrm>
            <a:off x="2771401" y="1727019"/>
            <a:ext cx="6489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PetersonLeader algorithm</a:t>
            </a:r>
            <a:endParaRPr/>
          </a:p>
        </p:txBody>
      </p:sp>
      <p:sp>
        <p:nvSpPr>
          <p:cNvPr id="443" name="Google Shape;443;p26"/>
          <p:cNvSpPr txBox="1"/>
          <p:nvPr>
            <p:ph idx="12" type="sldNum"/>
          </p:nvPr>
        </p:nvSpPr>
        <p:spPr>
          <a:xfrm>
            <a:off x="8433383" y="63784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Google Shape;444;p26"/>
          <p:cNvSpPr/>
          <p:nvPr/>
        </p:nvSpPr>
        <p:spPr>
          <a:xfrm>
            <a:off x="1360100" y="2337075"/>
            <a:ext cx="3189600" cy="31896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6"/>
          <p:cNvSpPr/>
          <p:nvPr/>
        </p:nvSpPr>
        <p:spPr>
          <a:xfrm>
            <a:off x="2878700" y="22517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6"/>
          <p:cNvSpPr/>
          <p:nvPr/>
        </p:nvSpPr>
        <p:spPr>
          <a:xfrm>
            <a:off x="3375900" y="233707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6"/>
          <p:cNvSpPr/>
          <p:nvPr/>
        </p:nvSpPr>
        <p:spPr>
          <a:xfrm>
            <a:off x="3815650" y="254695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6"/>
          <p:cNvSpPr/>
          <p:nvPr/>
        </p:nvSpPr>
        <p:spPr>
          <a:xfrm>
            <a:off x="4159625" y="291007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6"/>
          <p:cNvSpPr/>
          <p:nvPr/>
        </p:nvSpPr>
        <p:spPr>
          <a:xfrm>
            <a:off x="4380850" y="33498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6"/>
          <p:cNvSpPr/>
          <p:nvPr/>
        </p:nvSpPr>
        <p:spPr>
          <a:xfrm>
            <a:off x="448357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6"/>
          <p:cNvSpPr/>
          <p:nvPr/>
        </p:nvSpPr>
        <p:spPr>
          <a:xfrm rot="5400000">
            <a:off x="4482638" y="3855663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6"/>
          <p:cNvSpPr/>
          <p:nvPr/>
        </p:nvSpPr>
        <p:spPr>
          <a:xfrm rot="5400000">
            <a:off x="4397288" y="43528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6"/>
          <p:cNvSpPr/>
          <p:nvPr/>
        </p:nvSpPr>
        <p:spPr>
          <a:xfrm rot="5400000">
            <a:off x="4187413" y="4792613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6"/>
          <p:cNvSpPr/>
          <p:nvPr/>
        </p:nvSpPr>
        <p:spPr>
          <a:xfrm rot="5400000">
            <a:off x="3824288" y="513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6"/>
          <p:cNvSpPr/>
          <p:nvPr/>
        </p:nvSpPr>
        <p:spPr>
          <a:xfrm rot="5400000">
            <a:off x="3384538" y="5357813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6"/>
          <p:cNvSpPr/>
          <p:nvPr/>
        </p:nvSpPr>
        <p:spPr>
          <a:xfrm rot="5400000">
            <a:off x="2878688" y="54605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6"/>
          <p:cNvSpPr/>
          <p:nvPr/>
        </p:nvSpPr>
        <p:spPr>
          <a:xfrm rot="10800000">
            <a:off x="2878700" y="54596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6"/>
          <p:cNvSpPr/>
          <p:nvPr/>
        </p:nvSpPr>
        <p:spPr>
          <a:xfrm rot="10800000">
            <a:off x="2381500" y="537427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6"/>
          <p:cNvSpPr/>
          <p:nvPr/>
        </p:nvSpPr>
        <p:spPr>
          <a:xfrm rot="10800000">
            <a:off x="1941750" y="516440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6"/>
          <p:cNvSpPr/>
          <p:nvPr/>
        </p:nvSpPr>
        <p:spPr>
          <a:xfrm rot="10800000">
            <a:off x="1597775" y="480127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6"/>
          <p:cNvSpPr/>
          <p:nvPr/>
        </p:nvSpPr>
        <p:spPr>
          <a:xfrm rot="10800000">
            <a:off x="1376550" y="43615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6"/>
          <p:cNvSpPr/>
          <p:nvPr/>
        </p:nvSpPr>
        <p:spPr>
          <a:xfrm rot="10800000">
            <a:off x="127382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6"/>
          <p:cNvSpPr/>
          <p:nvPr/>
        </p:nvSpPr>
        <p:spPr>
          <a:xfrm rot="-5400000">
            <a:off x="1273813" y="3856588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6"/>
          <p:cNvSpPr/>
          <p:nvPr/>
        </p:nvSpPr>
        <p:spPr>
          <a:xfrm rot="-5400000">
            <a:off x="1359163" y="33593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6"/>
          <p:cNvSpPr/>
          <p:nvPr/>
        </p:nvSpPr>
        <p:spPr>
          <a:xfrm rot="-5400000">
            <a:off x="1569038" y="2919638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6"/>
          <p:cNvSpPr/>
          <p:nvPr/>
        </p:nvSpPr>
        <p:spPr>
          <a:xfrm rot="-5400000">
            <a:off x="1932163" y="257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6"/>
          <p:cNvSpPr/>
          <p:nvPr/>
        </p:nvSpPr>
        <p:spPr>
          <a:xfrm rot="-5400000">
            <a:off x="2371913" y="2354438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6"/>
          <p:cNvSpPr/>
          <p:nvPr/>
        </p:nvSpPr>
        <p:spPr>
          <a:xfrm rot="-5400000">
            <a:off x="2877763" y="22517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6"/>
          <p:cNvSpPr txBox="1"/>
          <p:nvPr>
            <p:ph idx="1" type="body"/>
          </p:nvPr>
        </p:nvSpPr>
        <p:spPr>
          <a:xfrm>
            <a:off x="4798675" y="1460425"/>
            <a:ext cx="41835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Phase 1</a:t>
            </a:r>
            <a:endParaRPr/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○"/>
            </a:pPr>
            <a:r>
              <a:rPr lang="en"/>
              <a:t>Send PID two processes clockwise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Collect two PIDs from predecessors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Remain active iff middle PID is max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so, adopt middle PID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Phase 2+: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Same, but passive processes just relay</a:t>
            </a:r>
            <a:endParaRPr/>
          </a:p>
        </p:txBody>
      </p:sp>
      <p:sp>
        <p:nvSpPr>
          <p:cNvPr id="470" name="Google Shape;470;p26"/>
          <p:cNvSpPr txBox="1"/>
          <p:nvPr/>
        </p:nvSpPr>
        <p:spPr>
          <a:xfrm>
            <a:off x="1628401" y="2085537"/>
            <a:ext cx="6489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i−2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26"/>
          <p:cNvSpPr txBox="1"/>
          <p:nvPr/>
        </p:nvSpPr>
        <p:spPr>
          <a:xfrm>
            <a:off x="2771401" y="1727019"/>
            <a:ext cx="6489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26"/>
          <p:cNvSpPr/>
          <p:nvPr/>
        </p:nvSpPr>
        <p:spPr>
          <a:xfrm rot="2199859">
            <a:off x="1273844" y="2187366"/>
            <a:ext cx="3361102" cy="3425663"/>
          </a:xfrm>
          <a:prstGeom prst="blockArc">
            <a:avLst>
              <a:gd fmla="val 13625498" name="adj1"/>
              <a:gd fmla="val 18805231" name="adj2"/>
              <a:gd fmla="val 8729" name="adj3"/>
            </a:avLst>
          </a:prstGeom>
          <a:solidFill>
            <a:srgbClr val="38761D">
              <a:alpha val="37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PetersonLeader algorithm</a:t>
            </a:r>
            <a:endParaRPr/>
          </a:p>
        </p:txBody>
      </p:sp>
      <p:sp>
        <p:nvSpPr>
          <p:cNvPr id="478" name="Google Shape;478;p27"/>
          <p:cNvSpPr txBox="1"/>
          <p:nvPr>
            <p:ph idx="12" type="sldNum"/>
          </p:nvPr>
        </p:nvSpPr>
        <p:spPr>
          <a:xfrm>
            <a:off x="8433383" y="63784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9" name="Google Shape;479;p27"/>
          <p:cNvSpPr/>
          <p:nvPr/>
        </p:nvSpPr>
        <p:spPr>
          <a:xfrm>
            <a:off x="1360100" y="2337075"/>
            <a:ext cx="3189600" cy="31896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2878700" y="22517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3375900" y="233707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815650" y="254695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4159625" y="291007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4380850" y="33498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448357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7"/>
          <p:cNvSpPr/>
          <p:nvPr/>
        </p:nvSpPr>
        <p:spPr>
          <a:xfrm rot="5400000">
            <a:off x="4482638" y="3855663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7"/>
          <p:cNvSpPr/>
          <p:nvPr/>
        </p:nvSpPr>
        <p:spPr>
          <a:xfrm rot="5400000">
            <a:off x="4397288" y="43528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7"/>
          <p:cNvSpPr/>
          <p:nvPr/>
        </p:nvSpPr>
        <p:spPr>
          <a:xfrm rot="5400000">
            <a:off x="4187413" y="4792613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7"/>
          <p:cNvSpPr/>
          <p:nvPr/>
        </p:nvSpPr>
        <p:spPr>
          <a:xfrm rot="5400000">
            <a:off x="3824288" y="513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7"/>
          <p:cNvSpPr/>
          <p:nvPr/>
        </p:nvSpPr>
        <p:spPr>
          <a:xfrm rot="5400000">
            <a:off x="3384538" y="5357813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7"/>
          <p:cNvSpPr/>
          <p:nvPr/>
        </p:nvSpPr>
        <p:spPr>
          <a:xfrm rot="5400000">
            <a:off x="2878688" y="54605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7"/>
          <p:cNvSpPr/>
          <p:nvPr/>
        </p:nvSpPr>
        <p:spPr>
          <a:xfrm rot="10800000">
            <a:off x="2878700" y="54596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7"/>
          <p:cNvSpPr/>
          <p:nvPr/>
        </p:nvSpPr>
        <p:spPr>
          <a:xfrm rot="10800000">
            <a:off x="2381500" y="537427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7"/>
          <p:cNvSpPr/>
          <p:nvPr/>
        </p:nvSpPr>
        <p:spPr>
          <a:xfrm rot="10800000">
            <a:off x="1941750" y="516440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7"/>
          <p:cNvSpPr/>
          <p:nvPr/>
        </p:nvSpPr>
        <p:spPr>
          <a:xfrm rot="10800000">
            <a:off x="1597775" y="480127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7"/>
          <p:cNvSpPr/>
          <p:nvPr/>
        </p:nvSpPr>
        <p:spPr>
          <a:xfrm rot="10800000">
            <a:off x="1376550" y="43615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7"/>
          <p:cNvSpPr/>
          <p:nvPr/>
        </p:nvSpPr>
        <p:spPr>
          <a:xfrm rot="10800000">
            <a:off x="127382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7"/>
          <p:cNvSpPr/>
          <p:nvPr/>
        </p:nvSpPr>
        <p:spPr>
          <a:xfrm rot="-5400000">
            <a:off x="1273813" y="3856588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7"/>
          <p:cNvSpPr/>
          <p:nvPr/>
        </p:nvSpPr>
        <p:spPr>
          <a:xfrm rot="-5400000">
            <a:off x="1359163" y="33593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7"/>
          <p:cNvSpPr/>
          <p:nvPr/>
        </p:nvSpPr>
        <p:spPr>
          <a:xfrm rot="-5400000">
            <a:off x="1569038" y="2919638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7"/>
          <p:cNvSpPr/>
          <p:nvPr/>
        </p:nvSpPr>
        <p:spPr>
          <a:xfrm rot="-5400000">
            <a:off x="1932163" y="257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7"/>
          <p:cNvSpPr/>
          <p:nvPr/>
        </p:nvSpPr>
        <p:spPr>
          <a:xfrm rot="-5400000">
            <a:off x="2371913" y="2354438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7"/>
          <p:cNvSpPr/>
          <p:nvPr/>
        </p:nvSpPr>
        <p:spPr>
          <a:xfrm rot="-5400000">
            <a:off x="2877763" y="22517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7"/>
          <p:cNvSpPr txBox="1"/>
          <p:nvPr>
            <p:ph idx="1" type="body"/>
          </p:nvPr>
        </p:nvSpPr>
        <p:spPr>
          <a:xfrm>
            <a:off x="4798675" y="1460425"/>
            <a:ext cx="41835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Phase 1</a:t>
            </a:r>
            <a:endParaRPr/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○"/>
            </a:pPr>
            <a:r>
              <a:rPr lang="en"/>
              <a:t>Send PID two processes clockwise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Collect two PIDs from predecessors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Remain active iff middle PID is max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so, adopt middle PID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Phase 2+: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Same, but passive processes just relay</a:t>
            </a:r>
            <a:endParaRPr/>
          </a:p>
        </p:txBody>
      </p:sp>
      <p:sp>
        <p:nvSpPr>
          <p:cNvPr id="505" name="Google Shape;505;p27"/>
          <p:cNvSpPr txBox="1"/>
          <p:nvPr/>
        </p:nvSpPr>
        <p:spPr>
          <a:xfrm>
            <a:off x="1628401" y="2085537"/>
            <a:ext cx="6489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i−2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27"/>
          <p:cNvSpPr txBox="1"/>
          <p:nvPr/>
        </p:nvSpPr>
        <p:spPr>
          <a:xfrm>
            <a:off x="2771401" y="1727019"/>
            <a:ext cx="6489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27"/>
          <p:cNvSpPr/>
          <p:nvPr/>
        </p:nvSpPr>
        <p:spPr>
          <a:xfrm>
            <a:off x="1273824" y="2187325"/>
            <a:ext cx="3361200" cy="3425700"/>
          </a:xfrm>
          <a:prstGeom prst="blockArc">
            <a:avLst>
              <a:gd fmla="val 13625498" name="adj1"/>
              <a:gd fmla="val 18805231" name="adj2"/>
              <a:gd fmla="val 8729" name="adj3"/>
            </a:avLst>
          </a:prstGeom>
          <a:solidFill>
            <a:srgbClr val="0000FF">
              <a:alpha val="37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PetersonLeader algorithm</a:t>
            </a:r>
            <a:endParaRPr/>
          </a:p>
        </p:txBody>
      </p:sp>
      <p:sp>
        <p:nvSpPr>
          <p:cNvPr id="513" name="Google Shape;513;p28"/>
          <p:cNvSpPr txBox="1"/>
          <p:nvPr>
            <p:ph idx="12" type="sldNum"/>
          </p:nvPr>
        </p:nvSpPr>
        <p:spPr>
          <a:xfrm>
            <a:off x="8433383" y="63784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28"/>
          <p:cNvSpPr/>
          <p:nvPr/>
        </p:nvSpPr>
        <p:spPr>
          <a:xfrm>
            <a:off x="1360100" y="2337075"/>
            <a:ext cx="3189600" cy="31896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8"/>
          <p:cNvSpPr/>
          <p:nvPr/>
        </p:nvSpPr>
        <p:spPr>
          <a:xfrm>
            <a:off x="2878700" y="22517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8"/>
          <p:cNvSpPr/>
          <p:nvPr/>
        </p:nvSpPr>
        <p:spPr>
          <a:xfrm>
            <a:off x="3375900" y="233707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8"/>
          <p:cNvSpPr/>
          <p:nvPr/>
        </p:nvSpPr>
        <p:spPr>
          <a:xfrm>
            <a:off x="3815650" y="254695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8"/>
          <p:cNvSpPr/>
          <p:nvPr/>
        </p:nvSpPr>
        <p:spPr>
          <a:xfrm>
            <a:off x="4159625" y="291007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8"/>
          <p:cNvSpPr/>
          <p:nvPr/>
        </p:nvSpPr>
        <p:spPr>
          <a:xfrm>
            <a:off x="4380850" y="33498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8"/>
          <p:cNvSpPr/>
          <p:nvPr/>
        </p:nvSpPr>
        <p:spPr>
          <a:xfrm>
            <a:off x="448357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8"/>
          <p:cNvSpPr/>
          <p:nvPr/>
        </p:nvSpPr>
        <p:spPr>
          <a:xfrm rot="5400000">
            <a:off x="4482638" y="3855663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8"/>
          <p:cNvSpPr/>
          <p:nvPr/>
        </p:nvSpPr>
        <p:spPr>
          <a:xfrm rot="5400000">
            <a:off x="4397288" y="43528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8"/>
          <p:cNvSpPr/>
          <p:nvPr/>
        </p:nvSpPr>
        <p:spPr>
          <a:xfrm rot="5400000">
            <a:off x="4187413" y="4792613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8"/>
          <p:cNvSpPr/>
          <p:nvPr/>
        </p:nvSpPr>
        <p:spPr>
          <a:xfrm rot="5400000">
            <a:off x="3824288" y="513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8"/>
          <p:cNvSpPr/>
          <p:nvPr/>
        </p:nvSpPr>
        <p:spPr>
          <a:xfrm rot="5400000">
            <a:off x="3384538" y="5357813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8"/>
          <p:cNvSpPr/>
          <p:nvPr/>
        </p:nvSpPr>
        <p:spPr>
          <a:xfrm rot="5400000">
            <a:off x="2878688" y="54605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8"/>
          <p:cNvSpPr/>
          <p:nvPr/>
        </p:nvSpPr>
        <p:spPr>
          <a:xfrm rot="10800000">
            <a:off x="2878700" y="54596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8"/>
          <p:cNvSpPr/>
          <p:nvPr/>
        </p:nvSpPr>
        <p:spPr>
          <a:xfrm rot="10800000">
            <a:off x="2381500" y="537427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8"/>
          <p:cNvSpPr/>
          <p:nvPr/>
        </p:nvSpPr>
        <p:spPr>
          <a:xfrm rot="10800000">
            <a:off x="1941750" y="516440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8"/>
          <p:cNvSpPr/>
          <p:nvPr/>
        </p:nvSpPr>
        <p:spPr>
          <a:xfrm rot="10800000">
            <a:off x="1597775" y="480127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8"/>
          <p:cNvSpPr/>
          <p:nvPr/>
        </p:nvSpPr>
        <p:spPr>
          <a:xfrm rot="10800000">
            <a:off x="1376550" y="43615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8"/>
          <p:cNvSpPr/>
          <p:nvPr/>
        </p:nvSpPr>
        <p:spPr>
          <a:xfrm rot="10800000">
            <a:off x="127382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8"/>
          <p:cNvSpPr/>
          <p:nvPr/>
        </p:nvSpPr>
        <p:spPr>
          <a:xfrm rot="-5400000">
            <a:off x="1273813" y="3856588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8"/>
          <p:cNvSpPr/>
          <p:nvPr/>
        </p:nvSpPr>
        <p:spPr>
          <a:xfrm rot="-5400000">
            <a:off x="1359163" y="33593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8"/>
          <p:cNvSpPr/>
          <p:nvPr/>
        </p:nvSpPr>
        <p:spPr>
          <a:xfrm rot="-5400000">
            <a:off x="1569038" y="2919638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8"/>
          <p:cNvSpPr/>
          <p:nvPr/>
        </p:nvSpPr>
        <p:spPr>
          <a:xfrm rot="-5400000">
            <a:off x="1932163" y="257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8"/>
          <p:cNvSpPr/>
          <p:nvPr/>
        </p:nvSpPr>
        <p:spPr>
          <a:xfrm rot="-5400000">
            <a:off x="2371913" y="2354438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8"/>
          <p:cNvSpPr/>
          <p:nvPr/>
        </p:nvSpPr>
        <p:spPr>
          <a:xfrm rot="-5400000">
            <a:off x="2877763" y="22517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8"/>
          <p:cNvSpPr txBox="1"/>
          <p:nvPr>
            <p:ph idx="1" type="body"/>
          </p:nvPr>
        </p:nvSpPr>
        <p:spPr>
          <a:xfrm>
            <a:off x="4798675" y="1460425"/>
            <a:ext cx="41835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Phase 1</a:t>
            </a:r>
            <a:endParaRPr/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○"/>
            </a:pPr>
            <a:r>
              <a:rPr lang="en"/>
              <a:t>Send PID two processes clockwise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Collect two PIDs from predecessors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Remain active iff middle PID is max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so, adopt middle PID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Phase 2+: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Same, but passive processes just relay</a:t>
            </a:r>
            <a:endParaRPr/>
          </a:p>
        </p:txBody>
      </p:sp>
      <p:sp>
        <p:nvSpPr>
          <p:cNvPr id="540" name="Google Shape;540;p28"/>
          <p:cNvSpPr txBox="1"/>
          <p:nvPr/>
        </p:nvSpPr>
        <p:spPr>
          <a:xfrm>
            <a:off x="1628401" y="2085537"/>
            <a:ext cx="6489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i−2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1" name="Google Shape;541;p28"/>
          <p:cNvSpPr txBox="1"/>
          <p:nvPr/>
        </p:nvSpPr>
        <p:spPr>
          <a:xfrm>
            <a:off x="2771401" y="1727019"/>
            <a:ext cx="6489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28"/>
          <p:cNvSpPr txBox="1"/>
          <p:nvPr/>
        </p:nvSpPr>
        <p:spPr>
          <a:xfrm>
            <a:off x="920151" y="2919662"/>
            <a:ext cx="6489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i−4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28"/>
          <p:cNvSpPr/>
          <p:nvPr/>
        </p:nvSpPr>
        <p:spPr>
          <a:xfrm rot="-2151807">
            <a:off x="1273814" y="2187436"/>
            <a:ext cx="3361239" cy="3425688"/>
          </a:xfrm>
          <a:prstGeom prst="blockArc">
            <a:avLst>
              <a:gd fmla="val 13625498" name="adj1"/>
              <a:gd fmla="val 18805231" name="adj2"/>
              <a:gd fmla="val 8729" name="adj3"/>
            </a:avLst>
          </a:prstGeom>
          <a:solidFill>
            <a:srgbClr val="FF0000">
              <a:alpha val="37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PetersonLeader algorithm</a:t>
            </a:r>
            <a:endParaRPr/>
          </a:p>
        </p:txBody>
      </p:sp>
      <p:sp>
        <p:nvSpPr>
          <p:cNvPr id="549" name="Google Shape;549;p29"/>
          <p:cNvSpPr txBox="1"/>
          <p:nvPr>
            <p:ph idx="12" type="sldNum"/>
          </p:nvPr>
        </p:nvSpPr>
        <p:spPr>
          <a:xfrm>
            <a:off x="8433383" y="63784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1360100" y="2337075"/>
            <a:ext cx="3189600" cy="31896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2878700" y="22517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375900" y="233707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815650" y="254695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4159625" y="291007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4380850" y="33498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9"/>
          <p:cNvSpPr/>
          <p:nvPr/>
        </p:nvSpPr>
        <p:spPr>
          <a:xfrm>
            <a:off x="448357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9"/>
          <p:cNvSpPr/>
          <p:nvPr/>
        </p:nvSpPr>
        <p:spPr>
          <a:xfrm rot="5400000">
            <a:off x="4482638" y="3855663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9"/>
          <p:cNvSpPr/>
          <p:nvPr/>
        </p:nvSpPr>
        <p:spPr>
          <a:xfrm rot="5400000">
            <a:off x="4397288" y="43528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9"/>
          <p:cNvSpPr/>
          <p:nvPr/>
        </p:nvSpPr>
        <p:spPr>
          <a:xfrm rot="5400000">
            <a:off x="4187413" y="4792613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9"/>
          <p:cNvSpPr/>
          <p:nvPr/>
        </p:nvSpPr>
        <p:spPr>
          <a:xfrm rot="5400000">
            <a:off x="3824288" y="513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9"/>
          <p:cNvSpPr/>
          <p:nvPr/>
        </p:nvSpPr>
        <p:spPr>
          <a:xfrm rot="5400000">
            <a:off x="3384538" y="5357813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9"/>
          <p:cNvSpPr/>
          <p:nvPr/>
        </p:nvSpPr>
        <p:spPr>
          <a:xfrm rot="5400000">
            <a:off x="2878688" y="54605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9"/>
          <p:cNvSpPr/>
          <p:nvPr/>
        </p:nvSpPr>
        <p:spPr>
          <a:xfrm rot="10800000">
            <a:off x="2878700" y="54596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9"/>
          <p:cNvSpPr/>
          <p:nvPr/>
        </p:nvSpPr>
        <p:spPr>
          <a:xfrm rot="10800000">
            <a:off x="2381500" y="537427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9"/>
          <p:cNvSpPr/>
          <p:nvPr/>
        </p:nvSpPr>
        <p:spPr>
          <a:xfrm rot="10800000">
            <a:off x="1941750" y="516440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9"/>
          <p:cNvSpPr/>
          <p:nvPr/>
        </p:nvSpPr>
        <p:spPr>
          <a:xfrm rot="10800000">
            <a:off x="1597775" y="480127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9"/>
          <p:cNvSpPr/>
          <p:nvPr/>
        </p:nvSpPr>
        <p:spPr>
          <a:xfrm rot="10800000">
            <a:off x="1376550" y="43615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9"/>
          <p:cNvSpPr/>
          <p:nvPr/>
        </p:nvSpPr>
        <p:spPr>
          <a:xfrm rot="10800000">
            <a:off x="127382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9"/>
          <p:cNvSpPr/>
          <p:nvPr/>
        </p:nvSpPr>
        <p:spPr>
          <a:xfrm rot="-5400000">
            <a:off x="1273813" y="3856588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9"/>
          <p:cNvSpPr/>
          <p:nvPr/>
        </p:nvSpPr>
        <p:spPr>
          <a:xfrm rot="-5400000">
            <a:off x="1359163" y="33593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9"/>
          <p:cNvSpPr/>
          <p:nvPr/>
        </p:nvSpPr>
        <p:spPr>
          <a:xfrm rot="-5400000">
            <a:off x="1569038" y="2919638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9"/>
          <p:cNvSpPr/>
          <p:nvPr/>
        </p:nvSpPr>
        <p:spPr>
          <a:xfrm rot="-5400000">
            <a:off x="1932163" y="257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9"/>
          <p:cNvSpPr/>
          <p:nvPr/>
        </p:nvSpPr>
        <p:spPr>
          <a:xfrm rot="-5400000">
            <a:off x="2371913" y="2354438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9"/>
          <p:cNvSpPr/>
          <p:nvPr/>
        </p:nvSpPr>
        <p:spPr>
          <a:xfrm rot="-5400000">
            <a:off x="2877763" y="22517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9"/>
          <p:cNvSpPr txBox="1"/>
          <p:nvPr>
            <p:ph idx="1" type="body"/>
          </p:nvPr>
        </p:nvSpPr>
        <p:spPr>
          <a:xfrm>
            <a:off x="4798675" y="1460425"/>
            <a:ext cx="41835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Phase 1+</a:t>
            </a:r>
            <a:endParaRPr/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○"/>
            </a:pPr>
            <a:r>
              <a:rPr lang="en"/>
              <a:t>Send PID two processes clockwise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Collect two PIDs from predecessors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Remain active iff middle PID is max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so, adopt middle PID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Termination: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Process receives predecessor’s PID</a:t>
            </a:r>
            <a:endParaRPr/>
          </a:p>
        </p:txBody>
      </p:sp>
      <p:sp>
        <p:nvSpPr>
          <p:cNvPr id="576" name="Google Shape;576;p29"/>
          <p:cNvSpPr txBox="1"/>
          <p:nvPr/>
        </p:nvSpPr>
        <p:spPr>
          <a:xfrm>
            <a:off x="2771401" y="1727019"/>
            <a:ext cx="6489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7" name="Google Shape;577;p29"/>
          <p:cNvSpPr/>
          <p:nvPr/>
        </p:nvSpPr>
        <p:spPr>
          <a:xfrm rot="2097873">
            <a:off x="1260083" y="2206082"/>
            <a:ext cx="3434139" cy="3450286"/>
          </a:xfrm>
          <a:prstGeom prst="blockArc">
            <a:avLst>
              <a:gd fmla="val 13625498" name="adj1"/>
              <a:gd fmla="val 13579779" name="adj2"/>
              <a:gd fmla="val 7791" name="adj3"/>
            </a:avLst>
          </a:prstGeom>
          <a:solidFill>
            <a:srgbClr val="FF0000">
              <a:alpha val="37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PetersonLeader algorithm: formal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0"/>
          <p:cNvSpPr txBox="1"/>
          <p:nvPr>
            <p:ph idx="1" type="body"/>
          </p:nvPr>
        </p:nvSpPr>
        <p:spPr>
          <a:xfrm>
            <a:off x="311700" y="2721725"/>
            <a:ext cx="8709600" cy="3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States: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mode</a:t>
            </a:r>
            <a:r>
              <a:rPr lang="en"/>
              <a:t> ∊ {active, relay}, initially active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status</a:t>
            </a:r>
            <a:r>
              <a:rPr lang="en"/>
              <a:t> ∊ {unknown, chosen, reported}, initially unknown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uid[3]</a:t>
            </a:r>
            <a:r>
              <a:rPr lang="en"/>
              <a:t>, PIDs, initially {P</a:t>
            </a:r>
            <a:r>
              <a:rPr baseline="-25000" lang="en"/>
              <a:t>i</a:t>
            </a:r>
            <a:r>
              <a:rPr lang="en"/>
              <a:t>, null, null}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send</a:t>
            </a:r>
            <a:r>
              <a:rPr lang="en"/>
              <a:t>, FIFO, initially containing P</a:t>
            </a:r>
            <a:r>
              <a:rPr baseline="-25000" lang="en"/>
              <a:t>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receive</a:t>
            </a:r>
            <a:r>
              <a:rPr lang="en"/>
              <a:t>, FIFO, initially empty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Trans: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receive, send, and leader (external) are trivial</a:t>
            </a:r>
            <a:endParaRPr/>
          </a:p>
        </p:txBody>
      </p:sp>
      <p:sp>
        <p:nvSpPr>
          <p:cNvPr id="584" name="Google Shape;584;p3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5" name="Google Shape;585;p30"/>
          <p:cNvSpPr/>
          <p:nvPr/>
        </p:nvSpPr>
        <p:spPr>
          <a:xfrm>
            <a:off x="2801750" y="1698975"/>
            <a:ext cx="861900" cy="861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6" name="Google Shape;586;p30"/>
          <p:cNvCxnSpPr>
            <a:stCxn id="585" idx="7"/>
          </p:cNvCxnSpPr>
          <p:nvPr/>
        </p:nvCxnSpPr>
        <p:spPr>
          <a:xfrm flipH="1" rot="10800000">
            <a:off x="3537428" y="1557897"/>
            <a:ext cx="2040300" cy="267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7" name="Google Shape;587;p30"/>
          <p:cNvCxnSpPr>
            <a:endCxn id="585" idx="2"/>
          </p:cNvCxnSpPr>
          <p:nvPr/>
        </p:nvCxnSpPr>
        <p:spPr>
          <a:xfrm>
            <a:off x="716150" y="2129925"/>
            <a:ext cx="20856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8" name="Google Shape;588;p30"/>
          <p:cNvSpPr txBox="1"/>
          <p:nvPr/>
        </p:nvSpPr>
        <p:spPr>
          <a:xfrm>
            <a:off x="646550" y="2090075"/>
            <a:ext cx="19266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receive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(v)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i−1,i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9" name="Google Shape;589;p30"/>
          <p:cNvSpPr txBox="1"/>
          <p:nvPr/>
        </p:nvSpPr>
        <p:spPr>
          <a:xfrm rot="-523483">
            <a:off x="3968118" y="1251343"/>
            <a:ext cx="1340916" cy="432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leader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0" name="Google Shape;590;p30"/>
          <p:cNvCxnSpPr>
            <a:stCxn id="585" idx="6"/>
          </p:cNvCxnSpPr>
          <p:nvPr/>
        </p:nvCxnSpPr>
        <p:spPr>
          <a:xfrm>
            <a:off x="3663650" y="2129925"/>
            <a:ext cx="19500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1" name="Google Shape;591;p30"/>
          <p:cNvSpPr txBox="1"/>
          <p:nvPr/>
        </p:nvSpPr>
        <p:spPr>
          <a:xfrm>
            <a:off x="4509900" y="2090075"/>
            <a:ext cx="19266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send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(v)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i,i+1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HS algorithm</a:t>
            </a:r>
            <a:endParaRPr/>
          </a:p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1360100" y="2337075"/>
            <a:ext cx="3189600" cy="31896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2878700" y="22517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3375900" y="2337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3815650" y="254695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4159625" y="2910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4380850" y="33498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448357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 rot="5400000">
            <a:off x="4482638" y="385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 rot="5400000">
            <a:off x="4397288" y="43528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 rot="5400000">
            <a:off x="4187413" y="47926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 rot="5400000">
            <a:off x="3824288" y="513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 rot="5400000">
            <a:off x="3384538" y="53578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 rot="5400000">
            <a:off x="2878688" y="54605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 rot="10800000">
            <a:off x="2878700" y="54596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 rot="10800000">
            <a:off x="2381500" y="5374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 rot="10800000">
            <a:off x="1941750" y="516440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 rot="10800000">
            <a:off x="1597775" y="4801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 rot="10800000">
            <a:off x="1376550" y="43615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 rot="10800000">
            <a:off x="127382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 rot="-5400000">
            <a:off x="1273813" y="385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 rot="-5400000">
            <a:off x="1359163" y="33593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 rot="-5400000">
            <a:off x="1569038" y="29196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 rot="-5400000">
            <a:off x="1932163" y="257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 rot="-5400000">
            <a:off x="2371913" y="23544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 rot="-5400000">
            <a:off x="2877763" y="22517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2690625" y="174492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min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PetersonLeader algorithm: formal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1"/>
          <p:cNvSpPr txBox="1"/>
          <p:nvPr>
            <p:ph idx="1" type="body"/>
          </p:nvPr>
        </p:nvSpPr>
        <p:spPr>
          <a:xfrm>
            <a:off x="311700" y="2721725"/>
            <a:ext cx="8709600" cy="3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States: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mode</a:t>
            </a:r>
            <a:r>
              <a:rPr lang="en"/>
              <a:t> ∊ {active, relay}, initially active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status</a:t>
            </a:r>
            <a:r>
              <a:rPr lang="en"/>
              <a:t> ∊ {unknown, chosen, reported}, initially unknown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p</a:t>
            </a:r>
            <a:r>
              <a:rPr lang="en">
                <a:solidFill>
                  <a:srgbClr val="0000FF"/>
                </a:solidFill>
              </a:rPr>
              <a:t>id[3]</a:t>
            </a:r>
            <a:r>
              <a:rPr lang="en"/>
              <a:t>, PIDs, initially {P</a:t>
            </a:r>
            <a:r>
              <a:rPr baseline="-25000" lang="en"/>
              <a:t>i</a:t>
            </a:r>
            <a:r>
              <a:rPr lang="en"/>
              <a:t>, null, null}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send</a:t>
            </a:r>
            <a:r>
              <a:rPr lang="en"/>
              <a:t>, FIFO, initially containing P</a:t>
            </a:r>
            <a:r>
              <a:rPr baseline="-25000" lang="en"/>
              <a:t>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receive</a:t>
            </a:r>
            <a:r>
              <a:rPr lang="en"/>
              <a:t>, FIFO, initially empty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Trans: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receive, send, and leader (external) are trivial</a:t>
            </a:r>
            <a:endParaRPr/>
          </a:p>
        </p:txBody>
      </p:sp>
      <p:sp>
        <p:nvSpPr>
          <p:cNvPr id="598" name="Google Shape;598;p3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9" name="Google Shape;599;p31"/>
          <p:cNvSpPr/>
          <p:nvPr/>
        </p:nvSpPr>
        <p:spPr>
          <a:xfrm>
            <a:off x="4097150" y="1775175"/>
            <a:ext cx="861900" cy="861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0" name="Google Shape;600;p31"/>
          <p:cNvCxnSpPr>
            <a:stCxn id="599" idx="7"/>
          </p:cNvCxnSpPr>
          <p:nvPr/>
        </p:nvCxnSpPr>
        <p:spPr>
          <a:xfrm flipH="1" rot="10800000">
            <a:off x="4832828" y="1634097"/>
            <a:ext cx="2040300" cy="267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1" name="Google Shape;601;p31"/>
          <p:cNvCxnSpPr>
            <a:endCxn id="599" idx="2"/>
          </p:cNvCxnSpPr>
          <p:nvPr/>
        </p:nvCxnSpPr>
        <p:spPr>
          <a:xfrm>
            <a:off x="2011550" y="2206125"/>
            <a:ext cx="20856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2" name="Google Shape;602;p31"/>
          <p:cNvSpPr txBox="1"/>
          <p:nvPr/>
        </p:nvSpPr>
        <p:spPr>
          <a:xfrm>
            <a:off x="1941950" y="2166275"/>
            <a:ext cx="19266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receive(v)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i−1,i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" name="Google Shape;603;p31"/>
          <p:cNvSpPr txBox="1"/>
          <p:nvPr/>
        </p:nvSpPr>
        <p:spPr>
          <a:xfrm rot="-523483">
            <a:off x="5263518" y="1327543"/>
            <a:ext cx="1340916" cy="432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leader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4" name="Google Shape;604;p31"/>
          <p:cNvCxnSpPr>
            <a:stCxn id="599" idx="6"/>
          </p:cNvCxnSpPr>
          <p:nvPr/>
        </p:nvCxnSpPr>
        <p:spPr>
          <a:xfrm>
            <a:off x="4959050" y="2206125"/>
            <a:ext cx="19500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5" name="Google Shape;605;p31"/>
          <p:cNvSpPr txBox="1"/>
          <p:nvPr/>
        </p:nvSpPr>
        <p:spPr>
          <a:xfrm>
            <a:off x="5805300" y="2166275"/>
            <a:ext cx="19266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send(v)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i,i+1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2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PetersonLeader algorithm: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Transitions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2" name="Google Shape;612;p32"/>
          <p:cNvSpPr txBox="1"/>
          <p:nvPr/>
        </p:nvSpPr>
        <p:spPr>
          <a:xfrm>
            <a:off x="152200" y="1360850"/>
            <a:ext cx="7914300" cy="49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get-second-pid: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Precondition: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active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receive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≠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𝝀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pid[2]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Effect: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pid[2]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← shift(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receive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insert(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pid[2]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if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pid[2]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==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pid[1]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status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←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chosen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3" name="Google Shape;613;p32"/>
          <p:cNvSpPr txBox="1"/>
          <p:nvPr/>
        </p:nvSpPr>
        <p:spPr>
          <a:xfrm>
            <a:off x="3657400" y="1360850"/>
            <a:ext cx="5175000" cy="49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3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PetersonLeader algorithm: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Transitions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0" name="Google Shape;620;p33"/>
          <p:cNvSpPr txBox="1"/>
          <p:nvPr/>
        </p:nvSpPr>
        <p:spPr>
          <a:xfrm>
            <a:off x="152200" y="1360850"/>
            <a:ext cx="7914300" cy="49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get-second-pid: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Precondition: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active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receive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≠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𝝀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pid[2]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Effect: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pid[2]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← shift(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receive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insert(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pid[2]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if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pid[2]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==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pid[1]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status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←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chosen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get-third-pid: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Precondition: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mode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active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receive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≠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𝝀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pid[2]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≠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pid[3]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Effect: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pid[3]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← shift(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receive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1" name="Google Shape;621;p33"/>
          <p:cNvSpPr txBox="1"/>
          <p:nvPr/>
        </p:nvSpPr>
        <p:spPr>
          <a:xfrm>
            <a:off x="3657400" y="1360850"/>
            <a:ext cx="5175000" cy="49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4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PetersonLeader algorithm: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Transitions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34"/>
          <p:cNvSpPr txBox="1"/>
          <p:nvPr/>
        </p:nvSpPr>
        <p:spPr>
          <a:xfrm>
            <a:off x="152200" y="1360850"/>
            <a:ext cx="7914300" cy="49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get-second-pid: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Precondition: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active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receive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≠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𝝀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pid[2]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Effect: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pid[2]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← shift(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receive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insert(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pid[2]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if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pid[2]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==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pid[1]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←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chosen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get-third-p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id: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Precondition: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mode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active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receive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≠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𝝀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pid[2]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≠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pid[3]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Effect: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pid[3]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← shift(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receive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9" name="Google Shape;629;p34"/>
          <p:cNvSpPr txBox="1"/>
          <p:nvPr/>
        </p:nvSpPr>
        <p:spPr>
          <a:xfrm>
            <a:off x="3657400" y="1360850"/>
            <a:ext cx="5175000" cy="49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advance-phase: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Precondition: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active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pid[3]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≠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pid[2]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&gt; max(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pid[1]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pid[3]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Effect: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{pid[2],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insert(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pid[1]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5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PetersonLeader algorithm: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Transitions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6" name="Google Shape;636;p35"/>
          <p:cNvSpPr txBox="1"/>
          <p:nvPr/>
        </p:nvSpPr>
        <p:spPr>
          <a:xfrm>
            <a:off x="152200" y="1360850"/>
            <a:ext cx="7914300" cy="49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get-second-pid: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Precondition: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active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receive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≠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𝝀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pid[2]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Effect: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pid[2]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← shift(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receive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insert(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pid[2]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if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pid[2]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==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pid[1]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status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←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chosen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get-third-pid: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Precondition: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mode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active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receive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≠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𝝀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pid[2]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≠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pid[3]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Effect: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pid[3]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← shift(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receive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7" name="Google Shape;637;p35"/>
          <p:cNvSpPr txBox="1"/>
          <p:nvPr/>
        </p:nvSpPr>
        <p:spPr>
          <a:xfrm>
            <a:off x="3657400" y="1360850"/>
            <a:ext cx="5175000" cy="49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advance-phase: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Precondition: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active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pid[3]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≠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pid[2]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&gt; max(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pid[1]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pid[3]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Effect: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{pid[2],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insert(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pid[1]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become-relay: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Precondition: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mode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active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pid[3]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≠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pid[2]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≤ max(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pid[1]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pid[3]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Effect: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mode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←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relay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6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PetersonLeader algorithm: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Transitions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4" name="Google Shape;644;p36"/>
          <p:cNvSpPr txBox="1"/>
          <p:nvPr/>
        </p:nvSpPr>
        <p:spPr>
          <a:xfrm>
            <a:off x="152200" y="1360850"/>
            <a:ext cx="7914300" cy="49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get-second-pid: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Precondition: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active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receive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≠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𝝀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pid[2]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Effect: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pid[2]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← shift(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receive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insert(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pid[2]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if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pid[2]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==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pid[1]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status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←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chosen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get-third-pid: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Precondition: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mode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active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receive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≠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𝝀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pid[2]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≠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pid[3]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Effect: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pid[3]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← shift(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receive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receive(</a:t>
            </a: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): eff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insert(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receive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send(</a:t>
            </a: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): pre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head(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= 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eff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shift(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leader: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pre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status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chosen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eff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status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←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leader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5" name="Google Shape;645;p36"/>
          <p:cNvSpPr txBox="1"/>
          <p:nvPr/>
        </p:nvSpPr>
        <p:spPr>
          <a:xfrm>
            <a:off x="3657400" y="1360850"/>
            <a:ext cx="5175000" cy="49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advance-phase: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Precondition: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active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pid[3]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≠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pid[2]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&gt; max(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pid[1]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pid[3]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Effect: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{pid[2],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insert(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pid[1]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become-relay: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Precondition: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mode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active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pid[3]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≠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pid[2]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≤ max(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pid[1]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pid[3]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Effect: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mode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←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relay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elay: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Precondition: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mode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relay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Effect: insert(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shift(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receive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))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PetersonLeader algorithm: Tasks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7"/>
          <p:cNvSpPr txBox="1"/>
          <p:nvPr>
            <p:ph idx="1" type="body"/>
          </p:nvPr>
        </p:nvSpPr>
        <p:spPr>
          <a:xfrm>
            <a:off x="311700" y="1459350"/>
            <a:ext cx="8709600" cy="3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Three tasks: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send(v)</a:t>
            </a:r>
            <a:r>
              <a:rPr baseline="-25000" lang="en"/>
              <a:t>i,i+1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leader</a:t>
            </a:r>
            <a:r>
              <a:rPr baseline="-25000" lang="en"/>
              <a:t>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get-second-pid, get-third-pid, advance-phase, become-relay, relay</a:t>
            </a:r>
            <a:endParaRPr/>
          </a:p>
        </p:txBody>
      </p:sp>
      <p:sp>
        <p:nvSpPr>
          <p:cNvPr id="652" name="Google Shape;652;p3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PetersonLeader analysis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8"/>
          <p:cNvSpPr txBox="1"/>
          <p:nvPr>
            <p:ph idx="1" type="body"/>
          </p:nvPr>
        </p:nvSpPr>
        <p:spPr>
          <a:xfrm>
            <a:off x="311700" y="1459350"/>
            <a:ext cx="8709600" cy="3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Number of phases is O(log n)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Messages:</a:t>
            </a:r>
            <a:endParaRPr/>
          </a:p>
        </p:txBody>
      </p:sp>
      <p:sp>
        <p:nvSpPr>
          <p:cNvPr id="659" name="Google Shape;659;p3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PetersonLeader analysis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9"/>
          <p:cNvSpPr txBox="1"/>
          <p:nvPr>
            <p:ph idx="1" type="body"/>
          </p:nvPr>
        </p:nvSpPr>
        <p:spPr>
          <a:xfrm>
            <a:off x="311700" y="1459350"/>
            <a:ext cx="8709600" cy="3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Number of phases is O(log n)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Messages: O(n log n)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Each phase, process sends at most two messages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Time:</a:t>
            </a:r>
            <a:endParaRPr/>
          </a:p>
        </p:txBody>
      </p:sp>
      <p:sp>
        <p:nvSpPr>
          <p:cNvPr id="666" name="Google Shape;666;p3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PetersonLeader analysis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40"/>
          <p:cNvSpPr txBox="1"/>
          <p:nvPr>
            <p:ph idx="1" type="body"/>
          </p:nvPr>
        </p:nvSpPr>
        <p:spPr>
          <a:xfrm>
            <a:off x="311700" y="1459350"/>
            <a:ext cx="8709600" cy="3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Number of phases is O(log n)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Messages: O(n log n)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Each phase, process sends at most two messages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Time: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Assume (l+d) delay at each node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Each phase takes:</a:t>
            </a:r>
            <a:endParaRPr/>
          </a:p>
        </p:txBody>
      </p:sp>
      <p:sp>
        <p:nvSpPr>
          <p:cNvPr id="673" name="Google Shape;673;p4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HS algorithm</a:t>
            </a:r>
            <a:endParaRPr/>
          </a:p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1360100" y="2337075"/>
            <a:ext cx="3189600" cy="31896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2878700" y="22517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375900" y="2337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3815650" y="254695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4159625" y="2910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4380850" y="33498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48357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 rot="5400000">
            <a:off x="4482638" y="385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 rot="5400000">
            <a:off x="4397288" y="43528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 rot="5400000">
            <a:off x="4187413" y="47926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 rot="5400000">
            <a:off x="3824288" y="513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 rot="5400000">
            <a:off x="3384538" y="53578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 rot="5400000">
            <a:off x="2878688" y="54605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 rot="10800000">
            <a:off x="2878700" y="54596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 rot="10800000">
            <a:off x="2381500" y="5374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 rot="10800000">
            <a:off x="1941750" y="516440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 rot="10800000">
            <a:off x="1597775" y="4801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 rot="10800000">
            <a:off x="1376550" y="43615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 rot="10800000">
            <a:off x="127382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 rot="-5400000">
            <a:off x="1273813" y="385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 rot="-5400000">
            <a:off x="1359163" y="33593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 rot="-5400000">
            <a:off x="1569038" y="29196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 rot="-5400000">
            <a:off x="1932163" y="257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 rot="-5400000">
            <a:off x="2371913" y="23544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 rot="-5400000">
            <a:off x="2877763" y="22517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1273824" y="2187325"/>
            <a:ext cx="3361200" cy="3425700"/>
          </a:xfrm>
          <a:prstGeom prst="blockArc">
            <a:avLst>
              <a:gd fmla="val 14617326" name="adj1"/>
              <a:gd fmla="val 17803733" name="adj2"/>
              <a:gd fmla="val 9737" name="adj3"/>
            </a:avLst>
          </a:prstGeom>
          <a:solidFill>
            <a:srgbClr val="0000FF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2690625" y="174492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min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PetersonLeader analysis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1"/>
          <p:cNvSpPr txBox="1"/>
          <p:nvPr>
            <p:ph idx="1" type="body"/>
          </p:nvPr>
        </p:nvSpPr>
        <p:spPr>
          <a:xfrm>
            <a:off x="311700" y="1459350"/>
            <a:ext cx="8709600" cy="3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Number of phases is O(log n)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Messages: O(n log n)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Each phase, process sends at most two messages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Time: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Assume (l+d) delay at each node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Each phase takes: O(n(l+d))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PIDs travel O(n) links</a:t>
            </a:r>
            <a:endParaRPr/>
          </a:p>
        </p:txBody>
      </p:sp>
      <p:sp>
        <p:nvSpPr>
          <p:cNvPr id="680" name="Google Shape;680;p4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PetersonLeader analysis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42"/>
          <p:cNvSpPr txBox="1"/>
          <p:nvPr>
            <p:ph idx="1" type="body"/>
          </p:nvPr>
        </p:nvSpPr>
        <p:spPr>
          <a:xfrm>
            <a:off x="311700" y="1459350"/>
            <a:ext cx="8709600" cy="3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Number of phases is O(log n)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Messages: O(n log n)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Each phase, process sends at most two messages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Time: O(n log n(l+d))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Assume (l+d) delay at each node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Each phase takes: O(n(l+d))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PIDs travel O(n) links</a:t>
            </a:r>
            <a:endParaRPr/>
          </a:p>
        </p:txBody>
      </p:sp>
      <p:sp>
        <p:nvSpPr>
          <p:cNvPr id="687" name="Google Shape;687;p4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PetersonLeader analysis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43"/>
          <p:cNvSpPr txBox="1"/>
          <p:nvPr>
            <p:ph idx="1" type="body"/>
          </p:nvPr>
        </p:nvSpPr>
        <p:spPr>
          <a:xfrm>
            <a:off x="311700" y="1459350"/>
            <a:ext cx="8709600" cy="3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Number of phases is O(log n)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Messages: O(n log n)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Each phase, process sends at most two messages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Time: </a:t>
            </a:r>
            <a:r>
              <a:rPr lang="en" strike="sngStrike">
                <a:solidFill>
                  <a:srgbClr val="999999"/>
                </a:solidFill>
              </a:rPr>
              <a:t>O(n log n(l+d))</a:t>
            </a:r>
            <a:r>
              <a:rPr lang="en"/>
              <a:t> O(n(l+d))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Assume (l+d) delay at each node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Each phase takes: O(n(l+d))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PIDs travel O(n) links</a:t>
            </a:r>
            <a:endParaRPr/>
          </a:p>
        </p:txBody>
      </p:sp>
      <p:sp>
        <p:nvSpPr>
          <p:cNvPr id="694" name="Google Shape;694;p4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PetersonLeader: O(n(l+d)) run time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44"/>
          <p:cNvSpPr txBox="1"/>
          <p:nvPr>
            <p:ph idx="1" type="body"/>
          </p:nvPr>
        </p:nvSpPr>
        <p:spPr>
          <a:xfrm>
            <a:off x="311700" y="1459350"/>
            <a:ext cx="8709600" cy="4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Ignore pileups: no impact on total run time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there are pileups, it is because messages went</a:t>
            </a:r>
            <a:br>
              <a:rPr lang="en"/>
            </a:br>
            <a:r>
              <a:rPr lang="en"/>
              <a:t>a</a:t>
            </a:r>
            <a:r>
              <a:rPr lang="en"/>
              <a:t>round faster than (l+d)</a:t>
            </a:r>
            <a:endParaRPr/>
          </a:p>
        </p:txBody>
      </p:sp>
      <p:sp>
        <p:nvSpPr>
          <p:cNvPr id="701" name="Google Shape;701;p4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PetersonLeader: O(n(l+d)) run time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45"/>
          <p:cNvSpPr txBox="1"/>
          <p:nvPr>
            <p:ph idx="1" type="body"/>
          </p:nvPr>
        </p:nvSpPr>
        <p:spPr>
          <a:xfrm>
            <a:off x="311700" y="1459350"/>
            <a:ext cx="8709600" cy="4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Ignore pileups: no impact on total run time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Claim: if i and j active in phase p, then a process k,</a:t>
            </a:r>
            <a:br>
              <a:rPr lang="en"/>
            </a:br>
            <a:r>
              <a:rPr lang="en"/>
              <a:t>i &gt; k &gt; j, is active in phase p−1</a:t>
            </a:r>
            <a:endParaRPr/>
          </a:p>
        </p:txBody>
      </p:sp>
      <p:sp>
        <p:nvSpPr>
          <p:cNvPr id="708" name="Google Shape;708;p4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9" name="Google Shape;709;p45"/>
          <p:cNvSpPr/>
          <p:nvPr/>
        </p:nvSpPr>
        <p:spPr>
          <a:xfrm>
            <a:off x="1360100" y="3403875"/>
            <a:ext cx="3189600" cy="31896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5"/>
          <p:cNvSpPr/>
          <p:nvPr/>
        </p:nvSpPr>
        <p:spPr>
          <a:xfrm>
            <a:off x="2878700" y="33185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5"/>
          <p:cNvSpPr/>
          <p:nvPr/>
        </p:nvSpPr>
        <p:spPr>
          <a:xfrm>
            <a:off x="3375900" y="340387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45"/>
          <p:cNvSpPr/>
          <p:nvPr/>
        </p:nvSpPr>
        <p:spPr>
          <a:xfrm>
            <a:off x="3815650" y="361375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45"/>
          <p:cNvSpPr/>
          <p:nvPr/>
        </p:nvSpPr>
        <p:spPr>
          <a:xfrm>
            <a:off x="4159625" y="397687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45"/>
          <p:cNvSpPr/>
          <p:nvPr/>
        </p:nvSpPr>
        <p:spPr>
          <a:xfrm>
            <a:off x="4380850" y="44166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5"/>
          <p:cNvSpPr/>
          <p:nvPr/>
        </p:nvSpPr>
        <p:spPr>
          <a:xfrm>
            <a:off x="4483575" y="49224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5"/>
          <p:cNvSpPr/>
          <p:nvPr/>
        </p:nvSpPr>
        <p:spPr>
          <a:xfrm rot="5400000">
            <a:off x="4482638" y="4922463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45"/>
          <p:cNvSpPr/>
          <p:nvPr/>
        </p:nvSpPr>
        <p:spPr>
          <a:xfrm rot="5400000">
            <a:off x="4397288" y="5419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45"/>
          <p:cNvSpPr/>
          <p:nvPr/>
        </p:nvSpPr>
        <p:spPr>
          <a:xfrm rot="5400000">
            <a:off x="4187413" y="5859413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45"/>
          <p:cNvSpPr/>
          <p:nvPr/>
        </p:nvSpPr>
        <p:spPr>
          <a:xfrm rot="5400000">
            <a:off x="3824288" y="62033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45"/>
          <p:cNvSpPr/>
          <p:nvPr/>
        </p:nvSpPr>
        <p:spPr>
          <a:xfrm rot="5400000">
            <a:off x="3384538" y="6424613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45"/>
          <p:cNvSpPr/>
          <p:nvPr/>
        </p:nvSpPr>
        <p:spPr>
          <a:xfrm rot="5400000">
            <a:off x="2878688" y="65273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45"/>
          <p:cNvSpPr/>
          <p:nvPr/>
        </p:nvSpPr>
        <p:spPr>
          <a:xfrm rot="10800000">
            <a:off x="2878700" y="65264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45"/>
          <p:cNvSpPr/>
          <p:nvPr/>
        </p:nvSpPr>
        <p:spPr>
          <a:xfrm rot="10800000">
            <a:off x="2381500" y="644107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45"/>
          <p:cNvSpPr/>
          <p:nvPr/>
        </p:nvSpPr>
        <p:spPr>
          <a:xfrm rot="10800000">
            <a:off x="1941750" y="623120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45"/>
          <p:cNvSpPr/>
          <p:nvPr/>
        </p:nvSpPr>
        <p:spPr>
          <a:xfrm rot="10800000">
            <a:off x="1597775" y="586807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45"/>
          <p:cNvSpPr/>
          <p:nvPr/>
        </p:nvSpPr>
        <p:spPr>
          <a:xfrm rot="10800000">
            <a:off x="1376550" y="54283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5"/>
          <p:cNvSpPr/>
          <p:nvPr/>
        </p:nvSpPr>
        <p:spPr>
          <a:xfrm rot="10800000">
            <a:off x="1273825" y="49224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5"/>
          <p:cNvSpPr/>
          <p:nvPr/>
        </p:nvSpPr>
        <p:spPr>
          <a:xfrm rot="-5400000">
            <a:off x="1273813" y="4923388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45"/>
          <p:cNvSpPr/>
          <p:nvPr/>
        </p:nvSpPr>
        <p:spPr>
          <a:xfrm rot="-5400000">
            <a:off x="1359163" y="44261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45"/>
          <p:cNvSpPr/>
          <p:nvPr/>
        </p:nvSpPr>
        <p:spPr>
          <a:xfrm rot="-5400000">
            <a:off x="1569038" y="3986438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45"/>
          <p:cNvSpPr/>
          <p:nvPr/>
        </p:nvSpPr>
        <p:spPr>
          <a:xfrm rot="-5400000">
            <a:off x="1932163" y="36424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45"/>
          <p:cNvSpPr/>
          <p:nvPr/>
        </p:nvSpPr>
        <p:spPr>
          <a:xfrm rot="-5400000">
            <a:off x="2371913" y="3421238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45"/>
          <p:cNvSpPr/>
          <p:nvPr/>
        </p:nvSpPr>
        <p:spPr>
          <a:xfrm rot="-5400000">
            <a:off x="2877763" y="33185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45"/>
          <p:cNvSpPr txBox="1"/>
          <p:nvPr/>
        </p:nvSpPr>
        <p:spPr>
          <a:xfrm>
            <a:off x="1628401" y="3152337"/>
            <a:ext cx="6489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5" name="Google Shape;735;p45"/>
          <p:cNvSpPr txBox="1"/>
          <p:nvPr/>
        </p:nvSpPr>
        <p:spPr>
          <a:xfrm>
            <a:off x="2771401" y="2793819"/>
            <a:ext cx="6489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j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PetersonLeader: O(n(l+d)) run time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46"/>
          <p:cNvSpPr txBox="1"/>
          <p:nvPr>
            <p:ph idx="1" type="body"/>
          </p:nvPr>
        </p:nvSpPr>
        <p:spPr>
          <a:xfrm>
            <a:off x="311700" y="1459350"/>
            <a:ext cx="8709600" cy="4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Ignore pileups: no impact on total run time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Claim</a:t>
            </a:r>
            <a:r>
              <a:rPr lang="en"/>
              <a:t>: if i and j active in phase p, then a process k,</a:t>
            </a:r>
            <a:br>
              <a:rPr lang="en"/>
            </a:br>
            <a:r>
              <a:rPr lang="en"/>
              <a:t>i &gt; k &gt; j, is active in phase p−1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Total run time depends on chain of message deliveries</a:t>
            </a:r>
            <a:endParaRPr/>
          </a:p>
        </p:txBody>
      </p:sp>
      <p:sp>
        <p:nvSpPr>
          <p:cNvPr id="742" name="Google Shape;742;p4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PetersonLeader: O(n(l+d)) run time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47"/>
          <p:cNvSpPr txBox="1"/>
          <p:nvPr>
            <p:ph idx="1" type="body"/>
          </p:nvPr>
        </p:nvSpPr>
        <p:spPr>
          <a:xfrm>
            <a:off x="311700" y="1459350"/>
            <a:ext cx="8709600" cy="4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Running the algorithm backwards</a:t>
            </a:r>
            <a:endParaRPr/>
          </a:p>
        </p:txBody>
      </p:sp>
      <p:sp>
        <p:nvSpPr>
          <p:cNvPr id="749" name="Google Shape;749;p4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0" name="Google Shape;750;p47"/>
          <p:cNvSpPr/>
          <p:nvPr/>
        </p:nvSpPr>
        <p:spPr>
          <a:xfrm>
            <a:off x="1360100" y="2718075"/>
            <a:ext cx="3189600" cy="31896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47"/>
          <p:cNvSpPr/>
          <p:nvPr/>
        </p:nvSpPr>
        <p:spPr>
          <a:xfrm>
            <a:off x="2878700" y="26327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47"/>
          <p:cNvSpPr/>
          <p:nvPr/>
        </p:nvSpPr>
        <p:spPr>
          <a:xfrm>
            <a:off x="3375900" y="271807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47"/>
          <p:cNvSpPr/>
          <p:nvPr/>
        </p:nvSpPr>
        <p:spPr>
          <a:xfrm>
            <a:off x="3815650" y="2927950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47"/>
          <p:cNvSpPr/>
          <p:nvPr/>
        </p:nvSpPr>
        <p:spPr>
          <a:xfrm>
            <a:off x="4159625" y="329107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47"/>
          <p:cNvSpPr/>
          <p:nvPr/>
        </p:nvSpPr>
        <p:spPr>
          <a:xfrm>
            <a:off x="4380850" y="373082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47"/>
          <p:cNvSpPr/>
          <p:nvPr/>
        </p:nvSpPr>
        <p:spPr>
          <a:xfrm>
            <a:off x="4483575" y="4236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47"/>
          <p:cNvSpPr/>
          <p:nvPr/>
        </p:nvSpPr>
        <p:spPr>
          <a:xfrm rot="5400000">
            <a:off x="4482638" y="4236663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47"/>
          <p:cNvSpPr/>
          <p:nvPr/>
        </p:nvSpPr>
        <p:spPr>
          <a:xfrm rot="5400000">
            <a:off x="4397288" y="4733863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7"/>
          <p:cNvSpPr/>
          <p:nvPr/>
        </p:nvSpPr>
        <p:spPr>
          <a:xfrm rot="5400000">
            <a:off x="4187413" y="5173613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47"/>
          <p:cNvSpPr/>
          <p:nvPr/>
        </p:nvSpPr>
        <p:spPr>
          <a:xfrm rot="5400000">
            <a:off x="3824288" y="5517588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47"/>
          <p:cNvSpPr/>
          <p:nvPr/>
        </p:nvSpPr>
        <p:spPr>
          <a:xfrm rot="5400000">
            <a:off x="3384538" y="5738813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47"/>
          <p:cNvSpPr/>
          <p:nvPr/>
        </p:nvSpPr>
        <p:spPr>
          <a:xfrm rot="5400000">
            <a:off x="2878688" y="58415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47"/>
          <p:cNvSpPr/>
          <p:nvPr/>
        </p:nvSpPr>
        <p:spPr>
          <a:xfrm rot="10800000">
            <a:off x="2878700" y="584062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47"/>
          <p:cNvSpPr/>
          <p:nvPr/>
        </p:nvSpPr>
        <p:spPr>
          <a:xfrm rot="10800000">
            <a:off x="2381500" y="575527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47"/>
          <p:cNvSpPr/>
          <p:nvPr/>
        </p:nvSpPr>
        <p:spPr>
          <a:xfrm rot="10800000">
            <a:off x="1941750" y="5545400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7"/>
          <p:cNvSpPr/>
          <p:nvPr/>
        </p:nvSpPr>
        <p:spPr>
          <a:xfrm rot="10800000">
            <a:off x="1597775" y="518227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47"/>
          <p:cNvSpPr/>
          <p:nvPr/>
        </p:nvSpPr>
        <p:spPr>
          <a:xfrm rot="10800000">
            <a:off x="1376550" y="474252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47"/>
          <p:cNvSpPr/>
          <p:nvPr/>
        </p:nvSpPr>
        <p:spPr>
          <a:xfrm rot="10800000">
            <a:off x="1273825" y="4236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47"/>
          <p:cNvSpPr/>
          <p:nvPr/>
        </p:nvSpPr>
        <p:spPr>
          <a:xfrm rot="-5400000">
            <a:off x="1273813" y="4237588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47"/>
          <p:cNvSpPr/>
          <p:nvPr/>
        </p:nvSpPr>
        <p:spPr>
          <a:xfrm rot="-5400000">
            <a:off x="1359163" y="3740388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47"/>
          <p:cNvSpPr/>
          <p:nvPr/>
        </p:nvSpPr>
        <p:spPr>
          <a:xfrm rot="-5400000">
            <a:off x="1569038" y="3300638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47"/>
          <p:cNvSpPr/>
          <p:nvPr/>
        </p:nvSpPr>
        <p:spPr>
          <a:xfrm rot="-5400000">
            <a:off x="1932163" y="2956663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47"/>
          <p:cNvSpPr/>
          <p:nvPr/>
        </p:nvSpPr>
        <p:spPr>
          <a:xfrm rot="-5400000">
            <a:off x="2371913" y="2735438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47"/>
          <p:cNvSpPr/>
          <p:nvPr/>
        </p:nvSpPr>
        <p:spPr>
          <a:xfrm rot="-5400000">
            <a:off x="2877763" y="26327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47"/>
          <p:cNvSpPr txBox="1"/>
          <p:nvPr/>
        </p:nvSpPr>
        <p:spPr>
          <a:xfrm>
            <a:off x="2771401" y="2108019"/>
            <a:ext cx="6489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L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6" name="Google Shape;776;p47"/>
          <p:cNvSpPr txBox="1"/>
          <p:nvPr>
            <p:ph idx="1" type="body"/>
          </p:nvPr>
        </p:nvSpPr>
        <p:spPr>
          <a:xfrm>
            <a:off x="4798675" y="2090225"/>
            <a:ext cx="41835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Phase p:</a:t>
            </a:r>
            <a:endParaRPr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O(n)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PetersonLeader: O(n(l+d)) run time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48"/>
          <p:cNvSpPr txBox="1"/>
          <p:nvPr>
            <p:ph idx="1" type="body"/>
          </p:nvPr>
        </p:nvSpPr>
        <p:spPr>
          <a:xfrm>
            <a:off x="311700" y="1459350"/>
            <a:ext cx="8709600" cy="4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Running the algorithm backwards</a:t>
            </a:r>
            <a:endParaRPr/>
          </a:p>
        </p:txBody>
      </p:sp>
      <p:sp>
        <p:nvSpPr>
          <p:cNvPr id="783" name="Google Shape;783;p4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4" name="Google Shape;784;p48"/>
          <p:cNvSpPr/>
          <p:nvPr/>
        </p:nvSpPr>
        <p:spPr>
          <a:xfrm>
            <a:off x="1360100" y="2718075"/>
            <a:ext cx="3189600" cy="31896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48"/>
          <p:cNvSpPr/>
          <p:nvPr/>
        </p:nvSpPr>
        <p:spPr>
          <a:xfrm>
            <a:off x="2878700" y="26327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48"/>
          <p:cNvSpPr/>
          <p:nvPr/>
        </p:nvSpPr>
        <p:spPr>
          <a:xfrm>
            <a:off x="3375900" y="271807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48"/>
          <p:cNvSpPr/>
          <p:nvPr/>
        </p:nvSpPr>
        <p:spPr>
          <a:xfrm>
            <a:off x="3815650" y="2927950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48"/>
          <p:cNvSpPr/>
          <p:nvPr/>
        </p:nvSpPr>
        <p:spPr>
          <a:xfrm>
            <a:off x="4159625" y="329107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48"/>
          <p:cNvSpPr/>
          <p:nvPr/>
        </p:nvSpPr>
        <p:spPr>
          <a:xfrm>
            <a:off x="4380850" y="373082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48"/>
          <p:cNvSpPr/>
          <p:nvPr/>
        </p:nvSpPr>
        <p:spPr>
          <a:xfrm>
            <a:off x="4483575" y="4236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48"/>
          <p:cNvSpPr/>
          <p:nvPr/>
        </p:nvSpPr>
        <p:spPr>
          <a:xfrm rot="5400000">
            <a:off x="4482638" y="4236663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48"/>
          <p:cNvSpPr/>
          <p:nvPr/>
        </p:nvSpPr>
        <p:spPr>
          <a:xfrm rot="5400000">
            <a:off x="4397288" y="4733863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48"/>
          <p:cNvSpPr/>
          <p:nvPr/>
        </p:nvSpPr>
        <p:spPr>
          <a:xfrm rot="5400000">
            <a:off x="4187413" y="5173613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48"/>
          <p:cNvSpPr/>
          <p:nvPr/>
        </p:nvSpPr>
        <p:spPr>
          <a:xfrm rot="5400000">
            <a:off x="3824288" y="5517588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48"/>
          <p:cNvSpPr/>
          <p:nvPr/>
        </p:nvSpPr>
        <p:spPr>
          <a:xfrm rot="5400000">
            <a:off x="3384538" y="5738813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48"/>
          <p:cNvSpPr/>
          <p:nvPr/>
        </p:nvSpPr>
        <p:spPr>
          <a:xfrm rot="5400000">
            <a:off x="2878688" y="58415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48"/>
          <p:cNvSpPr/>
          <p:nvPr/>
        </p:nvSpPr>
        <p:spPr>
          <a:xfrm rot="10800000">
            <a:off x="2878700" y="58406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48"/>
          <p:cNvSpPr/>
          <p:nvPr/>
        </p:nvSpPr>
        <p:spPr>
          <a:xfrm rot="10800000">
            <a:off x="2381500" y="575527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48"/>
          <p:cNvSpPr/>
          <p:nvPr/>
        </p:nvSpPr>
        <p:spPr>
          <a:xfrm rot="10800000">
            <a:off x="1941750" y="5545400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48"/>
          <p:cNvSpPr/>
          <p:nvPr/>
        </p:nvSpPr>
        <p:spPr>
          <a:xfrm rot="10800000">
            <a:off x="1597775" y="518227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48"/>
          <p:cNvSpPr/>
          <p:nvPr/>
        </p:nvSpPr>
        <p:spPr>
          <a:xfrm rot="10800000">
            <a:off x="1376550" y="474252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48"/>
          <p:cNvSpPr/>
          <p:nvPr/>
        </p:nvSpPr>
        <p:spPr>
          <a:xfrm rot="10800000">
            <a:off x="1273825" y="4236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48"/>
          <p:cNvSpPr/>
          <p:nvPr/>
        </p:nvSpPr>
        <p:spPr>
          <a:xfrm rot="-5400000">
            <a:off x="1273813" y="4237588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48"/>
          <p:cNvSpPr/>
          <p:nvPr/>
        </p:nvSpPr>
        <p:spPr>
          <a:xfrm rot="-5400000">
            <a:off x="1359163" y="3740388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48"/>
          <p:cNvSpPr/>
          <p:nvPr/>
        </p:nvSpPr>
        <p:spPr>
          <a:xfrm rot="-5400000">
            <a:off x="1569038" y="3300638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48"/>
          <p:cNvSpPr/>
          <p:nvPr/>
        </p:nvSpPr>
        <p:spPr>
          <a:xfrm rot="-5400000">
            <a:off x="1932163" y="2956663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48"/>
          <p:cNvSpPr/>
          <p:nvPr/>
        </p:nvSpPr>
        <p:spPr>
          <a:xfrm rot="-5400000">
            <a:off x="2371913" y="2735438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48"/>
          <p:cNvSpPr/>
          <p:nvPr/>
        </p:nvSpPr>
        <p:spPr>
          <a:xfrm rot="-5400000">
            <a:off x="2877763" y="26327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48"/>
          <p:cNvSpPr txBox="1"/>
          <p:nvPr/>
        </p:nvSpPr>
        <p:spPr>
          <a:xfrm>
            <a:off x="2771401" y="2108019"/>
            <a:ext cx="6489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L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48"/>
          <p:cNvSpPr txBox="1"/>
          <p:nvPr>
            <p:ph idx="1" type="body"/>
          </p:nvPr>
        </p:nvSpPr>
        <p:spPr>
          <a:xfrm>
            <a:off x="4798675" y="2090225"/>
            <a:ext cx="41835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Phase p:</a:t>
            </a:r>
            <a:endParaRPr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O(n)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Phase p−1:</a:t>
            </a:r>
            <a:endParaRPr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O(n)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PetersonLeader: O(n(l+d)) run time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49"/>
          <p:cNvSpPr txBox="1"/>
          <p:nvPr>
            <p:ph idx="1" type="body"/>
          </p:nvPr>
        </p:nvSpPr>
        <p:spPr>
          <a:xfrm>
            <a:off x="311700" y="1459350"/>
            <a:ext cx="8709600" cy="4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Running the algorithm backwards</a:t>
            </a:r>
            <a:endParaRPr/>
          </a:p>
        </p:txBody>
      </p:sp>
      <p:sp>
        <p:nvSpPr>
          <p:cNvPr id="817" name="Google Shape;817;p4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1360100" y="2718075"/>
            <a:ext cx="3189600" cy="31896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2878700" y="26327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3375900" y="271807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3815650" y="2927950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4159625" y="329107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4380850" y="37308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4483575" y="4236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49"/>
          <p:cNvSpPr/>
          <p:nvPr/>
        </p:nvSpPr>
        <p:spPr>
          <a:xfrm rot="5400000">
            <a:off x="4482638" y="4236663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49"/>
          <p:cNvSpPr/>
          <p:nvPr/>
        </p:nvSpPr>
        <p:spPr>
          <a:xfrm rot="5400000">
            <a:off x="4397288" y="4733863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49"/>
          <p:cNvSpPr/>
          <p:nvPr/>
        </p:nvSpPr>
        <p:spPr>
          <a:xfrm rot="5400000">
            <a:off x="4187413" y="5173613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49"/>
          <p:cNvSpPr/>
          <p:nvPr/>
        </p:nvSpPr>
        <p:spPr>
          <a:xfrm rot="5400000">
            <a:off x="3824288" y="5517588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49"/>
          <p:cNvSpPr/>
          <p:nvPr/>
        </p:nvSpPr>
        <p:spPr>
          <a:xfrm rot="5400000">
            <a:off x="3384538" y="5738813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49"/>
          <p:cNvSpPr/>
          <p:nvPr/>
        </p:nvSpPr>
        <p:spPr>
          <a:xfrm rot="5400000">
            <a:off x="2878688" y="58415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49"/>
          <p:cNvSpPr/>
          <p:nvPr/>
        </p:nvSpPr>
        <p:spPr>
          <a:xfrm rot="10800000">
            <a:off x="2878700" y="58406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49"/>
          <p:cNvSpPr/>
          <p:nvPr/>
        </p:nvSpPr>
        <p:spPr>
          <a:xfrm rot="10800000">
            <a:off x="2381500" y="575527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49"/>
          <p:cNvSpPr/>
          <p:nvPr/>
        </p:nvSpPr>
        <p:spPr>
          <a:xfrm rot="10800000">
            <a:off x="1941750" y="5545400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49"/>
          <p:cNvSpPr/>
          <p:nvPr/>
        </p:nvSpPr>
        <p:spPr>
          <a:xfrm rot="10800000">
            <a:off x="1597775" y="518227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49"/>
          <p:cNvSpPr/>
          <p:nvPr/>
        </p:nvSpPr>
        <p:spPr>
          <a:xfrm rot="10800000">
            <a:off x="1376550" y="47425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49"/>
          <p:cNvSpPr/>
          <p:nvPr/>
        </p:nvSpPr>
        <p:spPr>
          <a:xfrm rot="10800000">
            <a:off x="1273825" y="4236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49"/>
          <p:cNvSpPr/>
          <p:nvPr/>
        </p:nvSpPr>
        <p:spPr>
          <a:xfrm rot="-5400000">
            <a:off x="1273813" y="4237588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49"/>
          <p:cNvSpPr/>
          <p:nvPr/>
        </p:nvSpPr>
        <p:spPr>
          <a:xfrm rot="-5400000">
            <a:off x="1359163" y="3740388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49"/>
          <p:cNvSpPr/>
          <p:nvPr/>
        </p:nvSpPr>
        <p:spPr>
          <a:xfrm rot="-5400000">
            <a:off x="1569038" y="3300638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49"/>
          <p:cNvSpPr/>
          <p:nvPr/>
        </p:nvSpPr>
        <p:spPr>
          <a:xfrm rot="-5400000">
            <a:off x="1932163" y="2956663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49"/>
          <p:cNvSpPr/>
          <p:nvPr/>
        </p:nvSpPr>
        <p:spPr>
          <a:xfrm rot="-5400000">
            <a:off x="2371913" y="2735438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49"/>
          <p:cNvSpPr/>
          <p:nvPr/>
        </p:nvSpPr>
        <p:spPr>
          <a:xfrm rot="-5400000">
            <a:off x="2877763" y="26327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49"/>
          <p:cNvSpPr txBox="1"/>
          <p:nvPr/>
        </p:nvSpPr>
        <p:spPr>
          <a:xfrm>
            <a:off x="2771401" y="2108019"/>
            <a:ext cx="6489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L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49"/>
          <p:cNvSpPr txBox="1"/>
          <p:nvPr>
            <p:ph idx="1" type="body"/>
          </p:nvPr>
        </p:nvSpPr>
        <p:spPr>
          <a:xfrm>
            <a:off x="4798675" y="2090225"/>
            <a:ext cx="41835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Phase p:</a:t>
            </a:r>
            <a:endParaRPr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O(n)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Phase p−1:</a:t>
            </a:r>
            <a:endParaRPr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O(n)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Phase p−2:</a:t>
            </a:r>
            <a:endParaRPr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O(n/2)</a:t>
            </a:r>
            <a:br>
              <a:rPr lang="en"/>
            </a:br>
            <a:r>
              <a:rPr lang="en"/>
              <a:t>by previous claim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5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PetersonLeader: O(n(l+d)) run time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50"/>
          <p:cNvSpPr txBox="1"/>
          <p:nvPr>
            <p:ph idx="1" type="body"/>
          </p:nvPr>
        </p:nvSpPr>
        <p:spPr>
          <a:xfrm>
            <a:off x="311700" y="1459350"/>
            <a:ext cx="8709600" cy="4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Running the algorithm backwards</a:t>
            </a:r>
            <a:endParaRPr/>
          </a:p>
        </p:txBody>
      </p:sp>
      <p:sp>
        <p:nvSpPr>
          <p:cNvPr id="851" name="Google Shape;851;p5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2" name="Google Shape;852;p50"/>
          <p:cNvSpPr/>
          <p:nvPr/>
        </p:nvSpPr>
        <p:spPr>
          <a:xfrm>
            <a:off x="1360100" y="2718075"/>
            <a:ext cx="3189600" cy="31896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50"/>
          <p:cNvSpPr/>
          <p:nvPr/>
        </p:nvSpPr>
        <p:spPr>
          <a:xfrm>
            <a:off x="2878700" y="26327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50"/>
          <p:cNvSpPr/>
          <p:nvPr/>
        </p:nvSpPr>
        <p:spPr>
          <a:xfrm>
            <a:off x="3375900" y="271807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50"/>
          <p:cNvSpPr/>
          <p:nvPr/>
        </p:nvSpPr>
        <p:spPr>
          <a:xfrm>
            <a:off x="3815650" y="292795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50"/>
          <p:cNvSpPr/>
          <p:nvPr/>
        </p:nvSpPr>
        <p:spPr>
          <a:xfrm>
            <a:off x="4159625" y="329107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50"/>
          <p:cNvSpPr/>
          <p:nvPr/>
        </p:nvSpPr>
        <p:spPr>
          <a:xfrm>
            <a:off x="4380850" y="37308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50"/>
          <p:cNvSpPr/>
          <p:nvPr/>
        </p:nvSpPr>
        <p:spPr>
          <a:xfrm>
            <a:off x="4483575" y="4236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50"/>
          <p:cNvSpPr/>
          <p:nvPr/>
        </p:nvSpPr>
        <p:spPr>
          <a:xfrm rot="5400000">
            <a:off x="4482638" y="4236663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50"/>
          <p:cNvSpPr/>
          <p:nvPr/>
        </p:nvSpPr>
        <p:spPr>
          <a:xfrm rot="5400000">
            <a:off x="4397288" y="4733863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50"/>
          <p:cNvSpPr/>
          <p:nvPr/>
        </p:nvSpPr>
        <p:spPr>
          <a:xfrm rot="5400000">
            <a:off x="4187413" y="5173613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50"/>
          <p:cNvSpPr/>
          <p:nvPr/>
        </p:nvSpPr>
        <p:spPr>
          <a:xfrm rot="5400000">
            <a:off x="3824288" y="5517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50"/>
          <p:cNvSpPr/>
          <p:nvPr/>
        </p:nvSpPr>
        <p:spPr>
          <a:xfrm rot="5400000">
            <a:off x="3384538" y="5738813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50"/>
          <p:cNvSpPr/>
          <p:nvPr/>
        </p:nvSpPr>
        <p:spPr>
          <a:xfrm rot="5400000">
            <a:off x="2878688" y="58415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50"/>
          <p:cNvSpPr/>
          <p:nvPr/>
        </p:nvSpPr>
        <p:spPr>
          <a:xfrm rot="10800000">
            <a:off x="2878700" y="58406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50"/>
          <p:cNvSpPr/>
          <p:nvPr/>
        </p:nvSpPr>
        <p:spPr>
          <a:xfrm rot="10800000">
            <a:off x="2381500" y="575527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50"/>
          <p:cNvSpPr/>
          <p:nvPr/>
        </p:nvSpPr>
        <p:spPr>
          <a:xfrm rot="10800000">
            <a:off x="1941750" y="554540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50"/>
          <p:cNvSpPr/>
          <p:nvPr/>
        </p:nvSpPr>
        <p:spPr>
          <a:xfrm rot="10800000">
            <a:off x="1597775" y="5182275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50"/>
          <p:cNvSpPr/>
          <p:nvPr/>
        </p:nvSpPr>
        <p:spPr>
          <a:xfrm rot="10800000">
            <a:off x="1376550" y="47425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50"/>
          <p:cNvSpPr/>
          <p:nvPr/>
        </p:nvSpPr>
        <p:spPr>
          <a:xfrm rot="10800000">
            <a:off x="1273825" y="4236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50"/>
          <p:cNvSpPr/>
          <p:nvPr/>
        </p:nvSpPr>
        <p:spPr>
          <a:xfrm rot="-5400000">
            <a:off x="1273813" y="4237588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50"/>
          <p:cNvSpPr/>
          <p:nvPr/>
        </p:nvSpPr>
        <p:spPr>
          <a:xfrm rot="-5400000">
            <a:off x="1359163" y="37403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50"/>
          <p:cNvSpPr/>
          <p:nvPr/>
        </p:nvSpPr>
        <p:spPr>
          <a:xfrm rot="-5400000">
            <a:off x="1569038" y="3300638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50"/>
          <p:cNvSpPr/>
          <p:nvPr/>
        </p:nvSpPr>
        <p:spPr>
          <a:xfrm rot="-5400000">
            <a:off x="1932163" y="2956663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50"/>
          <p:cNvSpPr/>
          <p:nvPr/>
        </p:nvSpPr>
        <p:spPr>
          <a:xfrm rot="-5400000">
            <a:off x="2371913" y="2735438"/>
            <a:ext cx="152400" cy="1524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50"/>
          <p:cNvSpPr/>
          <p:nvPr/>
        </p:nvSpPr>
        <p:spPr>
          <a:xfrm rot="-5400000">
            <a:off x="2877763" y="26327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50"/>
          <p:cNvSpPr txBox="1"/>
          <p:nvPr/>
        </p:nvSpPr>
        <p:spPr>
          <a:xfrm>
            <a:off x="2771401" y="2108019"/>
            <a:ext cx="6489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L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8" name="Google Shape;878;p50"/>
          <p:cNvSpPr txBox="1"/>
          <p:nvPr>
            <p:ph idx="1" type="body"/>
          </p:nvPr>
        </p:nvSpPr>
        <p:spPr>
          <a:xfrm>
            <a:off x="4798675" y="2090225"/>
            <a:ext cx="41835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Phase p:</a:t>
            </a:r>
            <a:endParaRPr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O(n)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Phase p−1:</a:t>
            </a:r>
            <a:endParaRPr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O(n)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Phase p−2:</a:t>
            </a:r>
            <a:endParaRPr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O(n/2)</a:t>
            </a:r>
            <a:br>
              <a:rPr lang="en"/>
            </a:br>
            <a:r>
              <a:rPr lang="en"/>
              <a:t>by previous claim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Phase p−i: </a:t>
            </a:r>
            <a:endParaRPr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O(n/2</a:t>
            </a:r>
            <a:r>
              <a:rPr baseline="30000" lang="en"/>
              <a:t>i</a:t>
            </a:r>
            <a:r>
              <a:rPr lang="en"/>
              <a:t>)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Total</a:t>
            </a:r>
            <a:endParaRPr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O(3n)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HS algorithm</a:t>
            </a:r>
            <a:endParaRPr/>
          </a:p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1360100" y="2337075"/>
            <a:ext cx="3189600" cy="31896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2878700" y="22517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3375900" y="2337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3815650" y="254695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4159625" y="2910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4380850" y="33498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448357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 rot="5400000">
            <a:off x="4482638" y="385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 rot="5400000">
            <a:off x="4397288" y="43528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 rot="5400000">
            <a:off x="4187413" y="47926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 rot="5400000">
            <a:off x="3824288" y="513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 rot="5400000">
            <a:off x="3384538" y="53578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 rot="5400000">
            <a:off x="2878688" y="54605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 rot="10800000">
            <a:off x="2878700" y="54596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 rot="10800000">
            <a:off x="2381500" y="5374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 rot="10800000">
            <a:off x="1941750" y="516440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 rot="10800000">
            <a:off x="1597775" y="4801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 rot="10800000">
            <a:off x="1376550" y="43615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 rot="10800000">
            <a:off x="127382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 rot="-5400000">
            <a:off x="1273813" y="385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 rot="-5400000">
            <a:off x="1359163" y="33593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 rot="-5400000">
            <a:off x="1569038" y="29196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 rot="-5400000">
            <a:off x="1932163" y="257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 rot="-5400000">
            <a:off x="2371913" y="23544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 rot="-5400000">
            <a:off x="2877763" y="22517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1273824" y="2187325"/>
            <a:ext cx="3361200" cy="3425700"/>
          </a:xfrm>
          <a:prstGeom prst="blockArc">
            <a:avLst>
              <a:gd fmla="val 13625498" name="adj1"/>
              <a:gd fmla="val 18805231" name="adj2"/>
              <a:gd fmla="val 8729" name="adj3"/>
            </a:avLst>
          </a:prstGeom>
          <a:solidFill>
            <a:srgbClr val="0000FF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2690625" y="174492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min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5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bound on number of messages</a:t>
            </a:r>
            <a:endParaRPr/>
          </a:p>
        </p:txBody>
      </p:sp>
      <p:sp>
        <p:nvSpPr>
          <p:cNvPr id="884" name="Google Shape;884;p5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For synchronous networks, had </a:t>
            </a:r>
            <a:r>
              <a:rPr lang="en"/>
              <a:t>𝛀</a:t>
            </a:r>
            <a:r>
              <a:rPr lang="en"/>
              <a:t>(n log n)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What about asynchronous networks?</a:t>
            </a:r>
            <a:endParaRPr/>
          </a:p>
        </p:txBody>
      </p:sp>
      <p:sp>
        <p:nvSpPr>
          <p:cNvPr id="885" name="Google Shape;885;p5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5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bound on number of messages</a:t>
            </a:r>
            <a:endParaRPr/>
          </a:p>
        </p:txBody>
      </p:sp>
      <p:sp>
        <p:nvSpPr>
          <p:cNvPr id="891" name="Google Shape;891;p5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For synchronous networks, had 𝛀(n log n)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What about asynchronous networks?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Theorem</a:t>
            </a:r>
            <a:r>
              <a:rPr lang="en"/>
              <a:t>: Let A be a comparison-based algorithm </a:t>
            </a:r>
            <a:r>
              <a:rPr i="1" lang="en"/>
              <a:t>for the easiest asynchronous case</a:t>
            </a:r>
            <a:r>
              <a:rPr lang="en"/>
              <a:t>. Then there is a fair execution of A in which 𝛀(n log n) messages are sent by the time the leader is elected.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Proof</a:t>
            </a:r>
            <a:r>
              <a:rPr lang="en"/>
              <a:t>: </a:t>
            </a:r>
            <a:endParaRPr/>
          </a:p>
        </p:txBody>
      </p:sp>
      <p:sp>
        <p:nvSpPr>
          <p:cNvPr id="892" name="Google Shape;892;p5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5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bound on number of messages</a:t>
            </a:r>
            <a:endParaRPr/>
          </a:p>
        </p:txBody>
      </p:sp>
      <p:sp>
        <p:nvSpPr>
          <p:cNvPr id="898" name="Google Shape;898;p5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For synchronous networks, had 𝛀(n log n)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What about asynchronous networks?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Theorem</a:t>
            </a:r>
            <a:r>
              <a:rPr lang="en"/>
              <a:t>: Let A be a comparison-based algorithm </a:t>
            </a:r>
            <a:r>
              <a:rPr i="1" lang="en"/>
              <a:t>for the easiest asynchronous case</a:t>
            </a:r>
            <a:r>
              <a:rPr lang="en"/>
              <a:t>. Then there is a fair execution of A in which 𝛀(n log n) messages are sent by the time the leader is elected.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Proof</a:t>
            </a:r>
            <a:r>
              <a:rPr lang="en"/>
              <a:t>: The </a:t>
            </a:r>
            <a:r>
              <a:rPr i="1" lang="en"/>
              <a:t>fair</a:t>
            </a:r>
            <a:r>
              <a:rPr lang="en"/>
              <a:t> execution that behaves </a:t>
            </a:r>
            <a:r>
              <a:rPr i="1" lang="en"/>
              <a:t>exactly</a:t>
            </a:r>
            <a:r>
              <a:rPr lang="en"/>
              <a:t> like the synchronous algorithm exchanges at least</a:t>
            </a:r>
            <a:br>
              <a:rPr lang="en"/>
            </a:br>
            <a:r>
              <a:rPr lang="en"/>
              <a:t>𝛀(n log n) messages.</a:t>
            </a:r>
            <a:endParaRPr/>
          </a:p>
        </p:txBody>
      </p:sp>
      <p:sp>
        <p:nvSpPr>
          <p:cNvPr id="899" name="Google Shape;899;p5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05" name="Google Shape;905;p5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Nancy A. Lynch; Distributed Algorithms;</a:t>
            </a:r>
            <a:br>
              <a:rPr lang="en"/>
            </a:br>
            <a:r>
              <a:rPr lang="en"/>
              <a:t>Morgan Kaufmann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Sections 15.1, 15.2</a:t>
            </a:r>
            <a:endParaRPr/>
          </a:p>
        </p:txBody>
      </p:sp>
      <p:sp>
        <p:nvSpPr>
          <p:cNvPr id="906" name="Google Shape;906;p5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HS algorithm</a:t>
            </a:r>
            <a:endParaRPr/>
          </a:p>
        </p:txBody>
      </p:sp>
      <p:sp>
        <p:nvSpPr>
          <p:cNvPr id="157" name="Google Shape;157;p16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1360100" y="2337075"/>
            <a:ext cx="3189600" cy="31896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2878700" y="22517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3375900" y="2337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3815650" y="254695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4159625" y="2910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4380850" y="33498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448357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 rot="5400000">
            <a:off x="4482638" y="385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 rot="5400000">
            <a:off x="4397288" y="43528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 rot="5400000">
            <a:off x="4187413" y="47926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 rot="5400000">
            <a:off x="3824288" y="513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 rot="5400000">
            <a:off x="3384538" y="53578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 rot="5400000">
            <a:off x="2878688" y="54605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 rot="10800000">
            <a:off x="2878700" y="54596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 rot="10800000">
            <a:off x="2381500" y="5374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 rot="10800000">
            <a:off x="1941750" y="516440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 rot="10800000">
            <a:off x="1597775" y="4801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 rot="10800000">
            <a:off x="1376550" y="43615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 rot="10800000">
            <a:off x="127382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 rot="-5400000">
            <a:off x="1273813" y="385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 rot="-5400000">
            <a:off x="1359163" y="33593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 rot="-5400000">
            <a:off x="1569038" y="29196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 rot="-5400000">
            <a:off x="1932163" y="257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 rot="-5400000">
            <a:off x="2371913" y="23544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 rot="-5400000">
            <a:off x="2877763" y="22517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1273825" y="2187325"/>
            <a:ext cx="3361200" cy="3425700"/>
          </a:xfrm>
          <a:prstGeom prst="blockArc">
            <a:avLst>
              <a:gd fmla="val 11514833" name="adj1"/>
              <a:gd fmla="val 20874209" name="adj2"/>
              <a:gd fmla="val 7582" name="adj3"/>
            </a:avLst>
          </a:prstGeom>
          <a:solidFill>
            <a:srgbClr val="0000FF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 txBox="1"/>
          <p:nvPr/>
        </p:nvSpPr>
        <p:spPr>
          <a:xfrm>
            <a:off x="2690625" y="174492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min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HS algorithm</a:t>
            </a:r>
            <a:endParaRPr/>
          </a:p>
        </p:txBody>
      </p:sp>
      <p:sp>
        <p:nvSpPr>
          <p:cNvPr id="190" name="Google Shape;190;p17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1360100" y="2337075"/>
            <a:ext cx="3189600" cy="31896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2878700" y="22517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3375900" y="2337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3815650" y="254695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4159625" y="2910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4380850" y="33498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448357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 rot="5400000">
            <a:off x="4482638" y="385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 rot="5400000">
            <a:off x="4397288" y="43528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 rot="5400000">
            <a:off x="4187413" y="47926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 rot="5400000">
            <a:off x="3824288" y="513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 rot="5400000">
            <a:off x="3384538" y="53578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 rot="5400000">
            <a:off x="2878688" y="54605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 rot="10800000">
            <a:off x="2878700" y="54596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 rot="10800000">
            <a:off x="2381500" y="5374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 rot="10800000">
            <a:off x="1941750" y="516440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 rot="10800000">
            <a:off x="1597775" y="4801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 rot="10800000">
            <a:off x="1376550" y="43615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 rot="10800000">
            <a:off x="127382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 rot="-5400000">
            <a:off x="1273813" y="385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 rot="-5400000">
            <a:off x="1359163" y="33593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 rot="-5400000">
            <a:off x="1569038" y="29196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 rot="-5400000">
            <a:off x="1932163" y="257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 rot="-5400000">
            <a:off x="2371913" y="23544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 rot="-5400000">
            <a:off x="2877763" y="22517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1226000" y="2187325"/>
            <a:ext cx="3457500" cy="3492600"/>
          </a:xfrm>
          <a:prstGeom prst="blockArc">
            <a:avLst>
              <a:gd fmla="val 7252839" name="adj1"/>
              <a:gd fmla="val 3559828" name="adj2"/>
              <a:gd fmla="val 7832" name="adj3"/>
            </a:avLst>
          </a:prstGeom>
          <a:solidFill>
            <a:srgbClr val="0000FF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"/>
          <p:cNvSpPr txBox="1"/>
          <p:nvPr/>
        </p:nvSpPr>
        <p:spPr>
          <a:xfrm>
            <a:off x="2690625" y="174492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min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HS algorithm</a:t>
            </a:r>
            <a:endParaRPr/>
          </a:p>
        </p:txBody>
      </p:sp>
      <p:sp>
        <p:nvSpPr>
          <p:cNvPr id="223" name="Google Shape;223;p18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1360100" y="2337075"/>
            <a:ext cx="3189600" cy="31896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2878700" y="22517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3375900" y="2337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3815650" y="254695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4159625" y="2910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4380850" y="33498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448357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rot="5400000">
            <a:off x="4482638" y="385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rot="5400000">
            <a:off x="4397288" y="43528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rot="5400000">
            <a:off x="4187413" y="47926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rot="5400000">
            <a:off x="3824288" y="513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rot="5400000">
            <a:off x="3384538" y="53578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 rot="5400000">
            <a:off x="2878688" y="54605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 rot="10800000">
            <a:off x="2878700" y="54596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 rot="10800000">
            <a:off x="2381500" y="5374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 rot="10800000">
            <a:off x="1941750" y="516440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 rot="10800000">
            <a:off x="1597775" y="4801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 rot="10800000">
            <a:off x="1376550" y="43615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 rot="10800000">
            <a:off x="127382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 rot="-5400000">
            <a:off x="1273813" y="385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 rot="-5400000">
            <a:off x="1359163" y="33593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 rot="-5400000">
            <a:off x="1569038" y="29196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 rot="-5400000">
            <a:off x="1932163" y="257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 rot="-5400000">
            <a:off x="2371913" y="23544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 rot="-5400000">
            <a:off x="2877763" y="22517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1226000" y="2187325"/>
            <a:ext cx="3457500" cy="3492600"/>
          </a:xfrm>
          <a:prstGeom prst="blockArc">
            <a:avLst>
              <a:gd fmla="val 7252839" name="adj1"/>
              <a:gd fmla="val 3559828" name="adj2"/>
              <a:gd fmla="val 7832" name="adj3"/>
            </a:avLst>
          </a:prstGeom>
          <a:solidFill>
            <a:srgbClr val="0000FF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"/>
          <p:cNvSpPr txBox="1"/>
          <p:nvPr/>
        </p:nvSpPr>
        <p:spPr>
          <a:xfrm>
            <a:off x="2690625" y="174492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min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18"/>
          <p:cNvSpPr/>
          <p:nvPr/>
        </p:nvSpPr>
        <p:spPr>
          <a:xfrm rot="10800000">
            <a:off x="1225225" y="2187325"/>
            <a:ext cx="3457500" cy="3492600"/>
          </a:xfrm>
          <a:prstGeom prst="blockArc">
            <a:avLst>
              <a:gd fmla="val 7252839" name="adj1"/>
              <a:gd fmla="val 3559828" name="adj2"/>
              <a:gd fmla="val 7832" name="adj3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HS algorithm extends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rings</a:t>
            </a:r>
            <a:endParaRPr/>
          </a:p>
        </p:txBody>
      </p:sp>
      <p:sp>
        <p:nvSpPr>
          <p:cNvPr id="257" name="Google Shape;257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Phases may last different periods of time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Processes can start phase p at different times</a:t>
            </a:r>
            <a:endParaRPr/>
          </a:p>
        </p:txBody>
      </p:sp>
      <p:sp>
        <p:nvSpPr>
          <p:cNvPr id="258" name="Google Shape;258;p1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PetersonLeader algorithm</a:t>
            </a:r>
            <a:endParaRPr/>
          </a:p>
        </p:txBody>
      </p:sp>
      <p:sp>
        <p:nvSpPr>
          <p:cNvPr id="264" name="Google Shape;264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Asynchronous </a:t>
            </a:r>
            <a:r>
              <a:rPr lang="en">
                <a:solidFill>
                  <a:srgbClr val="E06666"/>
                </a:solidFill>
              </a:rPr>
              <a:t>phases</a:t>
            </a:r>
            <a:r>
              <a:rPr lang="en"/>
              <a:t> may execute concurrently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 each phase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Process is either </a:t>
            </a:r>
            <a:r>
              <a:rPr lang="en">
                <a:solidFill>
                  <a:srgbClr val="E06666"/>
                </a:solidFill>
              </a:rPr>
              <a:t>active</a:t>
            </a:r>
            <a:r>
              <a:rPr lang="en"/>
              <a:t> or </a:t>
            </a:r>
            <a:r>
              <a:rPr lang="en">
                <a:solidFill>
                  <a:srgbClr val="E06666"/>
                </a:solidFill>
              </a:rPr>
              <a:t>passive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Passive processes just pass messages along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At least half of active processes become passive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At most log n phases until election</a:t>
            </a:r>
            <a:endParaRPr/>
          </a:p>
        </p:txBody>
      </p:sp>
      <p:sp>
        <p:nvSpPr>
          <p:cNvPr id="265" name="Google Shape;265;p2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C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