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</p:sldIdLst>
  <p:sldSz cy="6858000" cx="9144000"/>
  <p:notesSz cx="6858000" cy="9144000"/>
  <p:embeddedFontLst>
    <p:embeddedFont>
      <p:font typeface="Roboto"/>
      <p:regular r:id="rId99"/>
      <p:bold r:id="rId100"/>
      <p:italic r:id="rId101"/>
      <p:boldItalic r:id="rId102"/>
    </p:embeddedFont>
    <p:embeddedFont>
      <p:font typeface="Source Code Pro"/>
      <p:regular r:id="rId103"/>
      <p:bold r:id="rId104"/>
      <p:italic r:id="rId105"/>
      <p:boldItalic r:id="rId106"/>
    </p:embeddedFont>
    <p:embeddedFont>
      <p:font typeface="Russo One"/>
      <p:regular r:id="rId10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0AAB4B3-2B76-473E-BF08-1771EB471B16}">
  <a:tblStyle styleId="{C0AAB4B3-2B76-473E-BF08-1771EB471B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RussoOne-regular.fntdata"/><Relationship Id="rId106" Type="http://schemas.openxmlformats.org/officeDocument/2006/relationships/font" Target="fonts/SourceCodePro-boldItalic.fntdata"/><Relationship Id="rId105" Type="http://schemas.openxmlformats.org/officeDocument/2006/relationships/font" Target="fonts/SourceCodePro-italic.fntdata"/><Relationship Id="rId104" Type="http://schemas.openxmlformats.org/officeDocument/2006/relationships/font" Target="fonts/SourceCodePro-bold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SourceCodePro-regular.fntdata"/><Relationship Id="rId102" Type="http://schemas.openxmlformats.org/officeDocument/2006/relationships/font" Target="fonts/Roboto-boldItalic.fntdata"/><Relationship Id="rId101" Type="http://schemas.openxmlformats.org/officeDocument/2006/relationships/font" Target="fonts/Roboto-italic.fntdata"/><Relationship Id="rId100" Type="http://schemas.openxmlformats.org/officeDocument/2006/relationships/font" Target="fonts/Roboto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font" Target="fonts/Roboto-regular.fntdata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517ae776_0_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517ae77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517ae776_0_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517ae77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517ae776_0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517ae77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517ae776_0_1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517ae77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517ae776_0_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517ae77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517ae776_0_1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517ae77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517ae776_0_1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517ae77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517ae776_0_1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517ae77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517ae776_0_1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517ae77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517ae776_0_1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517ae77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Algorithm does not terminate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2517ae776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2517ae7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517ae776_0_1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2517ae77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517ae776_0_1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2517ae77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517ae776_0_1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2517ae77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517ae776_0_1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2517ae77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517ae776_0_2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2517ae77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517ae776_0_2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2517ae77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29013f2c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e29013f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29013f2c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e29013f2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e29013f2c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e29013f2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e29013f2c_0_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e29013f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517ae776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517ae7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e29013f2c_0_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e29013f2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e29013f2c_0_10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e29013f2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e29013f2c_0_1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e29013f2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e29013f2c_0_1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e29013f2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e29013f2c_0_2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e29013f2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e29013f2c_0_2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e29013f2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e29013f2c_0_2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e29013f2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e29013f2c_0_2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e29013f2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e29013f2c_0_2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e29013f2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e29013f2c_0_3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e29013f2c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517ae776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517ae77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e29013f2c_0_3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e29013f2c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e29013f2c_0_3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e29013f2c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e29013f2c_0_4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e29013f2c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e29013f2c_0_4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e29013f2c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e29013f2c_0_5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e29013f2c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1e29013f2c_0_5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1e29013f2c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1e29013f2c_0_6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1e29013f2c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e29013f2c_0_6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e29013f2c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1e29013f2c_0_7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1e29013f2c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Same signature as AsyncBFS, no termination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1e29013f2c_0_7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1e29013f2c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Same signature as AsyncBFS, no termination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517ae776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517ae77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e29013f2c_0_7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1e29013f2c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e29013f2c_0_7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e29013f2c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1e29013f2c_0_8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1e29013f2c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1e29013f2c_0_8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1e29013f2c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1e29013f2c_0_8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1e29013f2c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1e29013f2c_0_8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1e29013f2c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e29013f2c_0_9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e29013f2c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e29013f2c_0_9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e29013f2c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1e29013f2c_0_10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1e29013f2c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1e29013f2c_0_10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1e29013f2c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517ae776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517ae77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Undirected, connected graph (i.e., bidirectional communication). − Root i 0 − Size and diameter unknown. − UIDs, with comparisons. − Can identify in- and out-edges to same neighbor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1e29013f2c_0_11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1e29013f2c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1e29013f2c_0_11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1e29013f2c_0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e29013f2c_0_13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e29013f2c_0_1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1e29013f2c_0_12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1e29013f2c_0_1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1e29013f2c_0_12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1e29013f2c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e29013f2c_0_13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e29013f2c_0_1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1e29013f2c_0_14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1e29013f2c_0_1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1e29013f2c_0_14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1e29013f2c_0_1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e29013f2c_0_15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1e29013f2c_0_1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1e29013f2c_0_16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1e29013f2c_0_1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517ae776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517ae77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1e29013f2c_0_15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1e29013f2c_0_1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g1e29013f2c_0_16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9" name="Google Shape;1719;g1e29013f2c_0_1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1e29013f2c_0_17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1e29013f2c_0_1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e29013f2c_0_17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e29013f2c_0_1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g1e29013f2c_0_16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8" name="Google Shape;1768;g1e29013f2c_0_1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g1e29013f2c_0_16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5" name="Google Shape;1775;g1e29013f2c_0_1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g1e29013f2c_0_17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2" name="Google Shape;1782;g1e29013f2c_0_1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1e29013f2c_0_17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1e29013f2c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1e29013f2c_0_17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1e29013f2c_0_1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g1e29013f2c_0_17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3" name="Google Shape;1813;g1e29013f2c_0_1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517ae776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517ae77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1e29013f2c_0_17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Google Shape;1820;g1e29013f2c_0_1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1e29013f2c_0_17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1e29013f2c_0_1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1e29013f2c_0_17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1e29013f2c_0_1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1e29013f2c_0_180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1e29013f2c_0_1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1e29013f2c_0_18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8" name="Google Shape;1848;g1e29013f2c_0_1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1e29013f2c_0_18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1e29013f2c_0_1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e29013f2c_0_18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e29013f2c_0_1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e29013f2c_0_18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e29013f2c_0_1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e29013f2c_0_18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e29013f2c_0_1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1e29013f2c_0_18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1e29013f2c_0_1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517ae776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517ae77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1e29013f2c_0_18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1e29013f2c_0_1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e29013f2c_0_18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3" name="Google Shape;1913;g1e29013f2c_0_1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1e29013f2c_0_18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1e29013f2c_0_1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172d1ffec0_0_2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172d1ffec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147625" y="188379"/>
            <a:ext cx="40452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251725" y="1490408"/>
            <a:ext cx="38370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5" y="0"/>
            <a:ext cx="9144000" cy="1258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Droid Serif"/>
              <a:buNone/>
              <a:defRPr sz="36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○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148225" y="6412725"/>
            <a:ext cx="1209000" cy="445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DCC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Algorithms in Asynchronous Networks</a:t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Ítalo F. S. Cunha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(adapted from the slides for the MIT</a:t>
            </a:r>
            <a:br>
              <a:rPr lang="en"/>
            </a:br>
            <a:r>
              <a:rPr lang="en"/>
              <a:t>Distributed Algorithms course)</a:t>
            </a:r>
            <a:endParaRPr/>
          </a:p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spanning tree</a:t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4088200" y="1846800"/>
            <a:ext cx="861900" cy="861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" name="Google Shape;130;p21"/>
          <p:cNvCxnSpPr>
            <a:stCxn id="129" idx="1"/>
          </p:cNvCxnSpPr>
          <p:nvPr/>
        </p:nvCxnSpPr>
        <p:spPr>
          <a:xfrm rot="10800000">
            <a:off x="1683322" y="1973022"/>
            <a:ext cx="25311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1"/>
          <p:cNvCxnSpPr>
            <a:endCxn id="129" idx="2"/>
          </p:cNvCxnSpPr>
          <p:nvPr/>
        </p:nvCxnSpPr>
        <p:spPr>
          <a:xfrm>
            <a:off x="2408200" y="2277750"/>
            <a:ext cx="16800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1"/>
          <p:cNvSpPr txBox="1"/>
          <p:nvPr/>
        </p:nvSpPr>
        <p:spPr>
          <a:xfrm>
            <a:off x="2124175" y="2237900"/>
            <a:ext cx="2040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receive(“search”)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j,i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 rot="-1538">
            <a:off x="758680" y="1503762"/>
            <a:ext cx="1341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parent(j)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" name="Google Shape;134;p21"/>
          <p:cNvCxnSpPr/>
          <p:nvPr/>
        </p:nvCxnSpPr>
        <p:spPr>
          <a:xfrm rot="10800000">
            <a:off x="1692116" y="2130147"/>
            <a:ext cx="24324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1"/>
          <p:cNvSpPr txBox="1"/>
          <p:nvPr/>
        </p:nvSpPr>
        <p:spPr>
          <a:xfrm>
            <a:off x="179675" y="2045888"/>
            <a:ext cx="1926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send(“search”)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i,j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" name="Google Shape;136;p21"/>
          <p:cNvCxnSpPr/>
          <p:nvPr/>
        </p:nvCxnSpPr>
        <p:spPr>
          <a:xfrm flipH="1" rot="10800000">
            <a:off x="4698316" y="1521909"/>
            <a:ext cx="771900" cy="366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1"/>
          <p:cNvCxnSpPr>
            <a:endCxn id="129" idx="0"/>
          </p:cNvCxnSpPr>
          <p:nvPr/>
        </p:nvCxnSpPr>
        <p:spPr>
          <a:xfrm flipH="1">
            <a:off x="4519150" y="1468200"/>
            <a:ext cx="798900" cy="3786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1"/>
          <p:cNvCxnSpPr/>
          <p:nvPr/>
        </p:nvCxnSpPr>
        <p:spPr>
          <a:xfrm>
            <a:off x="4947201" y="2383694"/>
            <a:ext cx="917100" cy="355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1"/>
          <p:cNvCxnSpPr/>
          <p:nvPr/>
        </p:nvCxnSpPr>
        <p:spPr>
          <a:xfrm rot="10800000">
            <a:off x="4927000" y="2231975"/>
            <a:ext cx="883500" cy="3465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1"/>
          <p:cNvCxnSpPr/>
          <p:nvPr/>
        </p:nvCxnSpPr>
        <p:spPr>
          <a:xfrm>
            <a:off x="4871001" y="2536094"/>
            <a:ext cx="917100" cy="355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1"/>
          <p:cNvCxnSpPr>
            <a:stCxn id="129" idx="7"/>
          </p:cNvCxnSpPr>
          <p:nvPr/>
        </p:nvCxnSpPr>
        <p:spPr>
          <a:xfrm flipH="1" rot="10800000">
            <a:off x="4823878" y="1656222"/>
            <a:ext cx="682200" cy="316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1"/>
          <p:cNvSpPr txBox="1"/>
          <p:nvPr/>
        </p:nvSpPr>
        <p:spPr>
          <a:xfrm>
            <a:off x="152200" y="3235300"/>
            <a:ext cx="3849900" cy="30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send(“search”)</a:t>
            </a:r>
            <a:r>
              <a:rPr b="1" baseline="-25000" lang="en">
                <a:latin typeface="Source Code Pro"/>
                <a:ea typeface="Source Code Pro"/>
                <a:cs typeface="Source Code Pro"/>
                <a:sym typeface="Source Code Pro"/>
              </a:rPr>
              <a:t>i,j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Precondition: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</a:t>
            </a:r>
            <a:r>
              <a:rPr baseline="-25000"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search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Effect: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</a:t>
            </a:r>
            <a:r>
              <a:rPr baseline="-25000"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←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receive(“search”)</a:t>
            </a:r>
            <a:r>
              <a:rPr b="1" baseline="-25000" lang="en">
                <a:latin typeface="Source Code Pro"/>
                <a:ea typeface="Source Code Pro"/>
                <a:cs typeface="Source Code Pro"/>
                <a:sym typeface="Source Code Pro"/>
              </a:rPr>
              <a:t>j,i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Effect: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≠ i</a:t>
            </a:r>
            <a:r>
              <a:rPr baseline="-25000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and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parent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parent ← 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for all </a:t>
            </a:r>
            <a:r>
              <a:rPr lang="en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∊ nbrs(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) - {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send</a:t>
            </a:r>
            <a:r>
              <a:rPr baseline="-25000"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← </a:t>
            </a:r>
            <a:r>
              <a:rPr lang="en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search</a:t>
            </a:r>
            <a:endParaRPr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952800" y="3235300"/>
            <a:ext cx="3849900" cy="30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parent(j)</a:t>
            </a:r>
            <a:r>
              <a:rPr b="1" baseline="-25000" lang="en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Precondition: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parent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endParaRPr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reported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endParaRPr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Effect: </a:t>
            </a: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reported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endParaRPr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spanning tree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PDF, lec09, page 7</a:t>
            </a:r>
            <a:endParaRPr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spanning tree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Key invariant in the proof: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 any reachable state, edges in </a:t>
            </a:r>
            <a:r>
              <a:rPr lang="en">
                <a:solidFill>
                  <a:srgbClr val="0000FF"/>
                </a:solidFill>
              </a:rPr>
              <a:t>parent</a:t>
            </a:r>
            <a:r>
              <a:rPr lang="en"/>
              <a:t> variables form a spanning tree of a subgraph of G. If there is a message in channel C</a:t>
            </a:r>
            <a:r>
              <a:rPr baseline="-25000" lang="en"/>
              <a:t>i,j</a:t>
            </a:r>
            <a:r>
              <a:rPr lang="en"/>
              <a:t>, then i is in this spanning tree.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spanning tree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Key invariant in the proof: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 any reachable state, edges in </a:t>
            </a:r>
            <a:r>
              <a:rPr lang="en">
                <a:solidFill>
                  <a:srgbClr val="0000FF"/>
                </a:solidFill>
              </a:rPr>
              <a:t>parent</a:t>
            </a:r>
            <a:r>
              <a:rPr lang="en"/>
              <a:t> variables form a spanning tree of a subgraph of G. If there is a message in channel C</a:t>
            </a:r>
            <a:r>
              <a:rPr baseline="-25000" lang="en"/>
              <a:t>i,j</a:t>
            </a:r>
            <a:r>
              <a:rPr lang="en"/>
              <a:t>, then i is in this spanning tree.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Complexity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Time: O(diam(l+d))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Messages: O(|E|)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Anomaly: paths may be longer than diameter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Messages may travel faster across longer paths</a:t>
            </a:r>
            <a:endParaRPr/>
          </a:p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spanning trees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Broadcast: piggyback on </a:t>
            </a:r>
            <a:r>
              <a:rPr lang="en">
                <a:solidFill>
                  <a:srgbClr val="E06666"/>
                </a:solidFill>
              </a:rPr>
              <a:t>search</a:t>
            </a:r>
            <a:r>
              <a:rPr lang="en"/>
              <a:t> messages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Child pointers: add responses to search messages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Easy because of bidirectional communication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Convergecast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To tell the root when broadcast is done, or to collect aggregated data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O(|E|) message complexity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Anomaly gives worst-case time O(height(l+d))</a:t>
            </a:r>
            <a:endParaRPr/>
          </a:p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 election with spanning trees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14604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Broadcast/convergecast: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All nodes initiate broadcast/convergecast to determine max PID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Max PID elects itself leader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Convergecast: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Leaves report to parent node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Nodes with one neighbor who has not reported reports to that neighbor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Either (1) one node receives reports from all neighbors before it gets to report or (2) two nodes report to one another at the same time</a:t>
            </a:r>
            <a:endParaRPr/>
          </a:p>
        </p:txBody>
      </p: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breadth-first search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Assume</a:t>
            </a:r>
            <a:r>
              <a:rPr lang="en"/>
              <a:t> (same as before):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Undirected, connected graph (bidirectional links)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Size and diameter unknown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PIDs with comparisons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Require</a:t>
            </a:r>
            <a:r>
              <a:rPr lang="en"/>
              <a:t>: processes output </a:t>
            </a:r>
            <a:r>
              <a:rPr lang="en">
                <a:solidFill>
                  <a:srgbClr val="0000FF"/>
                </a:solidFill>
              </a:rPr>
              <a:t>parent</a:t>
            </a:r>
            <a:r>
              <a:rPr lang="en"/>
              <a:t> in a</a:t>
            </a:r>
            <a:br>
              <a:rPr lang="en"/>
            </a:br>
            <a:r>
              <a:rPr lang="en">
                <a:solidFill>
                  <a:srgbClr val="E06666"/>
                </a:solidFill>
              </a:rPr>
              <a:t>breadth-first spanning tree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Fix anomaly (messages faster on longer paths)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Modify algorithm to keep track of distance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Update neighbors when shorter path discovered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Eventually converge to breadth-first spanning tree</a:t>
            </a:r>
            <a:endParaRPr/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breadth-first search</a:t>
            </a:r>
            <a:endParaRPr/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4164400" y="1694400"/>
            <a:ext cx="861900" cy="861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3" name="Google Shape;193;p28"/>
          <p:cNvCxnSpPr>
            <a:endCxn id="192" idx="2"/>
          </p:cNvCxnSpPr>
          <p:nvPr/>
        </p:nvCxnSpPr>
        <p:spPr>
          <a:xfrm>
            <a:off x="1838500" y="2125350"/>
            <a:ext cx="23259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8"/>
          <p:cNvSpPr txBox="1"/>
          <p:nvPr/>
        </p:nvSpPr>
        <p:spPr>
          <a:xfrm>
            <a:off x="1942244" y="2049150"/>
            <a:ext cx="2040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receive(“search”)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j,i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5" name="Google Shape;195;p28"/>
          <p:cNvCxnSpPr/>
          <p:nvPr/>
        </p:nvCxnSpPr>
        <p:spPr>
          <a:xfrm rot="10800000">
            <a:off x="1768316" y="1977747"/>
            <a:ext cx="24324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8"/>
          <p:cNvSpPr txBox="1"/>
          <p:nvPr/>
        </p:nvSpPr>
        <p:spPr>
          <a:xfrm>
            <a:off x="1941625" y="1519935"/>
            <a:ext cx="1926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send(“search”)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i,j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197;p28"/>
          <p:cNvCxnSpPr/>
          <p:nvPr/>
        </p:nvCxnSpPr>
        <p:spPr>
          <a:xfrm flipH="1" rot="10800000">
            <a:off x="4774516" y="1369509"/>
            <a:ext cx="771900" cy="366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8"/>
          <p:cNvCxnSpPr>
            <a:endCxn id="192" idx="0"/>
          </p:cNvCxnSpPr>
          <p:nvPr/>
        </p:nvCxnSpPr>
        <p:spPr>
          <a:xfrm flipH="1">
            <a:off x="4595350" y="1315800"/>
            <a:ext cx="798900" cy="3786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8"/>
          <p:cNvCxnSpPr/>
          <p:nvPr/>
        </p:nvCxnSpPr>
        <p:spPr>
          <a:xfrm>
            <a:off x="5023401" y="2231294"/>
            <a:ext cx="917100" cy="355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8"/>
          <p:cNvCxnSpPr/>
          <p:nvPr/>
        </p:nvCxnSpPr>
        <p:spPr>
          <a:xfrm rot="10800000">
            <a:off x="5003200" y="2079575"/>
            <a:ext cx="883500" cy="3465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11700" y="2488226"/>
            <a:ext cx="8520600" cy="18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States: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dist</a:t>
            </a:r>
            <a:r>
              <a:rPr lang="en"/>
              <a:t> ∊ N ∪ {∞}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parent</a:t>
            </a:r>
            <a:r>
              <a:rPr lang="en"/>
              <a:t>, PID ∊ nbrs(i) ∪ {null}, initially null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send</a:t>
            </a:r>
            <a:r>
              <a:rPr baseline="-25000" lang="en">
                <a:solidFill>
                  <a:srgbClr val="0000FF"/>
                </a:solidFill>
              </a:rPr>
              <a:t>j</a:t>
            </a:r>
            <a:r>
              <a:rPr lang="en"/>
              <a:t>, FIFO of PIDs, initially P</a:t>
            </a:r>
            <a:r>
              <a:rPr baseline="-25000" lang="en"/>
              <a:t>i</a:t>
            </a:r>
            <a:r>
              <a:rPr lang="en"/>
              <a:t> if root else empty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breadth-first search</a:t>
            </a:r>
            <a:endParaRPr/>
          </a:p>
        </p:txBody>
      </p:sp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4164400" y="1694400"/>
            <a:ext cx="861900" cy="861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" name="Google Shape;209;p29"/>
          <p:cNvCxnSpPr>
            <a:endCxn id="208" idx="2"/>
          </p:cNvCxnSpPr>
          <p:nvPr/>
        </p:nvCxnSpPr>
        <p:spPr>
          <a:xfrm>
            <a:off x="1838500" y="2125350"/>
            <a:ext cx="23259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9"/>
          <p:cNvSpPr txBox="1"/>
          <p:nvPr/>
        </p:nvSpPr>
        <p:spPr>
          <a:xfrm>
            <a:off x="1942244" y="2049150"/>
            <a:ext cx="2040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receive(“search”)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j,i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1" name="Google Shape;211;p29"/>
          <p:cNvCxnSpPr/>
          <p:nvPr/>
        </p:nvCxnSpPr>
        <p:spPr>
          <a:xfrm rot="10800000">
            <a:off x="1768316" y="1977747"/>
            <a:ext cx="24324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9"/>
          <p:cNvSpPr txBox="1"/>
          <p:nvPr/>
        </p:nvSpPr>
        <p:spPr>
          <a:xfrm>
            <a:off x="1941625" y="1519935"/>
            <a:ext cx="1926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send(“search”)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i,j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" name="Google Shape;213;p29"/>
          <p:cNvCxnSpPr/>
          <p:nvPr/>
        </p:nvCxnSpPr>
        <p:spPr>
          <a:xfrm flipH="1" rot="10800000">
            <a:off x="4774516" y="1369509"/>
            <a:ext cx="771900" cy="366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9"/>
          <p:cNvCxnSpPr>
            <a:endCxn id="208" idx="0"/>
          </p:cNvCxnSpPr>
          <p:nvPr/>
        </p:nvCxnSpPr>
        <p:spPr>
          <a:xfrm flipH="1">
            <a:off x="4595350" y="1315800"/>
            <a:ext cx="798900" cy="3786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9"/>
          <p:cNvCxnSpPr/>
          <p:nvPr/>
        </p:nvCxnSpPr>
        <p:spPr>
          <a:xfrm>
            <a:off x="5023401" y="2231294"/>
            <a:ext cx="917100" cy="355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9"/>
          <p:cNvCxnSpPr/>
          <p:nvPr/>
        </p:nvCxnSpPr>
        <p:spPr>
          <a:xfrm rot="10800000">
            <a:off x="5003200" y="2079575"/>
            <a:ext cx="883500" cy="3465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311700" y="2488226"/>
            <a:ext cx="8520600" cy="18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States: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dist</a:t>
            </a:r>
            <a:r>
              <a:rPr lang="en"/>
              <a:t> ∊ N ∪ {∞}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parent</a:t>
            </a:r>
            <a:r>
              <a:rPr lang="en"/>
              <a:t>, PID ∊ nbrs(i) ∪ {null}, initially null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send</a:t>
            </a:r>
            <a:r>
              <a:rPr baseline="-25000" lang="en">
                <a:solidFill>
                  <a:srgbClr val="0000FF"/>
                </a:solidFill>
              </a:rPr>
              <a:t>j</a:t>
            </a:r>
            <a:r>
              <a:rPr lang="en"/>
              <a:t>, FIFO of PIDs, initially P</a:t>
            </a:r>
            <a:r>
              <a:rPr baseline="-25000" lang="en"/>
              <a:t>i</a:t>
            </a:r>
            <a:r>
              <a:rPr lang="en"/>
              <a:t> if root else empty</a:t>
            </a:r>
            <a:endParaRPr/>
          </a:p>
        </p:txBody>
      </p:sp>
      <p:sp>
        <p:nvSpPr>
          <p:cNvPr id="218" name="Google Shape;218;p29"/>
          <p:cNvSpPr txBox="1"/>
          <p:nvPr/>
        </p:nvSpPr>
        <p:spPr>
          <a:xfrm>
            <a:off x="76625" y="4530700"/>
            <a:ext cx="4396500" cy="30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Source Code Pro"/>
                <a:ea typeface="Source Code Pro"/>
                <a:cs typeface="Source Code Pro"/>
                <a:sym typeface="Source Code Pro"/>
              </a:rPr>
              <a:t>send(m)</a:t>
            </a:r>
            <a:r>
              <a:rPr b="1"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i,j</a:t>
            </a:r>
            <a:r>
              <a:rPr b="1" lang="en" sz="16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Precondition: m = head(</a:t>
            </a:r>
            <a:r>
              <a:rPr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</a:t>
            </a:r>
            <a:r>
              <a:rPr baseline="-25000"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600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Effect: shift(</a:t>
            </a:r>
            <a:r>
              <a:rPr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</a:t>
            </a:r>
            <a:r>
              <a:rPr baseline="-25000"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6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4343200" y="4378300"/>
            <a:ext cx="4593300" cy="30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receive(</a:t>
            </a:r>
            <a:r>
              <a:rPr b="1" lang="en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b="1" baseline="-25000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j,i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Effect: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 </a:t>
            </a:r>
            <a:r>
              <a:rPr lang="en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+1</a:t>
            </a:r>
            <a:r>
              <a:rPr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 dist: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← </a:t>
            </a:r>
            <a:r>
              <a:rPr lang="en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+1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parent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← </a:t>
            </a:r>
            <a:r>
              <a:rPr lang="en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for all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 nbrs - {</a:t>
            </a:r>
            <a:r>
              <a:rPr lang="en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insert(</a:t>
            </a:r>
            <a:r>
              <a:rPr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</a:t>
            </a:r>
            <a:r>
              <a:rPr baseline="-25000"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breadth-first search</a:t>
            </a:r>
            <a:endParaRPr/>
          </a:p>
        </p:txBody>
      </p:sp>
      <p:sp>
        <p:nvSpPr>
          <p:cNvPr id="225" name="Google Shape;225;p3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4164400" y="1694400"/>
            <a:ext cx="861900" cy="861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7" name="Google Shape;227;p30"/>
          <p:cNvCxnSpPr>
            <a:endCxn id="226" idx="2"/>
          </p:cNvCxnSpPr>
          <p:nvPr/>
        </p:nvCxnSpPr>
        <p:spPr>
          <a:xfrm>
            <a:off x="1838500" y="2125350"/>
            <a:ext cx="23259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30"/>
          <p:cNvSpPr txBox="1"/>
          <p:nvPr/>
        </p:nvSpPr>
        <p:spPr>
          <a:xfrm>
            <a:off x="1942244" y="2049150"/>
            <a:ext cx="2040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receive(“search”)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j,i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" name="Google Shape;229;p30"/>
          <p:cNvCxnSpPr/>
          <p:nvPr/>
        </p:nvCxnSpPr>
        <p:spPr>
          <a:xfrm rot="10800000">
            <a:off x="1768316" y="1977747"/>
            <a:ext cx="24324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30"/>
          <p:cNvSpPr txBox="1"/>
          <p:nvPr/>
        </p:nvSpPr>
        <p:spPr>
          <a:xfrm>
            <a:off x="1941625" y="1519935"/>
            <a:ext cx="1926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send(“search”)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i,j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" name="Google Shape;231;p30"/>
          <p:cNvCxnSpPr/>
          <p:nvPr/>
        </p:nvCxnSpPr>
        <p:spPr>
          <a:xfrm flipH="1" rot="10800000">
            <a:off x="4774516" y="1369509"/>
            <a:ext cx="771900" cy="366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0"/>
          <p:cNvCxnSpPr>
            <a:endCxn id="226" idx="0"/>
          </p:cNvCxnSpPr>
          <p:nvPr/>
        </p:nvCxnSpPr>
        <p:spPr>
          <a:xfrm flipH="1">
            <a:off x="4595350" y="1315800"/>
            <a:ext cx="798900" cy="3786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5023401" y="2231294"/>
            <a:ext cx="917100" cy="355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0"/>
          <p:cNvCxnSpPr/>
          <p:nvPr/>
        </p:nvCxnSpPr>
        <p:spPr>
          <a:xfrm rot="10800000">
            <a:off x="5003200" y="2079575"/>
            <a:ext cx="883500" cy="3465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311700" y="2488226"/>
            <a:ext cx="8520600" cy="18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States: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dist</a:t>
            </a:r>
            <a:r>
              <a:rPr lang="en"/>
              <a:t> ∊ N ∪ {∞}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parent</a:t>
            </a:r>
            <a:r>
              <a:rPr lang="en"/>
              <a:t>, PID ∊ nbrs(i) ∪ {null}, initially null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send</a:t>
            </a:r>
            <a:r>
              <a:rPr baseline="-25000" lang="en">
                <a:solidFill>
                  <a:srgbClr val="0000FF"/>
                </a:solidFill>
              </a:rPr>
              <a:t>j</a:t>
            </a:r>
            <a:r>
              <a:rPr lang="en"/>
              <a:t>, FIFO of PIDs, initially P</a:t>
            </a:r>
            <a:r>
              <a:rPr baseline="-25000" lang="en"/>
              <a:t>i</a:t>
            </a:r>
            <a:r>
              <a:rPr lang="en"/>
              <a:t> if root else empty</a:t>
            </a:r>
            <a:endParaRPr/>
          </a:p>
        </p:txBody>
      </p:sp>
      <p:sp>
        <p:nvSpPr>
          <p:cNvPr id="236" name="Google Shape;236;p30"/>
          <p:cNvSpPr txBox="1"/>
          <p:nvPr/>
        </p:nvSpPr>
        <p:spPr>
          <a:xfrm>
            <a:off x="76625" y="4530700"/>
            <a:ext cx="4396500" cy="30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Source Code Pro"/>
                <a:ea typeface="Source Code Pro"/>
                <a:cs typeface="Source Code Pro"/>
                <a:sym typeface="Source Code Pro"/>
              </a:rPr>
              <a:t>send(m)</a:t>
            </a:r>
            <a:r>
              <a:rPr b="1"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i,j</a:t>
            </a:r>
            <a:r>
              <a:rPr b="1" lang="en" sz="16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Precondition: m = head(</a:t>
            </a:r>
            <a:r>
              <a:rPr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</a:t>
            </a:r>
            <a:r>
              <a:rPr baseline="-25000"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600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Effect: shift(</a:t>
            </a:r>
            <a:r>
              <a:rPr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</a:t>
            </a:r>
            <a:r>
              <a:rPr baseline="-25000"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6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4343200" y="4378300"/>
            <a:ext cx="4593300" cy="30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receive(</a:t>
            </a:r>
            <a:r>
              <a:rPr b="1" lang="en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b="1" baseline="-25000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j,i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Effect: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 </a:t>
            </a:r>
            <a:r>
              <a:rPr lang="en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+1</a:t>
            </a:r>
            <a:r>
              <a:rPr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 dist: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← </a:t>
            </a:r>
            <a:r>
              <a:rPr lang="en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+1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parent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← </a:t>
            </a:r>
            <a:r>
              <a:rPr lang="en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for all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 nbrs - {</a:t>
            </a:r>
            <a:r>
              <a:rPr lang="en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insert(</a:t>
            </a:r>
            <a:r>
              <a:rPr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</a:t>
            </a:r>
            <a:r>
              <a:rPr baseline="-25000"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trollface.jpg"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1350" y="1389050"/>
            <a:ext cx="2040299" cy="204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Leader election in general networks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Simplest solution in synchronous networks: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Flood the maximum PID seen so far for </a:t>
            </a:r>
            <a:r>
              <a:rPr i="1" lang="en">
                <a:solidFill>
                  <a:srgbClr val="E06666"/>
                </a:solidFill>
              </a:rPr>
              <a:t>diam</a:t>
            </a:r>
            <a:r>
              <a:rPr lang="en"/>
              <a:t> rounds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Time: O(diam), messages: O(diam|E|)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Same algorithm works in asynchronous networks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But what care must we take?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Message propagation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Termination</a:t>
            </a: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Asynchronous breadth-first search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PDF, lec09, page 21</a:t>
            </a:r>
            <a:endParaRPr/>
          </a:p>
        </p:txBody>
      </p:sp>
      <p:sp>
        <p:nvSpPr>
          <p:cNvPr id="245" name="Google Shape;245;p3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Asynchronous breadth-first search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Key invariant in proof: In any reachable state, for every pair of neighbors i and j, either dist</a:t>
            </a:r>
            <a:r>
              <a:rPr baseline="-25000" lang="en"/>
              <a:t>j </a:t>
            </a:r>
            <a:r>
              <a:rPr lang="en"/>
              <a:t>≤ dist</a:t>
            </a:r>
            <a:r>
              <a:rPr baseline="-25000" lang="en"/>
              <a:t>i</a:t>
            </a:r>
            <a:r>
              <a:rPr lang="en"/>
              <a:t>+1, or else either i’s send</a:t>
            </a:r>
            <a:r>
              <a:rPr baseline="-25000" lang="en"/>
              <a:t>j </a:t>
            </a:r>
            <a:r>
              <a:rPr lang="en"/>
              <a:t>or C</a:t>
            </a:r>
            <a:r>
              <a:rPr baseline="-25000" lang="en"/>
              <a:t>i,j</a:t>
            </a:r>
            <a:r>
              <a:rPr lang="en"/>
              <a:t> contain dist</a:t>
            </a:r>
            <a:r>
              <a:rPr baseline="-25000" lang="en"/>
              <a:t>i</a:t>
            </a:r>
            <a:r>
              <a:rPr lang="en"/>
              <a:t>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Asynchronous breadth-first search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Key invariant in proof: In any reachable state, for every pair of neighbors i and j, either dist</a:t>
            </a:r>
            <a:r>
              <a:rPr baseline="-25000" lang="en"/>
              <a:t>j </a:t>
            </a:r>
            <a:r>
              <a:rPr lang="en"/>
              <a:t>≤ dist</a:t>
            </a:r>
            <a:r>
              <a:rPr baseline="-25000" lang="en"/>
              <a:t>i</a:t>
            </a:r>
            <a:r>
              <a:rPr lang="en"/>
              <a:t>+1, or else either i’s send</a:t>
            </a:r>
            <a:r>
              <a:rPr baseline="-25000" lang="en"/>
              <a:t>j </a:t>
            </a:r>
            <a:r>
              <a:rPr lang="en"/>
              <a:t>or C</a:t>
            </a:r>
            <a:r>
              <a:rPr baseline="-25000" lang="en"/>
              <a:t>i,j</a:t>
            </a:r>
            <a:r>
              <a:rPr lang="en"/>
              <a:t> contain dist</a:t>
            </a:r>
            <a:r>
              <a:rPr baseline="-25000" lang="en"/>
              <a:t>i</a:t>
            </a:r>
            <a:r>
              <a:rPr lang="en"/>
              <a:t>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Complexity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Messages:</a:t>
            </a:r>
            <a:endParaRPr/>
          </a:p>
        </p:txBody>
      </p:sp>
      <p:sp>
        <p:nvSpPr>
          <p:cNvPr id="259" name="Google Shape;259;p3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Asynchronous breadth-first search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Key invariant in proof: In any reachable state, for every pair of neighbors i and j, either dist</a:t>
            </a:r>
            <a:r>
              <a:rPr baseline="-25000" lang="en"/>
              <a:t>j </a:t>
            </a:r>
            <a:r>
              <a:rPr lang="en"/>
              <a:t>≤ dist</a:t>
            </a:r>
            <a:r>
              <a:rPr baseline="-25000" lang="en"/>
              <a:t>i</a:t>
            </a:r>
            <a:r>
              <a:rPr lang="en"/>
              <a:t>+1, or else either i’s send</a:t>
            </a:r>
            <a:r>
              <a:rPr baseline="-25000" lang="en"/>
              <a:t>j </a:t>
            </a:r>
            <a:r>
              <a:rPr lang="en"/>
              <a:t>or C</a:t>
            </a:r>
            <a:r>
              <a:rPr baseline="-25000" lang="en"/>
              <a:t>i,j</a:t>
            </a:r>
            <a:r>
              <a:rPr lang="en"/>
              <a:t> contain dist</a:t>
            </a:r>
            <a:r>
              <a:rPr baseline="-25000" lang="en"/>
              <a:t>i</a:t>
            </a:r>
            <a:r>
              <a:rPr lang="en"/>
              <a:t>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Complexity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Messages: O(n|E|)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May send up to n messages on each edge (one for each </a:t>
            </a:r>
            <a:r>
              <a:rPr lang="en">
                <a:solidFill>
                  <a:srgbClr val="0000FF"/>
                </a:solidFill>
              </a:rPr>
              <a:t>dist</a:t>
            </a:r>
            <a:r>
              <a:rPr lang="en"/>
              <a:t>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Time: O(</a:t>
            </a:r>
            <a:r>
              <a:rPr i="1" lang="en"/>
              <a:t>diam</a:t>
            </a:r>
            <a:r>
              <a:rPr lang="en"/>
              <a:t> n (l+d))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Taking pileups into account: length is at most </a:t>
            </a:r>
            <a:r>
              <a:rPr i="1" lang="en"/>
              <a:t>diam</a:t>
            </a:r>
            <a:r>
              <a:rPr lang="en"/>
              <a:t>, have at most n messages in each link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Can optimize if </a:t>
            </a:r>
            <a:r>
              <a:rPr i="1" lang="en"/>
              <a:t>diam </a:t>
            </a:r>
            <a:r>
              <a:rPr lang="en"/>
              <a:t>is known: only allow paths of length up to </a:t>
            </a:r>
            <a:r>
              <a:rPr i="1" lang="en"/>
              <a:t>diam</a:t>
            </a:r>
            <a:endParaRPr i="1"/>
          </a:p>
        </p:txBody>
      </p:sp>
      <p:sp>
        <p:nvSpPr>
          <p:cNvPr id="266" name="Google Shape;266;p3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Asynchronous breadth-first search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Termination: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 one knows when algorithms is done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 </a:t>
            </a:r>
            <a:r>
              <a:rPr lang="en">
                <a:solidFill>
                  <a:srgbClr val="0000FF"/>
                </a:solidFill>
              </a:rPr>
              <a:t>parent</a:t>
            </a:r>
            <a:r>
              <a:rPr lang="en"/>
              <a:t> outputs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Can augment algorithm with confirmations, convergecast back to root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Root detects when tree stabilizes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But…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Processes may change paths (and send confirmations) multiple times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Need bookkeeping to differentiate confirmations</a:t>
            </a:r>
            <a:endParaRPr/>
          </a:p>
        </p:txBody>
      </p:sp>
      <p:sp>
        <p:nvSpPr>
          <p:cNvPr id="273" name="Google Shape;273;p3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Layered breadth-first search</a:t>
            </a:r>
            <a:endParaRPr/>
          </a:p>
        </p:txBody>
      </p:sp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Asynchrony leads to many corrections, which lead to lots of communication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Idea</a:t>
            </a:r>
            <a:r>
              <a:rPr lang="en"/>
              <a:t>: slow down communication, grow tree in synchronized phases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 phase k, add nodes at distance k to the tree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Root synchronizes when to proceed to phase k+1</a:t>
            </a:r>
            <a:endParaRPr/>
          </a:p>
        </p:txBody>
      </p:sp>
      <p:sp>
        <p:nvSpPr>
          <p:cNvPr id="280" name="Google Shape;280;p3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Layered breadth-first search</a:t>
            </a:r>
            <a:endParaRPr/>
          </a:p>
        </p:txBody>
      </p:sp>
      <p:sp>
        <p:nvSpPr>
          <p:cNvPr id="286" name="Google Shape;286;p3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37"/>
          <p:cNvSpPr/>
          <p:nvPr/>
        </p:nvSpPr>
        <p:spPr>
          <a:xfrm>
            <a:off x="4285148" y="2926998"/>
            <a:ext cx="340200" cy="340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37"/>
          <p:cNvSpPr txBox="1"/>
          <p:nvPr/>
        </p:nvSpPr>
        <p:spPr>
          <a:xfrm>
            <a:off x="6517775" y="1593800"/>
            <a:ext cx="2381400" cy="4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Send explore message to neighbors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Layered breadth-first search</a:t>
            </a:r>
            <a:endParaRPr/>
          </a:p>
        </p:txBody>
      </p:sp>
      <p:sp>
        <p:nvSpPr>
          <p:cNvPr id="294" name="Google Shape;294;p3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38"/>
          <p:cNvSpPr/>
          <p:nvPr/>
        </p:nvSpPr>
        <p:spPr>
          <a:xfrm>
            <a:off x="4285148" y="2926998"/>
            <a:ext cx="340200" cy="340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6" name="Google Shape;296;p38"/>
          <p:cNvCxnSpPr>
            <a:stCxn id="295" idx="5"/>
            <a:endCxn id="297" idx="1"/>
          </p:cNvCxnSpPr>
          <p:nvPr/>
        </p:nvCxnSpPr>
        <p:spPr>
          <a:xfrm>
            <a:off x="4575527" y="3217377"/>
            <a:ext cx="369000" cy="507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8"/>
          <p:cNvCxnSpPr>
            <a:stCxn id="299" idx="7"/>
            <a:endCxn id="295" idx="3"/>
          </p:cNvCxnSpPr>
          <p:nvPr/>
        </p:nvCxnSpPr>
        <p:spPr>
          <a:xfrm flipH="1" rot="10800000">
            <a:off x="3967302" y="3217394"/>
            <a:ext cx="367800" cy="4494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8"/>
          <p:cNvCxnSpPr>
            <a:stCxn id="301" idx="3"/>
            <a:endCxn id="295" idx="7"/>
          </p:cNvCxnSpPr>
          <p:nvPr/>
        </p:nvCxnSpPr>
        <p:spPr>
          <a:xfrm flipH="1">
            <a:off x="4575569" y="2490814"/>
            <a:ext cx="369000" cy="4860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38"/>
          <p:cNvCxnSpPr>
            <a:stCxn id="303" idx="5"/>
            <a:endCxn id="295" idx="1"/>
          </p:cNvCxnSpPr>
          <p:nvPr/>
        </p:nvCxnSpPr>
        <p:spPr>
          <a:xfrm>
            <a:off x="3797177" y="2660364"/>
            <a:ext cx="537900" cy="316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38"/>
          <p:cNvSpPr/>
          <p:nvPr/>
        </p:nvSpPr>
        <p:spPr>
          <a:xfrm>
            <a:off x="3506798" y="2369985"/>
            <a:ext cx="340200" cy="340200"/>
          </a:xfrm>
          <a:prstGeom prst="ellipse">
            <a:avLst/>
          </a:prstGeom>
          <a:solidFill>
            <a:srgbClr val="0000FF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4894748" y="2200435"/>
            <a:ext cx="340200" cy="340200"/>
          </a:xfrm>
          <a:prstGeom prst="ellipse">
            <a:avLst/>
          </a:prstGeom>
          <a:solidFill>
            <a:srgbClr val="0000FF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8"/>
          <p:cNvSpPr/>
          <p:nvPr/>
        </p:nvSpPr>
        <p:spPr>
          <a:xfrm>
            <a:off x="3676923" y="3616973"/>
            <a:ext cx="340200" cy="340200"/>
          </a:xfrm>
          <a:prstGeom prst="ellipse">
            <a:avLst/>
          </a:prstGeom>
          <a:solidFill>
            <a:srgbClr val="0000FF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38"/>
          <p:cNvSpPr/>
          <p:nvPr/>
        </p:nvSpPr>
        <p:spPr>
          <a:xfrm>
            <a:off x="4894748" y="3675473"/>
            <a:ext cx="340200" cy="340200"/>
          </a:xfrm>
          <a:prstGeom prst="ellipse">
            <a:avLst/>
          </a:prstGeom>
          <a:solidFill>
            <a:srgbClr val="0000FF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38"/>
          <p:cNvSpPr txBox="1"/>
          <p:nvPr/>
        </p:nvSpPr>
        <p:spPr>
          <a:xfrm>
            <a:off x="6517775" y="1593800"/>
            <a:ext cx="2381400" cy="4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Send explore message to neighbors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Each neighbor chooses parent, convergecast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Layered breadth-first search</a:t>
            </a:r>
            <a:endParaRPr/>
          </a:p>
        </p:txBody>
      </p:sp>
      <p:sp>
        <p:nvSpPr>
          <p:cNvPr id="310" name="Google Shape;310;p3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4285148" y="2926998"/>
            <a:ext cx="340200" cy="340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2" name="Google Shape;312;p39"/>
          <p:cNvCxnSpPr>
            <a:stCxn id="311" idx="5"/>
            <a:endCxn id="313" idx="1"/>
          </p:cNvCxnSpPr>
          <p:nvPr/>
        </p:nvCxnSpPr>
        <p:spPr>
          <a:xfrm>
            <a:off x="4575527" y="3217377"/>
            <a:ext cx="369000" cy="507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9"/>
          <p:cNvCxnSpPr>
            <a:stCxn id="315" idx="7"/>
            <a:endCxn id="311" idx="3"/>
          </p:cNvCxnSpPr>
          <p:nvPr/>
        </p:nvCxnSpPr>
        <p:spPr>
          <a:xfrm flipH="1" rot="10800000">
            <a:off x="3967302" y="3217394"/>
            <a:ext cx="367800" cy="44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9"/>
          <p:cNvCxnSpPr>
            <a:stCxn id="317" idx="3"/>
            <a:endCxn id="311" idx="7"/>
          </p:cNvCxnSpPr>
          <p:nvPr/>
        </p:nvCxnSpPr>
        <p:spPr>
          <a:xfrm flipH="1">
            <a:off x="4575569" y="2490814"/>
            <a:ext cx="369000" cy="48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9"/>
          <p:cNvCxnSpPr>
            <a:stCxn id="319" idx="5"/>
            <a:endCxn id="311" idx="1"/>
          </p:cNvCxnSpPr>
          <p:nvPr/>
        </p:nvCxnSpPr>
        <p:spPr>
          <a:xfrm>
            <a:off x="3797177" y="2660364"/>
            <a:ext cx="537900" cy="316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39"/>
          <p:cNvSpPr/>
          <p:nvPr/>
        </p:nvSpPr>
        <p:spPr>
          <a:xfrm>
            <a:off x="3506798" y="2369985"/>
            <a:ext cx="340200" cy="340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9"/>
          <p:cNvSpPr/>
          <p:nvPr/>
        </p:nvSpPr>
        <p:spPr>
          <a:xfrm>
            <a:off x="4894748" y="2200435"/>
            <a:ext cx="340200" cy="340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39"/>
          <p:cNvSpPr/>
          <p:nvPr/>
        </p:nvSpPr>
        <p:spPr>
          <a:xfrm>
            <a:off x="3676923" y="3616973"/>
            <a:ext cx="340200" cy="340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39"/>
          <p:cNvSpPr/>
          <p:nvPr/>
        </p:nvSpPr>
        <p:spPr>
          <a:xfrm>
            <a:off x="4894748" y="3675473"/>
            <a:ext cx="340200" cy="340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39"/>
          <p:cNvSpPr txBox="1"/>
          <p:nvPr/>
        </p:nvSpPr>
        <p:spPr>
          <a:xfrm>
            <a:off x="6517775" y="1593800"/>
            <a:ext cx="2381400" cy="4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Send explore message to neighbors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Each neighbor chooses parent, convergecast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Root broadcasts newphase(1)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Layered breadth-first search</a:t>
            </a:r>
            <a:endParaRPr/>
          </a:p>
        </p:txBody>
      </p:sp>
      <p:sp>
        <p:nvSpPr>
          <p:cNvPr id="326" name="Google Shape;326;p4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40"/>
          <p:cNvSpPr/>
          <p:nvPr/>
        </p:nvSpPr>
        <p:spPr>
          <a:xfrm>
            <a:off x="4285148" y="2926998"/>
            <a:ext cx="340200" cy="340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8" name="Google Shape;328;p40"/>
          <p:cNvCxnSpPr>
            <a:stCxn id="327" idx="5"/>
            <a:endCxn id="329" idx="1"/>
          </p:cNvCxnSpPr>
          <p:nvPr/>
        </p:nvCxnSpPr>
        <p:spPr>
          <a:xfrm>
            <a:off x="4575527" y="3217377"/>
            <a:ext cx="369000" cy="507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40"/>
          <p:cNvCxnSpPr>
            <a:stCxn id="331" idx="7"/>
            <a:endCxn id="327" idx="3"/>
          </p:cNvCxnSpPr>
          <p:nvPr/>
        </p:nvCxnSpPr>
        <p:spPr>
          <a:xfrm flipH="1" rot="10800000">
            <a:off x="3967302" y="3217394"/>
            <a:ext cx="367800" cy="44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40"/>
          <p:cNvCxnSpPr>
            <a:stCxn id="333" idx="3"/>
            <a:endCxn id="327" idx="7"/>
          </p:cNvCxnSpPr>
          <p:nvPr/>
        </p:nvCxnSpPr>
        <p:spPr>
          <a:xfrm flipH="1">
            <a:off x="4575569" y="2490814"/>
            <a:ext cx="369000" cy="48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40"/>
          <p:cNvCxnSpPr>
            <a:stCxn id="335" idx="5"/>
            <a:endCxn id="327" idx="1"/>
          </p:cNvCxnSpPr>
          <p:nvPr/>
        </p:nvCxnSpPr>
        <p:spPr>
          <a:xfrm>
            <a:off x="3797177" y="2660364"/>
            <a:ext cx="537900" cy="316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40"/>
          <p:cNvSpPr/>
          <p:nvPr/>
        </p:nvSpPr>
        <p:spPr>
          <a:xfrm>
            <a:off x="3506798" y="2369985"/>
            <a:ext cx="340200" cy="340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40"/>
          <p:cNvSpPr/>
          <p:nvPr/>
        </p:nvSpPr>
        <p:spPr>
          <a:xfrm>
            <a:off x="4894748" y="2200435"/>
            <a:ext cx="340200" cy="340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40"/>
          <p:cNvSpPr/>
          <p:nvPr/>
        </p:nvSpPr>
        <p:spPr>
          <a:xfrm>
            <a:off x="3676923" y="3616973"/>
            <a:ext cx="340200" cy="340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40"/>
          <p:cNvSpPr/>
          <p:nvPr/>
        </p:nvSpPr>
        <p:spPr>
          <a:xfrm>
            <a:off x="4894748" y="3675473"/>
            <a:ext cx="340200" cy="340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40"/>
          <p:cNvSpPr/>
          <p:nvPr/>
        </p:nvSpPr>
        <p:spPr>
          <a:xfrm>
            <a:off x="2531123" y="2877185"/>
            <a:ext cx="340200" cy="340200"/>
          </a:xfrm>
          <a:prstGeom prst="ellipse">
            <a:avLst/>
          </a:prstGeom>
          <a:solidFill>
            <a:srgbClr val="0000FF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0"/>
          <p:cNvSpPr/>
          <p:nvPr/>
        </p:nvSpPr>
        <p:spPr>
          <a:xfrm>
            <a:off x="2710373" y="1641885"/>
            <a:ext cx="340200" cy="340200"/>
          </a:xfrm>
          <a:prstGeom prst="ellipse">
            <a:avLst/>
          </a:prstGeom>
          <a:solidFill>
            <a:srgbClr val="0000FF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40"/>
          <p:cNvSpPr/>
          <p:nvPr/>
        </p:nvSpPr>
        <p:spPr>
          <a:xfrm>
            <a:off x="5656098" y="2927010"/>
            <a:ext cx="340200" cy="340200"/>
          </a:xfrm>
          <a:prstGeom prst="ellipse">
            <a:avLst/>
          </a:prstGeom>
          <a:solidFill>
            <a:srgbClr val="0000FF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40"/>
          <p:cNvSpPr/>
          <p:nvPr/>
        </p:nvSpPr>
        <p:spPr>
          <a:xfrm>
            <a:off x="4285148" y="4502935"/>
            <a:ext cx="340200" cy="340200"/>
          </a:xfrm>
          <a:prstGeom prst="ellipse">
            <a:avLst/>
          </a:prstGeom>
          <a:solidFill>
            <a:srgbClr val="0000FF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0" name="Google Shape;340;p40"/>
          <p:cNvCxnSpPr>
            <a:stCxn id="337" idx="5"/>
            <a:endCxn id="335" idx="1"/>
          </p:cNvCxnSpPr>
          <p:nvPr/>
        </p:nvCxnSpPr>
        <p:spPr>
          <a:xfrm>
            <a:off x="3000752" y="1932264"/>
            <a:ext cx="555900" cy="487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40"/>
          <p:cNvCxnSpPr>
            <a:stCxn id="335" idx="3"/>
            <a:endCxn id="336" idx="7"/>
          </p:cNvCxnSpPr>
          <p:nvPr/>
        </p:nvCxnSpPr>
        <p:spPr>
          <a:xfrm flipH="1">
            <a:off x="2821619" y="2660364"/>
            <a:ext cx="735000" cy="2667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40"/>
          <p:cNvCxnSpPr>
            <a:stCxn id="331" idx="1"/>
            <a:endCxn id="336" idx="5"/>
          </p:cNvCxnSpPr>
          <p:nvPr/>
        </p:nvCxnSpPr>
        <p:spPr>
          <a:xfrm rot="10800000">
            <a:off x="2821644" y="3167594"/>
            <a:ext cx="905100" cy="4992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40"/>
          <p:cNvCxnSpPr>
            <a:stCxn id="331" idx="0"/>
            <a:endCxn id="335" idx="4"/>
          </p:cNvCxnSpPr>
          <p:nvPr/>
        </p:nvCxnSpPr>
        <p:spPr>
          <a:xfrm rot="10800000">
            <a:off x="3676923" y="2710073"/>
            <a:ext cx="170100" cy="9069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0"/>
          <p:cNvCxnSpPr>
            <a:stCxn id="329" idx="2"/>
            <a:endCxn id="331" idx="6"/>
          </p:cNvCxnSpPr>
          <p:nvPr/>
        </p:nvCxnSpPr>
        <p:spPr>
          <a:xfrm rot="10800000">
            <a:off x="4017248" y="3787073"/>
            <a:ext cx="877500" cy="585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40"/>
          <p:cNvCxnSpPr>
            <a:stCxn id="339" idx="0"/>
            <a:endCxn id="331" idx="5"/>
          </p:cNvCxnSpPr>
          <p:nvPr/>
        </p:nvCxnSpPr>
        <p:spPr>
          <a:xfrm rot="10800000">
            <a:off x="3967448" y="3907435"/>
            <a:ext cx="487800" cy="5955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40"/>
          <p:cNvCxnSpPr>
            <a:stCxn id="339" idx="7"/>
            <a:endCxn id="329" idx="3"/>
          </p:cNvCxnSpPr>
          <p:nvPr/>
        </p:nvCxnSpPr>
        <p:spPr>
          <a:xfrm flipH="1" rot="10800000">
            <a:off x="4575527" y="3965957"/>
            <a:ext cx="369000" cy="5868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40"/>
          <p:cNvCxnSpPr>
            <a:stCxn id="338" idx="3"/>
            <a:endCxn id="329" idx="7"/>
          </p:cNvCxnSpPr>
          <p:nvPr/>
        </p:nvCxnSpPr>
        <p:spPr>
          <a:xfrm flipH="1">
            <a:off x="5185119" y="3217389"/>
            <a:ext cx="520800" cy="5079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0"/>
          <p:cNvCxnSpPr>
            <a:stCxn id="333" idx="4"/>
            <a:endCxn id="329" idx="0"/>
          </p:cNvCxnSpPr>
          <p:nvPr/>
        </p:nvCxnSpPr>
        <p:spPr>
          <a:xfrm>
            <a:off x="5064848" y="2540635"/>
            <a:ext cx="0" cy="11349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0"/>
          <p:cNvCxnSpPr>
            <a:stCxn id="333" idx="2"/>
            <a:endCxn id="335" idx="6"/>
          </p:cNvCxnSpPr>
          <p:nvPr/>
        </p:nvCxnSpPr>
        <p:spPr>
          <a:xfrm flipH="1">
            <a:off x="3847148" y="2370535"/>
            <a:ext cx="1047600" cy="1695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40"/>
          <p:cNvSpPr txBox="1"/>
          <p:nvPr/>
        </p:nvSpPr>
        <p:spPr>
          <a:xfrm>
            <a:off x="6517775" y="1593800"/>
            <a:ext cx="2381400" cy="4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Send explore message to neighbors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Each neighbor chooses parent, convergecast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Root broadcasts newphase(1)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Nodes at distance 1 send explore message to neighbors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Leader election in general networks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Simplest solution in synchronous networks: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Flood the maximum PID seen so far for </a:t>
            </a:r>
            <a:r>
              <a:rPr i="1" lang="en">
                <a:solidFill>
                  <a:srgbClr val="E06666"/>
                </a:solidFill>
              </a:rPr>
              <a:t>diam</a:t>
            </a:r>
            <a:r>
              <a:rPr lang="en"/>
              <a:t> rounds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Time: O(diam), messages: O(diam|E|)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Same algorithm works in asynchronous networks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But what care must we take?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Nodes need to wait messages from all its neighbors before sending next message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Need to count “rounds” and know diameter</a:t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Layered breadth-first search</a:t>
            </a:r>
            <a:endParaRPr/>
          </a:p>
        </p:txBody>
      </p:sp>
      <p:sp>
        <p:nvSpPr>
          <p:cNvPr id="356" name="Google Shape;356;p4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41"/>
          <p:cNvSpPr/>
          <p:nvPr/>
        </p:nvSpPr>
        <p:spPr>
          <a:xfrm>
            <a:off x="4285148" y="2926998"/>
            <a:ext cx="340200" cy="340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8" name="Google Shape;358;p41"/>
          <p:cNvCxnSpPr>
            <a:stCxn id="357" idx="5"/>
            <a:endCxn id="359" idx="1"/>
          </p:cNvCxnSpPr>
          <p:nvPr/>
        </p:nvCxnSpPr>
        <p:spPr>
          <a:xfrm>
            <a:off x="4575527" y="3217377"/>
            <a:ext cx="369000" cy="507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1"/>
          <p:cNvCxnSpPr>
            <a:stCxn id="361" idx="7"/>
            <a:endCxn id="357" idx="3"/>
          </p:cNvCxnSpPr>
          <p:nvPr/>
        </p:nvCxnSpPr>
        <p:spPr>
          <a:xfrm flipH="1" rot="10800000">
            <a:off x="3967302" y="3217394"/>
            <a:ext cx="367800" cy="44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1"/>
          <p:cNvCxnSpPr>
            <a:stCxn id="363" idx="3"/>
            <a:endCxn id="357" idx="7"/>
          </p:cNvCxnSpPr>
          <p:nvPr/>
        </p:nvCxnSpPr>
        <p:spPr>
          <a:xfrm flipH="1">
            <a:off x="4575569" y="2490814"/>
            <a:ext cx="369000" cy="48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41"/>
          <p:cNvCxnSpPr>
            <a:stCxn id="365" idx="5"/>
            <a:endCxn id="357" idx="1"/>
          </p:cNvCxnSpPr>
          <p:nvPr/>
        </p:nvCxnSpPr>
        <p:spPr>
          <a:xfrm>
            <a:off x="3797177" y="2660364"/>
            <a:ext cx="537900" cy="316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41"/>
          <p:cNvSpPr/>
          <p:nvPr/>
        </p:nvSpPr>
        <p:spPr>
          <a:xfrm>
            <a:off x="3506798" y="2369985"/>
            <a:ext cx="340200" cy="340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41"/>
          <p:cNvSpPr/>
          <p:nvPr/>
        </p:nvSpPr>
        <p:spPr>
          <a:xfrm>
            <a:off x="4894748" y="2200435"/>
            <a:ext cx="340200" cy="340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41"/>
          <p:cNvSpPr/>
          <p:nvPr/>
        </p:nvSpPr>
        <p:spPr>
          <a:xfrm>
            <a:off x="3676923" y="3616973"/>
            <a:ext cx="340200" cy="340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41"/>
          <p:cNvSpPr/>
          <p:nvPr/>
        </p:nvSpPr>
        <p:spPr>
          <a:xfrm>
            <a:off x="4894748" y="3675473"/>
            <a:ext cx="340200" cy="340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41"/>
          <p:cNvSpPr/>
          <p:nvPr/>
        </p:nvSpPr>
        <p:spPr>
          <a:xfrm>
            <a:off x="2531123" y="2877185"/>
            <a:ext cx="340200" cy="340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41"/>
          <p:cNvSpPr/>
          <p:nvPr/>
        </p:nvSpPr>
        <p:spPr>
          <a:xfrm>
            <a:off x="2710373" y="1641885"/>
            <a:ext cx="340200" cy="340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41"/>
          <p:cNvSpPr/>
          <p:nvPr/>
        </p:nvSpPr>
        <p:spPr>
          <a:xfrm>
            <a:off x="5656098" y="2927010"/>
            <a:ext cx="340200" cy="340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4285148" y="4502935"/>
            <a:ext cx="340200" cy="340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0" name="Google Shape;370;p41"/>
          <p:cNvCxnSpPr>
            <a:stCxn id="367" idx="5"/>
            <a:endCxn id="365" idx="1"/>
          </p:cNvCxnSpPr>
          <p:nvPr/>
        </p:nvCxnSpPr>
        <p:spPr>
          <a:xfrm>
            <a:off x="3000752" y="1932264"/>
            <a:ext cx="555900" cy="48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41"/>
          <p:cNvCxnSpPr>
            <a:stCxn id="365" idx="3"/>
            <a:endCxn id="366" idx="7"/>
          </p:cNvCxnSpPr>
          <p:nvPr/>
        </p:nvCxnSpPr>
        <p:spPr>
          <a:xfrm flipH="1">
            <a:off x="2821619" y="2660364"/>
            <a:ext cx="735000" cy="266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41"/>
          <p:cNvCxnSpPr>
            <a:stCxn id="369" idx="0"/>
            <a:endCxn id="361" idx="5"/>
          </p:cNvCxnSpPr>
          <p:nvPr/>
        </p:nvCxnSpPr>
        <p:spPr>
          <a:xfrm rot="10800000">
            <a:off x="3967448" y="3907435"/>
            <a:ext cx="487800" cy="59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41"/>
          <p:cNvCxnSpPr>
            <a:stCxn id="368" idx="3"/>
            <a:endCxn id="359" idx="7"/>
          </p:cNvCxnSpPr>
          <p:nvPr/>
        </p:nvCxnSpPr>
        <p:spPr>
          <a:xfrm flipH="1">
            <a:off x="5185119" y="3217389"/>
            <a:ext cx="520800" cy="507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41"/>
          <p:cNvSpPr txBox="1"/>
          <p:nvPr/>
        </p:nvSpPr>
        <p:spPr>
          <a:xfrm>
            <a:off x="6517775" y="1593800"/>
            <a:ext cx="2381400" cy="4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Send explore message to neighbors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Each neighbor chooses parent, convergecast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Root broadcasts newphase(1)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Nodes at distance 1 send explore message to neighbors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Each new neighbor chooses parent, convergecast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Layered breadth-first search</a:t>
            </a:r>
            <a:endParaRPr/>
          </a:p>
        </p:txBody>
      </p:sp>
      <p:sp>
        <p:nvSpPr>
          <p:cNvPr id="380" name="Google Shape;380;p4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42"/>
          <p:cNvSpPr/>
          <p:nvPr/>
        </p:nvSpPr>
        <p:spPr>
          <a:xfrm>
            <a:off x="4285148" y="2926998"/>
            <a:ext cx="340200" cy="340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2" name="Google Shape;382;p42"/>
          <p:cNvCxnSpPr>
            <a:stCxn id="381" idx="5"/>
            <a:endCxn id="383" idx="1"/>
          </p:cNvCxnSpPr>
          <p:nvPr/>
        </p:nvCxnSpPr>
        <p:spPr>
          <a:xfrm>
            <a:off x="4575527" y="3217377"/>
            <a:ext cx="369000" cy="507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42"/>
          <p:cNvCxnSpPr>
            <a:stCxn id="385" idx="7"/>
            <a:endCxn id="381" idx="3"/>
          </p:cNvCxnSpPr>
          <p:nvPr/>
        </p:nvCxnSpPr>
        <p:spPr>
          <a:xfrm flipH="1" rot="10800000">
            <a:off x="3967302" y="3217394"/>
            <a:ext cx="367800" cy="44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42"/>
          <p:cNvCxnSpPr>
            <a:stCxn id="387" idx="3"/>
            <a:endCxn id="381" idx="7"/>
          </p:cNvCxnSpPr>
          <p:nvPr/>
        </p:nvCxnSpPr>
        <p:spPr>
          <a:xfrm flipH="1">
            <a:off x="4575569" y="2490814"/>
            <a:ext cx="369000" cy="48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>
            <a:stCxn id="389" idx="5"/>
            <a:endCxn id="381" idx="1"/>
          </p:cNvCxnSpPr>
          <p:nvPr/>
        </p:nvCxnSpPr>
        <p:spPr>
          <a:xfrm>
            <a:off x="3797177" y="2660364"/>
            <a:ext cx="537900" cy="316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42"/>
          <p:cNvSpPr/>
          <p:nvPr/>
        </p:nvSpPr>
        <p:spPr>
          <a:xfrm>
            <a:off x="3506798" y="2369985"/>
            <a:ext cx="340200" cy="340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42"/>
          <p:cNvSpPr/>
          <p:nvPr/>
        </p:nvSpPr>
        <p:spPr>
          <a:xfrm>
            <a:off x="4894748" y="2200435"/>
            <a:ext cx="340200" cy="340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42"/>
          <p:cNvSpPr/>
          <p:nvPr/>
        </p:nvSpPr>
        <p:spPr>
          <a:xfrm>
            <a:off x="3676923" y="3616973"/>
            <a:ext cx="340200" cy="340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42"/>
          <p:cNvSpPr/>
          <p:nvPr/>
        </p:nvSpPr>
        <p:spPr>
          <a:xfrm>
            <a:off x="4894748" y="3675473"/>
            <a:ext cx="340200" cy="340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42"/>
          <p:cNvSpPr/>
          <p:nvPr/>
        </p:nvSpPr>
        <p:spPr>
          <a:xfrm>
            <a:off x="2531123" y="2877185"/>
            <a:ext cx="340200" cy="340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42"/>
          <p:cNvSpPr/>
          <p:nvPr/>
        </p:nvSpPr>
        <p:spPr>
          <a:xfrm>
            <a:off x="2710373" y="1641885"/>
            <a:ext cx="340200" cy="340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42"/>
          <p:cNvSpPr/>
          <p:nvPr/>
        </p:nvSpPr>
        <p:spPr>
          <a:xfrm>
            <a:off x="5656098" y="2927010"/>
            <a:ext cx="340200" cy="340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42"/>
          <p:cNvSpPr/>
          <p:nvPr/>
        </p:nvSpPr>
        <p:spPr>
          <a:xfrm>
            <a:off x="4285148" y="4502935"/>
            <a:ext cx="340200" cy="340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4" name="Google Shape;394;p42"/>
          <p:cNvCxnSpPr>
            <a:stCxn id="391" idx="5"/>
            <a:endCxn id="389" idx="1"/>
          </p:cNvCxnSpPr>
          <p:nvPr/>
        </p:nvCxnSpPr>
        <p:spPr>
          <a:xfrm>
            <a:off x="3000752" y="1932264"/>
            <a:ext cx="555900" cy="48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42"/>
          <p:cNvCxnSpPr>
            <a:stCxn id="389" idx="3"/>
            <a:endCxn id="390" idx="7"/>
          </p:cNvCxnSpPr>
          <p:nvPr/>
        </p:nvCxnSpPr>
        <p:spPr>
          <a:xfrm flipH="1">
            <a:off x="2821619" y="2660364"/>
            <a:ext cx="735000" cy="266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42"/>
          <p:cNvCxnSpPr>
            <a:stCxn id="393" idx="0"/>
            <a:endCxn id="385" idx="5"/>
          </p:cNvCxnSpPr>
          <p:nvPr/>
        </p:nvCxnSpPr>
        <p:spPr>
          <a:xfrm rot="10800000">
            <a:off x="3967448" y="3907435"/>
            <a:ext cx="487800" cy="59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42"/>
          <p:cNvCxnSpPr>
            <a:stCxn id="392" idx="3"/>
            <a:endCxn id="383" idx="7"/>
          </p:cNvCxnSpPr>
          <p:nvPr/>
        </p:nvCxnSpPr>
        <p:spPr>
          <a:xfrm flipH="1">
            <a:off x="5185119" y="3217389"/>
            <a:ext cx="520800" cy="507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42"/>
          <p:cNvSpPr/>
          <p:nvPr/>
        </p:nvSpPr>
        <p:spPr>
          <a:xfrm>
            <a:off x="1877948" y="2150635"/>
            <a:ext cx="340200" cy="340200"/>
          </a:xfrm>
          <a:prstGeom prst="ellipse">
            <a:avLst/>
          </a:prstGeom>
          <a:solidFill>
            <a:srgbClr val="0000FF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42"/>
          <p:cNvSpPr/>
          <p:nvPr/>
        </p:nvSpPr>
        <p:spPr>
          <a:xfrm>
            <a:off x="2660548" y="3965960"/>
            <a:ext cx="340200" cy="340200"/>
          </a:xfrm>
          <a:prstGeom prst="ellipse">
            <a:avLst/>
          </a:prstGeom>
          <a:solidFill>
            <a:srgbClr val="0000FF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42"/>
          <p:cNvSpPr/>
          <p:nvPr/>
        </p:nvSpPr>
        <p:spPr>
          <a:xfrm>
            <a:off x="1720673" y="3446885"/>
            <a:ext cx="340200" cy="340200"/>
          </a:xfrm>
          <a:prstGeom prst="ellipse">
            <a:avLst/>
          </a:prstGeom>
          <a:solidFill>
            <a:srgbClr val="0000FF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42"/>
          <p:cNvSpPr/>
          <p:nvPr/>
        </p:nvSpPr>
        <p:spPr>
          <a:xfrm>
            <a:off x="3336723" y="4863985"/>
            <a:ext cx="340200" cy="340200"/>
          </a:xfrm>
          <a:prstGeom prst="ellipse">
            <a:avLst/>
          </a:prstGeom>
          <a:solidFill>
            <a:srgbClr val="0000FF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2" name="Google Shape;402;p42"/>
          <p:cNvCxnSpPr>
            <a:stCxn id="399" idx="0"/>
            <a:endCxn id="390" idx="4"/>
          </p:cNvCxnSpPr>
          <p:nvPr/>
        </p:nvCxnSpPr>
        <p:spPr>
          <a:xfrm rot="10800000">
            <a:off x="2701348" y="3217460"/>
            <a:ext cx="129300" cy="7485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42"/>
          <p:cNvCxnSpPr>
            <a:stCxn id="391" idx="4"/>
            <a:endCxn id="390" idx="0"/>
          </p:cNvCxnSpPr>
          <p:nvPr/>
        </p:nvCxnSpPr>
        <p:spPr>
          <a:xfrm flipH="1">
            <a:off x="2701373" y="1982085"/>
            <a:ext cx="179100" cy="8952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2"/>
          <p:cNvCxnSpPr>
            <a:stCxn id="393" idx="2"/>
            <a:endCxn id="390" idx="5"/>
          </p:cNvCxnSpPr>
          <p:nvPr/>
        </p:nvCxnSpPr>
        <p:spPr>
          <a:xfrm rot="10800000">
            <a:off x="2821448" y="3167635"/>
            <a:ext cx="1463700" cy="15054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42"/>
          <p:cNvCxnSpPr>
            <a:stCxn id="393" idx="2"/>
            <a:endCxn id="401" idx="6"/>
          </p:cNvCxnSpPr>
          <p:nvPr/>
        </p:nvCxnSpPr>
        <p:spPr>
          <a:xfrm flipH="1">
            <a:off x="3677048" y="4673035"/>
            <a:ext cx="608100" cy="3612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42"/>
          <p:cNvCxnSpPr>
            <a:stCxn id="391" idx="2"/>
            <a:endCxn id="398" idx="7"/>
          </p:cNvCxnSpPr>
          <p:nvPr/>
        </p:nvCxnSpPr>
        <p:spPr>
          <a:xfrm flipH="1">
            <a:off x="2168273" y="1811985"/>
            <a:ext cx="542100" cy="3885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42"/>
          <p:cNvCxnSpPr>
            <a:stCxn id="390" idx="1"/>
            <a:endCxn id="398" idx="5"/>
          </p:cNvCxnSpPr>
          <p:nvPr/>
        </p:nvCxnSpPr>
        <p:spPr>
          <a:xfrm rot="10800000">
            <a:off x="2168444" y="2441007"/>
            <a:ext cx="412500" cy="486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42"/>
          <p:cNvCxnSpPr>
            <a:stCxn id="390" idx="3"/>
            <a:endCxn id="400" idx="7"/>
          </p:cNvCxnSpPr>
          <p:nvPr/>
        </p:nvCxnSpPr>
        <p:spPr>
          <a:xfrm flipH="1">
            <a:off x="2010944" y="3167564"/>
            <a:ext cx="570000" cy="3291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2"/>
          <p:cNvCxnSpPr>
            <a:stCxn id="391" idx="6"/>
            <a:endCxn id="392" idx="2"/>
          </p:cNvCxnSpPr>
          <p:nvPr/>
        </p:nvCxnSpPr>
        <p:spPr>
          <a:xfrm>
            <a:off x="3050573" y="1811985"/>
            <a:ext cx="2605500" cy="12852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Layered breadth-first search</a:t>
            </a:r>
            <a:endParaRPr/>
          </a:p>
        </p:txBody>
      </p:sp>
      <p:sp>
        <p:nvSpPr>
          <p:cNvPr id="415" name="Google Shape;415;p4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43"/>
          <p:cNvSpPr/>
          <p:nvPr/>
        </p:nvSpPr>
        <p:spPr>
          <a:xfrm>
            <a:off x="4285148" y="2926998"/>
            <a:ext cx="340200" cy="340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7" name="Google Shape;417;p43"/>
          <p:cNvCxnSpPr>
            <a:stCxn id="416" idx="5"/>
            <a:endCxn id="418" idx="1"/>
          </p:cNvCxnSpPr>
          <p:nvPr/>
        </p:nvCxnSpPr>
        <p:spPr>
          <a:xfrm>
            <a:off x="4575527" y="3217377"/>
            <a:ext cx="369000" cy="5079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43"/>
          <p:cNvCxnSpPr>
            <a:stCxn id="420" idx="7"/>
            <a:endCxn id="416" idx="3"/>
          </p:cNvCxnSpPr>
          <p:nvPr/>
        </p:nvCxnSpPr>
        <p:spPr>
          <a:xfrm flipH="1" rot="10800000">
            <a:off x="3967302" y="3217394"/>
            <a:ext cx="367800" cy="4494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43"/>
          <p:cNvCxnSpPr>
            <a:stCxn id="422" idx="3"/>
            <a:endCxn id="416" idx="7"/>
          </p:cNvCxnSpPr>
          <p:nvPr/>
        </p:nvCxnSpPr>
        <p:spPr>
          <a:xfrm flipH="1">
            <a:off x="4575569" y="2490814"/>
            <a:ext cx="369000" cy="4860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43"/>
          <p:cNvCxnSpPr>
            <a:stCxn id="424" idx="5"/>
            <a:endCxn id="416" idx="1"/>
          </p:cNvCxnSpPr>
          <p:nvPr/>
        </p:nvCxnSpPr>
        <p:spPr>
          <a:xfrm>
            <a:off x="3797177" y="2660364"/>
            <a:ext cx="537900" cy="3165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43"/>
          <p:cNvSpPr/>
          <p:nvPr/>
        </p:nvSpPr>
        <p:spPr>
          <a:xfrm>
            <a:off x="3506798" y="2369985"/>
            <a:ext cx="340200" cy="3402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43"/>
          <p:cNvSpPr/>
          <p:nvPr/>
        </p:nvSpPr>
        <p:spPr>
          <a:xfrm>
            <a:off x="4894748" y="2200435"/>
            <a:ext cx="340200" cy="3402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43"/>
          <p:cNvSpPr/>
          <p:nvPr/>
        </p:nvSpPr>
        <p:spPr>
          <a:xfrm>
            <a:off x="3676923" y="3616973"/>
            <a:ext cx="340200" cy="3402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43"/>
          <p:cNvSpPr/>
          <p:nvPr/>
        </p:nvSpPr>
        <p:spPr>
          <a:xfrm>
            <a:off x="4894748" y="3675473"/>
            <a:ext cx="340200" cy="3402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43"/>
          <p:cNvSpPr/>
          <p:nvPr/>
        </p:nvSpPr>
        <p:spPr>
          <a:xfrm>
            <a:off x="2531123" y="2877185"/>
            <a:ext cx="340200" cy="3402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43"/>
          <p:cNvSpPr/>
          <p:nvPr/>
        </p:nvSpPr>
        <p:spPr>
          <a:xfrm>
            <a:off x="2710373" y="1641885"/>
            <a:ext cx="340200" cy="3402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43"/>
          <p:cNvSpPr/>
          <p:nvPr/>
        </p:nvSpPr>
        <p:spPr>
          <a:xfrm>
            <a:off x="5656098" y="2927010"/>
            <a:ext cx="340200" cy="3402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43"/>
          <p:cNvSpPr/>
          <p:nvPr/>
        </p:nvSpPr>
        <p:spPr>
          <a:xfrm>
            <a:off x="4285148" y="4502935"/>
            <a:ext cx="340200" cy="3402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9" name="Google Shape;429;p43"/>
          <p:cNvCxnSpPr>
            <a:stCxn id="426" idx="5"/>
            <a:endCxn id="424" idx="1"/>
          </p:cNvCxnSpPr>
          <p:nvPr/>
        </p:nvCxnSpPr>
        <p:spPr>
          <a:xfrm>
            <a:off x="3000752" y="1932264"/>
            <a:ext cx="555900" cy="4875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43"/>
          <p:cNvCxnSpPr>
            <a:stCxn id="424" idx="3"/>
            <a:endCxn id="425" idx="7"/>
          </p:cNvCxnSpPr>
          <p:nvPr/>
        </p:nvCxnSpPr>
        <p:spPr>
          <a:xfrm flipH="1">
            <a:off x="2821619" y="2660364"/>
            <a:ext cx="735000" cy="2667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43"/>
          <p:cNvCxnSpPr>
            <a:stCxn id="428" idx="0"/>
            <a:endCxn id="420" idx="5"/>
          </p:cNvCxnSpPr>
          <p:nvPr/>
        </p:nvCxnSpPr>
        <p:spPr>
          <a:xfrm rot="10800000">
            <a:off x="3967448" y="3907435"/>
            <a:ext cx="487800" cy="5955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43"/>
          <p:cNvCxnSpPr>
            <a:stCxn id="427" idx="3"/>
            <a:endCxn id="418" idx="7"/>
          </p:cNvCxnSpPr>
          <p:nvPr/>
        </p:nvCxnSpPr>
        <p:spPr>
          <a:xfrm flipH="1">
            <a:off x="5185119" y="3217389"/>
            <a:ext cx="520800" cy="5079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43"/>
          <p:cNvSpPr/>
          <p:nvPr/>
        </p:nvSpPr>
        <p:spPr>
          <a:xfrm>
            <a:off x="1877948" y="2150635"/>
            <a:ext cx="340200" cy="3402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43"/>
          <p:cNvSpPr/>
          <p:nvPr/>
        </p:nvSpPr>
        <p:spPr>
          <a:xfrm>
            <a:off x="2660548" y="3965960"/>
            <a:ext cx="340200" cy="3402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43"/>
          <p:cNvSpPr/>
          <p:nvPr/>
        </p:nvSpPr>
        <p:spPr>
          <a:xfrm>
            <a:off x="1720673" y="3446885"/>
            <a:ext cx="340200" cy="3402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43"/>
          <p:cNvSpPr/>
          <p:nvPr/>
        </p:nvSpPr>
        <p:spPr>
          <a:xfrm>
            <a:off x="3336723" y="4863985"/>
            <a:ext cx="340200" cy="340200"/>
          </a:xfrm>
          <a:prstGeom prst="ellipse">
            <a:avLst/>
          </a:prstGeom>
          <a:solidFill>
            <a:srgbClr val="99999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7" name="Google Shape;437;p43"/>
          <p:cNvCxnSpPr>
            <a:stCxn id="434" idx="0"/>
            <a:endCxn id="425" idx="4"/>
          </p:cNvCxnSpPr>
          <p:nvPr/>
        </p:nvCxnSpPr>
        <p:spPr>
          <a:xfrm rot="10800000">
            <a:off x="2701348" y="3217460"/>
            <a:ext cx="129300" cy="7485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3"/>
          <p:cNvCxnSpPr>
            <a:stCxn id="428" idx="2"/>
            <a:endCxn id="436" idx="6"/>
          </p:cNvCxnSpPr>
          <p:nvPr/>
        </p:nvCxnSpPr>
        <p:spPr>
          <a:xfrm flipH="1">
            <a:off x="3677048" y="4673035"/>
            <a:ext cx="608100" cy="3612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3"/>
          <p:cNvCxnSpPr>
            <a:stCxn id="425" idx="1"/>
            <a:endCxn id="433" idx="5"/>
          </p:cNvCxnSpPr>
          <p:nvPr/>
        </p:nvCxnSpPr>
        <p:spPr>
          <a:xfrm rot="10800000">
            <a:off x="2168444" y="2441007"/>
            <a:ext cx="412500" cy="4860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3"/>
          <p:cNvCxnSpPr>
            <a:stCxn id="425" idx="3"/>
            <a:endCxn id="435" idx="7"/>
          </p:cNvCxnSpPr>
          <p:nvPr/>
        </p:nvCxnSpPr>
        <p:spPr>
          <a:xfrm flipH="1">
            <a:off x="2010944" y="3167564"/>
            <a:ext cx="570000" cy="3291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Layered breadth-first search</a:t>
            </a:r>
            <a:endParaRPr/>
          </a:p>
        </p:txBody>
      </p:sp>
      <p:sp>
        <p:nvSpPr>
          <p:cNvPr id="446" name="Google Shape;446;p4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Termination</a:t>
            </a:r>
            <a:r>
              <a:rPr lang="en"/>
              <a:t>: when convergecast tells root no new nodes were found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Complexity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Messages: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O(|E|) explore messages, 1 per edge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O(n </a:t>
            </a:r>
            <a:r>
              <a:rPr i="1" lang="en"/>
              <a:t>diam</a:t>
            </a:r>
            <a:r>
              <a:rPr lang="en"/>
              <a:t>) newphase message transmissions (each each tree edge traversed at most once per phase)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Time: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Ignore local computation time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Each phase takes O(d </a:t>
            </a:r>
            <a:r>
              <a:rPr i="1" lang="en"/>
              <a:t>diam</a:t>
            </a:r>
            <a:r>
              <a:rPr lang="en"/>
              <a:t>), total time is O(d </a:t>
            </a:r>
            <a:r>
              <a:rPr i="1" lang="en"/>
              <a:t>diam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447" name="Google Shape;447;p4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approach</a:t>
            </a:r>
            <a:endParaRPr/>
          </a:p>
        </p:txBody>
      </p:sp>
      <p:sp>
        <p:nvSpPr>
          <p:cNvPr id="453" name="Google Shape;453;p4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LayeredBFS builds one layer at a time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AsyncBFS builds all layers at once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Hybrid approach builds m layers at a time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1 ≤ m ≤ </a:t>
            </a:r>
            <a:r>
              <a:rPr i="1" lang="en"/>
              <a:t>diam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Intermediate version</a:t>
            </a:r>
            <a:endParaRPr/>
          </a:p>
        </p:txBody>
      </p:sp>
      <p:sp>
        <p:nvSpPr>
          <p:cNvPr id="454" name="Google Shape;454;p4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6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Trade-off between number of messages and </a:t>
            </a:r>
            <a:r>
              <a:rPr lang="en"/>
              <a:t>r</a:t>
            </a:r>
            <a:r>
              <a:rPr lang="en"/>
              <a:t>unning time</a:t>
            </a:r>
            <a:endParaRPr/>
          </a:p>
        </p:txBody>
      </p:sp>
      <p:sp>
        <p:nvSpPr>
          <p:cNvPr id="460" name="Google Shape;460;p4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61" name="Google Shape;461;p46"/>
          <p:cNvGraphicFramePr/>
          <p:nvPr/>
        </p:nvGraphicFramePr>
        <p:xfrm>
          <a:off x="9525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{C0AAB4B3-2B76-473E-BF08-1771EB471B16}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Messages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Layered BFS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O(|E| + n </a:t>
                      </a:r>
                      <a:r>
                        <a:rPr i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diam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O(d </a:t>
                      </a:r>
                      <a:r>
                        <a:rPr i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diam</a:t>
                      </a:r>
                      <a:r>
                        <a:rPr baseline="30000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Hybrid BFS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O(m |E| + n </a:t>
                      </a:r>
                      <a:r>
                        <a:rPr i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diam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/m)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O(d </a:t>
                      </a:r>
                      <a:r>
                        <a:rPr i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diam</a:t>
                      </a:r>
                      <a:r>
                        <a:rPr baseline="30000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/m)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Async BFS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O(</a:t>
                      </a:r>
                      <a:r>
                        <a:rPr i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diam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|E|)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O(d </a:t>
                      </a:r>
                      <a:r>
                        <a:rPr i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diam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</a:t>
            </a:r>
            <a:endParaRPr/>
          </a:p>
        </p:txBody>
      </p:sp>
      <p:sp>
        <p:nvSpPr>
          <p:cNvPr id="467" name="Google Shape;467;p4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Assumptions</a:t>
            </a:r>
            <a:r>
              <a:rPr lang="en"/>
              <a:t>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Same as in breadth-first search, plus edge weights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weight(i,j)</a:t>
            </a:r>
            <a:r>
              <a:rPr lang="en"/>
              <a:t>: nonnegative real, same in both directions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Require</a:t>
            </a:r>
            <a:r>
              <a:rPr lang="en"/>
              <a:t>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Compute </a:t>
            </a:r>
            <a:r>
              <a:rPr lang="en">
                <a:solidFill>
                  <a:srgbClr val="0000FF"/>
                </a:solidFill>
              </a:rPr>
              <a:t>parent</a:t>
            </a:r>
            <a:r>
              <a:rPr lang="en"/>
              <a:t> and </a:t>
            </a:r>
            <a:r>
              <a:rPr lang="en">
                <a:solidFill>
                  <a:srgbClr val="0000FF"/>
                </a:solidFill>
              </a:rPr>
              <a:t>distance</a:t>
            </a:r>
            <a:r>
              <a:rPr lang="en"/>
              <a:t> on shortest-path</a:t>
            </a:r>
            <a:br>
              <a:rPr lang="en"/>
            </a:b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Use Bellman-Ford asynchronously</a:t>
            </a:r>
            <a:endParaRPr/>
          </a:p>
        </p:txBody>
      </p:sp>
      <p:sp>
        <p:nvSpPr>
          <p:cNvPr id="468" name="Google Shape;468;p4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 s</a:t>
            </a:r>
            <a:r>
              <a:rPr lang="en"/>
              <a:t>hortest paths: example</a:t>
            </a:r>
            <a:endParaRPr/>
          </a:p>
        </p:txBody>
      </p:sp>
      <p:sp>
        <p:nvSpPr>
          <p:cNvPr id="474" name="Google Shape;474;p4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48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48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1" name="Google Shape;481;p48"/>
          <p:cNvCxnSpPr>
            <a:stCxn id="476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48"/>
          <p:cNvCxnSpPr>
            <a:stCxn id="476" idx="4"/>
            <a:endCxn id="479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48"/>
          <p:cNvCxnSpPr>
            <a:stCxn id="476" idx="6"/>
            <a:endCxn id="477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" name="Google Shape;484;p48"/>
          <p:cNvCxnSpPr>
            <a:stCxn id="477" idx="2"/>
            <a:endCxn id="476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48"/>
          <p:cNvCxnSpPr>
            <a:stCxn id="479" idx="6"/>
            <a:endCxn id="477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48"/>
          <p:cNvCxnSpPr>
            <a:stCxn id="477" idx="4"/>
            <a:endCxn id="480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48"/>
          <p:cNvCxnSpPr>
            <a:stCxn id="480" idx="0"/>
            <a:endCxn id="479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48"/>
          <p:cNvCxnSpPr>
            <a:stCxn id="480" idx="1"/>
            <a:endCxn id="478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9" name="Google Shape;489;p48"/>
          <p:cNvCxnSpPr>
            <a:stCxn id="478" idx="0"/>
            <a:endCxn id="475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48"/>
          <p:cNvCxnSpPr>
            <a:stCxn id="475" idx="3"/>
            <a:endCxn id="478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48"/>
          <p:cNvCxnSpPr>
            <a:stCxn id="475" idx="6"/>
            <a:endCxn id="479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92" name="Google Shape;492;p48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1 start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48"/>
          <p:cNvSpPr txBox="1"/>
          <p:nvPr/>
        </p:nvSpPr>
        <p:spPr>
          <a:xfrm>
            <a:off x="2904874" y="334995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48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48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48"/>
          <p:cNvSpPr txBox="1"/>
          <p:nvPr/>
        </p:nvSpPr>
        <p:spPr>
          <a:xfrm>
            <a:off x="3528325" y="46402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48"/>
          <p:cNvSpPr txBox="1"/>
          <p:nvPr/>
        </p:nvSpPr>
        <p:spPr>
          <a:xfrm>
            <a:off x="2755088" y="48930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48"/>
          <p:cNvSpPr txBox="1"/>
          <p:nvPr/>
        </p:nvSpPr>
        <p:spPr>
          <a:xfrm>
            <a:off x="38460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48"/>
          <p:cNvSpPr txBox="1"/>
          <p:nvPr/>
        </p:nvSpPr>
        <p:spPr>
          <a:xfrm>
            <a:off x="2904863" y="22231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48"/>
          <p:cNvSpPr txBox="1"/>
          <p:nvPr/>
        </p:nvSpPr>
        <p:spPr>
          <a:xfrm>
            <a:off x="5095199" y="222317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48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48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48"/>
          <p:cNvSpPr txBox="1"/>
          <p:nvPr/>
        </p:nvSpPr>
        <p:spPr>
          <a:xfrm>
            <a:off x="4751913" y="33819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48"/>
          <p:cNvSpPr txBox="1"/>
          <p:nvPr/>
        </p:nvSpPr>
        <p:spPr>
          <a:xfrm>
            <a:off x="3798375" y="59704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48"/>
          <p:cNvSpPr txBox="1"/>
          <p:nvPr/>
        </p:nvSpPr>
        <p:spPr>
          <a:xfrm>
            <a:off x="1685625" y="47269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48"/>
          <p:cNvSpPr txBox="1"/>
          <p:nvPr/>
        </p:nvSpPr>
        <p:spPr>
          <a:xfrm>
            <a:off x="1346325" y="241850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48"/>
          <p:cNvSpPr txBox="1"/>
          <p:nvPr/>
        </p:nvSpPr>
        <p:spPr>
          <a:xfrm>
            <a:off x="3528325" y="15460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48"/>
          <p:cNvSpPr txBox="1"/>
          <p:nvPr/>
        </p:nvSpPr>
        <p:spPr>
          <a:xfrm>
            <a:off x="6274875" y="24185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48"/>
          <p:cNvSpPr txBox="1"/>
          <p:nvPr/>
        </p:nvSpPr>
        <p:spPr>
          <a:xfrm>
            <a:off x="4303875" y="41651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Synchronous shortest paths: example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49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49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49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" name="Google Shape;519;p49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49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49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2" name="Google Shape;522;p49"/>
          <p:cNvCxnSpPr>
            <a:stCxn id="517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49"/>
          <p:cNvCxnSpPr>
            <a:stCxn id="517" idx="4"/>
            <a:endCxn id="520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49"/>
          <p:cNvCxnSpPr>
            <a:stCxn id="517" idx="6"/>
            <a:endCxn id="518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Google Shape;525;p49"/>
          <p:cNvCxnSpPr>
            <a:stCxn id="518" idx="2"/>
            <a:endCxn id="517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49"/>
          <p:cNvCxnSpPr>
            <a:stCxn id="520" idx="6"/>
            <a:endCxn id="518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49"/>
          <p:cNvCxnSpPr>
            <a:stCxn id="518" idx="4"/>
            <a:endCxn id="521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8" name="Google Shape;528;p49"/>
          <p:cNvCxnSpPr>
            <a:stCxn id="521" idx="0"/>
            <a:endCxn id="520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9" name="Google Shape;529;p49"/>
          <p:cNvCxnSpPr>
            <a:stCxn id="521" idx="1"/>
            <a:endCxn id="519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p49"/>
          <p:cNvCxnSpPr>
            <a:stCxn id="519" idx="0"/>
            <a:endCxn id="516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49"/>
          <p:cNvCxnSpPr>
            <a:stCxn id="516" idx="3"/>
            <a:endCxn id="519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2" name="Google Shape;532;p49"/>
          <p:cNvCxnSpPr>
            <a:stCxn id="516" idx="6"/>
            <a:endCxn id="520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33" name="Google Shape;533;p49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1 msgs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49"/>
          <p:cNvSpPr txBox="1"/>
          <p:nvPr/>
        </p:nvSpPr>
        <p:spPr>
          <a:xfrm>
            <a:off x="2904874" y="334995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49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49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49"/>
          <p:cNvSpPr txBox="1"/>
          <p:nvPr/>
        </p:nvSpPr>
        <p:spPr>
          <a:xfrm>
            <a:off x="3528325" y="46402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8" name="Google Shape;538;p49"/>
          <p:cNvSpPr txBox="1"/>
          <p:nvPr/>
        </p:nvSpPr>
        <p:spPr>
          <a:xfrm>
            <a:off x="2755088" y="48930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49"/>
          <p:cNvSpPr txBox="1"/>
          <p:nvPr/>
        </p:nvSpPr>
        <p:spPr>
          <a:xfrm>
            <a:off x="38460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49"/>
          <p:cNvSpPr txBox="1"/>
          <p:nvPr/>
        </p:nvSpPr>
        <p:spPr>
          <a:xfrm>
            <a:off x="2904863" y="22231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49"/>
          <p:cNvSpPr txBox="1"/>
          <p:nvPr/>
        </p:nvSpPr>
        <p:spPr>
          <a:xfrm>
            <a:off x="5095199" y="222317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49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49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49"/>
          <p:cNvSpPr txBox="1"/>
          <p:nvPr/>
        </p:nvSpPr>
        <p:spPr>
          <a:xfrm>
            <a:off x="4751913" y="33819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49"/>
          <p:cNvSpPr txBox="1"/>
          <p:nvPr/>
        </p:nvSpPr>
        <p:spPr>
          <a:xfrm>
            <a:off x="3798375" y="59704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49"/>
          <p:cNvSpPr txBox="1"/>
          <p:nvPr/>
        </p:nvSpPr>
        <p:spPr>
          <a:xfrm>
            <a:off x="1685625" y="47269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49"/>
          <p:cNvSpPr txBox="1"/>
          <p:nvPr/>
        </p:nvSpPr>
        <p:spPr>
          <a:xfrm>
            <a:off x="1346325" y="241850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49"/>
          <p:cNvSpPr txBox="1"/>
          <p:nvPr/>
        </p:nvSpPr>
        <p:spPr>
          <a:xfrm>
            <a:off x="3528325" y="15460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49"/>
          <p:cNvSpPr txBox="1"/>
          <p:nvPr/>
        </p:nvSpPr>
        <p:spPr>
          <a:xfrm>
            <a:off x="6274875" y="24185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49"/>
          <p:cNvSpPr txBox="1"/>
          <p:nvPr/>
        </p:nvSpPr>
        <p:spPr>
          <a:xfrm>
            <a:off x="4303875" y="41651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49"/>
          <p:cNvSpPr txBox="1"/>
          <p:nvPr/>
        </p:nvSpPr>
        <p:spPr>
          <a:xfrm>
            <a:off x="4891025" y="36430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49"/>
          <p:cNvSpPr txBox="1"/>
          <p:nvPr/>
        </p:nvSpPr>
        <p:spPr>
          <a:xfrm>
            <a:off x="3113575" y="30264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Synchronous shortest paths: example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9" name="Google Shape;559;p50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50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50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2" name="Google Shape;562;p50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50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p50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5" name="Google Shape;565;p50"/>
          <p:cNvCxnSpPr>
            <a:stCxn id="560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50"/>
          <p:cNvCxnSpPr>
            <a:stCxn id="560" idx="4"/>
            <a:endCxn id="563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50"/>
          <p:cNvCxnSpPr>
            <a:stCxn id="560" idx="6"/>
            <a:endCxn id="561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50"/>
          <p:cNvCxnSpPr>
            <a:stCxn id="561" idx="2"/>
            <a:endCxn id="560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50"/>
          <p:cNvCxnSpPr>
            <a:stCxn id="563" idx="6"/>
            <a:endCxn id="561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0" name="Google Shape;570;p50"/>
          <p:cNvCxnSpPr>
            <a:stCxn id="561" idx="4"/>
            <a:endCxn id="564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p50"/>
          <p:cNvCxnSpPr>
            <a:stCxn id="564" idx="0"/>
            <a:endCxn id="563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50"/>
          <p:cNvCxnSpPr>
            <a:stCxn id="564" idx="1"/>
            <a:endCxn id="562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3" name="Google Shape;573;p50"/>
          <p:cNvCxnSpPr>
            <a:stCxn id="562" idx="0"/>
            <a:endCxn id="559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4" name="Google Shape;574;p50"/>
          <p:cNvCxnSpPr>
            <a:stCxn id="559" idx="3"/>
            <a:endCxn id="562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5" name="Google Shape;575;p50"/>
          <p:cNvCxnSpPr>
            <a:stCxn id="559" idx="6"/>
            <a:endCxn id="563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76" name="Google Shape;576;p50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1 trans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50"/>
          <p:cNvSpPr txBox="1"/>
          <p:nvPr/>
        </p:nvSpPr>
        <p:spPr>
          <a:xfrm>
            <a:off x="2904874" y="334995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Google Shape;578;p50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50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50"/>
          <p:cNvSpPr txBox="1"/>
          <p:nvPr/>
        </p:nvSpPr>
        <p:spPr>
          <a:xfrm>
            <a:off x="3528325" y="46402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50"/>
          <p:cNvSpPr txBox="1"/>
          <p:nvPr/>
        </p:nvSpPr>
        <p:spPr>
          <a:xfrm>
            <a:off x="2755088" y="48930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50"/>
          <p:cNvSpPr txBox="1"/>
          <p:nvPr/>
        </p:nvSpPr>
        <p:spPr>
          <a:xfrm>
            <a:off x="38460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50"/>
          <p:cNvSpPr txBox="1"/>
          <p:nvPr/>
        </p:nvSpPr>
        <p:spPr>
          <a:xfrm>
            <a:off x="2904863" y="22231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4" name="Google Shape;584;p50"/>
          <p:cNvSpPr txBox="1"/>
          <p:nvPr/>
        </p:nvSpPr>
        <p:spPr>
          <a:xfrm>
            <a:off x="5095199" y="222317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50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50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50"/>
          <p:cNvSpPr txBox="1"/>
          <p:nvPr/>
        </p:nvSpPr>
        <p:spPr>
          <a:xfrm>
            <a:off x="4751913" y="33819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50"/>
          <p:cNvSpPr txBox="1"/>
          <p:nvPr/>
        </p:nvSpPr>
        <p:spPr>
          <a:xfrm>
            <a:off x="3798375" y="59704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50"/>
          <p:cNvSpPr txBox="1"/>
          <p:nvPr/>
        </p:nvSpPr>
        <p:spPr>
          <a:xfrm>
            <a:off x="1685625" y="47269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50"/>
          <p:cNvSpPr txBox="1"/>
          <p:nvPr/>
        </p:nvSpPr>
        <p:spPr>
          <a:xfrm>
            <a:off x="1346325" y="241850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p50"/>
          <p:cNvSpPr txBox="1"/>
          <p:nvPr/>
        </p:nvSpPr>
        <p:spPr>
          <a:xfrm>
            <a:off x="3528325" y="15460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50"/>
          <p:cNvSpPr txBox="1"/>
          <p:nvPr/>
        </p:nvSpPr>
        <p:spPr>
          <a:xfrm>
            <a:off x="6274875" y="24185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Google Shape;593;p50"/>
          <p:cNvSpPr txBox="1"/>
          <p:nvPr/>
        </p:nvSpPr>
        <p:spPr>
          <a:xfrm>
            <a:off x="4303875" y="41651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50"/>
          <p:cNvSpPr txBox="1"/>
          <p:nvPr/>
        </p:nvSpPr>
        <p:spPr>
          <a:xfrm>
            <a:off x="4891025" y="36430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50"/>
          <p:cNvSpPr txBox="1"/>
          <p:nvPr/>
        </p:nvSpPr>
        <p:spPr>
          <a:xfrm>
            <a:off x="3113575" y="30264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 propagation for leader election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Second solution was wave propagation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Only send when discovering a larger PID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Time: O(diam), messages: O(|E|)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How do we make it work in</a:t>
            </a:r>
            <a:br>
              <a:rPr lang="en"/>
            </a:br>
            <a:r>
              <a:rPr lang="en"/>
              <a:t>asynchronous networks?</a:t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Synchronous shortest paths: example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2" name="Google Shape;602;p51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51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51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p51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51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p51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8" name="Google Shape;608;p51"/>
          <p:cNvCxnSpPr>
            <a:stCxn id="603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9" name="Google Shape;609;p51"/>
          <p:cNvCxnSpPr>
            <a:stCxn id="603" idx="4"/>
            <a:endCxn id="606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51"/>
          <p:cNvCxnSpPr>
            <a:stCxn id="603" idx="6"/>
            <a:endCxn id="604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51"/>
          <p:cNvCxnSpPr>
            <a:stCxn id="604" idx="2"/>
            <a:endCxn id="603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51"/>
          <p:cNvCxnSpPr>
            <a:stCxn id="606" idx="6"/>
            <a:endCxn id="604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51"/>
          <p:cNvCxnSpPr>
            <a:stCxn id="604" idx="4"/>
            <a:endCxn id="607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51"/>
          <p:cNvCxnSpPr>
            <a:stCxn id="607" idx="0"/>
            <a:endCxn id="606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" name="Google Shape;615;p51"/>
          <p:cNvCxnSpPr>
            <a:stCxn id="607" idx="1"/>
            <a:endCxn id="605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51"/>
          <p:cNvCxnSpPr>
            <a:stCxn id="605" idx="0"/>
            <a:endCxn id="602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7" name="Google Shape;617;p51"/>
          <p:cNvCxnSpPr>
            <a:stCxn id="602" idx="3"/>
            <a:endCxn id="605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" name="Google Shape;618;p51"/>
          <p:cNvCxnSpPr>
            <a:stCxn id="602" idx="6"/>
            <a:endCxn id="606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19" name="Google Shape;619;p51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2 start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51"/>
          <p:cNvSpPr txBox="1"/>
          <p:nvPr/>
        </p:nvSpPr>
        <p:spPr>
          <a:xfrm>
            <a:off x="2904874" y="334995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51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2" name="Google Shape;622;p51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51"/>
          <p:cNvSpPr txBox="1"/>
          <p:nvPr/>
        </p:nvSpPr>
        <p:spPr>
          <a:xfrm>
            <a:off x="3528325" y="46402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51"/>
          <p:cNvSpPr txBox="1"/>
          <p:nvPr/>
        </p:nvSpPr>
        <p:spPr>
          <a:xfrm>
            <a:off x="2755088" y="48930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" name="Google Shape;625;p51"/>
          <p:cNvSpPr txBox="1"/>
          <p:nvPr/>
        </p:nvSpPr>
        <p:spPr>
          <a:xfrm>
            <a:off x="38460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51"/>
          <p:cNvSpPr txBox="1"/>
          <p:nvPr/>
        </p:nvSpPr>
        <p:spPr>
          <a:xfrm>
            <a:off x="2904863" y="22231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51"/>
          <p:cNvSpPr txBox="1"/>
          <p:nvPr/>
        </p:nvSpPr>
        <p:spPr>
          <a:xfrm>
            <a:off x="5095199" y="222317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8" name="Google Shape;628;p51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9" name="Google Shape;629;p51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51"/>
          <p:cNvSpPr txBox="1"/>
          <p:nvPr/>
        </p:nvSpPr>
        <p:spPr>
          <a:xfrm>
            <a:off x="4751913" y="33819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51"/>
          <p:cNvSpPr txBox="1"/>
          <p:nvPr/>
        </p:nvSpPr>
        <p:spPr>
          <a:xfrm>
            <a:off x="3798375" y="59704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51"/>
          <p:cNvSpPr txBox="1"/>
          <p:nvPr/>
        </p:nvSpPr>
        <p:spPr>
          <a:xfrm>
            <a:off x="1685625" y="47269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51"/>
          <p:cNvSpPr txBox="1"/>
          <p:nvPr/>
        </p:nvSpPr>
        <p:spPr>
          <a:xfrm>
            <a:off x="1346325" y="241850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51"/>
          <p:cNvSpPr txBox="1"/>
          <p:nvPr/>
        </p:nvSpPr>
        <p:spPr>
          <a:xfrm>
            <a:off x="3528325" y="15460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p51"/>
          <p:cNvSpPr txBox="1"/>
          <p:nvPr/>
        </p:nvSpPr>
        <p:spPr>
          <a:xfrm>
            <a:off x="6274875" y="24185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51"/>
          <p:cNvSpPr txBox="1"/>
          <p:nvPr/>
        </p:nvSpPr>
        <p:spPr>
          <a:xfrm>
            <a:off x="4303875" y="41651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Synchronous shortest paths: example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5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3" name="Google Shape;643;p52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52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52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52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52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8" name="Google Shape;648;p52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9" name="Google Shape;649;p52"/>
          <p:cNvCxnSpPr>
            <a:stCxn id="644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0" name="Google Shape;650;p52"/>
          <p:cNvCxnSpPr>
            <a:stCxn id="644" idx="4"/>
            <a:endCxn id="647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1" name="Google Shape;651;p52"/>
          <p:cNvCxnSpPr>
            <a:stCxn id="644" idx="6"/>
            <a:endCxn id="645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2" name="Google Shape;652;p52"/>
          <p:cNvCxnSpPr>
            <a:stCxn id="645" idx="2"/>
            <a:endCxn id="644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" name="Google Shape;653;p52"/>
          <p:cNvCxnSpPr>
            <a:stCxn id="647" idx="6"/>
            <a:endCxn id="645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4" name="Google Shape;654;p52"/>
          <p:cNvCxnSpPr>
            <a:stCxn id="645" idx="4"/>
            <a:endCxn id="648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5" name="Google Shape;655;p52"/>
          <p:cNvCxnSpPr>
            <a:stCxn id="648" idx="0"/>
            <a:endCxn id="647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6" name="Google Shape;656;p52"/>
          <p:cNvCxnSpPr>
            <a:stCxn id="648" idx="1"/>
            <a:endCxn id="646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" name="Google Shape;657;p52"/>
          <p:cNvCxnSpPr>
            <a:stCxn id="646" idx="0"/>
            <a:endCxn id="643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8" name="Google Shape;658;p52"/>
          <p:cNvCxnSpPr>
            <a:stCxn id="643" idx="3"/>
            <a:endCxn id="646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9" name="Google Shape;659;p52"/>
          <p:cNvCxnSpPr>
            <a:stCxn id="643" idx="6"/>
            <a:endCxn id="647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60" name="Google Shape;660;p52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2 msgs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52"/>
          <p:cNvSpPr txBox="1"/>
          <p:nvPr/>
        </p:nvSpPr>
        <p:spPr>
          <a:xfrm>
            <a:off x="2904874" y="334995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52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52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52"/>
          <p:cNvSpPr txBox="1"/>
          <p:nvPr/>
        </p:nvSpPr>
        <p:spPr>
          <a:xfrm>
            <a:off x="3528325" y="46402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Google Shape;665;p52"/>
          <p:cNvSpPr txBox="1"/>
          <p:nvPr/>
        </p:nvSpPr>
        <p:spPr>
          <a:xfrm>
            <a:off x="2755088" y="48930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6" name="Google Shape;666;p52"/>
          <p:cNvSpPr txBox="1"/>
          <p:nvPr/>
        </p:nvSpPr>
        <p:spPr>
          <a:xfrm>
            <a:off x="38460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Google Shape;667;p52"/>
          <p:cNvSpPr txBox="1"/>
          <p:nvPr/>
        </p:nvSpPr>
        <p:spPr>
          <a:xfrm>
            <a:off x="2904863" y="22231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Google Shape;668;p52"/>
          <p:cNvSpPr txBox="1"/>
          <p:nvPr/>
        </p:nvSpPr>
        <p:spPr>
          <a:xfrm>
            <a:off x="5095199" y="222317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9" name="Google Shape;669;p52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0" name="Google Shape;670;p52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1" name="Google Shape;671;p52"/>
          <p:cNvSpPr txBox="1"/>
          <p:nvPr/>
        </p:nvSpPr>
        <p:spPr>
          <a:xfrm>
            <a:off x="4751913" y="33819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2" name="Google Shape;672;p52"/>
          <p:cNvSpPr txBox="1"/>
          <p:nvPr/>
        </p:nvSpPr>
        <p:spPr>
          <a:xfrm>
            <a:off x="3798375" y="59704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52"/>
          <p:cNvSpPr txBox="1"/>
          <p:nvPr/>
        </p:nvSpPr>
        <p:spPr>
          <a:xfrm>
            <a:off x="1685625" y="47269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" name="Google Shape;674;p52"/>
          <p:cNvSpPr txBox="1"/>
          <p:nvPr/>
        </p:nvSpPr>
        <p:spPr>
          <a:xfrm>
            <a:off x="1346325" y="241850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p52"/>
          <p:cNvSpPr txBox="1"/>
          <p:nvPr/>
        </p:nvSpPr>
        <p:spPr>
          <a:xfrm>
            <a:off x="3528325" y="15460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6" name="Google Shape;676;p52"/>
          <p:cNvSpPr txBox="1"/>
          <p:nvPr/>
        </p:nvSpPr>
        <p:spPr>
          <a:xfrm>
            <a:off x="6274875" y="24185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7" name="Google Shape;677;p52"/>
          <p:cNvSpPr txBox="1"/>
          <p:nvPr/>
        </p:nvSpPr>
        <p:spPr>
          <a:xfrm>
            <a:off x="4303875" y="41651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8" name="Google Shape;678;p52"/>
          <p:cNvSpPr txBox="1"/>
          <p:nvPr/>
        </p:nvSpPr>
        <p:spPr>
          <a:xfrm>
            <a:off x="4886875" y="32300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52"/>
          <p:cNvSpPr txBox="1"/>
          <p:nvPr/>
        </p:nvSpPr>
        <p:spPr>
          <a:xfrm>
            <a:off x="3113575" y="30264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52"/>
          <p:cNvSpPr txBox="1"/>
          <p:nvPr/>
        </p:nvSpPr>
        <p:spPr>
          <a:xfrm>
            <a:off x="4680075" y="46648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52"/>
          <p:cNvSpPr txBox="1"/>
          <p:nvPr/>
        </p:nvSpPr>
        <p:spPr>
          <a:xfrm>
            <a:off x="4561038" y="26193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52"/>
          <p:cNvSpPr txBox="1"/>
          <p:nvPr/>
        </p:nvSpPr>
        <p:spPr>
          <a:xfrm>
            <a:off x="1351000" y="376242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Synchronous shortest paths: example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5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9" name="Google Shape;689;p53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0" name="Google Shape;690;p53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1" name="Google Shape;691;p53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2" name="Google Shape;692;p53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53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4" name="Google Shape;694;p53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5" name="Google Shape;695;p53"/>
          <p:cNvCxnSpPr>
            <a:stCxn id="690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6" name="Google Shape;696;p53"/>
          <p:cNvCxnSpPr>
            <a:stCxn id="690" idx="4"/>
            <a:endCxn id="693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7" name="Google Shape;697;p53"/>
          <p:cNvCxnSpPr>
            <a:stCxn id="690" idx="6"/>
            <a:endCxn id="691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8" name="Google Shape;698;p53"/>
          <p:cNvCxnSpPr>
            <a:stCxn id="691" idx="2"/>
            <a:endCxn id="690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53"/>
          <p:cNvCxnSpPr>
            <a:stCxn id="693" idx="6"/>
            <a:endCxn id="691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Google Shape;700;p53"/>
          <p:cNvCxnSpPr>
            <a:stCxn id="691" idx="4"/>
            <a:endCxn id="694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1" name="Google Shape;701;p53"/>
          <p:cNvCxnSpPr>
            <a:stCxn id="694" idx="0"/>
            <a:endCxn id="693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2" name="Google Shape;702;p53"/>
          <p:cNvCxnSpPr>
            <a:stCxn id="694" idx="1"/>
            <a:endCxn id="692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3" name="Google Shape;703;p53"/>
          <p:cNvCxnSpPr>
            <a:stCxn id="692" idx="0"/>
            <a:endCxn id="689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4" name="Google Shape;704;p53"/>
          <p:cNvCxnSpPr>
            <a:stCxn id="689" idx="3"/>
            <a:endCxn id="692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5" name="Google Shape;705;p53"/>
          <p:cNvCxnSpPr>
            <a:stCxn id="689" idx="6"/>
            <a:endCxn id="693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06" name="Google Shape;706;p53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2 trans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7" name="Google Shape;707;p53"/>
          <p:cNvSpPr txBox="1"/>
          <p:nvPr/>
        </p:nvSpPr>
        <p:spPr>
          <a:xfrm>
            <a:off x="2904874" y="334995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8" name="Google Shape;708;p53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9" name="Google Shape;709;p53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0" name="Google Shape;710;p53"/>
          <p:cNvSpPr txBox="1"/>
          <p:nvPr/>
        </p:nvSpPr>
        <p:spPr>
          <a:xfrm>
            <a:off x="3528325" y="46402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1" name="Google Shape;711;p53"/>
          <p:cNvSpPr txBox="1"/>
          <p:nvPr/>
        </p:nvSpPr>
        <p:spPr>
          <a:xfrm>
            <a:off x="2755088" y="48930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2" name="Google Shape;712;p53"/>
          <p:cNvSpPr txBox="1"/>
          <p:nvPr/>
        </p:nvSpPr>
        <p:spPr>
          <a:xfrm>
            <a:off x="38460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Google Shape;713;p53"/>
          <p:cNvSpPr txBox="1"/>
          <p:nvPr/>
        </p:nvSpPr>
        <p:spPr>
          <a:xfrm>
            <a:off x="2904863" y="22231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4" name="Google Shape;714;p53"/>
          <p:cNvSpPr txBox="1"/>
          <p:nvPr/>
        </p:nvSpPr>
        <p:spPr>
          <a:xfrm>
            <a:off x="5095199" y="222317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p53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6" name="Google Shape;716;p53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7" name="Google Shape;717;p53"/>
          <p:cNvSpPr txBox="1"/>
          <p:nvPr/>
        </p:nvSpPr>
        <p:spPr>
          <a:xfrm>
            <a:off x="4751913" y="33819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8" name="Google Shape;718;p53"/>
          <p:cNvSpPr txBox="1"/>
          <p:nvPr/>
        </p:nvSpPr>
        <p:spPr>
          <a:xfrm>
            <a:off x="3798375" y="59704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53"/>
          <p:cNvSpPr txBox="1"/>
          <p:nvPr/>
        </p:nvSpPr>
        <p:spPr>
          <a:xfrm>
            <a:off x="1497375" y="472692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0" name="Google Shape;720;p53"/>
          <p:cNvSpPr txBox="1"/>
          <p:nvPr/>
        </p:nvSpPr>
        <p:spPr>
          <a:xfrm>
            <a:off x="1346325" y="241850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1" name="Google Shape;721;p53"/>
          <p:cNvSpPr txBox="1"/>
          <p:nvPr/>
        </p:nvSpPr>
        <p:spPr>
          <a:xfrm>
            <a:off x="3528325" y="15460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53"/>
          <p:cNvSpPr txBox="1"/>
          <p:nvPr/>
        </p:nvSpPr>
        <p:spPr>
          <a:xfrm>
            <a:off x="6274875" y="24185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53"/>
          <p:cNvSpPr txBox="1"/>
          <p:nvPr/>
        </p:nvSpPr>
        <p:spPr>
          <a:xfrm>
            <a:off x="4303875" y="41651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53"/>
          <p:cNvSpPr txBox="1"/>
          <p:nvPr/>
        </p:nvSpPr>
        <p:spPr>
          <a:xfrm>
            <a:off x="4886875" y="32300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5" name="Google Shape;725;p53"/>
          <p:cNvSpPr txBox="1"/>
          <p:nvPr/>
        </p:nvSpPr>
        <p:spPr>
          <a:xfrm>
            <a:off x="3113575" y="30264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6" name="Google Shape;726;p53"/>
          <p:cNvSpPr txBox="1"/>
          <p:nvPr/>
        </p:nvSpPr>
        <p:spPr>
          <a:xfrm>
            <a:off x="4680075" y="46648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7" name="Google Shape;727;p53"/>
          <p:cNvSpPr txBox="1"/>
          <p:nvPr/>
        </p:nvSpPr>
        <p:spPr>
          <a:xfrm>
            <a:off x="4561038" y="26193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53"/>
          <p:cNvSpPr txBox="1"/>
          <p:nvPr/>
        </p:nvSpPr>
        <p:spPr>
          <a:xfrm>
            <a:off x="1351000" y="376242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Synchronous shortest paths: example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5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5" name="Google Shape;735;p54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6" name="Google Shape;736;p54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54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54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54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0" name="Google Shape;740;p54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1" name="Google Shape;741;p54"/>
          <p:cNvCxnSpPr>
            <a:stCxn id="736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2" name="Google Shape;742;p54"/>
          <p:cNvCxnSpPr>
            <a:stCxn id="736" idx="4"/>
            <a:endCxn id="739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3" name="Google Shape;743;p54"/>
          <p:cNvCxnSpPr>
            <a:stCxn id="736" idx="6"/>
            <a:endCxn id="737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4" name="Google Shape;744;p54"/>
          <p:cNvCxnSpPr>
            <a:stCxn id="737" idx="2"/>
            <a:endCxn id="736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5" name="Google Shape;745;p54"/>
          <p:cNvCxnSpPr>
            <a:stCxn id="739" idx="6"/>
            <a:endCxn id="737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6" name="Google Shape;746;p54"/>
          <p:cNvCxnSpPr>
            <a:stCxn id="737" idx="4"/>
            <a:endCxn id="740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7" name="Google Shape;747;p54"/>
          <p:cNvCxnSpPr>
            <a:stCxn id="740" idx="0"/>
            <a:endCxn id="739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8" name="Google Shape;748;p54"/>
          <p:cNvCxnSpPr>
            <a:stCxn id="740" idx="1"/>
            <a:endCxn id="738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9" name="Google Shape;749;p54"/>
          <p:cNvCxnSpPr>
            <a:stCxn id="738" idx="0"/>
            <a:endCxn id="735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0" name="Google Shape;750;p54"/>
          <p:cNvCxnSpPr>
            <a:stCxn id="735" idx="3"/>
            <a:endCxn id="738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1" name="Google Shape;751;p54"/>
          <p:cNvCxnSpPr>
            <a:stCxn id="735" idx="6"/>
            <a:endCxn id="739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52" name="Google Shape;752;p54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3 start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3" name="Google Shape;753;p54"/>
          <p:cNvSpPr txBox="1"/>
          <p:nvPr/>
        </p:nvSpPr>
        <p:spPr>
          <a:xfrm>
            <a:off x="2904874" y="334995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4" name="Google Shape;754;p54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5" name="Google Shape;755;p54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6" name="Google Shape;756;p54"/>
          <p:cNvSpPr txBox="1"/>
          <p:nvPr/>
        </p:nvSpPr>
        <p:spPr>
          <a:xfrm>
            <a:off x="3528325" y="46402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7" name="Google Shape;757;p54"/>
          <p:cNvSpPr txBox="1"/>
          <p:nvPr/>
        </p:nvSpPr>
        <p:spPr>
          <a:xfrm>
            <a:off x="2755088" y="48930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8" name="Google Shape;758;p54"/>
          <p:cNvSpPr txBox="1"/>
          <p:nvPr/>
        </p:nvSpPr>
        <p:spPr>
          <a:xfrm>
            <a:off x="38460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9" name="Google Shape;759;p54"/>
          <p:cNvSpPr txBox="1"/>
          <p:nvPr/>
        </p:nvSpPr>
        <p:spPr>
          <a:xfrm>
            <a:off x="2904863" y="22231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0" name="Google Shape;760;p54"/>
          <p:cNvSpPr txBox="1"/>
          <p:nvPr/>
        </p:nvSpPr>
        <p:spPr>
          <a:xfrm>
            <a:off x="5095199" y="222317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54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2" name="Google Shape;762;p54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3" name="Google Shape;763;p54"/>
          <p:cNvSpPr txBox="1"/>
          <p:nvPr/>
        </p:nvSpPr>
        <p:spPr>
          <a:xfrm>
            <a:off x="4751913" y="33819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4" name="Google Shape;764;p54"/>
          <p:cNvSpPr txBox="1"/>
          <p:nvPr/>
        </p:nvSpPr>
        <p:spPr>
          <a:xfrm>
            <a:off x="3798375" y="59704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5" name="Google Shape;765;p54"/>
          <p:cNvSpPr txBox="1"/>
          <p:nvPr/>
        </p:nvSpPr>
        <p:spPr>
          <a:xfrm>
            <a:off x="1497375" y="472692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6" name="Google Shape;766;p54"/>
          <p:cNvSpPr txBox="1"/>
          <p:nvPr/>
        </p:nvSpPr>
        <p:spPr>
          <a:xfrm>
            <a:off x="1346325" y="241850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54"/>
          <p:cNvSpPr txBox="1"/>
          <p:nvPr/>
        </p:nvSpPr>
        <p:spPr>
          <a:xfrm>
            <a:off x="3528325" y="15460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8" name="Google Shape;768;p54"/>
          <p:cNvSpPr txBox="1"/>
          <p:nvPr/>
        </p:nvSpPr>
        <p:spPr>
          <a:xfrm>
            <a:off x="6274875" y="24185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9" name="Google Shape;769;p54"/>
          <p:cNvSpPr txBox="1"/>
          <p:nvPr/>
        </p:nvSpPr>
        <p:spPr>
          <a:xfrm>
            <a:off x="4303875" y="41651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Synchronous shortest paths: example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5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6" name="Google Shape;776;p55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7" name="Google Shape;777;p55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8" name="Google Shape;778;p55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9" name="Google Shape;779;p55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0" name="Google Shape;780;p55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1" name="Google Shape;781;p55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2" name="Google Shape;782;p55"/>
          <p:cNvCxnSpPr>
            <a:stCxn id="777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3" name="Google Shape;783;p55"/>
          <p:cNvCxnSpPr>
            <a:stCxn id="777" idx="4"/>
            <a:endCxn id="780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4" name="Google Shape;784;p55"/>
          <p:cNvCxnSpPr>
            <a:stCxn id="777" idx="6"/>
            <a:endCxn id="778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5" name="Google Shape;785;p55"/>
          <p:cNvCxnSpPr>
            <a:stCxn id="778" idx="2"/>
            <a:endCxn id="777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55"/>
          <p:cNvCxnSpPr>
            <a:stCxn id="780" idx="6"/>
            <a:endCxn id="778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7" name="Google Shape;787;p55"/>
          <p:cNvCxnSpPr>
            <a:stCxn id="778" idx="4"/>
            <a:endCxn id="781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8" name="Google Shape;788;p55"/>
          <p:cNvCxnSpPr>
            <a:stCxn id="781" idx="0"/>
            <a:endCxn id="780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9" name="Google Shape;789;p55"/>
          <p:cNvCxnSpPr>
            <a:stCxn id="781" idx="1"/>
            <a:endCxn id="779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0" name="Google Shape;790;p55"/>
          <p:cNvCxnSpPr>
            <a:stCxn id="779" idx="0"/>
            <a:endCxn id="776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1" name="Google Shape;791;p55"/>
          <p:cNvCxnSpPr>
            <a:stCxn id="776" idx="3"/>
            <a:endCxn id="779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55"/>
          <p:cNvCxnSpPr>
            <a:stCxn id="776" idx="6"/>
            <a:endCxn id="780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93" name="Google Shape;793;p55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3 msgs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4" name="Google Shape;794;p55"/>
          <p:cNvSpPr txBox="1"/>
          <p:nvPr/>
        </p:nvSpPr>
        <p:spPr>
          <a:xfrm>
            <a:off x="2904874" y="334995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55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Google Shape;796;p55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7" name="Google Shape;797;p55"/>
          <p:cNvSpPr txBox="1"/>
          <p:nvPr/>
        </p:nvSpPr>
        <p:spPr>
          <a:xfrm>
            <a:off x="3528325" y="46402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55"/>
          <p:cNvSpPr txBox="1"/>
          <p:nvPr/>
        </p:nvSpPr>
        <p:spPr>
          <a:xfrm>
            <a:off x="2755088" y="48930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9" name="Google Shape;799;p55"/>
          <p:cNvSpPr txBox="1"/>
          <p:nvPr/>
        </p:nvSpPr>
        <p:spPr>
          <a:xfrm>
            <a:off x="38460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0" name="Google Shape;800;p55"/>
          <p:cNvSpPr txBox="1"/>
          <p:nvPr/>
        </p:nvSpPr>
        <p:spPr>
          <a:xfrm>
            <a:off x="2904863" y="22231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1" name="Google Shape;801;p55"/>
          <p:cNvSpPr txBox="1"/>
          <p:nvPr/>
        </p:nvSpPr>
        <p:spPr>
          <a:xfrm>
            <a:off x="5095199" y="222317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2" name="Google Shape;802;p55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3" name="Google Shape;803;p55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4" name="Google Shape;804;p55"/>
          <p:cNvSpPr txBox="1"/>
          <p:nvPr/>
        </p:nvSpPr>
        <p:spPr>
          <a:xfrm>
            <a:off x="4751913" y="33819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5" name="Google Shape;805;p55"/>
          <p:cNvSpPr txBox="1"/>
          <p:nvPr/>
        </p:nvSpPr>
        <p:spPr>
          <a:xfrm>
            <a:off x="3798375" y="59704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6" name="Google Shape;806;p55"/>
          <p:cNvSpPr txBox="1"/>
          <p:nvPr/>
        </p:nvSpPr>
        <p:spPr>
          <a:xfrm>
            <a:off x="1497375" y="472692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55"/>
          <p:cNvSpPr txBox="1"/>
          <p:nvPr/>
        </p:nvSpPr>
        <p:spPr>
          <a:xfrm>
            <a:off x="1346325" y="241850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55"/>
          <p:cNvSpPr txBox="1"/>
          <p:nvPr/>
        </p:nvSpPr>
        <p:spPr>
          <a:xfrm>
            <a:off x="3528325" y="15460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55"/>
          <p:cNvSpPr txBox="1"/>
          <p:nvPr/>
        </p:nvSpPr>
        <p:spPr>
          <a:xfrm>
            <a:off x="6274875" y="24185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55"/>
          <p:cNvSpPr txBox="1"/>
          <p:nvPr/>
        </p:nvSpPr>
        <p:spPr>
          <a:xfrm>
            <a:off x="4303875" y="41651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55"/>
          <p:cNvSpPr txBox="1"/>
          <p:nvPr/>
        </p:nvSpPr>
        <p:spPr>
          <a:xfrm>
            <a:off x="4886875" y="32300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55"/>
          <p:cNvSpPr txBox="1"/>
          <p:nvPr/>
        </p:nvSpPr>
        <p:spPr>
          <a:xfrm>
            <a:off x="3113575" y="30264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55"/>
          <p:cNvSpPr txBox="1"/>
          <p:nvPr/>
        </p:nvSpPr>
        <p:spPr>
          <a:xfrm>
            <a:off x="4680075" y="46648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55"/>
          <p:cNvSpPr txBox="1"/>
          <p:nvPr/>
        </p:nvSpPr>
        <p:spPr>
          <a:xfrm>
            <a:off x="4561038" y="26193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55"/>
          <p:cNvSpPr txBox="1"/>
          <p:nvPr/>
        </p:nvSpPr>
        <p:spPr>
          <a:xfrm>
            <a:off x="1351000" y="376242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55"/>
          <p:cNvSpPr txBox="1"/>
          <p:nvPr/>
        </p:nvSpPr>
        <p:spPr>
          <a:xfrm>
            <a:off x="2521675" y="457452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7" name="Google Shape;817;p55"/>
          <p:cNvSpPr txBox="1"/>
          <p:nvPr/>
        </p:nvSpPr>
        <p:spPr>
          <a:xfrm>
            <a:off x="3600875" y="431430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8" name="Google Shape;818;p55"/>
          <p:cNvSpPr txBox="1"/>
          <p:nvPr/>
        </p:nvSpPr>
        <p:spPr>
          <a:xfrm>
            <a:off x="2521675" y="229937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9" name="Google Shape;819;p55"/>
          <p:cNvSpPr txBox="1"/>
          <p:nvPr/>
        </p:nvSpPr>
        <p:spPr>
          <a:xfrm>
            <a:off x="2214363" y="327322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0" name="Google Shape;820;p55"/>
          <p:cNvSpPr txBox="1"/>
          <p:nvPr/>
        </p:nvSpPr>
        <p:spPr>
          <a:xfrm>
            <a:off x="5427125" y="222317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Synchronous shortest paths: example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5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7" name="Google Shape;827;p56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8" name="Google Shape;828;p56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9" name="Google Shape;829;p56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56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1" name="Google Shape;831;p56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2" name="Google Shape;832;p56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3" name="Google Shape;833;p56"/>
          <p:cNvCxnSpPr>
            <a:stCxn id="828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4" name="Google Shape;834;p56"/>
          <p:cNvCxnSpPr>
            <a:stCxn id="828" idx="4"/>
            <a:endCxn id="831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5" name="Google Shape;835;p56"/>
          <p:cNvCxnSpPr>
            <a:stCxn id="828" idx="6"/>
            <a:endCxn id="829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6" name="Google Shape;836;p56"/>
          <p:cNvCxnSpPr>
            <a:stCxn id="829" idx="2"/>
            <a:endCxn id="828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7" name="Google Shape;837;p56"/>
          <p:cNvCxnSpPr>
            <a:stCxn id="831" idx="6"/>
            <a:endCxn id="829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8" name="Google Shape;838;p56"/>
          <p:cNvCxnSpPr>
            <a:stCxn id="829" idx="4"/>
            <a:endCxn id="832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9" name="Google Shape;839;p56"/>
          <p:cNvCxnSpPr>
            <a:stCxn id="832" idx="0"/>
            <a:endCxn id="831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0" name="Google Shape;840;p56"/>
          <p:cNvCxnSpPr>
            <a:stCxn id="832" idx="1"/>
            <a:endCxn id="830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1" name="Google Shape;841;p56"/>
          <p:cNvCxnSpPr>
            <a:stCxn id="830" idx="0"/>
            <a:endCxn id="827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2" name="Google Shape;842;p56"/>
          <p:cNvCxnSpPr>
            <a:stCxn id="827" idx="3"/>
            <a:endCxn id="830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3" name="Google Shape;843;p56"/>
          <p:cNvCxnSpPr>
            <a:stCxn id="827" idx="6"/>
            <a:endCxn id="831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44" name="Google Shape;844;p56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3 trans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56"/>
          <p:cNvSpPr txBox="1"/>
          <p:nvPr/>
        </p:nvSpPr>
        <p:spPr>
          <a:xfrm>
            <a:off x="2904874" y="334995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56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56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56"/>
          <p:cNvSpPr txBox="1"/>
          <p:nvPr/>
        </p:nvSpPr>
        <p:spPr>
          <a:xfrm>
            <a:off x="3528325" y="46402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56"/>
          <p:cNvSpPr txBox="1"/>
          <p:nvPr/>
        </p:nvSpPr>
        <p:spPr>
          <a:xfrm>
            <a:off x="2755088" y="48930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56"/>
          <p:cNvSpPr txBox="1"/>
          <p:nvPr/>
        </p:nvSpPr>
        <p:spPr>
          <a:xfrm>
            <a:off x="38460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1" name="Google Shape;851;p56"/>
          <p:cNvSpPr txBox="1"/>
          <p:nvPr/>
        </p:nvSpPr>
        <p:spPr>
          <a:xfrm>
            <a:off x="2904863" y="22231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56"/>
          <p:cNvSpPr txBox="1"/>
          <p:nvPr/>
        </p:nvSpPr>
        <p:spPr>
          <a:xfrm>
            <a:off x="5095199" y="222317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3" name="Google Shape;853;p56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4" name="Google Shape;854;p56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56"/>
          <p:cNvSpPr txBox="1"/>
          <p:nvPr/>
        </p:nvSpPr>
        <p:spPr>
          <a:xfrm>
            <a:off x="4751913" y="33819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56"/>
          <p:cNvSpPr txBox="1"/>
          <p:nvPr/>
        </p:nvSpPr>
        <p:spPr>
          <a:xfrm>
            <a:off x="3798375" y="59704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56"/>
          <p:cNvSpPr txBox="1"/>
          <p:nvPr/>
        </p:nvSpPr>
        <p:spPr>
          <a:xfrm>
            <a:off x="1497375" y="472692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56"/>
          <p:cNvSpPr txBox="1"/>
          <p:nvPr/>
        </p:nvSpPr>
        <p:spPr>
          <a:xfrm>
            <a:off x="1346325" y="241850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56"/>
          <p:cNvSpPr txBox="1"/>
          <p:nvPr/>
        </p:nvSpPr>
        <p:spPr>
          <a:xfrm>
            <a:off x="3528325" y="15460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56"/>
          <p:cNvSpPr txBox="1"/>
          <p:nvPr/>
        </p:nvSpPr>
        <p:spPr>
          <a:xfrm>
            <a:off x="6274875" y="24185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56"/>
          <p:cNvSpPr txBox="1"/>
          <p:nvPr/>
        </p:nvSpPr>
        <p:spPr>
          <a:xfrm>
            <a:off x="4303875" y="41651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2" name="Google Shape;862;p56"/>
          <p:cNvSpPr txBox="1"/>
          <p:nvPr/>
        </p:nvSpPr>
        <p:spPr>
          <a:xfrm>
            <a:off x="4886875" y="32300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3" name="Google Shape;863;p56"/>
          <p:cNvSpPr txBox="1"/>
          <p:nvPr/>
        </p:nvSpPr>
        <p:spPr>
          <a:xfrm>
            <a:off x="3113575" y="30264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4" name="Google Shape;864;p56"/>
          <p:cNvSpPr txBox="1"/>
          <p:nvPr/>
        </p:nvSpPr>
        <p:spPr>
          <a:xfrm>
            <a:off x="4680075" y="46648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5" name="Google Shape;865;p56"/>
          <p:cNvSpPr txBox="1"/>
          <p:nvPr/>
        </p:nvSpPr>
        <p:spPr>
          <a:xfrm>
            <a:off x="4561038" y="26193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56"/>
          <p:cNvSpPr txBox="1"/>
          <p:nvPr/>
        </p:nvSpPr>
        <p:spPr>
          <a:xfrm>
            <a:off x="1351000" y="376242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56"/>
          <p:cNvSpPr txBox="1"/>
          <p:nvPr/>
        </p:nvSpPr>
        <p:spPr>
          <a:xfrm>
            <a:off x="2521675" y="457452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56"/>
          <p:cNvSpPr txBox="1"/>
          <p:nvPr/>
        </p:nvSpPr>
        <p:spPr>
          <a:xfrm>
            <a:off x="3600875" y="431430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56"/>
          <p:cNvSpPr txBox="1"/>
          <p:nvPr/>
        </p:nvSpPr>
        <p:spPr>
          <a:xfrm>
            <a:off x="2521675" y="229937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56"/>
          <p:cNvSpPr txBox="1"/>
          <p:nvPr/>
        </p:nvSpPr>
        <p:spPr>
          <a:xfrm>
            <a:off x="2214363" y="327322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56"/>
          <p:cNvSpPr txBox="1"/>
          <p:nvPr/>
        </p:nvSpPr>
        <p:spPr>
          <a:xfrm>
            <a:off x="5427125" y="222317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Synchronous shortest paths: example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5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8" name="Google Shape;878;p57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9" name="Google Shape;879;p57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0" name="Google Shape;880;p57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57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2" name="Google Shape;882;p57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57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4" name="Google Shape;884;p57"/>
          <p:cNvCxnSpPr>
            <a:stCxn id="879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5" name="Google Shape;885;p57"/>
          <p:cNvCxnSpPr>
            <a:stCxn id="879" idx="4"/>
            <a:endCxn id="882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6" name="Google Shape;886;p57"/>
          <p:cNvCxnSpPr>
            <a:stCxn id="879" idx="6"/>
            <a:endCxn id="880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7" name="Google Shape;887;p57"/>
          <p:cNvCxnSpPr>
            <a:stCxn id="880" idx="2"/>
            <a:endCxn id="879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8" name="Google Shape;888;p57"/>
          <p:cNvCxnSpPr>
            <a:stCxn id="882" idx="6"/>
            <a:endCxn id="880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9" name="Google Shape;889;p57"/>
          <p:cNvCxnSpPr>
            <a:stCxn id="880" idx="4"/>
            <a:endCxn id="883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0" name="Google Shape;890;p57"/>
          <p:cNvCxnSpPr>
            <a:stCxn id="883" idx="0"/>
            <a:endCxn id="882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1" name="Google Shape;891;p57"/>
          <p:cNvCxnSpPr>
            <a:stCxn id="883" idx="1"/>
            <a:endCxn id="881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2" name="Google Shape;892;p57"/>
          <p:cNvCxnSpPr>
            <a:stCxn id="881" idx="0"/>
            <a:endCxn id="878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3" name="Google Shape;893;p57"/>
          <p:cNvCxnSpPr>
            <a:stCxn id="878" idx="3"/>
            <a:endCxn id="881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4" name="Google Shape;894;p57"/>
          <p:cNvCxnSpPr>
            <a:stCxn id="878" idx="6"/>
            <a:endCxn id="882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95" name="Google Shape;895;p57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4 start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" name="Google Shape;896;p57"/>
          <p:cNvSpPr txBox="1"/>
          <p:nvPr/>
        </p:nvSpPr>
        <p:spPr>
          <a:xfrm>
            <a:off x="2904874" y="334995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7" name="Google Shape;897;p57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8" name="Google Shape;898;p57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9" name="Google Shape;899;p57"/>
          <p:cNvSpPr txBox="1"/>
          <p:nvPr/>
        </p:nvSpPr>
        <p:spPr>
          <a:xfrm>
            <a:off x="3528325" y="46402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0" name="Google Shape;900;p57"/>
          <p:cNvSpPr txBox="1"/>
          <p:nvPr/>
        </p:nvSpPr>
        <p:spPr>
          <a:xfrm>
            <a:off x="2755088" y="48930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" name="Google Shape;901;p57"/>
          <p:cNvSpPr txBox="1"/>
          <p:nvPr/>
        </p:nvSpPr>
        <p:spPr>
          <a:xfrm>
            <a:off x="38460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2" name="Google Shape;902;p57"/>
          <p:cNvSpPr txBox="1"/>
          <p:nvPr/>
        </p:nvSpPr>
        <p:spPr>
          <a:xfrm>
            <a:off x="2904863" y="22231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3" name="Google Shape;903;p57"/>
          <p:cNvSpPr txBox="1"/>
          <p:nvPr/>
        </p:nvSpPr>
        <p:spPr>
          <a:xfrm>
            <a:off x="5095199" y="222317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4" name="Google Shape;904;p57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Google Shape;905;p57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57"/>
          <p:cNvSpPr txBox="1"/>
          <p:nvPr/>
        </p:nvSpPr>
        <p:spPr>
          <a:xfrm>
            <a:off x="4751913" y="33819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57"/>
          <p:cNvSpPr txBox="1"/>
          <p:nvPr/>
        </p:nvSpPr>
        <p:spPr>
          <a:xfrm>
            <a:off x="3798375" y="59704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57"/>
          <p:cNvSpPr txBox="1"/>
          <p:nvPr/>
        </p:nvSpPr>
        <p:spPr>
          <a:xfrm>
            <a:off x="1497375" y="472692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9" name="Google Shape;909;p57"/>
          <p:cNvSpPr txBox="1"/>
          <p:nvPr/>
        </p:nvSpPr>
        <p:spPr>
          <a:xfrm>
            <a:off x="1346325" y="241850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0" name="Google Shape;910;p57"/>
          <p:cNvSpPr txBox="1"/>
          <p:nvPr/>
        </p:nvSpPr>
        <p:spPr>
          <a:xfrm>
            <a:off x="3528325" y="15460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1" name="Google Shape;911;p57"/>
          <p:cNvSpPr txBox="1"/>
          <p:nvPr/>
        </p:nvSpPr>
        <p:spPr>
          <a:xfrm>
            <a:off x="6274875" y="24185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2" name="Google Shape;912;p57"/>
          <p:cNvSpPr txBox="1"/>
          <p:nvPr/>
        </p:nvSpPr>
        <p:spPr>
          <a:xfrm>
            <a:off x="4303875" y="41651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5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Synchronous shortest paths: example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5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9" name="Google Shape;919;p58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0" name="Google Shape;920;p58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Google Shape;921;p58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2" name="Google Shape;922;p58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3" name="Google Shape;923;p58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4" name="Google Shape;924;p58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5" name="Google Shape;925;p58"/>
          <p:cNvCxnSpPr>
            <a:stCxn id="920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6" name="Google Shape;926;p58"/>
          <p:cNvCxnSpPr>
            <a:stCxn id="920" idx="4"/>
            <a:endCxn id="923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7" name="Google Shape;927;p58"/>
          <p:cNvCxnSpPr>
            <a:stCxn id="920" idx="6"/>
            <a:endCxn id="921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8" name="Google Shape;928;p58"/>
          <p:cNvCxnSpPr>
            <a:stCxn id="921" idx="2"/>
            <a:endCxn id="920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9" name="Google Shape;929;p58"/>
          <p:cNvCxnSpPr>
            <a:stCxn id="923" idx="6"/>
            <a:endCxn id="921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0" name="Google Shape;930;p58"/>
          <p:cNvCxnSpPr>
            <a:stCxn id="921" idx="4"/>
            <a:endCxn id="924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1" name="Google Shape;931;p58"/>
          <p:cNvCxnSpPr>
            <a:stCxn id="924" idx="0"/>
            <a:endCxn id="923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2" name="Google Shape;932;p58"/>
          <p:cNvCxnSpPr>
            <a:stCxn id="924" idx="1"/>
            <a:endCxn id="922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3" name="Google Shape;933;p58"/>
          <p:cNvCxnSpPr>
            <a:stCxn id="922" idx="0"/>
            <a:endCxn id="919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4" name="Google Shape;934;p58"/>
          <p:cNvCxnSpPr>
            <a:stCxn id="919" idx="3"/>
            <a:endCxn id="922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5" name="Google Shape;935;p58"/>
          <p:cNvCxnSpPr>
            <a:stCxn id="919" idx="6"/>
            <a:endCxn id="923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36" name="Google Shape;936;p58"/>
          <p:cNvSpPr txBox="1"/>
          <p:nvPr/>
        </p:nvSpPr>
        <p:spPr>
          <a:xfrm>
            <a:off x="6005250" y="4726925"/>
            <a:ext cx="2826900" cy="13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4 start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Round 5 start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Round 6 start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7" name="Google Shape;937;p58"/>
          <p:cNvSpPr txBox="1"/>
          <p:nvPr/>
        </p:nvSpPr>
        <p:spPr>
          <a:xfrm>
            <a:off x="2904874" y="334995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8" name="Google Shape;938;p58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" name="Google Shape;939;p58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58"/>
          <p:cNvSpPr txBox="1"/>
          <p:nvPr/>
        </p:nvSpPr>
        <p:spPr>
          <a:xfrm>
            <a:off x="3528325" y="46402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58"/>
          <p:cNvSpPr txBox="1"/>
          <p:nvPr/>
        </p:nvSpPr>
        <p:spPr>
          <a:xfrm>
            <a:off x="2755088" y="48930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2" name="Google Shape;942;p58"/>
          <p:cNvSpPr txBox="1"/>
          <p:nvPr/>
        </p:nvSpPr>
        <p:spPr>
          <a:xfrm>
            <a:off x="38460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3" name="Google Shape;943;p58"/>
          <p:cNvSpPr txBox="1"/>
          <p:nvPr/>
        </p:nvSpPr>
        <p:spPr>
          <a:xfrm>
            <a:off x="2904863" y="22231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4" name="Google Shape;944;p58"/>
          <p:cNvSpPr txBox="1"/>
          <p:nvPr/>
        </p:nvSpPr>
        <p:spPr>
          <a:xfrm>
            <a:off x="5095199" y="222317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Google Shape;945;p58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6" name="Google Shape;946;p58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7" name="Google Shape;947;p58"/>
          <p:cNvSpPr txBox="1"/>
          <p:nvPr/>
        </p:nvSpPr>
        <p:spPr>
          <a:xfrm>
            <a:off x="4751913" y="33819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8" name="Google Shape;948;p58"/>
          <p:cNvSpPr txBox="1"/>
          <p:nvPr/>
        </p:nvSpPr>
        <p:spPr>
          <a:xfrm>
            <a:off x="3798375" y="59704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9" name="Google Shape;949;p58"/>
          <p:cNvSpPr txBox="1"/>
          <p:nvPr/>
        </p:nvSpPr>
        <p:spPr>
          <a:xfrm>
            <a:off x="1497375" y="472692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58"/>
          <p:cNvSpPr txBox="1"/>
          <p:nvPr/>
        </p:nvSpPr>
        <p:spPr>
          <a:xfrm>
            <a:off x="1346325" y="241850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58"/>
          <p:cNvSpPr txBox="1"/>
          <p:nvPr/>
        </p:nvSpPr>
        <p:spPr>
          <a:xfrm>
            <a:off x="3528325" y="15460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2" name="Google Shape;952;p58"/>
          <p:cNvSpPr txBox="1"/>
          <p:nvPr/>
        </p:nvSpPr>
        <p:spPr>
          <a:xfrm>
            <a:off x="6274875" y="24185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3" name="Google Shape;953;p58"/>
          <p:cNvSpPr txBox="1"/>
          <p:nvPr/>
        </p:nvSpPr>
        <p:spPr>
          <a:xfrm>
            <a:off x="4303875" y="41651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5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AsyncBellmanFord</a:t>
            </a:r>
            <a:endParaRPr/>
          </a:p>
        </p:txBody>
      </p:sp>
      <p:sp>
        <p:nvSpPr>
          <p:cNvPr id="959" name="Google Shape;959;p5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0" name="Google Shape;960;p59"/>
          <p:cNvSpPr/>
          <p:nvPr/>
        </p:nvSpPr>
        <p:spPr>
          <a:xfrm>
            <a:off x="4164400" y="1694400"/>
            <a:ext cx="861900" cy="861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1" name="Google Shape;961;p59"/>
          <p:cNvCxnSpPr>
            <a:endCxn id="960" idx="2"/>
          </p:cNvCxnSpPr>
          <p:nvPr/>
        </p:nvCxnSpPr>
        <p:spPr>
          <a:xfrm>
            <a:off x="1838500" y="2125350"/>
            <a:ext cx="23259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59"/>
          <p:cNvSpPr txBox="1"/>
          <p:nvPr/>
        </p:nvSpPr>
        <p:spPr>
          <a:xfrm>
            <a:off x="1942244" y="2049150"/>
            <a:ext cx="2040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receive(“search”)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j,i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3" name="Google Shape;963;p59"/>
          <p:cNvCxnSpPr/>
          <p:nvPr/>
        </p:nvCxnSpPr>
        <p:spPr>
          <a:xfrm rot="10800000">
            <a:off x="1768316" y="1977747"/>
            <a:ext cx="24324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4" name="Google Shape;964;p59"/>
          <p:cNvSpPr txBox="1"/>
          <p:nvPr/>
        </p:nvSpPr>
        <p:spPr>
          <a:xfrm>
            <a:off x="1941625" y="1519935"/>
            <a:ext cx="1926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send(“search”)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i,j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5" name="Google Shape;965;p59"/>
          <p:cNvCxnSpPr/>
          <p:nvPr/>
        </p:nvCxnSpPr>
        <p:spPr>
          <a:xfrm flipH="1" rot="10800000">
            <a:off x="4774516" y="1369509"/>
            <a:ext cx="771900" cy="366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6" name="Google Shape;966;p59"/>
          <p:cNvCxnSpPr>
            <a:endCxn id="960" idx="0"/>
          </p:cNvCxnSpPr>
          <p:nvPr/>
        </p:nvCxnSpPr>
        <p:spPr>
          <a:xfrm flipH="1">
            <a:off x="4595350" y="1315800"/>
            <a:ext cx="798900" cy="3786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59"/>
          <p:cNvCxnSpPr/>
          <p:nvPr/>
        </p:nvCxnSpPr>
        <p:spPr>
          <a:xfrm>
            <a:off x="5023401" y="2231294"/>
            <a:ext cx="917100" cy="355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8" name="Google Shape;968;p59"/>
          <p:cNvCxnSpPr/>
          <p:nvPr/>
        </p:nvCxnSpPr>
        <p:spPr>
          <a:xfrm rot="10800000">
            <a:off x="5003200" y="2079575"/>
            <a:ext cx="883500" cy="3465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9" name="Google Shape;969;p59"/>
          <p:cNvSpPr txBox="1"/>
          <p:nvPr>
            <p:ph idx="1" type="body"/>
          </p:nvPr>
        </p:nvSpPr>
        <p:spPr>
          <a:xfrm>
            <a:off x="311700" y="2488226"/>
            <a:ext cx="8520600" cy="18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States: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dist</a:t>
            </a:r>
            <a:r>
              <a:rPr lang="en"/>
              <a:t> ∊ ℝ</a:t>
            </a:r>
            <a:r>
              <a:rPr baseline="30000" lang="en"/>
              <a:t>+</a:t>
            </a:r>
            <a:r>
              <a:rPr lang="en"/>
              <a:t> ∪ {∞}, initially zero if root else ∞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parent</a:t>
            </a:r>
            <a:r>
              <a:rPr lang="en"/>
              <a:t>, PID ∊ nbrs(i) ∪ {null}, initially null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send</a:t>
            </a:r>
            <a:r>
              <a:rPr baseline="-25000" lang="en">
                <a:solidFill>
                  <a:srgbClr val="0000FF"/>
                </a:solidFill>
              </a:rPr>
              <a:t>j</a:t>
            </a:r>
            <a:r>
              <a:rPr lang="en"/>
              <a:t>, FIFO of ℝ</a:t>
            </a:r>
            <a:r>
              <a:rPr baseline="30000" lang="en"/>
              <a:t>+</a:t>
            </a:r>
            <a:r>
              <a:rPr lang="en"/>
              <a:t>, initially 0 if root else empty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6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AsyncBellmanFord</a:t>
            </a:r>
            <a:endParaRPr/>
          </a:p>
        </p:txBody>
      </p:sp>
      <p:sp>
        <p:nvSpPr>
          <p:cNvPr id="975" name="Google Shape;975;p6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6" name="Google Shape;976;p60"/>
          <p:cNvSpPr/>
          <p:nvPr/>
        </p:nvSpPr>
        <p:spPr>
          <a:xfrm>
            <a:off x="4164400" y="1694400"/>
            <a:ext cx="861900" cy="861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7" name="Google Shape;977;p60"/>
          <p:cNvCxnSpPr>
            <a:endCxn id="976" idx="2"/>
          </p:cNvCxnSpPr>
          <p:nvPr/>
        </p:nvCxnSpPr>
        <p:spPr>
          <a:xfrm>
            <a:off x="1838500" y="2125350"/>
            <a:ext cx="23259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8" name="Google Shape;978;p60"/>
          <p:cNvSpPr txBox="1"/>
          <p:nvPr/>
        </p:nvSpPr>
        <p:spPr>
          <a:xfrm>
            <a:off x="1942244" y="2049150"/>
            <a:ext cx="2040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receive(“search”)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j,i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9" name="Google Shape;979;p60"/>
          <p:cNvCxnSpPr/>
          <p:nvPr/>
        </p:nvCxnSpPr>
        <p:spPr>
          <a:xfrm rot="10800000">
            <a:off x="1768316" y="1977747"/>
            <a:ext cx="24324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0" name="Google Shape;980;p60"/>
          <p:cNvSpPr txBox="1"/>
          <p:nvPr/>
        </p:nvSpPr>
        <p:spPr>
          <a:xfrm>
            <a:off x="1941625" y="1519935"/>
            <a:ext cx="1926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send(“search”)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i,j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1" name="Google Shape;981;p60"/>
          <p:cNvCxnSpPr/>
          <p:nvPr/>
        </p:nvCxnSpPr>
        <p:spPr>
          <a:xfrm flipH="1" rot="10800000">
            <a:off x="4774516" y="1369509"/>
            <a:ext cx="771900" cy="366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2" name="Google Shape;982;p60"/>
          <p:cNvCxnSpPr>
            <a:endCxn id="976" idx="0"/>
          </p:cNvCxnSpPr>
          <p:nvPr/>
        </p:nvCxnSpPr>
        <p:spPr>
          <a:xfrm flipH="1">
            <a:off x="4595350" y="1315800"/>
            <a:ext cx="798900" cy="3786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3" name="Google Shape;983;p60"/>
          <p:cNvCxnSpPr/>
          <p:nvPr/>
        </p:nvCxnSpPr>
        <p:spPr>
          <a:xfrm>
            <a:off x="5023401" y="2231294"/>
            <a:ext cx="917100" cy="355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4" name="Google Shape;984;p60"/>
          <p:cNvCxnSpPr/>
          <p:nvPr/>
        </p:nvCxnSpPr>
        <p:spPr>
          <a:xfrm rot="10800000">
            <a:off x="5003200" y="2079575"/>
            <a:ext cx="883500" cy="3465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5" name="Google Shape;985;p60"/>
          <p:cNvSpPr txBox="1"/>
          <p:nvPr>
            <p:ph idx="1" type="body"/>
          </p:nvPr>
        </p:nvSpPr>
        <p:spPr>
          <a:xfrm>
            <a:off x="311700" y="2488226"/>
            <a:ext cx="8520600" cy="18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States: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dist</a:t>
            </a:r>
            <a:r>
              <a:rPr lang="en"/>
              <a:t> ∊ ℝ</a:t>
            </a:r>
            <a:r>
              <a:rPr baseline="30000" lang="en"/>
              <a:t>+</a:t>
            </a:r>
            <a:r>
              <a:rPr lang="en"/>
              <a:t> ∪ {∞}, initially zero if root else ∞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parent</a:t>
            </a:r>
            <a:r>
              <a:rPr lang="en"/>
              <a:t>, PID ∊ nbrs(i) ∪ {null}, initially null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send</a:t>
            </a:r>
            <a:r>
              <a:rPr baseline="-25000" lang="en">
                <a:solidFill>
                  <a:srgbClr val="0000FF"/>
                </a:solidFill>
              </a:rPr>
              <a:t>j</a:t>
            </a:r>
            <a:r>
              <a:rPr lang="en"/>
              <a:t>, FIFO of ℝ</a:t>
            </a:r>
            <a:r>
              <a:rPr baseline="30000" lang="en"/>
              <a:t>+</a:t>
            </a:r>
            <a:r>
              <a:rPr lang="en"/>
              <a:t>, initially 0 if root else empty</a:t>
            </a:r>
            <a:endParaRPr/>
          </a:p>
        </p:txBody>
      </p:sp>
      <p:sp>
        <p:nvSpPr>
          <p:cNvPr id="986" name="Google Shape;986;p60"/>
          <p:cNvSpPr txBox="1"/>
          <p:nvPr/>
        </p:nvSpPr>
        <p:spPr>
          <a:xfrm>
            <a:off x="76625" y="4530700"/>
            <a:ext cx="4396500" cy="30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Source Code Pro"/>
                <a:ea typeface="Source Code Pro"/>
                <a:cs typeface="Source Code Pro"/>
                <a:sym typeface="Source Code Pro"/>
              </a:rPr>
              <a:t>send(m)</a:t>
            </a:r>
            <a:r>
              <a:rPr b="1" baseline="-25000" lang="en" sz="1600">
                <a:latin typeface="Source Code Pro"/>
                <a:ea typeface="Source Code Pro"/>
                <a:cs typeface="Source Code Pro"/>
                <a:sym typeface="Source Code Pro"/>
              </a:rPr>
              <a:t>i,j</a:t>
            </a:r>
            <a:r>
              <a:rPr b="1" lang="en" sz="16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Precondition: m = head(</a:t>
            </a:r>
            <a:r>
              <a:rPr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</a:t>
            </a:r>
            <a:r>
              <a:rPr baseline="-25000"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Effect: shift(</a:t>
            </a:r>
            <a:r>
              <a:rPr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</a:t>
            </a:r>
            <a:r>
              <a:rPr baseline="-25000"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7" name="Google Shape;987;p60"/>
          <p:cNvSpPr txBox="1"/>
          <p:nvPr/>
        </p:nvSpPr>
        <p:spPr>
          <a:xfrm>
            <a:off x="4343200" y="4378300"/>
            <a:ext cx="4593300" cy="30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receive(</a:t>
            </a:r>
            <a:r>
              <a:rPr b="1" lang="en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b="1" baseline="-25000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j,i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Effect: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 </a:t>
            </a:r>
            <a:r>
              <a:rPr lang="en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+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weight(i,j)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&lt; </a:t>
            </a:r>
            <a:r>
              <a:rPr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dist: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← </a:t>
            </a:r>
            <a:r>
              <a:rPr lang="en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weight(i,j)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parent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← </a:t>
            </a:r>
            <a:r>
              <a:rPr lang="en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for all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 nbrs - {</a:t>
            </a:r>
            <a:r>
              <a:rPr lang="en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insert(</a:t>
            </a:r>
            <a:r>
              <a:rPr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</a:t>
            </a:r>
            <a:r>
              <a:rPr baseline="-25000"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6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 propagation for leader election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Second solution was wave propagation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Only send when discovering a larger PID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Time: O(diam), messages: O(|E|)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How do we make it work in</a:t>
            </a:r>
            <a:br>
              <a:rPr lang="en"/>
            </a:br>
            <a:r>
              <a:rPr lang="en"/>
              <a:t>asynchronous networks?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Doesn’t work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Need more advanced techniques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Convergecast using spanning tree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Breadth-first search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Synchronizers to emulate synchronous algorithms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Consistent global snapshots to detect termination</a:t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6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AsyncBellmanFord</a:t>
            </a:r>
            <a:endParaRPr/>
          </a:p>
        </p:txBody>
      </p:sp>
      <p:sp>
        <p:nvSpPr>
          <p:cNvPr id="993" name="Google Shape;993;p6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Termination</a:t>
            </a:r>
            <a:r>
              <a:rPr lang="en"/>
              <a:t>: need to add convergecast so root can determine when paths converge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Nodes may need to start convergecast multiple times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Complexity</a:t>
            </a:r>
            <a:endParaRPr>
              <a:solidFill>
                <a:srgbClr val="FF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O(n!) possible paths between pair of nodes → O(n</a:t>
            </a:r>
            <a:r>
              <a:rPr baseline="30000" lang="en"/>
              <a:t>n</a:t>
            </a:r>
            <a:r>
              <a:rPr lang="en"/>
              <a:t>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Number of messages in each channel is O(n</a:t>
            </a:r>
            <a:r>
              <a:rPr baseline="30000" lang="en"/>
              <a:t>n</a:t>
            </a:r>
            <a:r>
              <a:rPr lang="en"/>
              <a:t>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Messages: O(|E| n</a:t>
            </a:r>
            <a:r>
              <a:rPr baseline="30000" lang="en"/>
              <a:t>n</a:t>
            </a:r>
            <a:r>
              <a:rPr lang="en"/>
              <a:t>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Time: O(n</a:t>
            </a:r>
            <a:r>
              <a:rPr baseline="30000" lang="en"/>
              <a:t>n</a:t>
            </a:r>
            <a:r>
              <a:rPr lang="en"/>
              <a:t> n(d+l))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But does this cost </a:t>
            </a:r>
            <a:r>
              <a:rPr i="1" lang="en"/>
              <a:t>really</a:t>
            </a:r>
            <a:r>
              <a:rPr lang="en"/>
              <a:t> happen?</a:t>
            </a:r>
            <a:endParaRPr/>
          </a:p>
        </p:txBody>
      </p:sp>
      <p:sp>
        <p:nvSpPr>
          <p:cNvPr id="994" name="Google Shape;994;p6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Exponential complexity</a:t>
            </a:r>
            <a:endParaRPr/>
          </a:p>
        </p:txBody>
      </p:sp>
      <p:sp>
        <p:nvSpPr>
          <p:cNvPr id="1000" name="Google Shape;1000;p62"/>
          <p:cNvSpPr txBox="1"/>
          <p:nvPr>
            <p:ph idx="1" type="body"/>
          </p:nvPr>
        </p:nvSpPr>
        <p:spPr>
          <a:xfrm>
            <a:off x="161150" y="1536625"/>
            <a:ext cx="8860200" cy="22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i</a:t>
            </a:r>
            <a:r>
              <a:rPr baseline="-25000" lang="en"/>
              <a:t>k</a:t>
            </a:r>
            <a:r>
              <a:rPr lang="en"/>
              <a:t> can receive messages with a</a:t>
            </a:r>
            <a:r>
              <a:rPr lang="en"/>
              <a:t>ll possible</a:t>
            </a:r>
            <a:br>
              <a:rPr lang="en"/>
            </a:br>
            <a:r>
              <a:rPr lang="en"/>
              <a:t>distance values in [0, 2</a:t>
            </a:r>
            <a:r>
              <a:rPr baseline="30000" lang="en"/>
              <a:t>k</a:t>
            </a:r>
            <a:r>
              <a:rPr lang="en"/>
              <a:t>−</a:t>
            </a:r>
            <a:r>
              <a:rPr lang="en"/>
              <a:t>1]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Receive path with cost 2</a:t>
            </a:r>
            <a:r>
              <a:rPr baseline="30000" lang="en"/>
              <a:t>k</a:t>
            </a:r>
            <a:r>
              <a:rPr lang="en"/>
              <a:t>−1, 2</a:t>
            </a:r>
            <a:r>
              <a:rPr baseline="30000" lang="en"/>
              <a:t>k</a:t>
            </a:r>
            <a:r>
              <a:rPr lang="en"/>
              <a:t>−2, 2</a:t>
            </a:r>
            <a:r>
              <a:rPr baseline="30000" lang="en"/>
              <a:t>k</a:t>
            </a:r>
            <a:r>
              <a:rPr lang="en"/>
              <a:t>−3…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this happens fast, there will be a pileup of</a:t>
            </a:r>
            <a:br>
              <a:rPr lang="en"/>
            </a:br>
            <a:r>
              <a:rPr lang="en"/>
              <a:t>2</a:t>
            </a:r>
            <a:r>
              <a:rPr baseline="30000" lang="en"/>
              <a:t>k</a:t>
            </a:r>
            <a:r>
              <a:rPr lang="en"/>
              <a:t> messages in C</a:t>
            </a:r>
            <a:r>
              <a:rPr baseline="-25000" lang="en"/>
              <a:t>k,k+1</a:t>
            </a:r>
            <a:endParaRPr baseline="-25000"/>
          </a:p>
        </p:txBody>
      </p:sp>
      <p:sp>
        <p:nvSpPr>
          <p:cNvPr id="1001" name="Google Shape;1001;p6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2" name="Google Shape;1002;p62"/>
          <p:cNvSpPr/>
          <p:nvPr/>
        </p:nvSpPr>
        <p:spPr>
          <a:xfrm>
            <a:off x="540300" y="5151725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3" name="Google Shape;1003;p62"/>
          <p:cNvSpPr/>
          <p:nvPr/>
        </p:nvSpPr>
        <p:spPr>
          <a:xfrm>
            <a:off x="1757700" y="5151725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4" name="Google Shape;1004;p62"/>
          <p:cNvSpPr/>
          <p:nvPr/>
        </p:nvSpPr>
        <p:spPr>
          <a:xfrm>
            <a:off x="1149000" y="4238725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5" name="Google Shape;1005;p62"/>
          <p:cNvSpPr/>
          <p:nvPr/>
        </p:nvSpPr>
        <p:spPr>
          <a:xfrm>
            <a:off x="2366400" y="4238725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6" name="Google Shape;1006;p62"/>
          <p:cNvSpPr/>
          <p:nvPr/>
        </p:nvSpPr>
        <p:spPr>
          <a:xfrm>
            <a:off x="2975100" y="5151725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7" name="Google Shape;1007;p62"/>
          <p:cNvSpPr/>
          <p:nvPr/>
        </p:nvSpPr>
        <p:spPr>
          <a:xfrm>
            <a:off x="5572875" y="5151725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baseline="-25000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k-1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8" name="Google Shape;1008;p62"/>
          <p:cNvSpPr/>
          <p:nvPr/>
        </p:nvSpPr>
        <p:spPr>
          <a:xfrm>
            <a:off x="6790275" y="5151725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k</a:t>
            </a:r>
            <a:endParaRPr b="1"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9" name="Google Shape;1009;p62"/>
          <p:cNvSpPr/>
          <p:nvPr/>
        </p:nvSpPr>
        <p:spPr>
          <a:xfrm>
            <a:off x="6181575" y="4238725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0" name="Google Shape;1010;p62"/>
          <p:cNvSpPr/>
          <p:nvPr/>
        </p:nvSpPr>
        <p:spPr>
          <a:xfrm>
            <a:off x="8007675" y="5151725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baseline="-25000" lang="en" sz="1500">
                <a:latin typeface="Roboto"/>
                <a:ea typeface="Roboto"/>
                <a:cs typeface="Roboto"/>
                <a:sym typeface="Roboto"/>
              </a:rPr>
              <a:t>k+1</a:t>
            </a:r>
            <a:endParaRPr b="1" baseline="-25000"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1" name="Google Shape;1011;p62"/>
          <p:cNvCxnSpPr>
            <a:stCxn id="1002" idx="7"/>
            <a:endCxn id="1004" idx="3"/>
          </p:cNvCxnSpPr>
          <p:nvPr/>
        </p:nvCxnSpPr>
        <p:spPr>
          <a:xfrm flipH="1" rot="10800000">
            <a:off x="1059858" y="4758167"/>
            <a:ext cx="178200" cy="48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2" name="Google Shape;1012;p62"/>
          <p:cNvCxnSpPr>
            <a:stCxn id="1004" idx="5"/>
            <a:endCxn id="1003" idx="1"/>
          </p:cNvCxnSpPr>
          <p:nvPr/>
        </p:nvCxnSpPr>
        <p:spPr>
          <a:xfrm>
            <a:off x="1668558" y="4758283"/>
            <a:ext cx="178200" cy="48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3" name="Google Shape;1013;p62"/>
          <p:cNvCxnSpPr>
            <a:stCxn id="1002" idx="6"/>
            <a:endCxn id="1003" idx="2"/>
          </p:cNvCxnSpPr>
          <p:nvPr/>
        </p:nvCxnSpPr>
        <p:spPr>
          <a:xfrm>
            <a:off x="1149000" y="5456075"/>
            <a:ext cx="608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62"/>
          <p:cNvCxnSpPr>
            <a:stCxn id="1005" idx="3"/>
            <a:endCxn id="1003" idx="7"/>
          </p:cNvCxnSpPr>
          <p:nvPr/>
        </p:nvCxnSpPr>
        <p:spPr>
          <a:xfrm flipH="1">
            <a:off x="2277342" y="4758283"/>
            <a:ext cx="178200" cy="48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5" name="Google Shape;1015;p62"/>
          <p:cNvCxnSpPr>
            <a:stCxn id="1006" idx="2"/>
            <a:endCxn id="1003" idx="6"/>
          </p:cNvCxnSpPr>
          <p:nvPr/>
        </p:nvCxnSpPr>
        <p:spPr>
          <a:xfrm rot="10800000">
            <a:off x="2366400" y="5456075"/>
            <a:ext cx="608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62"/>
          <p:cNvCxnSpPr>
            <a:stCxn id="1005" idx="5"/>
            <a:endCxn id="1006" idx="1"/>
          </p:cNvCxnSpPr>
          <p:nvPr/>
        </p:nvCxnSpPr>
        <p:spPr>
          <a:xfrm>
            <a:off x="2885958" y="4758283"/>
            <a:ext cx="178200" cy="48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62"/>
          <p:cNvCxnSpPr>
            <a:stCxn id="1006" idx="7"/>
          </p:cNvCxnSpPr>
          <p:nvPr/>
        </p:nvCxnSpPr>
        <p:spPr>
          <a:xfrm flipH="1" rot="10800000">
            <a:off x="3494658" y="4731167"/>
            <a:ext cx="149100" cy="509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18" name="Google Shape;1018;p62"/>
          <p:cNvCxnSpPr>
            <a:stCxn id="1006" idx="6"/>
          </p:cNvCxnSpPr>
          <p:nvPr/>
        </p:nvCxnSpPr>
        <p:spPr>
          <a:xfrm>
            <a:off x="3583800" y="5456075"/>
            <a:ext cx="51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19" name="Google Shape;1019;p62"/>
          <p:cNvCxnSpPr>
            <a:endCxn id="1007" idx="2"/>
          </p:cNvCxnSpPr>
          <p:nvPr/>
        </p:nvCxnSpPr>
        <p:spPr>
          <a:xfrm>
            <a:off x="5139075" y="5456075"/>
            <a:ext cx="433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20" name="Google Shape;1020;p62"/>
          <p:cNvCxnSpPr>
            <a:endCxn id="1007" idx="1"/>
          </p:cNvCxnSpPr>
          <p:nvPr/>
        </p:nvCxnSpPr>
        <p:spPr>
          <a:xfrm>
            <a:off x="5443317" y="4802867"/>
            <a:ext cx="218700" cy="43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21" name="Google Shape;1021;p62"/>
          <p:cNvCxnSpPr>
            <a:stCxn id="1009" idx="3"/>
            <a:endCxn id="1007" idx="7"/>
          </p:cNvCxnSpPr>
          <p:nvPr/>
        </p:nvCxnSpPr>
        <p:spPr>
          <a:xfrm flipH="1">
            <a:off x="6092517" y="4758283"/>
            <a:ext cx="178200" cy="48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Google Shape;1022;p62"/>
          <p:cNvCxnSpPr>
            <a:stCxn id="1008" idx="2"/>
            <a:endCxn id="1007" idx="6"/>
          </p:cNvCxnSpPr>
          <p:nvPr/>
        </p:nvCxnSpPr>
        <p:spPr>
          <a:xfrm rot="10800000">
            <a:off x="6181575" y="5456075"/>
            <a:ext cx="608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Google Shape;1023;p62"/>
          <p:cNvCxnSpPr>
            <a:stCxn id="1010" idx="2"/>
            <a:endCxn id="1008" idx="6"/>
          </p:cNvCxnSpPr>
          <p:nvPr/>
        </p:nvCxnSpPr>
        <p:spPr>
          <a:xfrm rot="10800000">
            <a:off x="7398975" y="5456075"/>
            <a:ext cx="608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62"/>
          <p:cNvCxnSpPr>
            <a:stCxn id="1009" idx="5"/>
            <a:endCxn id="1008" idx="1"/>
          </p:cNvCxnSpPr>
          <p:nvPr/>
        </p:nvCxnSpPr>
        <p:spPr>
          <a:xfrm>
            <a:off x="6701133" y="4758283"/>
            <a:ext cx="178200" cy="48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5" name="Google Shape;1025;p62"/>
          <p:cNvSpPr txBox="1"/>
          <p:nvPr/>
        </p:nvSpPr>
        <p:spPr>
          <a:xfrm>
            <a:off x="922150" y="46502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6" name="Google Shape;1026;p62"/>
          <p:cNvSpPr txBox="1"/>
          <p:nvPr/>
        </p:nvSpPr>
        <p:spPr>
          <a:xfrm>
            <a:off x="1285244" y="5362859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7" name="Google Shape;1027;p62"/>
          <p:cNvSpPr txBox="1"/>
          <p:nvPr/>
        </p:nvSpPr>
        <p:spPr>
          <a:xfrm>
            <a:off x="2513397" y="5362859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8" name="Google Shape;1028;p62"/>
          <p:cNvSpPr txBox="1"/>
          <p:nvPr/>
        </p:nvSpPr>
        <p:spPr>
          <a:xfrm>
            <a:off x="2132397" y="4677059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9" name="Google Shape;1029;p62"/>
          <p:cNvSpPr txBox="1"/>
          <p:nvPr/>
        </p:nvSpPr>
        <p:spPr>
          <a:xfrm>
            <a:off x="5942397" y="4677059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0" name="Google Shape;1030;p62"/>
          <p:cNvSpPr txBox="1"/>
          <p:nvPr/>
        </p:nvSpPr>
        <p:spPr>
          <a:xfrm>
            <a:off x="6323397" y="5362859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1" name="Google Shape;1031;p62"/>
          <p:cNvSpPr txBox="1"/>
          <p:nvPr/>
        </p:nvSpPr>
        <p:spPr>
          <a:xfrm>
            <a:off x="7542597" y="5362859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2" name="Google Shape;1032;p62"/>
          <p:cNvSpPr txBox="1"/>
          <p:nvPr/>
        </p:nvSpPr>
        <p:spPr>
          <a:xfrm>
            <a:off x="1666252" y="4677050"/>
            <a:ext cx="548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" sz="1800">
                <a:latin typeface="Roboto"/>
                <a:ea typeface="Roboto"/>
                <a:cs typeface="Roboto"/>
                <a:sym typeface="Roboto"/>
              </a:rPr>
              <a:t>k-1</a:t>
            </a:r>
            <a:endParaRPr baseline="30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3" name="Google Shape;1033;p62"/>
          <p:cNvSpPr txBox="1"/>
          <p:nvPr/>
        </p:nvSpPr>
        <p:spPr>
          <a:xfrm>
            <a:off x="2885452" y="4677050"/>
            <a:ext cx="548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" sz="1800">
                <a:latin typeface="Roboto"/>
                <a:ea typeface="Roboto"/>
                <a:cs typeface="Roboto"/>
                <a:sym typeface="Roboto"/>
              </a:rPr>
              <a:t>k-2</a:t>
            </a:r>
            <a:endParaRPr baseline="30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4" name="Google Shape;1034;p62"/>
          <p:cNvSpPr txBox="1"/>
          <p:nvPr/>
        </p:nvSpPr>
        <p:spPr>
          <a:xfrm>
            <a:off x="6695452" y="4677050"/>
            <a:ext cx="548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baseline="30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5" name="Google Shape;1035;p62"/>
          <p:cNvSpPr txBox="1"/>
          <p:nvPr/>
        </p:nvSpPr>
        <p:spPr>
          <a:xfrm>
            <a:off x="5476252" y="4677050"/>
            <a:ext cx="548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30000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6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Spanning Tree</a:t>
            </a:r>
            <a:endParaRPr/>
          </a:p>
        </p:txBody>
      </p:sp>
      <p:sp>
        <p:nvSpPr>
          <p:cNvPr id="1041" name="Google Shape;1041;p6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Assumptions</a:t>
            </a:r>
            <a:r>
              <a:rPr lang="en"/>
              <a:t>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 = (V, E), connected, undirected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Weighted edges (distinct), weights known to endpoints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PIDs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Processes do not know n or </a:t>
            </a:r>
            <a:r>
              <a:rPr i="1" lang="en"/>
              <a:t>diam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Can identify in- and out-edges to same neighbor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Input: wakeup actions at any time at any node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Requirements</a:t>
            </a:r>
            <a:r>
              <a:rPr lang="en"/>
              <a:t>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Produce MST, processes must know which edges</a:t>
            </a:r>
            <a:br>
              <a:rPr lang="en"/>
            </a:br>
            <a:r>
              <a:rPr lang="en"/>
              <a:t>are in MST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Unique MST because of unique weights</a:t>
            </a:r>
            <a:endParaRPr/>
          </a:p>
        </p:txBody>
      </p:sp>
      <p:sp>
        <p:nvSpPr>
          <p:cNvPr id="1042" name="Google Shape;1042;p6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6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 MST construction (GHS)</a:t>
            </a:r>
            <a:endParaRPr/>
          </a:p>
        </p:txBody>
      </p:sp>
      <p:sp>
        <p:nvSpPr>
          <p:cNvPr id="1048" name="Google Shape;1048;p6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Start with trivial spanning forest: n isolated nodes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Repeat n−1 times: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Merge two components along a common edge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Specifically, add the minimum-weight outgoing edge (MWOE) of some component to the spanning forest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6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6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strategy works</a:t>
            </a:r>
            <a:endParaRPr/>
          </a:p>
        </p:txBody>
      </p:sp>
      <p:sp>
        <p:nvSpPr>
          <p:cNvPr id="1055" name="Google Shape;1055;p65"/>
          <p:cNvSpPr txBox="1"/>
          <p:nvPr>
            <p:ph idx="1" type="body"/>
          </p:nvPr>
        </p:nvSpPr>
        <p:spPr>
          <a:xfrm>
            <a:off x="311700" y="1231825"/>
            <a:ext cx="87093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F0000"/>
                </a:solidFill>
              </a:rPr>
              <a:t>Lemma:</a:t>
            </a:r>
            <a:r>
              <a:rPr lang="en" sz="2400"/>
              <a:t> Let { T</a:t>
            </a:r>
            <a:r>
              <a:rPr baseline="-25000" lang="en" sz="2400"/>
              <a:t>i</a:t>
            </a:r>
            <a:r>
              <a:rPr lang="en" sz="2400"/>
              <a:t> : 1 ≤ i ≤ k } be a spanning forest of G. Fix any j, 1 ≤ j ≤ k. Let e be a minimum weight outgoing edge of T</a:t>
            </a:r>
            <a:r>
              <a:rPr baseline="-25000" lang="en" sz="2400"/>
              <a:t>j</a:t>
            </a:r>
            <a:r>
              <a:rPr lang="en" sz="2400"/>
              <a:t>. Then there is a spanning tree for G that includes all trees (T</a:t>
            </a:r>
            <a:r>
              <a:rPr baseline="-25000" lang="en" sz="2400"/>
              <a:t>i</a:t>
            </a:r>
            <a:r>
              <a:rPr lang="en" sz="2400"/>
              <a:t>) and edge e, and has minimum weight among all spanning trees for G that include all trees T</a:t>
            </a:r>
            <a:r>
              <a:rPr baseline="-25000" lang="en" sz="2400"/>
              <a:t>i</a:t>
            </a:r>
            <a:r>
              <a:rPr lang="en" sz="2400"/>
              <a:t>. </a:t>
            </a:r>
            <a:endParaRPr sz="2400"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Sketch of proof (by contradiction):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Suppose there is a spanning tree that includes all T</a:t>
            </a:r>
            <a:r>
              <a:rPr baseline="-25000" lang="en"/>
              <a:t>i </a:t>
            </a:r>
            <a:r>
              <a:rPr lang="en"/>
              <a:t>but not </a:t>
            </a:r>
            <a:r>
              <a:rPr i="1" lang="en"/>
              <a:t>e</a:t>
            </a:r>
            <a:r>
              <a:rPr lang="en"/>
              <a:t> and has smaller cost than any tree with T</a:t>
            </a:r>
            <a:r>
              <a:rPr baseline="-25000" lang="en"/>
              <a:t>i </a:t>
            </a:r>
            <a:r>
              <a:rPr lang="en"/>
              <a:t>and </a:t>
            </a:r>
            <a:r>
              <a:rPr i="1" lang="en"/>
              <a:t>e</a:t>
            </a:r>
            <a:r>
              <a:rPr lang="en"/>
              <a:t>.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Extend spanning tree graph by adding edge </a:t>
            </a:r>
            <a:r>
              <a:rPr i="1" lang="en"/>
              <a:t>e</a:t>
            </a:r>
            <a:r>
              <a:rPr lang="en"/>
              <a:t>.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New graph has cycle that contains another outgoing edge </a:t>
            </a:r>
            <a:r>
              <a:rPr i="1" lang="en"/>
              <a:t>e</a:t>
            </a:r>
            <a:r>
              <a:rPr lang="en"/>
              <a:t>’ of T</a:t>
            </a:r>
            <a:r>
              <a:rPr baseline="-25000" lang="en"/>
              <a:t>j</a:t>
            </a:r>
            <a:r>
              <a:rPr lang="en"/>
              <a:t>.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Removing </a:t>
            </a:r>
            <a:r>
              <a:rPr i="1" lang="en"/>
              <a:t>e</a:t>
            </a:r>
            <a:r>
              <a:rPr lang="en"/>
              <a:t>’ yields another spanning tree</a:t>
            </a:r>
            <a:br>
              <a:rPr lang="en"/>
            </a:br>
            <a:r>
              <a:rPr lang="en"/>
              <a:t>with smaller cost. Contradiction.</a:t>
            </a:r>
            <a:endParaRPr/>
          </a:p>
        </p:txBody>
      </p:sp>
      <p:sp>
        <p:nvSpPr>
          <p:cNvPr id="1056" name="Google Shape;1056;p6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6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6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3" name="Google Shape;1063;p66"/>
          <p:cNvSpPr/>
          <p:nvPr/>
        </p:nvSpPr>
        <p:spPr>
          <a:xfrm>
            <a:off x="979000" y="19202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4" name="Google Shape;1064;p66"/>
          <p:cNvSpPr/>
          <p:nvPr/>
        </p:nvSpPr>
        <p:spPr>
          <a:xfrm>
            <a:off x="1158275" y="40149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5" name="Google Shape;1065;p66"/>
          <p:cNvSpPr/>
          <p:nvPr/>
        </p:nvSpPr>
        <p:spPr>
          <a:xfrm>
            <a:off x="2035850" y="2985475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6" name="Google Shape;1066;p66"/>
          <p:cNvSpPr/>
          <p:nvPr/>
        </p:nvSpPr>
        <p:spPr>
          <a:xfrm>
            <a:off x="3338600" y="21266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7" name="Google Shape;1067;p66"/>
          <p:cNvSpPr/>
          <p:nvPr/>
        </p:nvSpPr>
        <p:spPr>
          <a:xfrm>
            <a:off x="3298425" y="40149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8" name="Google Shape;1068;p66"/>
          <p:cNvSpPr/>
          <p:nvPr/>
        </p:nvSpPr>
        <p:spPr>
          <a:xfrm>
            <a:off x="4543075" y="32093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9" name="Google Shape;1069;p66"/>
          <p:cNvSpPr/>
          <p:nvPr/>
        </p:nvSpPr>
        <p:spPr>
          <a:xfrm>
            <a:off x="5832500" y="1713775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0" name="Google Shape;1070;p66"/>
          <p:cNvSpPr/>
          <p:nvPr/>
        </p:nvSpPr>
        <p:spPr>
          <a:xfrm>
            <a:off x="5053625" y="482105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h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1" name="Google Shape;1071;p66"/>
          <p:cNvSpPr/>
          <p:nvPr/>
        </p:nvSpPr>
        <p:spPr>
          <a:xfrm>
            <a:off x="6172925" y="32093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2" name="Google Shape;1072;p66"/>
          <p:cNvSpPr/>
          <p:nvPr/>
        </p:nvSpPr>
        <p:spPr>
          <a:xfrm>
            <a:off x="6629725" y="482105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3" name="Google Shape;1073;p66"/>
          <p:cNvSpPr/>
          <p:nvPr/>
        </p:nvSpPr>
        <p:spPr>
          <a:xfrm>
            <a:off x="8223600" y="3921875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k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4" name="Google Shape;1074;p66"/>
          <p:cNvCxnSpPr>
            <a:stCxn id="1063" idx="5"/>
            <a:endCxn id="1065" idx="1"/>
          </p:cNvCxnSpPr>
          <p:nvPr/>
        </p:nvCxnSpPr>
        <p:spPr>
          <a:xfrm>
            <a:off x="1498558" y="2439758"/>
            <a:ext cx="626400" cy="63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5" name="Google Shape;1075;p66"/>
          <p:cNvCxnSpPr>
            <a:stCxn id="1064" idx="7"/>
            <a:endCxn id="1065" idx="3"/>
          </p:cNvCxnSpPr>
          <p:nvPr/>
        </p:nvCxnSpPr>
        <p:spPr>
          <a:xfrm flipH="1" rot="10800000">
            <a:off x="1677833" y="3504942"/>
            <a:ext cx="447300" cy="59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6" name="Google Shape;1076;p66"/>
          <p:cNvCxnSpPr>
            <a:stCxn id="1065" idx="5"/>
            <a:endCxn id="1067" idx="1"/>
          </p:cNvCxnSpPr>
          <p:nvPr/>
        </p:nvCxnSpPr>
        <p:spPr>
          <a:xfrm>
            <a:off x="2555408" y="3505033"/>
            <a:ext cx="832200" cy="59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7" name="Google Shape;1077;p66"/>
          <p:cNvCxnSpPr>
            <a:stCxn id="1065" idx="7"/>
            <a:endCxn id="1066" idx="3"/>
          </p:cNvCxnSpPr>
          <p:nvPr/>
        </p:nvCxnSpPr>
        <p:spPr>
          <a:xfrm flipH="1" rot="10800000">
            <a:off x="2555408" y="2646217"/>
            <a:ext cx="872400" cy="42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8" name="Google Shape;1078;p66"/>
          <p:cNvCxnSpPr>
            <a:stCxn id="1066" idx="6"/>
            <a:endCxn id="1069" idx="2"/>
          </p:cNvCxnSpPr>
          <p:nvPr/>
        </p:nvCxnSpPr>
        <p:spPr>
          <a:xfrm flipH="1" rot="10800000">
            <a:off x="3947300" y="2018150"/>
            <a:ext cx="1885200" cy="41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9" name="Google Shape;1079;p66"/>
          <p:cNvCxnSpPr>
            <a:stCxn id="1066" idx="5"/>
            <a:endCxn id="1068" idx="1"/>
          </p:cNvCxnSpPr>
          <p:nvPr/>
        </p:nvCxnSpPr>
        <p:spPr>
          <a:xfrm>
            <a:off x="3858158" y="2646158"/>
            <a:ext cx="774000" cy="65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0" name="Google Shape;1080;p66"/>
          <p:cNvCxnSpPr>
            <a:stCxn id="1066" idx="4"/>
            <a:endCxn id="1067" idx="0"/>
          </p:cNvCxnSpPr>
          <p:nvPr/>
        </p:nvCxnSpPr>
        <p:spPr>
          <a:xfrm flipH="1">
            <a:off x="3602750" y="2735300"/>
            <a:ext cx="40200" cy="1279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1" name="Google Shape;1081;p66"/>
          <p:cNvCxnSpPr>
            <a:stCxn id="1068" idx="3"/>
            <a:endCxn id="1067" idx="7"/>
          </p:cNvCxnSpPr>
          <p:nvPr/>
        </p:nvCxnSpPr>
        <p:spPr>
          <a:xfrm flipH="1">
            <a:off x="3818017" y="3728858"/>
            <a:ext cx="814200" cy="37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2" name="Google Shape;1082;p66"/>
          <p:cNvCxnSpPr>
            <a:stCxn id="1070" idx="2"/>
            <a:endCxn id="1067" idx="5"/>
          </p:cNvCxnSpPr>
          <p:nvPr/>
        </p:nvCxnSpPr>
        <p:spPr>
          <a:xfrm rot="10800000">
            <a:off x="3817925" y="4534400"/>
            <a:ext cx="1235700" cy="59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3" name="Google Shape;1083;p66"/>
          <p:cNvCxnSpPr>
            <a:stCxn id="1072" idx="2"/>
            <a:endCxn id="1070" idx="6"/>
          </p:cNvCxnSpPr>
          <p:nvPr/>
        </p:nvCxnSpPr>
        <p:spPr>
          <a:xfrm rot="10800000">
            <a:off x="5662225" y="5125400"/>
            <a:ext cx="967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4" name="Google Shape;1084;p66"/>
          <p:cNvCxnSpPr>
            <a:stCxn id="1072" idx="0"/>
            <a:endCxn id="1071" idx="5"/>
          </p:cNvCxnSpPr>
          <p:nvPr/>
        </p:nvCxnSpPr>
        <p:spPr>
          <a:xfrm rot="10800000">
            <a:off x="6692575" y="3728750"/>
            <a:ext cx="241500" cy="109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5" name="Google Shape;1085;p66"/>
          <p:cNvCxnSpPr>
            <a:stCxn id="1071" idx="2"/>
            <a:endCxn id="1068" idx="6"/>
          </p:cNvCxnSpPr>
          <p:nvPr/>
        </p:nvCxnSpPr>
        <p:spPr>
          <a:xfrm rot="10800000">
            <a:off x="5151725" y="3513650"/>
            <a:ext cx="1021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6" name="Google Shape;1086;p66"/>
          <p:cNvCxnSpPr>
            <a:stCxn id="1071" idx="6"/>
            <a:endCxn id="1073" idx="1"/>
          </p:cNvCxnSpPr>
          <p:nvPr/>
        </p:nvCxnSpPr>
        <p:spPr>
          <a:xfrm>
            <a:off x="6781625" y="3513650"/>
            <a:ext cx="1531200" cy="49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7" name="Google Shape;1087;p66"/>
          <p:cNvCxnSpPr>
            <a:stCxn id="1072" idx="7"/>
            <a:endCxn id="1073" idx="3"/>
          </p:cNvCxnSpPr>
          <p:nvPr/>
        </p:nvCxnSpPr>
        <p:spPr>
          <a:xfrm flipH="1" rot="10800000">
            <a:off x="7149283" y="4441292"/>
            <a:ext cx="1163400" cy="46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8" name="Google Shape;1088;p66"/>
          <p:cNvSpPr txBox="1"/>
          <p:nvPr/>
        </p:nvSpPr>
        <p:spPr>
          <a:xfrm>
            <a:off x="1843525" y="367515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66"/>
          <p:cNvSpPr txBox="1"/>
          <p:nvPr/>
        </p:nvSpPr>
        <p:spPr>
          <a:xfrm>
            <a:off x="1766975" y="2421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66"/>
          <p:cNvSpPr txBox="1"/>
          <p:nvPr/>
        </p:nvSpPr>
        <p:spPr>
          <a:xfrm>
            <a:off x="2684863" y="2515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66"/>
          <p:cNvSpPr txBox="1"/>
          <p:nvPr/>
        </p:nvSpPr>
        <p:spPr>
          <a:xfrm>
            <a:off x="2790372" y="3742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66"/>
          <p:cNvSpPr txBox="1"/>
          <p:nvPr/>
        </p:nvSpPr>
        <p:spPr>
          <a:xfrm>
            <a:off x="33769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66"/>
          <p:cNvSpPr txBox="1"/>
          <p:nvPr/>
        </p:nvSpPr>
        <p:spPr>
          <a:xfrm>
            <a:off x="4167234" y="2578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66"/>
          <p:cNvSpPr txBox="1"/>
          <p:nvPr/>
        </p:nvSpPr>
        <p:spPr>
          <a:xfrm>
            <a:off x="4176034" y="38716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5" name="Google Shape;1095;p66"/>
          <p:cNvSpPr txBox="1"/>
          <p:nvPr/>
        </p:nvSpPr>
        <p:spPr>
          <a:xfrm>
            <a:off x="4272609" y="477152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6" name="Google Shape;1096;p66"/>
          <p:cNvSpPr txBox="1"/>
          <p:nvPr/>
        </p:nvSpPr>
        <p:spPr>
          <a:xfrm>
            <a:off x="4630534" y="1839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7" name="Google Shape;1097;p66"/>
          <p:cNvSpPr txBox="1"/>
          <p:nvPr/>
        </p:nvSpPr>
        <p:spPr>
          <a:xfrm>
            <a:off x="55350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8" name="Google Shape;1098;p66"/>
          <p:cNvSpPr txBox="1"/>
          <p:nvPr/>
        </p:nvSpPr>
        <p:spPr>
          <a:xfrm>
            <a:off x="5929134" y="5125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9" name="Google Shape;1099;p66"/>
          <p:cNvSpPr txBox="1"/>
          <p:nvPr/>
        </p:nvSpPr>
        <p:spPr>
          <a:xfrm>
            <a:off x="7296569" y="33431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0" name="Google Shape;1100;p66"/>
          <p:cNvSpPr txBox="1"/>
          <p:nvPr/>
        </p:nvSpPr>
        <p:spPr>
          <a:xfrm>
            <a:off x="6497907" y="40985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1" name="Google Shape;1101;p66"/>
          <p:cNvSpPr txBox="1"/>
          <p:nvPr/>
        </p:nvSpPr>
        <p:spPr>
          <a:xfrm>
            <a:off x="7662007" y="46236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6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6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8" name="Google Shape;1108;p67"/>
          <p:cNvSpPr/>
          <p:nvPr/>
        </p:nvSpPr>
        <p:spPr>
          <a:xfrm>
            <a:off x="979000" y="19202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9" name="Google Shape;1109;p67"/>
          <p:cNvSpPr/>
          <p:nvPr/>
        </p:nvSpPr>
        <p:spPr>
          <a:xfrm>
            <a:off x="1158275" y="40149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0" name="Google Shape;1110;p67"/>
          <p:cNvSpPr/>
          <p:nvPr/>
        </p:nvSpPr>
        <p:spPr>
          <a:xfrm>
            <a:off x="2035850" y="2985475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1" name="Google Shape;1111;p67"/>
          <p:cNvSpPr/>
          <p:nvPr/>
        </p:nvSpPr>
        <p:spPr>
          <a:xfrm>
            <a:off x="3338600" y="21266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2" name="Google Shape;1112;p67"/>
          <p:cNvSpPr/>
          <p:nvPr/>
        </p:nvSpPr>
        <p:spPr>
          <a:xfrm>
            <a:off x="3298425" y="40149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3" name="Google Shape;1113;p67"/>
          <p:cNvSpPr/>
          <p:nvPr/>
        </p:nvSpPr>
        <p:spPr>
          <a:xfrm>
            <a:off x="4543075" y="32093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67"/>
          <p:cNvSpPr/>
          <p:nvPr/>
        </p:nvSpPr>
        <p:spPr>
          <a:xfrm>
            <a:off x="5832500" y="1713775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5" name="Google Shape;1115;p67"/>
          <p:cNvSpPr/>
          <p:nvPr/>
        </p:nvSpPr>
        <p:spPr>
          <a:xfrm>
            <a:off x="5053625" y="482105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h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6" name="Google Shape;1116;p67"/>
          <p:cNvSpPr/>
          <p:nvPr/>
        </p:nvSpPr>
        <p:spPr>
          <a:xfrm>
            <a:off x="6172925" y="32093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7" name="Google Shape;1117;p67"/>
          <p:cNvSpPr/>
          <p:nvPr/>
        </p:nvSpPr>
        <p:spPr>
          <a:xfrm>
            <a:off x="6629725" y="482105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67"/>
          <p:cNvSpPr/>
          <p:nvPr/>
        </p:nvSpPr>
        <p:spPr>
          <a:xfrm>
            <a:off x="8223600" y="3921875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k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9" name="Google Shape;1119;p67"/>
          <p:cNvCxnSpPr>
            <a:stCxn id="1108" idx="5"/>
            <a:endCxn id="1110" idx="1"/>
          </p:cNvCxnSpPr>
          <p:nvPr/>
        </p:nvCxnSpPr>
        <p:spPr>
          <a:xfrm>
            <a:off x="1498558" y="2439758"/>
            <a:ext cx="626400" cy="634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0" name="Google Shape;1120;p67"/>
          <p:cNvCxnSpPr>
            <a:stCxn id="1109" idx="7"/>
            <a:endCxn id="1110" idx="3"/>
          </p:cNvCxnSpPr>
          <p:nvPr/>
        </p:nvCxnSpPr>
        <p:spPr>
          <a:xfrm flipH="1" rot="10800000">
            <a:off x="1677833" y="3504942"/>
            <a:ext cx="447300" cy="599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p67"/>
          <p:cNvCxnSpPr>
            <a:stCxn id="1110" idx="5"/>
            <a:endCxn id="1112" idx="1"/>
          </p:cNvCxnSpPr>
          <p:nvPr/>
        </p:nvCxnSpPr>
        <p:spPr>
          <a:xfrm>
            <a:off x="2555408" y="3505033"/>
            <a:ext cx="832200" cy="59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67"/>
          <p:cNvCxnSpPr>
            <a:stCxn id="1110" idx="7"/>
            <a:endCxn id="1111" idx="3"/>
          </p:cNvCxnSpPr>
          <p:nvPr/>
        </p:nvCxnSpPr>
        <p:spPr>
          <a:xfrm flipH="1" rot="10800000">
            <a:off x="2555408" y="2646217"/>
            <a:ext cx="872400" cy="428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Google Shape;1123;p67"/>
          <p:cNvCxnSpPr>
            <a:stCxn id="1111" idx="6"/>
            <a:endCxn id="1114" idx="2"/>
          </p:cNvCxnSpPr>
          <p:nvPr/>
        </p:nvCxnSpPr>
        <p:spPr>
          <a:xfrm flipH="1" rot="10800000">
            <a:off x="3947300" y="2018150"/>
            <a:ext cx="1885200" cy="412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4" name="Google Shape;1124;p67"/>
          <p:cNvCxnSpPr>
            <a:stCxn id="1111" idx="5"/>
            <a:endCxn id="1113" idx="1"/>
          </p:cNvCxnSpPr>
          <p:nvPr/>
        </p:nvCxnSpPr>
        <p:spPr>
          <a:xfrm>
            <a:off x="3858158" y="2646158"/>
            <a:ext cx="774000" cy="652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67"/>
          <p:cNvCxnSpPr>
            <a:stCxn id="1111" idx="4"/>
            <a:endCxn id="1112" idx="0"/>
          </p:cNvCxnSpPr>
          <p:nvPr/>
        </p:nvCxnSpPr>
        <p:spPr>
          <a:xfrm flipH="1">
            <a:off x="3602750" y="2735300"/>
            <a:ext cx="40200" cy="1279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67"/>
          <p:cNvCxnSpPr>
            <a:stCxn id="1113" idx="3"/>
            <a:endCxn id="1112" idx="7"/>
          </p:cNvCxnSpPr>
          <p:nvPr/>
        </p:nvCxnSpPr>
        <p:spPr>
          <a:xfrm flipH="1">
            <a:off x="3818017" y="3728858"/>
            <a:ext cx="814200" cy="37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7" name="Google Shape;1127;p67"/>
          <p:cNvCxnSpPr>
            <a:stCxn id="1115" idx="2"/>
            <a:endCxn id="1112" idx="5"/>
          </p:cNvCxnSpPr>
          <p:nvPr/>
        </p:nvCxnSpPr>
        <p:spPr>
          <a:xfrm rot="10800000">
            <a:off x="3817925" y="4534400"/>
            <a:ext cx="1235700" cy="591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67"/>
          <p:cNvCxnSpPr>
            <a:stCxn id="1117" idx="2"/>
            <a:endCxn id="1115" idx="6"/>
          </p:cNvCxnSpPr>
          <p:nvPr/>
        </p:nvCxnSpPr>
        <p:spPr>
          <a:xfrm rot="10800000">
            <a:off x="5662225" y="5125400"/>
            <a:ext cx="967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67"/>
          <p:cNvCxnSpPr>
            <a:stCxn id="1117" idx="0"/>
            <a:endCxn id="1116" idx="5"/>
          </p:cNvCxnSpPr>
          <p:nvPr/>
        </p:nvCxnSpPr>
        <p:spPr>
          <a:xfrm rot="10800000">
            <a:off x="6692575" y="3728750"/>
            <a:ext cx="241500" cy="1092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0" name="Google Shape;1130;p67"/>
          <p:cNvCxnSpPr>
            <a:stCxn id="1116" idx="2"/>
            <a:endCxn id="1113" idx="6"/>
          </p:cNvCxnSpPr>
          <p:nvPr/>
        </p:nvCxnSpPr>
        <p:spPr>
          <a:xfrm rot="10800000">
            <a:off x="5151725" y="3513650"/>
            <a:ext cx="1021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Google Shape;1131;p67"/>
          <p:cNvCxnSpPr>
            <a:stCxn id="1116" idx="6"/>
            <a:endCxn id="1118" idx="1"/>
          </p:cNvCxnSpPr>
          <p:nvPr/>
        </p:nvCxnSpPr>
        <p:spPr>
          <a:xfrm>
            <a:off x="6781625" y="3513650"/>
            <a:ext cx="1531200" cy="497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67"/>
          <p:cNvCxnSpPr>
            <a:stCxn id="1117" idx="7"/>
            <a:endCxn id="1118" idx="3"/>
          </p:cNvCxnSpPr>
          <p:nvPr/>
        </p:nvCxnSpPr>
        <p:spPr>
          <a:xfrm flipH="1" rot="10800000">
            <a:off x="7149283" y="4441292"/>
            <a:ext cx="1163400" cy="46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3" name="Google Shape;1133;p67"/>
          <p:cNvSpPr txBox="1"/>
          <p:nvPr/>
        </p:nvSpPr>
        <p:spPr>
          <a:xfrm>
            <a:off x="1843525" y="367515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67"/>
          <p:cNvSpPr txBox="1"/>
          <p:nvPr/>
        </p:nvSpPr>
        <p:spPr>
          <a:xfrm>
            <a:off x="1766975" y="2421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67"/>
          <p:cNvSpPr txBox="1"/>
          <p:nvPr/>
        </p:nvSpPr>
        <p:spPr>
          <a:xfrm>
            <a:off x="2684863" y="2515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67"/>
          <p:cNvSpPr txBox="1"/>
          <p:nvPr/>
        </p:nvSpPr>
        <p:spPr>
          <a:xfrm>
            <a:off x="2790372" y="3742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67"/>
          <p:cNvSpPr txBox="1"/>
          <p:nvPr/>
        </p:nvSpPr>
        <p:spPr>
          <a:xfrm>
            <a:off x="33769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67"/>
          <p:cNvSpPr txBox="1"/>
          <p:nvPr/>
        </p:nvSpPr>
        <p:spPr>
          <a:xfrm>
            <a:off x="4167234" y="2578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67"/>
          <p:cNvSpPr txBox="1"/>
          <p:nvPr/>
        </p:nvSpPr>
        <p:spPr>
          <a:xfrm>
            <a:off x="4176034" y="38716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0" name="Google Shape;1140;p67"/>
          <p:cNvSpPr txBox="1"/>
          <p:nvPr/>
        </p:nvSpPr>
        <p:spPr>
          <a:xfrm>
            <a:off x="4272609" y="477152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1" name="Google Shape;1141;p67"/>
          <p:cNvSpPr txBox="1"/>
          <p:nvPr/>
        </p:nvSpPr>
        <p:spPr>
          <a:xfrm>
            <a:off x="4630534" y="1839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2" name="Google Shape;1142;p67"/>
          <p:cNvSpPr txBox="1"/>
          <p:nvPr/>
        </p:nvSpPr>
        <p:spPr>
          <a:xfrm>
            <a:off x="55350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3" name="Google Shape;1143;p67"/>
          <p:cNvSpPr txBox="1"/>
          <p:nvPr/>
        </p:nvSpPr>
        <p:spPr>
          <a:xfrm>
            <a:off x="5929134" y="5125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4" name="Google Shape;1144;p67"/>
          <p:cNvSpPr txBox="1"/>
          <p:nvPr/>
        </p:nvSpPr>
        <p:spPr>
          <a:xfrm>
            <a:off x="7296569" y="33431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5" name="Google Shape;1145;p67"/>
          <p:cNvSpPr txBox="1"/>
          <p:nvPr/>
        </p:nvSpPr>
        <p:spPr>
          <a:xfrm>
            <a:off x="6497907" y="40985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6" name="Google Shape;1146;p67"/>
          <p:cNvSpPr txBox="1"/>
          <p:nvPr/>
        </p:nvSpPr>
        <p:spPr>
          <a:xfrm>
            <a:off x="7662007" y="46236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6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6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3" name="Google Shape;1153;p68"/>
          <p:cNvSpPr/>
          <p:nvPr/>
        </p:nvSpPr>
        <p:spPr>
          <a:xfrm>
            <a:off x="979000" y="19202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68"/>
          <p:cNvSpPr/>
          <p:nvPr/>
        </p:nvSpPr>
        <p:spPr>
          <a:xfrm>
            <a:off x="1158275" y="40149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5" name="Google Shape;1155;p68"/>
          <p:cNvSpPr/>
          <p:nvPr/>
        </p:nvSpPr>
        <p:spPr>
          <a:xfrm>
            <a:off x="2035850" y="2985475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6" name="Google Shape;1156;p68"/>
          <p:cNvSpPr/>
          <p:nvPr/>
        </p:nvSpPr>
        <p:spPr>
          <a:xfrm>
            <a:off x="3338600" y="21266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7" name="Google Shape;1157;p68"/>
          <p:cNvSpPr/>
          <p:nvPr/>
        </p:nvSpPr>
        <p:spPr>
          <a:xfrm>
            <a:off x="3298425" y="40149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8" name="Google Shape;1158;p68"/>
          <p:cNvSpPr/>
          <p:nvPr/>
        </p:nvSpPr>
        <p:spPr>
          <a:xfrm>
            <a:off x="4543075" y="32093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9" name="Google Shape;1159;p68"/>
          <p:cNvSpPr/>
          <p:nvPr/>
        </p:nvSpPr>
        <p:spPr>
          <a:xfrm>
            <a:off x="5832500" y="1713775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0" name="Google Shape;1160;p68"/>
          <p:cNvSpPr/>
          <p:nvPr/>
        </p:nvSpPr>
        <p:spPr>
          <a:xfrm>
            <a:off x="5053625" y="482105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h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1" name="Google Shape;1161;p68"/>
          <p:cNvSpPr/>
          <p:nvPr/>
        </p:nvSpPr>
        <p:spPr>
          <a:xfrm>
            <a:off x="6172925" y="32093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2" name="Google Shape;1162;p68"/>
          <p:cNvSpPr/>
          <p:nvPr/>
        </p:nvSpPr>
        <p:spPr>
          <a:xfrm>
            <a:off x="6629725" y="482105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68"/>
          <p:cNvSpPr/>
          <p:nvPr/>
        </p:nvSpPr>
        <p:spPr>
          <a:xfrm>
            <a:off x="8223600" y="3921875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k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4" name="Google Shape;1164;p68"/>
          <p:cNvCxnSpPr>
            <a:stCxn id="1153" idx="5"/>
            <a:endCxn id="1155" idx="1"/>
          </p:cNvCxnSpPr>
          <p:nvPr/>
        </p:nvCxnSpPr>
        <p:spPr>
          <a:xfrm>
            <a:off x="1498558" y="2439758"/>
            <a:ext cx="626400" cy="634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165" name="Google Shape;1165;p68"/>
          <p:cNvCxnSpPr>
            <a:stCxn id="1154" idx="7"/>
            <a:endCxn id="1155" idx="3"/>
          </p:cNvCxnSpPr>
          <p:nvPr/>
        </p:nvCxnSpPr>
        <p:spPr>
          <a:xfrm flipH="1" rot="10800000">
            <a:off x="1677833" y="3504942"/>
            <a:ext cx="447300" cy="599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66" name="Google Shape;1166;p68"/>
          <p:cNvCxnSpPr>
            <a:stCxn id="1155" idx="5"/>
            <a:endCxn id="1157" idx="1"/>
          </p:cNvCxnSpPr>
          <p:nvPr/>
        </p:nvCxnSpPr>
        <p:spPr>
          <a:xfrm>
            <a:off x="2555408" y="3505033"/>
            <a:ext cx="832200" cy="59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7" name="Google Shape;1167;p68"/>
          <p:cNvCxnSpPr>
            <a:stCxn id="1155" idx="7"/>
            <a:endCxn id="1156" idx="3"/>
          </p:cNvCxnSpPr>
          <p:nvPr/>
        </p:nvCxnSpPr>
        <p:spPr>
          <a:xfrm flipH="1" rot="10800000">
            <a:off x="2555408" y="2646217"/>
            <a:ext cx="872400" cy="42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8" name="Google Shape;1168;p68"/>
          <p:cNvCxnSpPr>
            <a:stCxn id="1156" idx="6"/>
            <a:endCxn id="1159" idx="2"/>
          </p:cNvCxnSpPr>
          <p:nvPr/>
        </p:nvCxnSpPr>
        <p:spPr>
          <a:xfrm flipH="1" rot="10800000">
            <a:off x="3947300" y="2018150"/>
            <a:ext cx="1885200" cy="412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69" name="Google Shape;1169;p68"/>
          <p:cNvCxnSpPr>
            <a:stCxn id="1156" idx="5"/>
            <a:endCxn id="1158" idx="1"/>
          </p:cNvCxnSpPr>
          <p:nvPr/>
        </p:nvCxnSpPr>
        <p:spPr>
          <a:xfrm>
            <a:off x="3858158" y="2646158"/>
            <a:ext cx="774000" cy="652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70" name="Google Shape;1170;p68"/>
          <p:cNvCxnSpPr>
            <a:stCxn id="1156" idx="4"/>
            <a:endCxn id="1157" idx="0"/>
          </p:cNvCxnSpPr>
          <p:nvPr/>
        </p:nvCxnSpPr>
        <p:spPr>
          <a:xfrm flipH="1">
            <a:off x="3602750" y="2735300"/>
            <a:ext cx="40200" cy="1279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71" name="Google Shape;1171;p68"/>
          <p:cNvCxnSpPr>
            <a:stCxn id="1158" idx="3"/>
            <a:endCxn id="1157" idx="7"/>
          </p:cNvCxnSpPr>
          <p:nvPr/>
        </p:nvCxnSpPr>
        <p:spPr>
          <a:xfrm flipH="1">
            <a:off x="3818017" y="3728858"/>
            <a:ext cx="814200" cy="37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2" name="Google Shape;1172;p68"/>
          <p:cNvCxnSpPr>
            <a:stCxn id="1160" idx="2"/>
            <a:endCxn id="1157" idx="5"/>
          </p:cNvCxnSpPr>
          <p:nvPr/>
        </p:nvCxnSpPr>
        <p:spPr>
          <a:xfrm rot="10800000">
            <a:off x="3817925" y="4534400"/>
            <a:ext cx="1235700" cy="591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173" name="Google Shape;1173;p68"/>
          <p:cNvCxnSpPr>
            <a:stCxn id="1162" idx="2"/>
            <a:endCxn id="1160" idx="6"/>
          </p:cNvCxnSpPr>
          <p:nvPr/>
        </p:nvCxnSpPr>
        <p:spPr>
          <a:xfrm rot="10800000">
            <a:off x="5662225" y="5125400"/>
            <a:ext cx="967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4" name="Google Shape;1174;p68"/>
          <p:cNvCxnSpPr>
            <a:stCxn id="1162" idx="0"/>
            <a:endCxn id="1161" idx="5"/>
          </p:cNvCxnSpPr>
          <p:nvPr/>
        </p:nvCxnSpPr>
        <p:spPr>
          <a:xfrm rot="10800000">
            <a:off x="6692575" y="3728750"/>
            <a:ext cx="241500" cy="1092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75" name="Google Shape;1175;p68"/>
          <p:cNvCxnSpPr>
            <a:stCxn id="1161" idx="2"/>
            <a:endCxn id="1158" idx="6"/>
          </p:cNvCxnSpPr>
          <p:nvPr/>
        </p:nvCxnSpPr>
        <p:spPr>
          <a:xfrm rot="10800000">
            <a:off x="5151725" y="3513650"/>
            <a:ext cx="1021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6" name="Google Shape;1176;p68"/>
          <p:cNvCxnSpPr>
            <a:stCxn id="1161" idx="6"/>
            <a:endCxn id="1163" idx="1"/>
          </p:cNvCxnSpPr>
          <p:nvPr/>
        </p:nvCxnSpPr>
        <p:spPr>
          <a:xfrm>
            <a:off x="6781625" y="3513650"/>
            <a:ext cx="1531200" cy="497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77" name="Google Shape;1177;p68"/>
          <p:cNvCxnSpPr>
            <a:stCxn id="1162" idx="7"/>
            <a:endCxn id="1163" idx="3"/>
          </p:cNvCxnSpPr>
          <p:nvPr/>
        </p:nvCxnSpPr>
        <p:spPr>
          <a:xfrm flipH="1" rot="10800000">
            <a:off x="7149283" y="4441292"/>
            <a:ext cx="1163400" cy="46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8" name="Google Shape;1178;p68"/>
          <p:cNvSpPr txBox="1"/>
          <p:nvPr/>
        </p:nvSpPr>
        <p:spPr>
          <a:xfrm>
            <a:off x="1843525" y="367515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68"/>
          <p:cNvSpPr txBox="1"/>
          <p:nvPr/>
        </p:nvSpPr>
        <p:spPr>
          <a:xfrm>
            <a:off x="1766975" y="2421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68"/>
          <p:cNvSpPr txBox="1"/>
          <p:nvPr/>
        </p:nvSpPr>
        <p:spPr>
          <a:xfrm>
            <a:off x="2684863" y="2515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68"/>
          <p:cNvSpPr txBox="1"/>
          <p:nvPr/>
        </p:nvSpPr>
        <p:spPr>
          <a:xfrm>
            <a:off x="2790372" y="3742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68"/>
          <p:cNvSpPr txBox="1"/>
          <p:nvPr/>
        </p:nvSpPr>
        <p:spPr>
          <a:xfrm>
            <a:off x="33769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68"/>
          <p:cNvSpPr txBox="1"/>
          <p:nvPr/>
        </p:nvSpPr>
        <p:spPr>
          <a:xfrm>
            <a:off x="4167234" y="2578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68"/>
          <p:cNvSpPr txBox="1"/>
          <p:nvPr/>
        </p:nvSpPr>
        <p:spPr>
          <a:xfrm>
            <a:off x="4176034" y="38716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5" name="Google Shape;1185;p68"/>
          <p:cNvSpPr txBox="1"/>
          <p:nvPr/>
        </p:nvSpPr>
        <p:spPr>
          <a:xfrm>
            <a:off x="4272609" y="477152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6" name="Google Shape;1186;p68"/>
          <p:cNvSpPr txBox="1"/>
          <p:nvPr/>
        </p:nvSpPr>
        <p:spPr>
          <a:xfrm>
            <a:off x="4630534" y="1839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7" name="Google Shape;1187;p68"/>
          <p:cNvSpPr txBox="1"/>
          <p:nvPr/>
        </p:nvSpPr>
        <p:spPr>
          <a:xfrm>
            <a:off x="55350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8" name="Google Shape;1188;p68"/>
          <p:cNvSpPr txBox="1"/>
          <p:nvPr/>
        </p:nvSpPr>
        <p:spPr>
          <a:xfrm>
            <a:off x="5929134" y="5125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9" name="Google Shape;1189;p68"/>
          <p:cNvSpPr txBox="1"/>
          <p:nvPr/>
        </p:nvSpPr>
        <p:spPr>
          <a:xfrm>
            <a:off x="7296569" y="33431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0" name="Google Shape;1190;p68"/>
          <p:cNvSpPr txBox="1"/>
          <p:nvPr/>
        </p:nvSpPr>
        <p:spPr>
          <a:xfrm>
            <a:off x="6497907" y="40985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1" name="Google Shape;1191;p68"/>
          <p:cNvSpPr txBox="1"/>
          <p:nvPr/>
        </p:nvSpPr>
        <p:spPr>
          <a:xfrm>
            <a:off x="7662007" y="46236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2" name="Google Shape;1192;p68"/>
          <p:cNvSpPr txBox="1"/>
          <p:nvPr/>
        </p:nvSpPr>
        <p:spPr>
          <a:xfrm>
            <a:off x="224450" y="5097700"/>
            <a:ext cx="42315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Phase 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1-node components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Find MWOE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6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6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9" name="Google Shape;1199;p69"/>
          <p:cNvSpPr/>
          <p:nvPr/>
        </p:nvSpPr>
        <p:spPr>
          <a:xfrm>
            <a:off x="979000" y="1920200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0" name="Google Shape;1200;p69"/>
          <p:cNvSpPr/>
          <p:nvPr/>
        </p:nvSpPr>
        <p:spPr>
          <a:xfrm>
            <a:off x="1158275" y="4014900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1" name="Google Shape;1201;p69"/>
          <p:cNvSpPr/>
          <p:nvPr/>
        </p:nvSpPr>
        <p:spPr>
          <a:xfrm>
            <a:off x="2035850" y="2985475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2" name="Google Shape;1202;p69"/>
          <p:cNvSpPr/>
          <p:nvPr/>
        </p:nvSpPr>
        <p:spPr>
          <a:xfrm>
            <a:off x="3338600" y="21266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3" name="Google Shape;1203;p69"/>
          <p:cNvSpPr/>
          <p:nvPr/>
        </p:nvSpPr>
        <p:spPr>
          <a:xfrm>
            <a:off x="3298425" y="40149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4" name="Google Shape;1204;p69"/>
          <p:cNvSpPr/>
          <p:nvPr/>
        </p:nvSpPr>
        <p:spPr>
          <a:xfrm>
            <a:off x="4543075" y="32093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5" name="Google Shape;1205;p69"/>
          <p:cNvSpPr/>
          <p:nvPr/>
        </p:nvSpPr>
        <p:spPr>
          <a:xfrm>
            <a:off x="5832500" y="1713775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6" name="Google Shape;1206;p69"/>
          <p:cNvSpPr/>
          <p:nvPr/>
        </p:nvSpPr>
        <p:spPr>
          <a:xfrm>
            <a:off x="5053625" y="482105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h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7" name="Google Shape;1207;p69"/>
          <p:cNvSpPr/>
          <p:nvPr/>
        </p:nvSpPr>
        <p:spPr>
          <a:xfrm>
            <a:off x="6172925" y="3209300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8" name="Google Shape;1208;p69"/>
          <p:cNvSpPr/>
          <p:nvPr/>
        </p:nvSpPr>
        <p:spPr>
          <a:xfrm>
            <a:off x="6629725" y="4821050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9" name="Google Shape;1209;p69"/>
          <p:cNvSpPr/>
          <p:nvPr/>
        </p:nvSpPr>
        <p:spPr>
          <a:xfrm>
            <a:off x="8223600" y="3921875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k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0" name="Google Shape;1210;p69"/>
          <p:cNvCxnSpPr>
            <a:stCxn id="1199" idx="5"/>
            <a:endCxn id="1201" idx="1"/>
          </p:cNvCxnSpPr>
          <p:nvPr/>
        </p:nvCxnSpPr>
        <p:spPr>
          <a:xfrm>
            <a:off x="1498558" y="2439758"/>
            <a:ext cx="626400" cy="634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211" name="Google Shape;1211;p69"/>
          <p:cNvCxnSpPr>
            <a:stCxn id="1200" idx="7"/>
            <a:endCxn id="1201" idx="3"/>
          </p:cNvCxnSpPr>
          <p:nvPr/>
        </p:nvCxnSpPr>
        <p:spPr>
          <a:xfrm flipH="1" rot="10800000">
            <a:off x="1677833" y="3504942"/>
            <a:ext cx="447300" cy="599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212" name="Google Shape;1212;p69"/>
          <p:cNvCxnSpPr>
            <a:stCxn id="1201" idx="5"/>
            <a:endCxn id="1203" idx="1"/>
          </p:cNvCxnSpPr>
          <p:nvPr/>
        </p:nvCxnSpPr>
        <p:spPr>
          <a:xfrm>
            <a:off x="2555408" y="3505033"/>
            <a:ext cx="832200" cy="59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3" name="Google Shape;1213;p69"/>
          <p:cNvCxnSpPr>
            <a:stCxn id="1201" idx="7"/>
            <a:endCxn id="1202" idx="3"/>
          </p:cNvCxnSpPr>
          <p:nvPr/>
        </p:nvCxnSpPr>
        <p:spPr>
          <a:xfrm flipH="1" rot="10800000">
            <a:off x="2555408" y="2646217"/>
            <a:ext cx="872400" cy="42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4" name="Google Shape;1214;p69"/>
          <p:cNvCxnSpPr>
            <a:stCxn id="1202" idx="6"/>
            <a:endCxn id="1205" idx="2"/>
          </p:cNvCxnSpPr>
          <p:nvPr/>
        </p:nvCxnSpPr>
        <p:spPr>
          <a:xfrm flipH="1" rot="10800000">
            <a:off x="3947300" y="2018150"/>
            <a:ext cx="1885200" cy="412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15" name="Google Shape;1215;p69"/>
          <p:cNvCxnSpPr>
            <a:stCxn id="1202" idx="5"/>
            <a:endCxn id="1204" idx="1"/>
          </p:cNvCxnSpPr>
          <p:nvPr/>
        </p:nvCxnSpPr>
        <p:spPr>
          <a:xfrm>
            <a:off x="3858158" y="2646158"/>
            <a:ext cx="774000" cy="652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16" name="Google Shape;1216;p69"/>
          <p:cNvCxnSpPr>
            <a:stCxn id="1202" idx="4"/>
            <a:endCxn id="1203" idx="0"/>
          </p:cNvCxnSpPr>
          <p:nvPr/>
        </p:nvCxnSpPr>
        <p:spPr>
          <a:xfrm flipH="1">
            <a:off x="3602750" y="2735300"/>
            <a:ext cx="40200" cy="1279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217" name="Google Shape;1217;p69"/>
          <p:cNvCxnSpPr>
            <a:stCxn id="1204" idx="3"/>
            <a:endCxn id="1203" idx="7"/>
          </p:cNvCxnSpPr>
          <p:nvPr/>
        </p:nvCxnSpPr>
        <p:spPr>
          <a:xfrm flipH="1">
            <a:off x="3818017" y="3728858"/>
            <a:ext cx="814200" cy="37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8" name="Google Shape;1218;p69"/>
          <p:cNvCxnSpPr>
            <a:stCxn id="1206" idx="2"/>
            <a:endCxn id="1203" idx="5"/>
          </p:cNvCxnSpPr>
          <p:nvPr/>
        </p:nvCxnSpPr>
        <p:spPr>
          <a:xfrm rot="10800000">
            <a:off x="3817925" y="4534400"/>
            <a:ext cx="1235700" cy="591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219" name="Google Shape;1219;p69"/>
          <p:cNvCxnSpPr>
            <a:stCxn id="1208" idx="2"/>
            <a:endCxn id="1206" idx="6"/>
          </p:cNvCxnSpPr>
          <p:nvPr/>
        </p:nvCxnSpPr>
        <p:spPr>
          <a:xfrm rot="10800000">
            <a:off x="5662225" y="5125400"/>
            <a:ext cx="967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0" name="Google Shape;1220;p69"/>
          <p:cNvCxnSpPr>
            <a:stCxn id="1208" idx="0"/>
            <a:endCxn id="1207" idx="5"/>
          </p:cNvCxnSpPr>
          <p:nvPr/>
        </p:nvCxnSpPr>
        <p:spPr>
          <a:xfrm rot="10800000">
            <a:off x="6692575" y="3728750"/>
            <a:ext cx="241500" cy="1092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221" name="Google Shape;1221;p69"/>
          <p:cNvCxnSpPr>
            <a:stCxn id="1207" idx="2"/>
            <a:endCxn id="1204" idx="6"/>
          </p:cNvCxnSpPr>
          <p:nvPr/>
        </p:nvCxnSpPr>
        <p:spPr>
          <a:xfrm rot="10800000">
            <a:off x="5151725" y="3513650"/>
            <a:ext cx="1021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2" name="Google Shape;1222;p69"/>
          <p:cNvCxnSpPr>
            <a:stCxn id="1207" idx="6"/>
            <a:endCxn id="1209" idx="1"/>
          </p:cNvCxnSpPr>
          <p:nvPr/>
        </p:nvCxnSpPr>
        <p:spPr>
          <a:xfrm>
            <a:off x="6781625" y="3513650"/>
            <a:ext cx="1531200" cy="497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23" name="Google Shape;1223;p69"/>
          <p:cNvCxnSpPr>
            <a:stCxn id="1208" idx="7"/>
            <a:endCxn id="1209" idx="3"/>
          </p:cNvCxnSpPr>
          <p:nvPr/>
        </p:nvCxnSpPr>
        <p:spPr>
          <a:xfrm flipH="1" rot="10800000">
            <a:off x="7149283" y="4441292"/>
            <a:ext cx="1163400" cy="46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4" name="Google Shape;1224;p69"/>
          <p:cNvSpPr txBox="1"/>
          <p:nvPr/>
        </p:nvSpPr>
        <p:spPr>
          <a:xfrm>
            <a:off x="1843525" y="367515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5" name="Google Shape;1225;p69"/>
          <p:cNvSpPr txBox="1"/>
          <p:nvPr/>
        </p:nvSpPr>
        <p:spPr>
          <a:xfrm>
            <a:off x="1766975" y="2421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6" name="Google Shape;1226;p69"/>
          <p:cNvSpPr txBox="1"/>
          <p:nvPr/>
        </p:nvSpPr>
        <p:spPr>
          <a:xfrm>
            <a:off x="2684863" y="2515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7" name="Google Shape;1227;p69"/>
          <p:cNvSpPr txBox="1"/>
          <p:nvPr/>
        </p:nvSpPr>
        <p:spPr>
          <a:xfrm>
            <a:off x="2790372" y="3742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8" name="Google Shape;1228;p69"/>
          <p:cNvSpPr txBox="1"/>
          <p:nvPr/>
        </p:nvSpPr>
        <p:spPr>
          <a:xfrm>
            <a:off x="33769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9" name="Google Shape;1229;p69"/>
          <p:cNvSpPr txBox="1"/>
          <p:nvPr/>
        </p:nvSpPr>
        <p:spPr>
          <a:xfrm>
            <a:off x="4167234" y="2578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0" name="Google Shape;1230;p69"/>
          <p:cNvSpPr txBox="1"/>
          <p:nvPr/>
        </p:nvSpPr>
        <p:spPr>
          <a:xfrm>
            <a:off x="4176034" y="38716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1" name="Google Shape;1231;p69"/>
          <p:cNvSpPr txBox="1"/>
          <p:nvPr/>
        </p:nvSpPr>
        <p:spPr>
          <a:xfrm>
            <a:off x="4272609" y="477152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2" name="Google Shape;1232;p69"/>
          <p:cNvSpPr txBox="1"/>
          <p:nvPr/>
        </p:nvSpPr>
        <p:spPr>
          <a:xfrm>
            <a:off x="4630534" y="1839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3" name="Google Shape;1233;p69"/>
          <p:cNvSpPr txBox="1"/>
          <p:nvPr/>
        </p:nvSpPr>
        <p:spPr>
          <a:xfrm>
            <a:off x="55350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4" name="Google Shape;1234;p69"/>
          <p:cNvSpPr txBox="1"/>
          <p:nvPr/>
        </p:nvSpPr>
        <p:spPr>
          <a:xfrm>
            <a:off x="5929134" y="5125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5" name="Google Shape;1235;p69"/>
          <p:cNvSpPr txBox="1"/>
          <p:nvPr/>
        </p:nvSpPr>
        <p:spPr>
          <a:xfrm>
            <a:off x="7296569" y="33431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6" name="Google Shape;1236;p69"/>
          <p:cNvSpPr txBox="1"/>
          <p:nvPr/>
        </p:nvSpPr>
        <p:spPr>
          <a:xfrm>
            <a:off x="6497907" y="40985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7" name="Google Shape;1237;p69"/>
          <p:cNvSpPr txBox="1"/>
          <p:nvPr/>
        </p:nvSpPr>
        <p:spPr>
          <a:xfrm>
            <a:off x="7662007" y="46236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8" name="Google Shape;1238;p69"/>
          <p:cNvSpPr txBox="1"/>
          <p:nvPr/>
        </p:nvSpPr>
        <p:spPr>
          <a:xfrm>
            <a:off x="224450" y="5097700"/>
            <a:ext cx="44061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Phase 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Send 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connect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message to join with component across MWOE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7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7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5" name="Google Shape;1245;p70"/>
          <p:cNvSpPr/>
          <p:nvPr/>
        </p:nvSpPr>
        <p:spPr>
          <a:xfrm>
            <a:off x="979000" y="1920200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6" name="Google Shape;1246;p70"/>
          <p:cNvSpPr/>
          <p:nvPr/>
        </p:nvSpPr>
        <p:spPr>
          <a:xfrm>
            <a:off x="1158275" y="4014900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7" name="Google Shape;1247;p70"/>
          <p:cNvSpPr/>
          <p:nvPr/>
        </p:nvSpPr>
        <p:spPr>
          <a:xfrm>
            <a:off x="2035850" y="2985475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8" name="Google Shape;1248;p70"/>
          <p:cNvSpPr/>
          <p:nvPr/>
        </p:nvSpPr>
        <p:spPr>
          <a:xfrm>
            <a:off x="3338600" y="21266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9" name="Google Shape;1249;p70"/>
          <p:cNvSpPr/>
          <p:nvPr/>
        </p:nvSpPr>
        <p:spPr>
          <a:xfrm>
            <a:off x="3298425" y="40149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0" name="Google Shape;1250;p70"/>
          <p:cNvSpPr/>
          <p:nvPr/>
        </p:nvSpPr>
        <p:spPr>
          <a:xfrm>
            <a:off x="4543075" y="32093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1" name="Google Shape;1251;p70"/>
          <p:cNvSpPr/>
          <p:nvPr/>
        </p:nvSpPr>
        <p:spPr>
          <a:xfrm>
            <a:off x="5832500" y="1713775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2" name="Google Shape;1252;p70"/>
          <p:cNvSpPr/>
          <p:nvPr/>
        </p:nvSpPr>
        <p:spPr>
          <a:xfrm>
            <a:off x="5053625" y="482105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h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3" name="Google Shape;1253;p70"/>
          <p:cNvSpPr/>
          <p:nvPr/>
        </p:nvSpPr>
        <p:spPr>
          <a:xfrm>
            <a:off x="6172925" y="3209300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4" name="Google Shape;1254;p70"/>
          <p:cNvSpPr/>
          <p:nvPr/>
        </p:nvSpPr>
        <p:spPr>
          <a:xfrm>
            <a:off x="6629725" y="4821050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5" name="Google Shape;1255;p70"/>
          <p:cNvSpPr/>
          <p:nvPr/>
        </p:nvSpPr>
        <p:spPr>
          <a:xfrm>
            <a:off x="8223600" y="3921875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k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6" name="Google Shape;1256;p70"/>
          <p:cNvCxnSpPr>
            <a:stCxn id="1245" idx="5"/>
            <a:endCxn id="1247" idx="1"/>
          </p:cNvCxnSpPr>
          <p:nvPr/>
        </p:nvCxnSpPr>
        <p:spPr>
          <a:xfrm>
            <a:off x="1498558" y="2439758"/>
            <a:ext cx="626400" cy="634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257" name="Google Shape;1257;p70"/>
          <p:cNvCxnSpPr>
            <a:stCxn id="1246" idx="7"/>
            <a:endCxn id="1247" idx="3"/>
          </p:cNvCxnSpPr>
          <p:nvPr/>
        </p:nvCxnSpPr>
        <p:spPr>
          <a:xfrm flipH="1" rot="10800000">
            <a:off x="1677833" y="3504942"/>
            <a:ext cx="447300" cy="599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258" name="Google Shape;1258;p70"/>
          <p:cNvCxnSpPr>
            <a:stCxn id="1247" idx="5"/>
            <a:endCxn id="1249" idx="1"/>
          </p:cNvCxnSpPr>
          <p:nvPr/>
        </p:nvCxnSpPr>
        <p:spPr>
          <a:xfrm>
            <a:off x="2555408" y="3505033"/>
            <a:ext cx="832200" cy="59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9" name="Google Shape;1259;p70"/>
          <p:cNvCxnSpPr>
            <a:stCxn id="1247" idx="7"/>
            <a:endCxn id="1248" idx="3"/>
          </p:cNvCxnSpPr>
          <p:nvPr/>
        </p:nvCxnSpPr>
        <p:spPr>
          <a:xfrm flipH="1" rot="10800000">
            <a:off x="2555408" y="2646217"/>
            <a:ext cx="872400" cy="42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0" name="Google Shape;1260;p70"/>
          <p:cNvCxnSpPr>
            <a:stCxn id="1248" idx="6"/>
            <a:endCxn id="1251" idx="2"/>
          </p:cNvCxnSpPr>
          <p:nvPr/>
        </p:nvCxnSpPr>
        <p:spPr>
          <a:xfrm flipH="1" rot="10800000">
            <a:off x="3947300" y="2018150"/>
            <a:ext cx="1885200" cy="412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61" name="Google Shape;1261;p70"/>
          <p:cNvCxnSpPr>
            <a:stCxn id="1248" idx="5"/>
            <a:endCxn id="1250" idx="1"/>
          </p:cNvCxnSpPr>
          <p:nvPr/>
        </p:nvCxnSpPr>
        <p:spPr>
          <a:xfrm>
            <a:off x="3858158" y="2646158"/>
            <a:ext cx="774000" cy="652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62" name="Google Shape;1262;p70"/>
          <p:cNvCxnSpPr>
            <a:stCxn id="1248" idx="4"/>
            <a:endCxn id="1249" idx="0"/>
          </p:cNvCxnSpPr>
          <p:nvPr/>
        </p:nvCxnSpPr>
        <p:spPr>
          <a:xfrm flipH="1">
            <a:off x="3602750" y="2735300"/>
            <a:ext cx="40200" cy="1279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263" name="Google Shape;1263;p70"/>
          <p:cNvCxnSpPr>
            <a:stCxn id="1250" idx="3"/>
            <a:endCxn id="1249" idx="7"/>
          </p:cNvCxnSpPr>
          <p:nvPr/>
        </p:nvCxnSpPr>
        <p:spPr>
          <a:xfrm flipH="1">
            <a:off x="3818017" y="3728858"/>
            <a:ext cx="814200" cy="37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4" name="Google Shape;1264;p70"/>
          <p:cNvCxnSpPr>
            <a:stCxn id="1252" idx="2"/>
            <a:endCxn id="1249" idx="5"/>
          </p:cNvCxnSpPr>
          <p:nvPr/>
        </p:nvCxnSpPr>
        <p:spPr>
          <a:xfrm rot="10800000">
            <a:off x="3817925" y="4534400"/>
            <a:ext cx="1235700" cy="591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265" name="Google Shape;1265;p70"/>
          <p:cNvCxnSpPr>
            <a:stCxn id="1254" idx="2"/>
            <a:endCxn id="1252" idx="6"/>
          </p:cNvCxnSpPr>
          <p:nvPr/>
        </p:nvCxnSpPr>
        <p:spPr>
          <a:xfrm rot="10800000">
            <a:off x="5662225" y="5125400"/>
            <a:ext cx="967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p70"/>
          <p:cNvCxnSpPr>
            <a:stCxn id="1254" idx="0"/>
            <a:endCxn id="1253" idx="5"/>
          </p:cNvCxnSpPr>
          <p:nvPr/>
        </p:nvCxnSpPr>
        <p:spPr>
          <a:xfrm rot="10800000">
            <a:off x="6692575" y="3728750"/>
            <a:ext cx="241500" cy="1092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267" name="Google Shape;1267;p70"/>
          <p:cNvCxnSpPr>
            <a:stCxn id="1253" idx="2"/>
            <a:endCxn id="1250" idx="6"/>
          </p:cNvCxnSpPr>
          <p:nvPr/>
        </p:nvCxnSpPr>
        <p:spPr>
          <a:xfrm rot="10800000">
            <a:off x="5151725" y="3513650"/>
            <a:ext cx="1021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8" name="Google Shape;1268;p70"/>
          <p:cNvCxnSpPr>
            <a:stCxn id="1253" idx="6"/>
            <a:endCxn id="1255" idx="1"/>
          </p:cNvCxnSpPr>
          <p:nvPr/>
        </p:nvCxnSpPr>
        <p:spPr>
          <a:xfrm>
            <a:off x="6781625" y="3513650"/>
            <a:ext cx="1531200" cy="497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69" name="Google Shape;1269;p70"/>
          <p:cNvCxnSpPr>
            <a:stCxn id="1254" idx="7"/>
            <a:endCxn id="1255" idx="3"/>
          </p:cNvCxnSpPr>
          <p:nvPr/>
        </p:nvCxnSpPr>
        <p:spPr>
          <a:xfrm flipH="1" rot="10800000">
            <a:off x="7149283" y="4441292"/>
            <a:ext cx="1163400" cy="46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0" name="Google Shape;1270;p70"/>
          <p:cNvSpPr txBox="1"/>
          <p:nvPr/>
        </p:nvSpPr>
        <p:spPr>
          <a:xfrm>
            <a:off x="1843525" y="367515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1" name="Google Shape;1271;p70"/>
          <p:cNvSpPr txBox="1"/>
          <p:nvPr/>
        </p:nvSpPr>
        <p:spPr>
          <a:xfrm>
            <a:off x="1766975" y="2421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2" name="Google Shape;1272;p70"/>
          <p:cNvSpPr txBox="1"/>
          <p:nvPr/>
        </p:nvSpPr>
        <p:spPr>
          <a:xfrm>
            <a:off x="2684863" y="2515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3" name="Google Shape;1273;p70"/>
          <p:cNvSpPr txBox="1"/>
          <p:nvPr/>
        </p:nvSpPr>
        <p:spPr>
          <a:xfrm>
            <a:off x="2790372" y="3742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4" name="Google Shape;1274;p70"/>
          <p:cNvSpPr txBox="1"/>
          <p:nvPr/>
        </p:nvSpPr>
        <p:spPr>
          <a:xfrm>
            <a:off x="33769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5" name="Google Shape;1275;p70"/>
          <p:cNvSpPr txBox="1"/>
          <p:nvPr/>
        </p:nvSpPr>
        <p:spPr>
          <a:xfrm>
            <a:off x="4167234" y="2578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6" name="Google Shape;1276;p70"/>
          <p:cNvSpPr txBox="1"/>
          <p:nvPr/>
        </p:nvSpPr>
        <p:spPr>
          <a:xfrm>
            <a:off x="4176034" y="38716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7" name="Google Shape;1277;p70"/>
          <p:cNvSpPr txBox="1"/>
          <p:nvPr/>
        </p:nvSpPr>
        <p:spPr>
          <a:xfrm>
            <a:off x="4272609" y="477152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8" name="Google Shape;1278;p70"/>
          <p:cNvSpPr txBox="1"/>
          <p:nvPr/>
        </p:nvSpPr>
        <p:spPr>
          <a:xfrm>
            <a:off x="4630534" y="1839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9" name="Google Shape;1279;p70"/>
          <p:cNvSpPr txBox="1"/>
          <p:nvPr/>
        </p:nvSpPr>
        <p:spPr>
          <a:xfrm>
            <a:off x="55350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0" name="Google Shape;1280;p70"/>
          <p:cNvSpPr txBox="1"/>
          <p:nvPr/>
        </p:nvSpPr>
        <p:spPr>
          <a:xfrm>
            <a:off x="5929134" y="5125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1" name="Google Shape;1281;p70"/>
          <p:cNvSpPr txBox="1"/>
          <p:nvPr/>
        </p:nvSpPr>
        <p:spPr>
          <a:xfrm>
            <a:off x="7296569" y="33431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2" name="Google Shape;1282;p70"/>
          <p:cNvSpPr txBox="1"/>
          <p:nvPr/>
        </p:nvSpPr>
        <p:spPr>
          <a:xfrm>
            <a:off x="6497907" y="40985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3" name="Google Shape;1283;p70"/>
          <p:cNvSpPr txBox="1"/>
          <p:nvPr/>
        </p:nvSpPr>
        <p:spPr>
          <a:xfrm>
            <a:off x="7662007" y="46236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4" name="Google Shape;1284;p70"/>
          <p:cNvSpPr txBox="1"/>
          <p:nvPr/>
        </p:nvSpPr>
        <p:spPr>
          <a:xfrm>
            <a:off x="224450" y="5097700"/>
            <a:ext cx="45624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Phase 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Each new component has lowest cost edge chosen by two nodes, one becomes leader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 construction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Spanning trees useful for efficient communication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Broadcast and convergecast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Task is to build an arbitrary spanning tree</a:t>
            </a:r>
            <a:br>
              <a:rPr lang="en"/>
            </a:br>
            <a:r>
              <a:rPr lang="en"/>
              <a:t>from a given root i</a:t>
            </a:r>
            <a:r>
              <a:rPr baseline="-25000" lang="en"/>
              <a:t>0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Assume</a:t>
            </a:r>
            <a:r>
              <a:rPr lang="en"/>
              <a:t>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Undirected, connected graph (bidirectional links)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Size and diameter known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PIDs with comparisons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Can identify in- and out-edges to same neighbor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Require</a:t>
            </a:r>
            <a:r>
              <a:rPr lang="en"/>
              <a:t>: Each process output a </a:t>
            </a:r>
            <a:r>
              <a:rPr lang="en">
                <a:solidFill>
                  <a:srgbClr val="0000FF"/>
                </a:solidFill>
              </a:rPr>
              <a:t>parent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7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7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1" name="Google Shape;1291;p71"/>
          <p:cNvSpPr/>
          <p:nvPr/>
        </p:nvSpPr>
        <p:spPr>
          <a:xfrm>
            <a:off x="979000" y="1920200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2" name="Google Shape;1292;p71"/>
          <p:cNvSpPr/>
          <p:nvPr/>
        </p:nvSpPr>
        <p:spPr>
          <a:xfrm>
            <a:off x="1158275" y="4014900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3" name="Google Shape;1293;p71"/>
          <p:cNvSpPr/>
          <p:nvPr/>
        </p:nvSpPr>
        <p:spPr>
          <a:xfrm>
            <a:off x="2035850" y="2985475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4" name="Google Shape;1294;p71"/>
          <p:cNvSpPr/>
          <p:nvPr/>
        </p:nvSpPr>
        <p:spPr>
          <a:xfrm>
            <a:off x="3338600" y="21266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5" name="Google Shape;1295;p71"/>
          <p:cNvSpPr/>
          <p:nvPr/>
        </p:nvSpPr>
        <p:spPr>
          <a:xfrm>
            <a:off x="3298425" y="40149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6" name="Google Shape;1296;p71"/>
          <p:cNvSpPr/>
          <p:nvPr/>
        </p:nvSpPr>
        <p:spPr>
          <a:xfrm>
            <a:off x="4543075" y="32093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7" name="Google Shape;1297;p71"/>
          <p:cNvSpPr/>
          <p:nvPr/>
        </p:nvSpPr>
        <p:spPr>
          <a:xfrm>
            <a:off x="5832500" y="1713775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8" name="Google Shape;1298;p71"/>
          <p:cNvSpPr/>
          <p:nvPr/>
        </p:nvSpPr>
        <p:spPr>
          <a:xfrm>
            <a:off x="5053625" y="482105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h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9" name="Google Shape;1299;p71"/>
          <p:cNvSpPr/>
          <p:nvPr/>
        </p:nvSpPr>
        <p:spPr>
          <a:xfrm>
            <a:off x="6172925" y="3209300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0" name="Google Shape;1300;p71"/>
          <p:cNvSpPr/>
          <p:nvPr/>
        </p:nvSpPr>
        <p:spPr>
          <a:xfrm>
            <a:off x="6629725" y="4821050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1" name="Google Shape;1301;p71"/>
          <p:cNvSpPr/>
          <p:nvPr/>
        </p:nvSpPr>
        <p:spPr>
          <a:xfrm>
            <a:off x="8223600" y="3921875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k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2" name="Google Shape;1302;p71"/>
          <p:cNvCxnSpPr>
            <a:stCxn id="1291" idx="5"/>
            <a:endCxn id="1293" idx="1"/>
          </p:cNvCxnSpPr>
          <p:nvPr/>
        </p:nvCxnSpPr>
        <p:spPr>
          <a:xfrm>
            <a:off x="1498558" y="2439758"/>
            <a:ext cx="626400" cy="63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3" name="Google Shape;1303;p71"/>
          <p:cNvCxnSpPr>
            <a:stCxn id="1292" idx="7"/>
            <a:endCxn id="1293" idx="3"/>
          </p:cNvCxnSpPr>
          <p:nvPr/>
        </p:nvCxnSpPr>
        <p:spPr>
          <a:xfrm flipH="1" rot="10800000">
            <a:off x="1677833" y="3504942"/>
            <a:ext cx="447300" cy="59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4" name="Google Shape;1304;p71"/>
          <p:cNvCxnSpPr>
            <a:stCxn id="1293" idx="5"/>
            <a:endCxn id="1295" idx="1"/>
          </p:cNvCxnSpPr>
          <p:nvPr/>
        </p:nvCxnSpPr>
        <p:spPr>
          <a:xfrm>
            <a:off x="2555408" y="3505033"/>
            <a:ext cx="832200" cy="59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5" name="Google Shape;1305;p71"/>
          <p:cNvCxnSpPr>
            <a:stCxn id="1293" idx="7"/>
            <a:endCxn id="1294" idx="3"/>
          </p:cNvCxnSpPr>
          <p:nvPr/>
        </p:nvCxnSpPr>
        <p:spPr>
          <a:xfrm flipH="1" rot="10800000">
            <a:off x="2555408" y="2646217"/>
            <a:ext cx="872400" cy="42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6" name="Google Shape;1306;p71"/>
          <p:cNvCxnSpPr>
            <a:stCxn id="1294" idx="6"/>
            <a:endCxn id="1297" idx="2"/>
          </p:cNvCxnSpPr>
          <p:nvPr/>
        </p:nvCxnSpPr>
        <p:spPr>
          <a:xfrm flipH="1" rot="10800000">
            <a:off x="3947300" y="2018150"/>
            <a:ext cx="1885200" cy="41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7" name="Google Shape;1307;p71"/>
          <p:cNvCxnSpPr>
            <a:stCxn id="1294" idx="5"/>
            <a:endCxn id="1296" idx="1"/>
          </p:cNvCxnSpPr>
          <p:nvPr/>
        </p:nvCxnSpPr>
        <p:spPr>
          <a:xfrm>
            <a:off x="3858158" y="2646158"/>
            <a:ext cx="774000" cy="65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8" name="Google Shape;1308;p71"/>
          <p:cNvCxnSpPr>
            <a:stCxn id="1294" idx="4"/>
            <a:endCxn id="1295" idx="0"/>
          </p:cNvCxnSpPr>
          <p:nvPr/>
        </p:nvCxnSpPr>
        <p:spPr>
          <a:xfrm flipH="1">
            <a:off x="3602750" y="2735300"/>
            <a:ext cx="40200" cy="127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9" name="Google Shape;1309;p71"/>
          <p:cNvCxnSpPr>
            <a:stCxn id="1296" idx="3"/>
            <a:endCxn id="1295" idx="7"/>
          </p:cNvCxnSpPr>
          <p:nvPr/>
        </p:nvCxnSpPr>
        <p:spPr>
          <a:xfrm flipH="1">
            <a:off x="3818017" y="3728858"/>
            <a:ext cx="814200" cy="37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0" name="Google Shape;1310;p71"/>
          <p:cNvCxnSpPr>
            <a:stCxn id="1298" idx="2"/>
            <a:endCxn id="1295" idx="5"/>
          </p:cNvCxnSpPr>
          <p:nvPr/>
        </p:nvCxnSpPr>
        <p:spPr>
          <a:xfrm rot="10800000">
            <a:off x="3817925" y="4534400"/>
            <a:ext cx="1235700" cy="59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1" name="Google Shape;1311;p71"/>
          <p:cNvCxnSpPr>
            <a:stCxn id="1300" idx="2"/>
            <a:endCxn id="1298" idx="6"/>
          </p:cNvCxnSpPr>
          <p:nvPr/>
        </p:nvCxnSpPr>
        <p:spPr>
          <a:xfrm rot="10800000">
            <a:off x="5662225" y="5125400"/>
            <a:ext cx="967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2" name="Google Shape;1312;p71"/>
          <p:cNvCxnSpPr>
            <a:stCxn id="1300" idx="0"/>
            <a:endCxn id="1299" idx="5"/>
          </p:cNvCxnSpPr>
          <p:nvPr/>
        </p:nvCxnSpPr>
        <p:spPr>
          <a:xfrm rot="10800000">
            <a:off x="6692575" y="3728750"/>
            <a:ext cx="241500" cy="109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3" name="Google Shape;1313;p71"/>
          <p:cNvCxnSpPr>
            <a:stCxn id="1299" idx="2"/>
            <a:endCxn id="1296" idx="6"/>
          </p:cNvCxnSpPr>
          <p:nvPr/>
        </p:nvCxnSpPr>
        <p:spPr>
          <a:xfrm rot="10800000">
            <a:off x="5151725" y="3513650"/>
            <a:ext cx="1021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4" name="Google Shape;1314;p71"/>
          <p:cNvCxnSpPr>
            <a:stCxn id="1299" idx="6"/>
            <a:endCxn id="1301" idx="1"/>
          </p:cNvCxnSpPr>
          <p:nvPr/>
        </p:nvCxnSpPr>
        <p:spPr>
          <a:xfrm>
            <a:off x="6781625" y="3513650"/>
            <a:ext cx="1531200" cy="497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5" name="Google Shape;1315;p71"/>
          <p:cNvCxnSpPr>
            <a:stCxn id="1300" idx="7"/>
            <a:endCxn id="1301" idx="3"/>
          </p:cNvCxnSpPr>
          <p:nvPr/>
        </p:nvCxnSpPr>
        <p:spPr>
          <a:xfrm flipH="1" rot="10800000">
            <a:off x="7149283" y="4441292"/>
            <a:ext cx="1163400" cy="46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6" name="Google Shape;1316;p71"/>
          <p:cNvSpPr txBox="1"/>
          <p:nvPr/>
        </p:nvSpPr>
        <p:spPr>
          <a:xfrm>
            <a:off x="1843525" y="367515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7" name="Google Shape;1317;p71"/>
          <p:cNvSpPr txBox="1"/>
          <p:nvPr/>
        </p:nvSpPr>
        <p:spPr>
          <a:xfrm>
            <a:off x="1766975" y="2421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8" name="Google Shape;1318;p71"/>
          <p:cNvSpPr txBox="1"/>
          <p:nvPr/>
        </p:nvSpPr>
        <p:spPr>
          <a:xfrm>
            <a:off x="2684863" y="2515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9" name="Google Shape;1319;p71"/>
          <p:cNvSpPr txBox="1"/>
          <p:nvPr/>
        </p:nvSpPr>
        <p:spPr>
          <a:xfrm>
            <a:off x="2790372" y="3742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0" name="Google Shape;1320;p71"/>
          <p:cNvSpPr txBox="1"/>
          <p:nvPr/>
        </p:nvSpPr>
        <p:spPr>
          <a:xfrm>
            <a:off x="33769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1" name="Google Shape;1321;p71"/>
          <p:cNvSpPr txBox="1"/>
          <p:nvPr/>
        </p:nvSpPr>
        <p:spPr>
          <a:xfrm>
            <a:off x="4167234" y="2578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2" name="Google Shape;1322;p71"/>
          <p:cNvSpPr txBox="1"/>
          <p:nvPr/>
        </p:nvSpPr>
        <p:spPr>
          <a:xfrm>
            <a:off x="4176034" y="38716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3" name="Google Shape;1323;p71"/>
          <p:cNvSpPr txBox="1"/>
          <p:nvPr/>
        </p:nvSpPr>
        <p:spPr>
          <a:xfrm>
            <a:off x="4272609" y="477152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4" name="Google Shape;1324;p71"/>
          <p:cNvSpPr txBox="1"/>
          <p:nvPr/>
        </p:nvSpPr>
        <p:spPr>
          <a:xfrm>
            <a:off x="4630534" y="1839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5" name="Google Shape;1325;p71"/>
          <p:cNvSpPr txBox="1"/>
          <p:nvPr/>
        </p:nvSpPr>
        <p:spPr>
          <a:xfrm>
            <a:off x="55350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6" name="Google Shape;1326;p71"/>
          <p:cNvSpPr txBox="1"/>
          <p:nvPr/>
        </p:nvSpPr>
        <p:spPr>
          <a:xfrm>
            <a:off x="5929134" y="5125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7" name="Google Shape;1327;p71"/>
          <p:cNvSpPr txBox="1"/>
          <p:nvPr/>
        </p:nvSpPr>
        <p:spPr>
          <a:xfrm>
            <a:off x="7296569" y="33431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8" name="Google Shape;1328;p71"/>
          <p:cNvSpPr txBox="1"/>
          <p:nvPr/>
        </p:nvSpPr>
        <p:spPr>
          <a:xfrm>
            <a:off x="6497907" y="40985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9" name="Google Shape;1329;p71"/>
          <p:cNvSpPr txBox="1"/>
          <p:nvPr/>
        </p:nvSpPr>
        <p:spPr>
          <a:xfrm>
            <a:off x="7662007" y="46236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0" name="Google Shape;1330;p71"/>
          <p:cNvSpPr txBox="1"/>
          <p:nvPr/>
        </p:nvSpPr>
        <p:spPr>
          <a:xfrm>
            <a:off x="224450" y="5097700"/>
            <a:ext cx="45624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Phase 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Leader broadcasts 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initiate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message to find MWOE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7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7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7" name="Google Shape;1337;p72"/>
          <p:cNvSpPr/>
          <p:nvPr/>
        </p:nvSpPr>
        <p:spPr>
          <a:xfrm>
            <a:off x="979000" y="1920200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8" name="Google Shape;1338;p72"/>
          <p:cNvSpPr/>
          <p:nvPr/>
        </p:nvSpPr>
        <p:spPr>
          <a:xfrm>
            <a:off x="1158275" y="4014900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9" name="Google Shape;1339;p72"/>
          <p:cNvSpPr/>
          <p:nvPr/>
        </p:nvSpPr>
        <p:spPr>
          <a:xfrm>
            <a:off x="2035850" y="2985475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0" name="Google Shape;1340;p72"/>
          <p:cNvSpPr/>
          <p:nvPr/>
        </p:nvSpPr>
        <p:spPr>
          <a:xfrm>
            <a:off x="3338600" y="21266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1" name="Google Shape;1341;p72"/>
          <p:cNvSpPr/>
          <p:nvPr/>
        </p:nvSpPr>
        <p:spPr>
          <a:xfrm>
            <a:off x="3298425" y="40149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2" name="Google Shape;1342;p72"/>
          <p:cNvSpPr/>
          <p:nvPr/>
        </p:nvSpPr>
        <p:spPr>
          <a:xfrm>
            <a:off x="4543075" y="32093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3" name="Google Shape;1343;p72"/>
          <p:cNvSpPr/>
          <p:nvPr/>
        </p:nvSpPr>
        <p:spPr>
          <a:xfrm>
            <a:off x="5832500" y="1713775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4" name="Google Shape;1344;p72"/>
          <p:cNvSpPr/>
          <p:nvPr/>
        </p:nvSpPr>
        <p:spPr>
          <a:xfrm>
            <a:off x="5053625" y="482105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h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5" name="Google Shape;1345;p72"/>
          <p:cNvSpPr/>
          <p:nvPr/>
        </p:nvSpPr>
        <p:spPr>
          <a:xfrm>
            <a:off x="6172925" y="3209300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6" name="Google Shape;1346;p72"/>
          <p:cNvSpPr/>
          <p:nvPr/>
        </p:nvSpPr>
        <p:spPr>
          <a:xfrm>
            <a:off x="6629725" y="4821050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7" name="Google Shape;1347;p72"/>
          <p:cNvSpPr/>
          <p:nvPr/>
        </p:nvSpPr>
        <p:spPr>
          <a:xfrm>
            <a:off x="8223600" y="3921875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k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8" name="Google Shape;1348;p72"/>
          <p:cNvCxnSpPr>
            <a:stCxn id="1337" idx="5"/>
            <a:endCxn id="1339" idx="1"/>
          </p:cNvCxnSpPr>
          <p:nvPr/>
        </p:nvCxnSpPr>
        <p:spPr>
          <a:xfrm>
            <a:off x="1498558" y="2439758"/>
            <a:ext cx="626400" cy="63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9" name="Google Shape;1349;p72"/>
          <p:cNvCxnSpPr>
            <a:stCxn id="1338" idx="7"/>
            <a:endCxn id="1339" idx="3"/>
          </p:cNvCxnSpPr>
          <p:nvPr/>
        </p:nvCxnSpPr>
        <p:spPr>
          <a:xfrm flipH="1" rot="10800000">
            <a:off x="1677833" y="3504942"/>
            <a:ext cx="447300" cy="59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0" name="Google Shape;1350;p72"/>
          <p:cNvCxnSpPr>
            <a:stCxn id="1340" idx="6"/>
            <a:endCxn id="1343" idx="2"/>
          </p:cNvCxnSpPr>
          <p:nvPr/>
        </p:nvCxnSpPr>
        <p:spPr>
          <a:xfrm flipH="1" rot="10800000">
            <a:off x="3947300" y="2018150"/>
            <a:ext cx="1885200" cy="41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1" name="Google Shape;1351;p72"/>
          <p:cNvCxnSpPr>
            <a:stCxn id="1340" idx="5"/>
            <a:endCxn id="1342" idx="1"/>
          </p:cNvCxnSpPr>
          <p:nvPr/>
        </p:nvCxnSpPr>
        <p:spPr>
          <a:xfrm>
            <a:off x="3858158" y="2646158"/>
            <a:ext cx="774000" cy="65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2" name="Google Shape;1352;p72"/>
          <p:cNvCxnSpPr>
            <a:stCxn id="1340" idx="4"/>
            <a:endCxn id="1341" idx="0"/>
          </p:cNvCxnSpPr>
          <p:nvPr/>
        </p:nvCxnSpPr>
        <p:spPr>
          <a:xfrm flipH="1">
            <a:off x="3602750" y="2735300"/>
            <a:ext cx="40200" cy="127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3" name="Google Shape;1353;p72"/>
          <p:cNvCxnSpPr>
            <a:stCxn id="1342" idx="3"/>
            <a:endCxn id="1341" idx="7"/>
          </p:cNvCxnSpPr>
          <p:nvPr/>
        </p:nvCxnSpPr>
        <p:spPr>
          <a:xfrm flipH="1">
            <a:off x="3818017" y="3728858"/>
            <a:ext cx="814200" cy="37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4" name="Google Shape;1354;p72"/>
          <p:cNvCxnSpPr>
            <a:stCxn id="1344" idx="2"/>
            <a:endCxn id="1341" idx="5"/>
          </p:cNvCxnSpPr>
          <p:nvPr/>
        </p:nvCxnSpPr>
        <p:spPr>
          <a:xfrm rot="10800000">
            <a:off x="3817925" y="4534400"/>
            <a:ext cx="1235700" cy="59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5" name="Google Shape;1355;p72"/>
          <p:cNvCxnSpPr>
            <a:stCxn id="1346" idx="0"/>
            <a:endCxn id="1345" idx="5"/>
          </p:cNvCxnSpPr>
          <p:nvPr/>
        </p:nvCxnSpPr>
        <p:spPr>
          <a:xfrm rot="10800000">
            <a:off x="6692575" y="3728750"/>
            <a:ext cx="241500" cy="109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6" name="Google Shape;1356;p72"/>
          <p:cNvCxnSpPr>
            <a:stCxn id="1345" idx="6"/>
            <a:endCxn id="1347" idx="1"/>
          </p:cNvCxnSpPr>
          <p:nvPr/>
        </p:nvCxnSpPr>
        <p:spPr>
          <a:xfrm>
            <a:off x="6781625" y="3513650"/>
            <a:ext cx="1531200" cy="497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7" name="Google Shape;1357;p72"/>
          <p:cNvCxnSpPr>
            <a:stCxn id="1346" idx="7"/>
            <a:endCxn id="1347" idx="3"/>
          </p:cNvCxnSpPr>
          <p:nvPr/>
        </p:nvCxnSpPr>
        <p:spPr>
          <a:xfrm flipH="1" rot="10800000">
            <a:off x="7149283" y="4441292"/>
            <a:ext cx="1163400" cy="46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8" name="Google Shape;1358;p72"/>
          <p:cNvSpPr txBox="1"/>
          <p:nvPr/>
        </p:nvSpPr>
        <p:spPr>
          <a:xfrm>
            <a:off x="1843525" y="367515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9" name="Google Shape;1359;p72"/>
          <p:cNvSpPr txBox="1"/>
          <p:nvPr/>
        </p:nvSpPr>
        <p:spPr>
          <a:xfrm>
            <a:off x="1766975" y="2421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0" name="Google Shape;1360;p72"/>
          <p:cNvSpPr txBox="1"/>
          <p:nvPr/>
        </p:nvSpPr>
        <p:spPr>
          <a:xfrm>
            <a:off x="2684863" y="2515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1" name="Google Shape;1361;p72"/>
          <p:cNvSpPr txBox="1"/>
          <p:nvPr/>
        </p:nvSpPr>
        <p:spPr>
          <a:xfrm>
            <a:off x="2790372" y="3742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2" name="Google Shape;1362;p72"/>
          <p:cNvSpPr txBox="1"/>
          <p:nvPr/>
        </p:nvSpPr>
        <p:spPr>
          <a:xfrm>
            <a:off x="33769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3" name="Google Shape;1363;p72"/>
          <p:cNvSpPr txBox="1"/>
          <p:nvPr/>
        </p:nvSpPr>
        <p:spPr>
          <a:xfrm>
            <a:off x="4167234" y="2578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4" name="Google Shape;1364;p72"/>
          <p:cNvSpPr txBox="1"/>
          <p:nvPr/>
        </p:nvSpPr>
        <p:spPr>
          <a:xfrm>
            <a:off x="4176034" y="38716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5" name="Google Shape;1365;p72"/>
          <p:cNvSpPr txBox="1"/>
          <p:nvPr/>
        </p:nvSpPr>
        <p:spPr>
          <a:xfrm>
            <a:off x="4272609" y="477152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6" name="Google Shape;1366;p72"/>
          <p:cNvSpPr txBox="1"/>
          <p:nvPr/>
        </p:nvSpPr>
        <p:spPr>
          <a:xfrm>
            <a:off x="4630534" y="1839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7" name="Google Shape;1367;p72"/>
          <p:cNvSpPr txBox="1"/>
          <p:nvPr/>
        </p:nvSpPr>
        <p:spPr>
          <a:xfrm>
            <a:off x="55350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8" name="Google Shape;1368;p72"/>
          <p:cNvSpPr txBox="1"/>
          <p:nvPr/>
        </p:nvSpPr>
        <p:spPr>
          <a:xfrm>
            <a:off x="5929134" y="5125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9" name="Google Shape;1369;p72"/>
          <p:cNvSpPr txBox="1"/>
          <p:nvPr/>
        </p:nvSpPr>
        <p:spPr>
          <a:xfrm>
            <a:off x="7296569" y="33431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0" name="Google Shape;1370;p72"/>
          <p:cNvSpPr txBox="1"/>
          <p:nvPr/>
        </p:nvSpPr>
        <p:spPr>
          <a:xfrm>
            <a:off x="6497907" y="40985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1" name="Google Shape;1371;p72"/>
          <p:cNvSpPr txBox="1"/>
          <p:nvPr/>
        </p:nvSpPr>
        <p:spPr>
          <a:xfrm>
            <a:off x="7662007" y="46236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72" name="Google Shape;1372;p72"/>
          <p:cNvCxnSpPr/>
          <p:nvPr/>
        </p:nvCxnSpPr>
        <p:spPr>
          <a:xfrm>
            <a:off x="2555408" y="3505033"/>
            <a:ext cx="832200" cy="599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3" name="Google Shape;1373;p72"/>
          <p:cNvCxnSpPr/>
          <p:nvPr/>
        </p:nvCxnSpPr>
        <p:spPr>
          <a:xfrm flipH="1" rot="10800000">
            <a:off x="2555408" y="2646217"/>
            <a:ext cx="872400" cy="428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4" name="Google Shape;1374;p72"/>
          <p:cNvCxnSpPr/>
          <p:nvPr/>
        </p:nvCxnSpPr>
        <p:spPr>
          <a:xfrm rot="10800000">
            <a:off x="5662225" y="5125400"/>
            <a:ext cx="9675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5" name="Google Shape;1375;p72"/>
          <p:cNvCxnSpPr/>
          <p:nvPr/>
        </p:nvCxnSpPr>
        <p:spPr>
          <a:xfrm rot="10800000">
            <a:off x="5151725" y="3513650"/>
            <a:ext cx="1021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76" name="Google Shape;1376;p72"/>
          <p:cNvSpPr txBox="1"/>
          <p:nvPr/>
        </p:nvSpPr>
        <p:spPr>
          <a:xfrm>
            <a:off x="224450" y="5097700"/>
            <a:ext cx="45624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Phase 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Nodes exchange 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accept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reject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messages to find MWOE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Increasing weight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Edge e-f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7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7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3" name="Google Shape;1383;p73"/>
          <p:cNvSpPr/>
          <p:nvPr/>
        </p:nvSpPr>
        <p:spPr>
          <a:xfrm>
            <a:off x="979000" y="1920200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4" name="Google Shape;1384;p73"/>
          <p:cNvSpPr/>
          <p:nvPr/>
        </p:nvSpPr>
        <p:spPr>
          <a:xfrm>
            <a:off x="1158275" y="4014900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5" name="Google Shape;1385;p73"/>
          <p:cNvSpPr/>
          <p:nvPr/>
        </p:nvSpPr>
        <p:spPr>
          <a:xfrm>
            <a:off x="2035850" y="2985475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6" name="Google Shape;1386;p73"/>
          <p:cNvSpPr/>
          <p:nvPr/>
        </p:nvSpPr>
        <p:spPr>
          <a:xfrm>
            <a:off x="3338600" y="21266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7" name="Google Shape;1387;p73"/>
          <p:cNvSpPr/>
          <p:nvPr/>
        </p:nvSpPr>
        <p:spPr>
          <a:xfrm>
            <a:off x="3298425" y="40149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8" name="Google Shape;1388;p73"/>
          <p:cNvSpPr/>
          <p:nvPr/>
        </p:nvSpPr>
        <p:spPr>
          <a:xfrm>
            <a:off x="4543075" y="32093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9" name="Google Shape;1389;p73"/>
          <p:cNvSpPr/>
          <p:nvPr/>
        </p:nvSpPr>
        <p:spPr>
          <a:xfrm>
            <a:off x="5832500" y="1713775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0" name="Google Shape;1390;p73"/>
          <p:cNvSpPr/>
          <p:nvPr/>
        </p:nvSpPr>
        <p:spPr>
          <a:xfrm>
            <a:off x="5053625" y="482105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h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73"/>
          <p:cNvSpPr/>
          <p:nvPr/>
        </p:nvSpPr>
        <p:spPr>
          <a:xfrm>
            <a:off x="6172925" y="3209300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2" name="Google Shape;1392;p73"/>
          <p:cNvSpPr/>
          <p:nvPr/>
        </p:nvSpPr>
        <p:spPr>
          <a:xfrm>
            <a:off x="6629725" y="4821050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3" name="Google Shape;1393;p73"/>
          <p:cNvSpPr/>
          <p:nvPr/>
        </p:nvSpPr>
        <p:spPr>
          <a:xfrm>
            <a:off x="8223600" y="3921875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k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4" name="Google Shape;1394;p73"/>
          <p:cNvCxnSpPr>
            <a:stCxn id="1383" idx="5"/>
            <a:endCxn id="1385" idx="1"/>
          </p:cNvCxnSpPr>
          <p:nvPr/>
        </p:nvCxnSpPr>
        <p:spPr>
          <a:xfrm>
            <a:off x="1498558" y="2439758"/>
            <a:ext cx="626400" cy="63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5" name="Google Shape;1395;p73"/>
          <p:cNvCxnSpPr>
            <a:stCxn id="1384" idx="7"/>
            <a:endCxn id="1385" idx="3"/>
          </p:cNvCxnSpPr>
          <p:nvPr/>
        </p:nvCxnSpPr>
        <p:spPr>
          <a:xfrm flipH="1" rot="10800000">
            <a:off x="1677833" y="3504942"/>
            <a:ext cx="447300" cy="59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6" name="Google Shape;1396;p73"/>
          <p:cNvCxnSpPr>
            <a:stCxn id="1386" idx="6"/>
            <a:endCxn id="1389" idx="2"/>
          </p:cNvCxnSpPr>
          <p:nvPr/>
        </p:nvCxnSpPr>
        <p:spPr>
          <a:xfrm flipH="1" rot="10800000">
            <a:off x="3947300" y="2018150"/>
            <a:ext cx="1885200" cy="41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7" name="Google Shape;1397;p73"/>
          <p:cNvCxnSpPr>
            <a:stCxn id="1386" idx="5"/>
            <a:endCxn id="1388" idx="1"/>
          </p:cNvCxnSpPr>
          <p:nvPr/>
        </p:nvCxnSpPr>
        <p:spPr>
          <a:xfrm>
            <a:off x="3858158" y="2646158"/>
            <a:ext cx="774000" cy="65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8" name="Google Shape;1398;p73"/>
          <p:cNvCxnSpPr>
            <a:stCxn id="1386" idx="4"/>
            <a:endCxn id="1387" idx="0"/>
          </p:cNvCxnSpPr>
          <p:nvPr/>
        </p:nvCxnSpPr>
        <p:spPr>
          <a:xfrm flipH="1">
            <a:off x="3602750" y="2735300"/>
            <a:ext cx="40200" cy="127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9" name="Google Shape;1399;p73"/>
          <p:cNvCxnSpPr>
            <a:stCxn id="1388" idx="3"/>
            <a:endCxn id="1387" idx="7"/>
          </p:cNvCxnSpPr>
          <p:nvPr/>
        </p:nvCxnSpPr>
        <p:spPr>
          <a:xfrm flipH="1">
            <a:off x="3818017" y="3728858"/>
            <a:ext cx="814200" cy="37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0" name="Google Shape;1400;p73"/>
          <p:cNvCxnSpPr>
            <a:stCxn id="1390" idx="2"/>
            <a:endCxn id="1387" idx="5"/>
          </p:cNvCxnSpPr>
          <p:nvPr/>
        </p:nvCxnSpPr>
        <p:spPr>
          <a:xfrm rot="10800000">
            <a:off x="3817925" y="4534400"/>
            <a:ext cx="1235700" cy="59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73"/>
          <p:cNvCxnSpPr>
            <a:stCxn id="1392" idx="0"/>
            <a:endCxn id="1391" idx="5"/>
          </p:cNvCxnSpPr>
          <p:nvPr/>
        </p:nvCxnSpPr>
        <p:spPr>
          <a:xfrm rot="10800000">
            <a:off x="6692575" y="3728750"/>
            <a:ext cx="241500" cy="109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2" name="Google Shape;1402;p73"/>
          <p:cNvCxnSpPr>
            <a:stCxn id="1391" idx="6"/>
            <a:endCxn id="1393" idx="1"/>
          </p:cNvCxnSpPr>
          <p:nvPr/>
        </p:nvCxnSpPr>
        <p:spPr>
          <a:xfrm>
            <a:off x="6781625" y="3513650"/>
            <a:ext cx="1531200" cy="497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3" name="Google Shape;1403;p73"/>
          <p:cNvCxnSpPr>
            <a:stCxn id="1392" idx="7"/>
            <a:endCxn id="1393" idx="3"/>
          </p:cNvCxnSpPr>
          <p:nvPr/>
        </p:nvCxnSpPr>
        <p:spPr>
          <a:xfrm flipH="1" rot="10800000">
            <a:off x="7149283" y="4441292"/>
            <a:ext cx="1163400" cy="46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4" name="Google Shape;1404;p73"/>
          <p:cNvSpPr txBox="1"/>
          <p:nvPr/>
        </p:nvSpPr>
        <p:spPr>
          <a:xfrm>
            <a:off x="1843525" y="367515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73"/>
          <p:cNvSpPr txBox="1"/>
          <p:nvPr/>
        </p:nvSpPr>
        <p:spPr>
          <a:xfrm>
            <a:off x="1766975" y="2421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6" name="Google Shape;1406;p73"/>
          <p:cNvSpPr txBox="1"/>
          <p:nvPr/>
        </p:nvSpPr>
        <p:spPr>
          <a:xfrm>
            <a:off x="2684863" y="2515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7" name="Google Shape;1407;p73"/>
          <p:cNvSpPr txBox="1"/>
          <p:nvPr/>
        </p:nvSpPr>
        <p:spPr>
          <a:xfrm>
            <a:off x="2790372" y="3742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8" name="Google Shape;1408;p73"/>
          <p:cNvSpPr txBox="1"/>
          <p:nvPr/>
        </p:nvSpPr>
        <p:spPr>
          <a:xfrm>
            <a:off x="33769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9" name="Google Shape;1409;p73"/>
          <p:cNvSpPr txBox="1"/>
          <p:nvPr/>
        </p:nvSpPr>
        <p:spPr>
          <a:xfrm>
            <a:off x="4167234" y="2578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0" name="Google Shape;1410;p73"/>
          <p:cNvSpPr txBox="1"/>
          <p:nvPr/>
        </p:nvSpPr>
        <p:spPr>
          <a:xfrm>
            <a:off x="4176034" y="38716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1" name="Google Shape;1411;p73"/>
          <p:cNvSpPr txBox="1"/>
          <p:nvPr/>
        </p:nvSpPr>
        <p:spPr>
          <a:xfrm>
            <a:off x="4272609" y="477152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2" name="Google Shape;1412;p73"/>
          <p:cNvSpPr txBox="1"/>
          <p:nvPr/>
        </p:nvSpPr>
        <p:spPr>
          <a:xfrm>
            <a:off x="4630534" y="1839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3" name="Google Shape;1413;p73"/>
          <p:cNvSpPr txBox="1"/>
          <p:nvPr/>
        </p:nvSpPr>
        <p:spPr>
          <a:xfrm>
            <a:off x="55350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4" name="Google Shape;1414;p73"/>
          <p:cNvSpPr txBox="1"/>
          <p:nvPr/>
        </p:nvSpPr>
        <p:spPr>
          <a:xfrm>
            <a:off x="5929134" y="5125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5" name="Google Shape;1415;p73"/>
          <p:cNvSpPr txBox="1"/>
          <p:nvPr/>
        </p:nvSpPr>
        <p:spPr>
          <a:xfrm>
            <a:off x="7296569" y="33431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6" name="Google Shape;1416;p73"/>
          <p:cNvSpPr txBox="1"/>
          <p:nvPr/>
        </p:nvSpPr>
        <p:spPr>
          <a:xfrm>
            <a:off x="6497907" y="40985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7" name="Google Shape;1417;p73"/>
          <p:cNvSpPr txBox="1"/>
          <p:nvPr/>
        </p:nvSpPr>
        <p:spPr>
          <a:xfrm>
            <a:off x="7662007" y="46236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8" name="Google Shape;1418;p73"/>
          <p:cNvCxnSpPr/>
          <p:nvPr/>
        </p:nvCxnSpPr>
        <p:spPr>
          <a:xfrm>
            <a:off x="2555408" y="3505033"/>
            <a:ext cx="832200" cy="599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19" name="Google Shape;1419;p73"/>
          <p:cNvCxnSpPr/>
          <p:nvPr/>
        </p:nvCxnSpPr>
        <p:spPr>
          <a:xfrm flipH="1" rot="10800000">
            <a:off x="2555408" y="2646217"/>
            <a:ext cx="872400" cy="428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20" name="Google Shape;1420;p73"/>
          <p:cNvCxnSpPr/>
          <p:nvPr/>
        </p:nvCxnSpPr>
        <p:spPr>
          <a:xfrm rot="10800000">
            <a:off x="5662225" y="5125400"/>
            <a:ext cx="9675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21" name="Google Shape;1421;p73"/>
          <p:cNvCxnSpPr/>
          <p:nvPr/>
        </p:nvCxnSpPr>
        <p:spPr>
          <a:xfrm rot="10800000">
            <a:off x="5151725" y="3513650"/>
            <a:ext cx="1021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22" name="Google Shape;1422;p73"/>
          <p:cNvSpPr txBox="1"/>
          <p:nvPr/>
        </p:nvSpPr>
        <p:spPr>
          <a:xfrm>
            <a:off x="224450" y="5097700"/>
            <a:ext cx="45624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Phase 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Nodes convergecast MWOE to leader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7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7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9" name="Google Shape;1429;p74"/>
          <p:cNvSpPr/>
          <p:nvPr/>
        </p:nvSpPr>
        <p:spPr>
          <a:xfrm>
            <a:off x="979000" y="1920200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0" name="Google Shape;1430;p74"/>
          <p:cNvSpPr/>
          <p:nvPr/>
        </p:nvSpPr>
        <p:spPr>
          <a:xfrm>
            <a:off x="1158275" y="4014900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1" name="Google Shape;1431;p74"/>
          <p:cNvSpPr/>
          <p:nvPr/>
        </p:nvSpPr>
        <p:spPr>
          <a:xfrm>
            <a:off x="2035850" y="2985475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2" name="Google Shape;1432;p74"/>
          <p:cNvSpPr/>
          <p:nvPr/>
        </p:nvSpPr>
        <p:spPr>
          <a:xfrm>
            <a:off x="3338600" y="21266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3" name="Google Shape;1433;p74"/>
          <p:cNvSpPr/>
          <p:nvPr/>
        </p:nvSpPr>
        <p:spPr>
          <a:xfrm>
            <a:off x="3298425" y="40149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4" name="Google Shape;1434;p74"/>
          <p:cNvSpPr/>
          <p:nvPr/>
        </p:nvSpPr>
        <p:spPr>
          <a:xfrm>
            <a:off x="4543075" y="32093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5" name="Google Shape;1435;p74"/>
          <p:cNvSpPr/>
          <p:nvPr/>
        </p:nvSpPr>
        <p:spPr>
          <a:xfrm>
            <a:off x="5832500" y="1713775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6" name="Google Shape;1436;p74"/>
          <p:cNvSpPr/>
          <p:nvPr/>
        </p:nvSpPr>
        <p:spPr>
          <a:xfrm>
            <a:off x="5053625" y="482105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h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7" name="Google Shape;1437;p74"/>
          <p:cNvSpPr/>
          <p:nvPr/>
        </p:nvSpPr>
        <p:spPr>
          <a:xfrm>
            <a:off x="6172925" y="3209300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8" name="Google Shape;1438;p74"/>
          <p:cNvSpPr/>
          <p:nvPr/>
        </p:nvSpPr>
        <p:spPr>
          <a:xfrm>
            <a:off x="6629725" y="4821050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9" name="Google Shape;1439;p74"/>
          <p:cNvSpPr/>
          <p:nvPr/>
        </p:nvSpPr>
        <p:spPr>
          <a:xfrm>
            <a:off x="8223600" y="3921875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k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0" name="Google Shape;1440;p74"/>
          <p:cNvCxnSpPr>
            <a:stCxn id="1429" idx="5"/>
            <a:endCxn id="1431" idx="1"/>
          </p:cNvCxnSpPr>
          <p:nvPr/>
        </p:nvCxnSpPr>
        <p:spPr>
          <a:xfrm>
            <a:off x="1498558" y="2439758"/>
            <a:ext cx="626400" cy="63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1" name="Google Shape;1441;p74"/>
          <p:cNvCxnSpPr>
            <a:stCxn id="1430" idx="7"/>
            <a:endCxn id="1431" idx="3"/>
          </p:cNvCxnSpPr>
          <p:nvPr/>
        </p:nvCxnSpPr>
        <p:spPr>
          <a:xfrm flipH="1" rot="10800000">
            <a:off x="1677833" y="3504942"/>
            <a:ext cx="447300" cy="59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2" name="Google Shape;1442;p74"/>
          <p:cNvCxnSpPr>
            <a:stCxn id="1432" idx="6"/>
            <a:endCxn id="1435" idx="2"/>
          </p:cNvCxnSpPr>
          <p:nvPr/>
        </p:nvCxnSpPr>
        <p:spPr>
          <a:xfrm flipH="1" rot="10800000">
            <a:off x="3947300" y="2018150"/>
            <a:ext cx="1885200" cy="41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Google Shape;1443;p74"/>
          <p:cNvCxnSpPr>
            <a:stCxn id="1432" idx="5"/>
            <a:endCxn id="1434" idx="1"/>
          </p:cNvCxnSpPr>
          <p:nvPr/>
        </p:nvCxnSpPr>
        <p:spPr>
          <a:xfrm>
            <a:off x="3858158" y="2646158"/>
            <a:ext cx="774000" cy="65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4" name="Google Shape;1444;p74"/>
          <p:cNvCxnSpPr>
            <a:stCxn id="1432" idx="4"/>
            <a:endCxn id="1433" idx="0"/>
          </p:cNvCxnSpPr>
          <p:nvPr/>
        </p:nvCxnSpPr>
        <p:spPr>
          <a:xfrm flipH="1">
            <a:off x="3602750" y="2735300"/>
            <a:ext cx="40200" cy="127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5" name="Google Shape;1445;p74"/>
          <p:cNvCxnSpPr>
            <a:stCxn id="1434" idx="3"/>
            <a:endCxn id="1433" idx="7"/>
          </p:cNvCxnSpPr>
          <p:nvPr/>
        </p:nvCxnSpPr>
        <p:spPr>
          <a:xfrm flipH="1">
            <a:off x="3818017" y="3728858"/>
            <a:ext cx="814200" cy="37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6" name="Google Shape;1446;p74"/>
          <p:cNvCxnSpPr>
            <a:stCxn id="1436" idx="2"/>
            <a:endCxn id="1433" idx="5"/>
          </p:cNvCxnSpPr>
          <p:nvPr/>
        </p:nvCxnSpPr>
        <p:spPr>
          <a:xfrm rot="10800000">
            <a:off x="3817925" y="4534400"/>
            <a:ext cx="1235700" cy="59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74"/>
          <p:cNvCxnSpPr>
            <a:stCxn id="1438" idx="0"/>
            <a:endCxn id="1437" idx="5"/>
          </p:cNvCxnSpPr>
          <p:nvPr/>
        </p:nvCxnSpPr>
        <p:spPr>
          <a:xfrm rot="10800000">
            <a:off x="6692575" y="3728750"/>
            <a:ext cx="241500" cy="109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8" name="Google Shape;1448;p74"/>
          <p:cNvCxnSpPr>
            <a:stCxn id="1437" idx="6"/>
            <a:endCxn id="1439" idx="1"/>
          </p:cNvCxnSpPr>
          <p:nvPr/>
        </p:nvCxnSpPr>
        <p:spPr>
          <a:xfrm>
            <a:off x="6781625" y="3513650"/>
            <a:ext cx="1531200" cy="497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9" name="Google Shape;1449;p74"/>
          <p:cNvCxnSpPr>
            <a:stCxn id="1438" idx="7"/>
            <a:endCxn id="1439" idx="3"/>
          </p:cNvCxnSpPr>
          <p:nvPr/>
        </p:nvCxnSpPr>
        <p:spPr>
          <a:xfrm flipH="1" rot="10800000">
            <a:off x="7149283" y="4441292"/>
            <a:ext cx="1163400" cy="46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0" name="Google Shape;1450;p74"/>
          <p:cNvSpPr txBox="1"/>
          <p:nvPr/>
        </p:nvSpPr>
        <p:spPr>
          <a:xfrm>
            <a:off x="1843525" y="367515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1" name="Google Shape;1451;p74"/>
          <p:cNvSpPr txBox="1"/>
          <p:nvPr/>
        </p:nvSpPr>
        <p:spPr>
          <a:xfrm>
            <a:off x="1766975" y="2421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2" name="Google Shape;1452;p74"/>
          <p:cNvSpPr txBox="1"/>
          <p:nvPr/>
        </p:nvSpPr>
        <p:spPr>
          <a:xfrm>
            <a:off x="2684863" y="2515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3" name="Google Shape;1453;p74"/>
          <p:cNvSpPr txBox="1"/>
          <p:nvPr/>
        </p:nvSpPr>
        <p:spPr>
          <a:xfrm>
            <a:off x="2790372" y="3742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4" name="Google Shape;1454;p74"/>
          <p:cNvSpPr txBox="1"/>
          <p:nvPr/>
        </p:nvSpPr>
        <p:spPr>
          <a:xfrm>
            <a:off x="33769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5" name="Google Shape;1455;p74"/>
          <p:cNvSpPr txBox="1"/>
          <p:nvPr/>
        </p:nvSpPr>
        <p:spPr>
          <a:xfrm>
            <a:off x="4167234" y="2578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6" name="Google Shape;1456;p74"/>
          <p:cNvSpPr txBox="1"/>
          <p:nvPr/>
        </p:nvSpPr>
        <p:spPr>
          <a:xfrm>
            <a:off x="4176034" y="38716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7" name="Google Shape;1457;p74"/>
          <p:cNvSpPr txBox="1"/>
          <p:nvPr/>
        </p:nvSpPr>
        <p:spPr>
          <a:xfrm>
            <a:off x="4272609" y="477152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8" name="Google Shape;1458;p74"/>
          <p:cNvSpPr txBox="1"/>
          <p:nvPr/>
        </p:nvSpPr>
        <p:spPr>
          <a:xfrm>
            <a:off x="4630534" y="1839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9" name="Google Shape;1459;p74"/>
          <p:cNvSpPr txBox="1"/>
          <p:nvPr/>
        </p:nvSpPr>
        <p:spPr>
          <a:xfrm>
            <a:off x="55350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0" name="Google Shape;1460;p74"/>
          <p:cNvSpPr txBox="1"/>
          <p:nvPr/>
        </p:nvSpPr>
        <p:spPr>
          <a:xfrm>
            <a:off x="5929134" y="5125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1" name="Google Shape;1461;p74"/>
          <p:cNvSpPr txBox="1"/>
          <p:nvPr/>
        </p:nvSpPr>
        <p:spPr>
          <a:xfrm>
            <a:off x="7296569" y="33431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2" name="Google Shape;1462;p74"/>
          <p:cNvSpPr txBox="1"/>
          <p:nvPr/>
        </p:nvSpPr>
        <p:spPr>
          <a:xfrm>
            <a:off x="6497907" y="40985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3" name="Google Shape;1463;p74"/>
          <p:cNvSpPr txBox="1"/>
          <p:nvPr/>
        </p:nvSpPr>
        <p:spPr>
          <a:xfrm>
            <a:off x="7662007" y="46236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4" name="Google Shape;1464;p74"/>
          <p:cNvCxnSpPr/>
          <p:nvPr/>
        </p:nvCxnSpPr>
        <p:spPr>
          <a:xfrm>
            <a:off x="2555408" y="3505033"/>
            <a:ext cx="832200" cy="59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5" name="Google Shape;1465;p74"/>
          <p:cNvCxnSpPr/>
          <p:nvPr/>
        </p:nvCxnSpPr>
        <p:spPr>
          <a:xfrm flipH="1" rot="10800000">
            <a:off x="2555408" y="2646217"/>
            <a:ext cx="872400" cy="428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66" name="Google Shape;1466;p74"/>
          <p:cNvCxnSpPr/>
          <p:nvPr/>
        </p:nvCxnSpPr>
        <p:spPr>
          <a:xfrm rot="10800000">
            <a:off x="5662225" y="5125400"/>
            <a:ext cx="967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7" name="Google Shape;1467;p74"/>
          <p:cNvCxnSpPr/>
          <p:nvPr/>
        </p:nvCxnSpPr>
        <p:spPr>
          <a:xfrm rot="10800000">
            <a:off x="5151725" y="3513650"/>
            <a:ext cx="1021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8" name="Google Shape;1468;p74"/>
          <p:cNvSpPr txBox="1"/>
          <p:nvPr/>
        </p:nvSpPr>
        <p:spPr>
          <a:xfrm>
            <a:off x="3171376" y="1761200"/>
            <a:ext cx="608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9" name="Google Shape;1469;p74"/>
          <p:cNvSpPr txBox="1"/>
          <p:nvPr/>
        </p:nvSpPr>
        <p:spPr>
          <a:xfrm>
            <a:off x="224450" y="5097700"/>
            <a:ext cx="45624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Phase 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Leader sends 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change-root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message to node with global MWOE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7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7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6" name="Google Shape;1476;p75"/>
          <p:cNvSpPr/>
          <p:nvPr/>
        </p:nvSpPr>
        <p:spPr>
          <a:xfrm>
            <a:off x="979000" y="1920200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7" name="Google Shape;1477;p75"/>
          <p:cNvSpPr/>
          <p:nvPr/>
        </p:nvSpPr>
        <p:spPr>
          <a:xfrm>
            <a:off x="1158275" y="4014900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8" name="Google Shape;1478;p75"/>
          <p:cNvSpPr/>
          <p:nvPr/>
        </p:nvSpPr>
        <p:spPr>
          <a:xfrm>
            <a:off x="2035850" y="2985475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9" name="Google Shape;1479;p75"/>
          <p:cNvSpPr/>
          <p:nvPr/>
        </p:nvSpPr>
        <p:spPr>
          <a:xfrm>
            <a:off x="3338600" y="21266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0" name="Google Shape;1480;p75"/>
          <p:cNvSpPr/>
          <p:nvPr/>
        </p:nvSpPr>
        <p:spPr>
          <a:xfrm>
            <a:off x="3298425" y="40149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1" name="Google Shape;1481;p75"/>
          <p:cNvSpPr/>
          <p:nvPr/>
        </p:nvSpPr>
        <p:spPr>
          <a:xfrm>
            <a:off x="4543075" y="32093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2" name="Google Shape;1482;p75"/>
          <p:cNvSpPr/>
          <p:nvPr/>
        </p:nvSpPr>
        <p:spPr>
          <a:xfrm>
            <a:off x="5832500" y="1713775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3" name="Google Shape;1483;p75"/>
          <p:cNvSpPr/>
          <p:nvPr/>
        </p:nvSpPr>
        <p:spPr>
          <a:xfrm>
            <a:off x="5053625" y="482105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h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4" name="Google Shape;1484;p75"/>
          <p:cNvSpPr/>
          <p:nvPr/>
        </p:nvSpPr>
        <p:spPr>
          <a:xfrm>
            <a:off x="6172925" y="3209300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5" name="Google Shape;1485;p75"/>
          <p:cNvSpPr/>
          <p:nvPr/>
        </p:nvSpPr>
        <p:spPr>
          <a:xfrm>
            <a:off x="6629725" y="4821050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6" name="Google Shape;1486;p75"/>
          <p:cNvSpPr/>
          <p:nvPr/>
        </p:nvSpPr>
        <p:spPr>
          <a:xfrm>
            <a:off x="8223600" y="3921875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k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87" name="Google Shape;1487;p75"/>
          <p:cNvCxnSpPr>
            <a:stCxn id="1476" idx="5"/>
            <a:endCxn id="1478" idx="1"/>
          </p:cNvCxnSpPr>
          <p:nvPr/>
        </p:nvCxnSpPr>
        <p:spPr>
          <a:xfrm>
            <a:off x="1498558" y="2439758"/>
            <a:ext cx="626400" cy="63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8" name="Google Shape;1488;p75"/>
          <p:cNvCxnSpPr>
            <a:stCxn id="1477" idx="7"/>
            <a:endCxn id="1478" idx="3"/>
          </p:cNvCxnSpPr>
          <p:nvPr/>
        </p:nvCxnSpPr>
        <p:spPr>
          <a:xfrm flipH="1" rot="10800000">
            <a:off x="1677833" y="3504942"/>
            <a:ext cx="447300" cy="59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9" name="Google Shape;1489;p75"/>
          <p:cNvCxnSpPr>
            <a:stCxn id="1479" idx="6"/>
            <a:endCxn id="1482" idx="2"/>
          </p:cNvCxnSpPr>
          <p:nvPr/>
        </p:nvCxnSpPr>
        <p:spPr>
          <a:xfrm flipH="1" rot="10800000">
            <a:off x="3947300" y="2018150"/>
            <a:ext cx="1885200" cy="41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0" name="Google Shape;1490;p75"/>
          <p:cNvCxnSpPr>
            <a:stCxn id="1479" idx="5"/>
            <a:endCxn id="1481" idx="1"/>
          </p:cNvCxnSpPr>
          <p:nvPr/>
        </p:nvCxnSpPr>
        <p:spPr>
          <a:xfrm>
            <a:off x="3858158" y="2646158"/>
            <a:ext cx="774000" cy="65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1" name="Google Shape;1491;p75"/>
          <p:cNvCxnSpPr>
            <a:stCxn id="1479" idx="4"/>
            <a:endCxn id="1480" idx="0"/>
          </p:cNvCxnSpPr>
          <p:nvPr/>
        </p:nvCxnSpPr>
        <p:spPr>
          <a:xfrm flipH="1">
            <a:off x="3602750" y="2735300"/>
            <a:ext cx="40200" cy="127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75"/>
          <p:cNvCxnSpPr>
            <a:stCxn id="1481" idx="3"/>
            <a:endCxn id="1480" idx="7"/>
          </p:cNvCxnSpPr>
          <p:nvPr/>
        </p:nvCxnSpPr>
        <p:spPr>
          <a:xfrm flipH="1">
            <a:off x="3818017" y="3728858"/>
            <a:ext cx="814200" cy="37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3" name="Google Shape;1493;p75"/>
          <p:cNvCxnSpPr>
            <a:stCxn id="1483" idx="2"/>
            <a:endCxn id="1480" idx="5"/>
          </p:cNvCxnSpPr>
          <p:nvPr/>
        </p:nvCxnSpPr>
        <p:spPr>
          <a:xfrm rot="10800000">
            <a:off x="3817925" y="4534400"/>
            <a:ext cx="1235700" cy="59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4" name="Google Shape;1494;p75"/>
          <p:cNvCxnSpPr>
            <a:stCxn id="1485" idx="0"/>
            <a:endCxn id="1484" idx="5"/>
          </p:cNvCxnSpPr>
          <p:nvPr/>
        </p:nvCxnSpPr>
        <p:spPr>
          <a:xfrm rot="10800000">
            <a:off x="6692575" y="3728750"/>
            <a:ext cx="241500" cy="109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5" name="Google Shape;1495;p75"/>
          <p:cNvCxnSpPr>
            <a:stCxn id="1484" idx="6"/>
            <a:endCxn id="1486" idx="1"/>
          </p:cNvCxnSpPr>
          <p:nvPr/>
        </p:nvCxnSpPr>
        <p:spPr>
          <a:xfrm>
            <a:off x="6781625" y="3513650"/>
            <a:ext cx="1531200" cy="497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6" name="Google Shape;1496;p75"/>
          <p:cNvCxnSpPr>
            <a:stCxn id="1485" idx="7"/>
            <a:endCxn id="1486" idx="3"/>
          </p:cNvCxnSpPr>
          <p:nvPr/>
        </p:nvCxnSpPr>
        <p:spPr>
          <a:xfrm flipH="1" rot="10800000">
            <a:off x="7149283" y="4441292"/>
            <a:ext cx="1163400" cy="46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7" name="Google Shape;1497;p75"/>
          <p:cNvSpPr txBox="1"/>
          <p:nvPr/>
        </p:nvSpPr>
        <p:spPr>
          <a:xfrm>
            <a:off x="1843525" y="367515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8" name="Google Shape;1498;p75"/>
          <p:cNvSpPr txBox="1"/>
          <p:nvPr/>
        </p:nvSpPr>
        <p:spPr>
          <a:xfrm>
            <a:off x="1766975" y="2421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9" name="Google Shape;1499;p75"/>
          <p:cNvSpPr txBox="1"/>
          <p:nvPr/>
        </p:nvSpPr>
        <p:spPr>
          <a:xfrm>
            <a:off x="2684863" y="2515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0" name="Google Shape;1500;p75"/>
          <p:cNvSpPr txBox="1"/>
          <p:nvPr/>
        </p:nvSpPr>
        <p:spPr>
          <a:xfrm>
            <a:off x="2790372" y="3742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1" name="Google Shape;1501;p75"/>
          <p:cNvSpPr txBox="1"/>
          <p:nvPr/>
        </p:nvSpPr>
        <p:spPr>
          <a:xfrm>
            <a:off x="33769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2" name="Google Shape;1502;p75"/>
          <p:cNvSpPr txBox="1"/>
          <p:nvPr/>
        </p:nvSpPr>
        <p:spPr>
          <a:xfrm>
            <a:off x="4167234" y="2578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3" name="Google Shape;1503;p75"/>
          <p:cNvSpPr txBox="1"/>
          <p:nvPr/>
        </p:nvSpPr>
        <p:spPr>
          <a:xfrm>
            <a:off x="4176034" y="38716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4" name="Google Shape;1504;p75"/>
          <p:cNvSpPr txBox="1"/>
          <p:nvPr/>
        </p:nvSpPr>
        <p:spPr>
          <a:xfrm>
            <a:off x="4272609" y="477152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5" name="Google Shape;1505;p75"/>
          <p:cNvSpPr txBox="1"/>
          <p:nvPr/>
        </p:nvSpPr>
        <p:spPr>
          <a:xfrm>
            <a:off x="4630534" y="1839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6" name="Google Shape;1506;p75"/>
          <p:cNvSpPr txBox="1"/>
          <p:nvPr/>
        </p:nvSpPr>
        <p:spPr>
          <a:xfrm>
            <a:off x="55350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7" name="Google Shape;1507;p75"/>
          <p:cNvSpPr txBox="1"/>
          <p:nvPr/>
        </p:nvSpPr>
        <p:spPr>
          <a:xfrm>
            <a:off x="5929134" y="5125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8" name="Google Shape;1508;p75"/>
          <p:cNvSpPr txBox="1"/>
          <p:nvPr/>
        </p:nvSpPr>
        <p:spPr>
          <a:xfrm>
            <a:off x="7296569" y="33431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9" name="Google Shape;1509;p75"/>
          <p:cNvSpPr txBox="1"/>
          <p:nvPr/>
        </p:nvSpPr>
        <p:spPr>
          <a:xfrm>
            <a:off x="6497907" y="40985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0" name="Google Shape;1510;p75"/>
          <p:cNvSpPr txBox="1"/>
          <p:nvPr/>
        </p:nvSpPr>
        <p:spPr>
          <a:xfrm>
            <a:off x="7662007" y="46236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11" name="Google Shape;1511;p75"/>
          <p:cNvCxnSpPr/>
          <p:nvPr/>
        </p:nvCxnSpPr>
        <p:spPr>
          <a:xfrm>
            <a:off x="2555408" y="3505033"/>
            <a:ext cx="832200" cy="59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2" name="Google Shape;1512;p75"/>
          <p:cNvCxnSpPr/>
          <p:nvPr/>
        </p:nvCxnSpPr>
        <p:spPr>
          <a:xfrm flipH="1" rot="10800000">
            <a:off x="2555408" y="2646217"/>
            <a:ext cx="872400" cy="428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513" name="Google Shape;1513;p75"/>
          <p:cNvCxnSpPr/>
          <p:nvPr/>
        </p:nvCxnSpPr>
        <p:spPr>
          <a:xfrm rot="10800000">
            <a:off x="5662225" y="5125400"/>
            <a:ext cx="967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4" name="Google Shape;1514;p75"/>
          <p:cNvCxnSpPr/>
          <p:nvPr/>
        </p:nvCxnSpPr>
        <p:spPr>
          <a:xfrm rot="10800000">
            <a:off x="5151725" y="3513650"/>
            <a:ext cx="1021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15" name="Google Shape;1515;p75"/>
          <p:cNvSpPr txBox="1"/>
          <p:nvPr/>
        </p:nvSpPr>
        <p:spPr>
          <a:xfrm>
            <a:off x="3171376" y="1761200"/>
            <a:ext cx="608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6" name="Google Shape;1516;p75"/>
          <p:cNvSpPr txBox="1"/>
          <p:nvPr/>
        </p:nvSpPr>
        <p:spPr>
          <a:xfrm>
            <a:off x="2134079" y="2601169"/>
            <a:ext cx="608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7" name="Google Shape;1517;p75"/>
          <p:cNvSpPr txBox="1"/>
          <p:nvPr/>
        </p:nvSpPr>
        <p:spPr>
          <a:xfrm>
            <a:off x="6235600" y="2846928"/>
            <a:ext cx="608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8" name="Google Shape;1518;p75"/>
          <p:cNvSpPr txBox="1"/>
          <p:nvPr/>
        </p:nvSpPr>
        <p:spPr>
          <a:xfrm>
            <a:off x="224450" y="5097700"/>
            <a:ext cx="45624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Phase 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Other components do the same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Nodes that receive change-root send 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connect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message do join with component across MWOE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7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7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5" name="Google Shape;1525;p76"/>
          <p:cNvSpPr/>
          <p:nvPr/>
        </p:nvSpPr>
        <p:spPr>
          <a:xfrm>
            <a:off x="979000" y="192020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6" name="Google Shape;1526;p76"/>
          <p:cNvSpPr/>
          <p:nvPr/>
        </p:nvSpPr>
        <p:spPr>
          <a:xfrm>
            <a:off x="1158275" y="401490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7" name="Google Shape;1527;p76"/>
          <p:cNvSpPr/>
          <p:nvPr/>
        </p:nvSpPr>
        <p:spPr>
          <a:xfrm>
            <a:off x="2035850" y="2985475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8" name="Google Shape;1528;p76"/>
          <p:cNvSpPr/>
          <p:nvPr/>
        </p:nvSpPr>
        <p:spPr>
          <a:xfrm>
            <a:off x="3338600" y="212660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9" name="Google Shape;1529;p76"/>
          <p:cNvSpPr/>
          <p:nvPr/>
        </p:nvSpPr>
        <p:spPr>
          <a:xfrm>
            <a:off x="3298425" y="401490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0" name="Google Shape;1530;p76"/>
          <p:cNvSpPr/>
          <p:nvPr/>
        </p:nvSpPr>
        <p:spPr>
          <a:xfrm>
            <a:off x="4543075" y="320930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1" name="Google Shape;1531;p76"/>
          <p:cNvSpPr/>
          <p:nvPr/>
        </p:nvSpPr>
        <p:spPr>
          <a:xfrm>
            <a:off x="5832500" y="1713775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2" name="Google Shape;1532;p76"/>
          <p:cNvSpPr/>
          <p:nvPr/>
        </p:nvSpPr>
        <p:spPr>
          <a:xfrm>
            <a:off x="5053625" y="482105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h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3" name="Google Shape;1533;p76"/>
          <p:cNvSpPr/>
          <p:nvPr/>
        </p:nvSpPr>
        <p:spPr>
          <a:xfrm>
            <a:off x="6172925" y="320930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4" name="Google Shape;1534;p76"/>
          <p:cNvSpPr/>
          <p:nvPr/>
        </p:nvSpPr>
        <p:spPr>
          <a:xfrm>
            <a:off x="6629725" y="482105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5" name="Google Shape;1535;p76"/>
          <p:cNvSpPr/>
          <p:nvPr/>
        </p:nvSpPr>
        <p:spPr>
          <a:xfrm>
            <a:off x="8223600" y="3921875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k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6" name="Google Shape;1536;p76"/>
          <p:cNvCxnSpPr>
            <a:stCxn id="1525" idx="5"/>
            <a:endCxn id="1527" idx="1"/>
          </p:cNvCxnSpPr>
          <p:nvPr/>
        </p:nvCxnSpPr>
        <p:spPr>
          <a:xfrm>
            <a:off x="1498558" y="2439758"/>
            <a:ext cx="626400" cy="63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7" name="Google Shape;1537;p76"/>
          <p:cNvCxnSpPr>
            <a:stCxn id="1526" idx="7"/>
            <a:endCxn id="1527" idx="3"/>
          </p:cNvCxnSpPr>
          <p:nvPr/>
        </p:nvCxnSpPr>
        <p:spPr>
          <a:xfrm flipH="1" rot="10800000">
            <a:off x="1677833" y="3504942"/>
            <a:ext cx="447300" cy="59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8" name="Google Shape;1538;p76"/>
          <p:cNvCxnSpPr>
            <a:stCxn id="1528" idx="6"/>
            <a:endCxn id="1531" idx="2"/>
          </p:cNvCxnSpPr>
          <p:nvPr/>
        </p:nvCxnSpPr>
        <p:spPr>
          <a:xfrm flipH="1" rot="10800000">
            <a:off x="3947300" y="2018150"/>
            <a:ext cx="1885200" cy="41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9" name="Google Shape;1539;p76"/>
          <p:cNvCxnSpPr>
            <a:stCxn id="1528" idx="5"/>
            <a:endCxn id="1530" idx="1"/>
          </p:cNvCxnSpPr>
          <p:nvPr/>
        </p:nvCxnSpPr>
        <p:spPr>
          <a:xfrm>
            <a:off x="3858158" y="2646158"/>
            <a:ext cx="774000" cy="65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0" name="Google Shape;1540;p76"/>
          <p:cNvCxnSpPr>
            <a:stCxn id="1528" idx="4"/>
            <a:endCxn id="1529" idx="0"/>
          </p:cNvCxnSpPr>
          <p:nvPr/>
        </p:nvCxnSpPr>
        <p:spPr>
          <a:xfrm flipH="1">
            <a:off x="3602750" y="2735300"/>
            <a:ext cx="40200" cy="127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1" name="Google Shape;1541;p76"/>
          <p:cNvCxnSpPr>
            <a:stCxn id="1530" idx="3"/>
            <a:endCxn id="1529" idx="7"/>
          </p:cNvCxnSpPr>
          <p:nvPr/>
        </p:nvCxnSpPr>
        <p:spPr>
          <a:xfrm flipH="1">
            <a:off x="3818017" y="3728858"/>
            <a:ext cx="814200" cy="37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2" name="Google Shape;1542;p76"/>
          <p:cNvCxnSpPr>
            <a:stCxn id="1532" idx="2"/>
            <a:endCxn id="1529" idx="5"/>
          </p:cNvCxnSpPr>
          <p:nvPr/>
        </p:nvCxnSpPr>
        <p:spPr>
          <a:xfrm rot="10800000">
            <a:off x="3817925" y="4534400"/>
            <a:ext cx="1235700" cy="59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3" name="Google Shape;1543;p76"/>
          <p:cNvCxnSpPr>
            <a:stCxn id="1534" idx="0"/>
            <a:endCxn id="1533" idx="5"/>
          </p:cNvCxnSpPr>
          <p:nvPr/>
        </p:nvCxnSpPr>
        <p:spPr>
          <a:xfrm rot="10800000">
            <a:off x="6692575" y="3728750"/>
            <a:ext cx="241500" cy="109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4" name="Google Shape;1544;p76"/>
          <p:cNvCxnSpPr>
            <a:stCxn id="1533" idx="6"/>
            <a:endCxn id="1535" idx="1"/>
          </p:cNvCxnSpPr>
          <p:nvPr/>
        </p:nvCxnSpPr>
        <p:spPr>
          <a:xfrm>
            <a:off x="6781625" y="3513650"/>
            <a:ext cx="1531200" cy="497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5" name="Google Shape;1545;p76"/>
          <p:cNvCxnSpPr>
            <a:stCxn id="1534" idx="7"/>
            <a:endCxn id="1535" idx="3"/>
          </p:cNvCxnSpPr>
          <p:nvPr/>
        </p:nvCxnSpPr>
        <p:spPr>
          <a:xfrm flipH="1" rot="10800000">
            <a:off x="7149283" y="4441292"/>
            <a:ext cx="1163400" cy="46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6" name="Google Shape;1546;p76"/>
          <p:cNvSpPr txBox="1"/>
          <p:nvPr/>
        </p:nvSpPr>
        <p:spPr>
          <a:xfrm>
            <a:off x="1843525" y="367515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7" name="Google Shape;1547;p76"/>
          <p:cNvSpPr txBox="1"/>
          <p:nvPr/>
        </p:nvSpPr>
        <p:spPr>
          <a:xfrm>
            <a:off x="1766975" y="2421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8" name="Google Shape;1548;p76"/>
          <p:cNvSpPr txBox="1"/>
          <p:nvPr/>
        </p:nvSpPr>
        <p:spPr>
          <a:xfrm>
            <a:off x="2684863" y="2515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9" name="Google Shape;1549;p76"/>
          <p:cNvSpPr txBox="1"/>
          <p:nvPr/>
        </p:nvSpPr>
        <p:spPr>
          <a:xfrm>
            <a:off x="2790372" y="3742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0" name="Google Shape;1550;p76"/>
          <p:cNvSpPr txBox="1"/>
          <p:nvPr/>
        </p:nvSpPr>
        <p:spPr>
          <a:xfrm>
            <a:off x="33769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1" name="Google Shape;1551;p76"/>
          <p:cNvSpPr txBox="1"/>
          <p:nvPr/>
        </p:nvSpPr>
        <p:spPr>
          <a:xfrm>
            <a:off x="4167234" y="2578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2" name="Google Shape;1552;p76"/>
          <p:cNvSpPr txBox="1"/>
          <p:nvPr/>
        </p:nvSpPr>
        <p:spPr>
          <a:xfrm>
            <a:off x="4176034" y="38716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3" name="Google Shape;1553;p76"/>
          <p:cNvSpPr txBox="1"/>
          <p:nvPr/>
        </p:nvSpPr>
        <p:spPr>
          <a:xfrm>
            <a:off x="4272609" y="477152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4" name="Google Shape;1554;p76"/>
          <p:cNvSpPr txBox="1"/>
          <p:nvPr/>
        </p:nvSpPr>
        <p:spPr>
          <a:xfrm>
            <a:off x="4630534" y="1839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5" name="Google Shape;1555;p76"/>
          <p:cNvSpPr txBox="1"/>
          <p:nvPr/>
        </p:nvSpPr>
        <p:spPr>
          <a:xfrm>
            <a:off x="55350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6" name="Google Shape;1556;p76"/>
          <p:cNvSpPr txBox="1"/>
          <p:nvPr/>
        </p:nvSpPr>
        <p:spPr>
          <a:xfrm>
            <a:off x="5929134" y="5125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7" name="Google Shape;1557;p76"/>
          <p:cNvSpPr txBox="1"/>
          <p:nvPr/>
        </p:nvSpPr>
        <p:spPr>
          <a:xfrm>
            <a:off x="7296569" y="33431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8" name="Google Shape;1558;p76"/>
          <p:cNvSpPr txBox="1"/>
          <p:nvPr/>
        </p:nvSpPr>
        <p:spPr>
          <a:xfrm>
            <a:off x="6497907" y="40985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9" name="Google Shape;1559;p76"/>
          <p:cNvSpPr txBox="1"/>
          <p:nvPr/>
        </p:nvSpPr>
        <p:spPr>
          <a:xfrm>
            <a:off x="7662007" y="46236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60" name="Google Shape;1560;p76"/>
          <p:cNvCxnSpPr/>
          <p:nvPr/>
        </p:nvCxnSpPr>
        <p:spPr>
          <a:xfrm>
            <a:off x="2555408" y="3505033"/>
            <a:ext cx="832200" cy="59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1" name="Google Shape;1561;p76"/>
          <p:cNvCxnSpPr/>
          <p:nvPr/>
        </p:nvCxnSpPr>
        <p:spPr>
          <a:xfrm flipH="1" rot="10800000">
            <a:off x="2555408" y="2646217"/>
            <a:ext cx="872400" cy="428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2" name="Google Shape;1562;p76"/>
          <p:cNvCxnSpPr/>
          <p:nvPr/>
        </p:nvCxnSpPr>
        <p:spPr>
          <a:xfrm rot="10800000">
            <a:off x="5662225" y="5125400"/>
            <a:ext cx="967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3" name="Google Shape;1563;p76"/>
          <p:cNvCxnSpPr/>
          <p:nvPr/>
        </p:nvCxnSpPr>
        <p:spPr>
          <a:xfrm rot="10800000">
            <a:off x="5151725" y="3513650"/>
            <a:ext cx="102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4" name="Google Shape;1564;p76"/>
          <p:cNvSpPr txBox="1"/>
          <p:nvPr/>
        </p:nvSpPr>
        <p:spPr>
          <a:xfrm>
            <a:off x="224450" y="5097700"/>
            <a:ext cx="45624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Phase 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Each new component has lowest cost edge chosen by two nodes, one becomes leader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7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7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1" name="Google Shape;1571;p77"/>
          <p:cNvSpPr/>
          <p:nvPr/>
        </p:nvSpPr>
        <p:spPr>
          <a:xfrm>
            <a:off x="979000" y="192020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2" name="Google Shape;1572;p77"/>
          <p:cNvSpPr/>
          <p:nvPr/>
        </p:nvSpPr>
        <p:spPr>
          <a:xfrm>
            <a:off x="1158275" y="401490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3" name="Google Shape;1573;p77"/>
          <p:cNvSpPr/>
          <p:nvPr/>
        </p:nvSpPr>
        <p:spPr>
          <a:xfrm>
            <a:off x="2035850" y="2985475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4" name="Google Shape;1574;p77"/>
          <p:cNvSpPr/>
          <p:nvPr/>
        </p:nvSpPr>
        <p:spPr>
          <a:xfrm>
            <a:off x="3338600" y="212660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5" name="Google Shape;1575;p77"/>
          <p:cNvSpPr/>
          <p:nvPr/>
        </p:nvSpPr>
        <p:spPr>
          <a:xfrm>
            <a:off x="3298425" y="401490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6" name="Google Shape;1576;p77"/>
          <p:cNvSpPr/>
          <p:nvPr/>
        </p:nvSpPr>
        <p:spPr>
          <a:xfrm>
            <a:off x="4543075" y="320930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7" name="Google Shape;1577;p77"/>
          <p:cNvSpPr/>
          <p:nvPr/>
        </p:nvSpPr>
        <p:spPr>
          <a:xfrm>
            <a:off x="5832500" y="1713775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8" name="Google Shape;1578;p77"/>
          <p:cNvSpPr/>
          <p:nvPr/>
        </p:nvSpPr>
        <p:spPr>
          <a:xfrm>
            <a:off x="5053625" y="482105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h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9" name="Google Shape;1579;p77"/>
          <p:cNvSpPr/>
          <p:nvPr/>
        </p:nvSpPr>
        <p:spPr>
          <a:xfrm>
            <a:off x="6172925" y="320930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0" name="Google Shape;1580;p77"/>
          <p:cNvSpPr/>
          <p:nvPr/>
        </p:nvSpPr>
        <p:spPr>
          <a:xfrm>
            <a:off x="6629725" y="482105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1" name="Google Shape;1581;p77"/>
          <p:cNvSpPr/>
          <p:nvPr/>
        </p:nvSpPr>
        <p:spPr>
          <a:xfrm>
            <a:off x="8223600" y="3921875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k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2" name="Google Shape;1582;p77"/>
          <p:cNvCxnSpPr>
            <a:stCxn id="1571" idx="5"/>
            <a:endCxn id="1573" idx="1"/>
          </p:cNvCxnSpPr>
          <p:nvPr/>
        </p:nvCxnSpPr>
        <p:spPr>
          <a:xfrm>
            <a:off x="1498558" y="2439758"/>
            <a:ext cx="626400" cy="63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3" name="Google Shape;1583;p77"/>
          <p:cNvCxnSpPr>
            <a:stCxn id="1572" idx="7"/>
            <a:endCxn id="1573" idx="3"/>
          </p:cNvCxnSpPr>
          <p:nvPr/>
        </p:nvCxnSpPr>
        <p:spPr>
          <a:xfrm flipH="1" rot="10800000">
            <a:off x="1677833" y="3504942"/>
            <a:ext cx="447300" cy="59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4" name="Google Shape;1584;p77"/>
          <p:cNvCxnSpPr>
            <a:stCxn id="1574" idx="6"/>
            <a:endCxn id="1577" idx="2"/>
          </p:cNvCxnSpPr>
          <p:nvPr/>
        </p:nvCxnSpPr>
        <p:spPr>
          <a:xfrm flipH="1" rot="10800000">
            <a:off x="3947300" y="2018150"/>
            <a:ext cx="1885200" cy="41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5" name="Google Shape;1585;p77"/>
          <p:cNvCxnSpPr>
            <a:stCxn id="1574" idx="5"/>
            <a:endCxn id="1576" idx="1"/>
          </p:cNvCxnSpPr>
          <p:nvPr/>
        </p:nvCxnSpPr>
        <p:spPr>
          <a:xfrm>
            <a:off x="3858158" y="2646158"/>
            <a:ext cx="774000" cy="65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6" name="Google Shape;1586;p77"/>
          <p:cNvCxnSpPr>
            <a:stCxn id="1574" idx="4"/>
            <a:endCxn id="1575" idx="0"/>
          </p:cNvCxnSpPr>
          <p:nvPr/>
        </p:nvCxnSpPr>
        <p:spPr>
          <a:xfrm flipH="1">
            <a:off x="3602750" y="2735300"/>
            <a:ext cx="40200" cy="127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7" name="Google Shape;1587;p77"/>
          <p:cNvCxnSpPr>
            <a:stCxn id="1576" idx="3"/>
            <a:endCxn id="1575" idx="7"/>
          </p:cNvCxnSpPr>
          <p:nvPr/>
        </p:nvCxnSpPr>
        <p:spPr>
          <a:xfrm flipH="1">
            <a:off x="3818017" y="3728858"/>
            <a:ext cx="814200" cy="37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8" name="Google Shape;1588;p77"/>
          <p:cNvCxnSpPr>
            <a:stCxn id="1578" idx="2"/>
            <a:endCxn id="1575" idx="5"/>
          </p:cNvCxnSpPr>
          <p:nvPr/>
        </p:nvCxnSpPr>
        <p:spPr>
          <a:xfrm rot="10800000">
            <a:off x="3817925" y="4534400"/>
            <a:ext cx="1235700" cy="59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9" name="Google Shape;1589;p77"/>
          <p:cNvCxnSpPr>
            <a:stCxn id="1580" idx="0"/>
            <a:endCxn id="1579" idx="5"/>
          </p:cNvCxnSpPr>
          <p:nvPr/>
        </p:nvCxnSpPr>
        <p:spPr>
          <a:xfrm rot="10800000">
            <a:off x="6692575" y="3728750"/>
            <a:ext cx="241500" cy="109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0" name="Google Shape;1590;p77"/>
          <p:cNvCxnSpPr>
            <a:stCxn id="1579" idx="6"/>
            <a:endCxn id="1581" idx="1"/>
          </p:cNvCxnSpPr>
          <p:nvPr/>
        </p:nvCxnSpPr>
        <p:spPr>
          <a:xfrm>
            <a:off x="6781625" y="3513650"/>
            <a:ext cx="1531200" cy="497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1" name="Google Shape;1591;p77"/>
          <p:cNvCxnSpPr>
            <a:stCxn id="1580" idx="7"/>
            <a:endCxn id="1581" idx="3"/>
          </p:cNvCxnSpPr>
          <p:nvPr/>
        </p:nvCxnSpPr>
        <p:spPr>
          <a:xfrm flipH="1" rot="10800000">
            <a:off x="7149283" y="4441292"/>
            <a:ext cx="1163400" cy="46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2" name="Google Shape;1592;p77"/>
          <p:cNvSpPr txBox="1"/>
          <p:nvPr/>
        </p:nvSpPr>
        <p:spPr>
          <a:xfrm>
            <a:off x="1843525" y="367515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3" name="Google Shape;1593;p77"/>
          <p:cNvSpPr txBox="1"/>
          <p:nvPr/>
        </p:nvSpPr>
        <p:spPr>
          <a:xfrm>
            <a:off x="1766975" y="2421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4" name="Google Shape;1594;p77"/>
          <p:cNvSpPr txBox="1"/>
          <p:nvPr/>
        </p:nvSpPr>
        <p:spPr>
          <a:xfrm>
            <a:off x="2684863" y="2515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5" name="Google Shape;1595;p77"/>
          <p:cNvSpPr txBox="1"/>
          <p:nvPr/>
        </p:nvSpPr>
        <p:spPr>
          <a:xfrm>
            <a:off x="2790372" y="3742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6" name="Google Shape;1596;p77"/>
          <p:cNvSpPr txBox="1"/>
          <p:nvPr/>
        </p:nvSpPr>
        <p:spPr>
          <a:xfrm>
            <a:off x="33769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7" name="Google Shape;1597;p77"/>
          <p:cNvSpPr txBox="1"/>
          <p:nvPr/>
        </p:nvSpPr>
        <p:spPr>
          <a:xfrm>
            <a:off x="4167234" y="2578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8" name="Google Shape;1598;p77"/>
          <p:cNvSpPr txBox="1"/>
          <p:nvPr/>
        </p:nvSpPr>
        <p:spPr>
          <a:xfrm>
            <a:off x="4176034" y="38716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9" name="Google Shape;1599;p77"/>
          <p:cNvSpPr txBox="1"/>
          <p:nvPr/>
        </p:nvSpPr>
        <p:spPr>
          <a:xfrm>
            <a:off x="4272609" y="477152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0" name="Google Shape;1600;p77"/>
          <p:cNvSpPr txBox="1"/>
          <p:nvPr/>
        </p:nvSpPr>
        <p:spPr>
          <a:xfrm>
            <a:off x="4630534" y="1839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1" name="Google Shape;1601;p77"/>
          <p:cNvSpPr txBox="1"/>
          <p:nvPr/>
        </p:nvSpPr>
        <p:spPr>
          <a:xfrm>
            <a:off x="55350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2" name="Google Shape;1602;p77"/>
          <p:cNvSpPr txBox="1"/>
          <p:nvPr/>
        </p:nvSpPr>
        <p:spPr>
          <a:xfrm>
            <a:off x="5929134" y="5125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3" name="Google Shape;1603;p77"/>
          <p:cNvSpPr txBox="1"/>
          <p:nvPr/>
        </p:nvSpPr>
        <p:spPr>
          <a:xfrm>
            <a:off x="7296569" y="33431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4" name="Google Shape;1604;p77"/>
          <p:cNvSpPr txBox="1"/>
          <p:nvPr/>
        </p:nvSpPr>
        <p:spPr>
          <a:xfrm>
            <a:off x="6497907" y="40985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5" name="Google Shape;1605;p77"/>
          <p:cNvSpPr txBox="1"/>
          <p:nvPr/>
        </p:nvSpPr>
        <p:spPr>
          <a:xfrm>
            <a:off x="7662007" y="46236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6" name="Google Shape;1606;p77"/>
          <p:cNvCxnSpPr/>
          <p:nvPr/>
        </p:nvCxnSpPr>
        <p:spPr>
          <a:xfrm>
            <a:off x="2555408" y="3505033"/>
            <a:ext cx="832200" cy="59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7" name="Google Shape;1607;p77"/>
          <p:cNvCxnSpPr/>
          <p:nvPr/>
        </p:nvCxnSpPr>
        <p:spPr>
          <a:xfrm flipH="1" rot="10800000">
            <a:off x="2555408" y="2646217"/>
            <a:ext cx="872400" cy="428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8" name="Google Shape;1608;p77"/>
          <p:cNvCxnSpPr/>
          <p:nvPr/>
        </p:nvCxnSpPr>
        <p:spPr>
          <a:xfrm rot="10800000">
            <a:off x="5662225" y="5125400"/>
            <a:ext cx="967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9" name="Google Shape;1609;p77"/>
          <p:cNvCxnSpPr/>
          <p:nvPr/>
        </p:nvCxnSpPr>
        <p:spPr>
          <a:xfrm rot="10800000">
            <a:off x="5151725" y="3513650"/>
            <a:ext cx="102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0" name="Google Shape;1610;p77"/>
          <p:cNvSpPr txBox="1"/>
          <p:nvPr/>
        </p:nvSpPr>
        <p:spPr>
          <a:xfrm>
            <a:off x="224450" y="5097700"/>
            <a:ext cx="45624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Phase 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Wait for sufficient time O(diam) for phase to end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Keep phases in sync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7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7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7" name="Google Shape;1617;p78"/>
          <p:cNvSpPr/>
          <p:nvPr/>
        </p:nvSpPr>
        <p:spPr>
          <a:xfrm>
            <a:off x="979000" y="192020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8" name="Google Shape;1618;p78"/>
          <p:cNvSpPr/>
          <p:nvPr/>
        </p:nvSpPr>
        <p:spPr>
          <a:xfrm>
            <a:off x="1158275" y="401490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9" name="Google Shape;1619;p78"/>
          <p:cNvSpPr/>
          <p:nvPr/>
        </p:nvSpPr>
        <p:spPr>
          <a:xfrm>
            <a:off x="2035850" y="2985475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0" name="Google Shape;1620;p78"/>
          <p:cNvSpPr/>
          <p:nvPr/>
        </p:nvSpPr>
        <p:spPr>
          <a:xfrm>
            <a:off x="3338600" y="212660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1" name="Google Shape;1621;p78"/>
          <p:cNvSpPr/>
          <p:nvPr/>
        </p:nvSpPr>
        <p:spPr>
          <a:xfrm>
            <a:off x="3298425" y="401490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2" name="Google Shape;1622;p78"/>
          <p:cNvSpPr/>
          <p:nvPr/>
        </p:nvSpPr>
        <p:spPr>
          <a:xfrm>
            <a:off x="4543075" y="320930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3" name="Google Shape;1623;p78"/>
          <p:cNvSpPr/>
          <p:nvPr/>
        </p:nvSpPr>
        <p:spPr>
          <a:xfrm>
            <a:off x="5832500" y="1713775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4" name="Google Shape;1624;p78"/>
          <p:cNvSpPr/>
          <p:nvPr/>
        </p:nvSpPr>
        <p:spPr>
          <a:xfrm>
            <a:off x="5053625" y="482105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h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5" name="Google Shape;1625;p78"/>
          <p:cNvSpPr/>
          <p:nvPr/>
        </p:nvSpPr>
        <p:spPr>
          <a:xfrm>
            <a:off x="6172925" y="320930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6" name="Google Shape;1626;p78"/>
          <p:cNvSpPr/>
          <p:nvPr/>
        </p:nvSpPr>
        <p:spPr>
          <a:xfrm>
            <a:off x="6629725" y="482105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7" name="Google Shape;1627;p78"/>
          <p:cNvSpPr/>
          <p:nvPr/>
        </p:nvSpPr>
        <p:spPr>
          <a:xfrm>
            <a:off x="8223600" y="3921875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k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28" name="Google Shape;1628;p78"/>
          <p:cNvCxnSpPr>
            <a:stCxn id="1617" idx="5"/>
            <a:endCxn id="1619" idx="1"/>
          </p:cNvCxnSpPr>
          <p:nvPr/>
        </p:nvCxnSpPr>
        <p:spPr>
          <a:xfrm>
            <a:off x="1498558" y="2439758"/>
            <a:ext cx="626400" cy="63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9" name="Google Shape;1629;p78"/>
          <p:cNvCxnSpPr>
            <a:stCxn id="1618" idx="7"/>
            <a:endCxn id="1619" idx="3"/>
          </p:cNvCxnSpPr>
          <p:nvPr/>
        </p:nvCxnSpPr>
        <p:spPr>
          <a:xfrm flipH="1" rot="10800000">
            <a:off x="1677833" y="3504942"/>
            <a:ext cx="447300" cy="59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0" name="Google Shape;1630;p78"/>
          <p:cNvCxnSpPr>
            <a:stCxn id="1620" idx="6"/>
            <a:endCxn id="1623" idx="2"/>
          </p:cNvCxnSpPr>
          <p:nvPr/>
        </p:nvCxnSpPr>
        <p:spPr>
          <a:xfrm flipH="1" rot="10800000">
            <a:off x="3947300" y="2018150"/>
            <a:ext cx="1885200" cy="41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1" name="Google Shape;1631;p78"/>
          <p:cNvCxnSpPr>
            <a:stCxn id="1620" idx="5"/>
            <a:endCxn id="1622" idx="1"/>
          </p:cNvCxnSpPr>
          <p:nvPr/>
        </p:nvCxnSpPr>
        <p:spPr>
          <a:xfrm>
            <a:off x="3858158" y="2646158"/>
            <a:ext cx="774000" cy="65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2" name="Google Shape;1632;p78"/>
          <p:cNvCxnSpPr>
            <a:stCxn id="1620" idx="4"/>
            <a:endCxn id="1621" idx="0"/>
          </p:cNvCxnSpPr>
          <p:nvPr/>
        </p:nvCxnSpPr>
        <p:spPr>
          <a:xfrm flipH="1">
            <a:off x="3602750" y="2735300"/>
            <a:ext cx="40200" cy="127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3" name="Google Shape;1633;p78"/>
          <p:cNvCxnSpPr>
            <a:stCxn id="1622" idx="3"/>
            <a:endCxn id="1621" idx="7"/>
          </p:cNvCxnSpPr>
          <p:nvPr/>
        </p:nvCxnSpPr>
        <p:spPr>
          <a:xfrm flipH="1">
            <a:off x="3818017" y="3728858"/>
            <a:ext cx="814200" cy="37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4" name="Google Shape;1634;p78"/>
          <p:cNvCxnSpPr>
            <a:stCxn id="1624" idx="2"/>
            <a:endCxn id="1621" idx="5"/>
          </p:cNvCxnSpPr>
          <p:nvPr/>
        </p:nvCxnSpPr>
        <p:spPr>
          <a:xfrm rot="10800000">
            <a:off x="3817925" y="4534400"/>
            <a:ext cx="1235700" cy="59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5" name="Google Shape;1635;p78"/>
          <p:cNvCxnSpPr>
            <a:stCxn id="1626" idx="0"/>
            <a:endCxn id="1625" idx="5"/>
          </p:cNvCxnSpPr>
          <p:nvPr/>
        </p:nvCxnSpPr>
        <p:spPr>
          <a:xfrm rot="10800000">
            <a:off x="6692575" y="3728750"/>
            <a:ext cx="241500" cy="109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6" name="Google Shape;1636;p78"/>
          <p:cNvCxnSpPr>
            <a:stCxn id="1625" idx="6"/>
            <a:endCxn id="1627" idx="1"/>
          </p:cNvCxnSpPr>
          <p:nvPr/>
        </p:nvCxnSpPr>
        <p:spPr>
          <a:xfrm>
            <a:off x="6781625" y="3513650"/>
            <a:ext cx="1531200" cy="497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7" name="Google Shape;1637;p78"/>
          <p:cNvCxnSpPr>
            <a:stCxn id="1626" idx="7"/>
            <a:endCxn id="1627" idx="3"/>
          </p:cNvCxnSpPr>
          <p:nvPr/>
        </p:nvCxnSpPr>
        <p:spPr>
          <a:xfrm flipH="1" rot="10800000">
            <a:off x="7149283" y="4441292"/>
            <a:ext cx="1163400" cy="46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8" name="Google Shape;1638;p78"/>
          <p:cNvSpPr txBox="1"/>
          <p:nvPr/>
        </p:nvSpPr>
        <p:spPr>
          <a:xfrm>
            <a:off x="1843525" y="367515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9" name="Google Shape;1639;p78"/>
          <p:cNvSpPr txBox="1"/>
          <p:nvPr/>
        </p:nvSpPr>
        <p:spPr>
          <a:xfrm>
            <a:off x="1766975" y="2421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0" name="Google Shape;1640;p78"/>
          <p:cNvSpPr txBox="1"/>
          <p:nvPr/>
        </p:nvSpPr>
        <p:spPr>
          <a:xfrm>
            <a:off x="2684863" y="2515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1" name="Google Shape;1641;p78"/>
          <p:cNvSpPr txBox="1"/>
          <p:nvPr/>
        </p:nvSpPr>
        <p:spPr>
          <a:xfrm>
            <a:off x="2790372" y="3742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2" name="Google Shape;1642;p78"/>
          <p:cNvSpPr txBox="1"/>
          <p:nvPr/>
        </p:nvSpPr>
        <p:spPr>
          <a:xfrm>
            <a:off x="33769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3" name="Google Shape;1643;p78"/>
          <p:cNvSpPr txBox="1"/>
          <p:nvPr/>
        </p:nvSpPr>
        <p:spPr>
          <a:xfrm>
            <a:off x="4167234" y="2578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4" name="Google Shape;1644;p78"/>
          <p:cNvSpPr txBox="1"/>
          <p:nvPr/>
        </p:nvSpPr>
        <p:spPr>
          <a:xfrm>
            <a:off x="4176034" y="38716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5" name="Google Shape;1645;p78"/>
          <p:cNvSpPr txBox="1"/>
          <p:nvPr/>
        </p:nvSpPr>
        <p:spPr>
          <a:xfrm>
            <a:off x="4272609" y="477152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6" name="Google Shape;1646;p78"/>
          <p:cNvSpPr txBox="1"/>
          <p:nvPr/>
        </p:nvSpPr>
        <p:spPr>
          <a:xfrm>
            <a:off x="4630534" y="1839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7" name="Google Shape;1647;p78"/>
          <p:cNvSpPr txBox="1"/>
          <p:nvPr/>
        </p:nvSpPr>
        <p:spPr>
          <a:xfrm>
            <a:off x="55350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8" name="Google Shape;1648;p78"/>
          <p:cNvSpPr txBox="1"/>
          <p:nvPr/>
        </p:nvSpPr>
        <p:spPr>
          <a:xfrm>
            <a:off x="5929134" y="5125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9" name="Google Shape;1649;p78"/>
          <p:cNvSpPr txBox="1"/>
          <p:nvPr/>
        </p:nvSpPr>
        <p:spPr>
          <a:xfrm>
            <a:off x="7296569" y="33431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0" name="Google Shape;1650;p78"/>
          <p:cNvSpPr txBox="1"/>
          <p:nvPr/>
        </p:nvSpPr>
        <p:spPr>
          <a:xfrm>
            <a:off x="6497907" y="40985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1" name="Google Shape;1651;p78"/>
          <p:cNvSpPr txBox="1"/>
          <p:nvPr/>
        </p:nvSpPr>
        <p:spPr>
          <a:xfrm>
            <a:off x="7662007" y="46236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2" name="Google Shape;1652;p78"/>
          <p:cNvCxnSpPr/>
          <p:nvPr/>
        </p:nvCxnSpPr>
        <p:spPr>
          <a:xfrm>
            <a:off x="2555408" y="3505033"/>
            <a:ext cx="832200" cy="59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3" name="Google Shape;1653;p78"/>
          <p:cNvCxnSpPr/>
          <p:nvPr/>
        </p:nvCxnSpPr>
        <p:spPr>
          <a:xfrm flipH="1" rot="10800000">
            <a:off x="2555408" y="2646217"/>
            <a:ext cx="872400" cy="428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4" name="Google Shape;1654;p78"/>
          <p:cNvCxnSpPr/>
          <p:nvPr/>
        </p:nvCxnSpPr>
        <p:spPr>
          <a:xfrm rot="10800000">
            <a:off x="5662225" y="5125400"/>
            <a:ext cx="967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5" name="Google Shape;1655;p78"/>
          <p:cNvCxnSpPr/>
          <p:nvPr/>
        </p:nvCxnSpPr>
        <p:spPr>
          <a:xfrm rot="10800000">
            <a:off x="5151725" y="3513650"/>
            <a:ext cx="102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6" name="Google Shape;1656;p78"/>
          <p:cNvSpPr txBox="1"/>
          <p:nvPr/>
        </p:nvSpPr>
        <p:spPr>
          <a:xfrm>
            <a:off x="224450" y="5097700"/>
            <a:ext cx="45624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Last phase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Leader broadcasts 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initiate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message to find MWOE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Terminates when there is no new external edge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7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GHS in an asynchronous network </a:t>
            </a:r>
            <a:endParaRPr/>
          </a:p>
        </p:txBody>
      </p:sp>
      <p:sp>
        <p:nvSpPr>
          <p:cNvPr id="1662" name="Google Shape;1662;p7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main complications</a:t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Inaccurate information about outgoing edges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 synchronous algorithm, all nodes are in the same level when exchanging </a:t>
            </a:r>
            <a:r>
              <a:rPr lang="en">
                <a:solidFill>
                  <a:srgbClr val="FF0000"/>
                </a:solidFill>
              </a:rPr>
              <a:t>test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accept</a:t>
            </a:r>
            <a:r>
              <a:rPr lang="en"/>
              <a:t>, and </a:t>
            </a:r>
            <a:r>
              <a:rPr lang="en">
                <a:solidFill>
                  <a:srgbClr val="FF0000"/>
                </a:solidFill>
              </a:rPr>
              <a:t>reject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 asynchronous network, nodes may lag behind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Be in the same component but not know about it yet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7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80"/>
          <p:cNvSpPr txBox="1"/>
          <p:nvPr>
            <p:ph type="title"/>
          </p:nvPr>
        </p:nvSpPr>
        <p:spPr>
          <a:xfrm>
            <a:off x="311700" y="37485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Inaccurate information about outgoing edges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8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0" name="Google Shape;1670;p80"/>
          <p:cNvSpPr/>
          <p:nvPr/>
        </p:nvSpPr>
        <p:spPr>
          <a:xfrm>
            <a:off x="979000" y="1920200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1" name="Google Shape;1671;p80"/>
          <p:cNvSpPr/>
          <p:nvPr/>
        </p:nvSpPr>
        <p:spPr>
          <a:xfrm>
            <a:off x="1158275" y="4014900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2" name="Google Shape;1672;p80"/>
          <p:cNvSpPr/>
          <p:nvPr/>
        </p:nvSpPr>
        <p:spPr>
          <a:xfrm>
            <a:off x="2035850" y="2985475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3" name="Google Shape;1673;p80"/>
          <p:cNvSpPr/>
          <p:nvPr/>
        </p:nvSpPr>
        <p:spPr>
          <a:xfrm>
            <a:off x="3338600" y="21266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4" name="Google Shape;1674;p80"/>
          <p:cNvSpPr/>
          <p:nvPr/>
        </p:nvSpPr>
        <p:spPr>
          <a:xfrm>
            <a:off x="3298425" y="40149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5" name="Google Shape;1675;p80"/>
          <p:cNvSpPr/>
          <p:nvPr/>
        </p:nvSpPr>
        <p:spPr>
          <a:xfrm>
            <a:off x="4543075" y="32093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6" name="Google Shape;1676;p80"/>
          <p:cNvSpPr/>
          <p:nvPr/>
        </p:nvSpPr>
        <p:spPr>
          <a:xfrm>
            <a:off x="5832500" y="1713775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7" name="Google Shape;1677;p80"/>
          <p:cNvSpPr/>
          <p:nvPr/>
        </p:nvSpPr>
        <p:spPr>
          <a:xfrm>
            <a:off x="5053625" y="482105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h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8" name="Google Shape;1678;p80"/>
          <p:cNvSpPr/>
          <p:nvPr/>
        </p:nvSpPr>
        <p:spPr>
          <a:xfrm>
            <a:off x="6172925" y="3209300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9" name="Google Shape;1679;p80"/>
          <p:cNvSpPr/>
          <p:nvPr/>
        </p:nvSpPr>
        <p:spPr>
          <a:xfrm>
            <a:off x="6629725" y="4821050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0" name="Google Shape;1680;p80"/>
          <p:cNvSpPr/>
          <p:nvPr/>
        </p:nvSpPr>
        <p:spPr>
          <a:xfrm>
            <a:off x="8223600" y="3921875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k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81" name="Google Shape;1681;p80"/>
          <p:cNvCxnSpPr>
            <a:stCxn id="1670" idx="5"/>
            <a:endCxn id="1672" idx="1"/>
          </p:cNvCxnSpPr>
          <p:nvPr/>
        </p:nvCxnSpPr>
        <p:spPr>
          <a:xfrm>
            <a:off x="1498558" y="2439758"/>
            <a:ext cx="626400" cy="63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2" name="Google Shape;1682;p80"/>
          <p:cNvCxnSpPr>
            <a:stCxn id="1671" idx="7"/>
            <a:endCxn id="1672" idx="3"/>
          </p:cNvCxnSpPr>
          <p:nvPr/>
        </p:nvCxnSpPr>
        <p:spPr>
          <a:xfrm flipH="1" rot="10800000">
            <a:off x="1677833" y="3504942"/>
            <a:ext cx="447300" cy="59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3" name="Google Shape;1683;p80"/>
          <p:cNvCxnSpPr>
            <a:stCxn id="1672" idx="5"/>
            <a:endCxn id="1674" idx="1"/>
          </p:cNvCxnSpPr>
          <p:nvPr/>
        </p:nvCxnSpPr>
        <p:spPr>
          <a:xfrm>
            <a:off x="2555408" y="3505033"/>
            <a:ext cx="832200" cy="59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4" name="Google Shape;1684;p80"/>
          <p:cNvCxnSpPr>
            <a:stCxn id="1672" idx="7"/>
            <a:endCxn id="1673" idx="3"/>
          </p:cNvCxnSpPr>
          <p:nvPr/>
        </p:nvCxnSpPr>
        <p:spPr>
          <a:xfrm flipH="1" rot="10800000">
            <a:off x="2555408" y="2646217"/>
            <a:ext cx="872400" cy="42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5" name="Google Shape;1685;p80"/>
          <p:cNvCxnSpPr>
            <a:stCxn id="1673" idx="6"/>
            <a:endCxn id="1676" idx="2"/>
          </p:cNvCxnSpPr>
          <p:nvPr/>
        </p:nvCxnSpPr>
        <p:spPr>
          <a:xfrm flipH="1" rot="10800000">
            <a:off x="3947300" y="2018150"/>
            <a:ext cx="1885200" cy="41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6" name="Google Shape;1686;p80"/>
          <p:cNvCxnSpPr>
            <a:stCxn id="1673" idx="5"/>
            <a:endCxn id="1675" idx="1"/>
          </p:cNvCxnSpPr>
          <p:nvPr/>
        </p:nvCxnSpPr>
        <p:spPr>
          <a:xfrm>
            <a:off x="3858158" y="2646158"/>
            <a:ext cx="774000" cy="65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7" name="Google Shape;1687;p80"/>
          <p:cNvCxnSpPr>
            <a:stCxn id="1673" idx="4"/>
            <a:endCxn id="1674" idx="0"/>
          </p:cNvCxnSpPr>
          <p:nvPr/>
        </p:nvCxnSpPr>
        <p:spPr>
          <a:xfrm flipH="1">
            <a:off x="3602750" y="2735300"/>
            <a:ext cx="40200" cy="127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8" name="Google Shape;1688;p80"/>
          <p:cNvCxnSpPr>
            <a:stCxn id="1675" idx="3"/>
            <a:endCxn id="1674" idx="7"/>
          </p:cNvCxnSpPr>
          <p:nvPr/>
        </p:nvCxnSpPr>
        <p:spPr>
          <a:xfrm flipH="1">
            <a:off x="3818017" y="3728858"/>
            <a:ext cx="814200" cy="37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9" name="Google Shape;1689;p80"/>
          <p:cNvCxnSpPr>
            <a:stCxn id="1677" idx="2"/>
            <a:endCxn id="1674" idx="5"/>
          </p:cNvCxnSpPr>
          <p:nvPr/>
        </p:nvCxnSpPr>
        <p:spPr>
          <a:xfrm rot="10800000">
            <a:off x="3817925" y="4534400"/>
            <a:ext cx="1235700" cy="59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0" name="Google Shape;1690;p80"/>
          <p:cNvCxnSpPr>
            <a:stCxn id="1679" idx="2"/>
            <a:endCxn id="1677" idx="6"/>
          </p:cNvCxnSpPr>
          <p:nvPr/>
        </p:nvCxnSpPr>
        <p:spPr>
          <a:xfrm rot="10800000">
            <a:off x="5662225" y="5125400"/>
            <a:ext cx="967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1" name="Google Shape;1691;p80"/>
          <p:cNvCxnSpPr>
            <a:stCxn id="1679" idx="0"/>
            <a:endCxn id="1678" idx="5"/>
          </p:cNvCxnSpPr>
          <p:nvPr/>
        </p:nvCxnSpPr>
        <p:spPr>
          <a:xfrm rot="10800000">
            <a:off x="6692575" y="3728750"/>
            <a:ext cx="241500" cy="109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2" name="Google Shape;1692;p80"/>
          <p:cNvCxnSpPr>
            <a:stCxn id="1678" idx="2"/>
            <a:endCxn id="1675" idx="6"/>
          </p:cNvCxnSpPr>
          <p:nvPr/>
        </p:nvCxnSpPr>
        <p:spPr>
          <a:xfrm rot="10800000">
            <a:off x="5151725" y="3513650"/>
            <a:ext cx="1021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3" name="Google Shape;1693;p80"/>
          <p:cNvCxnSpPr>
            <a:stCxn id="1678" idx="6"/>
            <a:endCxn id="1680" idx="1"/>
          </p:cNvCxnSpPr>
          <p:nvPr/>
        </p:nvCxnSpPr>
        <p:spPr>
          <a:xfrm>
            <a:off x="6781625" y="3513650"/>
            <a:ext cx="1531200" cy="497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4" name="Google Shape;1694;p80"/>
          <p:cNvCxnSpPr>
            <a:stCxn id="1679" idx="7"/>
            <a:endCxn id="1680" idx="3"/>
          </p:cNvCxnSpPr>
          <p:nvPr/>
        </p:nvCxnSpPr>
        <p:spPr>
          <a:xfrm flipH="1" rot="10800000">
            <a:off x="7149283" y="4441292"/>
            <a:ext cx="1163400" cy="46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5" name="Google Shape;1695;p80"/>
          <p:cNvSpPr txBox="1"/>
          <p:nvPr/>
        </p:nvSpPr>
        <p:spPr>
          <a:xfrm>
            <a:off x="1843525" y="367515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6" name="Google Shape;1696;p80"/>
          <p:cNvSpPr txBox="1"/>
          <p:nvPr/>
        </p:nvSpPr>
        <p:spPr>
          <a:xfrm>
            <a:off x="1766975" y="2421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7" name="Google Shape;1697;p80"/>
          <p:cNvSpPr txBox="1"/>
          <p:nvPr/>
        </p:nvSpPr>
        <p:spPr>
          <a:xfrm>
            <a:off x="2684863" y="2515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8" name="Google Shape;1698;p80"/>
          <p:cNvSpPr txBox="1"/>
          <p:nvPr/>
        </p:nvSpPr>
        <p:spPr>
          <a:xfrm>
            <a:off x="2790372" y="3742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9" name="Google Shape;1699;p80"/>
          <p:cNvSpPr txBox="1"/>
          <p:nvPr/>
        </p:nvSpPr>
        <p:spPr>
          <a:xfrm>
            <a:off x="33769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0" name="Google Shape;1700;p80"/>
          <p:cNvSpPr txBox="1"/>
          <p:nvPr/>
        </p:nvSpPr>
        <p:spPr>
          <a:xfrm>
            <a:off x="4167234" y="2578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1" name="Google Shape;1701;p80"/>
          <p:cNvSpPr txBox="1"/>
          <p:nvPr/>
        </p:nvSpPr>
        <p:spPr>
          <a:xfrm>
            <a:off x="4176034" y="38716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2" name="Google Shape;1702;p80"/>
          <p:cNvSpPr txBox="1"/>
          <p:nvPr/>
        </p:nvSpPr>
        <p:spPr>
          <a:xfrm>
            <a:off x="4272609" y="477152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3" name="Google Shape;1703;p80"/>
          <p:cNvSpPr txBox="1"/>
          <p:nvPr/>
        </p:nvSpPr>
        <p:spPr>
          <a:xfrm>
            <a:off x="4630534" y="1839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4" name="Google Shape;1704;p80"/>
          <p:cNvSpPr txBox="1"/>
          <p:nvPr/>
        </p:nvSpPr>
        <p:spPr>
          <a:xfrm>
            <a:off x="55350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5" name="Google Shape;1705;p80"/>
          <p:cNvSpPr txBox="1"/>
          <p:nvPr/>
        </p:nvSpPr>
        <p:spPr>
          <a:xfrm>
            <a:off x="5929134" y="5125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6" name="Google Shape;1706;p80"/>
          <p:cNvSpPr txBox="1"/>
          <p:nvPr/>
        </p:nvSpPr>
        <p:spPr>
          <a:xfrm>
            <a:off x="7296569" y="33431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7" name="Google Shape;1707;p80"/>
          <p:cNvSpPr txBox="1"/>
          <p:nvPr/>
        </p:nvSpPr>
        <p:spPr>
          <a:xfrm>
            <a:off x="6497907" y="40985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8" name="Google Shape;1708;p80"/>
          <p:cNvSpPr txBox="1"/>
          <p:nvPr/>
        </p:nvSpPr>
        <p:spPr>
          <a:xfrm>
            <a:off x="7662007" y="46236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9" name="Google Shape;1709;p80"/>
          <p:cNvSpPr txBox="1"/>
          <p:nvPr/>
        </p:nvSpPr>
        <p:spPr>
          <a:xfrm>
            <a:off x="224450" y="5097700"/>
            <a:ext cx="45624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Nodes e and f are in the same component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 breadth-first search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Root i</a:t>
            </a:r>
            <a:r>
              <a:rPr baseline="-25000" lang="en"/>
              <a:t>0</a:t>
            </a:r>
            <a:r>
              <a:rPr lang="en"/>
              <a:t> floods </a:t>
            </a:r>
            <a:r>
              <a:rPr lang="en">
                <a:solidFill>
                  <a:srgbClr val="E06666"/>
                </a:solidFill>
              </a:rPr>
              <a:t>search</a:t>
            </a:r>
            <a:r>
              <a:rPr lang="en"/>
              <a:t> message (wave)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Parent node is first node we receive </a:t>
            </a:r>
            <a:r>
              <a:rPr lang="en">
                <a:solidFill>
                  <a:srgbClr val="E06666"/>
                </a:solidFill>
              </a:rPr>
              <a:t>search</a:t>
            </a:r>
            <a:r>
              <a:rPr lang="en"/>
              <a:t> message from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Does it work?</a:t>
            </a:r>
            <a:endParaRPr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8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GHS in an asynchronous network </a:t>
            </a:r>
            <a:endParaRPr/>
          </a:p>
        </p:txBody>
      </p:sp>
      <p:sp>
        <p:nvSpPr>
          <p:cNvPr id="1715" name="Google Shape;1715;p8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main complications</a:t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en"/>
              <a:t>Less “balanced” combination of components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 synchronous algorithms, level k components have 2</a:t>
            </a:r>
            <a:r>
              <a:rPr baseline="30000" lang="en"/>
              <a:t>k</a:t>
            </a:r>
            <a:r>
              <a:rPr lang="en"/>
              <a:t> nodes; level k+1 components built from at least 2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 asynchronous version, components in different levels can be combined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Be in the same component but not know about it yet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8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82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“balanced” combination of components</a:t>
            </a:r>
            <a:endParaRPr/>
          </a:p>
        </p:txBody>
      </p:sp>
      <p:sp>
        <p:nvSpPr>
          <p:cNvPr id="1722" name="Google Shape;1722;p8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3" name="Google Shape;1723;p82"/>
          <p:cNvSpPr/>
          <p:nvPr/>
        </p:nvSpPr>
        <p:spPr>
          <a:xfrm>
            <a:off x="1050625" y="297665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4" name="Google Shape;1724;p82"/>
          <p:cNvSpPr/>
          <p:nvPr/>
        </p:nvSpPr>
        <p:spPr>
          <a:xfrm>
            <a:off x="2501200" y="297665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5" name="Google Shape;1725;p82"/>
          <p:cNvSpPr/>
          <p:nvPr/>
        </p:nvSpPr>
        <p:spPr>
          <a:xfrm>
            <a:off x="3951775" y="297665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6" name="Google Shape;1726;p82"/>
          <p:cNvSpPr/>
          <p:nvPr/>
        </p:nvSpPr>
        <p:spPr>
          <a:xfrm>
            <a:off x="5402350" y="297665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7" name="Google Shape;1727;p82"/>
          <p:cNvCxnSpPr>
            <a:stCxn id="1723" idx="6"/>
            <a:endCxn id="1724" idx="2"/>
          </p:cNvCxnSpPr>
          <p:nvPr/>
        </p:nvCxnSpPr>
        <p:spPr>
          <a:xfrm>
            <a:off x="1659325" y="3281000"/>
            <a:ext cx="84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8" name="Google Shape;1728;p82"/>
          <p:cNvCxnSpPr>
            <a:stCxn id="1724" idx="6"/>
            <a:endCxn id="1725" idx="2"/>
          </p:cNvCxnSpPr>
          <p:nvPr/>
        </p:nvCxnSpPr>
        <p:spPr>
          <a:xfrm>
            <a:off x="3109900" y="3281000"/>
            <a:ext cx="84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9" name="Google Shape;1729;p82"/>
          <p:cNvCxnSpPr>
            <a:stCxn id="1725" idx="6"/>
            <a:endCxn id="1726" idx="2"/>
          </p:cNvCxnSpPr>
          <p:nvPr/>
        </p:nvCxnSpPr>
        <p:spPr>
          <a:xfrm>
            <a:off x="4560475" y="3281000"/>
            <a:ext cx="84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0" name="Google Shape;1730;p82"/>
          <p:cNvCxnSpPr>
            <a:endCxn id="1726" idx="6"/>
          </p:cNvCxnSpPr>
          <p:nvPr/>
        </p:nvCxnSpPr>
        <p:spPr>
          <a:xfrm rot="10800000">
            <a:off x="6011050" y="3281000"/>
            <a:ext cx="1312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31" name="Google Shape;1731;p82"/>
          <p:cNvSpPr/>
          <p:nvPr/>
        </p:nvSpPr>
        <p:spPr>
          <a:xfrm>
            <a:off x="671475" y="2650100"/>
            <a:ext cx="2954400" cy="12264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83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“balanced” combination of components</a:t>
            </a:r>
            <a:endParaRPr/>
          </a:p>
        </p:txBody>
      </p:sp>
      <p:sp>
        <p:nvSpPr>
          <p:cNvPr id="1737" name="Google Shape;1737;p8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8" name="Google Shape;1738;p83"/>
          <p:cNvSpPr/>
          <p:nvPr/>
        </p:nvSpPr>
        <p:spPr>
          <a:xfrm>
            <a:off x="1050625" y="297665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9" name="Google Shape;1739;p83"/>
          <p:cNvSpPr/>
          <p:nvPr/>
        </p:nvSpPr>
        <p:spPr>
          <a:xfrm>
            <a:off x="2501200" y="297665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0" name="Google Shape;1740;p83"/>
          <p:cNvSpPr/>
          <p:nvPr/>
        </p:nvSpPr>
        <p:spPr>
          <a:xfrm>
            <a:off x="3951775" y="297665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1" name="Google Shape;1741;p83"/>
          <p:cNvSpPr/>
          <p:nvPr/>
        </p:nvSpPr>
        <p:spPr>
          <a:xfrm>
            <a:off x="5402350" y="297665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42" name="Google Shape;1742;p83"/>
          <p:cNvCxnSpPr>
            <a:stCxn id="1738" idx="6"/>
            <a:endCxn id="1739" idx="2"/>
          </p:cNvCxnSpPr>
          <p:nvPr/>
        </p:nvCxnSpPr>
        <p:spPr>
          <a:xfrm>
            <a:off x="1659325" y="3281000"/>
            <a:ext cx="84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3" name="Google Shape;1743;p83"/>
          <p:cNvCxnSpPr>
            <a:stCxn id="1739" idx="6"/>
            <a:endCxn id="1740" idx="2"/>
          </p:cNvCxnSpPr>
          <p:nvPr/>
        </p:nvCxnSpPr>
        <p:spPr>
          <a:xfrm>
            <a:off x="3109900" y="3281000"/>
            <a:ext cx="84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4" name="Google Shape;1744;p83"/>
          <p:cNvCxnSpPr>
            <a:stCxn id="1740" idx="6"/>
            <a:endCxn id="1741" idx="2"/>
          </p:cNvCxnSpPr>
          <p:nvPr/>
        </p:nvCxnSpPr>
        <p:spPr>
          <a:xfrm>
            <a:off x="4560475" y="3281000"/>
            <a:ext cx="84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5" name="Google Shape;1745;p83"/>
          <p:cNvCxnSpPr>
            <a:endCxn id="1741" idx="6"/>
          </p:cNvCxnSpPr>
          <p:nvPr/>
        </p:nvCxnSpPr>
        <p:spPr>
          <a:xfrm rot="10800000">
            <a:off x="6011050" y="3281000"/>
            <a:ext cx="1312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46" name="Google Shape;1746;p83"/>
          <p:cNvSpPr/>
          <p:nvPr/>
        </p:nvSpPr>
        <p:spPr>
          <a:xfrm>
            <a:off x="671475" y="2650100"/>
            <a:ext cx="2954400" cy="12264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83"/>
          <p:cNvSpPr/>
          <p:nvPr/>
        </p:nvSpPr>
        <p:spPr>
          <a:xfrm>
            <a:off x="595275" y="2426275"/>
            <a:ext cx="4140900" cy="16830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84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“balanced” combination of components</a:t>
            </a:r>
            <a:endParaRPr/>
          </a:p>
        </p:txBody>
      </p:sp>
      <p:sp>
        <p:nvSpPr>
          <p:cNvPr id="1753" name="Google Shape;1753;p8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4" name="Google Shape;1754;p84"/>
          <p:cNvSpPr/>
          <p:nvPr/>
        </p:nvSpPr>
        <p:spPr>
          <a:xfrm>
            <a:off x="1050625" y="297665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5" name="Google Shape;1755;p84"/>
          <p:cNvSpPr/>
          <p:nvPr/>
        </p:nvSpPr>
        <p:spPr>
          <a:xfrm>
            <a:off x="2501200" y="297665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6" name="Google Shape;1756;p84"/>
          <p:cNvSpPr/>
          <p:nvPr/>
        </p:nvSpPr>
        <p:spPr>
          <a:xfrm>
            <a:off x="3951775" y="297665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7" name="Google Shape;1757;p84"/>
          <p:cNvSpPr/>
          <p:nvPr/>
        </p:nvSpPr>
        <p:spPr>
          <a:xfrm>
            <a:off x="5402350" y="297665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58" name="Google Shape;1758;p84"/>
          <p:cNvCxnSpPr>
            <a:stCxn id="1754" idx="6"/>
            <a:endCxn id="1755" idx="2"/>
          </p:cNvCxnSpPr>
          <p:nvPr/>
        </p:nvCxnSpPr>
        <p:spPr>
          <a:xfrm>
            <a:off x="1659325" y="3281000"/>
            <a:ext cx="84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9" name="Google Shape;1759;p84"/>
          <p:cNvCxnSpPr>
            <a:stCxn id="1755" idx="6"/>
            <a:endCxn id="1756" idx="2"/>
          </p:cNvCxnSpPr>
          <p:nvPr/>
        </p:nvCxnSpPr>
        <p:spPr>
          <a:xfrm>
            <a:off x="3109900" y="3281000"/>
            <a:ext cx="84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0" name="Google Shape;1760;p84"/>
          <p:cNvCxnSpPr>
            <a:stCxn id="1756" idx="6"/>
            <a:endCxn id="1757" idx="2"/>
          </p:cNvCxnSpPr>
          <p:nvPr/>
        </p:nvCxnSpPr>
        <p:spPr>
          <a:xfrm>
            <a:off x="4560475" y="3281000"/>
            <a:ext cx="84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1" name="Google Shape;1761;p84"/>
          <p:cNvCxnSpPr>
            <a:endCxn id="1757" idx="6"/>
          </p:cNvCxnSpPr>
          <p:nvPr/>
        </p:nvCxnSpPr>
        <p:spPr>
          <a:xfrm rot="10800000">
            <a:off x="6011050" y="3281000"/>
            <a:ext cx="1312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62" name="Google Shape;1762;p84"/>
          <p:cNvSpPr/>
          <p:nvPr/>
        </p:nvSpPr>
        <p:spPr>
          <a:xfrm>
            <a:off x="671475" y="2650100"/>
            <a:ext cx="2954400" cy="12264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84"/>
          <p:cNvSpPr/>
          <p:nvPr/>
        </p:nvSpPr>
        <p:spPr>
          <a:xfrm>
            <a:off x="595275" y="2426275"/>
            <a:ext cx="4140900" cy="16830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84"/>
          <p:cNvSpPr/>
          <p:nvPr/>
        </p:nvSpPr>
        <p:spPr>
          <a:xfrm>
            <a:off x="519075" y="2220350"/>
            <a:ext cx="5784000" cy="21039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84"/>
          <p:cNvSpPr txBox="1"/>
          <p:nvPr/>
        </p:nvSpPr>
        <p:spPr>
          <a:xfrm>
            <a:off x="311700" y="5061875"/>
            <a:ext cx="39411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Each merge requires a number of messages proportional to the size of the component, O(n).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Total cost becomes O(n</a:t>
            </a:r>
            <a:r>
              <a:rPr baseline="30000" lang="en" sz="18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).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8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GHS in an asynchronous network </a:t>
            </a:r>
            <a:endParaRPr/>
          </a:p>
        </p:txBody>
      </p:sp>
      <p:sp>
        <p:nvSpPr>
          <p:cNvPr id="1771" name="Google Shape;1771;p8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main complications</a:t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en"/>
              <a:t>Concurrent overlapping searches/convergecasts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 asynchronous version, concurrent MWOE searches and convergecasts could interfere with each other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8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8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GHS in an asynchronous network </a:t>
            </a:r>
            <a:endParaRPr/>
          </a:p>
        </p:txBody>
      </p:sp>
      <p:sp>
        <p:nvSpPr>
          <p:cNvPr id="1778" name="Google Shape;1778;p8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main complications</a:t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Inaccurate information about outgoing edges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Less “balanced” combination of components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Concurrent overlapping searches/convergecasts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Problems arise due to asynchrony between levels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Solution needs to synchronize carefully to avoid increasing runtime too much</a:t>
            </a:r>
            <a:endParaRPr/>
          </a:p>
        </p:txBody>
      </p:sp>
      <p:sp>
        <p:nvSpPr>
          <p:cNvPr id="1779" name="Google Shape;1779;p8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8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GHS algorithm</a:t>
            </a:r>
            <a:endParaRPr/>
          </a:p>
        </p:txBody>
      </p:sp>
      <p:sp>
        <p:nvSpPr>
          <p:cNvPr id="1785" name="Google Shape;1785;p8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Introduce synchronization to prevent nodes from getting too far ahead of their neighbors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Associate a level with each component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Level k component has 2</a:t>
            </a:r>
            <a:r>
              <a:rPr baseline="30000" lang="en"/>
              <a:t>k</a:t>
            </a:r>
            <a:r>
              <a:rPr lang="en"/>
              <a:t> nodes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Each level k+1 component will be initially formed by exactly two level k components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Level numbers used for synchronization and determining who is in the same component</a:t>
            </a:r>
            <a:endParaRPr/>
          </a:p>
        </p:txBody>
      </p:sp>
      <p:sp>
        <p:nvSpPr>
          <p:cNvPr id="1786" name="Google Shape;1786;p8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8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</a:t>
            </a:r>
            <a:endParaRPr/>
          </a:p>
        </p:txBody>
      </p:sp>
      <p:sp>
        <p:nvSpPr>
          <p:cNvPr id="1792" name="Google Shape;1792;p8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Components C and C’ have the same level and common MWOE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Merge both components into C’’</a:t>
            </a:r>
            <a:endParaRPr/>
          </a:p>
        </p:txBody>
      </p:sp>
      <p:sp>
        <p:nvSpPr>
          <p:cNvPr id="1793" name="Google Shape;1793;p8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4" name="Google Shape;1794;p88"/>
          <p:cNvSpPr/>
          <p:nvPr/>
        </p:nvSpPr>
        <p:spPr>
          <a:xfrm>
            <a:off x="2856800" y="3607850"/>
            <a:ext cx="1256400" cy="1114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</a:t>
            </a:r>
            <a:br>
              <a:rPr b="1"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Level 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5" name="Google Shape;1795;p88"/>
          <p:cNvCxnSpPr>
            <a:stCxn id="1794" idx="7"/>
            <a:endCxn id="1796" idx="1"/>
          </p:cNvCxnSpPr>
          <p:nvPr/>
        </p:nvCxnSpPr>
        <p:spPr>
          <a:xfrm>
            <a:off x="3929204" y="3771021"/>
            <a:ext cx="149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96" name="Google Shape;1796;p88"/>
          <p:cNvSpPr/>
          <p:nvPr/>
        </p:nvSpPr>
        <p:spPr>
          <a:xfrm>
            <a:off x="5238500" y="3607850"/>
            <a:ext cx="1256400" cy="1114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C’</a:t>
            </a:r>
            <a:br>
              <a:rPr b="1"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Level 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7" name="Google Shape;1797;p88"/>
          <p:cNvSpPr txBox="1"/>
          <p:nvPr/>
        </p:nvSpPr>
        <p:spPr>
          <a:xfrm>
            <a:off x="4049369" y="3364525"/>
            <a:ext cx="1860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MWOE(C)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8" name="Google Shape;1798;p88"/>
          <p:cNvSpPr txBox="1"/>
          <p:nvPr/>
        </p:nvSpPr>
        <p:spPr>
          <a:xfrm>
            <a:off x="4113194" y="4532016"/>
            <a:ext cx="1860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MWOE(C’)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9" name="Google Shape;1799;p88"/>
          <p:cNvCxnSpPr>
            <a:stCxn id="1796" idx="3"/>
            <a:endCxn id="1794" idx="5"/>
          </p:cNvCxnSpPr>
          <p:nvPr/>
        </p:nvCxnSpPr>
        <p:spPr>
          <a:xfrm rot="10800000">
            <a:off x="3929096" y="4558879"/>
            <a:ext cx="149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8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Absorbing</a:t>
            </a:r>
            <a:endParaRPr/>
          </a:p>
        </p:txBody>
      </p:sp>
      <p:sp>
        <p:nvSpPr>
          <p:cNvPr id="1805" name="Google Shape;1805;p8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If level(C) &lt; level(C’) </a:t>
            </a:r>
            <a:r>
              <a:rPr lang="en"/>
              <a:t>and MWOE(C) leads to C’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Absorb C into C’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Not creating new component, just growing C’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 catches up with C’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Absorbing is cheap, local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8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7" name="Google Shape;1807;p89"/>
          <p:cNvSpPr/>
          <p:nvPr/>
        </p:nvSpPr>
        <p:spPr>
          <a:xfrm>
            <a:off x="2856800" y="4065050"/>
            <a:ext cx="1256400" cy="1114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</a:t>
            </a:r>
            <a:br>
              <a:rPr b="1"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Level 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08" name="Google Shape;1808;p89"/>
          <p:cNvCxnSpPr>
            <a:stCxn id="1807" idx="7"/>
            <a:endCxn id="1809" idx="1"/>
          </p:cNvCxnSpPr>
          <p:nvPr/>
        </p:nvCxnSpPr>
        <p:spPr>
          <a:xfrm>
            <a:off x="3929204" y="4228221"/>
            <a:ext cx="149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09" name="Google Shape;1809;p89"/>
          <p:cNvSpPr/>
          <p:nvPr/>
        </p:nvSpPr>
        <p:spPr>
          <a:xfrm>
            <a:off x="5238500" y="4065050"/>
            <a:ext cx="1256400" cy="1114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C’</a:t>
            </a:r>
            <a:br>
              <a:rPr b="1"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Level &gt; 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0" name="Google Shape;1810;p89"/>
          <p:cNvSpPr txBox="1"/>
          <p:nvPr/>
        </p:nvSpPr>
        <p:spPr>
          <a:xfrm>
            <a:off x="4049369" y="3821725"/>
            <a:ext cx="1860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MWOE(C)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9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and a</a:t>
            </a:r>
            <a:r>
              <a:rPr lang="en"/>
              <a:t>bsorbing</a:t>
            </a:r>
            <a:endParaRPr/>
          </a:p>
        </p:txBody>
      </p:sp>
      <p:sp>
        <p:nvSpPr>
          <p:cNvPr id="1816" name="Google Shape;1816;p9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Allowed by the lemma saying that MST must contain MWOEs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Each level k component has at least 2</a:t>
            </a:r>
            <a:r>
              <a:rPr baseline="30000" lang="en"/>
              <a:t>k</a:t>
            </a:r>
            <a:r>
              <a:rPr lang="en"/>
              <a:t> nodes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9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 breadth-first search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Root i</a:t>
            </a:r>
            <a:r>
              <a:rPr baseline="-25000" lang="en"/>
              <a:t>0</a:t>
            </a:r>
            <a:r>
              <a:rPr lang="en"/>
              <a:t> floods </a:t>
            </a:r>
            <a:r>
              <a:rPr lang="en">
                <a:solidFill>
                  <a:srgbClr val="E06666"/>
                </a:solidFill>
              </a:rPr>
              <a:t>search</a:t>
            </a:r>
            <a:r>
              <a:rPr lang="en"/>
              <a:t> message (wave)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Parent node is first node we receive </a:t>
            </a:r>
            <a:r>
              <a:rPr lang="en">
                <a:solidFill>
                  <a:srgbClr val="E06666"/>
                </a:solidFill>
              </a:rPr>
              <a:t>search</a:t>
            </a:r>
            <a:r>
              <a:rPr lang="en"/>
              <a:t> message from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It works, but...</a:t>
            </a:r>
            <a:endParaRPr/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9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Liveness (progress)</a:t>
            </a:r>
            <a:endParaRPr/>
          </a:p>
        </p:txBody>
      </p:sp>
      <p:sp>
        <p:nvSpPr>
          <p:cNvPr id="1823" name="Google Shape;1823;p9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Lemma</a:t>
            </a:r>
            <a:r>
              <a:rPr lang="en"/>
              <a:t>: After any allowable finite sequence of merges and absorbs, either the forest consists of one tree (done), or some merge or absorb is enabled.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Proof</a:t>
            </a:r>
            <a:r>
              <a:rPr lang="en"/>
              <a:t>: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Consider component digraph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Nodes = components, edges = MWOEs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There are a pair C, C’ whose MWOEs point to each other, and MWOEs are the same edge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Can either merge or absorb (if same or diff levels)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9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9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components and leaders</a:t>
            </a:r>
            <a:endParaRPr/>
          </a:p>
        </p:txBody>
      </p:sp>
      <p:sp>
        <p:nvSpPr>
          <p:cNvPr id="1830" name="Google Shape;1830;p9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For each level k &gt; 1 component, define its </a:t>
            </a:r>
            <a:r>
              <a:rPr lang="en">
                <a:solidFill>
                  <a:srgbClr val="FF0000"/>
                </a:solidFill>
              </a:rPr>
              <a:t>core edge</a:t>
            </a:r>
            <a:r>
              <a:rPr lang="en"/>
              <a:t> as the edge used in the last merge operation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Absorbs do not change core edge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Component is identified by </a:t>
            </a:r>
            <a:r>
              <a:rPr lang="en">
                <a:solidFill>
                  <a:srgbClr val="E06666"/>
                </a:solidFill>
              </a:rPr>
              <a:t>core edge and level</a:t>
            </a:r>
            <a:endParaRPr>
              <a:solidFill>
                <a:srgbClr val="E06666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Leader is core edge endpoint with highest 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9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9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outgoing edges</a:t>
            </a:r>
            <a:endParaRPr/>
          </a:p>
        </p:txBody>
      </p:sp>
      <p:sp>
        <p:nvSpPr>
          <p:cNvPr id="1837" name="Google Shape;1837;p93"/>
          <p:cNvSpPr txBox="1"/>
          <p:nvPr>
            <p:ph idx="1" type="body"/>
          </p:nvPr>
        </p:nvSpPr>
        <p:spPr>
          <a:xfrm>
            <a:off x="311700" y="1536625"/>
            <a:ext cx="85875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Suppose node i wants to test if edge (i,j) is outgoing from i’s current component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Node i has received </a:t>
            </a:r>
            <a:r>
              <a:rPr lang="en">
                <a:solidFill>
                  <a:srgbClr val="E06666"/>
                </a:solidFill>
              </a:rPr>
              <a:t>initiate</a:t>
            </a:r>
            <a:r>
              <a:rPr lang="en"/>
              <a:t> message carrying up-to-date component identification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Component is in search mode, i sends j a </a:t>
            </a:r>
            <a:r>
              <a:rPr lang="en">
                <a:solidFill>
                  <a:srgbClr val="E06666"/>
                </a:solidFill>
              </a:rPr>
              <a:t>test</a:t>
            </a:r>
            <a:r>
              <a:rPr lang="en"/>
              <a:t> message</a:t>
            </a:r>
            <a:endParaRPr/>
          </a:p>
        </p:txBody>
      </p:sp>
      <p:sp>
        <p:nvSpPr>
          <p:cNvPr id="1838" name="Google Shape;1838;p9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9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outgoing edges</a:t>
            </a:r>
            <a:endParaRPr/>
          </a:p>
        </p:txBody>
      </p:sp>
      <p:sp>
        <p:nvSpPr>
          <p:cNvPr id="1844" name="Google Shape;1844;p94"/>
          <p:cNvSpPr txBox="1"/>
          <p:nvPr>
            <p:ph idx="1" type="body"/>
          </p:nvPr>
        </p:nvSpPr>
        <p:spPr>
          <a:xfrm>
            <a:off x="311700" y="1536625"/>
            <a:ext cx="85875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Suppose node i wants to test if edge (i,j) is outgoing from i’s current component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Component is in search mode, i sends j a </a:t>
            </a:r>
            <a:r>
              <a:rPr lang="en">
                <a:solidFill>
                  <a:srgbClr val="E06666"/>
                </a:solidFill>
              </a:rPr>
              <a:t>test</a:t>
            </a:r>
            <a:r>
              <a:rPr lang="en"/>
              <a:t> message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Three cases: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j’s component identifier is the same as i’s, then j knows it is in the same component, reply </a:t>
            </a:r>
            <a:r>
              <a:rPr lang="en">
                <a:solidFill>
                  <a:srgbClr val="E06666"/>
                </a:solidFill>
              </a:rPr>
              <a:t>reject</a:t>
            </a:r>
            <a:endParaRPr/>
          </a:p>
        </p:txBody>
      </p:sp>
      <p:sp>
        <p:nvSpPr>
          <p:cNvPr id="1845" name="Google Shape;1845;p9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9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outgoing edges</a:t>
            </a:r>
            <a:endParaRPr/>
          </a:p>
        </p:txBody>
      </p:sp>
      <p:sp>
        <p:nvSpPr>
          <p:cNvPr id="1851" name="Google Shape;1851;p95"/>
          <p:cNvSpPr txBox="1"/>
          <p:nvPr>
            <p:ph idx="1" type="body"/>
          </p:nvPr>
        </p:nvSpPr>
        <p:spPr>
          <a:xfrm>
            <a:off x="311700" y="1536625"/>
            <a:ext cx="85875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Suppose node i wants to test if edge (i,j) is outgoing from i’s current component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Component is in search mode, i sends j a </a:t>
            </a:r>
            <a:r>
              <a:rPr lang="en">
                <a:solidFill>
                  <a:srgbClr val="E06666"/>
                </a:solidFill>
              </a:rPr>
              <a:t>test</a:t>
            </a:r>
            <a:r>
              <a:rPr lang="en"/>
              <a:t> message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Three cases: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j’s component identifier is the same as i’s, then j knows it is in the same component, reply </a:t>
            </a:r>
            <a:r>
              <a:rPr lang="en">
                <a:solidFill>
                  <a:srgbClr val="E06666"/>
                </a:solidFill>
              </a:rPr>
              <a:t>reject</a:t>
            </a:r>
            <a:endParaRPr>
              <a:solidFill>
                <a:srgbClr val="E06666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j’s component is different but level is higher, then j knows it is in different component, reply </a:t>
            </a:r>
            <a:r>
              <a:rPr lang="en">
                <a:solidFill>
                  <a:srgbClr val="E06666"/>
                </a:solidFill>
              </a:rPr>
              <a:t>accept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One one core edge (identifier) per level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No one in i’s component has higher level, as component is still searching for MWOE</a:t>
            </a:r>
            <a:endParaRPr/>
          </a:p>
        </p:txBody>
      </p:sp>
      <p:sp>
        <p:nvSpPr>
          <p:cNvPr id="1852" name="Google Shape;1852;p9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9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outgoing edges</a:t>
            </a:r>
            <a:endParaRPr/>
          </a:p>
        </p:txBody>
      </p:sp>
      <p:sp>
        <p:nvSpPr>
          <p:cNvPr id="1858" name="Google Shape;1858;p96"/>
          <p:cNvSpPr txBox="1"/>
          <p:nvPr>
            <p:ph idx="1" type="body"/>
          </p:nvPr>
        </p:nvSpPr>
        <p:spPr>
          <a:xfrm>
            <a:off x="311700" y="1536625"/>
            <a:ext cx="85875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Suppose node i wants to test if edge (i,j) is outgoing from i’s current component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Component is in search mode, i sends j a </a:t>
            </a:r>
            <a:r>
              <a:rPr lang="en">
                <a:solidFill>
                  <a:srgbClr val="E06666"/>
                </a:solidFill>
              </a:rPr>
              <a:t>test</a:t>
            </a:r>
            <a:r>
              <a:rPr lang="en"/>
              <a:t> message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Three cases: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j’s component identifier is the same as i’s, then j knows it is in the same component, reply </a:t>
            </a:r>
            <a:r>
              <a:rPr lang="en">
                <a:solidFill>
                  <a:srgbClr val="E06666"/>
                </a:solidFill>
              </a:rPr>
              <a:t>reject</a:t>
            </a:r>
            <a:endParaRPr>
              <a:solidFill>
                <a:srgbClr val="E06666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j’s component is different but level is higher, then j knows it is in different component, reply </a:t>
            </a:r>
            <a:r>
              <a:rPr lang="en">
                <a:solidFill>
                  <a:srgbClr val="E06666"/>
                </a:solidFill>
              </a:rPr>
              <a:t>accept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j’s level is lower, j does not know whether it is in the same component or not, does not respond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Wait to catch up to i’s level</a:t>
            </a:r>
            <a:endParaRPr/>
          </a:p>
        </p:txBody>
      </p:sp>
      <p:sp>
        <p:nvSpPr>
          <p:cNvPr id="1859" name="Google Shape;1859;p9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9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Liveness, again</a:t>
            </a:r>
            <a:endParaRPr/>
          </a:p>
        </p:txBody>
      </p:sp>
      <p:sp>
        <p:nvSpPr>
          <p:cNvPr id="1865" name="Google Shape;1865;p97"/>
          <p:cNvSpPr txBox="1"/>
          <p:nvPr>
            <p:ph idx="1" type="body"/>
          </p:nvPr>
        </p:nvSpPr>
        <p:spPr>
          <a:xfrm>
            <a:off x="311700" y="1536625"/>
            <a:ext cx="85875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Can these delays block execution?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No, can repeat argument for lowest level k</a:t>
            </a:r>
            <a:r>
              <a:rPr baseline="30000" lang="en"/>
              <a:t>min</a:t>
            </a:r>
            <a:r>
              <a:rPr lang="en"/>
              <a:t> components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Components with at the lowest level can always determine their MWOEs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lowest level MWOEs lead to higher level components, then can absorb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all lowest level MWOE lead to level k</a:t>
            </a:r>
            <a:r>
              <a:rPr baseline="30000" lang="en"/>
              <a:t>min</a:t>
            </a:r>
            <a:r>
              <a:rPr lang="en"/>
              <a:t> components, then there are C and C’ with a common MWOE and can merge</a:t>
            </a:r>
            <a:endParaRPr/>
          </a:p>
        </p:txBody>
      </p:sp>
      <p:sp>
        <p:nvSpPr>
          <p:cNvPr id="1866" name="Google Shape;1866;p9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98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Interference among concurrent MWOE searchers</a:t>
            </a:r>
            <a:endParaRPr/>
          </a:p>
        </p:txBody>
      </p:sp>
      <p:sp>
        <p:nvSpPr>
          <p:cNvPr id="1872" name="Google Shape;1872;p98"/>
          <p:cNvSpPr txBox="1"/>
          <p:nvPr>
            <p:ph idx="1" type="body"/>
          </p:nvPr>
        </p:nvSpPr>
        <p:spPr>
          <a:xfrm>
            <a:off x="311700" y="1536625"/>
            <a:ext cx="8587500" cy="17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Suppose C gets absorbed into C’ via an edge from i to j while C’ is searching its MWOE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Two cases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Node j has not reported MWOE when absorb occurs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>
                <a:solidFill>
                  <a:srgbClr val="E06666"/>
                </a:solidFill>
              </a:rPr>
              <a:t>Not too late</a:t>
            </a:r>
            <a:r>
              <a:rPr lang="en"/>
              <a:t> to include C in the search for the MWOE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Node j forwards the </a:t>
            </a:r>
            <a:r>
              <a:rPr lang="en">
                <a:solidFill>
                  <a:srgbClr val="E06666"/>
                </a:solidFill>
              </a:rPr>
              <a:t>initiate</a:t>
            </a:r>
            <a:r>
              <a:rPr lang="en"/>
              <a:t> message to 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Node j has already reported MWOE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>
                <a:solidFill>
                  <a:srgbClr val="E06666"/>
                </a:solidFill>
              </a:rPr>
              <a:t>Too late</a:t>
            </a:r>
            <a:r>
              <a:rPr lang="en"/>
              <a:t> to include C in the search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But does not matter, MWOE cannot be outgoing from C</a:t>
            </a:r>
            <a:endParaRPr/>
          </a:p>
        </p:txBody>
      </p:sp>
      <p:sp>
        <p:nvSpPr>
          <p:cNvPr id="1873" name="Google Shape;1873;p9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4" name="Google Shape;1874;p98"/>
          <p:cNvSpPr/>
          <p:nvPr/>
        </p:nvSpPr>
        <p:spPr>
          <a:xfrm>
            <a:off x="5413500" y="2766650"/>
            <a:ext cx="1256400" cy="1114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</a:t>
            </a:r>
            <a:br>
              <a:rPr b="1"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Level 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75" name="Google Shape;1875;p98"/>
          <p:cNvCxnSpPr>
            <a:stCxn id="1874" idx="7"/>
            <a:endCxn id="1876" idx="1"/>
          </p:cNvCxnSpPr>
          <p:nvPr/>
        </p:nvCxnSpPr>
        <p:spPr>
          <a:xfrm>
            <a:off x="6485904" y="2929821"/>
            <a:ext cx="149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76" name="Google Shape;1876;p98"/>
          <p:cNvSpPr/>
          <p:nvPr/>
        </p:nvSpPr>
        <p:spPr>
          <a:xfrm>
            <a:off x="7795200" y="2766650"/>
            <a:ext cx="1256400" cy="1114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C’</a:t>
            </a:r>
            <a:br>
              <a:rPr b="1"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Level &gt; 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7" name="Google Shape;1877;p98"/>
          <p:cNvSpPr txBox="1"/>
          <p:nvPr/>
        </p:nvSpPr>
        <p:spPr>
          <a:xfrm>
            <a:off x="6650834" y="2577043"/>
            <a:ext cx="1860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MWOE(C)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8" name="Google Shape;1878;p98"/>
          <p:cNvSpPr/>
          <p:nvPr/>
        </p:nvSpPr>
        <p:spPr>
          <a:xfrm>
            <a:off x="6415450" y="2856475"/>
            <a:ext cx="146700" cy="146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98"/>
          <p:cNvSpPr/>
          <p:nvPr/>
        </p:nvSpPr>
        <p:spPr>
          <a:xfrm>
            <a:off x="7970347" y="2856475"/>
            <a:ext cx="146700" cy="146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98"/>
          <p:cNvSpPr txBox="1"/>
          <p:nvPr/>
        </p:nvSpPr>
        <p:spPr>
          <a:xfrm>
            <a:off x="6314599" y="2442550"/>
            <a:ext cx="291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1" name="Google Shape;1881;p98"/>
          <p:cNvSpPr txBox="1"/>
          <p:nvPr/>
        </p:nvSpPr>
        <p:spPr>
          <a:xfrm>
            <a:off x="7914799" y="2442550"/>
            <a:ext cx="291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99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Interference among concurrent MWOE searchers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9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8" name="Google Shape;1888;p99"/>
          <p:cNvSpPr txBox="1"/>
          <p:nvPr>
            <p:ph idx="1" type="body"/>
          </p:nvPr>
        </p:nvSpPr>
        <p:spPr>
          <a:xfrm>
            <a:off x="311700" y="1536625"/>
            <a:ext cx="8587500" cy="17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Node j has already reported MWOE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E06666"/>
                </a:solidFill>
              </a:rPr>
              <a:t>Too late</a:t>
            </a:r>
            <a:r>
              <a:rPr lang="en"/>
              <a:t> to include C in the search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But does not matter, MWOE cannot be outgoing from C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Reported edge MWOE(j) cannot be edge (i,j): Level of exterior component must be ≥ k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Global MWOE(C’) cannot be in C: MWOE(j) has weight less than weight (i,j), which was the MWOE(C)</a:t>
            </a:r>
            <a:endParaRPr/>
          </a:p>
        </p:txBody>
      </p:sp>
      <p:sp>
        <p:nvSpPr>
          <p:cNvPr id="1889" name="Google Shape;1889;p99"/>
          <p:cNvSpPr/>
          <p:nvPr/>
        </p:nvSpPr>
        <p:spPr>
          <a:xfrm>
            <a:off x="311700" y="4869800"/>
            <a:ext cx="1256400" cy="1114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</a:t>
            </a:r>
            <a:br>
              <a:rPr b="1"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Level 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0" name="Google Shape;1890;p99"/>
          <p:cNvCxnSpPr>
            <a:stCxn id="1889" idx="7"/>
            <a:endCxn id="1891" idx="1"/>
          </p:cNvCxnSpPr>
          <p:nvPr/>
        </p:nvCxnSpPr>
        <p:spPr>
          <a:xfrm>
            <a:off x="1384104" y="5032971"/>
            <a:ext cx="149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91" name="Google Shape;1891;p99"/>
          <p:cNvSpPr/>
          <p:nvPr/>
        </p:nvSpPr>
        <p:spPr>
          <a:xfrm>
            <a:off x="2693400" y="4869800"/>
            <a:ext cx="1256400" cy="1114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C’</a:t>
            </a:r>
            <a:br>
              <a:rPr b="1"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Level &gt; 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2" name="Google Shape;1892;p99"/>
          <p:cNvSpPr txBox="1"/>
          <p:nvPr/>
        </p:nvSpPr>
        <p:spPr>
          <a:xfrm>
            <a:off x="1549034" y="4680193"/>
            <a:ext cx="1860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MWOE(C)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3" name="Google Shape;1893;p99"/>
          <p:cNvSpPr/>
          <p:nvPr/>
        </p:nvSpPr>
        <p:spPr>
          <a:xfrm>
            <a:off x="1313650" y="4959625"/>
            <a:ext cx="146700" cy="146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99"/>
          <p:cNvSpPr/>
          <p:nvPr/>
        </p:nvSpPr>
        <p:spPr>
          <a:xfrm>
            <a:off x="2868547" y="4959625"/>
            <a:ext cx="146700" cy="146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99"/>
          <p:cNvSpPr txBox="1"/>
          <p:nvPr/>
        </p:nvSpPr>
        <p:spPr>
          <a:xfrm>
            <a:off x="1212799" y="4545700"/>
            <a:ext cx="291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6" name="Google Shape;1896;p99"/>
          <p:cNvSpPr txBox="1"/>
          <p:nvPr/>
        </p:nvSpPr>
        <p:spPr>
          <a:xfrm>
            <a:off x="2812999" y="4545700"/>
            <a:ext cx="291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10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Test/accept/reject protocol</a:t>
            </a:r>
            <a:endParaRPr/>
          </a:p>
        </p:txBody>
      </p:sp>
      <p:sp>
        <p:nvSpPr>
          <p:cNvPr id="1902" name="Google Shape;1902;p10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Bookkeeping: Each node keeps status of edge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branch</a:t>
            </a:r>
            <a:r>
              <a:rPr lang="en"/>
              <a:t>: in the MST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rejected</a:t>
            </a:r>
            <a:r>
              <a:rPr lang="en"/>
              <a:t>: leads to same component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unknown</a:t>
            </a:r>
            <a:r>
              <a:rPr lang="en"/>
              <a:t>: not yet classified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Node tests only unknown edges in order of increasing weight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</a:t>
            </a:r>
            <a:r>
              <a:rPr lang="en">
                <a:solidFill>
                  <a:srgbClr val="E06666"/>
                </a:solidFill>
              </a:rPr>
              <a:t>test</a:t>
            </a:r>
            <a:r>
              <a:rPr lang="en"/>
              <a:t> answer is a </a:t>
            </a:r>
            <a:r>
              <a:rPr lang="en">
                <a:solidFill>
                  <a:srgbClr val="E06666"/>
                </a:solidFill>
              </a:rPr>
              <a:t>reject</a:t>
            </a:r>
            <a:r>
              <a:rPr lang="en"/>
              <a:t>, edge is classified as </a:t>
            </a:r>
            <a:r>
              <a:rPr lang="en">
                <a:solidFill>
                  <a:srgbClr val="FF0000"/>
                </a:solidFill>
              </a:rPr>
              <a:t>reject</a:t>
            </a:r>
            <a:endParaRPr>
              <a:solidFill>
                <a:srgbClr val="FF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</a:t>
            </a:r>
            <a:r>
              <a:rPr lang="en">
                <a:solidFill>
                  <a:srgbClr val="E06666"/>
                </a:solidFill>
              </a:rPr>
              <a:t>test</a:t>
            </a:r>
            <a:r>
              <a:rPr lang="en"/>
              <a:t> answer is </a:t>
            </a:r>
            <a:r>
              <a:rPr lang="en">
                <a:solidFill>
                  <a:srgbClr val="E06666"/>
                </a:solidFill>
              </a:rPr>
              <a:t>accept</a:t>
            </a:r>
            <a:r>
              <a:rPr lang="en"/>
              <a:t>, edge is not reclassified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</a:t>
            </a:r>
            <a:r>
              <a:rPr lang="en">
                <a:solidFill>
                  <a:srgbClr val="E06666"/>
                </a:solidFill>
              </a:rPr>
              <a:t>changeroot</a:t>
            </a:r>
            <a:r>
              <a:rPr lang="en"/>
              <a:t> is received, edge is classified as </a:t>
            </a:r>
            <a:r>
              <a:rPr lang="en">
                <a:solidFill>
                  <a:srgbClr val="FF0000"/>
                </a:solidFill>
              </a:rPr>
              <a:t>branch</a:t>
            </a:r>
            <a:endParaRPr>
              <a:solidFill>
                <a:srgbClr val="FF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Retest is possible when answer is </a:t>
            </a:r>
            <a:r>
              <a:rPr lang="en">
                <a:solidFill>
                  <a:srgbClr val="E06666"/>
                </a:solidFill>
              </a:rPr>
              <a:t>accept</a:t>
            </a:r>
            <a:endParaRPr>
              <a:solidFill>
                <a:srgbClr val="E0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10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spanning tree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3138463"/>
            <a:ext cx="8520600" cy="29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States</a:t>
            </a:r>
            <a:r>
              <a:rPr baseline="-25000" lang="en"/>
              <a:t>i</a:t>
            </a:r>
            <a:r>
              <a:rPr lang="en"/>
              <a:t>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parent</a:t>
            </a:r>
            <a:r>
              <a:rPr lang="en"/>
              <a:t> ∊ nbrs(i) ∪ {null}, initially null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reported</a:t>
            </a:r>
            <a:r>
              <a:rPr lang="en"/>
              <a:t>: boolean, initially false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send</a:t>
            </a:r>
            <a:r>
              <a:rPr baseline="-25000" lang="en">
                <a:solidFill>
                  <a:srgbClr val="0000FF"/>
                </a:solidFill>
              </a:rPr>
              <a:t>j</a:t>
            </a:r>
            <a:r>
              <a:rPr lang="en"/>
              <a:t> ∊ {search, null}, initially search if i</a:t>
            </a:r>
            <a:r>
              <a:rPr baseline="-25000" lang="en"/>
              <a:t>0</a:t>
            </a:r>
            <a:r>
              <a:rPr lang="en"/>
              <a:t>, else null</a:t>
            </a:r>
            <a:endParaRPr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4088200" y="1846800"/>
            <a:ext cx="861900" cy="8619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" name="Google Shape;111;p20"/>
          <p:cNvCxnSpPr>
            <a:stCxn id="110" idx="1"/>
          </p:cNvCxnSpPr>
          <p:nvPr/>
        </p:nvCxnSpPr>
        <p:spPr>
          <a:xfrm rot="10800000">
            <a:off x="1683322" y="1973022"/>
            <a:ext cx="25311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20"/>
          <p:cNvCxnSpPr>
            <a:endCxn id="110" idx="2"/>
          </p:cNvCxnSpPr>
          <p:nvPr/>
        </p:nvCxnSpPr>
        <p:spPr>
          <a:xfrm>
            <a:off x="2408200" y="2277750"/>
            <a:ext cx="16800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20"/>
          <p:cNvSpPr txBox="1"/>
          <p:nvPr/>
        </p:nvSpPr>
        <p:spPr>
          <a:xfrm>
            <a:off x="2124175" y="2237900"/>
            <a:ext cx="2040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receive(“search”)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j,i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 rot="-1538">
            <a:off x="758680" y="1503762"/>
            <a:ext cx="1341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parent(j)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" name="Google Shape;115;p20"/>
          <p:cNvCxnSpPr/>
          <p:nvPr/>
        </p:nvCxnSpPr>
        <p:spPr>
          <a:xfrm rot="10800000">
            <a:off x="1692116" y="2130147"/>
            <a:ext cx="24324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20"/>
          <p:cNvSpPr txBox="1"/>
          <p:nvPr/>
        </p:nvSpPr>
        <p:spPr>
          <a:xfrm>
            <a:off x="179675" y="2045888"/>
            <a:ext cx="1926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send(“search”)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i,j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" name="Google Shape;117;p20"/>
          <p:cNvCxnSpPr/>
          <p:nvPr/>
        </p:nvCxnSpPr>
        <p:spPr>
          <a:xfrm flipH="1" rot="10800000">
            <a:off x="4698316" y="1521909"/>
            <a:ext cx="771900" cy="366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0"/>
          <p:cNvCxnSpPr>
            <a:endCxn id="110" idx="0"/>
          </p:cNvCxnSpPr>
          <p:nvPr/>
        </p:nvCxnSpPr>
        <p:spPr>
          <a:xfrm flipH="1">
            <a:off x="4519150" y="1468200"/>
            <a:ext cx="798900" cy="3786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0"/>
          <p:cNvCxnSpPr/>
          <p:nvPr/>
        </p:nvCxnSpPr>
        <p:spPr>
          <a:xfrm>
            <a:off x="4947201" y="2383694"/>
            <a:ext cx="917100" cy="355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0"/>
          <p:cNvCxnSpPr/>
          <p:nvPr/>
        </p:nvCxnSpPr>
        <p:spPr>
          <a:xfrm rot="10800000">
            <a:off x="4927000" y="2231975"/>
            <a:ext cx="883500" cy="3465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0"/>
          <p:cNvCxnSpPr/>
          <p:nvPr/>
        </p:nvCxnSpPr>
        <p:spPr>
          <a:xfrm>
            <a:off x="4871001" y="2536094"/>
            <a:ext cx="917100" cy="355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0"/>
          <p:cNvCxnSpPr>
            <a:stCxn id="110" idx="7"/>
          </p:cNvCxnSpPr>
          <p:nvPr/>
        </p:nvCxnSpPr>
        <p:spPr>
          <a:xfrm flipH="1" rot="10800000">
            <a:off x="4823878" y="1656222"/>
            <a:ext cx="682200" cy="3168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10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GHS: Messages</a:t>
            </a:r>
            <a:endParaRPr/>
          </a:p>
        </p:txBody>
      </p:sp>
      <p:sp>
        <p:nvSpPr>
          <p:cNvPr id="1909" name="Google Shape;1909;p101"/>
          <p:cNvSpPr txBox="1"/>
          <p:nvPr>
            <p:ph idx="1" type="body"/>
          </p:nvPr>
        </p:nvSpPr>
        <p:spPr>
          <a:xfrm>
            <a:off x="311700" y="1536625"/>
            <a:ext cx="87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initiate</a:t>
            </a:r>
            <a:r>
              <a:rPr lang="en"/>
              <a:t>: broadcast from leader to find MWOE, piggybacks component identifier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report</a:t>
            </a:r>
            <a:r>
              <a:rPr lang="en"/>
              <a:t>: convergecast MWOEs back to leader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test</a:t>
            </a:r>
            <a:r>
              <a:rPr lang="en"/>
              <a:t>/</a:t>
            </a:r>
            <a:r>
              <a:rPr lang="en">
                <a:solidFill>
                  <a:srgbClr val="FF0000"/>
                </a:solidFill>
              </a:rPr>
              <a:t>accept</a:t>
            </a:r>
            <a:r>
              <a:rPr lang="en"/>
              <a:t>/</a:t>
            </a:r>
            <a:r>
              <a:rPr lang="en">
                <a:solidFill>
                  <a:srgbClr val="FF0000"/>
                </a:solidFill>
              </a:rPr>
              <a:t>reject</a:t>
            </a:r>
            <a:r>
              <a:rPr lang="en"/>
              <a:t>: ask whether an edge is outgoing from the component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changeroot</a:t>
            </a:r>
            <a:r>
              <a:rPr lang="en"/>
              <a:t>: sent from leader to endpoint of MWOE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connect</a:t>
            </a:r>
            <a:r>
              <a:rPr lang="en"/>
              <a:t>: Sent across MWOE to join components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We say merge occurs when connect is sent both ways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We say absorb occurs when from lower-level component to higher-level component</a:t>
            </a:r>
            <a:endParaRPr/>
          </a:p>
        </p:txBody>
      </p:sp>
      <p:sp>
        <p:nvSpPr>
          <p:cNvPr id="1910" name="Google Shape;1910;p10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10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GHS complexity</a:t>
            </a:r>
            <a:endParaRPr/>
          </a:p>
        </p:txBody>
      </p:sp>
      <p:sp>
        <p:nvSpPr>
          <p:cNvPr id="1916" name="Google Shape;1916;p102"/>
          <p:cNvSpPr txBox="1"/>
          <p:nvPr>
            <p:ph idx="1" type="body"/>
          </p:nvPr>
        </p:nvSpPr>
        <p:spPr>
          <a:xfrm>
            <a:off x="311700" y="1536625"/>
            <a:ext cx="86145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 for synchronous version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Messages: O(|E| + n log n)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4|E| for test/reject (one pair for each direction)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 initiate messages per level (broadcast on tree edges)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 report messages per level (convergecast)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2n test/accept messages per level (one pair per edge)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 changeroot and connect messages per level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log n levels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Time: O(n log n (d + l))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Lower bound on messages: Ω(n log n)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GHS allows solving leader election in O(n)</a:t>
            </a:r>
            <a:endParaRPr/>
          </a:p>
        </p:txBody>
      </p:sp>
      <p:sp>
        <p:nvSpPr>
          <p:cNvPr id="1917" name="Google Shape;1917;p10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0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proof complexity</a:t>
            </a:r>
            <a:endParaRPr/>
          </a:p>
        </p:txBody>
      </p:sp>
      <p:sp>
        <p:nvSpPr>
          <p:cNvPr id="1923" name="Google Shape;1923;p10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Proving GHS is hard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Induction over invariants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Need to prove </a:t>
            </a:r>
            <a:r>
              <a:rPr i="1" lang="en"/>
              <a:t>all invariants at the same time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Simulation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Needs to allow for reordering</a:t>
            </a:r>
            <a:endParaRPr/>
          </a:p>
        </p:txBody>
      </p:sp>
      <p:sp>
        <p:nvSpPr>
          <p:cNvPr id="1924" name="Google Shape;1924;p10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0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30" name="Google Shape;1930;p10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Nancy A. Lynch; Distributed Algorithms;</a:t>
            </a:r>
            <a:br>
              <a:rPr lang="en"/>
            </a:br>
            <a:r>
              <a:rPr lang="en"/>
              <a:t>Morgan Kaufmann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Chapter 15</a:t>
            </a:r>
            <a:endParaRPr/>
          </a:p>
        </p:txBody>
      </p:sp>
      <p:sp>
        <p:nvSpPr>
          <p:cNvPr id="1931" name="Google Shape;1931;p10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C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