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6858000" cx="9144000"/>
  <p:notesSz cx="6858000" cy="9144000"/>
  <p:embeddedFontLst>
    <p:embeddedFont>
      <p:font typeface="Roboto"/>
      <p:regular r:id="rId80"/>
      <p:bold r:id="rId81"/>
      <p:italic r:id="rId82"/>
      <p:boldItalic r:id="rId83"/>
    </p:embeddedFont>
    <p:embeddedFont>
      <p:font typeface="Source Code Pro"/>
      <p:regular r:id="rId84"/>
      <p:bold r:id="rId85"/>
      <p:italic r:id="rId86"/>
      <p:boldItalic r:id="rId87"/>
    </p:embeddedFont>
    <p:embeddedFont>
      <p:font typeface="Russo One"/>
      <p:regular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AAB2D0-AD75-4E3C-ACC3-1EA30A9EB3B6}">
  <a:tblStyle styleId="{05AAB2D0-AD75-4E3C-ACC3-1EA30A9EB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SourceCodePro-regular.fntdata"/><Relationship Id="rId83" Type="http://schemas.openxmlformats.org/officeDocument/2006/relationships/font" Target="fonts/Roboto-boldItalic.fntdata"/><Relationship Id="rId42" Type="http://schemas.openxmlformats.org/officeDocument/2006/relationships/slide" Target="slides/slide37.xml"/><Relationship Id="rId86" Type="http://schemas.openxmlformats.org/officeDocument/2006/relationships/font" Target="fonts/SourceCodePro-italic.fntdata"/><Relationship Id="rId41" Type="http://schemas.openxmlformats.org/officeDocument/2006/relationships/slide" Target="slides/slide36.xml"/><Relationship Id="rId85" Type="http://schemas.openxmlformats.org/officeDocument/2006/relationships/font" Target="fonts/SourceCodePro-bold.fntdata"/><Relationship Id="rId44" Type="http://schemas.openxmlformats.org/officeDocument/2006/relationships/slide" Target="slides/slide39.xml"/><Relationship Id="rId88" Type="http://schemas.openxmlformats.org/officeDocument/2006/relationships/font" Target="fonts/RussoOne-regular.fntdata"/><Relationship Id="rId43" Type="http://schemas.openxmlformats.org/officeDocument/2006/relationships/slide" Target="slides/slide38.xml"/><Relationship Id="rId87" Type="http://schemas.openxmlformats.org/officeDocument/2006/relationships/font" Target="fonts/SourceCodePro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regular.fntdata"/><Relationship Id="rId82" Type="http://schemas.openxmlformats.org/officeDocument/2006/relationships/font" Target="fonts/Roboto-italic.fntdata"/><Relationship Id="rId81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2627f3e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2627f3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2627f3e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2627f3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2627f3e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32627f3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32627f3e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32627f3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32627f3e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32627f3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32627f3e_0_2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32627f3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32627f3e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32627f3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32627f3e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32627f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32627f3e_0_2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32627f3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32627f3e_0_2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32627f3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517ae77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517ae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32627f3e_0_4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32627f3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32627f3e_0_3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32627f3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32627f3e_0_4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32627f3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32627f3e_0_4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32627f3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32627f3e_0_5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32627f3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32627f3e_0_5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32627f3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32627f3e_0_6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32627f3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e32627f3e_0_6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e32627f3e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2db7e773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2db7e7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2db7e7735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2db7e77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2627f3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2627f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2db7e7735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2db7e77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2db7e7735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2db7e77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db7e7735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2db7e77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2db7e7735_0_2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2db7e773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2db7e7735_0_1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2db7e773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2db7e7735_0_2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2db7e773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2db7e7735_0_2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2db7e773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2db7e7735_0_3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2db7e773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2db7e7735_0_3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2db7e773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2db7e7735_0_4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2db7e773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2627f3e_0_4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2627f3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2db7e7735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2db7e773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2db7e7735_0_4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2db7e773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2db7e7735_0_4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2db7e7735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2db7e7735_0_5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2db7e773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2db7e7735_0_10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2db7e7735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2db7e7735_0_6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2db7e7735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2db7e7735_0_7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2db7e7735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2db7e7735_0_8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2db7e7735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2db7e7735_0_9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2db7e7735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2db7e7735_0_10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22db7e7735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2627f3e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2627f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2db7e7735_0_10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2db7e7735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2db7e7735_0_1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22db7e7735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2db7e7735_0_1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2db7e7735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2db7e7735_0_1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2db7e7735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2db7e7735_0_1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2db7e7735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2db7e7735_0_1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2db7e7735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22db7e7735_0_1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22db7e7735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22db7e7735_0_1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22db7e7735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2db7e7735_0_14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2db7e7735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22db7e7735_0_15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22db7e7735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32627f3e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32627f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22db7e7735_0_15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22db7e7735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2db7e7735_0_15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2db7e7735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22db7e7735_0_15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22db7e7735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22db7e7735_0_15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22db7e7735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22db7e7735_0_16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22db7e7735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22db7e7735_0_16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22db7e7735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22db7e7735_0_16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22db7e7735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22db7e7735_0_16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22db7e7735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22db7e7735_0_16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22db7e7735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22db7e7735_0_16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22db7e7735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32627f3e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32627f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2db7e7735_0_16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2db7e7735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22db7e7735_0_16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22db7e7735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22db7e7735_0_16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22db7e7735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2db7e7735_0_16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2db7e7735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2627f3e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32627f3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2627f3e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32627f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synchronizer problem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536625"/>
            <a:ext cx="8659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Design an automaton that “implements” GlobSynch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Must look the same to all user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Has the right interface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Exhibits the right behavior: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For all fair execution </a:t>
            </a:r>
            <a:r>
              <a:rPr lang="en"/>
              <a:t>𝛂</a:t>
            </a:r>
            <a:r>
              <a:rPr lang="en"/>
              <a:t> of U</a:t>
            </a:r>
            <a:r>
              <a:rPr baseline="-25000" lang="en"/>
              <a:t>i</a:t>
            </a:r>
            <a:r>
              <a:rPr lang="en"/>
              <a:t> and synchronizer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There exists a fair execution </a:t>
            </a:r>
            <a:r>
              <a:rPr lang="en"/>
              <a:t>𝛂’</a:t>
            </a:r>
            <a:r>
              <a:rPr lang="en"/>
              <a:t> of U</a:t>
            </a:r>
            <a:r>
              <a:rPr baseline="-25000" lang="en"/>
              <a:t>i</a:t>
            </a:r>
            <a:r>
              <a:rPr lang="en"/>
              <a:t> and GlobSynch such that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𝛂 is indistinguishable from 𝛂’ by U</a:t>
            </a:r>
            <a:r>
              <a:rPr baseline="-25000" lang="en"/>
              <a:t>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Allow reordering of events at different U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Reduce the amount of synchronization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synchronizer, LocSynch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308025"/>
            <a:ext cx="86055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Enforces local synchronization instead of global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Like global synchronization to individual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Only one difference to GlobSynch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user-receive(T, r)</a:t>
            </a:r>
            <a:r>
              <a:rPr baseline="-25000" lang="en"/>
              <a:t>i</a:t>
            </a:r>
            <a:r>
              <a:rPr lang="en"/>
              <a:t> only checks that i’s neighbors have sent their round r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need for all neighbors to get this far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LocSynch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2"/>
          <p:cNvCxnSpPr>
            <a:endCxn id="180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>
            <a:stCxn id="179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5" name="Google Shape;185;p22"/>
          <p:cNvCxnSpPr>
            <a:stCxn id="179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2"/>
          <p:cNvCxnSpPr>
            <a:endCxn id="181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7" name="Google Shape;187;p22"/>
          <p:cNvCxnSpPr>
            <a:stCxn id="179" idx="7"/>
            <a:endCxn id="182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9" name="Google Shape;189;p22"/>
          <p:cNvCxnSpPr/>
          <p:nvPr/>
        </p:nvCxnSpPr>
        <p:spPr>
          <a:xfrm flipH="1" rot="10800000">
            <a:off x="5027217" y="4463380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2"/>
          <p:cNvCxnSpPr>
            <a:stCxn id="182" idx="7"/>
          </p:cNvCxnSpPr>
          <p:nvPr/>
        </p:nvCxnSpPr>
        <p:spPr>
          <a:xfrm flipH="1" rot="10800000">
            <a:off x="5146601" y="4553012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1" name="Google Shape;191;p22"/>
          <p:cNvCxnSpPr/>
          <p:nvPr/>
        </p:nvCxnSpPr>
        <p:spPr>
          <a:xfrm rot="10800000">
            <a:off x="3028100" y="4194659"/>
            <a:ext cx="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2"/>
          <p:cNvCxnSpPr>
            <a:stCxn id="181" idx="0"/>
          </p:cNvCxnSpPr>
          <p:nvPr/>
        </p:nvCxnSpPr>
        <p:spPr>
          <a:xfrm rot="10800000">
            <a:off x="3164700" y="4212613"/>
            <a:ext cx="0" cy="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" name="Google Shape;193;p22"/>
          <p:cNvCxnSpPr>
            <a:stCxn id="180" idx="0"/>
          </p:cNvCxnSpPr>
          <p:nvPr/>
        </p:nvCxnSpPr>
        <p:spPr>
          <a:xfrm rot="10800000">
            <a:off x="1230650" y="4311313"/>
            <a:ext cx="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" name="Google Shape;195;p22"/>
          <p:cNvSpPr/>
          <p:nvPr/>
        </p:nvSpPr>
        <p:spPr>
          <a:xfrm>
            <a:off x="1794586" y="4928922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031900" y="48849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300450" y="4860569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23525" y="48849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970588" y="49378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193688" y="5014663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synchronizer, LocSynch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308025"/>
            <a:ext cx="86055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Enforces local synchronization instead of global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Like global synchronization to individual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Only one difference to GlobSynch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user-receive(T, r)</a:t>
            </a:r>
            <a:r>
              <a:rPr baseline="-25000" lang="en"/>
              <a:t>i</a:t>
            </a:r>
            <a:r>
              <a:rPr lang="en"/>
              <a:t> only checks that i’s neighbors have sent their round r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need for all neighbors to get this far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LocSynch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3"/>
          <p:cNvCxnSpPr>
            <a:endCxn id="209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3"/>
          <p:cNvCxnSpPr>
            <a:stCxn id="208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4" name="Google Shape;214;p23"/>
          <p:cNvCxnSpPr>
            <a:stCxn id="208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>
            <a:endCxn id="210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6" name="Google Shape;216;p23"/>
          <p:cNvCxnSpPr>
            <a:stCxn id="208" idx="7"/>
            <a:endCxn id="211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3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8" name="Google Shape;218;p23"/>
          <p:cNvCxnSpPr/>
          <p:nvPr/>
        </p:nvCxnSpPr>
        <p:spPr>
          <a:xfrm flipH="1" rot="10800000">
            <a:off x="5027217" y="4463380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11" idx="7"/>
          </p:cNvCxnSpPr>
          <p:nvPr/>
        </p:nvCxnSpPr>
        <p:spPr>
          <a:xfrm flipH="1" rot="10800000">
            <a:off x="5146601" y="4553012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0" name="Google Shape;220;p23"/>
          <p:cNvCxnSpPr/>
          <p:nvPr/>
        </p:nvCxnSpPr>
        <p:spPr>
          <a:xfrm rot="10800000">
            <a:off x="3028100" y="4194659"/>
            <a:ext cx="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3"/>
          <p:cNvCxnSpPr>
            <a:stCxn id="210" idx="0"/>
          </p:cNvCxnSpPr>
          <p:nvPr/>
        </p:nvCxnSpPr>
        <p:spPr>
          <a:xfrm rot="10800000">
            <a:off x="3164700" y="4212613"/>
            <a:ext cx="0" cy="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2" name="Google Shape;222;p23"/>
          <p:cNvCxnSpPr>
            <a:stCxn id="209" idx="0"/>
          </p:cNvCxnSpPr>
          <p:nvPr/>
        </p:nvCxnSpPr>
        <p:spPr>
          <a:xfrm rot="10800000">
            <a:off x="1230650" y="4311313"/>
            <a:ext cx="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4" name="Google Shape;224;p23"/>
          <p:cNvSpPr/>
          <p:nvPr/>
        </p:nvSpPr>
        <p:spPr>
          <a:xfrm>
            <a:off x="1794586" y="4928922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2031900" y="48849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300450" y="4860569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723525" y="48849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3970588" y="49378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93688" y="5014663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5714800" y="4149700"/>
            <a:ext cx="38499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user-receive(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for all j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in nbrs[i]: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user-sent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[j,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user-recv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[i,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[i,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user-recv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[i,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 ←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synchronizer properties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</a:t>
            </a:r>
            <a:r>
              <a:rPr lang="en"/>
              <a:t>: </a:t>
            </a:r>
            <a:r>
              <a:rPr lang="en"/>
              <a:t>For every fair execution 𝛂 of the U</a:t>
            </a:r>
            <a:r>
              <a:rPr baseline="-25000" lang="en"/>
              <a:t>i</a:t>
            </a:r>
            <a:r>
              <a:rPr lang="en"/>
              <a:t> and LocSynch, there is a fair execution 𝛂′ of the U</a:t>
            </a:r>
            <a:r>
              <a:rPr baseline="-25000" lang="en"/>
              <a:t>i</a:t>
            </a:r>
            <a:r>
              <a:rPr lang="en"/>
              <a:t> and GlobSynch, such that for each U</a:t>
            </a:r>
            <a:r>
              <a:rPr baseline="-25000" lang="en"/>
              <a:t>i</a:t>
            </a:r>
            <a:r>
              <a:rPr lang="en"/>
              <a:t>, 𝛂 ~ 𝛂′ by U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Cannot use simulation because order of external events can vary, but simulation preserves order</a:t>
            </a:r>
            <a:endParaRPr sz="24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ordering of events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311700" y="1536625"/>
            <a:ext cx="8587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</a:t>
            </a:r>
            <a:r>
              <a:rPr lang="en"/>
              <a:t>: For every fair execution 𝛂 of the U</a:t>
            </a:r>
            <a:r>
              <a:rPr baseline="-25000" lang="en"/>
              <a:t>i</a:t>
            </a:r>
            <a:r>
              <a:rPr lang="en"/>
              <a:t> and LocSynch, there is a fair execution 𝛂′ of the U</a:t>
            </a:r>
            <a:r>
              <a:rPr baseline="-25000" lang="en"/>
              <a:t>i</a:t>
            </a:r>
            <a:r>
              <a:rPr lang="en"/>
              <a:t> and GlobSynch, such that for each U</a:t>
            </a:r>
            <a:r>
              <a:rPr baseline="-25000" lang="en"/>
              <a:t>i</a:t>
            </a:r>
            <a:r>
              <a:rPr lang="en"/>
              <a:t>, 𝛂 ~ 𝛂′ by U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Cannot use simulation because order of external events can vary, but simulation preserves order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partial order of events and dependencies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U</a:t>
            </a:r>
            <a:r>
              <a:rPr baseline="-25000" lang="en"/>
              <a:t>i</a:t>
            </a:r>
            <a:r>
              <a:rPr lang="en"/>
              <a:t> event depends on previous U</a:t>
            </a:r>
            <a:r>
              <a:rPr baseline="-25000" lang="en"/>
              <a:t>i</a:t>
            </a:r>
            <a:r>
              <a:rPr lang="en"/>
              <a:t> events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user-receive(*, r)</a:t>
            </a:r>
            <a:r>
              <a:rPr baseline="-25000" lang="en"/>
              <a:t>i</a:t>
            </a:r>
            <a:r>
              <a:rPr lang="en"/>
              <a:t> event depends on user-send(*, r)</a:t>
            </a:r>
            <a:r>
              <a:rPr baseline="-25000" lang="en"/>
              <a:t>j</a:t>
            </a:r>
            <a:r>
              <a:rPr lang="en"/>
              <a:t> for every neighbor j of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Transitive closure</a:t>
            </a:r>
            <a:endParaRPr baseline="-25000"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ordering of events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311700" y="1536625"/>
            <a:ext cx="85875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partial order of events and dependencies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U</a:t>
            </a:r>
            <a:r>
              <a:rPr baseline="-25000" lang="en"/>
              <a:t>i</a:t>
            </a:r>
            <a:r>
              <a:rPr lang="en"/>
              <a:t> event depends on previous U</a:t>
            </a:r>
            <a:r>
              <a:rPr baseline="-25000" lang="en"/>
              <a:t>i</a:t>
            </a:r>
            <a:r>
              <a:rPr lang="en"/>
              <a:t> events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user-receive(*, r)</a:t>
            </a:r>
            <a:r>
              <a:rPr baseline="-25000" lang="en"/>
              <a:t>i</a:t>
            </a:r>
            <a:r>
              <a:rPr lang="en"/>
              <a:t> event depends on user-send(*, r)</a:t>
            </a:r>
            <a:r>
              <a:rPr baseline="-25000" lang="en"/>
              <a:t>j</a:t>
            </a:r>
            <a:r>
              <a:rPr lang="en"/>
              <a:t> for every neighbor j of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Transitive closure</a:t>
            </a:r>
            <a:endParaRPr baseline="-25000"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83200" y="4103700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83200" y="48449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794875" y="3974325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95472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347502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089550" y="3969650"/>
            <a:ext cx="443700" cy="38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4768775" y="4713675"/>
            <a:ext cx="443700" cy="38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587725" y="47136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399950" y="47136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464412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22437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5512900" y="47136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949825" y="47136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7504600" y="3969650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26"/>
          <p:cNvCxnSpPr/>
          <p:nvPr/>
        </p:nvCxnSpPr>
        <p:spPr>
          <a:xfrm>
            <a:off x="443650" y="435812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6"/>
          <p:cNvCxnSpPr/>
          <p:nvPr/>
        </p:nvCxnSpPr>
        <p:spPr>
          <a:xfrm>
            <a:off x="443650" y="50973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ordering of events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11700" y="1384225"/>
            <a:ext cx="85875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partial order of events and dependencies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U</a:t>
            </a:r>
            <a:r>
              <a:rPr baseline="-25000" lang="en"/>
              <a:t>i</a:t>
            </a:r>
            <a:r>
              <a:rPr lang="en"/>
              <a:t> event depends on previous U</a:t>
            </a:r>
            <a:r>
              <a:rPr baseline="-25000" lang="en"/>
              <a:t>i</a:t>
            </a:r>
            <a:r>
              <a:rPr lang="en"/>
              <a:t> events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user-receive(*, r)</a:t>
            </a:r>
            <a:r>
              <a:rPr baseline="-25000" lang="en"/>
              <a:t>i</a:t>
            </a:r>
            <a:r>
              <a:rPr lang="en"/>
              <a:t> event depends on user-send(*, r)</a:t>
            </a:r>
            <a:r>
              <a:rPr baseline="-25000" lang="en"/>
              <a:t>j</a:t>
            </a:r>
            <a:r>
              <a:rPr lang="en"/>
              <a:t> for every neighbor j of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Transitive closure</a:t>
            </a:r>
            <a:endParaRPr baseline="-25000"/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83200" y="4103700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83200" y="48449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794875" y="3974325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195472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47502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4089550" y="3969650"/>
            <a:ext cx="443700" cy="38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768775" y="4713675"/>
            <a:ext cx="443700" cy="38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2587725" y="47136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1399950" y="47136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464412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6224375" y="3969650"/>
            <a:ext cx="4437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5512900" y="47136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6949825" y="47136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7504600" y="3969650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83200" y="59117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5454575" y="5780475"/>
            <a:ext cx="443700" cy="38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139925" y="57804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637950" y="57804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5970100" y="57804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6485625" y="57804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" name="Google Shape;295;p27"/>
          <p:cNvCxnSpPr/>
          <p:nvPr/>
        </p:nvCxnSpPr>
        <p:spPr>
          <a:xfrm>
            <a:off x="443650" y="435812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7"/>
          <p:cNvCxnSpPr/>
          <p:nvPr/>
        </p:nvCxnSpPr>
        <p:spPr>
          <a:xfrm>
            <a:off x="443650" y="50973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7"/>
          <p:cNvCxnSpPr/>
          <p:nvPr/>
        </p:nvCxnSpPr>
        <p:spPr>
          <a:xfrm>
            <a:off x="443650" y="61641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7"/>
          <p:cNvSpPr/>
          <p:nvPr/>
        </p:nvSpPr>
        <p:spPr>
          <a:xfrm>
            <a:off x="6775" y="4667500"/>
            <a:ext cx="9144000" cy="798300"/>
          </a:xfrm>
          <a:prstGeom prst="rect">
            <a:avLst/>
          </a:prstGeom>
          <a:solidFill>
            <a:srgbClr val="FFFFFF">
              <a:alpha val="4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Partial ordering of events</a:t>
            </a:r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Claim</a:t>
            </a:r>
            <a:r>
              <a:rPr lang="en"/>
              <a:t>: </a:t>
            </a:r>
            <a:r>
              <a:rPr lang="en"/>
              <a:t>If 𝛃 is a fair execution of LocSynch and we reorder events in 𝛃 while preserving →</a:t>
            </a:r>
            <a:r>
              <a:rPr baseline="-25000" lang="en"/>
              <a:t>𝛃</a:t>
            </a:r>
            <a:r>
              <a:rPr lang="en"/>
              <a:t>, the result is still a (fair) execution of the LocSynch system.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decomposition and composition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𝛃 gives a fair execution 𝛃</a:t>
            </a:r>
            <a:r>
              <a:rPr baseline="-25000" lang="en"/>
              <a:t>i </a:t>
            </a:r>
            <a:r>
              <a:rPr lang="en"/>
              <a:t>in each process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Reordering 𝛃</a:t>
            </a:r>
            <a:r>
              <a:rPr baseline="-25000" lang="en"/>
              <a:t>i</a:t>
            </a:r>
            <a:r>
              <a:rPr lang="en"/>
              <a:t> while preserving →</a:t>
            </a:r>
            <a:r>
              <a:rPr baseline="-25000" lang="en"/>
              <a:t>𝛃</a:t>
            </a:r>
            <a:r>
              <a:rPr lang="en"/>
              <a:t> gives fair execution 𝛄</a:t>
            </a:r>
            <a:r>
              <a:rPr baseline="-25000" lang="en"/>
              <a:t>i</a:t>
            </a:r>
            <a:r>
              <a:rPr lang="en"/>
              <a:t> of each process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Composing reordered 𝛄</a:t>
            </a:r>
            <a:r>
              <a:rPr baseline="-25000" lang="en"/>
              <a:t>i</a:t>
            </a:r>
            <a:r>
              <a:rPr lang="en"/>
              <a:t> gives fair global 𝛄</a:t>
            </a:r>
            <a:endParaRPr/>
          </a:p>
        </p:txBody>
      </p:sp>
      <p:sp>
        <p:nvSpPr>
          <p:cNvPr id="305" name="Google Shape;305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Local synchronizer properties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</a:t>
            </a:r>
            <a:r>
              <a:rPr lang="en"/>
              <a:t>: For every fair execution 𝛂 of the U</a:t>
            </a:r>
            <a:r>
              <a:rPr baseline="-25000" lang="en"/>
              <a:t>i</a:t>
            </a:r>
            <a:r>
              <a:rPr lang="en"/>
              <a:t> and LocSynch, there is a fair execution 𝛂′ of the U</a:t>
            </a:r>
            <a:r>
              <a:rPr baseline="-25000" lang="en"/>
              <a:t>i</a:t>
            </a:r>
            <a:r>
              <a:rPr lang="en"/>
              <a:t> and GlobSynch, such that for each U</a:t>
            </a:r>
            <a:r>
              <a:rPr baseline="-25000" lang="en"/>
              <a:t>i</a:t>
            </a:r>
            <a:r>
              <a:rPr lang="en"/>
              <a:t>, 𝛂 ~ 𝛂′ by U</a:t>
            </a:r>
            <a:r>
              <a:rPr baseline="-25000" lang="en"/>
              <a:t>i</a:t>
            </a:r>
            <a:r>
              <a:rPr lang="en"/>
              <a:t>.</a:t>
            </a:r>
            <a:endParaRPr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Claim</a:t>
            </a:r>
            <a:r>
              <a:rPr lang="en"/>
              <a:t>: If 𝛃 is a fair execution of LocSynch and we reorder events in 𝛃 while preserving →</a:t>
            </a:r>
            <a:r>
              <a:rPr baseline="-25000" lang="en"/>
              <a:t>𝛃</a:t>
            </a:r>
            <a:r>
              <a:rPr lang="en"/>
              <a:t>, the result is still a (fair) execution of the LocSynch system.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Idea</a:t>
            </a:r>
            <a:r>
              <a:rPr lang="en"/>
              <a:t>: Reorder events so that all events of round r precede events of round r+1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Works because round r+1 events never depend on round r events</a:t>
            </a:r>
            <a:endParaRPr/>
          </a:p>
        </p:txBody>
      </p:sp>
      <p:sp>
        <p:nvSpPr>
          <p:cNvPr id="312" name="Google Shape;312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Reordering LocSynch into GlobSynch</a:t>
            </a:r>
            <a:endParaRPr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83200" y="1589100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83200" y="2330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794875" y="145972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1287275" y="145982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2056025" y="2199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4723925" y="1459825"/>
            <a:ext cx="443700" cy="38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3100025" y="2199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4223775" y="1459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83200" y="3092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1981525" y="2961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1432775" y="2961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2530275" y="2961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3706050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5224075" y="1459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6317013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5011538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6882825" y="2961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7375425" y="2961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922113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p30"/>
          <p:cNvCxnSpPr/>
          <p:nvPr/>
        </p:nvCxnSpPr>
        <p:spPr>
          <a:xfrm>
            <a:off x="443650" y="184352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0"/>
          <p:cNvCxnSpPr/>
          <p:nvPr/>
        </p:nvCxnSpPr>
        <p:spPr>
          <a:xfrm>
            <a:off x="443650" y="2582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/>
          <p:nvPr/>
        </p:nvCxnSpPr>
        <p:spPr>
          <a:xfrm>
            <a:off x="443650" y="3344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Minimum spanning tree, revisited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Complications arise because parts of the network can be at very different levels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Alternative, more synchronized approach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Keep levels of nearby nodes close, restrict asynchrony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 at level k delays progress until all neighbors have reached level ≥ k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Looks to each process like global synchronization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Each node informs neighbors when it changes levels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Simpler than GHS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O(n log n), like GHS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O(|E| log n), somewhat worse than GHS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Reordering LocSynch into GlobSynch</a:t>
            </a:r>
            <a:endParaRPr/>
          </a:p>
        </p:txBody>
      </p:sp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83200" y="1589100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83200" y="2330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794875" y="145972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1287275" y="145982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2056025" y="2199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4723925" y="1459825"/>
            <a:ext cx="443700" cy="38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3100025" y="2199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4223775" y="1459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83200" y="3092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1981525" y="2961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1432775" y="2961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2530275" y="2961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3706050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5224075" y="1459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6317013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5011538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6882825" y="2961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7375425" y="2961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7922113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31"/>
          <p:cNvCxnSpPr/>
          <p:nvPr/>
        </p:nvCxnSpPr>
        <p:spPr>
          <a:xfrm>
            <a:off x="443650" y="184352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443650" y="2582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1"/>
          <p:cNvCxnSpPr/>
          <p:nvPr/>
        </p:nvCxnSpPr>
        <p:spPr>
          <a:xfrm>
            <a:off x="443650" y="3344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1"/>
          <p:cNvSpPr txBox="1"/>
          <p:nvPr/>
        </p:nvSpPr>
        <p:spPr>
          <a:xfrm>
            <a:off x="83200" y="4256100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83200" y="4997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1"/>
          <p:cNvSpPr/>
          <p:nvPr/>
        </p:nvSpPr>
        <p:spPr>
          <a:xfrm>
            <a:off x="794875" y="412672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2056025" y="412682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2583525" y="4866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5167625" y="4126825"/>
            <a:ext cx="443700" cy="38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3100025" y="4866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4621575" y="4126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83200" y="5759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306738" y="5628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823175" y="5628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2056025" y="5628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3616525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5713675" y="4126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6317013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4133013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4621575" y="5628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5713675" y="5628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6838813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31"/>
          <p:cNvCxnSpPr/>
          <p:nvPr/>
        </p:nvCxnSpPr>
        <p:spPr>
          <a:xfrm>
            <a:off x="443650" y="451052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1"/>
          <p:cNvCxnSpPr/>
          <p:nvPr/>
        </p:nvCxnSpPr>
        <p:spPr>
          <a:xfrm>
            <a:off x="443650" y="5249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1"/>
          <p:cNvCxnSpPr/>
          <p:nvPr/>
        </p:nvCxnSpPr>
        <p:spPr>
          <a:xfrm>
            <a:off x="443650" y="6011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Reordering LocSynch into GlobSynch</a:t>
            </a:r>
            <a:endParaRPr/>
          </a:p>
        </p:txBody>
      </p:sp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2"/>
          <p:cNvSpPr txBox="1"/>
          <p:nvPr/>
        </p:nvSpPr>
        <p:spPr>
          <a:xfrm>
            <a:off x="83200" y="1589100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83200" y="2330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794875" y="145972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1287275" y="145982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056025" y="2199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4723925" y="1459825"/>
            <a:ext cx="443700" cy="38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3100025" y="2199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4223775" y="1459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83200" y="3092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1981525" y="2961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1432775" y="2961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2530275" y="2961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3706050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224075" y="1459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7383813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5011538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5816025" y="2961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6308625" y="2961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6855313" y="2199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6" name="Google Shape;416;p32"/>
          <p:cNvCxnSpPr/>
          <p:nvPr/>
        </p:nvCxnSpPr>
        <p:spPr>
          <a:xfrm>
            <a:off x="443650" y="184352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2"/>
          <p:cNvCxnSpPr/>
          <p:nvPr/>
        </p:nvCxnSpPr>
        <p:spPr>
          <a:xfrm>
            <a:off x="443650" y="2582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2"/>
          <p:cNvCxnSpPr/>
          <p:nvPr/>
        </p:nvCxnSpPr>
        <p:spPr>
          <a:xfrm>
            <a:off x="443650" y="3344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2"/>
          <p:cNvSpPr txBox="1"/>
          <p:nvPr/>
        </p:nvSpPr>
        <p:spPr>
          <a:xfrm>
            <a:off x="83200" y="4256100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2"/>
          <p:cNvSpPr txBox="1"/>
          <p:nvPr/>
        </p:nvSpPr>
        <p:spPr>
          <a:xfrm>
            <a:off x="83200" y="4997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2"/>
          <p:cNvSpPr/>
          <p:nvPr/>
        </p:nvSpPr>
        <p:spPr>
          <a:xfrm>
            <a:off x="794875" y="412672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2056025" y="412682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2583525" y="4866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5167625" y="4126825"/>
            <a:ext cx="443700" cy="38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3100025" y="4866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4621575" y="4126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83200" y="5759356"/>
            <a:ext cx="443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1306738" y="5628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823175" y="5628075"/>
            <a:ext cx="443700" cy="38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2056025" y="5628075"/>
            <a:ext cx="443700" cy="383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3616525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5713675" y="412682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6317013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4133013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4621575" y="5628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5713675" y="5628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6838813" y="4866075"/>
            <a:ext cx="443700" cy="383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32"/>
          <p:cNvCxnSpPr/>
          <p:nvPr/>
        </p:nvCxnSpPr>
        <p:spPr>
          <a:xfrm>
            <a:off x="443650" y="451052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2"/>
          <p:cNvCxnSpPr/>
          <p:nvPr/>
        </p:nvCxnSpPr>
        <p:spPr>
          <a:xfrm>
            <a:off x="443650" y="5249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2"/>
          <p:cNvCxnSpPr/>
          <p:nvPr/>
        </p:nvCxnSpPr>
        <p:spPr>
          <a:xfrm>
            <a:off x="443650" y="6011775"/>
            <a:ext cx="811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Local synchronizer properties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</a:t>
            </a:r>
            <a:r>
              <a:rPr lang="en"/>
              <a:t>: For every fair execution 𝛂 of the U</a:t>
            </a:r>
            <a:r>
              <a:rPr baseline="-25000" lang="en"/>
              <a:t>i</a:t>
            </a:r>
            <a:r>
              <a:rPr lang="en"/>
              <a:t> and LocSynch, there is a fair execution 𝛂′ of the U</a:t>
            </a:r>
            <a:r>
              <a:rPr baseline="-25000" lang="en"/>
              <a:t>i</a:t>
            </a:r>
            <a:r>
              <a:rPr lang="en"/>
              <a:t> and GlobSynch, such that for each U</a:t>
            </a:r>
            <a:r>
              <a:rPr baseline="-25000" lang="en"/>
              <a:t>i</a:t>
            </a:r>
            <a:r>
              <a:rPr lang="en"/>
              <a:t>, 𝛂 ~ 𝛂′ by U</a:t>
            </a:r>
            <a:r>
              <a:rPr baseline="-25000" lang="en"/>
              <a:t>i</a:t>
            </a:r>
            <a:r>
              <a:rPr lang="en"/>
              <a:t>.</a:t>
            </a:r>
            <a:endParaRPr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Claim</a:t>
            </a:r>
            <a:r>
              <a:rPr lang="en"/>
              <a:t>: If 𝛃 is a fair execution of LocSynch and we reorder events in 𝛃 while preserving →</a:t>
            </a:r>
            <a:r>
              <a:rPr baseline="-25000" lang="en"/>
              <a:t>𝛃</a:t>
            </a:r>
            <a:r>
              <a:rPr lang="en"/>
              <a:t>, the result is still a (fair) execution of the LocSynch system.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Idea</a:t>
            </a:r>
            <a:r>
              <a:rPr lang="en"/>
              <a:t>: Reorder events so that all events of round r precede events of round r+1.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This provides extra precondition in GlobSynch’s user-receive.</a:t>
            </a:r>
            <a:endParaRPr/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311700" y="-162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implementation of LocSynch: SimpleSynch</a:t>
            </a:r>
            <a:endParaRPr/>
          </a:p>
        </p:txBody>
      </p:sp>
      <p:sp>
        <p:nvSpPr>
          <p:cNvPr id="453" name="Google Shape;453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2448357" y="3435387"/>
            <a:ext cx="3608400" cy="14178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2135000" y="26864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4069050" y="24359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4"/>
          <p:cNvSpPr/>
          <p:nvPr/>
        </p:nvSpPr>
        <p:spPr>
          <a:xfrm>
            <a:off x="5788225" y="273266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p34"/>
          <p:cNvCxnSpPr>
            <a:endCxn id="455" idx="4"/>
          </p:cNvCxnSpPr>
          <p:nvPr/>
        </p:nvCxnSpPr>
        <p:spPr>
          <a:xfrm rot="10800000">
            <a:off x="2506550" y="3429588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4"/>
          <p:cNvCxnSpPr>
            <a:stCxn id="454" idx="1"/>
          </p:cNvCxnSpPr>
          <p:nvPr/>
        </p:nvCxnSpPr>
        <p:spPr>
          <a:xfrm rot="10800000">
            <a:off x="2730795" y="3373919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0" name="Google Shape;460;p34"/>
          <p:cNvCxnSpPr>
            <a:stCxn id="454" idx="0"/>
          </p:cNvCxnSpPr>
          <p:nvPr/>
        </p:nvCxnSpPr>
        <p:spPr>
          <a:xfrm flipH="1" rot="10800000">
            <a:off x="4252557" y="3104187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4"/>
          <p:cNvCxnSpPr>
            <a:endCxn id="456" idx="4"/>
          </p:cNvCxnSpPr>
          <p:nvPr/>
        </p:nvCxnSpPr>
        <p:spPr>
          <a:xfrm flipH="1" rot="10800000">
            <a:off x="4355400" y="3179088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2" name="Google Shape;462;p34"/>
          <p:cNvCxnSpPr>
            <a:endCxn id="457" idx="3"/>
          </p:cNvCxnSpPr>
          <p:nvPr/>
        </p:nvCxnSpPr>
        <p:spPr>
          <a:xfrm flipH="1" rot="10800000">
            <a:off x="5654049" y="3366938"/>
            <a:ext cx="243000" cy="407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4"/>
          <p:cNvCxnSpPr/>
          <p:nvPr/>
        </p:nvCxnSpPr>
        <p:spPr>
          <a:xfrm flipH="1" rot="10800000">
            <a:off x="5824025" y="3484475"/>
            <a:ext cx="214500" cy="37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4" name="Google Shape;464;p34"/>
          <p:cNvCxnSpPr/>
          <p:nvPr/>
        </p:nvCxnSpPr>
        <p:spPr>
          <a:xfrm flipH="1" rot="10800000">
            <a:off x="6303117" y="2338755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4"/>
          <p:cNvCxnSpPr>
            <a:stCxn id="457" idx="7"/>
          </p:cNvCxnSpPr>
          <p:nvPr/>
        </p:nvCxnSpPr>
        <p:spPr>
          <a:xfrm flipH="1" rot="10800000">
            <a:off x="6422501" y="2428387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6" name="Google Shape;466;p34"/>
          <p:cNvCxnSpPr/>
          <p:nvPr/>
        </p:nvCxnSpPr>
        <p:spPr>
          <a:xfrm rot="10800000">
            <a:off x="4304000" y="2070034"/>
            <a:ext cx="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4"/>
          <p:cNvCxnSpPr>
            <a:stCxn id="456" idx="0"/>
          </p:cNvCxnSpPr>
          <p:nvPr/>
        </p:nvCxnSpPr>
        <p:spPr>
          <a:xfrm rot="10800000">
            <a:off x="4440600" y="2087988"/>
            <a:ext cx="0" cy="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8" name="Google Shape;468;p34"/>
          <p:cNvCxnSpPr>
            <a:stCxn id="455" idx="0"/>
          </p:cNvCxnSpPr>
          <p:nvPr/>
        </p:nvCxnSpPr>
        <p:spPr>
          <a:xfrm rot="10800000">
            <a:off x="2506550" y="2186688"/>
            <a:ext cx="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4"/>
          <p:cNvCxnSpPr/>
          <p:nvPr/>
        </p:nvCxnSpPr>
        <p:spPr>
          <a:xfrm rot="10800000">
            <a:off x="2656555" y="2150774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70" name="Google Shape;470;p34"/>
          <p:cNvSpPr/>
          <p:nvPr/>
        </p:nvSpPr>
        <p:spPr>
          <a:xfrm>
            <a:off x="3070486" y="2804297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3307800" y="276032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3576350" y="2735944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4999425" y="276032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5246488" y="28132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5469588" y="2890038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2674456" y="364640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4"/>
          <p:cNvSpPr/>
          <p:nvPr/>
        </p:nvSpPr>
        <p:spPr>
          <a:xfrm>
            <a:off x="3887456" y="345775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5151756" y="3777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4"/>
          <p:cNvSpPr/>
          <p:nvPr/>
        </p:nvSpPr>
        <p:spPr>
          <a:xfrm rot="-547734">
            <a:off x="3392737" y="3683024"/>
            <a:ext cx="474611" cy="16103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 rot="-547734">
            <a:off x="3446662" y="4068224"/>
            <a:ext cx="474611" cy="16103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 rot="691382">
            <a:off x="4701795" y="3674247"/>
            <a:ext cx="474565" cy="16103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/>
          <p:nvPr/>
        </p:nvSpPr>
        <p:spPr>
          <a:xfrm rot="691382">
            <a:off x="4616353" y="4053703"/>
            <a:ext cx="474565" cy="16103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/>
          <p:nvPr/>
        </p:nvSpPr>
        <p:spPr>
          <a:xfrm>
            <a:off x="912825" y="4074825"/>
            <a:ext cx="7297200" cy="20937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5"/>
          <p:cNvSpPr txBox="1"/>
          <p:nvPr>
            <p:ph type="title"/>
          </p:nvPr>
        </p:nvSpPr>
        <p:spPr>
          <a:xfrm>
            <a:off x="311700" y="-162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implementation of LocSynch: SimpleSynch</a:t>
            </a:r>
            <a:endParaRPr/>
          </a:p>
        </p:txBody>
      </p:sp>
      <p:sp>
        <p:nvSpPr>
          <p:cNvPr id="489" name="Google Shape;489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1438525" y="24745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1438531" y="455475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35"/>
          <p:cNvCxnSpPr>
            <a:stCxn id="491" idx="0"/>
            <a:endCxn id="490" idx="4"/>
          </p:cNvCxnSpPr>
          <p:nvPr/>
        </p:nvCxnSpPr>
        <p:spPr>
          <a:xfrm rot="10800000">
            <a:off x="1810081" y="3217659"/>
            <a:ext cx="0" cy="1337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5"/>
          <p:cNvCxnSpPr>
            <a:stCxn id="491" idx="7"/>
            <a:endCxn id="490" idx="5"/>
          </p:cNvCxnSpPr>
          <p:nvPr/>
        </p:nvCxnSpPr>
        <p:spPr>
          <a:xfrm rot="10800000">
            <a:off x="2072807" y="3108684"/>
            <a:ext cx="0" cy="155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94" name="Google Shape;494;p35"/>
          <p:cNvSpPr/>
          <p:nvPr/>
        </p:nvSpPr>
        <p:spPr>
          <a:xfrm>
            <a:off x="6863100" y="2474525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6863106" y="4554772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6" name="Google Shape;496;p35"/>
          <p:cNvCxnSpPr>
            <a:stCxn id="495" idx="0"/>
            <a:endCxn id="494" idx="4"/>
          </p:cNvCxnSpPr>
          <p:nvPr/>
        </p:nvCxnSpPr>
        <p:spPr>
          <a:xfrm rot="10800000">
            <a:off x="7234656" y="3217672"/>
            <a:ext cx="0" cy="1337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5"/>
          <p:cNvCxnSpPr>
            <a:stCxn id="495" idx="7"/>
            <a:endCxn id="494" idx="5"/>
          </p:cNvCxnSpPr>
          <p:nvPr/>
        </p:nvCxnSpPr>
        <p:spPr>
          <a:xfrm rot="10800000">
            <a:off x="7497382" y="3108696"/>
            <a:ext cx="0" cy="155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98" name="Google Shape;498;p35"/>
          <p:cNvSpPr/>
          <p:nvPr/>
        </p:nvSpPr>
        <p:spPr>
          <a:xfrm>
            <a:off x="4099663" y="4197300"/>
            <a:ext cx="997800" cy="524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4099650" y="5110700"/>
            <a:ext cx="997800" cy="524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0" name="Google Shape;500;p35"/>
          <p:cNvCxnSpPr>
            <a:stCxn id="491" idx="6"/>
            <a:endCxn id="498" idx="2"/>
          </p:cNvCxnSpPr>
          <p:nvPr/>
        </p:nvCxnSpPr>
        <p:spPr>
          <a:xfrm flipH="1" rot="10800000">
            <a:off x="2181631" y="4459509"/>
            <a:ext cx="1917900" cy="466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35"/>
          <p:cNvCxnSpPr>
            <a:stCxn id="498" idx="6"/>
            <a:endCxn id="495" idx="2"/>
          </p:cNvCxnSpPr>
          <p:nvPr/>
        </p:nvCxnSpPr>
        <p:spPr>
          <a:xfrm>
            <a:off x="5097463" y="4459650"/>
            <a:ext cx="1765500" cy="466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5"/>
          <p:cNvCxnSpPr>
            <a:stCxn id="495" idx="2"/>
            <a:endCxn id="499" idx="6"/>
          </p:cNvCxnSpPr>
          <p:nvPr/>
        </p:nvCxnSpPr>
        <p:spPr>
          <a:xfrm flipH="1">
            <a:off x="5097306" y="4926322"/>
            <a:ext cx="1765800" cy="446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5"/>
          <p:cNvCxnSpPr>
            <a:stCxn id="499" idx="2"/>
            <a:endCxn id="491" idx="6"/>
          </p:cNvCxnSpPr>
          <p:nvPr/>
        </p:nvCxnSpPr>
        <p:spPr>
          <a:xfrm rot="10800000">
            <a:off x="2181750" y="4926350"/>
            <a:ext cx="1917900" cy="446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5"/>
          <p:cNvCxnSpPr>
            <a:stCxn id="490" idx="1"/>
          </p:cNvCxnSpPr>
          <p:nvPr/>
        </p:nvCxnSpPr>
        <p:spPr>
          <a:xfrm rot="10800000">
            <a:off x="1547349" y="1620637"/>
            <a:ext cx="0" cy="96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5"/>
          <p:cNvCxnSpPr>
            <a:endCxn id="494" idx="0"/>
          </p:cNvCxnSpPr>
          <p:nvPr/>
        </p:nvCxnSpPr>
        <p:spPr>
          <a:xfrm>
            <a:off x="7234650" y="1736825"/>
            <a:ext cx="0" cy="73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5"/>
          <p:cNvCxnSpPr>
            <a:endCxn id="490" idx="0"/>
          </p:cNvCxnSpPr>
          <p:nvPr/>
        </p:nvCxnSpPr>
        <p:spPr>
          <a:xfrm>
            <a:off x="1810075" y="1611413"/>
            <a:ext cx="0" cy="8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5"/>
          <p:cNvCxnSpPr>
            <a:stCxn id="494" idx="7"/>
          </p:cNvCxnSpPr>
          <p:nvPr/>
        </p:nvCxnSpPr>
        <p:spPr>
          <a:xfrm rot="10800000">
            <a:off x="7497376" y="1683049"/>
            <a:ext cx="0" cy="90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35"/>
          <p:cNvSpPr txBox="1"/>
          <p:nvPr/>
        </p:nvSpPr>
        <p:spPr>
          <a:xfrm rot="-2511161">
            <a:off x="442102" y="3657754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5"/>
          <p:cNvSpPr txBox="1"/>
          <p:nvPr/>
        </p:nvSpPr>
        <p:spPr>
          <a:xfrm rot="-2700000">
            <a:off x="1870008" y="3311436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5"/>
          <p:cNvSpPr txBox="1"/>
          <p:nvPr/>
        </p:nvSpPr>
        <p:spPr>
          <a:xfrm rot="-2511161">
            <a:off x="5833852" y="3536479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 rot="-2700000">
            <a:off x="7261758" y="3190161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 rot="701">
            <a:off x="1870052" y="1382454"/>
            <a:ext cx="1472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external actions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 rot="701">
            <a:off x="7472852" y="1382454"/>
            <a:ext cx="1472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external actions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5"/>
          <p:cNvSpPr txBox="1"/>
          <p:nvPr/>
        </p:nvSpPr>
        <p:spPr>
          <a:xfrm rot="-863075">
            <a:off x="2747754" y="4179946"/>
            <a:ext cx="1472049" cy="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baseline="-25000" sz="18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5"/>
          <p:cNvSpPr txBox="1"/>
          <p:nvPr/>
        </p:nvSpPr>
        <p:spPr>
          <a:xfrm rot="-863075">
            <a:off x="5774241" y="4972103"/>
            <a:ext cx="1472049" cy="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baseline="-25000" sz="18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5"/>
          <p:cNvSpPr txBox="1"/>
          <p:nvPr/>
        </p:nvSpPr>
        <p:spPr>
          <a:xfrm rot="934109">
            <a:off x="5545617" y="4385025"/>
            <a:ext cx="1472111" cy="456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baseline="-25000"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 rot="934109">
            <a:off x="2735170" y="5147025"/>
            <a:ext cx="1472111" cy="456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baseline="-25000"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/>
          <p:nvPr/>
        </p:nvSpPr>
        <p:spPr>
          <a:xfrm>
            <a:off x="912825" y="4074825"/>
            <a:ext cx="7297200" cy="20937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6"/>
          <p:cNvSpPr txBox="1"/>
          <p:nvPr>
            <p:ph type="title"/>
          </p:nvPr>
        </p:nvSpPr>
        <p:spPr>
          <a:xfrm>
            <a:off x="311700" y="-162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implementation of LocSynch: SimpleSynch</a:t>
            </a:r>
            <a:endParaRPr/>
          </a:p>
        </p:txBody>
      </p:sp>
      <p:sp>
        <p:nvSpPr>
          <p:cNvPr id="524" name="Google Shape;524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1438525" y="24745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1438531" y="455475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7" name="Google Shape;527;p36"/>
          <p:cNvCxnSpPr>
            <a:stCxn id="526" idx="0"/>
            <a:endCxn id="525" idx="4"/>
          </p:cNvCxnSpPr>
          <p:nvPr/>
        </p:nvCxnSpPr>
        <p:spPr>
          <a:xfrm rot="10800000">
            <a:off x="1810081" y="3217659"/>
            <a:ext cx="0" cy="1337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6"/>
          <p:cNvCxnSpPr>
            <a:stCxn id="526" idx="7"/>
            <a:endCxn id="525" idx="5"/>
          </p:cNvCxnSpPr>
          <p:nvPr/>
        </p:nvCxnSpPr>
        <p:spPr>
          <a:xfrm rot="10800000">
            <a:off x="2072807" y="3108684"/>
            <a:ext cx="0" cy="155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29" name="Google Shape;529;p36"/>
          <p:cNvSpPr/>
          <p:nvPr/>
        </p:nvSpPr>
        <p:spPr>
          <a:xfrm>
            <a:off x="6863100" y="2474525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6"/>
          <p:cNvSpPr/>
          <p:nvPr/>
        </p:nvSpPr>
        <p:spPr>
          <a:xfrm>
            <a:off x="6863106" y="4554772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36"/>
          <p:cNvCxnSpPr>
            <a:stCxn id="530" idx="0"/>
            <a:endCxn id="529" idx="4"/>
          </p:cNvCxnSpPr>
          <p:nvPr/>
        </p:nvCxnSpPr>
        <p:spPr>
          <a:xfrm rot="10800000">
            <a:off x="7234656" y="3217672"/>
            <a:ext cx="0" cy="1337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36"/>
          <p:cNvCxnSpPr>
            <a:stCxn id="530" idx="7"/>
            <a:endCxn id="529" idx="5"/>
          </p:cNvCxnSpPr>
          <p:nvPr/>
        </p:nvCxnSpPr>
        <p:spPr>
          <a:xfrm rot="10800000">
            <a:off x="7497382" y="3108696"/>
            <a:ext cx="0" cy="155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33" name="Google Shape;533;p36"/>
          <p:cNvSpPr/>
          <p:nvPr/>
        </p:nvSpPr>
        <p:spPr>
          <a:xfrm>
            <a:off x="4099663" y="4197300"/>
            <a:ext cx="997800" cy="524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4099650" y="5110700"/>
            <a:ext cx="997800" cy="524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5" name="Google Shape;535;p36"/>
          <p:cNvCxnSpPr>
            <a:stCxn id="526" idx="6"/>
            <a:endCxn id="533" idx="2"/>
          </p:cNvCxnSpPr>
          <p:nvPr/>
        </p:nvCxnSpPr>
        <p:spPr>
          <a:xfrm flipH="1" rot="10800000">
            <a:off x="2181631" y="4459509"/>
            <a:ext cx="1917900" cy="466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6"/>
          <p:cNvCxnSpPr>
            <a:stCxn id="533" idx="6"/>
            <a:endCxn id="530" idx="2"/>
          </p:cNvCxnSpPr>
          <p:nvPr/>
        </p:nvCxnSpPr>
        <p:spPr>
          <a:xfrm>
            <a:off x="5097463" y="4459650"/>
            <a:ext cx="1765500" cy="466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6"/>
          <p:cNvCxnSpPr>
            <a:stCxn id="530" idx="2"/>
            <a:endCxn id="534" idx="6"/>
          </p:cNvCxnSpPr>
          <p:nvPr/>
        </p:nvCxnSpPr>
        <p:spPr>
          <a:xfrm flipH="1">
            <a:off x="5097306" y="4926322"/>
            <a:ext cx="1765800" cy="446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6"/>
          <p:cNvCxnSpPr>
            <a:stCxn id="534" idx="2"/>
            <a:endCxn id="526" idx="6"/>
          </p:cNvCxnSpPr>
          <p:nvPr/>
        </p:nvCxnSpPr>
        <p:spPr>
          <a:xfrm rot="10800000">
            <a:off x="2181750" y="4926350"/>
            <a:ext cx="1917900" cy="446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6"/>
          <p:cNvCxnSpPr>
            <a:stCxn id="525" idx="1"/>
          </p:cNvCxnSpPr>
          <p:nvPr/>
        </p:nvCxnSpPr>
        <p:spPr>
          <a:xfrm rot="10800000">
            <a:off x="1547349" y="1620637"/>
            <a:ext cx="0" cy="96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6"/>
          <p:cNvCxnSpPr>
            <a:endCxn id="529" idx="0"/>
          </p:cNvCxnSpPr>
          <p:nvPr/>
        </p:nvCxnSpPr>
        <p:spPr>
          <a:xfrm>
            <a:off x="7234650" y="1736825"/>
            <a:ext cx="0" cy="73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6"/>
          <p:cNvCxnSpPr>
            <a:endCxn id="525" idx="0"/>
          </p:cNvCxnSpPr>
          <p:nvPr/>
        </p:nvCxnSpPr>
        <p:spPr>
          <a:xfrm>
            <a:off x="1810075" y="1611413"/>
            <a:ext cx="0" cy="8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6"/>
          <p:cNvCxnSpPr>
            <a:stCxn id="529" idx="7"/>
          </p:cNvCxnSpPr>
          <p:nvPr/>
        </p:nvCxnSpPr>
        <p:spPr>
          <a:xfrm rot="10800000">
            <a:off x="7497376" y="1683049"/>
            <a:ext cx="0" cy="90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6"/>
          <p:cNvSpPr txBox="1"/>
          <p:nvPr/>
        </p:nvSpPr>
        <p:spPr>
          <a:xfrm rot="-2511161">
            <a:off x="442102" y="3657754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6"/>
          <p:cNvSpPr txBox="1"/>
          <p:nvPr/>
        </p:nvSpPr>
        <p:spPr>
          <a:xfrm rot="-2700000">
            <a:off x="1870008" y="3311436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6"/>
          <p:cNvSpPr txBox="1"/>
          <p:nvPr/>
        </p:nvSpPr>
        <p:spPr>
          <a:xfrm rot="-2511161">
            <a:off x="5833852" y="3536479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6"/>
          <p:cNvSpPr txBox="1"/>
          <p:nvPr/>
        </p:nvSpPr>
        <p:spPr>
          <a:xfrm rot="-2700000">
            <a:off x="7261758" y="3190161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36"/>
          <p:cNvSpPr txBox="1"/>
          <p:nvPr/>
        </p:nvSpPr>
        <p:spPr>
          <a:xfrm rot="701">
            <a:off x="1870052" y="1382454"/>
            <a:ext cx="1472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external actions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36"/>
          <p:cNvSpPr txBox="1"/>
          <p:nvPr/>
        </p:nvSpPr>
        <p:spPr>
          <a:xfrm rot="701">
            <a:off x="7472852" y="1382454"/>
            <a:ext cx="1472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external actions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36"/>
          <p:cNvSpPr txBox="1"/>
          <p:nvPr/>
        </p:nvSpPr>
        <p:spPr>
          <a:xfrm rot="-863075">
            <a:off x="2747754" y="4179946"/>
            <a:ext cx="1472049" cy="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baseline="-25000" sz="18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36"/>
          <p:cNvSpPr txBox="1"/>
          <p:nvPr/>
        </p:nvSpPr>
        <p:spPr>
          <a:xfrm rot="-863075">
            <a:off x="5774241" y="4972103"/>
            <a:ext cx="1472049" cy="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baseline="-25000" sz="18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6"/>
          <p:cNvSpPr txBox="1"/>
          <p:nvPr/>
        </p:nvSpPr>
        <p:spPr>
          <a:xfrm rot="934109">
            <a:off x="5545617" y="4385025"/>
            <a:ext cx="1472111" cy="456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baseline="-25000"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6"/>
          <p:cNvSpPr txBox="1"/>
          <p:nvPr/>
        </p:nvSpPr>
        <p:spPr>
          <a:xfrm rot="934109">
            <a:off x="2735170" y="5147025"/>
            <a:ext cx="1472111" cy="456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baseline="-25000"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SimpleSynch correctness</a:t>
            </a:r>
            <a:endParaRPr/>
          </a:p>
        </p:txBody>
      </p:sp>
      <p:sp>
        <p:nvSpPr>
          <p:cNvPr id="558" name="Google Shape;558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</a:t>
            </a:r>
            <a:r>
              <a:rPr lang="en"/>
              <a:t>: </a:t>
            </a:r>
            <a:r>
              <a:rPr lang="en"/>
              <a:t>For every fair execution 𝛂 of U</a:t>
            </a:r>
            <a:r>
              <a:rPr baseline="-25000" lang="en"/>
              <a:t>i</a:t>
            </a:r>
            <a:r>
              <a:rPr lang="en"/>
              <a:t> and SimpleSynch, there is a fair execution 𝛂′ of U</a:t>
            </a:r>
            <a:r>
              <a:rPr baseline="-25000" lang="en"/>
              <a:t>i </a:t>
            </a:r>
            <a:r>
              <a:rPr lang="en"/>
              <a:t>and LocSynch, such that for each U</a:t>
            </a:r>
            <a:r>
              <a:rPr baseline="-25000" lang="en"/>
              <a:t>i</a:t>
            </a:r>
            <a:r>
              <a:rPr lang="en"/>
              <a:t>, 𝛂 ~ 𝛂′ by U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reordering needed, SimpleSynch already preserves order between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use simulation relation</a:t>
            </a:r>
            <a:endParaRPr/>
          </a:p>
        </p:txBody>
      </p:sp>
      <p:sp>
        <p:nvSpPr>
          <p:cNvPr id="559" name="Google Shape;559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SimpleSynch complexity</a:t>
            </a:r>
            <a:endParaRPr/>
          </a:p>
        </p:txBody>
      </p:sp>
      <p:sp>
        <p:nvSpPr>
          <p:cNvPr id="565" name="Google Shape;565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Messages</a:t>
            </a:r>
            <a:r>
              <a:rPr lang="en"/>
              <a:t> ≤ 2|E|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Time</a:t>
            </a:r>
            <a:r>
              <a:rPr lang="en"/>
              <a:t> = r(d + O(l))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 → number of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 → upper bound on message delivery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 → upper bound on process task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processes send messages ASAP</a:t>
            </a:r>
            <a:endParaRPr/>
          </a:p>
        </p:txBody>
      </p:sp>
      <p:sp>
        <p:nvSpPr>
          <p:cNvPr id="566" name="Google Shape;566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SimpleSynch complexity</a:t>
            </a:r>
            <a:endParaRPr/>
          </a:p>
        </p:txBody>
      </p:sp>
      <p:sp>
        <p:nvSpPr>
          <p:cNvPr id="572" name="Google Shape;572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Messages</a:t>
            </a:r>
            <a:r>
              <a:rPr lang="en"/>
              <a:t> ≤ 2|E| → Pretty bad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Time</a:t>
            </a:r>
            <a:r>
              <a:rPr lang="en"/>
              <a:t> =</a:t>
            </a:r>
            <a:r>
              <a:rPr lang="en"/>
              <a:t> r(d + O(l)) → Pretty good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 → number of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 → upper bound on message delivery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 → upper bound on process task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processes send messages ASAP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communication cost</a:t>
            </a:r>
            <a:endParaRPr/>
          </a:p>
        </p:txBody>
      </p:sp>
      <p:sp>
        <p:nvSpPr>
          <p:cNvPr id="579" name="Google Shape;579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Limitation</a:t>
            </a:r>
            <a:r>
              <a:rPr lang="en"/>
              <a:t>: Synchronizers send “empty” messages so neighbor j knows i is done with round 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Goal</a:t>
            </a:r>
            <a:r>
              <a:rPr lang="en"/>
              <a:t>: Avoid sending messages when there is none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just omit them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Why?</a:t>
            </a:r>
            <a:endParaRPr/>
          </a:p>
        </p:txBody>
      </p:sp>
      <p:sp>
        <p:nvSpPr>
          <p:cNvPr id="580" name="Google Shape;580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Strategy for designing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asynchronous algorithms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Assume undirected graph G = (V, 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Design a synchronous algorithm for 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Transform it into asynchronous version using</a:t>
            </a:r>
            <a:br>
              <a:rPr lang="en"/>
            </a:br>
            <a:r>
              <a:rPr lang="en"/>
              <a:t>local synchronization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Synchronize at every round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is different from every “level” as above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communication cost</a:t>
            </a:r>
            <a:endParaRPr/>
          </a:p>
        </p:txBody>
      </p:sp>
      <p:sp>
        <p:nvSpPr>
          <p:cNvPr id="586" name="Google Shape;586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Limitation</a:t>
            </a:r>
            <a:r>
              <a:rPr lang="en"/>
              <a:t>: Synchronizers send “empty” messages so neighbor j knows i is done with round 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Goal</a:t>
            </a:r>
            <a:r>
              <a:rPr lang="en"/>
              <a:t>: Avoid sending messages when there is none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just omit them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need to know when all of their neighbors are done processing the round</a:t>
            </a:r>
            <a:endParaRPr/>
          </a:p>
        </p:txBody>
      </p:sp>
      <p:sp>
        <p:nvSpPr>
          <p:cNvPr id="587" name="Google Shape;587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593" name="Google Shape;593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Split tasks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Sending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Determining when the round is over</a:t>
            </a:r>
            <a:endParaRPr/>
          </a:p>
        </p:txBody>
      </p:sp>
      <p:sp>
        <p:nvSpPr>
          <p:cNvPr id="594" name="Google Shape;594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42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LocSynch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42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2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9" name="Google Shape;599;p42"/>
          <p:cNvCxnSpPr>
            <a:endCxn id="596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2"/>
          <p:cNvCxnSpPr>
            <a:stCxn id="595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1" name="Google Shape;601;p42"/>
          <p:cNvCxnSpPr>
            <a:stCxn id="595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42"/>
          <p:cNvCxnSpPr>
            <a:endCxn id="597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3" name="Google Shape;603;p42"/>
          <p:cNvCxnSpPr>
            <a:stCxn id="595" idx="7"/>
            <a:endCxn id="598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2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5" name="Google Shape;605;p42"/>
          <p:cNvCxnSpPr/>
          <p:nvPr/>
        </p:nvCxnSpPr>
        <p:spPr>
          <a:xfrm flipH="1" rot="10800000">
            <a:off x="5027217" y="4463380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2"/>
          <p:cNvCxnSpPr>
            <a:stCxn id="598" idx="7"/>
          </p:cNvCxnSpPr>
          <p:nvPr/>
        </p:nvCxnSpPr>
        <p:spPr>
          <a:xfrm flipH="1" rot="10800000">
            <a:off x="5146601" y="4553012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7" name="Google Shape;607;p42"/>
          <p:cNvCxnSpPr/>
          <p:nvPr/>
        </p:nvCxnSpPr>
        <p:spPr>
          <a:xfrm rot="10800000">
            <a:off x="3028100" y="4194659"/>
            <a:ext cx="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2"/>
          <p:cNvCxnSpPr>
            <a:stCxn id="597" idx="0"/>
          </p:cNvCxnSpPr>
          <p:nvPr/>
        </p:nvCxnSpPr>
        <p:spPr>
          <a:xfrm rot="10800000">
            <a:off x="3164700" y="4212613"/>
            <a:ext cx="0" cy="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9" name="Google Shape;609;p42"/>
          <p:cNvCxnSpPr>
            <a:stCxn id="596" idx="0"/>
          </p:cNvCxnSpPr>
          <p:nvPr/>
        </p:nvCxnSpPr>
        <p:spPr>
          <a:xfrm rot="10800000">
            <a:off x="1230650" y="4311313"/>
            <a:ext cx="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2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11" name="Google Shape;611;p42"/>
          <p:cNvSpPr/>
          <p:nvPr/>
        </p:nvSpPr>
        <p:spPr>
          <a:xfrm>
            <a:off x="1794586" y="4928922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2"/>
          <p:cNvSpPr/>
          <p:nvPr/>
        </p:nvSpPr>
        <p:spPr>
          <a:xfrm>
            <a:off x="2031900" y="48849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2"/>
          <p:cNvSpPr/>
          <p:nvPr/>
        </p:nvSpPr>
        <p:spPr>
          <a:xfrm>
            <a:off x="2300450" y="4860569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>
            <a:off x="3723525" y="48849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3970588" y="49378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>
            <a:off x="4193688" y="5014663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1" name="Google Shape;621;p43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43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3" name="Google Shape;623;p43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43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5" name="Google Shape;625;p43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43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27" name="Google Shape;627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628" name="Google Shape;628;p43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Split tasks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Sending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Determining when the round is over</a:t>
            </a:r>
            <a:endParaRPr/>
          </a:p>
        </p:txBody>
      </p:sp>
      <p:sp>
        <p:nvSpPr>
          <p:cNvPr id="629" name="Google Shape;629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43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4" name="Google Shape;634;p43"/>
          <p:cNvCxnSpPr>
            <a:endCxn id="631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3"/>
          <p:cNvCxnSpPr>
            <a:stCxn id="630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36" name="Google Shape;636;p43"/>
          <p:cNvCxnSpPr>
            <a:stCxn id="630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3"/>
          <p:cNvCxnSpPr>
            <a:endCxn id="632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38" name="Google Shape;638;p43"/>
          <p:cNvCxnSpPr>
            <a:stCxn id="630" idx="7"/>
            <a:endCxn id="633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43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40" name="Google Shape;640;p43"/>
          <p:cNvCxnSpPr>
            <a:stCxn id="633" idx="0"/>
            <a:endCxn id="641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43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43" name="Google Shape;643;p43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43"/>
          <p:cNvCxnSpPr>
            <a:stCxn id="632" idx="0"/>
            <a:endCxn id="645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46" name="Google Shape;646;p43"/>
          <p:cNvCxnSpPr>
            <a:stCxn id="631" idx="0"/>
            <a:endCxn id="647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43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47" name="Google Shape;647;p43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3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43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3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3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3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43"/>
          <p:cNvCxnSpPr>
            <a:stCxn id="649" idx="2"/>
            <a:endCxn id="631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54" name="Google Shape;654;p43"/>
          <p:cNvCxnSpPr>
            <a:stCxn id="632" idx="2"/>
            <a:endCxn id="649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55" name="Google Shape;655;p43"/>
          <p:cNvCxnSpPr>
            <a:stCxn id="631" idx="6"/>
            <a:endCxn id="650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56" name="Google Shape;656;p43"/>
          <p:cNvCxnSpPr>
            <a:stCxn id="650" idx="6"/>
            <a:endCxn id="632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57" name="Google Shape;657;p43"/>
          <p:cNvCxnSpPr>
            <a:stCxn id="651" idx="2"/>
            <a:endCxn id="632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58" name="Google Shape;658;p43"/>
          <p:cNvCxnSpPr>
            <a:stCxn id="633" idx="2"/>
            <a:endCxn id="651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59" name="Google Shape;659;p43"/>
          <p:cNvCxnSpPr>
            <a:stCxn id="632" idx="6"/>
            <a:endCxn id="652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60" name="Google Shape;660;p43"/>
          <p:cNvCxnSpPr>
            <a:stCxn id="652" idx="6"/>
            <a:endCxn id="633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5" name="Google Shape;665;p44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44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67" name="Google Shape;667;p44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44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69" name="Google Shape;669;p44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44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71" name="Google Shape;671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672" name="Google Shape;672;p44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user process sends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Sort, send to neighbors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only to neighbors that actually got a message</a:t>
            </a:r>
            <a:endParaRPr/>
          </a:p>
        </p:txBody>
      </p:sp>
      <p:sp>
        <p:nvSpPr>
          <p:cNvPr id="673" name="Google Shape;673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44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44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44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8" name="Google Shape;678;p44"/>
          <p:cNvCxnSpPr>
            <a:endCxn id="675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4"/>
          <p:cNvCxnSpPr>
            <a:stCxn id="674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0" name="Google Shape;680;p44"/>
          <p:cNvCxnSpPr>
            <a:stCxn id="674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44"/>
          <p:cNvCxnSpPr>
            <a:endCxn id="676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2" name="Google Shape;682;p44"/>
          <p:cNvCxnSpPr>
            <a:stCxn id="674" idx="7"/>
            <a:endCxn id="677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44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4" name="Google Shape;684;p44"/>
          <p:cNvCxnSpPr>
            <a:stCxn id="677" idx="0"/>
            <a:endCxn id="685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44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7" name="Google Shape;687;p44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4"/>
          <p:cNvCxnSpPr>
            <a:stCxn id="676" idx="0"/>
            <a:endCxn id="689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90" name="Google Shape;690;p44"/>
          <p:cNvCxnSpPr>
            <a:stCxn id="675" idx="0"/>
            <a:endCxn id="691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4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91" name="Google Shape;691;p44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4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44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4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4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4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4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7" name="Google Shape;697;p44"/>
          <p:cNvCxnSpPr>
            <a:stCxn id="693" idx="2"/>
            <a:endCxn id="675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98" name="Google Shape;698;p44"/>
          <p:cNvCxnSpPr>
            <a:stCxn id="676" idx="2"/>
            <a:endCxn id="693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99" name="Google Shape;699;p44"/>
          <p:cNvCxnSpPr>
            <a:stCxn id="675" idx="6"/>
            <a:endCxn id="694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00" name="Google Shape;700;p44"/>
          <p:cNvCxnSpPr>
            <a:stCxn id="694" idx="6"/>
            <a:endCxn id="676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01" name="Google Shape;701;p44"/>
          <p:cNvCxnSpPr>
            <a:stCxn id="695" idx="2"/>
            <a:endCxn id="676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02" name="Google Shape;702;p44"/>
          <p:cNvCxnSpPr>
            <a:stCxn id="677" idx="2"/>
            <a:endCxn id="695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03" name="Google Shape;703;p44"/>
          <p:cNvCxnSpPr>
            <a:stCxn id="676" idx="6"/>
            <a:endCxn id="696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04" name="Google Shape;704;p44"/>
          <p:cNvCxnSpPr>
            <a:stCxn id="696" idx="6"/>
            <a:endCxn id="677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05" name="Google Shape;705;p44"/>
          <p:cNvSpPr txBox="1"/>
          <p:nvPr/>
        </p:nvSpPr>
        <p:spPr>
          <a:xfrm rot="-2700000">
            <a:off x="4824497" y="4042336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Google Shape;710;p45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45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12" name="Google Shape;712;p45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45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14" name="Google Shape;714;p45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5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16" name="Google Shape;716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717" name="Google Shape;717;p45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user process sends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Sort, send to neighbors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only to neighbors that actually got a message</a:t>
            </a:r>
            <a:endParaRPr/>
          </a:p>
        </p:txBody>
      </p:sp>
      <p:sp>
        <p:nvSpPr>
          <p:cNvPr id="718" name="Google Shape;718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45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45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45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45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3" name="Google Shape;723;p45"/>
          <p:cNvCxnSpPr>
            <a:endCxn id="720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45"/>
          <p:cNvCxnSpPr>
            <a:stCxn id="719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25" name="Google Shape;725;p45"/>
          <p:cNvCxnSpPr>
            <a:stCxn id="719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45"/>
          <p:cNvCxnSpPr>
            <a:endCxn id="721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27" name="Google Shape;727;p45"/>
          <p:cNvCxnSpPr>
            <a:stCxn id="719" idx="7"/>
            <a:endCxn id="722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45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29" name="Google Shape;729;p45"/>
          <p:cNvCxnSpPr>
            <a:stCxn id="722" idx="0"/>
            <a:endCxn id="730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45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32" name="Google Shape;732;p45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45"/>
          <p:cNvCxnSpPr>
            <a:stCxn id="721" idx="0"/>
            <a:endCxn id="734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35" name="Google Shape;735;p45"/>
          <p:cNvCxnSpPr>
            <a:stCxn id="720" idx="0"/>
            <a:endCxn id="736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5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36" name="Google Shape;736;p45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45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45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5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5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5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45"/>
          <p:cNvCxnSpPr>
            <a:stCxn id="738" idx="2"/>
            <a:endCxn id="720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3" name="Google Shape;743;p45"/>
          <p:cNvCxnSpPr>
            <a:stCxn id="721" idx="2"/>
            <a:endCxn id="738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4" name="Google Shape;744;p45"/>
          <p:cNvCxnSpPr>
            <a:stCxn id="720" idx="6"/>
            <a:endCxn id="739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5" name="Google Shape;745;p45"/>
          <p:cNvCxnSpPr>
            <a:stCxn id="739" idx="6"/>
            <a:endCxn id="721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6" name="Google Shape;746;p45"/>
          <p:cNvCxnSpPr>
            <a:stCxn id="740" idx="2"/>
            <a:endCxn id="721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7" name="Google Shape;747;p45"/>
          <p:cNvCxnSpPr>
            <a:stCxn id="722" idx="2"/>
            <a:endCxn id="740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8" name="Google Shape;748;p45"/>
          <p:cNvCxnSpPr>
            <a:stCxn id="721" idx="6"/>
            <a:endCxn id="741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9" name="Google Shape;749;p45"/>
          <p:cNvCxnSpPr>
            <a:stCxn id="741" idx="6"/>
            <a:endCxn id="722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50" name="Google Shape;750;p45"/>
          <p:cNvSpPr txBox="1"/>
          <p:nvPr/>
        </p:nvSpPr>
        <p:spPr>
          <a:xfrm>
            <a:off x="3375924" y="5206338"/>
            <a:ext cx="1136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5" name="Google Shape;755;p46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6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7" name="Google Shape;757;p46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46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9" name="Google Shape;759;p46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46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61" name="Google Shape;76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762" name="Google Shape;762;p46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message is acknowledged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Let’s FE</a:t>
            </a:r>
            <a:r>
              <a:rPr baseline="-25000" lang="en"/>
              <a:t>n</a:t>
            </a:r>
            <a:r>
              <a:rPr lang="en"/>
              <a:t> know that i has received the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Doubles messages, but possibly much better than 2|E|</a:t>
            </a:r>
            <a:endParaRPr/>
          </a:p>
        </p:txBody>
      </p:sp>
      <p:sp>
        <p:nvSpPr>
          <p:cNvPr id="763" name="Google Shape;763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46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46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46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46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46"/>
          <p:cNvCxnSpPr>
            <a:endCxn id="765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46"/>
          <p:cNvCxnSpPr>
            <a:stCxn id="764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0" name="Google Shape;770;p46"/>
          <p:cNvCxnSpPr>
            <a:stCxn id="764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46"/>
          <p:cNvCxnSpPr>
            <a:endCxn id="766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2" name="Google Shape;772;p46"/>
          <p:cNvCxnSpPr>
            <a:stCxn id="764" idx="7"/>
            <a:endCxn id="767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46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4" name="Google Shape;774;p46"/>
          <p:cNvCxnSpPr>
            <a:stCxn id="767" idx="0"/>
            <a:endCxn id="775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46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7" name="Google Shape;777;p46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46"/>
          <p:cNvCxnSpPr>
            <a:stCxn id="766" idx="0"/>
            <a:endCxn id="779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80" name="Google Shape;780;p46"/>
          <p:cNvCxnSpPr>
            <a:stCxn id="765" idx="0"/>
            <a:endCxn id="781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46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81" name="Google Shape;781;p46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46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46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46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6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6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6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7" name="Google Shape;787;p46"/>
          <p:cNvCxnSpPr>
            <a:stCxn id="783" idx="2"/>
            <a:endCxn id="765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88" name="Google Shape;788;p46"/>
          <p:cNvCxnSpPr>
            <a:stCxn id="766" idx="2"/>
            <a:endCxn id="783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89" name="Google Shape;789;p46"/>
          <p:cNvCxnSpPr>
            <a:stCxn id="765" idx="6"/>
            <a:endCxn id="784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0" name="Google Shape;790;p46"/>
          <p:cNvCxnSpPr>
            <a:stCxn id="784" idx="6"/>
            <a:endCxn id="766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1" name="Google Shape;791;p46"/>
          <p:cNvCxnSpPr>
            <a:stCxn id="785" idx="2"/>
            <a:endCxn id="766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2" name="Google Shape;792;p46"/>
          <p:cNvCxnSpPr>
            <a:stCxn id="767" idx="2"/>
            <a:endCxn id="785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3" name="Google Shape;793;p46"/>
          <p:cNvCxnSpPr>
            <a:stCxn id="766" idx="6"/>
            <a:endCxn id="786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94" name="Google Shape;794;p46"/>
          <p:cNvCxnSpPr>
            <a:stCxn id="786" idx="6"/>
            <a:endCxn id="767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95" name="Google Shape;795;p46"/>
          <p:cNvSpPr txBox="1"/>
          <p:nvPr/>
        </p:nvSpPr>
        <p:spPr>
          <a:xfrm>
            <a:off x="3810449" y="4444888"/>
            <a:ext cx="1136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0" name="Google Shape;800;p47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47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02" name="Google Shape;802;p47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47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04" name="Google Shape;804;p47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47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06" name="Google Shape;80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807" name="Google Shape;807;p47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knows when its work is done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it has received </a:t>
            </a:r>
            <a:r>
              <a:rPr lang="en">
                <a:solidFill>
                  <a:srgbClr val="38761D"/>
                </a:solidFill>
              </a:rPr>
              <a:t>ack</a:t>
            </a:r>
            <a:r>
              <a:rPr lang="en"/>
              <a:t>s for all its messages</a:t>
            </a:r>
            <a:endParaRPr/>
          </a:p>
        </p:txBody>
      </p:sp>
      <p:sp>
        <p:nvSpPr>
          <p:cNvPr id="808" name="Google Shape;808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9" name="Google Shape;809;p47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47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47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47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3" name="Google Shape;813;p47"/>
          <p:cNvCxnSpPr>
            <a:endCxn id="810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47"/>
          <p:cNvCxnSpPr>
            <a:stCxn id="809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15" name="Google Shape;815;p47"/>
          <p:cNvCxnSpPr>
            <a:stCxn id="809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47"/>
          <p:cNvCxnSpPr>
            <a:endCxn id="811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17" name="Google Shape;817;p47"/>
          <p:cNvCxnSpPr>
            <a:stCxn id="809" idx="7"/>
            <a:endCxn id="812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47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19" name="Google Shape;819;p47"/>
          <p:cNvCxnSpPr>
            <a:stCxn id="812" idx="0"/>
            <a:endCxn id="820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47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22" name="Google Shape;822;p47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47"/>
          <p:cNvCxnSpPr>
            <a:stCxn id="811" idx="0"/>
            <a:endCxn id="824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25" name="Google Shape;825;p47"/>
          <p:cNvCxnSpPr>
            <a:stCxn id="810" idx="0"/>
            <a:endCxn id="826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47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26" name="Google Shape;826;p47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47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47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7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7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7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7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2" name="Google Shape;832;p47"/>
          <p:cNvCxnSpPr>
            <a:stCxn id="828" idx="2"/>
            <a:endCxn id="810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3" name="Google Shape;833;p47"/>
          <p:cNvCxnSpPr>
            <a:stCxn id="811" idx="2"/>
            <a:endCxn id="828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4" name="Google Shape;834;p47"/>
          <p:cNvCxnSpPr>
            <a:stCxn id="810" idx="6"/>
            <a:endCxn id="829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5" name="Google Shape;835;p47"/>
          <p:cNvCxnSpPr>
            <a:stCxn id="829" idx="6"/>
            <a:endCxn id="811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6" name="Google Shape;836;p47"/>
          <p:cNvCxnSpPr>
            <a:stCxn id="830" idx="2"/>
            <a:endCxn id="811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7" name="Google Shape;837;p47"/>
          <p:cNvCxnSpPr>
            <a:stCxn id="812" idx="2"/>
            <a:endCxn id="830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8" name="Google Shape;838;p47"/>
          <p:cNvCxnSpPr>
            <a:stCxn id="811" idx="6"/>
            <a:endCxn id="831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39" name="Google Shape;839;p47"/>
          <p:cNvCxnSpPr>
            <a:stCxn id="831" idx="6"/>
            <a:endCxn id="812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4" name="Google Shape;844;p48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48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46" name="Google Shape;846;p48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48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48" name="Google Shape;848;p48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48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50" name="Google Shape;850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851" name="Google Shape;851;p48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</a:t>
            </a:r>
            <a:r>
              <a:rPr lang="en"/>
              <a:t> knows when its work is done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But does not know when it has received all its messages (need to know when neighbs are done)</a:t>
            </a:r>
            <a:endParaRPr/>
          </a:p>
        </p:txBody>
      </p:sp>
      <p:sp>
        <p:nvSpPr>
          <p:cNvPr id="852" name="Google Shape;852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48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48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48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7" name="Google Shape;857;p48"/>
          <p:cNvCxnSpPr>
            <a:endCxn id="854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48"/>
          <p:cNvCxnSpPr>
            <a:stCxn id="853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59" name="Google Shape;859;p48"/>
          <p:cNvCxnSpPr>
            <a:stCxn id="853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48"/>
          <p:cNvCxnSpPr>
            <a:endCxn id="855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1" name="Google Shape;861;p48"/>
          <p:cNvCxnSpPr>
            <a:stCxn id="853" idx="7"/>
            <a:endCxn id="856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48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3" name="Google Shape;863;p48"/>
          <p:cNvCxnSpPr>
            <a:stCxn id="856" idx="0"/>
            <a:endCxn id="864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5" name="Google Shape;865;p48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6" name="Google Shape;866;p48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p48"/>
          <p:cNvCxnSpPr>
            <a:stCxn id="855" idx="0"/>
            <a:endCxn id="868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9" name="Google Shape;869;p48"/>
          <p:cNvCxnSpPr>
            <a:stCxn id="854" idx="0"/>
            <a:endCxn id="870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48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70" name="Google Shape;870;p48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48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48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8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8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8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6" name="Google Shape;876;p48"/>
          <p:cNvCxnSpPr>
            <a:stCxn id="872" idx="2"/>
            <a:endCxn id="854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77" name="Google Shape;877;p48"/>
          <p:cNvCxnSpPr>
            <a:stCxn id="855" idx="2"/>
            <a:endCxn id="872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78" name="Google Shape;878;p48"/>
          <p:cNvCxnSpPr>
            <a:stCxn id="854" idx="6"/>
            <a:endCxn id="873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79" name="Google Shape;879;p48"/>
          <p:cNvCxnSpPr>
            <a:stCxn id="873" idx="6"/>
            <a:endCxn id="855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0" name="Google Shape;880;p48"/>
          <p:cNvCxnSpPr>
            <a:stCxn id="874" idx="2"/>
            <a:endCxn id="855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1" name="Google Shape;881;p48"/>
          <p:cNvCxnSpPr>
            <a:stCxn id="856" idx="2"/>
            <a:endCxn id="874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2" name="Google Shape;882;p48"/>
          <p:cNvCxnSpPr>
            <a:stCxn id="855" idx="6"/>
            <a:endCxn id="875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3" name="Google Shape;883;p48"/>
          <p:cNvCxnSpPr>
            <a:stCxn id="875" idx="6"/>
            <a:endCxn id="856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8" name="Google Shape;888;p49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49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90" name="Google Shape;890;p49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49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92" name="Google Shape;892;p49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49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94" name="Google Shape;894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895" name="Google Shape;895;p49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Tell synchronizer it is done</a:t>
            </a:r>
            <a:endParaRPr/>
          </a:p>
        </p:txBody>
      </p:sp>
      <p:sp>
        <p:nvSpPr>
          <p:cNvPr id="896" name="Google Shape;896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7" name="Google Shape;897;p49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9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9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9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1" name="Google Shape;901;p49"/>
          <p:cNvCxnSpPr>
            <a:endCxn id="898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49"/>
          <p:cNvCxnSpPr>
            <a:stCxn id="897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03" name="Google Shape;903;p49"/>
          <p:cNvCxnSpPr>
            <a:stCxn id="897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49"/>
          <p:cNvCxnSpPr>
            <a:endCxn id="899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05" name="Google Shape;905;p49"/>
          <p:cNvCxnSpPr>
            <a:stCxn id="897" idx="7"/>
            <a:endCxn id="900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49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07" name="Google Shape;907;p49"/>
          <p:cNvCxnSpPr>
            <a:stCxn id="900" idx="0"/>
            <a:endCxn id="908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49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0" name="Google Shape;910;p49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49"/>
          <p:cNvCxnSpPr>
            <a:stCxn id="899" idx="0"/>
            <a:endCxn id="912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3" name="Google Shape;913;p49"/>
          <p:cNvCxnSpPr>
            <a:stCxn id="898" idx="0"/>
            <a:endCxn id="914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49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14" name="Google Shape;914;p49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49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49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49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9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9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9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0" name="Google Shape;920;p49"/>
          <p:cNvCxnSpPr>
            <a:stCxn id="916" idx="2"/>
            <a:endCxn id="898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1" name="Google Shape;921;p49"/>
          <p:cNvCxnSpPr>
            <a:stCxn id="899" idx="2"/>
            <a:endCxn id="916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2" name="Google Shape;922;p49"/>
          <p:cNvCxnSpPr>
            <a:stCxn id="898" idx="6"/>
            <a:endCxn id="917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3" name="Google Shape;923;p49"/>
          <p:cNvCxnSpPr>
            <a:stCxn id="917" idx="6"/>
            <a:endCxn id="899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4" name="Google Shape;924;p49"/>
          <p:cNvCxnSpPr>
            <a:stCxn id="918" idx="2"/>
            <a:endCxn id="899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5" name="Google Shape;925;p49"/>
          <p:cNvCxnSpPr>
            <a:stCxn id="900" idx="2"/>
            <a:endCxn id="918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6" name="Google Shape;926;p49"/>
          <p:cNvCxnSpPr>
            <a:stCxn id="899" idx="6"/>
            <a:endCxn id="919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7" name="Google Shape;927;p49"/>
          <p:cNvCxnSpPr>
            <a:stCxn id="919" idx="6"/>
            <a:endCxn id="900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8" name="Google Shape;928;p49"/>
          <p:cNvSpPr txBox="1"/>
          <p:nvPr/>
        </p:nvSpPr>
        <p:spPr>
          <a:xfrm rot="2701527">
            <a:off x="4433239" y="570236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3" name="Google Shape;933;p50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50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35" name="Google Shape;935;p50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50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37" name="Google Shape;937;p50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50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9" name="Google Shape;939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940" name="Google Shape;940;p50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Synchronizer waits until all processes are done</a:t>
            </a:r>
            <a:endParaRPr/>
          </a:p>
        </p:txBody>
      </p:sp>
      <p:sp>
        <p:nvSpPr>
          <p:cNvPr id="941" name="Google Shape;941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2" name="Google Shape;942;p50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50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50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50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6" name="Google Shape;946;p50"/>
          <p:cNvCxnSpPr>
            <a:endCxn id="943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50"/>
          <p:cNvCxnSpPr>
            <a:stCxn id="942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8" name="Google Shape;948;p50"/>
          <p:cNvCxnSpPr>
            <a:stCxn id="942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50"/>
          <p:cNvCxnSpPr>
            <a:endCxn id="944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50" name="Google Shape;950;p50"/>
          <p:cNvCxnSpPr>
            <a:stCxn id="942" idx="7"/>
            <a:endCxn id="945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50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52" name="Google Shape;952;p50"/>
          <p:cNvCxnSpPr>
            <a:stCxn id="945" idx="0"/>
            <a:endCxn id="953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50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55" name="Google Shape;955;p50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50"/>
          <p:cNvCxnSpPr>
            <a:stCxn id="944" idx="0"/>
            <a:endCxn id="957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58" name="Google Shape;958;p50"/>
          <p:cNvCxnSpPr>
            <a:stCxn id="943" idx="0"/>
            <a:endCxn id="959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50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59" name="Google Shape;959;p50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50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50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50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0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0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0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50"/>
          <p:cNvCxnSpPr>
            <a:stCxn id="961" idx="2"/>
            <a:endCxn id="943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6" name="Google Shape;966;p50"/>
          <p:cNvCxnSpPr>
            <a:stCxn id="944" idx="2"/>
            <a:endCxn id="961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7" name="Google Shape;967;p50"/>
          <p:cNvCxnSpPr>
            <a:stCxn id="943" idx="6"/>
            <a:endCxn id="962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8" name="Google Shape;968;p50"/>
          <p:cNvCxnSpPr>
            <a:stCxn id="962" idx="6"/>
            <a:endCxn id="944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9" name="Google Shape;969;p50"/>
          <p:cNvCxnSpPr>
            <a:stCxn id="963" idx="2"/>
            <a:endCxn id="944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0" name="Google Shape;970;p50"/>
          <p:cNvCxnSpPr>
            <a:stCxn id="945" idx="2"/>
            <a:endCxn id="963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1" name="Google Shape;971;p50"/>
          <p:cNvCxnSpPr>
            <a:stCxn id="944" idx="6"/>
            <a:endCxn id="964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2" name="Google Shape;972;p50"/>
          <p:cNvCxnSpPr>
            <a:stCxn id="964" idx="6"/>
            <a:endCxn id="945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73" name="Google Shape;973;p50"/>
          <p:cNvSpPr txBox="1"/>
          <p:nvPr/>
        </p:nvSpPr>
        <p:spPr>
          <a:xfrm rot="2701527">
            <a:off x="4433239" y="570236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50"/>
          <p:cNvSpPr txBox="1"/>
          <p:nvPr/>
        </p:nvSpPr>
        <p:spPr>
          <a:xfrm rot="-546440">
            <a:off x="1516040" y="5312538"/>
            <a:ext cx="477621" cy="456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50"/>
          <p:cNvSpPr txBox="1"/>
          <p:nvPr/>
        </p:nvSpPr>
        <p:spPr>
          <a:xfrm rot="337478">
            <a:off x="3143637" y="5206478"/>
            <a:ext cx="477499" cy="456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17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Synchronizer limitations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Work only for non-fault-tolerant algorithms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general transformation works for fault-tolerant algorithms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 example, stopping agreement is unsolvable in asynchronous networks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0" name="Google Shape;980;p51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51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82" name="Google Shape;982;p51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51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84" name="Google Shape;984;p51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51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86" name="Google Shape;986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synchronizers</a:t>
            </a:r>
            <a:endParaRPr/>
          </a:p>
        </p:txBody>
      </p:sp>
      <p:sp>
        <p:nvSpPr>
          <p:cNvPr id="987" name="Google Shape;987;p51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Synchronizers tell all processes their neighbors are done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 next round, send messages to user process</a:t>
            </a:r>
            <a:endParaRPr/>
          </a:p>
        </p:txBody>
      </p:sp>
      <p:sp>
        <p:nvSpPr>
          <p:cNvPr id="988" name="Google Shape;988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9" name="Google Shape;989;p51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51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51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51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3" name="Google Shape;993;p51"/>
          <p:cNvCxnSpPr>
            <a:endCxn id="990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51"/>
          <p:cNvCxnSpPr>
            <a:stCxn id="989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5" name="Google Shape;995;p51"/>
          <p:cNvCxnSpPr>
            <a:stCxn id="989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51"/>
          <p:cNvCxnSpPr>
            <a:endCxn id="991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7" name="Google Shape;997;p51"/>
          <p:cNvCxnSpPr>
            <a:stCxn id="989" idx="7"/>
            <a:endCxn id="992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51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9" name="Google Shape;999;p51"/>
          <p:cNvCxnSpPr>
            <a:stCxn id="992" idx="0"/>
            <a:endCxn id="1000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51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2" name="Google Shape;1002;p51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51"/>
          <p:cNvCxnSpPr>
            <a:stCxn id="991" idx="0"/>
            <a:endCxn id="1004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5" name="Google Shape;1005;p51"/>
          <p:cNvCxnSpPr>
            <a:stCxn id="990" idx="0"/>
            <a:endCxn id="1006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51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06" name="Google Shape;1006;p51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51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51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51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1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1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1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2" name="Google Shape;1012;p51"/>
          <p:cNvCxnSpPr>
            <a:stCxn id="1008" idx="2"/>
            <a:endCxn id="990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3" name="Google Shape;1013;p51"/>
          <p:cNvCxnSpPr>
            <a:stCxn id="991" idx="2"/>
            <a:endCxn id="1008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4" name="Google Shape;1014;p51"/>
          <p:cNvCxnSpPr>
            <a:stCxn id="990" idx="6"/>
            <a:endCxn id="1009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5" name="Google Shape;1015;p51"/>
          <p:cNvCxnSpPr>
            <a:stCxn id="1009" idx="6"/>
            <a:endCxn id="991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6" name="Google Shape;1016;p51"/>
          <p:cNvCxnSpPr>
            <a:stCxn id="1010" idx="2"/>
            <a:endCxn id="991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7" name="Google Shape;1017;p51"/>
          <p:cNvCxnSpPr>
            <a:stCxn id="992" idx="2"/>
            <a:endCxn id="1010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8" name="Google Shape;1018;p51"/>
          <p:cNvCxnSpPr>
            <a:stCxn id="991" idx="6"/>
            <a:endCxn id="1011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9" name="Google Shape;1019;p51"/>
          <p:cNvCxnSpPr>
            <a:stCxn id="1011" idx="6"/>
            <a:endCxn id="992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20" name="Google Shape;1020;p51"/>
          <p:cNvSpPr txBox="1"/>
          <p:nvPr/>
        </p:nvSpPr>
        <p:spPr>
          <a:xfrm rot="-2511161">
            <a:off x="-31498" y="4703779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51"/>
          <p:cNvSpPr txBox="1"/>
          <p:nvPr/>
        </p:nvSpPr>
        <p:spPr>
          <a:xfrm rot="-2511504">
            <a:off x="1019448" y="5608584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51"/>
          <p:cNvSpPr txBox="1"/>
          <p:nvPr/>
        </p:nvSpPr>
        <p:spPr>
          <a:xfrm rot="2166">
            <a:off x="2553186" y="5171212"/>
            <a:ext cx="476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51"/>
          <p:cNvSpPr txBox="1"/>
          <p:nvPr/>
        </p:nvSpPr>
        <p:spPr>
          <a:xfrm rot="1036200">
            <a:off x="3940538" y="5312682"/>
            <a:ext cx="475958" cy="456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1029" name="Google Shape;1029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</a:t>
            </a:r>
            <a:r>
              <a:rPr lang="en"/>
              <a:t>: </a:t>
            </a:r>
            <a:r>
              <a:rPr lang="en"/>
              <a:t>For every fair execution 𝛂 of the SafeSynch system, there is a fair execution 𝛂′ of the GlobSynch system, such that for each U</a:t>
            </a:r>
            <a:r>
              <a:rPr baseline="-25000" lang="en"/>
              <a:t>i</a:t>
            </a:r>
            <a:r>
              <a:rPr lang="en"/>
              <a:t>, 𝛂 ~ 𝛂′ by U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Ideas for proof using simulation relation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Interesting case is user-receive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Show intermediate properties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user-receive only happens after go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go only happens after messages have been from all neighbors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… because ok only happens after messages have been sent to all neighbors … </a:t>
            </a:r>
            <a:endParaRPr/>
          </a:p>
        </p:txBody>
      </p:sp>
      <p:sp>
        <p:nvSpPr>
          <p:cNvPr id="1030" name="Google Shape;1030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5" name="Google Shape;1035;p53"/>
          <p:cNvCxnSpPr/>
          <p:nvPr/>
        </p:nvCxnSpPr>
        <p:spPr>
          <a:xfrm rot="10800000">
            <a:off x="4910734" y="33277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53"/>
          <p:cNvCxnSpPr/>
          <p:nvPr/>
        </p:nvCxnSpPr>
        <p:spPr>
          <a:xfrm rot="10800000">
            <a:off x="5076359" y="32484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7" name="Google Shape;1037;p53"/>
          <p:cNvCxnSpPr/>
          <p:nvPr/>
        </p:nvCxnSpPr>
        <p:spPr>
          <a:xfrm rot="10800000">
            <a:off x="3054959" y="30334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53"/>
          <p:cNvCxnSpPr/>
          <p:nvPr/>
        </p:nvCxnSpPr>
        <p:spPr>
          <a:xfrm rot="10800000">
            <a:off x="3191559" y="30310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9" name="Google Shape;1039;p53"/>
          <p:cNvCxnSpPr/>
          <p:nvPr/>
        </p:nvCxnSpPr>
        <p:spPr>
          <a:xfrm rot="10800000">
            <a:off x="1257509" y="32815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53"/>
          <p:cNvCxnSpPr/>
          <p:nvPr/>
        </p:nvCxnSpPr>
        <p:spPr>
          <a:xfrm rot="10800000">
            <a:off x="1407514" y="31457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41" name="Google Shape;1041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SafeSync implementation</a:t>
            </a:r>
            <a:endParaRPr/>
          </a:p>
        </p:txBody>
      </p:sp>
      <p:sp>
        <p:nvSpPr>
          <p:cNvPr id="1042" name="Google Shape;1042;p53"/>
          <p:cNvSpPr txBox="1"/>
          <p:nvPr>
            <p:ph idx="1" type="body"/>
          </p:nvPr>
        </p:nvSpPr>
        <p:spPr>
          <a:xfrm>
            <a:off x="311700" y="1536631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to implement SafeSync?</a:t>
            </a:r>
            <a:endParaRPr/>
          </a:p>
        </p:txBody>
      </p:sp>
      <p:sp>
        <p:nvSpPr>
          <p:cNvPr id="1043" name="Google Shape;1043;p5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4" name="Google Shape;1044;p53"/>
          <p:cNvSpPr/>
          <p:nvPr/>
        </p:nvSpPr>
        <p:spPr>
          <a:xfrm>
            <a:off x="1226175" y="5600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SafeSync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53"/>
          <p:cNvSpPr/>
          <p:nvPr/>
        </p:nvSpPr>
        <p:spPr>
          <a:xfrm>
            <a:off x="859100" y="4811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53"/>
          <p:cNvSpPr/>
          <p:nvPr/>
        </p:nvSpPr>
        <p:spPr>
          <a:xfrm>
            <a:off x="2793150" y="4560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53"/>
          <p:cNvSpPr/>
          <p:nvPr/>
        </p:nvSpPr>
        <p:spPr>
          <a:xfrm>
            <a:off x="4512325" y="4857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8" name="Google Shape;1048;p53"/>
          <p:cNvCxnSpPr>
            <a:endCxn id="1045" idx="4"/>
          </p:cNvCxnSpPr>
          <p:nvPr/>
        </p:nvCxnSpPr>
        <p:spPr>
          <a:xfrm rot="10800000">
            <a:off x="1230650" y="5554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53"/>
          <p:cNvCxnSpPr>
            <a:stCxn id="1044" idx="1"/>
          </p:cNvCxnSpPr>
          <p:nvPr/>
        </p:nvCxnSpPr>
        <p:spPr>
          <a:xfrm rot="10800000">
            <a:off x="1467930" y="5510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50" name="Google Shape;1050;p53"/>
          <p:cNvCxnSpPr>
            <a:stCxn id="1044" idx="0"/>
          </p:cNvCxnSpPr>
          <p:nvPr/>
        </p:nvCxnSpPr>
        <p:spPr>
          <a:xfrm flipH="1" rot="10800000">
            <a:off x="2891475" y="5269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53"/>
          <p:cNvCxnSpPr>
            <a:endCxn id="1046" idx="4"/>
          </p:cNvCxnSpPr>
          <p:nvPr/>
        </p:nvCxnSpPr>
        <p:spPr>
          <a:xfrm flipH="1" rot="10800000">
            <a:off x="3079500" y="5303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52" name="Google Shape;1052;p53"/>
          <p:cNvCxnSpPr>
            <a:stCxn id="1044" idx="7"/>
            <a:endCxn id="1047" idx="3"/>
          </p:cNvCxnSpPr>
          <p:nvPr/>
        </p:nvCxnSpPr>
        <p:spPr>
          <a:xfrm flipH="1" rot="10800000">
            <a:off x="4069020" y="54917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53"/>
          <p:cNvCxnSpPr/>
          <p:nvPr/>
        </p:nvCxnSpPr>
        <p:spPr>
          <a:xfrm flipH="1" rot="10800000">
            <a:off x="4288100" y="5609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54" name="Google Shape;1054;p53"/>
          <p:cNvCxnSpPr>
            <a:stCxn id="1047" idx="0"/>
            <a:endCxn id="1055" idx="4"/>
          </p:cNvCxnSpPr>
          <p:nvPr/>
        </p:nvCxnSpPr>
        <p:spPr>
          <a:xfrm rot="10800000">
            <a:off x="4883875" y="4457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53"/>
          <p:cNvCxnSpPr/>
          <p:nvPr/>
        </p:nvCxnSpPr>
        <p:spPr>
          <a:xfrm rot="10800000">
            <a:off x="5049500" y="4378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57" name="Google Shape;1057;p53"/>
          <p:cNvCxnSpPr/>
          <p:nvPr/>
        </p:nvCxnSpPr>
        <p:spPr>
          <a:xfrm rot="10800000">
            <a:off x="3028100" y="4163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53"/>
          <p:cNvCxnSpPr>
            <a:stCxn id="1046" idx="0"/>
            <a:endCxn id="1059" idx="4"/>
          </p:cNvCxnSpPr>
          <p:nvPr/>
        </p:nvCxnSpPr>
        <p:spPr>
          <a:xfrm rot="10800000">
            <a:off x="3164700" y="4160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0" name="Google Shape;1060;p53"/>
          <p:cNvCxnSpPr>
            <a:stCxn id="1045" idx="0"/>
            <a:endCxn id="1061" idx="4"/>
          </p:cNvCxnSpPr>
          <p:nvPr/>
        </p:nvCxnSpPr>
        <p:spPr>
          <a:xfrm rot="10800000">
            <a:off x="1230650" y="4411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53"/>
          <p:cNvCxnSpPr/>
          <p:nvPr/>
        </p:nvCxnSpPr>
        <p:spPr>
          <a:xfrm rot="10800000">
            <a:off x="1380655" y="4275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61" name="Google Shape;1061;p53"/>
          <p:cNvSpPr/>
          <p:nvPr/>
        </p:nvSpPr>
        <p:spPr>
          <a:xfrm>
            <a:off x="859100" y="3668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53"/>
          <p:cNvSpPr/>
          <p:nvPr/>
        </p:nvSpPr>
        <p:spPr>
          <a:xfrm>
            <a:off x="2793150" y="3417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53"/>
          <p:cNvSpPr/>
          <p:nvPr/>
        </p:nvSpPr>
        <p:spPr>
          <a:xfrm>
            <a:off x="4512325" y="3714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53"/>
          <p:cNvSpPr/>
          <p:nvPr/>
        </p:nvSpPr>
        <p:spPr>
          <a:xfrm rot="-189103">
            <a:off x="1953572" y="47952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3"/>
          <p:cNvSpPr/>
          <p:nvPr/>
        </p:nvSpPr>
        <p:spPr>
          <a:xfrm rot="-189103">
            <a:off x="1967059" y="51839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3"/>
          <p:cNvSpPr/>
          <p:nvPr/>
        </p:nvSpPr>
        <p:spPr>
          <a:xfrm rot="644518">
            <a:off x="3826990" y="48281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3"/>
          <p:cNvSpPr/>
          <p:nvPr/>
        </p:nvSpPr>
        <p:spPr>
          <a:xfrm rot="644518">
            <a:off x="3746735" y="52087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7" name="Google Shape;1067;p53"/>
          <p:cNvCxnSpPr>
            <a:stCxn id="1063" idx="2"/>
            <a:endCxn id="1045" idx="6"/>
          </p:cNvCxnSpPr>
          <p:nvPr/>
        </p:nvCxnSpPr>
        <p:spPr>
          <a:xfrm flipH="1">
            <a:off x="1602331" y="4888835"/>
            <a:ext cx="3516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8" name="Google Shape;1068;p53"/>
          <p:cNvCxnSpPr>
            <a:stCxn id="1046" idx="2"/>
            <a:endCxn id="1063" idx="6"/>
          </p:cNvCxnSpPr>
          <p:nvPr/>
        </p:nvCxnSpPr>
        <p:spPr>
          <a:xfrm rot="10800000">
            <a:off x="2428050" y="4862863"/>
            <a:ext cx="3651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9" name="Google Shape;1069;p53"/>
          <p:cNvCxnSpPr>
            <a:stCxn id="1045" idx="6"/>
            <a:endCxn id="1064" idx="2"/>
          </p:cNvCxnSpPr>
          <p:nvPr/>
        </p:nvCxnSpPr>
        <p:spPr>
          <a:xfrm>
            <a:off x="1602200" y="5182663"/>
            <a:ext cx="3651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0" name="Google Shape;1070;p53"/>
          <p:cNvCxnSpPr>
            <a:stCxn id="1064" idx="6"/>
            <a:endCxn id="1046" idx="2"/>
          </p:cNvCxnSpPr>
          <p:nvPr/>
        </p:nvCxnSpPr>
        <p:spPr>
          <a:xfrm flipH="1" rot="10800000">
            <a:off x="2441418" y="4932258"/>
            <a:ext cx="3516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1" name="Google Shape;1071;p53"/>
          <p:cNvCxnSpPr>
            <a:stCxn id="1065" idx="2"/>
            <a:endCxn id="1046" idx="6"/>
          </p:cNvCxnSpPr>
          <p:nvPr/>
        </p:nvCxnSpPr>
        <p:spPr>
          <a:xfrm flipH="1">
            <a:off x="3536250" y="4864367"/>
            <a:ext cx="2949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2" name="Google Shape;1072;p53"/>
          <p:cNvCxnSpPr>
            <a:stCxn id="1047" idx="2"/>
            <a:endCxn id="1065" idx="6"/>
          </p:cNvCxnSpPr>
          <p:nvPr/>
        </p:nvCxnSpPr>
        <p:spPr>
          <a:xfrm rot="10800000">
            <a:off x="4297525" y="4952838"/>
            <a:ext cx="2148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3" name="Google Shape;1073;p53"/>
          <p:cNvCxnSpPr>
            <a:stCxn id="1046" idx="6"/>
            <a:endCxn id="1066" idx="2"/>
          </p:cNvCxnSpPr>
          <p:nvPr/>
        </p:nvCxnSpPr>
        <p:spPr>
          <a:xfrm>
            <a:off x="3536250" y="4932163"/>
            <a:ext cx="2145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4" name="Google Shape;1074;p53"/>
          <p:cNvCxnSpPr>
            <a:stCxn id="1066" idx="6"/>
            <a:endCxn id="1047" idx="2"/>
          </p:cNvCxnSpPr>
          <p:nvPr/>
        </p:nvCxnSpPr>
        <p:spPr>
          <a:xfrm flipH="1" rot="10800000">
            <a:off x="4217396" y="5228753"/>
            <a:ext cx="2949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75" name="Google Shape;1075;p53"/>
          <p:cNvSpPr txBox="1"/>
          <p:nvPr/>
        </p:nvSpPr>
        <p:spPr>
          <a:xfrm rot="-2511161">
            <a:off x="-31498" y="4703779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53"/>
          <p:cNvSpPr txBox="1"/>
          <p:nvPr/>
        </p:nvSpPr>
        <p:spPr>
          <a:xfrm rot="-2511504">
            <a:off x="1019448" y="5608584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53"/>
          <p:cNvSpPr txBox="1"/>
          <p:nvPr/>
        </p:nvSpPr>
        <p:spPr>
          <a:xfrm rot="2166">
            <a:off x="2553186" y="5171212"/>
            <a:ext cx="476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53"/>
          <p:cNvSpPr txBox="1"/>
          <p:nvPr/>
        </p:nvSpPr>
        <p:spPr>
          <a:xfrm rot="1036200">
            <a:off x="3940538" y="5312682"/>
            <a:ext cx="475958" cy="456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4"/>
          <p:cNvSpPr/>
          <p:nvPr/>
        </p:nvSpPr>
        <p:spPr>
          <a:xfrm>
            <a:off x="930350" y="3870075"/>
            <a:ext cx="7297200" cy="1662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4" name="Google Shape;1084;p54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54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86" name="Google Shape;1086;p54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54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88" name="Google Shape;1088;p54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54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90" name="Google Shape;1090;p54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4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4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4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4" name="Google Shape;1094;p54"/>
          <p:cNvCxnSpPr>
            <a:stCxn id="1090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5" name="Google Shape;1095;p54"/>
          <p:cNvCxnSpPr>
            <a:endCxn id="1090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6" name="Google Shape;1096;p54"/>
          <p:cNvCxnSpPr>
            <a:endCxn id="1091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7" name="Google Shape;1097;p54"/>
          <p:cNvCxnSpPr>
            <a:stCxn id="1091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8" name="Google Shape;1098;p54"/>
          <p:cNvCxnSpPr>
            <a:stCxn id="1092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9" name="Google Shape;1099;p54"/>
          <p:cNvCxnSpPr>
            <a:endCxn id="1092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0" name="Google Shape;1100;p54"/>
          <p:cNvCxnSpPr>
            <a:endCxn id="1093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1" name="Google Shape;1101;p54"/>
          <p:cNvCxnSpPr>
            <a:stCxn id="1093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2" name="Google Shape;1102;p54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54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4" name="Google Shape;1104;p54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54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6" name="Google Shape;1106;p54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54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08" name="Google Shape;1108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𝚨</a:t>
            </a:r>
            <a:endParaRPr/>
          </a:p>
        </p:txBody>
      </p:sp>
      <p:sp>
        <p:nvSpPr>
          <p:cNvPr id="1109" name="Google Shape;1109;p5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0" name="Google Shape;1110;p54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54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54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3" name="Google Shape;1113;p54"/>
          <p:cNvCxnSpPr>
            <a:stCxn id="1112" idx="0"/>
            <a:endCxn id="1114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54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16" name="Google Shape;1116;p54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54"/>
          <p:cNvCxnSpPr>
            <a:stCxn id="1111" idx="0"/>
            <a:endCxn id="1118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19" name="Google Shape;1119;p54"/>
          <p:cNvCxnSpPr>
            <a:stCxn id="1110" idx="0"/>
            <a:endCxn id="1120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54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20" name="Google Shape;1120;p54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54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54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54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4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4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4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54"/>
          <p:cNvCxnSpPr>
            <a:stCxn id="1122" idx="2"/>
            <a:endCxn id="1110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7" name="Google Shape;1127;p54"/>
          <p:cNvCxnSpPr>
            <a:stCxn id="1111" idx="2"/>
            <a:endCxn id="1122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8" name="Google Shape;1128;p54"/>
          <p:cNvCxnSpPr>
            <a:stCxn id="1110" idx="6"/>
            <a:endCxn id="1123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29" name="Google Shape;1129;p54"/>
          <p:cNvCxnSpPr>
            <a:stCxn id="1123" idx="6"/>
            <a:endCxn id="1111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30" name="Google Shape;1130;p54"/>
          <p:cNvCxnSpPr>
            <a:stCxn id="1124" idx="2"/>
            <a:endCxn id="1111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31" name="Google Shape;1131;p54"/>
          <p:cNvCxnSpPr>
            <a:stCxn id="1112" idx="2"/>
            <a:endCxn id="1124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32" name="Google Shape;1132;p54"/>
          <p:cNvCxnSpPr>
            <a:stCxn id="1111" idx="6"/>
            <a:endCxn id="1125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33" name="Google Shape;1133;p54"/>
          <p:cNvCxnSpPr>
            <a:stCxn id="1125" idx="6"/>
            <a:endCxn id="1112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34" name="Google Shape;1134;p54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54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54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54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54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54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54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54"/>
          <p:cNvSpPr txBox="1"/>
          <p:nvPr>
            <p:ph idx="1" type="body"/>
          </p:nvPr>
        </p:nvSpPr>
        <p:spPr>
          <a:xfrm>
            <a:off x="83100" y="5675133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𝚨</a:t>
            </a:r>
            <a:r>
              <a:rPr baseline="-25000" lang="en"/>
              <a:t>i</a:t>
            </a:r>
            <a:r>
              <a:rPr lang="en"/>
              <a:t> collect and share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Output </a:t>
            </a:r>
            <a:r>
              <a:rPr lang="en">
                <a:solidFill>
                  <a:srgbClr val="0000FF"/>
                </a:solidFill>
              </a:rPr>
              <a:t>go</a:t>
            </a:r>
            <a:r>
              <a:rPr lang="en"/>
              <a:t> when all neighbors have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’d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/>
          <p:nvPr/>
        </p:nvSpPr>
        <p:spPr>
          <a:xfrm>
            <a:off x="930350" y="3870075"/>
            <a:ext cx="7297200" cy="1662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7" name="Google Shape;1147;p55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55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49" name="Google Shape;1149;p55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55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1" name="Google Shape;1151;p55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55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53" name="Google Shape;1153;p55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5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5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5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7" name="Google Shape;1157;p55"/>
          <p:cNvCxnSpPr>
            <a:stCxn id="1153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8" name="Google Shape;1158;p55"/>
          <p:cNvCxnSpPr>
            <a:endCxn id="1153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9" name="Google Shape;1159;p55"/>
          <p:cNvCxnSpPr>
            <a:endCxn id="1154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0" name="Google Shape;1160;p55"/>
          <p:cNvCxnSpPr>
            <a:stCxn id="1154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1" name="Google Shape;1161;p55"/>
          <p:cNvCxnSpPr>
            <a:stCxn id="1155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2" name="Google Shape;1162;p55"/>
          <p:cNvCxnSpPr>
            <a:endCxn id="1155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3" name="Google Shape;1163;p55"/>
          <p:cNvCxnSpPr>
            <a:endCxn id="1156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4" name="Google Shape;1164;p55"/>
          <p:cNvCxnSpPr>
            <a:stCxn id="1156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5" name="Google Shape;1165;p55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55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7" name="Google Shape;1167;p55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55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9" name="Google Shape;1169;p55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55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71" name="Google Shape;1171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𝚨</a:t>
            </a:r>
            <a:endParaRPr/>
          </a:p>
        </p:txBody>
      </p:sp>
      <p:sp>
        <p:nvSpPr>
          <p:cNvPr id="1172" name="Google Shape;1172;p5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3" name="Google Shape;1173;p55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55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55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6" name="Google Shape;1176;p55"/>
          <p:cNvCxnSpPr>
            <a:stCxn id="1175" idx="0"/>
            <a:endCxn id="1177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55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79" name="Google Shape;1179;p55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55"/>
          <p:cNvCxnSpPr>
            <a:stCxn id="1174" idx="0"/>
            <a:endCxn id="1181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82" name="Google Shape;1182;p55"/>
          <p:cNvCxnSpPr>
            <a:stCxn id="1173" idx="0"/>
            <a:endCxn id="1183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55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83" name="Google Shape;1183;p55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55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55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55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5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5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5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9" name="Google Shape;1189;p55"/>
          <p:cNvCxnSpPr>
            <a:stCxn id="1185" idx="2"/>
            <a:endCxn id="1173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0" name="Google Shape;1190;p55"/>
          <p:cNvCxnSpPr>
            <a:stCxn id="1174" idx="2"/>
            <a:endCxn id="1185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1" name="Google Shape;1191;p55"/>
          <p:cNvCxnSpPr>
            <a:stCxn id="1173" idx="6"/>
            <a:endCxn id="1186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2" name="Google Shape;1192;p55"/>
          <p:cNvCxnSpPr>
            <a:stCxn id="1186" idx="6"/>
            <a:endCxn id="1174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3" name="Google Shape;1193;p55"/>
          <p:cNvCxnSpPr>
            <a:stCxn id="1187" idx="2"/>
            <a:endCxn id="1174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4" name="Google Shape;1194;p55"/>
          <p:cNvCxnSpPr>
            <a:stCxn id="1175" idx="2"/>
            <a:endCxn id="1187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5" name="Google Shape;1195;p55"/>
          <p:cNvCxnSpPr>
            <a:stCxn id="1174" idx="6"/>
            <a:endCxn id="1188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6" name="Google Shape;1196;p55"/>
          <p:cNvCxnSpPr>
            <a:stCxn id="1188" idx="6"/>
            <a:endCxn id="1175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97" name="Google Shape;1197;p55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55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55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55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55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55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55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55"/>
          <p:cNvSpPr txBox="1"/>
          <p:nvPr>
            <p:ph idx="1" type="body"/>
          </p:nvPr>
        </p:nvSpPr>
        <p:spPr>
          <a:xfrm>
            <a:off x="83100" y="5675133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𝚨</a:t>
            </a:r>
            <a:r>
              <a:rPr baseline="-25000" lang="en"/>
              <a:t>i</a:t>
            </a:r>
            <a:r>
              <a:rPr lang="en"/>
              <a:t> collect and share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Output </a:t>
            </a:r>
            <a:r>
              <a:rPr lang="en">
                <a:solidFill>
                  <a:srgbClr val="0000FF"/>
                </a:solidFill>
              </a:rPr>
              <a:t>go</a:t>
            </a:r>
            <a:r>
              <a:rPr lang="en"/>
              <a:t> when all neighbors have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’d</a:t>
            </a:r>
            <a:endParaRPr/>
          </a:p>
        </p:txBody>
      </p:sp>
      <p:sp>
        <p:nvSpPr>
          <p:cNvPr id="1205" name="Google Shape;1205;p55"/>
          <p:cNvSpPr txBox="1"/>
          <p:nvPr/>
        </p:nvSpPr>
        <p:spPr>
          <a:xfrm rot="628">
            <a:off x="2634175" y="2729338"/>
            <a:ext cx="1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message/ack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55"/>
          <p:cNvSpPr txBox="1"/>
          <p:nvPr/>
        </p:nvSpPr>
        <p:spPr>
          <a:xfrm rot="611">
            <a:off x="2866637" y="3554935"/>
            <a:ext cx="168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ack/message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55"/>
          <p:cNvSpPr txBox="1"/>
          <p:nvPr/>
        </p:nvSpPr>
        <p:spPr>
          <a:xfrm>
            <a:off x="3781532" y="3908744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55"/>
          <p:cNvSpPr txBox="1"/>
          <p:nvPr/>
        </p:nvSpPr>
        <p:spPr>
          <a:xfrm>
            <a:off x="2680620" y="4624446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6"/>
          <p:cNvSpPr/>
          <p:nvPr/>
        </p:nvSpPr>
        <p:spPr>
          <a:xfrm rot="-5400000">
            <a:off x="4904388" y="2874350"/>
            <a:ext cx="4267500" cy="1662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56"/>
          <p:cNvSpPr/>
          <p:nvPr/>
        </p:nvSpPr>
        <p:spPr>
          <a:xfrm rot="-5400000">
            <a:off x="2559238" y="2756650"/>
            <a:ext cx="4267500" cy="1662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56"/>
          <p:cNvSpPr/>
          <p:nvPr/>
        </p:nvSpPr>
        <p:spPr>
          <a:xfrm rot="-5400000">
            <a:off x="114350" y="2684550"/>
            <a:ext cx="4267500" cy="1662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6" name="Google Shape;1216;p56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56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18" name="Google Shape;1218;p56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56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0" name="Google Shape;1220;p56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56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22" name="Google Shape;1222;p56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6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6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6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6" name="Google Shape;1226;p56"/>
          <p:cNvCxnSpPr>
            <a:stCxn id="1222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7" name="Google Shape;1227;p56"/>
          <p:cNvCxnSpPr>
            <a:endCxn id="1222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8" name="Google Shape;1228;p56"/>
          <p:cNvCxnSpPr>
            <a:endCxn id="1223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9" name="Google Shape;1229;p56"/>
          <p:cNvCxnSpPr>
            <a:stCxn id="1223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0" name="Google Shape;1230;p56"/>
          <p:cNvCxnSpPr>
            <a:stCxn id="1224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1" name="Google Shape;1231;p56"/>
          <p:cNvCxnSpPr>
            <a:endCxn id="1224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2" name="Google Shape;1232;p56"/>
          <p:cNvCxnSpPr>
            <a:endCxn id="1225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3" name="Google Shape;1233;p56"/>
          <p:cNvCxnSpPr>
            <a:stCxn id="1225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4" name="Google Shape;1234;p56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56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6" name="Google Shape;1236;p56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56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8" name="Google Shape;1238;p56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9" name="Google Shape;1239;p56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40" name="Google Shape;1240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𝚨</a:t>
            </a:r>
            <a:endParaRPr/>
          </a:p>
        </p:txBody>
      </p:sp>
      <p:sp>
        <p:nvSpPr>
          <p:cNvPr id="1241" name="Google Shape;1241;p5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2" name="Google Shape;1242;p56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56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56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5" name="Google Shape;1245;p56"/>
          <p:cNvCxnSpPr>
            <a:stCxn id="1244" idx="0"/>
            <a:endCxn id="1246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56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48" name="Google Shape;1248;p56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56"/>
          <p:cNvCxnSpPr>
            <a:stCxn id="1243" idx="0"/>
            <a:endCxn id="1250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1" name="Google Shape;1251;p56"/>
          <p:cNvCxnSpPr>
            <a:stCxn id="1242" idx="0"/>
            <a:endCxn id="1252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56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52" name="Google Shape;1252;p56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56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56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56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6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6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6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8" name="Google Shape;1258;p56"/>
          <p:cNvCxnSpPr>
            <a:stCxn id="1254" idx="2"/>
            <a:endCxn id="1242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9" name="Google Shape;1259;p56"/>
          <p:cNvCxnSpPr>
            <a:stCxn id="1243" idx="2"/>
            <a:endCxn id="1254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0" name="Google Shape;1260;p56"/>
          <p:cNvCxnSpPr>
            <a:stCxn id="1242" idx="6"/>
            <a:endCxn id="1255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1" name="Google Shape;1261;p56"/>
          <p:cNvCxnSpPr>
            <a:stCxn id="1255" idx="6"/>
            <a:endCxn id="1243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2" name="Google Shape;1262;p56"/>
          <p:cNvCxnSpPr>
            <a:stCxn id="1256" idx="2"/>
            <a:endCxn id="1243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3" name="Google Shape;1263;p56"/>
          <p:cNvCxnSpPr>
            <a:stCxn id="1244" idx="2"/>
            <a:endCxn id="1256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4" name="Google Shape;1264;p56"/>
          <p:cNvCxnSpPr>
            <a:stCxn id="1243" idx="6"/>
            <a:endCxn id="1257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65" name="Google Shape;1265;p56"/>
          <p:cNvCxnSpPr>
            <a:stCxn id="1257" idx="6"/>
            <a:endCxn id="1244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66" name="Google Shape;1266;p56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56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56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56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56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56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56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56"/>
          <p:cNvSpPr txBox="1"/>
          <p:nvPr>
            <p:ph idx="1" type="body"/>
          </p:nvPr>
        </p:nvSpPr>
        <p:spPr>
          <a:xfrm>
            <a:off x="83100" y="5675133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𝚨</a:t>
            </a:r>
            <a:r>
              <a:rPr baseline="-25000" lang="en"/>
              <a:t>i</a:t>
            </a:r>
            <a:r>
              <a:rPr lang="en"/>
              <a:t> collect and share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Output </a:t>
            </a:r>
            <a:r>
              <a:rPr lang="en">
                <a:solidFill>
                  <a:srgbClr val="0000FF"/>
                </a:solidFill>
              </a:rPr>
              <a:t>go</a:t>
            </a:r>
            <a:r>
              <a:rPr lang="en"/>
              <a:t> when all neighbors have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’d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7"/>
          <p:cNvSpPr/>
          <p:nvPr/>
        </p:nvSpPr>
        <p:spPr>
          <a:xfrm>
            <a:off x="2736113" y="2905875"/>
            <a:ext cx="3766500" cy="2108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7"/>
          <p:cNvSpPr/>
          <p:nvPr/>
        </p:nvSpPr>
        <p:spPr>
          <a:xfrm rot="-5400000">
            <a:off x="4904388" y="2874350"/>
            <a:ext cx="4267500" cy="1662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57"/>
          <p:cNvSpPr/>
          <p:nvPr/>
        </p:nvSpPr>
        <p:spPr>
          <a:xfrm rot="-5400000">
            <a:off x="2559238" y="2756650"/>
            <a:ext cx="4267500" cy="1662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57"/>
          <p:cNvSpPr/>
          <p:nvPr/>
        </p:nvSpPr>
        <p:spPr>
          <a:xfrm rot="-5400000">
            <a:off x="114350" y="2684550"/>
            <a:ext cx="4267500" cy="1662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2" name="Google Shape;1282;p57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57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84" name="Google Shape;1284;p57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57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86" name="Google Shape;1286;p57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57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88" name="Google Shape;1288;p57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57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7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57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2" name="Google Shape;1292;p57"/>
          <p:cNvCxnSpPr>
            <a:stCxn id="1288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3" name="Google Shape;1293;p57"/>
          <p:cNvCxnSpPr>
            <a:endCxn id="1288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4" name="Google Shape;1294;p57"/>
          <p:cNvCxnSpPr>
            <a:endCxn id="1289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5" name="Google Shape;1295;p57"/>
          <p:cNvCxnSpPr>
            <a:stCxn id="1289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6" name="Google Shape;1296;p57"/>
          <p:cNvCxnSpPr>
            <a:stCxn id="1290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7" name="Google Shape;1297;p57"/>
          <p:cNvCxnSpPr>
            <a:endCxn id="1290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8" name="Google Shape;1298;p57"/>
          <p:cNvCxnSpPr>
            <a:endCxn id="1291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9" name="Google Shape;1299;p57"/>
          <p:cNvCxnSpPr>
            <a:stCxn id="1291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00" name="Google Shape;1300;p57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1" name="Google Shape;1301;p57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02" name="Google Shape;1302;p57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57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04" name="Google Shape;1304;p57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57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06" name="Google Shape;1306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𝚨</a:t>
            </a:r>
            <a:endParaRPr/>
          </a:p>
        </p:txBody>
      </p:sp>
      <p:sp>
        <p:nvSpPr>
          <p:cNvPr id="1307" name="Google Shape;1307;p5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8" name="Google Shape;1308;p57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57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57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1" name="Google Shape;1311;p57"/>
          <p:cNvCxnSpPr>
            <a:stCxn id="1310" idx="0"/>
            <a:endCxn id="1312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3" name="Google Shape;1313;p57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14" name="Google Shape;1314;p57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57"/>
          <p:cNvCxnSpPr>
            <a:stCxn id="1309" idx="0"/>
            <a:endCxn id="1316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17" name="Google Shape;1317;p57"/>
          <p:cNvCxnSpPr>
            <a:stCxn id="1308" idx="0"/>
            <a:endCxn id="1318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57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18" name="Google Shape;1318;p57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57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57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57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7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7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57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4" name="Google Shape;1324;p57"/>
          <p:cNvCxnSpPr>
            <a:stCxn id="1320" idx="2"/>
            <a:endCxn id="1308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5" name="Google Shape;1325;p57"/>
          <p:cNvCxnSpPr>
            <a:stCxn id="1309" idx="2"/>
            <a:endCxn id="1320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6" name="Google Shape;1326;p57"/>
          <p:cNvCxnSpPr>
            <a:stCxn id="1308" idx="6"/>
            <a:endCxn id="1321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7" name="Google Shape;1327;p57"/>
          <p:cNvCxnSpPr>
            <a:stCxn id="1321" idx="6"/>
            <a:endCxn id="1309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8" name="Google Shape;1328;p57"/>
          <p:cNvCxnSpPr>
            <a:stCxn id="1322" idx="2"/>
            <a:endCxn id="1309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29" name="Google Shape;1329;p57"/>
          <p:cNvCxnSpPr>
            <a:stCxn id="1310" idx="2"/>
            <a:endCxn id="1322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30" name="Google Shape;1330;p57"/>
          <p:cNvCxnSpPr>
            <a:stCxn id="1309" idx="6"/>
            <a:endCxn id="1323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31" name="Google Shape;1331;p57"/>
          <p:cNvCxnSpPr>
            <a:stCxn id="1323" idx="6"/>
            <a:endCxn id="1310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32" name="Google Shape;1332;p57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57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57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57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57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57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57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57"/>
          <p:cNvSpPr txBox="1"/>
          <p:nvPr>
            <p:ph idx="1" type="body"/>
          </p:nvPr>
        </p:nvSpPr>
        <p:spPr>
          <a:xfrm>
            <a:off x="83100" y="5675133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𝚨</a:t>
            </a:r>
            <a:r>
              <a:rPr baseline="-25000" lang="en"/>
              <a:t>i</a:t>
            </a:r>
            <a:r>
              <a:rPr lang="en"/>
              <a:t> collect and share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Output </a:t>
            </a:r>
            <a:r>
              <a:rPr lang="en">
                <a:solidFill>
                  <a:srgbClr val="0000FF"/>
                </a:solidFill>
              </a:rPr>
              <a:t>go</a:t>
            </a:r>
            <a:r>
              <a:rPr lang="en"/>
              <a:t> when all neighbors have </a:t>
            </a:r>
            <a:r>
              <a:rPr lang="en">
                <a:solidFill>
                  <a:srgbClr val="FF0000"/>
                </a:solidFill>
              </a:rPr>
              <a:t>ok</a:t>
            </a:r>
            <a:r>
              <a:rPr lang="en"/>
              <a:t>’d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58"/>
          <p:cNvSpPr/>
          <p:nvPr/>
        </p:nvSpPr>
        <p:spPr>
          <a:xfrm>
            <a:off x="930350" y="3870075"/>
            <a:ext cx="7297200" cy="1662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5" name="Google Shape;1345;p58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6" name="Google Shape;1346;p58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47" name="Google Shape;1347;p58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8" name="Google Shape;1348;p58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49" name="Google Shape;1349;p58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58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51" name="Google Shape;1351;p58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8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58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58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58"/>
          <p:cNvCxnSpPr>
            <a:stCxn id="1351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6" name="Google Shape;1356;p58"/>
          <p:cNvCxnSpPr>
            <a:endCxn id="1351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7" name="Google Shape;1357;p58"/>
          <p:cNvCxnSpPr>
            <a:endCxn id="1352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8" name="Google Shape;1358;p58"/>
          <p:cNvCxnSpPr>
            <a:stCxn id="1352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59" name="Google Shape;1359;p58"/>
          <p:cNvCxnSpPr>
            <a:stCxn id="1353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0" name="Google Shape;1360;p58"/>
          <p:cNvCxnSpPr>
            <a:endCxn id="1353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1" name="Google Shape;1361;p58"/>
          <p:cNvCxnSpPr>
            <a:endCxn id="1354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2" name="Google Shape;1362;p58"/>
          <p:cNvCxnSpPr>
            <a:stCxn id="1354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3" name="Google Shape;1363;p58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58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5" name="Google Shape;1365;p58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58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67" name="Google Shape;1367;p58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58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69" name="Google Shape;1369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𝚨</a:t>
            </a:r>
            <a:endParaRPr/>
          </a:p>
        </p:txBody>
      </p:sp>
      <p:sp>
        <p:nvSpPr>
          <p:cNvPr id="1370" name="Google Shape;1370;p5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1" name="Google Shape;1371;p58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58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58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4" name="Google Shape;1374;p58"/>
          <p:cNvCxnSpPr>
            <a:stCxn id="1373" idx="0"/>
            <a:endCxn id="1375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58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77" name="Google Shape;1377;p58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58"/>
          <p:cNvCxnSpPr>
            <a:stCxn id="1372" idx="0"/>
            <a:endCxn id="1379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80" name="Google Shape;1380;p58"/>
          <p:cNvCxnSpPr>
            <a:stCxn id="1371" idx="0"/>
            <a:endCxn id="1381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58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81" name="Google Shape;1381;p58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58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58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58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8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58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8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7" name="Google Shape;1387;p58"/>
          <p:cNvCxnSpPr>
            <a:stCxn id="1383" idx="2"/>
            <a:endCxn id="1371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88" name="Google Shape;1388;p58"/>
          <p:cNvCxnSpPr>
            <a:stCxn id="1372" idx="2"/>
            <a:endCxn id="1383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89" name="Google Shape;1389;p58"/>
          <p:cNvCxnSpPr>
            <a:stCxn id="1371" idx="6"/>
            <a:endCxn id="1384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90" name="Google Shape;1390;p58"/>
          <p:cNvCxnSpPr>
            <a:stCxn id="1384" idx="6"/>
            <a:endCxn id="1372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91" name="Google Shape;1391;p58"/>
          <p:cNvCxnSpPr>
            <a:stCxn id="1385" idx="2"/>
            <a:endCxn id="1372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92" name="Google Shape;1392;p58"/>
          <p:cNvCxnSpPr>
            <a:stCxn id="1373" idx="2"/>
            <a:endCxn id="1385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93" name="Google Shape;1393;p58"/>
          <p:cNvCxnSpPr>
            <a:stCxn id="1372" idx="6"/>
            <a:endCxn id="1386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394" name="Google Shape;1394;p58"/>
          <p:cNvCxnSpPr>
            <a:stCxn id="1386" idx="6"/>
            <a:endCxn id="1373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95" name="Google Shape;1395;p58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58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58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8" name="Google Shape;1398;p58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9" name="Google Shape;1399;p58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58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58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58"/>
          <p:cNvSpPr txBox="1"/>
          <p:nvPr>
            <p:ph idx="1" type="body"/>
          </p:nvPr>
        </p:nvSpPr>
        <p:spPr>
          <a:xfrm>
            <a:off x="83100" y="5675133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rollface.jpg" id="1403" name="Google Shape;1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800" y="78375"/>
            <a:ext cx="2111350" cy="21113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4" name="Google Shape;1404;p58"/>
          <p:cNvSpPr txBox="1"/>
          <p:nvPr/>
        </p:nvSpPr>
        <p:spPr>
          <a:xfrm rot="628">
            <a:off x="2634175" y="2729338"/>
            <a:ext cx="1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message/ack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58"/>
          <p:cNvSpPr txBox="1"/>
          <p:nvPr/>
        </p:nvSpPr>
        <p:spPr>
          <a:xfrm rot="611">
            <a:off x="2866637" y="3554935"/>
            <a:ext cx="168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ack/message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58"/>
          <p:cNvSpPr txBox="1"/>
          <p:nvPr/>
        </p:nvSpPr>
        <p:spPr>
          <a:xfrm>
            <a:off x="3781532" y="3908744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58"/>
          <p:cNvSpPr txBox="1"/>
          <p:nvPr/>
        </p:nvSpPr>
        <p:spPr>
          <a:xfrm>
            <a:off x="2680620" y="4624446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9"/>
          <p:cNvSpPr/>
          <p:nvPr/>
        </p:nvSpPr>
        <p:spPr>
          <a:xfrm>
            <a:off x="930350" y="3870075"/>
            <a:ext cx="7297200" cy="1662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3" name="Google Shape;1413;p59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4" name="Google Shape;1414;p59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15" name="Google Shape;1415;p59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59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17" name="Google Shape;1417;p59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59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19" name="Google Shape;1419;p59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9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9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9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3" name="Google Shape;1423;p59"/>
          <p:cNvCxnSpPr>
            <a:stCxn id="1419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4" name="Google Shape;1424;p59"/>
          <p:cNvCxnSpPr>
            <a:endCxn id="1419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5" name="Google Shape;1425;p59"/>
          <p:cNvCxnSpPr>
            <a:endCxn id="1420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6" name="Google Shape;1426;p59"/>
          <p:cNvCxnSpPr>
            <a:stCxn id="1420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7" name="Google Shape;1427;p59"/>
          <p:cNvCxnSpPr>
            <a:stCxn id="1421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8" name="Google Shape;1428;p59"/>
          <p:cNvCxnSpPr>
            <a:endCxn id="1421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9" name="Google Shape;1429;p59"/>
          <p:cNvCxnSpPr>
            <a:endCxn id="1422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30" name="Google Shape;1430;p59"/>
          <p:cNvCxnSpPr>
            <a:stCxn id="1422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31" name="Google Shape;1431;p59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59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33" name="Google Shape;1433;p59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Google Shape;1434;p59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35" name="Google Shape;1435;p59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59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37" name="Google Shape;1437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𝚨</a:t>
            </a:r>
            <a:endParaRPr/>
          </a:p>
        </p:txBody>
      </p:sp>
      <p:sp>
        <p:nvSpPr>
          <p:cNvPr id="1438" name="Google Shape;1438;p5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9" name="Google Shape;1439;p59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59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59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2" name="Google Shape;1442;p59"/>
          <p:cNvCxnSpPr>
            <a:stCxn id="1441" idx="0"/>
            <a:endCxn id="1443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59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45" name="Google Shape;1445;p59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59"/>
          <p:cNvCxnSpPr>
            <a:stCxn id="1440" idx="0"/>
            <a:endCxn id="1447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48" name="Google Shape;1448;p59"/>
          <p:cNvCxnSpPr>
            <a:stCxn id="1439" idx="0"/>
            <a:endCxn id="1449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59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49" name="Google Shape;1449;p59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59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59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1" name="Google Shape;1451;p59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9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9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9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59"/>
          <p:cNvCxnSpPr>
            <a:stCxn id="1451" idx="2"/>
            <a:endCxn id="1439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56" name="Google Shape;1456;p59"/>
          <p:cNvCxnSpPr>
            <a:stCxn id="1440" idx="2"/>
            <a:endCxn id="1451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57" name="Google Shape;1457;p59"/>
          <p:cNvCxnSpPr>
            <a:stCxn id="1439" idx="6"/>
            <a:endCxn id="1452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58" name="Google Shape;1458;p59"/>
          <p:cNvCxnSpPr>
            <a:stCxn id="1452" idx="6"/>
            <a:endCxn id="1440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59" name="Google Shape;1459;p59"/>
          <p:cNvCxnSpPr>
            <a:stCxn id="1453" idx="2"/>
            <a:endCxn id="1440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60" name="Google Shape;1460;p59"/>
          <p:cNvCxnSpPr>
            <a:stCxn id="1441" idx="2"/>
            <a:endCxn id="1453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61" name="Google Shape;1461;p59"/>
          <p:cNvCxnSpPr>
            <a:stCxn id="1440" idx="6"/>
            <a:endCxn id="1454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62" name="Google Shape;1462;p59"/>
          <p:cNvCxnSpPr>
            <a:stCxn id="1454" idx="6"/>
            <a:endCxn id="1441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63" name="Google Shape;1463;p59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4" name="Google Shape;1464;p59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59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59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59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59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59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59"/>
          <p:cNvSpPr txBox="1"/>
          <p:nvPr>
            <p:ph idx="1" type="body"/>
          </p:nvPr>
        </p:nvSpPr>
        <p:spPr>
          <a:xfrm>
            <a:off x="83100" y="5675133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</a:t>
            </a:r>
            <a:r>
              <a:rPr i="1" lang="en"/>
              <a:t>still</a:t>
            </a:r>
            <a:r>
              <a:rPr lang="en"/>
              <a:t> message </a:t>
            </a:r>
            <a:r>
              <a:rPr lang="en">
                <a:solidFill>
                  <a:srgbClr val="38761D"/>
                </a:solidFill>
              </a:rPr>
              <a:t>ok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r>
              <a:rPr lang="en"/>
              <a:t> </a:t>
            </a:r>
            <a:r>
              <a:rPr i="1" lang="en"/>
              <a:t>all</a:t>
            </a:r>
            <a:r>
              <a:rPr lang="en"/>
              <a:t> neighbors!</a:t>
            </a:r>
            <a:endParaRPr/>
          </a:p>
        </p:txBody>
      </p:sp>
      <p:sp>
        <p:nvSpPr>
          <p:cNvPr id="1471" name="Google Shape;1471;p59"/>
          <p:cNvSpPr txBox="1"/>
          <p:nvPr/>
        </p:nvSpPr>
        <p:spPr>
          <a:xfrm rot="628">
            <a:off x="2634175" y="2729338"/>
            <a:ext cx="1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message/ack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59"/>
          <p:cNvSpPr txBox="1"/>
          <p:nvPr/>
        </p:nvSpPr>
        <p:spPr>
          <a:xfrm rot="611">
            <a:off x="2866637" y="3554935"/>
            <a:ext cx="168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ack/message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59"/>
          <p:cNvSpPr txBox="1"/>
          <p:nvPr/>
        </p:nvSpPr>
        <p:spPr>
          <a:xfrm>
            <a:off x="3781532" y="3908744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59"/>
          <p:cNvSpPr txBox="1"/>
          <p:nvPr/>
        </p:nvSpPr>
        <p:spPr>
          <a:xfrm>
            <a:off x="2680620" y="4624446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480" name="Google Shape;1480;p6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81" name="Google Shape;1481;p60"/>
          <p:cNvGraphicFramePr/>
          <p:nvPr/>
        </p:nvGraphicFramePr>
        <p:xfrm>
          <a:off x="473575" y="18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{05AAB2D0-AD75-4E3C-ACC3-1EA30A9EB3B6}</a:tableStyleId>
              </a:tblPr>
              <a:tblGrid>
                <a:gridCol w="2711525"/>
                <a:gridCol w="2711525"/>
                <a:gridCol w="27115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Complexity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SimpleSync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r(d + O(l))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2r|E|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Synchronizer 𝚨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r(3d + O(l))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+ 2r|E|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network model, reformulated as I/O automata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28"/>
            <a:ext cx="85206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Global synchronizer automaton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User process automata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of an algorithm that uses the synchronizer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have other input and outputs to interact externally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530975" y="53718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GlobSynch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163900" y="45825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097950" y="43320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817125" y="46286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6"/>
          <p:cNvCxnSpPr>
            <a:endCxn id="83" idx="4"/>
          </p:cNvCxnSpPr>
          <p:nvPr/>
        </p:nvCxnSpPr>
        <p:spPr>
          <a:xfrm rot="10800000">
            <a:off x="1535450" y="53256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2" idx="1"/>
          </p:cNvCxnSpPr>
          <p:nvPr/>
        </p:nvCxnSpPr>
        <p:spPr>
          <a:xfrm rot="10800000">
            <a:off x="1772730" y="52823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" name="Google Shape;88;p16"/>
          <p:cNvCxnSpPr>
            <a:stCxn id="82" idx="0"/>
          </p:cNvCxnSpPr>
          <p:nvPr/>
        </p:nvCxnSpPr>
        <p:spPr>
          <a:xfrm flipH="1" rot="10800000">
            <a:off x="3196275" y="50406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endCxn id="84" idx="4"/>
          </p:cNvCxnSpPr>
          <p:nvPr/>
        </p:nvCxnSpPr>
        <p:spPr>
          <a:xfrm flipH="1" rot="10800000">
            <a:off x="3384300" y="50751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0" name="Google Shape;90;p16"/>
          <p:cNvCxnSpPr>
            <a:stCxn id="82" idx="7"/>
            <a:endCxn id="85" idx="3"/>
          </p:cNvCxnSpPr>
          <p:nvPr/>
        </p:nvCxnSpPr>
        <p:spPr>
          <a:xfrm flipH="1" rot="10800000">
            <a:off x="4373820" y="52631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4592900" y="53806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5332017" y="4234780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5" idx="7"/>
          </p:cNvCxnSpPr>
          <p:nvPr/>
        </p:nvCxnSpPr>
        <p:spPr>
          <a:xfrm flipH="1" rot="10800000">
            <a:off x="5451401" y="4324412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 rot="10800000">
            <a:off x="3332900" y="3966059"/>
            <a:ext cx="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4" idx="0"/>
          </p:cNvCxnSpPr>
          <p:nvPr/>
        </p:nvCxnSpPr>
        <p:spPr>
          <a:xfrm rot="10800000">
            <a:off x="3469500" y="3984013"/>
            <a:ext cx="0" cy="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" name="Google Shape;96;p16"/>
          <p:cNvCxnSpPr>
            <a:stCxn id="83" idx="0"/>
          </p:cNvCxnSpPr>
          <p:nvPr/>
        </p:nvCxnSpPr>
        <p:spPr>
          <a:xfrm rot="10800000">
            <a:off x="1535450" y="4082713"/>
            <a:ext cx="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 rot="10800000">
            <a:off x="1685455" y="404679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8" name="Google Shape;98;p16"/>
          <p:cNvSpPr/>
          <p:nvPr/>
        </p:nvSpPr>
        <p:spPr>
          <a:xfrm>
            <a:off x="2068150" y="47092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336700" y="46563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605250" y="46498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028325" y="46563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275388" y="47092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98488" y="4786063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𝚩</a:t>
            </a:r>
            <a:endParaRPr/>
          </a:p>
        </p:txBody>
      </p:sp>
      <p:sp>
        <p:nvSpPr>
          <p:cNvPr id="1487" name="Google Shape;1487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spanning tree of height 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Similar to 𝚨, but…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</a:t>
            </a:r>
            <a:r>
              <a:rPr baseline="-25000" lang="en"/>
              <a:t>i</a:t>
            </a:r>
            <a:r>
              <a:rPr lang="en"/>
              <a:t> processes convergecast OK</a:t>
            </a:r>
            <a:r>
              <a:rPr baseline="-25000" lang="en"/>
              <a:t>i</a:t>
            </a:r>
            <a:r>
              <a:rPr lang="en"/>
              <a:t> to root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Root broadcasts permission to start next round</a:t>
            </a:r>
            <a:endParaRPr baseline="-25000"/>
          </a:p>
        </p:txBody>
      </p:sp>
      <p:sp>
        <p:nvSpPr>
          <p:cNvPr id="1488" name="Google Shape;1488;p6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2"/>
          <p:cNvSpPr/>
          <p:nvPr/>
        </p:nvSpPr>
        <p:spPr>
          <a:xfrm>
            <a:off x="930350" y="3870075"/>
            <a:ext cx="7297200" cy="1662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4" name="Google Shape;1494;p62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5" name="Google Shape;1495;p62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96" name="Google Shape;1496;p62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7" name="Google Shape;1497;p62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98" name="Google Shape;1498;p62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9" name="Google Shape;1499;p62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00" name="Google Shape;1500;p62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2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62"/>
          <p:cNvSpPr/>
          <p:nvPr/>
        </p:nvSpPr>
        <p:spPr>
          <a:xfrm rot="644518">
            <a:off x="5655790" y="429930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62"/>
          <p:cNvSpPr/>
          <p:nvPr/>
        </p:nvSpPr>
        <p:spPr>
          <a:xfrm rot="644518">
            <a:off x="5575535" y="4679890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4" name="Google Shape;1504;p62"/>
          <p:cNvCxnSpPr>
            <a:stCxn id="1500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5" name="Google Shape;1505;p62"/>
          <p:cNvCxnSpPr>
            <a:endCxn id="1500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6" name="Google Shape;1506;p62"/>
          <p:cNvCxnSpPr>
            <a:endCxn id="1501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7" name="Google Shape;1507;p62"/>
          <p:cNvCxnSpPr>
            <a:stCxn id="1501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8" name="Google Shape;1508;p62"/>
          <p:cNvCxnSpPr>
            <a:stCxn id="1502" idx="2"/>
          </p:cNvCxnSpPr>
          <p:nvPr/>
        </p:nvCxnSpPr>
        <p:spPr>
          <a:xfrm flipH="1">
            <a:off x="5060250" y="4335542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9" name="Google Shape;1509;p62"/>
          <p:cNvCxnSpPr>
            <a:endCxn id="1502" idx="6"/>
          </p:cNvCxnSpPr>
          <p:nvPr/>
        </p:nvCxnSpPr>
        <p:spPr>
          <a:xfrm rot="10800000">
            <a:off x="6126450" y="4424042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10" name="Google Shape;1510;p62"/>
          <p:cNvCxnSpPr>
            <a:endCxn id="1503" idx="2"/>
          </p:cNvCxnSpPr>
          <p:nvPr/>
        </p:nvCxnSpPr>
        <p:spPr>
          <a:xfrm>
            <a:off x="5060396" y="4403229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11" name="Google Shape;1511;p62"/>
          <p:cNvCxnSpPr>
            <a:stCxn id="1503" idx="6"/>
          </p:cNvCxnSpPr>
          <p:nvPr/>
        </p:nvCxnSpPr>
        <p:spPr>
          <a:xfrm flipH="1" rot="10800000">
            <a:off x="6046196" y="4699929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12" name="Google Shape;1512;p62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3" name="Google Shape;1513;p62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14" name="Google Shape;1514;p62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5" name="Google Shape;1515;p62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16" name="Google Shape;1516;p62"/>
          <p:cNvCxnSpPr/>
          <p:nvPr/>
        </p:nvCxnSpPr>
        <p:spPr>
          <a:xfrm rot="10800000">
            <a:off x="2248109" y="16051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7" name="Google Shape;1517;p62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18" name="Google Shape;1518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</a:t>
            </a:r>
            <a:r>
              <a:rPr lang="en">
                <a:solidFill>
                  <a:schemeClr val="lt1"/>
                </a:solidFill>
              </a:rPr>
              <a:t>𝚩</a:t>
            </a:r>
            <a:endParaRPr/>
          </a:p>
        </p:txBody>
      </p:sp>
      <p:sp>
        <p:nvSpPr>
          <p:cNvPr id="1519" name="Google Shape;1519;p6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0" name="Google Shape;1520;p62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62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62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3" name="Google Shape;1523;p62"/>
          <p:cNvCxnSpPr>
            <a:stCxn id="1522" idx="0"/>
            <a:endCxn id="1524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5" name="Google Shape;1525;p62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26" name="Google Shape;1526;p62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62"/>
          <p:cNvCxnSpPr>
            <a:stCxn id="1521" idx="0"/>
            <a:endCxn id="1528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29" name="Google Shape;1529;p62"/>
          <p:cNvCxnSpPr>
            <a:stCxn id="1520" idx="0"/>
            <a:endCxn id="1530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1" name="Google Shape;1531;p62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30" name="Google Shape;1530;p62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62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62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62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62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62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62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6" name="Google Shape;1536;p62"/>
          <p:cNvCxnSpPr>
            <a:stCxn id="1532" idx="2"/>
            <a:endCxn id="1520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37" name="Google Shape;1537;p62"/>
          <p:cNvCxnSpPr>
            <a:stCxn id="1521" idx="2"/>
            <a:endCxn id="1532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38" name="Google Shape;1538;p62"/>
          <p:cNvCxnSpPr>
            <a:stCxn id="1520" idx="6"/>
            <a:endCxn id="1533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39" name="Google Shape;1539;p62"/>
          <p:cNvCxnSpPr>
            <a:stCxn id="1533" idx="6"/>
            <a:endCxn id="1521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40" name="Google Shape;1540;p62"/>
          <p:cNvCxnSpPr>
            <a:stCxn id="1534" idx="2"/>
            <a:endCxn id="1521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41" name="Google Shape;1541;p62"/>
          <p:cNvCxnSpPr>
            <a:stCxn id="1522" idx="2"/>
            <a:endCxn id="1534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42" name="Google Shape;1542;p62"/>
          <p:cNvCxnSpPr>
            <a:stCxn id="1521" idx="6"/>
            <a:endCxn id="1535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43" name="Google Shape;1543;p62"/>
          <p:cNvCxnSpPr>
            <a:stCxn id="1535" idx="6"/>
            <a:endCxn id="1522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44" name="Google Shape;1544;p62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𝚩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62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𝚩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62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𝚩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62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62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62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62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62"/>
          <p:cNvSpPr txBox="1"/>
          <p:nvPr/>
        </p:nvSpPr>
        <p:spPr>
          <a:xfrm rot="628">
            <a:off x="2634175" y="2729338"/>
            <a:ext cx="1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message/ack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62"/>
          <p:cNvSpPr txBox="1"/>
          <p:nvPr/>
        </p:nvSpPr>
        <p:spPr>
          <a:xfrm rot="611">
            <a:off x="2866637" y="3554935"/>
            <a:ext cx="168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ack/message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62"/>
          <p:cNvSpPr txBox="1"/>
          <p:nvPr/>
        </p:nvSpPr>
        <p:spPr>
          <a:xfrm>
            <a:off x="3781532" y="3908744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62"/>
          <p:cNvSpPr txBox="1"/>
          <p:nvPr/>
        </p:nvSpPr>
        <p:spPr>
          <a:xfrm>
            <a:off x="2680620" y="4624446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5" name="Google Shape;1555;p62"/>
          <p:cNvSpPr txBox="1"/>
          <p:nvPr>
            <p:ph idx="1" type="body"/>
          </p:nvPr>
        </p:nvSpPr>
        <p:spPr>
          <a:xfrm>
            <a:off x="83100" y="5675133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Processes </a:t>
            </a:r>
            <a:r>
              <a:rPr lang="en" sz="2400"/>
              <a:t>convergecast </a:t>
            </a:r>
            <a:r>
              <a:rPr lang="en" sz="2400">
                <a:solidFill>
                  <a:srgbClr val="38761D"/>
                </a:solidFill>
              </a:rPr>
              <a:t>ok</a:t>
            </a:r>
            <a:r>
              <a:rPr baseline="-25000" lang="en" sz="2400">
                <a:solidFill>
                  <a:srgbClr val="38761D"/>
                </a:solidFill>
              </a:rPr>
              <a:t>i</a:t>
            </a:r>
            <a:r>
              <a:rPr lang="en" sz="2400"/>
              <a:t> to root → O(n)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broadcasts permission to </a:t>
            </a:r>
            <a:r>
              <a:rPr lang="en" sz="2400">
                <a:solidFill>
                  <a:srgbClr val="38761D"/>
                </a:solidFill>
              </a:rPr>
              <a:t>go</a:t>
            </a:r>
            <a:r>
              <a:rPr lang="en" sz="2400"/>
              <a:t> → O(n)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561" name="Google Shape;1561;p6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62" name="Google Shape;1562;p63"/>
          <p:cNvGraphicFramePr/>
          <p:nvPr/>
        </p:nvGraphicFramePr>
        <p:xfrm>
          <a:off x="473575" y="18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{05AAB2D0-AD75-4E3C-ACC3-1EA30A9EB3B6}</a:tableStyleId>
              </a:tblPr>
              <a:tblGrid>
                <a:gridCol w="2424125"/>
                <a:gridCol w="3643100"/>
                <a:gridCol w="20673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Complexity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SimpleSync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r(d + O(l))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2r|E|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Synchronizer 𝚨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r(3d + O(l))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+ 2r|E|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Synchronizer 𝚩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r(2d + O(l) + </a:t>
                      </a:r>
                      <a:r>
                        <a:rPr lang="en" sz="24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2h(d+O(l))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+ 2rn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</a:t>
            </a:r>
            <a:r>
              <a:rPr lang="en"/>
              <a:t>𝚪</a:t>
            </a:r>
            <a:endParaRPr/>
          </a:p>
        </p:txBody>
      </p:sp>
      <p:sp>
        <p:nvSpPr>
          <p:cNvPr id="1568" name="Google Shape;1568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Hybrid of 𝚨 and 𝚩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 “clustered” graphs, can get the benefits of </a:t>
            </a:r>
            <a:r>
              <a:rPr i="1" lang="en"/>
              <a:t>both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like 𝚨, communication like 𝚩</a:t>
            </a:r>
            <a:endParaRPr baseline="-25000"/>
          </a:p>
        </p:txBody>
      </p:sp>
      <p:sp>
        <p:nvSpPr>
          <p:cNvPr id="1569" name="Google Shape;1569;p6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0" name="Google Shape;1570;p64"/>
          <p:cNvSpPr/>
          <p:nvPr/>
        </p:nvSpPr>
        <p:spPr>
          <a:xfrm>
            <a:off x="2418150" y="3191175"/>
            <a:ext cx="3399300" cy="3399300"/>
          </a:xfrm>
          <a:prstGeom prst="donut">
            <a:avLst>
              <a:gd fmla="val 15578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64"/>
          <p:cNvSpPr/>
          <p:nvPr/>
        </p:nvSpPr>
        <p:spPr>
          <a:xfrm>
            <a:off x="2646075" y="34907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64"/>
          <p:cNvSpPr/>
          <p:nvPr/>
        </p:nvSpPr>
        <p:spPr>
          <a:xfrm>
            <a:off x="3736050" y="3047250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64"/>
          <p:cNvSpPr/>
          <p:nvPr/>
        </p:nvSpPr>
        <p:spPr>
          <a:xfrm>
            <a:off x="4750650" y="34907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64"/>
          <p:cNvSpPr/>
          <p:nvPr/>
        </p:nvSpPr>
        <p:spPr>
          <a:xfrm>
            <a:off x="5166725" y="45090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64"/>
          <p:cNvSpPr/>
          <p:nvPr/>
        </p:nvSpPr>
        <p:spPr>
          <a:xfrm>
            <a:off x="3736050" y="5930000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64"/>
          <p:cNvSpPr/>
          <p:nvPr/>
        </p:nvSpPr>
        <p:spPr>
          <a:xfrm>
            <a:off x="4750650" y="55274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64"/>
          <p:cNvSpPr/>
          <p:nvPr/>
        </p:nvSpPr>
        <p:spPr>
          <a:xfrm>
            <a:off x="2293050" y="45090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64"/>
          <p:cNvSpPr/>
          <p:nvPr/>
        </p:nvSpPr>
        <p:spPr>
          <a:xfrm>
            <a:off x="2646075" y="55274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64"/>
          <p:cNvSpPr/>
          <p:nvPr/>
        </p:nvSpPr>
        <p:spPr>
          <a:xfrm>
            <a:off x="6967025" y="3369550"/>
            <a:ext cx="1773900" cy="61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Clique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64"/>
          <p:cNvSpPr/>
          <p:nvPr/>
        </p:nvSpPr>
        <p:spPr>
          <a:xfrm>
            <a:off x="6967025" y="4254225"/>
            <a:ext cx="1773900" cy="183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Links between “adjacent” nodes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1" name="Google Shape;1581;p64"/>
          <p:cNvCxnSpPr>
            <a:stCxn id="1579" idx="1"/>
          </p:cNvCxnSpPr>
          <p:nvPr/>
        </p:nvCxnSpPr>
        <p:spPr>
          <a:xfrm flipH="1">
            <a:off x="5282225" y="3676750"/>
            <a:ext cx="1684800" cy="1587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64"/>
          <p:cNvCxnSpPr>
            <a:stCxn id="1580" idx="1"/>
          </p:cNvCxnSpPr>
          <p:nvPr/>
        </p:nvCxnSpPr>
        <p:spPr>
          <a:xfrm flipH="1">
            <a:off x="5629025" y="5172975"/>
            <a:ext cx="1338000" cy="3174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𝚪</a:t>
            </a:r>
            <a:endParaRPr/>
          </a:p>
        </p:txBody>
      </p:sp>
      <p:sp>
        <p:nvSpPr>
          <p:cNvPr id="1588" name="Google Shape;1588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Hybrid of 𝚨 and 𝚩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 “clustered” graphs, can get the benefits of </a:t>
            </a:r>
            <a:r>
              <a:rPr i="1" lang="en"/>
              <a:t>both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like 𝚨, communication like 𝚩</a:t>
            </a:r>
            <a:endParaRPr baseline="-25000"/>
          </a:p>
        </p:txBody>
      </p:sp>
      <p:sp>
        <p:nvSpPr>
          <p:cNvPr id="1589" name="Google Shape;1589;p6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0" name="Google Shape;1590;p65"/>
          <p:cNvSpPr/>
          <p:nvPr/>
        </p:nvSpPr>
        <p:spPr>
          <a:xfrm>
            <a:off x="2418150" y="3191175"/>
            <a:ext cx="3399300" cy="3399300"/>
          </a:xfrm>
          <a:prstGeom prst="donut">
            <a:avLst>
              <a:gd fmla="val 15578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65"/>
          <p:cNvSpPr/>
          <p:nvPr/>
        </p:nvSpPr>
        <p:spPr>
          <a:xfrm>
            <a:off x="2646075" y="34907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65"/>
          <p:cNvSpPr/>
          <p:nvPr/>
        </p:nvSpPr>
        <p:spPr>
          <a:xfrm>
            <a:off x="3736050" y="3047250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65"/>
          <p:cNvSpPr/>
          <p:nvPr/>
        </p:nvSpPr>
        <p:spPr>
          <a:xfrm>
            <a:off x="4750650" y="34907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65"/>
          <p:cNvSpPr/>
          <p:nvPr/>
        </p:nvSpPr>
        <p:spPr>
          <a:xfrm>
            <a:off x="5166725" y="45090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65"/>
          <p:cNvSpPr/>
          <p:nvPr/>
        </p:nvSpPr>
        <p:spPr>
          <a:xfrm>
            <a:off x="3736050" y="5930000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65"/>
          <p:cNvSpPr/>
          <p:nvPr/>
        </p:nvSpPr>
        <p:spPr>
          <a:xfrm>
            <a:off x="4750650" y="55274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65"/>
          <p:cNvSpPr/>
          <p:nvPr/>
        </p:nvSpPr>
        <p:spPr>
          <a:xfrm>
            <a:off x="2293050" y="45090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65"/>
          <p:cNvSpPr/>
          <p:nvPr/>
        </p:nvSpPr>
        <p:spPr>
          <a:xfrm>
            <a:off x="2646075" y="552742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65"/>
          <p:cNvSpPr/>
          <p:nvPr/>
        </p:nvSpPr>
        <p:spPr>
          <a:xfrm>
            <a:off x="6967025" y="3369550"/>
            <a:ext cx="1773900" cy="61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Clique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65"/>
          <p:cNvSpPr/>
          <p:nvPr/>
        </p:nvSpPr>
        <p:spPr>
          <a:xfrm>
            <a:off x="6967025" y="4254225"/>
            <a:ext cx="1773900" cy="183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Links between “adjacent” nodes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1" name="Google Shape;1601;p65"/>
          <p:cNvCxnSpPr>
            <a:stCxn id="1599" idx="1"/>
          </p:cNvCxnSpPr>
          <p:nvPr/>
        </p:nvCxnSpPr>
        <p:spPr>
          <a:xfrm flipH="1">
            <a:off x="5282225" y="3676750"/>
            <a:ext cx="1684800" cy="1587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2" name="Google Shape;1602;p65"/>
          <p:cNvCxnSpPr>
            <a:stCxn id="1600" idx="1"/>
          </p:cNvCxnSpPr>
          <p:nvPr/>
        </p:nvCxnSpPr>
        <p:spPr>
          <a:xfrm flipH="1">
            <a:off x="5629025" y="5172975"/>
            <a:ext cx="1338000" cy="3174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3" name="Google Shape;1603;p65"/>
          <p:cNvSpPr/>
          <p:nvPr/>
        </p:nvSpPr>
        <p:spPr>
          <a:xfrm>
            <a:off x="311700" y="3369550"/>
            <a:ext cx="1514700" cy="94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Run 𝚩 in clique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65"/>
          <p:cNvSpPr/>
          <p:nvPr/>
        </p:nvSpPr>
        <p:spPr>
          <a:xfrm>
            <a:off x="311700" y="4581525"/>
            <a:ext cx="1514700" cy="117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𝚨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between roots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𝚪: spanning forest</a:t>
            </a:r>
            <a:endParaRPr/>
          </a:p>
        </p:txBody>
      </p:sp>
      <p:sp>
        <p:nvSpPr>
          <p:cNvPr id="1610" name="Google Shape;1610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Hybrid of 𝚨 and 𝚩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 “clustered” graphs, can get the benefits of </a:t>
            </a:r>
            <a:r>
              <a:rPr i="1" lang="en"/>
              <a:t>both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like 𝚨, communication like 𝚩</a:t>
            </a:r>
            <a:endParaRPr baseline="-25000"/>
          </a:p>
        </p:txBody>
      </p:sp>
      <p:sp>
        <p:nvSpPr>
          <p:cNvPr id="1611" name="Google Shape;1611;p6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2" name="Google Shape;1612;p66"/>
          <p:cNvSpPr/>
          <p:nvPr/>
        </p:nvSpPr>
        <p:spPr>
          <a:xfrm>
            <a:off x="2418150" y="3191175"/>
            <a:ext cx="3399300" cy="3399300"/>
          </a:xfrm>
          <a:prstGeom prst="donut">
            <a:avLst>
              <a:gd fmla="val 15578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66"/>
          <p:cNvSpPr/>
          <p:nvPr/>
        </p:nvSpPr>
        <p:spPr>
          <a:xfrm>
            <a:off x="2646075" y="3490725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66"/>
          <p:cNvSpPr/>
          <p:nvPr/>
        </p:nvSpPr>
        <p:spPr>
          <a:xfrm>
            <a:off x="3736050" y="3047250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66"/>
          <p:cNvSpPr/>
          <p:nvPr/>
        </p:nvSpPr>
        <p:spPr>
          <a:xfrm>
            <a:off x="4750650" y="3490725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66"/>
          <p:cNvSpPr/>
          <p:nvPr/>
        </p:nvSpPr>
        <p:spPr>
          <a:xfrm>
            <a:off x="5166725" y="4509075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66"/>
          <p:cNvSpPr/>
          <p:nvPr/>
        </p:nvSpPr>
        <p:spPr>
          <a:xfrm>
            <a:off x="3736050" y="5930000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66"/>
          <p:cNvSpPr/>
          <p:nvPr/>
        </p:nvSpPr>
        <p:spPr>
          <a:xfrm>
            <a:off x="4750650" y="5527425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66"/>
          <p:cNvSpPr/>
          <p:nvPr/>
        </p:nvSpPr>
        <p:spPr>
          <a:xfrm>
            <a:off x="2293050" y="4509075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66"/>
          <p:cNvSpPr/>
          <p:nvPr/>
        </p:nvSpPr>
        <p:spPr>
          <a:xfrm>
            <a:off x="2646075" y="5527425"/>
            <a:ext cx="763500" cy="7635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66"/>
          <p:cNvSpPr/>
          <p:nvPr/>
        </p:nvSpPr>
        <p:spPr>
          <a:xfrm>
            <a:off x="6967025" y="3369550"/>
            <a:ext cx="1773900" cy="61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Star, h = 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2" name="Google Shape;1622;p66"/>
          <p:cNvSpPr/>
          <p:nvPr/>
        </p:nvSpPr>
        <p:spPr>
          <a:xfrm>
            <a:off x="6967025" y="4254225"/>
            <a:ext cx="1773900" cy="183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Small number of messages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3" name="Google Shape;1623;p66"/>
          <p:cNvCxnSpPr>
            <a:stCxn id="1621" idx="1"/>
          </p:cNvCxnSpPr>
          <p:nvPr/>
        </p:nvCxnSpPr>
        <p:spPr>
          <a:xfrm flipH="1">
            <a:off x="5658425" y="3676750"/>
            <a:ext cx="1308600" cy="1551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Google Shape;1624;p66"/>
          <p:cNvCxnSpPr>
            <a:stCxn id="1622" idx="1"/>
          </p:cNvCxnSpPr>
          <p:nvPr/>
        </p:nvCxnSpPr>
        <p:spPr>
          <a:xfrm flipH="1">
            <a:off x="5629025" y="5172975"/>
            <a:ext cx="1338000" cy="3174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5" name="Google Shape;1625;p66"/>
          <p:cNvSpPr/>
          <p:nvPr/>
        </p:nvSpPr>
        <p:spPr>
          <a:xfrm>
            <a:off x="311700" y="3369550"/>
            <a:ext cx="1514700" cy="94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Run 𝚩 in clique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66"/>
          <p:cNvSpPr/>
          <p:nvPr/>
        </p:nvSpPr>
        <p:spPr>
          <a:xfrm>
            <a:off x="311700" y="4581525"/>
            <a:ext cx="1514700" cy="117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Run 𝚨 between roots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66"/>
          <p:cNvSpPr/>
          <p:nvPr/>
        </p:nvSpPr>
        <p:spPr>
          <a:xfrm>
            <a:off x="4803097" y="3548878"/>
            <a:ext cx="667200" cy="658800"/>
          </a:xfrm>
          <a:prstGeom prst="star3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67"/>
          <p:cNvSpPr/>
          <p:nvPr/>
        </p:nvSpPr>
        <p:spPr>
          <a:xfrm>
            <a:off x="4317150" y="5586725"/>
            <a:ext cx="2473500" cy="1064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ForestSync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3" name="Google Shape;1633;p67"/>
          <p:cNvSpPr/>
          <p:nvPr/>
        </p:nvSpPr>
        <p:spPr>
          <a:xfrm>
            <a:off x="6114700" y="1835375"/>
            <a:ext cx="1906500" cy="3464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67"/>
          <p:cNvSpPr/>
          <p:nvPr/>
        </p:nvSpPr>
        <p:spPr>
          <a:xfrm>
            <a:off x="1656300" y="1530975"/>
            <a:ext cx="3652800" cy="380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5" name="Google Shape;1635;p67"/>
          <p:cNvCxnSpPr>
            <a:endCxn id="1636" idx="3"/>
          </p:cNvCxnSpPr>
          <p:nvPr/>
        </p:nvCxnSpPr>
        <p:spPr>
          <a:xfrm flipH="1" rot="10800000">
            <a:off x="5989449" y="4980645"/>
            <a:ext cx="765300" cy="6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37" name="Google Shape;1637;p67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67"/>
          <p:cNvCxnSpPr/>
          <p:nvPr/>
        </p:nvCxnSpPr>
        <p:spPr>
          <a:xfrm rot="10800000">
            <a:off x="7182950" y="3849300"/>
            <a:ext cx="6300" cy="43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39" name="Google Shape;1639;p67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67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41" name="Google Shape;1641;p67"/>
          <p:cNvCxnSpPr/>
          <p:nvPr/>
        </p:nvCxnSpPr>
        <p:spPr>
          <a:xfrm rot="10800000">
            <a:off x="2435200" y="3858650"/>
            <a:ext cx="1146000" cy="591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2" name="Google Shape;1642;p67"/>
          <p:cNvCxnSpPr/>
          <p:nvPr/>
        </p:nvCxnSpPr>
        <p:spPr>
          <a:xfrm rot="10800000">
            <a:off x="2435325" y="3724300"/>
            <a:ext cx="11817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43" name="Google Shape;1643;p67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4" name="Google Shape;1644;p67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45" name="Google Shape;1645;p67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6" name="Google Shape;1646;p67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47" name="Google Shape;1647;p67"/>
          <p:cNvCxnSpPr/>
          <p:nvPr/>
        </p:nvCxnSpPr>
        <p:spPr>
          <a:xfrm rot="10800000">
            <a:off x="2247209" y="1414643"/>
            <a:ext cx="900" cy="5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8" name="Google Shape;1648;p67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49" name="Google Shape;1649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</a:t>
            </a:r>
            <a:r>
              <a:rPr lang="en">
                <a:solidFill>
                  <a:schemeClr val="lt1"/>
                </a:solidFill>
              </a:rPr>
              <a:t>𝚪</a:t>
            </a:r>
            <a:endParaRPr/>
          </a:p>
        </p:txBody>
      </p:sp>
      <p:sp>
        <p:nvSpPr>
          <p:cNvPr id="1650" name="Google Shape;1650;p6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1" name="Google Shape;1651;p67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67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67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4" name="Google Shape;1654;p67"/>
          <p:cNvCxnSpPr>
            <a:stCxn id="1653" idx="0"/>
            <a:endCxn id="1655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6" name="Google Shape;1656;p67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57" name="Google Shape;1657;p67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8" name="Google Shape;1658;p67"/>
          <p:cNvCxnSpPr>
            <a:stCxn id="1652" idx="0"/>
            <a:endCxn id="1659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60" name="Google Shape;1660;p67"/>
          <p:cNvCxnSpPr>
            <a:stCxn id="1651" idx="0"/>
            <a:endCxn id="1661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2" name="Google Shape;1662;p67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61" name="Google Shape;1661;p67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9" name="Google Shape;1659;p67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67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3" name="Google Shape;1663;p67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67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67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67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7" name="Google Shape;1667;p67"/>
          <p:cNvCxnSpPr>
            <a:stCxn id="1663" idx="2"/>
            <a:endCxn id="1651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68" name="Google Shape;1668;p67"/>
          <p:cNvCxnSpPr>
            <a:stCxn id="1652" idx="2"/>
            <a:endCxn id="1663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69" name="Google Shape;1669;p67"/>
          <p:cNvCxnSpPr>
            <a:stCxn id="1651" idx="6"/>
            <a:endCxn id="1664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70" name="Google Shape;1670;p67"/>
          <p:cNvCxnSpPr>
            <a:stCxn id="1664" idx="6"/>
            <a:endCxn id="1652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71" name="Google Shape;1671;p67"/>
          <p:cNvCxnSpPr>
            <a:stCxn id="1665" idx="2"/>
            <a:endCxn id="1652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72" name="Google Shape;1672;p67"/>
          <p:cNvCxnSpPr>
            <a:stCxn id="1653" idx="2"/>
            <a:endCxn id="1665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73" name="Google Shape;1673;p67"/>
          <p:cNvCxnSpPr>
            <a:stCxn id="1652" idx="6"/>
            <a:endCxn id="1666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74" name="Google Shape;1674;p67"/>
          <p:cNvCxnSpPr>
            <a:stCxn id="1666" idx="6"/>
            <a:endCxn id="1653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36" name="Google Shape;1636;p67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67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67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67"/>
          <p:cNvSpPr txBox="1"/>
          <p:nvPr/>
        </p:nvSpPr>
        <p:spPr>
          <a:xfrm rot="1314522">
            <a:off x="2718713" y="4062123"/>
            <a:ext cx="475975" cy="456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67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67"/>
          <p:cNvSpPr txBox="1"/>
          <p:nvPr/>
        </p:nvSpPr>
        <p:spPr>
          <a:xfrm rot="628">
            <a:off x="2634175" y="2729338"/>
            <a:ext cx="1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message/ack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0" name="Google Shape;1680;p67"/>
          <p:cNvSpPr txBox="1"/>
          <p:nvPr/>
        </p:nvSpPr>
        <p:spPr>
          <a:xfrm rot="611">
            <a:off x="2866637" y="3554935"/>
            <a:ext cx="168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ack/message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1" name="Google Shape;1681;p67"/>
          <p:cNvCxnSpPr/>
          <p:nvPr/>
        </p:nvCxnSpPr>
        <p:spPr>
          <a:xfrm flipH="1" rot="10800000">
            <a:off x="6293950" y="5121075"/>
            <a:ext cx="689400" cy="582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2" name="Google Shape;1682;p67"/>
          <p:cNvCxnSpPr/>
          <p:nvPr/>
        </p:nvCxnSpPr>
        <p:spPr>
          <a:xfrm rot="10800000">
            <a:off x="4718075" y="4843650"/>
            <a:ext cx="313500" cy="78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3" name="Google Shape;1683;p67"/>
          <p:cNvCxnSpPr/>
          <p:nvPr/>
        </p:nvCxnSpPr>
        <p:spPr>
          <a:xfrm rot="10800000">
            <a:off x="4838575" y="4810825"/>
            <a:ext cx="327300" cy="78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84" name="Google Shape;1684;p67"/>
          <p:cNvSpPr txBox="1"/>
          <p:nvPr/>
        </p:nvSpPr>
        <p:spPr>
          <a:xfrm rot="-2511554">
            <a:off x="3311312" y="5562773"/>
            <a:ext cx="1657119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cluster-go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67"/>
          <p:cNvSpPr txBox="1"/>
          <p:nvPr/>
        </p:nvSpPr>
        <p:spPr>
          <a:xfrm rot="-2399683">
            <a:off x="5436435" y="4974852"/>
            <a:ext cx="1466120" cy="456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cluster-ok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6" name="Google Shape;1686;p67"/>
          <p:cNvSpPr/>
          <p:nvPr/>
        </p:nvSpPr>
        <p:spPr>
          <a:xfrm>
            <a:off x="6322925" y="4314675"/>
            <a:ext cx="1641600" cy="8064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7" name="Google Shape;1687;p67"/>
          <p:cNvSpPr/>
          <p:nvPr/>
        </p:nvSpPr>
        <p:spPr>
          <a:xfrm>
            <a:off x="3612788" y="4036575"/>
            <a:ext cx="1641600" cy="8064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Synchronizer 𝚪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ClusterSync (CS)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Similar to 𝚩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After receiving </a:t>
            </a:r>
            <a:r>
              <a:rPr lang="en">
                <a:solidFill>
                  <a:srgbClr val="38761D"/>
                </a:solidFill>
              </a:rPr>
              <a:t>ok</a:t>
            </a:r>
            <a:r>
              <a:rPr lang="en"/>
              <a:t> from all nodes in the cluster, send </a:t>
            </a:r>
            <a:r>
              <a:rPr lang="en">
                <a:solidFill>
                  <a:srgbClr val="38761D"/>
                </a:solidFill>
              </a:rPr>
              <a:t>cluster-ok</a:t>
            </a:r>
            <a:r>
              <a:rPr lang="en"/>
              <a:t> to ForestSync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After receiving </a:t>
            </a:r>
            <a:r>
              <a:rPr lang="en">
                <a:solidFill>
                  <a:srgbClr val="38761D"/>
                </a:solidFill>
              </a:rPr>
              <a:t>cluster-go</a:t>
            </a:r>
            <a:r>
              <a:rPr lang="en"/>
              <a:t> from ForestSync, send </a:t>
            </a:r>
            <a:r>
              <a:rPr lang="en">
                <a:solidFill>
                  <a:srgbClr val="38761D"/>
                </a:solidFill>
              </a:rPr>
              <a:t>go</a:t>
            </a:r>
            <a:r>
              <a:rPr lang="en"/>
              <a:t> to all nodes in the cluster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ForestSync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Safe synchronizer for the graph G’ of clusters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Two nodes in G’ have a link if any corresponding nodes in G have a link between them</a:t>
            </a:r>
            <a:endParaRPr/>
          </a:p>
        </p:txBody>
      </p:sp>
      <p:sp>
        <p:nvSpPr>
          <p:cNvPr id="1694" name="Google Shape;1694;p6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69"/>
          <p:cNvSpPr/>
          <p:nvPr/>
        </p:nvSpPr>
        <p:spPr>
          <a:xfrm>
            <a:off x="4317150" y="5586725"/>
            <a:ext cx="2473500" cy="1064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ForestSync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0" name="Google Shape;1700;p69"/>
          <p:cNvSpPr/>
          <p:nvPr/>
        </p:nvSpPr>
        <p:spPr>
          <a:xfrm>
            <a:off x="6114700" y="1835375"/>
            <a:ext cx="1906500" cy="3464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69"/>
          <p:cNvSpPr/>
          <p:nvPr/>
        </p:nvSpPr>
        <p:spPr>
          <a:xfrm>
            <a:off x="1656300" y="1530975"/>
            <a:ext cx="3652800" cy="380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2" name="Google Shape;1702;p69"/>
          <p:cNvCxnSpPr>
            <a:endCxn id="1703" idx="3"/>
          </p:cNvCxnSpPr>
          <p:nvPr/>
        </p:nvCxnSpPr>
        <p:spPr>
          <a:xfrm flipH="1" rot="10800000">
            <a:off x="5989449" y="4980645"/>
            <a:ext cx="765300" cy="6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04" name="Google Shape;1704;p69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5" name="Google Shape;1705;p69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06" name="Google Shape;1706;p69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7" name="Google Shape;1707;p69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08" name="Google Shape;1708;p69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9" name="Google Shape;1709;p69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10" name="Google Shape;1710;p69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69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2" name="Google Shape;1712;p69"/>
          <p:cNvCxnSpPr>
            <a:stCxn id="1710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13" name="Google Shape;1713;p69"/>
          <p:cNvCxnSpPr>
            <a:endCxn id="1710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14" name="Google Shape;1714;p69"/>
          <p:cNvCxnSpPr>
            <a:endCxn id="1711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15" name="Google Shape;1715;p69"/>
          <p:cNvCxnSpPr>
            <a:stCxn id="1711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16" name="Google Shape;1716;p69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7" name="Google Shape;1717;p69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18" name="Google Shape;1718;p69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9" name="Google Shape;1719;p69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20" name="Google Shape;1720;p69"/>
          <p:cNvCxnSpPr/>
          <p:nvPr/>
        </p:nvCxnSpPr>
        <p:spPr>
          <a:xfrm rot="10800000">
            <a:off x="2247209" y="1414643"/>
            <a:ext cx="900" cy="5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69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22" name="Google Shape;1722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</a:t>
            </a:r>
            <a:r>
              <a:rPr lang="en">
                <a:solidFill>
                  <a:schemeClr val="lt1"/>
                </a:solidFill>
              </a:rPr>
              <a:t>𝚪</a:t>
            </a:r>
            <a:endParaRPr/>
          </a:p>
        </p:txBody>
      </p:sp>
      <p:sp>
        <p:nvSpPr>
          <p:cNvPr id="1723" name="Google Shape;1723;p6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4" name="Google Shape;1724;p69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69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69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7" name="Google Shape;1727;p69"/>
          <p:cNvCxnSpPr>
            <a:stCxn id="1726" idx="0"/>
            <a:endCxn id="1728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9" name="Google Shape;1729;p69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30" name="Google Shape;1730;p69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1" name="Google Shape;1731;p69"/>
          <p:cNvCxnSpPr>
            <a:stCxn id="1725" idx="0"/>
            <a:endCxn id="1732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33" name="Google Shape;1733;p69"/>
          <p:cNvCxnSpPr>
            <a:stCxn id="1724" idx="0"/>
            <a:endCxn id="1734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69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34" name="Google Shape;1734;p69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69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69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69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69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69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69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0" name="Google Shape;1740;p69"/>
          <p:cNvCxnSpPr>
            <a:stCxn id="1736" idx="2"/>
            <a:endCxn id="1724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1" name="Google Shape;1741;p69"/>
          <p:cNvCxnSpPr>
            <a:stCxn id="1725" idx="2"/>
            <a:endCxn id="1736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2" name="Google Shape;1742;p69"/>
          <p:cNvCxnSpPr>
            <a:stCxn id="1724" idx="6"/>
            <a:endCxn id="1737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3" name="Google Shape;1743;p69"/>
          <p:cNvCxnSpPr>
            <a:stCxn id="1737" idx="6"/>
            <a:endCxn id="1725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4" name="Google Shape;1744;p69"/>
          <p:cNvCxnSpPr>
            <a:stCxn id="1738" idx="2"/>
            <a:endCxn id="1725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5" name="Google Shape;1745;p69"/>
          <p:cNvCxnSpPr>
            <a:stCxn id="1726" idx="2"/>
            <a:endCxn id="1738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6" name="Google Shape;1746;p69"/>
          <p:cNvCxnSpPr>
            <a:stCxn id="1725" idx="6"/>
            <a:endCxn id="1739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7" name="Google Shape;1747;p69"/>
          <p:cNvCxnSpPr>
            <a:stCxn id="1739" idx="6"/>
            <a:endCxn id="1726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48" name="Google Shape;1748;p69"/>
          <p:cNvSpPr/>
          <p:nvPr/>
        </p:nvSpPr>
        <p:spPr>
          <a:xfrm>
            <a:off x="4317150" y="4049694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69"/>
          <p:cNvSpPr/>
          <p:nvPr/>
        </p:nvSpPr>
        <p:spPr>
          <a:xfrm>
            <a:off x="6645925" y="4346369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9" name="Google Shape;1749;p69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69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1" name="Google Shape;1751;p69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2" name="Google Shape;1752;p69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3" name="Google Shape;1753;p69"/>
          <p:cNvSpPr txBox="1"/>
          <p:nvPr/>
        </p:nvSpPr>
        <p:spPr>
          <a:xfrm rot="628">
            <a:off x="2634175" y="2729338"/>
            <a:ext cx="1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message/ack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4" name="Google Shape;1754;p69"/>
          <p:cNvSpPr txBox="1"/>
          <p:nvPr/>
        </p:nvSpPr>
        <p:spPr>
          <a:xfrm rot="611">
            <a:off x="2866637" y="3554935"/>
            <a:ext cx="168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ack/message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69"/>
          <p:cNvSpPr txBox="1"/>
          <p:nvPr/>
        </p:nvSpPr>
        <p:spPr>
          <a:xfrm>
            <a:off x="3781532" y="3908744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69"/>
          <p:cNvSpPr txBox="1"/>
          <p:nvPr/>
        </p:nvSpPr>
        <p:spPr>
          <a:xfrm>
            <a:off x="2680620" y="4624446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7" name="Google Shape;1757;p69"/>
          <p:cNvCxnSpPr/>
          <p:nvPr/>
        </p:nvCxnSpPr>
        <p:spPr>
          <a:xfrm flipH="1" rot="10800000">
            <a:off x="6293950" y="5086875"/>
            <a:ext cx="723600" cy="616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8" name="Google Shape;1758;p69"/>
          <p:cNvCxnSpPr>
            <a:endCxn id="1748" idx="4"/>
          </p:cNvCxnSpPr>
          <p:nvPr/>
        </p:nvCxnSpPr>
        <p:spPr>
          <a:xfrm rot="10800000">
            <a:off x="4688700" y="4792794"/>
            <a:ext cx="342900" cy="83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9" name="Google Shape;1759;p69"/>
          <p:cNvCxnSpPr/>
          <p:nvPr/>
        </p:nvCxnSpPr>
        <p:spPr>
          <a:xfrm rot="10800000">
            <a:off x="4838575" y="4810825"/>
            <a:ext cx="327300" cy="78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60" name="Google Shape;1760;p69"/>
          <p:cNvSpPr txBox="1"/>
          <p:nvPr/>
        </p:nvSpPr>
        <p:spPr>
          <a:xfrm rot="-2511554">
            <a:off x="3311312" y="5562773"/>
            <a:ext cx="1657119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cluster-go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69"/>
          <p:cNvSpPr txBox="1"/>
          <p:nvPr/>
        </p:nvSpPr>
        <p:spPr>
          <a:xfrm rot="-2399683">
            <a:off x="5530910" y="4885327"/>
            <a:ext cx="1466120" cy="456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cluster-ok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69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70"/>
          <p:cNvSpPr/>
          <p:nvPr/>
        </p:nvSpPr>
        <p:spPr>
          <a:xfrm>
            <a:off x="6114700" y="1835375"/>
            <a:ext cx="1906500" cy="385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0"/>
          <p:cNvSpPr/>
          <p:nvPr/>
        </p:nvSpPr>
        <p:spPr>
          <a:xfrm>
            <a:off x="1656300" y="1530975"/>
            <a:ext cx="3652800" cy="380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9" name="Google Shape;1769;p70"/>
          <p:cNvCxnSpPr/>
          <p:nvPr/>
        </p:nvCxnSpPr>
        <p:spPr>
          <a:xfrm rot="10800000">
            <a:off x="7017475" y="392856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0" name="Google Shape;1770;p70"/>
          <p:cNvCxnSpPr/>
          <p:nvPr/>
        </p:nvCxnSpPr>
        <p:spPr>
          <a:xfrm rot="10800000">
            <a:off x="7183100" y="3849301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71" name="Google Shape;1771;p70"/>
          <p:cNvCxnSpPr/>
          <p:nvPr/>
        </p:nvCxnSpPr>
        <p:spPr>
          <a:xfrm rot="10800000">
            <a:off x="4552100" y="3634335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2" name="Google Shape;1772;p70"/>
          <p:cNvCxnSpPr/>
          <p:nvPr/>
        </p:nvCxnSpPr>
        <p:spPr>
          <a:xfrm rot="10800000">
            <a:off x="4688700" y="36318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73" name="Google Shape;1773;p70"/>
          <p:cNvCxnSpPr/>
          <p:nvPr/>
        </p:nvCxnSpPr>
        <p:spPr>
          <a:xfrm rot="10800000">
            <a:off x="2221250" y="3882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4" name="Google Shape;1774;p70"/>
          <p:cNvCxnSpPr/>
          <p:nvPr/>
        </p:nvCxnSpPr>
        <p:spPr>
          <a:xfrm rot="10800000">
            <a:off x="2371255" y="3746575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75" name="Google Shape;1775;p70"/>
          <p:cNvSpPr/>
          <p:nvPr/>
        </p:nvSpPr>
        <p:spPr>
          <a:xfrm rot="-189103">
            <a:off x="3248972" y="4266444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0"/>
          <p:cNvSpPr/>
          <p:nvPr/>
        </p:nvSpPr>
        <p:spPr>
          <a:xfrm rot="-189103">
            <a:off x="3262459" y="4655166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7" name="Google Shape;1777;p70"/>
          <p:cNvCxnSpPr>
            <a:stCxn id="1775" idx="2"/>
          </p:cNvCxnSpPr>
          <p:nvPr/>
        </p:nvCxnSpPr>
        <p:spPr>
          <a:xfrm flipH="1">
            <a:off x="2592931" y="4360011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78" name="Google Shape;1778;p70"/>
          <p:cNvCxnSpPr>
            <a:endCxn id="1775" idx="6"/>
          </p:cNvCxnSpPr>
          <p:nvPr/>
        </p:nvCxnSpPr>
        <p:spPr>
          <a:xfrm rot="10800000">
            <a:off x="3723331" y="4333911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79" name="Google Shape;1779;p70"/>
          <p:cNvCxnSpPr>
            <a:endCxn id="1776" idx="2"/>
          </p:cNvCxnSpPr>
          <p:nvPr/>
        </p:nvCxnSpPr>
        <p:spPr>
          <a:xfrm>
            <a:off x="2592918" y="4653934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80" name="Google Shape;1780;p70"/>
          <p:cNvCxnSpPr>
            <a:stCxn id="1776" idx="6"/>
          </p:cNvCxnSpPr>
          <p:nvPr/>
        </p:nvCxnSpPr>
        <p:spPr>
          <a:xfrm flipH="1" rot="10800000">
            <a:off x="3736818" y="4403434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81" name="Google Shape;1781;p70"/>
          <p:cNvCxnSpPr/>
          <p:nvPr/>
        </p:nvCxnSpPr>
        <p:spPr>
          <a:xfrm rot="10800000">
            <a:off x="7044334" y="1651318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70"/>
          <p:cNvCxnSpPr/>
          <p:nvPr/>
        </p:nvCxnSpPr>
        <p:spPr>
          <a:xfrm rot="10800000">
            <a:off x="7209959" y="1572055"/>
            <a:ext cx="0" cy="4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83" name="Google Shape;1783;p70"/>
          <p:cNvCxnSpPr/>
          <p:nvPr/>
        </p:nvCxnSpPr>
        <p:spPr>
          <a:xfrm rot="10800000">
            <a:off x="4578959" y="1357089"/>
            <a:ext cx="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70"/>
          <p:cNvCxnSpPr/>
          <p:nvPr/>
        </p:nvCxnSpPr>
        <p:spPr>
          <a:xfrm rot="10800000">
            <a:off x="4715559" y="1354643"/>
            <a:ext cx="0" cy="39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85" name="Google Shape;1785;p70"/>
          <p:cNvCxnSpPr/>
          <p:nvPr/>
        </p:nvCxnSpPr>
        <p:spPr>
          <a:xfrm rot="10800000">
            <a:off x="2247209" y="1414643"/>
            <a:ext cx="900" cy="5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6" name="Google Shape;1786;p70"/>
          <p:cNvCxnSpPr/>
          <p:nvPr/>
        </p:nvCxnSpPr>
        <p:spPr>
          <a:xfrm rot="10800000">
            <a:off x="2398114" y="146932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87" name="Google Shape;1787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Synchronizer </a:t>
            </a:r>
            <a:r>
              <a:rPr lang="en">
                <a:solidFill>
                  <a:schemeClr val="lt1"/>
                </a:solidFill>
              </a:rPr>
              <a:t>𝚪</a:t>
            </a:r>
            <a:endParaRPr/>
          </a:p>
        </p:txBody>
      </p:sp>
      <p:sp>
        <p:nvSpPr>
          <p:cNvPr id="1788" name="Google Shape;1788;p7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9" name="Google Shape;1789;p70"/>
          <p:cNvSpPr/>
          <p:nvPr/>
        </p:nvSpPr>
        <p:spPr>
          <a:xfrm>
            <a:off x="1849700" y="3134713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70"/>
          <p:cNvSpPr/>
          <p:nvPr/>
        </p:nvSpPr>
        <p:spPr>
          <a:xfrm>
            <a:off x="4317150" y="2884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70"/>
          <p:cNvSpPr/>
          <p:nvPr/>
        </p:nvSpPr>
        <p:spPr>
          <a:xfrm>
            <a:off x="6645925" y="3180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FE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2" name="Google Shape;1792;p70"/>
          <p:cNvCxnSpPr>
            <a:stCxn id="1791" idx="0"/>
            <a:endCxn id="1793" idx="4"/>
          </p:cNvCxnSpPr>
          <p:nvPr/>
        </p:nvCxnSpPr>
        <p:spPr>
          <a:xfrm rot="10800000">
            <a:off x="7017475" y="27809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4" name="Google Shape;1794;p70"/>
          <p:cNvCxnSpPr/>
          <p:nvPr/>
        </p:nvCxnSpPr>
        <p:spPr>
          <a:xfrm rot="10800000">
            <a:off x="7183100" y="27017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95" name="Google Shape;1795;p70"/>
          <p:cNvCxnSpPr/>
          <p:nvPr/>
        </p:nvCxnSpPr>
        <p:spPr>
          <a:xfrm rot="10800000">
            <a:off x="4552100" y="24867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6" name="Google Shape;1796;p70"/>
          <p:cNvCxnSpPr>
            <a:stCxn id="1790" idx="0"/>
            <a:endCxn id="1797" idx="4"/>
          </p:cNvCxnSpPr>
          <p:nvPr/>
        </p:nvCxnSpPr>
        <p:spPr>
          <a:xfrm rot="10800000">
            <a:off x="4688700" y="24843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98" name="Google Shape;1798;p70"/>
          <p:cNvCxnSpPr>
            <a:stCxn id="1789" idx="0"/>
            <a:endCxn id="1799" idx="4"/>
          </p:cNvCxnSpPr>
          <p:nvPr/>
        </p:nvCxnSpPr>
        <p:spPr>
          <a:xfrm rot="10800000">
            <a:off x="2221250" y="27348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0" name="Google Shape;1800;p70"/>
          <p:cNvCxnSpPr/>
          <p:nvPr/>
        </p:nvCxnSpPr>
        <p:spPr>
          <a:xfrm rot="10800000">
            <a:off x="2371255" y="25989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99" name="Google Shape;1799;p70"/>
          <p:cNvSpPr/>
          <p:nvPr/>
        </p:nvSpPr>
        <p:spPr>
          <a:xfrm>
            <a:off x="1849700" y="1991713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70"/>
          <p:cNvSpPr/>
          <p:nvPr/>
        </p:nvSpPr>
        <p:spPr>
          <a:xfrm>
            <a:off x="4317150" y="17412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70"/>
          <p:cNvSpPr/>
          <p:nvPr/>
        </p:nvSpPr>
        <p:spPr>
          <a:xfrm>
            <a:off x="6645925" y="20378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70"/>
          <p:cNvSpPr/>
          <p:nvPr/>
        </p:nvSpPr>
        <p:spPr>
          <a:xfrm rot="-189103">
            <a:off x="3248972" y="3118868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0"/>
          <p:cNvSpPr/>
          <p:nvPr/>
        </p:nvSpPr>
        <p:spPr>
          <a:xfrm rot="-189103">
            <a:off x="3262459" y="3507590"/>
            <a:ext cx="474718" cy="16103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0"/>
          <p:cNvSpPr/>
          <p:nvPr/>
        </p:nvSpPr>
        <p:spPr>
          <a:xfrm rot="644518">
            <a:off x="5655790" y="3151728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70"/>
          <p:cNvSpPr/>
          <p:nvPr/>
        </p:nvSpPr>
        <p:spPr>
          <a:xfrm rot="644518">
            <a:off x="5575535" y="3532314"/>
            <a:ext cx="474820" cy="16097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5" name="Google Shape;1805;p70"/>
          <p:cNvCxnSpPr>
            <a:stCxn id="1801" idx="2"/>
            <a:endCxn id="1789" idx="6"/>
          </p:cNvCxnSpPr>
          <p:nvPr/>
        </p:nvCxnSpPr>
        <p:spPr>
          <a:xfrm flipH="1">
            <a:off x="2592931" y="3212435"/>
            <a:ext cx="656400" cy="2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06" name="Google Shape;1806;p70"/>
          <p:cNvCxnSpPr>
            <a:stCxn id="1790" idx="2"/>
            <a:endCxn id="1801" idx="6"/>
          </p:cNvCxnSpPr>
          <p:nvPr/>
        </p:nvCxnSpPr>
        <p:spPr>
          <a:xfrm rot="10800000">
            <a:off x="3723450" y="3186463"/>
            <a:ext cx="593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07" name="Google Shape;1807;p70"/>
          <p:cNvCxnSpPr>
            <a:stCxn id="1789" idx="6"/>
            <a:endCxn id="1802" idx="2"/>
          </p:cNvCxnSpPr>
          <p:nvPr/>
        </p:nvCxnSpPr>
        <p:spPr>
          <a:xfrm>
            <a:off x="2592800" y="3506263"/>
            <a:ext cx="66990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08" name="Google Shape;1808;p70"/>
          <p:cNvCxnSpPr>
            <a:stCxn id="1802" idx="6"/>
            <a:endCxn id="1790" idx="2"/>
          </p:cNvCxnSpPr>
          <p:nvPr/>
        </p:nvCxnSpPr>
        <p:spPr>
          <a:xfrm flipH="1" rot="10800000">
            <a:off x="3736818" y="3255858"/>
            <a:ext cx="580200" cy="3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09" name="Google Shape;1809;p70"/>
          <p:cNvCxnSpPr>
            <a:stCxn id="1803" idx="2"/>
            <a:endCxn id="1790" idx="6"/>
          </p:cNvCxnSpPr>
          <p:nvPr/>
        </p:nvCxnSpPr>
        <p:spPr>
          <a:xfrm flipH="1">
            <a:off x="5060250" y="3187967"/>
            <a:ext cx="599700" cy="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10" name="Google Shape;1810;p70"/>
          <p:cNvCxnSpPr>
            <a:stCxn id="1791" idx="2"/>
            <a:endCxn id="1803" idx="6"/>
          </p:cNvCxnSpPr>
          <p:nvPr/>
        </p:nvCxnSpPr>
        <p:spPr>
          <a:xfrm rot="10800000">
            <a:off x="6126325" y="3276438"/>
            <a:ext cx="5196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11" name="Google Shape;1811;p70"/>
          <p:cNvCxnSpPr>
            <a:stCxn id="1790" idx="6"/>
            <a:endCxn id="1804" idx="2"/>
          </p:cNvCxnSpPr>
          <p:nvPr/>
        </p:nvCxnSpPr>
        <p:spPr>
          <a:xfrm>
            <a:off x="5060250" y="3255763"/>
            <a:ext cx="519300" cy="3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12" name="Google Shape;1812;p70"/>
          <p:cNvCxnSpPr>
            <a:stCxn id="1804" idx="6"/>
            <a:endCxn id="1791" idx="2"/>
          </p:cNvCxnSpPr>
          <p:nvPr/>
        </p:nvCxnSpPr>
        <p:spPr>
          <a:xfrm flipH="1" rot="10800000">
            <a:off x="6046196" y="3552353"/>
            <a:ext cx="599700" cy="1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13" name="Google Shape;1813;p70"/>
          <p:cNvSpPr/>
          <p:nvPr/>
        </p:nvSpPr>
        <p:spPr>
          <a:xfrm>
            <a:off x="4317150" y="4049703"/>
            <a:ext cx="743100" cy="11967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FS</a:t>
            </a:r>
            <a:r>
              <a:rPr b="1"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70"/>
          <p:cNvSpPr/>
          <p:nvPr/>
        </p:nvSpPr>
        <p:spPr>
          <a:xfrm>
            <a:off x="6598375" y="4346375"/>
            <a:ext cx="790800" cy="1140300"/>
          </a:xfrm>
          <a:prstGeom prst="ellipse">
            <a:avLst/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FS</a:t>
            </a:r>
            <a:r>
              <a:rPr b="1" baseline="-25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1" baseline="-25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70"/>
          <p:cNvSpPr txBox="1"/>
          <p:nvPr/>
        </p:nvSpPr>
        <p:spPr>
          <a:xfrm rot="-2511161">
            <a:off x="874252" y="2974917"/>
            <a:ext cx="147208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70"/>
          <p:cNvSpPr txBox="1"/>
          <p:nvPr/>
        </p:nvSpPr>
        <p:spPr>
          <a:xfrm rot="-2700000">
            <a:off x="7010096" y="2359200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70"/>
          <p:cNvSpPr txBox="1"/>
          <p:nvPr/>
        </p:nvSpPr>
        <p:spPr>
          <a:xfrm rot="-2511504">
            <a:off x="1792173" y="3853959"/>
            <a:ext cx="476103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70"/>
          <p:cNvSpPr txBox="1"/>
          <p:nvPr/>
        </p:nvSpPr>
        <p:spPr>
          <a:xfrm rot="-2698473">
            <a:off x="7158139" y="3920317"/>
            <a:ext cx="477509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70"/>
          <p:cNvSpPr txBox="1"/>
          <p:nvPr/>
        </p:nvSpPr>
        <p:spPr>
          <a:xfrm rot="628">
            <a:off x="2634175" y="2729338"/>
            <a:ext cx="1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message/ack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70"/>
          <p:cNvSpPr txBox="1"/>
          <p:nvPr/>
        </p:nvSpPr>
        <p:spPr>
          <a:xfrm rot="611">
            <a:off x="2866637" y="3554935"/>
            <a:ext cx="168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ack/message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1" name="Google Shape;1821;p70"/>
          <p:cNvSpPr txBox="1"/>
          <p:nvPr/>
        </p:nvSpPr>
        <p:spPr>
          <a:xfrm>
            <a:off x="3781532" y="3908744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baseline="-25000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2" name="Google Shape;1822;p70"/>
          <p:cNvSpPr txBox="1"/>
          <p:nvPr/>
        </p:nvSpPr>
        <p:spPr>
          <a:xfrm>
            <a:off x="2680620" y="4624446"/>
            <a:ext cx="716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aseline="-25000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3" name="Google Shape;1823;p70"/>
          <p:cNvSpPr txBox="1"/>
          <p:nvPr/>
        </p:nvSpPr>
        <p:spPr>
          <a:xfrm rot="-2511554">
            <a:off x="3081680" y="5746536"/>
            <a:ext cx="1657119" cy="45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cluster-go</a:t>
            </a:r>
            <a:endParaRPr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4" name="Google Shape;1824;p70"/>
          <p:cNvSpPr txBox="1"/>
          <p:nvPr/>
        </p:nvSpPr>
        <p:spPr>
          <a:xfrm rot="-2399683">
            <a:off x="3801129" y="5594889"/>
            <a:ext cx="1466120" cy="456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cluster-ok</a:t>
            </a:r>
            <a:endParaRPr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70"/>
          <p:cNvSpPr/>
          <p:nvPr/>
        </p:nvSpPr>
        <p:spPr>
          <a:xfrm>
            <a:off x="1849700" y="4300194"/>
            <a:ext cx="743100" cy="7431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baseline="-25000" lang="en" sz="16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6" name="Google Shape;1826;p70"/>
          <p:cNvCxnSpPr>
            <a:stCxn id="1813" idx="4"/>
            <a:endCxn id="1813" idx="3"/>
          </p:cNvCxnSpPr>
          <p:nvPr/>
        </p:nvCxnSpPr>
        <p:spPr>
          <a:xfrm flipH="1" rot="5400000">
            <a:off x="4469700" y="5027403"/>
            <a:ext cx="175200" cy="262800"/>
          </a:xfrm>
          <a:prstGeom prst="curvedConnector3">
            <a:avLst>
              <a:gd fmla="val -13591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7" name="Google Shape;1827;p70"/>
          <p:cNvCxnSpPr>
            <a:stCxn id="1813" idx="5"/>
            <a:endCxn id="1813" idx="4"/>
          </p:cNvCxnSpPr>
          <p:nvPr/>
        </p:nvCxnSpPr>
        <p:spPr>
          <a:xfrm rot="5400000">
            <a:off x="4732426" y="5027351"/>
            <a:ext cx="175200" cy="262800"/>
          </a:xfrm>
          <a:prstGeom prst="curvedConnector3">
            <a:avLst>
              <a:gd fmla="val 23594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28" name="Google Shape;1828;p70"/>
          <p:cNvSpPr/>
          <p:nvPr/>
        </p:nvSpPr>
        <p:spPr>
          <a:xfrm rot="643739">
            <a:off x="5109784" y="4703561"/>
            <a:ext cx="1439057" cy="160977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network model, reformulated as I/O automata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100" y="1308025"/>
            <a:ext cx="89382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Interactions between user process i and synch: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user-send(T, r)</a:t>
            </a:r>
            <a:r>
              <a:rPr baseline="-25000" lang="en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user-receive(T, r)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T: set of (message, destination) pairs, destination ∊ nbrs(i)</a:t>
            </a:r>
            <a:endParaRPr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 is ∅ if no messages in round r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r: round number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530975" y="53718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GlobSynch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163900" y="45825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097950" y="43320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817125" y="46286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7"/>
          <p:cNvCxnSpPr>
            <a:endCxn id="112" idx="4"/>
          </p:cNvCxnSpPr>
          <p:nvPr/>
        </p:nvCxnSpPr>
        <p:spPr>
          <a:xfrm rot="10800000">
            <a:off x="1535450" y="53256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11" idx="1"/>
          </p:cNvCxnSpPr>
          <p:nvPr/>
        </p:nvCxnSpPr>
        <p:spPr>
          <a:xfrm rot="10800000">
            <a:off x="1772730" y="52823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7" name="Google Shape;117;p17"/>
          <p:cNvCxnSpPr>
            <a:stCxn id="111" idx="0"/>
          </p:cNvCxnSpPr>
          <p:nvPr/>
        </p:nvCxnSpPr>
        <p:spPr>
          <a:xfrm flipH="1" rot="10800000">
            <a:off x="3196275" y="50406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endCxn id="113" idx="4"/>
          </p:cNvCxnSpPr>
          <p:nvPr/>
        </p:nvCxnSpPr>
        <p:spPr>
          <a:xfrm flipH="1" rot="10800000">
            <a:off x="3384300" y="50751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9" name="Google Shape;119;p17"/>
          <p:cNvCxnSpPr>
            <a:stCxn id="111" idx="7"/>
            <a:endCxn id="114" idx="3"/>
          </p:cNvCxnSpPr>
          <p:nvPr/>
        </p:nvCxnSpPr>
        <p:spPr>
          <a:xfrm flipH="1" rot="10800000">
            <a:off x="4373820" y="5263102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 flipH="1" rot="10800000">
            <a:off x="4592900" y="53806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 flipH="1" rot="10800000">
            <a:off x="5332017" y="4234780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14" idx="7"/>
          </p:cNvCxnSpPr>
          <p:nvPr/>
        </p:nvCxnSpPr>
        <p:spPr>
          <a:xfrm flipH="1" rot="10800000">
            <a:off x="5451401" y="4324412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rot="10800000">
            <a:off x="3332900" y="3966059"/>
            <a:ext cx="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13" idx="0"/>
          </p:cNvCxnSpPr>
          <p:nvPr/>
        </p:nvCxnSpPr>
        <p:spPr>
          <a:xfrm rot="10800000">
            <a:off x="3469500" y="3984013"/>
            <a:ext cx="0" cy="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5" name="Google Shape;125;p17"/>
          <p:cNvCxnSpPr>
            <a:stCxn id="112" idx="0"/>
          </p:cNvCxnSpPr>
          <p:nvPr/>
        </p:nvCxnSpPr>
        <p:spPr>
          <a:xfrm rot="10800000">
            <a:off x="1535450" y="4082713"/>
            <a:ext cx="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1685455" y="4046799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2099386" y="4700322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336700" y="46563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605250" y="4631969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028325" y="46563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275388" y="47092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498488" y="4786063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Synchronizer 𝚪: details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ClusterSync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Variant of Synchronizer </a:t>
            </a:r>
            <a:r>
              <a:rPr lang="en"/>
              <a:t>𝚩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Root sends </a:t>
            </a:r>
            <a:r>
              <a:rPr lang="en">
                <a:solidFill>
                  <a:srgbClr val="38761D"/>
                </a:solidFill>
              </a:rPr>
              <a:t>cluster-ok</a:t>
            </a:r>
            <a:r>
              <a:rPr lang="en"/>
              <a:t> and waits for </a:t>
            </a:r>
            <a:r>
              <a:rPr lang="en">
                <a:solidFill>
                  <a:srgbClr val="38761D"/>
                </a:solidFill>
              </a:rPr>
              <a:t>cluster-go</a:t>
            </a:r>
            <a:r>
              <a:rPr lang="en"/>
              <a:t> before broadcasting </a:t>
            </a:r>
            <a:r>
              <a:rPr lang="en">
                <a:solidFill>
                  <a:srgbClr val="38761D"/>
                </a:solidFill>
              </a:rPr>
              <a:t>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ForestSync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Root node runs Synchronizer 𝚨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Simulate communication channels between roots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need to traverse multi-node paths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But paths are guaranteed to exist as some at least a pair of nodes, one node in each cluster, has a link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38761D"/>
                </a:solidFill>
              </a:rPr>
              <a:t>cluster-ok</a:t>
            </a:r>
            <a:r>
              <a:rPr lang="en"/>
              <a:t> and </a:t>
            </a:r>
            <a:r>
              <a:rPr lang="en">
                <a:solidFill>
                  <a:srgbClr val="38761D"/>
                </a:solidFill>
              </a:rPr>
              <a:t>cluster-go</a:t>
            </a:r>
            <a:r>
              <a:rPr lang="en"/>
              <a:t> are internal actions</a:t>
            </a:r>
            <a:endParaRPr/>
          </a:p>
        </p:txBody>
      </p:sp>
      <p:sp>
        <p:nvSpPr>
          <p:cNvPr id="1835" name="Google Shape;1835;p7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Synchronizer 𝚪: composition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Physical view: nodes (processors) and channels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Logical view: User processes, FE, CS, FS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Processors run the composition of four automata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Common approach in complex systems</a:t>
            </a:r>
            <a:endParaRPr/>
          </a:p>
        </p:txBody>
      </p:sp>
      <p:sp>
        <p:nvSpPr>
          <p:cNvPr id="1842" name="Google Shape;1842;p7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</a:t>
            </a:r>
            <a:endParaRPr/>
          </a:p>
        </p:txBody>
      </p:sp>
      <p:sp>
        <p:nvSpPr>
          <p:cNvPr id="1848" name="Google Shape;1848;p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Show</a:t>
            </a:r>
            <a:r>
              <a:rPr lang="en" sz="2400"/>
              <a:t>: For any round, if </a:t>
            </a:r>
            <a:r>
              <a:rPr lang="en" sz="2400">
                <a:solidFill>
                  <a:srgbClr val="38761D"/>
                </a:solidFill>
              </a:rPr>
              <a:t>go</a:t>
            </a:r>
            <a:r>
              <a:rPr baseline="-25000" lang="en" sz="2400">
                <a:solidFill>
                  <a:srgbClr val="38761D"/>
                </a:solidFill>
              </a:rPr>
              <a:t>i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 sz="2400"/>
              <a:t>occurs, then </a:t>
            </a:r>
            <a:r>
              <a:rPr lang="en" sz="2400">
                <a:solidFill>
                  <a:srgbClr val="38761D"/>
                </a:solidFill>
              </a:rPr>
              <a:t>ok</a:t>
            </a:r>
            <a:r>
              <a:rPr baseline="-25000" lang="en" sz="2400">
                <a:solidFill>
                  <a:srgbClr val="38761D"/>
                </a:solidFill>
              </a:rPr>
              <a:t>i</a:t>
            </a:r>
            <a:r>
              <a:rPr lang="en" sz="2400"/>
              <a:t> and </a:t>
            </a:r>
            <a:r>
              <a:rPr lang="en" sz="2400">
                <a:solidFill>
                  <a:srgbClr val="38761D"/>
                </a:solidFill>
              </a:rPr>
              <a:t>ok</a:t>
            </a:r>
            <a:r>
              <a:rPr baseline="-25000" lang="en" sz="2400">
                <a:solidFill>
                  <a:srgbClr val="38761D"/>
                </a:solidFill>
              </a:rPr>
              <a:t>j</a:t>
            </a:r>
            <a:r>
              <a:rPr lang="en" sz="2400"/>
              <a:t> for all</a:t>
            </a:r>
            <a:br>
              <a:rPr lang="en" sz="2400"/>
            </a:br>
            <a:r>
              <a:rPr lang="en" sz="2400"/>
              <a:t>j ∊ neibs(i) occurred previously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is a previous ok</a:t>
            </a:r>
            <a:r>
              <a:rPr baseline="-25000" lang="en" sz="2400"/>
              <a:t>i</a:t>
            </a:r>
            <a:r>
              <a:rPr lang="en" sz="2400"/>
              <a:t>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8761D"/>
                </a:solidFill>
              </a:rPr>
              <a:t>go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preceeded by </a:t>
            </a:r>
            <a:r>
              <a:rPr lang="en">
                <a:solidFill>
                  <a:srgbClr val="38761D"/>
                </a:solidFill>
              </a:rPr>
              <a:t>cluster-go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endParaRPr>
              <a:solidFill>
                <a:srgbClr val="38761D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8761D"/>
                </a:solidFill>
              </a:rPr>
              <a:t>cluster-go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is preceeded by </a:t>
            </a:r>
            <a:r>
              <a:rPr lang="en">
                <a:solidFill>
                  <a:srgbClr val="38761D"/>
                </a:solidFill>
              </a:rPr>
              <a:t>cluster-ok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endParaRPr>
              <a:solidFill>
                <a:srgbClr val="38761D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8761D"/>
                </a:solidFill>
              </a:rPr>
              <a:t>cluster-ok</a:t>
            </a:r>
            <a:r>
              <a:rPr baseline="-25000" lang="en">
                <a:solidFill>
                  <a:srgbClr val="38761D"/>
                </a:solidFill>
              </a:rPr>
              <a:t>i </a:t>
            </a:r>
            <a:r>
              <a:rPr lang="en"/>
              <a:t>is preceeded by </a:t>
            </a:r>
            <a:r>
              <a:rPr lang="en">
                <a:solidFill>
                  <a:srgbClr val="38761D"/>
                </a:solidFill>
              </a:rPr>
              <a:t>ok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endParaRPr baseline="-25000">
              <a:solidFill>
                <a:srgbClr val="38761D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There is a previous ok</a:t>
            </a:r>
            <a:r>
              <a:rPr baseline="-25000" lang="en"/>
              <a:t>j</a:t>
            </a:r>
            <a:r>
              <a:rPr lang="en"/>
              <a:t>, j in same cluster: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38761D"/>
                </a:solidFill>
              </a:rPr>
              <a:t>go</a:t>
            </a:r>
            <a:r>
              <a:rPr baseline="-25000" lang="en" sz="2400">
                <a:solidFill>
                  <a:srgbClr val="38761D"/>
                </a:solidFill>
              </a:rPr>
              <a:t>i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/>
              <a:t>❮</a:t>
            </a:r>
            <a:r>
              <a:rPr lang="en" sz="2400"/>
              <a:t> </a:t>
            </a:r>
            <a:r>
              <a:rPr lang="en" sz="2400">
                <a:solidFill>
                  <a:srgbClr val="38761D"/>
                </a:solidFill>
              </a:rPr>
              <a:t>cluster-go</a:t>
            </a:r>
            <a:r>
              <a:rPr baseline="-25000" lang="en" sz="2400">
                <a:solidFill>
                  <a:srgbClr val="38761D"/>
                </a:solidFill>
              </a:rPr>
              <a:t>i </a:t>
            </a:r>
            <a:r>
              <a:rPr lang="en"/>
              <a:t>❮</a:t>
            </a:r>
            <a:r>
              <a:rPr lang="en">
                <a:solidFill>
                  <a:srgbClr val="38761D"/>
                </a:solidFill>
              </a:rPr>
              <a:t>cluster-ok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❮</a:t>
            </a:r>
            <a:r>
              <a:rPr lang="en">
                <a:solidFill>
                  <a:srgbClr val="38761D"/>
                </a:solidFill>
              </a:rPr>
              <a:t>ok</a:t>
            </a:r>
            <a:r>
              <a:rPr baseline="-25000" lang="en">
                <a:solidFill>
                  <a:srgbClr val="38761D"/>
                </a:solidFill>
              </a:rPr>
              <a:t>j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There is a previous ok</a:t>
            </a:r>
            <a:r>
              <a:rPr baseline="-25000" lang="en"/>
              <a:t>j</a:t>
            </a:r>
            <a:r>
              <a:rPr lang="en"/>
              <a:t>, j in different cluster: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Two clusters are neighbors in G’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400"/>
              <a:buChar char="○"/>
            </a:pPr>
            <a:r>
              <a:rPr lang="en">
                <a:solidFill>
                  <a:srgbClr val="38761D"/>
                </a:solidFill>
              </a:rPr>
              <a:t>go</a:t>
            </a:r>
            <a:r>
              <a:rPr baseline="-25000" lang="en">
                <a:solidFill>
                  <a:srgbClr val="38761D"/>
                </a:solidFill>
              </a:rPr>
              <a:t>i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❮ </a:t>
            </a:r>
            <a:r>
              <a:rPr lang="en">
                <a:solidFill>
                  <a:srgbClr val="38761D"/>
                </a:solidFill>
              </a:rPr>
              <a:t>cluster-go</a:t>
            </a:r>
            <a:r>
              <a:rPr baseline="-25000" lang="en">
                <a:solidFill>
                  <a:srgbClr val="38761D"/>
                </a:solidFill>
              </a:rPr>
              <a:t>i </a:t>
            </a:r>
            <a:r>
              <a:rPr lang="en">
                <a:solidFill>
                  <a:srgbClr val="FF0000"/>
                </a:solidFill>
              </a:rPr>
              <a:t>❮</a:t>
            </a:r>
            <a:r>
              <a:rPr lang="en">
                <a:solidFill>
                  <a:srgbClr val="38761D"/>
                </a:solidFill>
              </a:rPr>
              <a:t>cluster-ok</a:t>
            </a:r>
            <a:r>
              <a:rPr baseline="-25000" lang="en">
                <a:solidFill>
                  <a:srgbClr val="38761D"/>
                </a:solidFill>
              </a:rPr>
              <a:t>j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❮</a:t>
            </a:r>
            <a:r>
              <a:rPr lang="en">
                <a:solidFill>
                  <a:srgbClr val="38761D"/>
                </a:solidFill>
              </a:rPr>
              <a:t>ok</a:t>
            </a:r>
            <a:r>
              <a:rPr baseline="-25000" lang="en">
                <a:solidFill>
                  <a:srgbClr val="38761D"/>
                </a:solidFill>
              </a:rPr>
              <a:t>j</a:t>
            </a:r>
            <a:endParaRPr/>
          </a:p>
        </p:txBody>
      </p:sp>
      <p:sp>
        <p:nvSpPr>
          <p:cNvPr id="1849" name="Google Shape;1849;p7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855" name="Google Shape;1855;p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r rounds, where algorithm sends</a:t>
            </a:r>
            <a:br>
              <a:rPr lang="en"/>
            </a:br>
            <a:r>
              <a:rPr lang="en"/>
              <a:t>m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 → maximum height of cluster tree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e’ → total number of edges in paths between roots of neighboring clusters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</a:t>
            </a:r>
            <a:r>
              <a:rPr lang="en">
                <a:solidFill>
                  <a:srgbClr val="FF0000"/>
                </a:solidFill>
              </a:rPr>
              <a:t>2m</a:t>
            </a:r>
            <a:r>
              <a:rPr lang="en"/>
              <a:t> + O(r(</a:t>
            </a:r>
            <a:r>
              <a:rPr lang="en">
                <a:solidFill>
                  <a:srgbClr val="0000FF"/>
                </a:solidFill>
              </a:rPr>
              <a:t>n</a:t>
            </a:r>
            <a:r>
              <a:rPr lang="en"/>
              <a:t> + </a:t>
            </a:r>
            <a:r>
              <a:rPr lang="en">
                <a:solidFill>
                  <a:srgbClr val="38761D"/>
                </a:solidFill>
              </a:rPr>
              <a:t>e’</a:t>
            </a:r>
            <a:r>
              <a:rPr lang="en"/>
              <a:t>))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O(r h (d + l))</a:t>
            </a:r>
            <a:endParaRPr/>
          </a:p>
        </p:txBody>
      </p:sp>
      <p:sp>
        <p:nvSpPr>
          <p:cNvPr id="1856" name="Google Shape;1856;p7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7" name="Google Shape;1857;p74"/>
          <p:cNvSpPr txBox="1"/>
          <p:nvPr/>
        </p:nvSpPr>
        <p:spPr>
          <a:xfrm>
            <a:off x="767125" y="4625825"/>
            <a:ext cx="2218200" cy="66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Algorithm’s messages and acks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8" name="Google Shape;1858;p74"/>
          <p:cNvSpPr txBox="1"/>
          <p:nvPr/>
        </p:nvSpPr>
        <p:spPr>
          <a:xfrm>
            <a:off x="3110025" y="4625825"/>
            <a:ext cx="2218200" cy="665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𝚩 messages in cluster trees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9" name="Google Shape;1859;p74"/>
          <p:cNvSpPr txBox="1"/>
          <p:nvPr/>
        </p:nvSpPr>
        <p:spPr>
          <a:xfrm>
            <a:off x="5452925" y="4625825"/>
            <a:ext cx="2218200" cy="6654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𝚨 messages between roots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0" name="Google Shape;1860;p74"/>
          <p:cNvCxnSpPr>
            <a:stCxn id="1857" idx="0"/>
          </p:cNvCxnSpPr>
          <p:nvPr/>
        </p:nvCxnSpPr>
        <p:spPr>
          <a:xfrm flipH="1" rot="10800000">
            <a:off x="1876225" y="4270025"/>
            <a:ext cx="887400" cy="35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1" name="Google Shape;1861;p74"/>
          <p:cNvCxnSpPr>
            <a:stCxn id="1858" idx="0"/>
          </p:cNvCxnSpPr>
          <p:nvPr/>
        </p:nvCxnSpPr>
        <p:spPr>
          <a:xfrm flipH="1" rot="10800000">
            <a:off x="4219125" y="4288625"/>
            <a:ext cx="14100" cy="33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2" name="Google Shape;1862;p74"/>
          <p:cNvCxnSpPr>
            <a:stCxn id="1859" idx="0"/>
          </p:cNvCxnSpPr>
          <p:nvPr/>
        </p:nvCxnSpPr>
        <p:spPr>
          <a:xfrm rot="10800000">
            <a:off x="5065025" y="4362425"/>
            <a:ext cx="1497000" cy="2634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868" name="Google Shape;1868;p7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69" name="Google Shape;1869;p75"/>
          <p:cNvGraphicFramePr/>
          <p:nvPr/>
        </p:nvGraphicFramePr>
        <p:xfrm>
          <a:off x="473575" y="148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{05AAB2D0-AD75-4E3C-ACC3-1EA30A9EB3B6}</a:tableStyleId>
              </a:tblPr>
              <a:tblGrid>
                <a:gridCol w="2424125"/>
                <a:gridCol w="2949925"/>
                <a:gridCol w="27605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(transmission)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SimpleSync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O(rd)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2r|E|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Synchronizer 𝚨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O(rd)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+ 2r|E|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Synchronizer 𝚩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O(rdh)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+ 2rn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Synchronizer 𝚪</a:t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O(rdh’)</a:t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O(r(n + e’))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870" name="Google Shape;1870;p75"/>
          <p:cNvSpPr txBox="1"/>
          <p:nvPr>
            <p:ph idx="1" type="body"/>
          </p:nvPr>
        </p:nvSpPr>
        <p:spPr>
          <a:xfrm>
            <a:off x="311700" y="4190763"/>
            <a:ext cx="85206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Ignore local processing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 rounds, m messages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</a:t>
            </a:r>
            <a:r>
              <a:rPr lang="en" sz="2400"/>
              <a:t> → message delay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 → height of global tree; h’ → height of cluster tree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e’ → length of paths between roots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6"/>
          <p:cNvSpPr/>
          <p:nvPr/>
        </p:nvSpPr>
        <p:spPr>
          <a:xfrm rot="5400000">
            <a:off x="6854125" y="2593400"/>
            <a:ext cx="499200" cy="292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76"/>
          <p:cNvSpPr/>
          <p:nvPr/>
        </p:nvSpPr>
        <p:spPr>
          <a:xfrm rot="5400000">
            <a:off x="6854125" y="1336875"/>
            <a:ext cx="499200" cy="292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76"/>
          <p:cNvSpPr/>
          <p:nvPr/>
        </p:nvSpPr>
        <p:spPr>
          <a:xfrm rot="5400000">
            <a:off x="6854125" y="274475"/>
            <a:ext cx="499200" cy="292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76"/>
          <p:cNvSpPr/>
          <p:nvPr/>
        </p:nvSpPr>
        <p:spPr>
          <a:xfrm>
            <a:off x="6677225" y="1746850"/>
            <a:ext cx="499200" cy="2264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76"/>
          <p:cNvSpPr/>
          <p:nvPr/>
        </p:nvSpPr>
        <p:spPr>
          <a:xfrm>
            <a:off x="8200950" y="1871525"/>
            <a:ext cx="499200" cy="2264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76"/>
          <p:cNvSpPr/>
          <p:nvPr/>
        </p:nvSpPr>
        <p:spPr>
          <a:xfrm>
            <a:off x="5536300" y="1746850"/>
            <a:ext cx="499200" cy="2264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avb</a:t>
            </a:r>
            <a:endParaRPr/>
          </a:p>
        </p:txBody>
      </p:sp>
      <p:sp>
        <p:nvSpPr>
          <p:cNvPr id="1881" name="Google Shape;1881;p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Complexity: Example</a:t>
            </a:r>
            <a:endParaRPr/>
          </a:p>
        </p:txBody>
      </p:sp>
      <p:sp>
        <p:nvSpPr>
          <p:cNvPr id="1882" name="Google Shape;1882;p7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83" name="Google Shape;1883;p76"/>
          <p:cNvGraphicFramePr/>
          <p:nvPr/>
        </p:nvGraphicFramePr>
        <p:xfrm>
          <a:off x="228675" y="453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{05AAB2D0-AD75-4E3C-ACC3-1EA30A9EB3B6}</a:tableStyleId>
              </a:tblPr>
              <a:tblGrid>
                <a:gridCol w="699675"/>
                <a:gridCol w="3054975"/>
                <a:gridCol w="26561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(transmission)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𝚨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O(rd)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O(r p</a:t>
                      </a:r>
                      <a:r>
                        <a:rPr baseline="30000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k</a:t>
                      </a:r>
                      <a:r>
                        <a:rPr baseline="30000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𝚩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O(rdp)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O(r p</a:t>
                      </a:r>
                      <a:r>
                        <a:rPr baseline="30000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k)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𝚪</a:t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O(rd)</a:t>
                      </a:r>
                      <a:endParaRPr sz="24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2m + O(r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884" name="Google Shape;1884;p76"/>
          <p:cNvSpPr txBox="1"/>
          <p:nvPr>
            <p:ph idx="1" type="body"/>
          </p:nvPr>
        </p:nvSpPr>
        <p:spPr>
          <a:xfrm>
            <a:off x="311700" y="1218963"/>
            <a:ext cx="85206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p x p grid of cliques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nodes of neighboring</a:t>
            </a:r>
            <a:br>
              <a:rPr lang="en" sz="2400"/>
            </a:br>
            <a:r>
              <a:rPr lang="en" sz="2400"/>
              <a:t>cliques connected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 → O(p)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h’ → O(1)</a:t>
            </a:r>
            <a:endParaRPr sz="2400"/>
          </a:p>
        </p:txBody>
      </p:sp>
      <p:sp>
        <p:nvSpPr>
          <p:cNvPr id="1885" name="Google Shape;1885;p76"/>
          <p:cNvSpPr/>
          <p:nvPr/>
        </p:nvSpPr>
        <p:spPr>
          <a:xfrm>
            <a:off x="5400350" y="13568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1,1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6" name="Google Shape;1886;p76"/>
          <p:cNvSpPr/>
          <p:nvPr/>
        </p:nvSpPr>
        <p:spPr>
          <a:xfrm>
            <a:off x="6545063" y="13568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1,2</a:t>
            </a:r>
            <a:endParaRPr baseline="-25000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7" name="Google Shape;1887;p76"/>
          <p:cNvSpPr/>
          <p:nvPr/>
        </p:nvSpPr>
        <p:spPr>
          <a:xfrm>
            <a:off x="8068800" y="13568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1,p</a:t>
            </a:r>
            <a:endParaRPr/>
          </a:p>
        </p:txBody>
      </p:sp>
      <p:sp>
        <p:nvSpPr>
          <p:cNvPr id="1888" name="Google Shape;1888;p76"/>
          <p:cNvSpPr/>
          <p:nvPr/>
        </p:nvSpPr>
        <p:spPr>
          <a:xfrm>
            <a:off x="8068800" y="24192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2,p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9" name="Google Shape;1889;p76"/>
          <p:cNvSpPr/>
          <p:nvPr/>
        </p:nvSpPr>
        <p:spPr>
          <a:xfrm>
            <a:off x="6545075" y="3675800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76"/>
          <p:cNvSpPr/>
          <p:nvPr/>
        </p:nvSpPr>
        <p:spPr>
          <a:xfrm>
            <a:off x="8068800" y="3675800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p,p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1" name="Google Shape;1891;p76"/>
          <p:cNvSpPr/>
          <p:nvPr/>
        </p:nvSpPr>
        <p:spPr>
          <a:xfrm>
            <a:off x="5400350" y="2419275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76"/>
          <p:cNvSpPr/>
          <p:nvPr/>
        </p:nvSpPr>
        <p:spPr>
          <a:xfrm>
            <a:off x="5400350" y="3675800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76"/>
          <p:cNvSpPr/>
          <p:nvPr/>
        </p:nvSpPr>
        <p:spPr>
          <a:xfrm>
            <a:off x="6545075" y="2419263"/>
            <a:ext cx="763500" cy="76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76"/>
          <p:cNvSpPr/>
          <p:nvPr/>
        </p:nvSpPr>
        <p:spPr>
          <a:xfrm>
            <a:off x="5342100" y="3366430"/>
            <a:ext cx="3490200" cy="12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76"/>
          <p:cNvSpPr/>
          <p:nvPr/>
        </p:nvSpPr>
        <p:spPr>
          <a:xfrm rot="5400000">
            <a:off x="6093450" y="2889275"/>
            <a:ext cx="3190500" cy="12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1: Breadth-first search</a:t>
            </a:r>
            <a:endParaRPr/>
          </a:p>
        </p:txBody>
      </p:sp>
      <p:sp>
        <p:nvSpPr>
          <p:cNvPr id="1901" name="Google Shape;1901;p77"/>
          <p:cNvSpPr txBox="1"/>
          <p:nvPr>
            <p:ph idx="1" type="body"/>
          </p:nvPr>
        </p:nvSpPr>
        <p:spPr>
          <a:xfrm>
            <a:off x="159300" y="1308025"/>
            <a:ext cx="8570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Recap SynchBFS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Builds breadth-first search tree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O(|E|) messages, O(</a:t>
            </a:r>
            <a:r>
              <a:rPr i="1" lang="en"/>
              <a:t>diam</a:t>
            </a:r>
            <a:r>
              <a:rPr lang="en"/>
              <a:t>)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run on asynchronous network, builds spanning tree but not necessarily BFS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Modified version to build BFS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O(n|E|) messages, O(n d </a:t>
            </a:r>
            <a:r>
              <a:rPr i="1" lang="en"/>
              <a:t>diam</a:t>
            </a:r>
            <a:r>
              <a:rPr lang="en"/>
              <a:t>) time including pileups</a:t>
            </a:r>
            <a:endParaRPr/>
          </a:p>
        </p:txBody>
      </p:sp>
      <p:sp>
        <p:nvSpPr>
          <p:cNvPr id="1902" name="Google Shape;1902;p7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1: Breadth-first search</a:t>
            </a:r>
            <a:endParaRPr/>
          </a:p>
        </p:txBody>
      </p:sp>
      <p:sp>
        <p:nvSpPr>
          <p:cNvPr id="1908" name="Google Shape;1908;p78"/>
          <p:cNvSpPr txBox="1"/>
          <p:nvPr>
            <p:ph idx="1" type="body"/>
          </p:nvPr>
        </p:nvSpPr>
        <p:spPr>
          <a:xfrm>
            <a:off x="159300" y="1308025"/>
            <a:ext cx="8570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Recap SynchBFS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Builds breadth-first search tree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O(|E|) messages, O(</a:t>
            </a:r>
            <a:r>
              <a:rPr i="1" lang="en"/>
              <a:t>diam</a:t>
            </a:r>
            <a:r>
              <a:rPr lang="en"/>
              <a:t>)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run on asynchronous network, builds spanning tree but not necessarily BFS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Modified version to build BFS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O(n|E|) messages, O(n d </a:t>
            </a:r>
            <a:r>
              <a:rPr i="1" lang="en"/>
              <a:t>diam</a:t>
            </a:r>
            <a:r>
              <a:rPr lang="en"/>
              <a:t>) time including pileups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SynchBFS with synchronizers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Avoids corrections, pileups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Synchronizer </a:t>
            </a:r>
            <a:r>
              <a:rPr lang="en"/>
              <a:t>𝚨: O(</a:t>
            </a:r>
            <a:r>
              <a:rPr i="1" lang="en"/>
              <a:t>diam</a:t>
            </a:r>
            <a:r>
              <a:rPr lang="en"/>
              <a:t> |E|) messages, O(d </a:t>
            </a:r>
            <a:r>
              <a:rPr i="1" lang="en"/>
              <a:t>diam</a:t>
            </a:r>
            <a:r>
              <a:rPr lang="en"/>
              <a:t>)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Synchronizer 𝚩: better communication, but extra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Synchronizer 𝚪: better in clustered graphs</a:t>
            </a:r>
            <a:endParaRPr/>
          </a:p>
        </p:txBody>
      </p:sp>
      <p:sp>
        <p:nvSpPr>
          <p:cNvPr id="1909" name="Google Shape;1909;p7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2: Broadcast and ACK</a:t>
            </a:r>
            <a:endParaRPr/>
          </a:p>
        </p:txBody>
      </p:sp>
      <p:sp>
        <p:nvSpPr>
          <p:cNvPr id="1915" name="Google Shape;1915;p79"/>
          <p:cNvSpPr txBox="1"/>
          <p:nvPr>
            <p:ph idx="1" type="body"/>
          </p:nvPr>
        </p:nvSpPr>
        <p:spPr>
          <a:xfrm>
            <a:off x="159300" y="1308025"/>
            <a:ext cx="8570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known leader, but no spanning tree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Synchronous broadcast/ack b</a:t>
            </a:r>
            <a:r>
              <a:rPr lang="en"/>
              <a:t>uilds BFS while broadcasting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O(|E|) messages, O(</a:t>
            </a:r>
            <a:r>
              <a:rPr i="1" lang="en"/>
              <a:t>diam</a:t>
            </a:r>
            <a:r>
              <a:rPr lang="en"/>
              <a:t>)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Asynchronous version has timing anomaly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O(|E|) messages, O(n d) time due to long paths</a:t>
            </a:r>
            <a:endParaRPr/>
          </a:p>
        </p:txBody>
      </p:sp>
      <p:sp>
        <p:nvSpPr>
          <p:cNvPr id="1916" name="Google Shape;1916;p7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2: Broadcast and ACK</a:t>
            </a:r>
            <a:endParaRPr/>
          </a:p>
        </p:txBody>
      </p:sp>
      <p:sp>
        <p:nvSpPr>
          <p:cNvPr id="1922" name="Google Shape;1922;p80"/>
          <p:cNvSpPr txBox="1"/>
          <p:nvPr>
            <p:ph idx="1" type="body"/>
          </p:nvPr>
        </p:nvSpPr>
        <p:spPr>
          <a:xfrm>
            <a:off x="159300" y="1308025"/>
            <a:ext cx="8570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known leader, but no spanning tree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Synchronous broadcast/ack b</a:t>
            </a:r>
            <a:r>
              <a:rPr lang="en"/>
              <a:t>uilds BFS while broadcasting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O(|E|) messages, O(</a:t>
            </a:r>
            <a:r>
              <a:rPr i="1" lang="en"/>
              <a:t>diam</a:t>
            </a:r>
            <a:r>
              <a:rPr lang="en"/>
              <a:t>)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Asynchronous version has timing anomaly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O(|E|) messages, O(n d) time due to long paths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Using Synchronizer 𝚨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Avoids timing anomaly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 and ACKs on min-hop paths (BFS tree)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</a:t>
            </a:r>
            <a:r>
              <a:rPr i="1" lang="en"/>
              <a:t>diam</a:t>
            </a:r>
            <a:r>
              <a:rPr lang="en"/>
              <a:t> |E|) messages, O(d </a:t>
            </a:r>
            <a:r>
              <a:rPr i="1" lang="en"/>
              <a:t>diam</a:t>
            </a:r>
            <a:r>
              <a:rPr lang="en"/>
              <a:t>) time</a:t>
            </a:r>
            <a:endParaRPr/>
          </a:p>
        </p:txBody>
      </p:sp>
      <p:sp>
        <p:nvSpPr>
          <p:cNvPr id="1923" name="Google Shape;1923;p8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of GlobSynch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Manages global synchronization of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Users send packages of all their round 1 messages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send-user(T, 1)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GlobSynch receives all messages, sorts, delivers</a:t>
            </a:r>
            <a:br>
              <a:rPr lang="en"/>
            </a:br>
            <a:r>
              <a:rPr lang="en"/>
              <a:t>to all processes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user-receive(T, 1)</a:t>
            </a:r>
            <a:r>
              <a:rPr baseline="-25000" lang="en"/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Users compute round 2 messages…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 exactly the synchronous model, but equivalent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GlobSynch can receive round i+1 messages before it finishes delivering round i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does not do anything with them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GlobSynch synchronizes globally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3: Shortest paths</a:t>
            </a:r>
            <a:endParaRPr/>
          </a:p>
        </p:txBody>
      </p:sp>
      <p:sp>
        <p:nvSpPr>
          <p:cNvPr id="1929" name="Google Shape;1929;p81"/>
          <p:cNvSpPr txBox="1"/>
          <p:nvPr>
            <p:ph idx="1" type="body"/>
          </p:nvPr>
        </p:nvSpPr>
        <p:spPr>
          <a:xfrm>
            <a:off x="159300" y="1308025"/>
            <a:ext cx="8570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weight on edges, no termination detection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Synchronous Bellman-Ford allows some corrections due to long low-cost </a:t>
            </a:r>
            <a:r>
              <a:rPr lang="en"/>
              <a:t>paths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O(n|E|) messages, O(n)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 Bellman-Ford allows many (exponential) corrections due to message delays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 and time complexity exponential in n</a:t>
            </a:r>
            <a:endParaRPr/>
          </a:p>
        </p:txBody>
      </p:sp>
      <p:sp>
        <p:nvSpPr>
          <p:cNvPr id="1930" name="Google Shape;1930;p8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3: Shortest paths</a:t>
            </a:r>
            <a:endParaRPr/>
          </a:p>
        </p:txBody>
      </p:sp>
      <p:sp>
        <p:nvSpPr>
          <p:cNvPr id="1936" name="Google Shape;1936;p82"/>
          <p:cNvSpPr txBox="1"/>
          <p:nvPr>
            <p:ph idx="1" type="body"/>
          </p:nvPr>
        </p:nvSpPr>
        <p:spPr>
          <a:xfrm>
            <a:off x="159300" y="1308025"/>
            <a:ext cx="8570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weight on edges, no termination detection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Synchronous Bellman-Ford allows some corrections due to long low-cost </a:t>
            </a:r>
            <a:r>
              <a:rPr lang="en"/>
              <a:t>paths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O(n|E|) messages, O(n)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 Bellman-Ford allows many (exponential) corrections due to message delays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 and time complexity exponential in 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Using Synchronizer 𝚨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Avoids corrections due to message delays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Still has corrections due to long low-cost paths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O(n|E|) messages, O(n d) time!</a:t>
            </a:r>
            <a:endParaRPr/>
          </a:p>
        </p:txBody>
      </p:sp>
      <p:sp>
        <p:nvSpPr>
          <p:cNvPr id="1937" name="Google Shape;1937;p8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on synchronization cost</a:t>
            </a:r>
            <a:endParaRPr/>
          </a:p>
        </p:txBody>
      </p:sp>
      <p:sp>
        <p:nvSpPr>
          <p:cNvPr id="1943" name="Google Shape;1943;p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Safe synchronizers only enforce local synchronization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Looks the same to individual users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to the combination of all users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Can reorder events at different users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Good enough for many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But global synchronization is inherently more costly than local synchronization</a:t>
            </a:r>
            <a:endParaRPr/>
          </a:p>
        </p:txBody>
      </p:sp>
      <p:sp>
        <p:nvSpPr>
          <p:cNvPr id="1944" name="Google Shape;1944;p8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8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on synchronization cost</a:t>
            </a:r>
            <a:endParaRPr/>
          </a:p>
        </p:txBody>
      </p:sp>
      <p:sp>
        <p:nvSpPr>
          <p:cNvPr id="1950" name="Google Shape;1950;p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Define particular global synchronization problem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k-session problem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Show problem has efficient synchronous solution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O(k d) using GlobSynch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Probe all asynchronous algorithms for this problem are slow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 O(k d </a:t>
            </a:r>
            <a:r>
              <a:rPr i="1" lang="en"/>
              <a:t>diam</a:t>
            </a:r>
            <a:r>
              <a:rPr lang="en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Implies GlobSynch has no efficient distributed implementation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 least O(</a:t>
            </a:r>
            <a:r>
              <a:rPr i="1" lang="en"/>
              <a:t>diam</a:t>
            </a:r>
            <a:r>
              <a:rPr lang="en"/>
              <a:t>) overhead</a:t>
            </a:r>
            <a:endParaRPr/>
          </a:p>
        </p:txBody>
      </p:sp>
      <p:sp>
        <p:nvSpPr>
          <p:cNvPr id="1951" name="Google Shape;1951;p8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8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7" name="Google Shape;1957;p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16</a:t>
            </a:r>
            <a:endParaRPr/>
          </a:p>
        </p:txBody>
      </p:sp>
      <p:sp>
        <p:nvSpPr>
          <p:cNvPr id="1958" name="Google Shape;1958;p8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GlobSynch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2488925"/>
            <a:ext cx="86412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tray</a:t>
            </a:r>
            <a:r>
              <a:rPr lang="en"/>
              <a:t>, n-size array of sets of tagged messages, initially </a:t>
            </a:r>
            <a:r>
              <a:rPr lang="en" sz="1800"/>
              <a:t>∅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user-sent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user-recv</a:t>
            </a:r>
            <a:r>
              <a:rPr lang="en"/>
              <a:t>, array of booleans, initially false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25225" y="1688075"/>
            <a:ext cx="3330600" cy="662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GlobSynch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 rot="10800000">
            <a:off x="725225" y="151596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7" idx="1"/>
          </p:cNvCxnSpPr>
          <p:nvPr/>
        </p:nvCxnSpPr>
        <p:spPr>
          <a:xfrm rot="10800000">
            <a:off x="966980" y="1515981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0" name="Google Shape;150;p19"/>
          <p:cNvCxnSpPr>
            <a:stCxn id="147" idx="0"/>
          </p:cNvCxnSpPr>
          <p:nvPr/>
        </p:nvCxnSpPr>
        <p:spPr>
          <a:xfrm flipH="1" rot="10800000">
            <a:off x="2390525" y="1356875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 flipH="1" rot="10800000">
            <a:off x="2578550" y="1391388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2" name="Google Shape;152;p19"/>
          <p:cNvCxnSpPr>
            <a:stCxn id="147" idx="7"/>
          </p:cNvCxnSpPr>
          <p:nvPr/>
        </p:nvCxnSpPr>
        <p:spPr>
          <a:xfrm flipH="1" rot="10800000">
            <a:off x="3568070" y="1496781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 flipH="1" rot="10800000">
            <a:off x="3782550" y="1570875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3571350" y="1166925"/>
            <a:ext cx="12990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user-receive</a:t>
            </a:r>
            <a:r>
              <a:rPr baseline="-25000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aseline="-25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257150" y="1471725"/>
            <a:ext cx="1248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user-send</a:t>
            </a:r>
            <a:r>
              <a:rPr baseline="-25000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52200" y="4149700"/>
            <a:ext cx="49689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user-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send(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user-sent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[i,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 all j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≠ i: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tray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[j,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+= {(m,i) for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(m,j) in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952800" y="4149700"/>
            <a:ext cx="38499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user-receive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for all j: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user-sent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[j,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user-recv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[i,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[i,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user-recv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[i,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←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on user processes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Well-formed behavior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</a:t>
            </a:r>
            <a:r>
              <a:rPr baseline="-25000" lang="en"/>
              <a:t>i</a:t>
            </a:r>
            <a:r>
              <a:rPr lang="en"/>
              <a:t> must send messages in the right format (T)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the right order (send, receive, send, receive, …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 the right times (beginning and end of “rounds”)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Liveness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After receiving messages for any round r, eventually sends messages for round r+1</a:t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