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68580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  <p:embeddedFont>
      <p:font typeface="Russo One"/>
      <p:regular r:id="rId66"/>
    </p:embeddedFont>
    <p:embeddedFont>
      <p:font typeface="Ubuntu Mon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UbuntuMono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8.xml"/><Relationship Id="rId66" Type="http://schemas.openxmlformats.org/officeDocument/2006/relationships/font" Target="fonts/RussoOne-regular.fntdata"/><Relationship Id="rId21" Type="http://schemas.openxmlformats.org/officeDocument/2006/relationships/slide" Target="slides/slide17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20.xml"/><Relationship Id="rId68" Type="http://schemas.openxmlformats.org/officeDocument/2006/relationships/font" Target="fonts/UbuntuMono-bold.fntdata"/><Relationship Id="rId23" Type="http://schemas.openxmlformats.org/officeDocument/2006/relationships/slide" Target="slides/slide19.xml"/><Relationship Id="rId67" Type="http://schemas.openxmlformats.org/officeDocument/2006/relationships/font" Target="fonts/UbuntuMono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UbuntuMon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54afab3d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54afab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54afab3d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54afab3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54afab3d_0_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54afab3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54afab3d_0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54afab3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54afab3d_0_2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54afab3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54afab3d_0_2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54afab3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54afab3d_0_2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54afab3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54afab3d_0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54afab3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54afab3d_0_2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54afab3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54afab3d_0_2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54afab3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517ae77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2517ae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54afab3d_0_3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54afab3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54afab3d_0_3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54afab3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54afab3d_0_3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e54afab3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e54afab3d_0_4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e54afab3d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54afab3d_0_4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e54afab3d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f80a933d0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f80a933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f80a933d0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f80a933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f80a933d0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f80a933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 611/618cc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f80a933d0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f80a933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f80a933d0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f80a933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32627f3e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32627f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f80a933d0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f80a933d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f80a933d0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f80a933d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f80a933d0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f80a933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f80a933d0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f80a933d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f80a933d0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f80a933d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figure!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f80a933d0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f80a933d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f80a933d0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f80a933d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f80a933d0_0_1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f80a933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f80a933d0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f80a933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f80a933d0_0_1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f80a933d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32627f3e_0_4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32627f3e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f80a933d0_0_2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f80a933d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f80a933d0_0_2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f80a933d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f80a933d0_0_2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f80a933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f80a933d0_0_2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f80a933d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f80a933d0_0_3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f80a933d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f80a933d0_0_3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f80a933d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f80a933d0_0_3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f80a933d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f80a933d0_0_4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f80a933d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f80a933d0_0_4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f80a933d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f80a933d0_0_4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f80a933d0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32627f3e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32627f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f80a933d0_0_4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f80a933d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f80a933d0_0_5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f80a933d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f80a933d0_0_5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f80a933d0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f80a933d0_0_6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f80a933d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f80a933d0_0_2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f80a933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f80a933d0_0_2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f80a933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f80a933d0_0_2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f80a933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54afab3d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54afab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54afab3d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54afab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4afab3d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54afab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54afab3d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54afa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Time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Causality diagram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3" name="Google Shape;143;p21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 txBox="1"/>
          <p:nvPr/>
        </p:nvSpPr>
        <p:spPr>
          <a:xfrm>
            <a:off x="3021950" y="24358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152" name="Google Shape;152;p21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1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1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Causality diagram + logical time</a:t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22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2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2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2"/>
          <p:cNvSpPr txBox="1"/>
          <p:nvPr/>
        </p:nvSpPr>
        <p:spPr>
          <a:xfrm>
            <a:off x="3021950" y="24358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173" name="Google Shape;173;p22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2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2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2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2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2"/>
          <p:cNvSpPr txBox="1"/>
          <p:nvPr/>
        </p:nvSpPr>
        <p:spPr>
          <a:xfrm>
            <a:off x="2391500" y="277823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3459600" y="22952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3928" y="21698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3928" y="49892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-72272" y="52940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1379477" y="46501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98477" y="44215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2391500" y="392123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459600" y="45812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1056425" y="35819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1056425" y="31247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361225" y="26675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Causality diagram </a:t>
            </a:r>
            <a:r>
              <a:rPr lang="en">
                <a:solidFill>
                  <a:schemeClr val="lt1"/>
                </a:solidFill>
              </a:rPr>
              <a:t>+ logical time</a:t>
            </a:r>
            <a:endParaRPr/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7" name="Google Shape;197;p23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3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3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3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3"/>
          <p:cNvSpPr txBox="1"/>
          <p:nvPr/>
        </p:nvSpPr>
        <p:spPr>
          <a:xfrm>
            <a:off x="3021950" y="24358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206" name="Google Shape;206;p23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3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3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3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3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3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3"/>
          <p:cNvSpPr txBox="1"/>
          <p:nvPr/>
        </p:nvSpPr>
        <p:spPr>
          <a:xfrm>
            <a:off x="2391500" y="277823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3459600" y="22952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3928" y="21698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3928" y="49892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-72272" y="52940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1379477" y="46501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998477" y="44215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2391500" y="392123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3459600" y="45812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1056425" y="35819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1056425" y="31247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1361225" y="26675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Causality diagram </a:t>
            </a:r>
            <a:r>
              <a:rPr lang="en">
                <a:solidFill>
                  <a:schemeClr val="lt1"/>
                </a:solidFill>
              </a:rPr>
              <a:t>+ logical time</a:t>
            </a:r>
            <a:endParaRPr/>
          </a:p>
        </p:txBody>
      </p:sp>
      <p:sp>
        <p:nvSpPr>
          <p:cNvPr id="229" name="Google Shape;229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0" name="Google Shape;230;p24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4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4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4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4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238" name="Google Shape;238;p24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4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4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4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4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4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4"/>
          <p:cNvSpPr txBox="1"/>
          <p:nvPr/>
        </p:nvSpPr>
        <p:spPr>
          <a:xfrm>
            <a:off x="2391500" y="277823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3459600" y="22952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3928" y="21698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3928" y="49892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-72272" y="52940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1379477" y="46501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998477" y="44215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2391500" y="392123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3459600" y="45812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1056425" y="35819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1056425" y="31247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255" name="Google Shape;255;p24"/>
          <p:cNvSpPr txBox="1"/>
          <p:nvPr/>
        </p:nvSpPr>
        <p:spPr>
          <a:xfrm>
            <a:off x="1361225" y="26675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6955575" y="6309575"/>
            <a:ext cx="2110200" cy="6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4"/>
          <p:cNvCxnSpPr/>
          <p:nvPr/>
        </p:nvCxnSpPr>
        <p:spPr>
          <a:xfrm>
            <a:off x="53737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4"/>
          <p:cNvCxnSpPr/>
          <p:nvPr/>
        </p:nvCxnSpPr>
        <p:spPr>
          <a:xfrm>
            <a:off x="64248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4"/>
          <p:cNvCxnSpPr/>
          <p:nvPr/>
        </p:nvCxnSpPr>
        <p:spPr>
          <a:xfrm>
            <a:off x="74760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4"/>
          <p:cNvCxnSpPr/>
          <p:nvPr/>
        </p:nvCxnSpPr>
        <p:spPr>
          <a:xfrm>
            <a:off x="85271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4"/>
          <p:cNvSpPr txBox="1"/>
          <p:nvPr/>
        </p:nvSpPr>
        <p:spPr>
          <a:xfrm>
            <a:off x="49504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60536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70527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81038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265" name="Google Shape;265;p24"/>
          <p:cNvCxnSpPr/>
          <p:nvPr/>
        </p:nvCxnSpPr>
        <p:spPr>
          <a:xfrm>
            <a:off x="5379600" y="2579075"/>
            <a:ext cx="1055100" cy="75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4"/>
          <p:cNvCxnSpPr/>
          <p:nvPr/>
        </p:nvCxnSpPr>
        <p:spPr>
          <a:xfrm>
            <a:off x="6428800" y="3702550"/>
            <a:ext cx="1047900" cy="43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4"/>
          <p:cNvCxnSpPr/>
          <p:nvPr/>
        </p:nvCxnSpPr>
        <p:spPr>
          <a:xfrm flipH="1">
            <a:off x="6447725" y="2344625"/>
            <a:ext cx="1029000" cy="196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4"/>
          <p:cNvCxnSpPr/>
          <p:nvPr/>
        </p:nvCxnSpPr>
        <p:spPr>
          <a:xfrm flipH="1">
            <a:off x="6415725" y="2487900"/>
            <a:ext cx="2129100" cy="22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4"/>
          <p:cNvCxnSpPr/>
          <p:nvPr/>
        </p:nvCxnSpPr>
        <p:spPr>
          <a:xfrm flipH="1">
            <a:off x="5386725" y="27972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4"/>
          <p:cNvCxnSpPr/>
          <p:nvPr/>
        </p:nvCxnSpPr>
        <p:spPr>
          <a:xfrm flipH="1">
            <a:off x="53737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4"/>
          <p:cNvSpPr txBox="1"/>
          <p:nvPr/>
        </p:nvSpPr>
        <p:spPr>
          <a:xfrm>
            <a:off x="7198625" y="2067550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8260200" y="22190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4804528" y="23222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4804528" y="29318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4728328" y="52940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6180077" y="46501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5799077" y="44215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7192100" y="392123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sp>
        <p:nvSpPr>
          <p:cNvPr id="279" name="Google Shape;279;p24"/>
          <p:cNvSpPr txBox="1"/>
          <p:nvPr/>
        </p:nvSpPr>
        <p:spPr>
          <a:xfrm>
            <a:off x="8260200" y="25238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5857025" y="41153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5857025" y="34295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6161825" y="31247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4061500" y="3425750"/>
            <a:ext cx="1005900" cy="103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Lamport’s algorithm for generating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ogical times</a:t>
            </a:r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process maintains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variable to count steps, initially 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Every event increases </a:t>
            </a:r>
            <a:r>
              <a:rPr lang="en">
                <a:solidFill>
                  <a:srgbClr val="0000FF"/>
                </a:solidFill>
              </a:rPr>
              <a:t>clock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E06666"/>
                </a:solidFill>
              </a:rPr>
              <a:t>Internal</a:t>
            </a:r>
            <a:r>
              <a:rPr lang="en"/>
              <a:t>, </a:t>
            </a:r>
            <a:r>
              <a:rPr lang="en">
                <a:solidFill>
                  <a:srgbClr val="E06666"/>
                </a:solidFill>
              </a:rPr>
              <a:t>user interface</a:t>
            </a:r>
            <a:r>
              <a:rPr lang="en"/>
              <a:t>: increment </a:t>
            </a:r>
            <a:r>
              <a:rPr lang="en">
                <a:solidFill>
                  <a:srgbClr val="0000FF"/>
                </a:solidFill>
              </a:rPr>
              <a:t>clock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E06666"/>
                </a:solidFill>
              </a:rPr>
              <a:t>send</a:t>
            </a:r>
            <a:r>
              <a:rPr lang="en"/>
              <a:t>: increment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, piggyback new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on message as a </a:t>
            </a:r>
            <a:r>
              <a:rPr lang="en">
                <a:solidFill>
                  <a:srgbClr val="E06666"/>
                </a:solidFill>
              </a:rPr>
              <a:t>timestamp</a:t>
            </a:r>
            <a:endParaRPr>
              <a:solidFill>
                <a:srgbClr val="E0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E06666"/>
                </a:solidFill>
              </a:rPr>
              <a:t>r</a:t>
            </a:r>
            <a:r>
              <a:rPr lang="en">
                <a:solidFill>
                  <a:srgbClr val="E06666"/>
                </a:solidFill>
              </a:rPr>
              <a:t>eceive</a:t>
            </a:r>
            <a:r>
              <a:rPr lang="en"/>
              <a:t>: increase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to max(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, </a:t>
            </a:r>
            <a:r>
              <a:rPr lang="en">
                <a:solidFill>
                  <a:srgbClr val="E06666"/>
                </a:solidFill>
              </a:rPr>
              <a:t>timestamp</a:t>
            </a:r>
            <a:r>
              <a:rPr lang="en"/>
              <a:t>) + 1</a:t>
            </a:r>
            <a:endParaRPr/>
          </a:p>
        </p:txBody>
      </p:sp>
      <p:sp>
        <p:nvSpPr>
          <p:cNvPr id="290" name="Google Shape;290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Lamport’s algorithm for generating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times</a:t>
            </a:r>
            <a:endParaRPr/>
          </a:p>
        </p:txBody>
      </p:sp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process maintains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variable to count steps, initially 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Every event increases </a:t>
            </a:r>
            <a:r>
              <a:rPr lang="en">
                <a:solidFill>
                  <a:srgbClr val="0000FF"/>
                </a:solidFill>
              </a:rPr>
              <a:t>clock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E06666"/>
                </a:solidFill>
              </a:rPr>
              <a:t>Internal</a:t>
            </a:r>
            <a:r>
              <a:rPr lang="en"/>
              <a:t>, </a:t>
            </a:r>
            <a:r>
              <a:rPr lang="en">
                <a:solidFill>
                  <a:srgbClr val="E06666"/>
                </a:solidFill>
              </a:rPr>
              <a:t>user interface</a:t>
            </a:r>
            <a:r>
              <a:rPr lang="en"/>
              <a:t>: increment </a:t>
            </a:r>
            <a:r>
              <a:rPr lang="en">
                <a:solidFill>
                  <a:srgbClr val="0000FF"/>
                </a:solidFill>
              </a:rPr>
              <a:t>clock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E06666"/>
                </a:solidFill>
              </a:rPr>
              <a:t>send</a:t>
            </a:r>
            <a:r>
              <a:rPr lang="en"/>
              <a:t>: increment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, piggyback new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on message as a </a:t>
            </a:r>
            <a:r>
              <a:rPr lang="en">
                <a:solidFill>
                  <a:srgbClr val="E06666"/>
                </a:solidFill>
              </a:rPr>
              <a:t>timestamp</a:t>
            </a:r>
            <a:endParaRPr>
              <a:solidFill>
                <a:srgbClr val="E0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E06666"/>
                </a:solidFill>
              </a:rPr>
              <a:t>receive</a:t>
            </a:r>
            <a:r>
              <a:rPr lang="en"/>
              <a:t>: increase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to max(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, </a:t>
            </a:r>
            <a:r>
              <a:rPr lang="en">
                <a:solidFill>
                  <a:srgbClr val="E06666"/>
                </a:solidFill>
              </a:rPr>
              <a:t>timestamp</a:t>
            </a:r>
            <a:r>
              <a:rPr lang="en"/>
              <a:t>) + 1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s to generate logical times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 for an event is (c, i) where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</a:t>
            </a:r>
            <a:r>
              <a:rPr lang="en"/>
              <a:t> =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value immediately </a:t>
            </a:r>
            <a:r>
              <a:rPr lang="en">
                <a:solidFill>
                  <a:srgbClr val="E06666"/>
                </a:solidFill>
              </a:rPr>
              <a:t>after</a:t>
            </a:r>
            <a:r>
              <a:rPr lang="en"/>
              <a:t> the event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 = process index, to break ties</a:t>
            </a:r>
            <a:endParaRPr/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Lamport’s algorithm generates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times</a:t>
            </a:r>
            <a:endParaRPr/>
          </a:p>
        </p:txBody>
      </p:sp>
      <p:sp>
        <p:nvSpPr>
          <p:cNvPr id="303" name="Google Shape;303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27"/>
          <p:cNvSpPr txBox="1"/>
          <p:nvPr>
            <p:ph idx="1" type="body"/>
          </p:nvPr>
        </p:nvSpPr>
        <p:spPr>
          <a:xfrm>
            <a:off x="116625" y="1308025"/>
            <a:ext cx="8904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Events’ </a:t>
            </a:r>
            <a:r>
              <a:rPr lang="en">
                <a:solidFill>
                  <a:srgbClr val="4A86E8"/>
                </a:solidFill>
              </a:rPr>
              <a:t>ltimes</a:t>
            </a:r>
            <a:r>
              <a:rPr lang="en"/>
              <a:t> are unique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c</a:t>
            </a:r>
            <a:r>
              <a:rPr lang="en">
                <a:solidFill>
                  <a:srgbClr val="0000FF"/>
                </a:solidFill>
              </a:rPr>
              <a:t>lock</a:t>
            </a:r>
            <a:r>
              <a:rPr lang="en"/>
              <a:t> at each process in increased at every step and use process indices as tiebreakers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Events at each process have strictly increasing times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event at least increments </a:t>
            </a:r>
            <a:r>
              <a:rPr lang="en">
                <a:solidFill>
                  <a:srgbClr val="0000FF"/>
                </a:solidFill>
              </a:rPr>
              <a:t>clock</a:t>
            </a:r>
            <a:endParaRPr>
              <a:solidFill>
                <a:srgbClr val="0000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(send) &lt; </a:t>
            </a: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(receive) for the same message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the way the receiver determines the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after</a:t>
            </a:r>
            <a:br>
              <a:rPr lang="en"/>
            </a:br>
            <a:r>
              <a:rPr lang="en"/>
              <a:t>the </a:t>
            </a:r>
            <a:r>
              <a:rPr lang="en">
                <a:solidFill>
                  <a:srgbClr val="E06666"/>
                </a:solidFill>
              </a:rPr>
              <a:t>receive</a:t>
            </a:r>
            <a:r>
              <a:rPr lang="en"/>
              <a:t> event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Well behaved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Every event increases local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by at least one, finite number of processes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times in broadcast systems</a:t>
            </a:r>
            <a:endParaRPr/>
          </a:p>
        </p:txBody>
      </p:sp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Analogous definition to FIFO channels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Only change is in property 3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ltimes</a:t>
            </a:r>
            <a:r>
              <a:rPr lang="en" sz="2400"/>
              <a:t> are distinct: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(e1) ≠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(e2) if e1≠ e2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ltimes</a:t>
            </a:r>
            <a:r>
              <a:rPr lang="en" sz="2400"/>
              <a:t> of events at process are monotonically increasing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(broadcast) &lt;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(receive) for same message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For any t, the number of events e with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(e) &lt; t is finite</a:t>
            </a:r>
            <a:endParaRPr sz="2400"/>
          </a:p>
        </p:txBody>
      </p:sp>
      <p:sp>
        <p:nvSpPr>
          <p:cNvPr id="311" name="Google Shape;311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</a:t>
            </a:r>
            <a:br>
              <a:rPr lang="en"/>
            </a:br>
            <a:r>
              <a:rPr lang="en"/>
              <a:t>logical time</a:t>
            </a:r>
            <a:endParaRPr/>
          </a:p>
        </p:txBody>
      </p:sp>
      <p:sp>
        <p:nvSpPr>
          <p:cNvPr id="317" name="Google Shape;317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system</a:t>
            </a:r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251725" y="1490400"/>
            <a:ext cx="44019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Distributed banking system with transfers (no external deposits or withdrawals)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Asynchronous send/ receive FIFO system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process has </a:t>
            </a:r>
            <a:r>
              <a:rPr lang="en">
                <a:solidFill>
                  <a:srgbClr val="0000FF"/>
                </a:solidFill>
              </a:rPr>
              <a:t>money</a:t>
            </a:r>
            <a:r>
              <a:rPr lang="en"/>
              <a:t> variable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can transfer money at any time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Add “dummy” $0.00 transfers (liveness)</a:t>
            </a:r>
            <a:endParaRPr/>
          </a:p>
        </p:txBody>
      </p:sp>
      <p:sp>
        <p:nvSpPr>
          <p:cNvPr id="324" name="Google Shape;324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5" name="Google Shape;325;p30"/>
          <p:cNvCxnSpPr/>
          <p:nvPr/>
        </p:nvCxnSpPr>
        <p:spPr>
          <a:xfrm>
            <a:off x="57135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676466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0"/>
          <p:cNvCxnSpPr/>
          <p:nvPr/>
        </p:nvCxnSpPr>
        <p:spPr>
          <a:xfrm>
            <a:off x="78158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0"/>
          <p:cNvSpPr txBox="1"/>
          <p:nvPr/>
        </p:nvSpPr>
        <p:spPr>
          <a:xfrm>
            <a:off x="529021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639346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7392515" y="4876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cxnSp>
        <p:nvCxnSpPr>
          <p:cNvPr id="331" name="Google Shape;331;p30"/>
          <p:cNvCxnSpPr/>
          <p:nvPr/>
        </p:nvCxnSpPr>
        <p:spPr>
          <a:xfrm>
            <a:off x="5713515" y="1342950"/>
            <a:ext cx="1051200" cy="81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0"/>
          <p:cNvCxnSpPr/>
          <p:nvPr/>
        </p:nvCxnSpPr>
        <p:spPr>
          <a:xfrm>
            <a:off x="5715000" y="2717550"/>
            <a:ext cx="2099400" cy="19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0"/>
          <p:cNvCxnSpPr/>
          <p:nvPr/>
        </p:nvCxnSpPr>
        <p:spPr>
          <a:xfrm flipH="1">
            <a:off x="5726665" y="1753088"/>
            <a:ext cx="1035600" cy="13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0"/>
          <p:cNvCxnSpPr/>
          <p:nvPr/>
        </p:nvCxnSpPr>
        <p:spPr>
          <a:xfrm flipH="1">
            <a:off x="6773415" y="350982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0"/>
          <p:cNvSpPr txBox="1"/>
          <p:nvPr/>
        </p:nvSpPr>
        <p:spPr>
          <a:xfrm>
            <a:off x="5689781" y="20624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5677718" y="113799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$5</a:t>
            </a:r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6882983" y="342549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$8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5868518" y="280811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Logical time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384225"/>
            <a:ext cx="7817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Tracking real time is a challenging problem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Logical time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 important abstraction, which simplifies programming asynchronous algorithm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Imposes a single total order on events occurring at all locations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Processes know the order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Applications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Global snapshots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Replicated state machines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Mutual exclusion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system</a:t>
            </a:r>
            <a:endParaRPr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175525" y="1490400"/>
            <a:ext cx="44868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Problem: Output local balance so that total of the balances is the correct amount of money in system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Well-defined because no deposits/withdrawals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Don’t interfere with underlying transfers</a:t>
            </a:r>
            <a:endParaRPr/>
          </a:p>
        </p:txBody>
      </p:sp>
      <p:sp>
        <p:nvSpPr>
          <p:cNvPr id="345" name="Google Shape;345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31"/>
          <p:cNvCxnSpPr/>
          <p:nvPr/>
        </p:nvCxnSpPr>
        <p:spPr>
          <a:xfrm>
            <a:off x="57135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1"/>
          <p:cNvCxnSpPr/>
          <p:nvPr/>
        </p:nvCxnSpPr>
        <p:spPr>
          <a:xfrm>
            <a:off x="676466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1"/>
          <p:cNvCxnSpPr/>
          <p:nvPr/>
        </p:nvCxnSpPr>
        <p:spPr>
          <a:xfrm>
            <a:off x="78158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1"/>
          <p:cNvSpPr txBox="1"/>
          <p:nvPr/>
        </p:nvSpPr>
        <p:spPr>
          <a:xfrm>
            <a:off x="529021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350" name="Google Shape;350;p31"/>
          <p:cNvSpPr txBox="1"/>
          <p:nvPr/>
        </p:nvSpPr>
        <p:spPr>
          <a:xfrm>
            <a:off x="639346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351" name="Google Shape;351;p31"/>
          <p:cNvSpPr txBox="1"/>
          <p:nvPr/>
        </p:nvSpPr>
        <p:spPr>
          <a:xfrm>
            <a:off x="7392515" y="4876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cxnSp>
        <p:nvCxnSpPr>
          <p:cNvPr id="352" name="Google Shape;352;p31"/>
          <p:cNvCxnSpPr/>
          <p:nvPr/>
        </p:nvCxnSpPr>
        <p:spPr>
          <a:xfrm>
            <a:off x="5713515" y="1342950"/>
            <a:ext cx="1051200" cy="81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1"/>
          <p:cNvCxnSpPr/>
          <p:nvPr/>
        </p:nvCxnSpPr>
        <p:spPr>
          <a:xfrm>
            <a:off x="5715000" y="2717550"/>
            <a:ext cx="2099400" cy="19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1"/>
          <p:cNvCxnSpPr/>
          <p:nvPr/>
        </p:nvCxnSpPr>
        <p:spPr>
          <a:xfrm flipH="1">
            <a:off x="5726665" y="1753088"/>
            <a:ext cx="1035600" cy="13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1"/>
          <p:cNvCxnSpPr/>
          <p:nvPr/>
        </p:nvCxnSpPr>
        <p:spPr>
          <a:xfrm flipH="1">
            <a:off x="6773415" y="350982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1"/>
          <p:cNvSpPr txBox="1"/>
          <p:nvPr/>
        </p:nvSpPr>
        <p:spPr>
          <a:xfrm>
            <a:off x="5689781" y="20624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357" name="Google Shape;357;p31"/>
          <p:cNvSpPr txBox="1"/>
          <p:nvPr/>
        </p:nvSpPr>
        <p:spPr>
          <a:xfrm>
            <a:off x="5677718" y="113799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$5</a:t>
            </a:r>
            <a:endParaRPr/>
          </a:p>
        </p:txBody>
      </p:sp>
      <p:sp>
        <p:nvSpPr>
          <p:cNvPr id="358" name="Google Shape;358;p31"/>
          <p:cNvSpPr txBox="1"/>
          <p:nvPr/>
        </p:nvSpPr>
        <p:spPr>
          <a:xfrm>
            <a:off x="6882983" y="342549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$8</a:t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5868518" y="280811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system</a:t>
            </a:r>
            <a:endParaRPr/>
          </a:p>
        </p:txBody>
      </p:sp>
      <p:sp>
        <p:nvSpPr>
          <p:cNvPr id="365" name="Google Shape;365;p32"/>
          <p:cNvSpPr txBox="1"/>
          <p:nvPr>
            <p:ph idx="1" type="body"/>
          </p:nvPr>
        </p:nvSpPr>
        <p:spPr>
          <a:xfrm>
            <a:off x="175525" y="1490400"/>
            <a:ext cx="44868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Assume logical time algorithm</a:t>
            </a:r>
            <a:endParaRPr/>
          </a:p>
        </p:txBody>
      </p:sp>
      <p:sp>
        <p:nvSpPr>
          <p:cNvPr id="366" name="Google Shape;366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7" name="Google Shape;367;p32"/>
          <p:cNvCxnSpPr/>
          <p:nvPr/>
        </p:nvCxnSpPr>
        <p:spPr>
          <a:xfrm>
            <a:off x="57135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2"/>
          <p:cNvCxnSpPr/>
          <p:nvPr/>
        </p:nvCxnSpPr>
        <p:spPr>
          <a:xfrm>
            <a:off x="676466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2"/>
          <p:cNvCxnSpPr/>
          <p:nvPr/>
        </p:nvCxnSpPr>
        <p:spPr>
          <a:xfrm>
            <a:off x="78158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2"/>
          <p:cNvSpPr txBox="1"/>
          <p:nvPr/>
        </p:nvSpPr>
        <p:spPr>
          <a:xfrm>
            <a:off x="529021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639346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372" name="Google Shape;372;p32"/>
          <p:cNvSpPr txBox="1"/>
          <p:nvPr/>
        </p:nvSpPr>
        <p:spPr>
          <a:xfrm>
            <a:off x="7392515" y="4876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cxnSp>
        <p:nvCxnSpPr>
          <p:cNvPr id="373" name="Google Shape;373;p32"/>
          <p:cNvCxnSpPr/>
          <p:nvPr/>
        </p:nvCxnSpPr>
        <p:spPr>
          <a:xfrm>
            <a:off x="5713515" y="1342950"/>
            <a:ext cx="1051200" cy="81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2"/>
          <p:cNvCxnSpPr/>
          <p:nvPr/>
        </p:nvCxnSpPr>
        <p:spPr>
          <a:xfrm>
            <a:off x="5715000" y="2717550"/>
            <a:ext cx="2099400" cy="19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2"/>
          <p:cNvCxnSpPr/>
          <p:nvPr/>
        </p:nvCxnSpPr>
        <p:spPr>
          <a:xfrm flipH="1">
            <a:off x="5726665" y="1753088"/>
            <a:ext cx="1035600" cy="13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2"/>
          <p:cNvCxnSpPr/>
          <p:nvPr/>
        </p:nvCxnSpPr>
        <p:spPr>
          <a:xfrm flipH="1">
            <a:off x="6773415" y="350982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2"/>
          <p:cNvSpPr txBox="1"/>
          <p:nvPr/>
        </p:nvSpPr>
        <p:spPr>
          <a:xfrm>
            <a:off x="5689781" y="20624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378" name="Google Shape;378;p32"/>
          <p:cNvSpPr txBox="1"/>
          <p:nvPr/>
        </p:nvSpPr>
        <p:spPr>
          <a:xfrm>
            <a:off x="5677718" y="113799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$5</a:t>
            </a:r>
            <a:endParaRPr/>
          </a:p>
        </p:txBody>
      </p:sp>
      <p:sp>
        <p:nvSpPr>
          <p:cNvPr id="379" name="Google Shape;379;p32"/>
          <p:cNvSpPr txBox="1"/>
          <p:nvPr/>
        </p:nvSpPr>
        <p:spPr>
          <a:xfrm>
            <a:off x="6882983" y="342549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$8</a:t>
            </a:r>
            <a:endParaRPr/>
          </a:p>
        </p:txBody>
      </p:sp>
      <p:sp>
        <p:nvSpPr>
          <p:cNvPr id="380" name="Google Shape;380;p32"/>
          <p:cNvSpPr txBox="1"/>
          <p:nvPr/>
        </p:nvSpPr>
        <p:spPr>
          <a:xfrm>
            <a:off x="5868518" y="280811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$4</a:t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6471445" y="15432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6471443" y="1927787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383" name="Google Shape;383;p32"/>
          <p:cNvSpPr txBox="1"/>
          <p:nvPr/>
        </p:nvSpPr>
        <p:spPr>
          <a:xfrm>
            <a:off x="5155244" y="1085372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7534693" y="328535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385" name="Google Shape;385;p32"/>
          <p:cNvSpPr txBox="1"/>
          <p:nvPr/>
        </p:nvSpPr>
        <p:spPr>
          <a:xfrm>
            <a:off x="5133437" y="28720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386" name="Google Shape;386;p32"/>
          <p:cNvSpPr txBox="1"/>
          <p:nvPr/>
        </p:nvSpPr>
        <p:spPr>
          <a:xfrm>
            <a:off x="5131916" y="250476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387" name="Google Shape;387;p32"/>
          <p:cNvSpPr txBox="1"/>
          <p:nvPr/>
        </p:nvSpPr>
        <p:spPr>
          <a:xfrm>
            <a:off x="6200237" y="39388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sp>
        <p:nvSpPr>
          <p:cNvPr id="388" name="Google Shape;388;p32"/>
          <p:cNvSpPr txBox="1"/>
          <p:nvPr/>
        </p:nvSpPr>
        <p:spPr>
          <a:xfrm>
            <a:off x="7536862" y="44590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system</a:t>
            </a:r>
            <a:endParaRPr/>
          </a:p>
        </p:txBody>
      </p:sp>
      <p:sp>
        <p:nvSpPr>
          <p:cNvPr id="394" name="Google Shape;394;p33"/>
          <p:cNvSpPr txBox="1"/>
          <p:nvPr>
            <p:ph idx="1" type="body"/>
          </p:nvPr>
        </p:nvSpPr>
        <p:spPr>
          <a:xfrm>
            <a:off x="175525" y="1490400"/>
            <a:ext cx="44868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Assume logical time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Assume agreed-upon logical time t to output balances</a:t>
            </a:r>
            <a:endParaRPr sz="2400"/>
          </a:p>
        </p:txBody>
      </p:sp>
      <p:sp>
        <p:nvSpPr>
          <p:cNvPr id="395" name="Google Shape;395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6" name="Google Shape;396;p33"/>
          <p:cNvCxnSpPr/>
          <p:nvPr/>
        </p:nvCxnSpPr>
        <p:spPr>
          <a:xfrm>
            <a:off x="57135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3"/>
          <p:cNvCxnSpPr/>
          <p:nvPr/>
        </p:nvCxnSpPr>
        <p:spPr>
          <a:xfrm>
            <a:off x="676466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3"/>
          <p:cNvCxnSpPr/>
          <p:nvPr/>
        </p:nvCxnSpPr>
        <p:spPr>
          <a:xfrm>
            <a:off x="78158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3"/>
          <p:cNvSpPr txBox="1"/>
          <p:nvPr/>
        </p:nvSpPr>
        <p:spPr>
          <a:xfrm>
            <a:off x="529021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400" name="Google Shape;400;p33"/>
          <p:cNvSpPr txBox="1"/>
          <p:nvPr/>
        </p:nvSpPr>
        <p:spPr>
          <a:xfrm>
            <a:off x="639346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401" name="Google Shape;401;p33"/>
          <p:cNvSpPr txBox="1"/>
          <p:nvPr/>
        </p:nvSpPr>
        <p:spPr>
          <a:xfrm>
            <a:off x="7392515" y="4876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cxnSp>
        <p:nvCxnSpPr>
          <p:cNvPr id="402" name="Google Shape;402;p33"/>
          <p:cNvCxnSpPr/>
          <p:nvPr/>
        </p:nvCxnSpPr>
        <p:spPr>
          <a:xfrm>
            <a:off x="5713515" y="1342950"/>
            <a:ext cx="1051200" cy="81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3"/>
          <p:cNvCxnSpPr/>
          <p:nvPr/>
        </p:nvCxnSpPr>
        <p:spPr>
          <a:xfrm>
            <a:off x="5715000" y="2717550"/>
            <a:ext cx="2099400" cy="19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3"/>
          <p:cNvCxnSpPr/>
          <p:nvPr/>
        </p:nvCxnSpPr>
        <p:spPr>
          <a:xfrm flipH="1">
            <a:off x="5726665" y="1753088"/>
            <a:ext cx="1035600" cy="13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3"/>
          <p:cNvCxnSpPr/>
          <p:nvPr/>
        </p:nvCxnSpPr>
        <p:spPr>
          <a:xfrm flipH="1">
            <a:off x="6773415" y="350982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3"/>
          <p:cNvSpPr txBox="1"/>
          <p:nvPr/>
        </p:nvSpPr>
        <p:spPr>
          <a:xfrm>
            <a:off x="5689781" y="20624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407" name="Google Shape;407;p33"/>
          <p:cNvSpPr txBox="1"/>
          <p:nvPr/>
        </p:nvSpPr>
        <p:spPr>
          <a:xfrm>
            <a:off x="5677718" y="113799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$5</a:t>
            </a:r>
            <a:endParaRPr/>
          </a:p>
        </p:txBody>
      </p:sp>
      <p:sp>
        <p:nvSpPr>
          <p:cNvPr id="408" name="Google Shape;408;p33"/>
          <p:cNvSpPr txBox="1"/>
          <p:nvPr/>
        </p:nvSpPr>
        <p:spPr>
          <a:xfrm>
            <a:off x="6882983" y="342549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$8</a:t>
            </a:r>
            <a:endParaRPr/>
          </a:p>
        </p:txBody>
      </p:sp>
      <p:sp>
        <p:nvSpPr>
          <p:cNvPr id="409" name="Google Shape;409;p33"/>
          <p:cNvSpPr txBox="1"/>
          <p:nvPr/>
        </p:nvSpPr>
        <p:spPr>
          <a:xfrm>
            <a:off x="5868518" y="280811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$4</a:t>
            </a:r>
            <a:endParaRPr/>
          </a:p>
        </p:txBody>
      </p:sp>
      <p:sp>
        <p:nvSpPr>
          <p:cNvPr id="410" name="Google Shape;410;p33"/>
          <p:cNvSpPr txBox="1"/>
          <p:nvPr/>
        </p:nvSpPr>
        <p:spPr>
          <a:xfrm>
            <a:off x="6471445" y="15432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411" name="Google Shape;411;p33"/>
          <p:cNvSpPr txBox="1"/>
          <p:nvPr/>
        </p:nvSpPr>
        <p:spPr>
          <a:xfrm>
            <a:off x="6471443" y="1927787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412" name="Google Shape;412;p33"/>
          <p:cNvSpPr txBox="1"/>
          <p:nvPr/>
        </p:nvSpPr>
        <p:spPr>
          <a:xfrm>
            <a:off x="5155244" y="1085372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413" name="Google Shape;413;p33"/>
          <p:cNvSpPr txBox="1"/>
          <p:nvPr/>
        </p:nvSpPr>
        <p:spPr>
          <a:xfrm>
            <a:off x="7534693" y="328535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414" name="Google Shape;414;p33"/>
          <p:cNvSpPr txBox="1"/>
          <p:nvPr/>
        </p:nvSpPr>
        <p:spPr>
          <a:xfrm>
            <a:off x="5133437" y="28720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415" name="Google Shape;415;p33"/>
          <p:cNvSpPr txBox="1"/>
          <p:nvPr/>
        </p:nvSpPr>
        <p:spPr>
          <a:xfrm>
            <a:off x="5131916" y="250476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416" name="Google Shape;416;p33"/>
          <p:cNvSpPr txBox="1"/>
          <p:nvPr/>
        </p:nvSpPr>
        <p:spPr>
          <a:xfrm>
            <a:off x="6200237" y="39388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sp>
        <p:nvSpPr>
          <p:cNvPr id="417" name="Google Shape;417;p33"/>
          <p:cNvSpPr txBox="1"/>
          <p:nvPr/>
        </p:nvSpPr>
        <p:spPr>
          <a:xfrm>
            <a:off x="7536862" y="44590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cxnSp>
        <p:nvCxnSpPr>
          <p:cNvPr id="418" name="Google Shape;418;p33"/>
          <p:cNvCxnSpPr/>
          <p:nvPr/>
        </p:nvCxnSpPr>
        <p:spPr>
          <a:xfrm rot="10800000">
            <a:off x="5470275" y="3988925"/>
            <a:ext cx="269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9" name="Google Shape;419;p33"/>
          <p:cNvSpPr txBox="1"/>
          <p:nvPr/>
        </p:nvSpPr>
        <p:spPr>
          <a:xfrm>
            <a:off x="4862203" y="375792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system</a:t>
            </a:r>
            <a:endParaRPr/>
          </a:p>
        </p:txBody>
      </p:sp>
      <p:sp>
        <p:nvSpPr>
          <p:cNvPr id="425" name="Google Shape;425;p34"/>
          <p:cNvSpPr txBox="1"/>
          <p:nvPr>
            <p:ph idx="1" type="body"/>
          </p:nvPr>
        </p:nvSpPr>
        <p:spPr>
          <a:xfrm>
            <a:off x="175525" y="1490400"/>
            <a:ext cx="44868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Assume logical time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Assume agreed-upon logical time t to output balances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process determines </a:t>
            </a:r>
            <a:r>
              <a:rPr lang="en" sz="2400">
                <a:solidFill>
                  <a:srgbClr val="0000FF"/>
                </a:solidFill>
              </a:rPr>
              <a:t>money</a:t>
            </a:r>
            <a:r>
              <a:rPr lang="en" sz="2400"/>
              <a:t> at time 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process, determines amount of </a:t>
            </a:r>
            <a:r>
              <a:rPr lang="en" sz="2400">
                <a:solidFill>
                  <a:srgbClr val="0000FF"/>
                </a:solidFill>
              </a:rPr>
              <a:t>money</a:t>
            </a:r>
            <a:r>
              <a:rPr lang="en" sz="2400"/>
              <a:t> in transit in each incoming channel</a:t>
            </a:r>
            <a:endParaRPr sz="2400"/>
          </a:p>
        </p:txBody>
      </p:sp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7" name="Google Shape;427;p34"/>
          <p:cNvCxnSpPr/>
          <p:nvPr/>
        </p:nvCxnSpPr>
        <p:spPr>
          <a:xfrm>
            <a:off x="57135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4"/>
          <p:cNvCxnSpPr/>
          <p:nvPr/>
        </p:nvCxnSpPr>
        <p:spPr>
          <a:xfrm>
            <a:off x="676466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4"/>
          <p:cNvCxnSpPr/>
          <p:nvPr/>
        </p:nvCxnSpPr>
        <p:spPr>
          <a:xfrm>
            <a:off x="78158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4"/>
          <p:cNvSpPr txBox="1"/>
          <p:nvPr/>
        </p:nvSpPr>
        <p:spPr>
          <a:xfrm>
            <a:off x="529021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>
            <a:off x="639346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432" name="Google Shape;432;p34"/>
          <p:cNvSpPr txBox="1"/>
          <p:nvPr/>
        </p:nvSpPr>
        <p:spPr>
          <a:xfrm>
            <a:off x="7392515" y="4876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cxnSp>
        <p:nvCxnSpPr>
          <p:cNvPr id="433" name="Google Shape;433;p34"/>
          <p:cNvCxnSpPr/>
          <p:nvPr/>
        </p:nvCxnSpPr>
        <p:spPr>
          <a:xfrm>
            <a:off x="5713515" y="1342950"/>
            <a:ext cx="1051200" cy="81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4"/>
          <p:cNvCxnSpPr/>
          <p:nvPr/>
        </p:nvCxnSpPr>
        <p:spPr>
          <a:xfrm>
            <a:off x="5715000" y="2717550"/>
            <a:ext cx="2099400" cy="19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4"/>
          <p:cNvCxnSpPr/>
          <p:nvPr/>
        </p:nvCxnSpPr>
        <p:spPr>
          <a:xfrm flipH="1">
            <a:off x="5726665" y="1753088"/>
            <a:ext cx="1035600" cy="13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4"/>
          <p:cNvCxnSpPr/>
          <p:nvPr/>
        </p:nvCxnSpPr>
        <p:spPr>
          <a:xfrm flipH="1">
            <a:off x="6773415" y="350982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4"/>
          <p:cNvSpPr txBox="1"/>
          <p:nvPr/>
        </p:nvSpPr>
        <p:spPr>
          <a:xfrm>
            <a:off x="5689781" y="20624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438" name="Google Shape;438;p34"/>
          <p:cNvSpPr txBox="1"/>
          <p:nvPr/>
        </p:nvSpPr>
        <p:spPr>
          <a:xfrm>
            <a:off x="5677718" y="113799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$5</a:t>
            </a:r>
            <a:endParaRPr/>
          </a:p>
        </p:txBody>
      </p:sp>
      <p:sp>
        <p:nvSpPr>
          <p:cNvPr id="439" name="Google Shape;439;p34"/>
          <p:cNvSpPr txBox="1"/>
          <p:nvPr/>
        </p:nvSpPr>
        <p:spPr>
          <a:xfrm>
            <a:off x="6882983" y="342549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$8</a:t>
            </a:r>
            <a:endParaRPr/>
          </a:p>
        </p:txBody>
      </p:sp>
      <p:sp>
        <p:nvSpPr>
          <p:cNvPr id="440" name="Google Shape;440;p34"/>
          <p:cNvSpPr txBox="1"/>
          <p:nvPr/>
        </p:nvSpPr>
        <p:spPr>
          <a:xfrm>
            <a:off x="5868518" y="280811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$4</a:t>
            </a:r>
            <a:endParaRPr/>
          </a:p>
        </p:txBody>
      </p:sp>
      <p:sp>
        <p:nvSpPr>
          <p:cNvPr id="441" name="Google Shape;441;p34"/>
          <p:cNvSpPr txBox="1"/>
          <p:nvPr/>
        </p:nvSpPr>
        <p:spPr>
          <a:xfrm>
            <a:off x="6471445" y="15432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442" name="Google Shape;442;p34"/>
          <p:cNvSpPr txBox="1"/>
          <p:nvPr/>
        </p:nvSpPr>
        <p:spPr>
          <a:xfrm>
            <a:off x="6471443" y="1927787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5155244" y="1085372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444" name="Google Shape;444;p34"/>
          <p:cNvSpPr txBox="1"/>
          <p:nvPr/>
        </p:nvSpPr>
        <p:spPr>
          <a:xfrm>
            <a:off x="7534693" y="328535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445" name="Google Shape;445;p34"/>
          <p:cNvSpPr txBox="1"/>
          <p:nvPr/>
        </p:nvSpPr>
        <p:spPr>
          <a:xfrm>
            <a:off x="5133437" y="28720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446" name="Google Shape;446;p34"/>
          <p:cNvSpPr txBox="1"/>
          <p:nvPr/>
        </p:nvSpPr>
        <p:spPr>
          <a:xfrm>
            <a:off x="5131916" y="250476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447" name="Google Shape;447;p34"/>
          <p:cNvSpPr txBox="1"/>
          <p:nvPr/>
        </p:nvSpPr>
        <p:spPr>
          <a:xfrm>
            <a:off x="6200237" y="39388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sp>
        <p:nvSpPr>
          <p:cNvPr id="448" name="Google Shape;448;p34"/>
          <p:cNvSpPr txBox="1"/>
          <p:nvPr/>
        </p:nvSpPr>
        <p:spPr>
          <a:xfrm>
            <a:off x="7536862" y="44590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cxnSp>
        <p:nvCxnSpPr>
          <p:cNvPr id="449" name="Google Shape;449;p34"/>
          <p:cNvCxnSpPr/>
          <p:nvPr/>
        </p:nvCxnSpPr>
        <p:spPr>
          <a:xfrm rot="10800000">
            <a:off x="5470275" y="3988925"/>
            <a:ext cx="269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0" name="Google Shape;450;p34"/>
          <p:cNvSpPr txBox="1"/>
          <p:nvPr/>
        </p:nvSpPr>
        <p:spPr>
          <a:xfrm>
            <a:off x="4862203" y="375792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system</a:t>
            </a:r>
            <a:endParaRPr/>
          </a:p>
        </p:txBody>
      </p:sp>
      <p:sp>
        <p:nvSpPr>
          <p:cNvPr id="456" name="Google Shape;456;p35"/>
          <p:cNvSpPr txBox="1"/>
          <p:nvPr>
            <p:ph idx="1" type="body"/>
          </p:nvPr>
        </p:nvSpPr>
        <p:spPr>
          <a:xfrm>
            <a:off x="175525" y="1490400"/>
            <a:ext cx="50514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process determines </a:t>
            </a:r>
            <a:r>
              <a:rPr lang="en" sz="2400">
                <a:solidFill>
                  <a:srgbClr val="0000FF"/>
                </a:solidFill>
              </a:rPr>
              <a:t>money</a:t>
            </a:r>
            <a:r>
              <a:rPr lang="en" sz="2400"/>
              <a:t> at time 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After all events with</a:t>
            </a:r>
            <a:br>
              <a:rPr lang="en"/>
            </a:b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 ≤ t and before all events with </a:t>
            </a: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 &gt; 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process, determines amount of </a:t>
            </a:r>
            <a:r>
              <a:rPr lang="en" sz="2400">
                <a:solidFill>
                  <a:srgbClr val="0000FF"/>
                </a:solidFill>
              </a:rPr>
              <a:t>money</a:t>
            </a:r>
            <a:r>
              <a:rPr lang="en" sz="2400"/>
              <a:t> in transit in each incoming channel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 sent at </a:t>
            </a: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 ≤ t and received at </a:t>
            </a: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 &gt; 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Start counting after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&gt; t and stop when </a:t>
            </a:r>
            <a:r>
              <a:rPr lang="en">
                <a:solidFill>
                  <a:srgbClr val="E06666"/>
                </a:solidFill>
              </a:rPr>
              <a:t>timestamp</a:t>
            </a:r>
            <a:r>
              <a:rPr lang="en"/>
              <a:t> &gt; t</a:t>
            </a:r>
            <a:endParaRPr/>
          </a:p>
        </p:txBody>
      </p:sp>
      <p:sp>
        <p:nvSpPr>
          <p:cNvPr id="457" name="Google Shape;457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8" name="Google Shape;458;p35"/>
          <p:cNvCxnSpPr/>
          <p:nvPr/>
        </p:nvCxnSpPr>
        <p:spPr>
          <a:xfrm>
            <a:off x="57135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5"/>
          <p:cNvCxnSpPr/>
          <p:nvPr/>
        </p:nvCxnSpPr>
        <p:spPr>
          <a:xfrm>
            <a:off x="676466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5"/>
          <p:cNvCxnSpPr/>
          <p:nvPr/>
        </p:nvCxnSpPr>
        <p:spPr>
          <a:xfrm>
            <a:off x="78158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5"/>
          <p:cNvSpPr txBox="1"/>
          <p:nvPr/>
        </p:nvSpPr>
        <p:spPr>
          <a:xfrm>
            <a:off x="529021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639346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463" name="Google Shape;463;p35"/>
          <p:cNvSpPr txBox="1"/>
          <p:nvPr/>
        </p:nvSpPr>
        <p:spPr>
          <a:xfrm>
            <a:off x="7392515" y="4876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cxnSp>
        <p:nvCxnSpPr>
          <p:cNvPr id="464" name="Google Shape;464;p35"/>
          <p:cNvCxnSpPr/>
          <p:nvPr/>
        </p:nvCxnSpPr>
        <p:spPr>
          <a:xfrm>
            <a:off x="5713515" y="1342950"/>
            <a:ext cx="1051200" cy="81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5"/>
          <p:cNvCxnSpPr/>
          <p:nvPr/>
        </p:nvCxnSpPr>
        <p:spPr>
          <a:xfrm>
            <a:off x="5715000" y="2717550"/>
            <a:ext cx="2099400" cy="19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35"/>
          <p:cNvCxnSpPr/>
          <p:nvPr/>
        </p:nvCxnSpPr>
        <p:spPr>
          <a:xfrm flipH="1">
            <a:off x="5726665" y="1753088"/>
            <a:ext cx="1035600" cy="13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5"/>
          <p:cNvCxnSpPr/>
          <p:nvPr/>
        </p:nvCxnSpPr>
        <p:spPr>
          <a:xfrm flipH="1">
            <a:off x="6773415" y="350982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5"/>
          <p:cNvSpPr txBox="1"/>
          <p:nvPr/>
        </p:nvSpPr>
        <p:spPr>
          <a:xfrm>
            <a:off x="5689781" y="20624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$10</a:t>
            </a:r>
            <a:endParaRPr/>
          </a:p>
        </p:txBody>
      </p:sp>
      <p:sp>
        <p:nvSpPr>
          <p:cNvPr id="469" name="Google Shape;469;p35"/>
          <p:cNvSpPr txBox="1"/>
          <p:nvPr/>
        </p:nvSpPr>
        <p:spPr>
          <a:xfrm>
            <a:off x="5677718" y="113799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$5</a:t>
            </a:r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6882983" y="342549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$8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5868518" y="280811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$4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6471445" y="15432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6471443" y="1927787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474" name="Google Shape;474;p35"/>
          <p:cNvSpPr txBox="1"/>
          <p:nvPr/>
        </p:nvSpPr>
        <p:spPr>
          <a:xfrm>
            <a:off x="5155244" y="1085372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475" name="Google Shape;475;p35"/>
          <p:cNvSpPr txBox="1"/>
          <p:nvPr/>
        </p:nvSpPr>
        <p:spPr>
          <a:xfrm>
            <a:off x="7534693" y="328535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476" name="Google Shape;476;p35"/>
          <p:cNvSpPr txBox="1"/>
          <p:nvPr/>
        </p:nvSpPr>
        <p:spPr>
          <a:xfrm>
            <a:off x="5133437" y="28720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477" name="Google Shape;477;p35"/>
          <p:cNvSpPr txBox="1"/>
          <p:nvPr/>
        </p:nvSpPr>
        <p:spPr>
          <a:xfrm>
            <a:off x="5131916" y="2504764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478" name="Google Shape;478;p35"/>
          <p:cNvSpPr txBox="1"/>
          <p:nvPr/>
        </p:nvSpPr>
        <p:spPr>
          <a:xfrm>
            <a:off x="6200237" y="39388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sp>
        <p:nvSpPr>
          <p:cNvPr id="479" name="Google Shape;479;p35"/>
          <p:cNvSpPr txBox="1"/>
          <p:nvPr/>
        </p:nvSpPr>
        <p:spPr>
          <a:xfrm>
            <a:off x="7536862" y="445909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cxnSp>
        <p:nvCxnSpPr>
          <p:cNvPr id="480" name="Google Shape;480;p35"/>
          <p:cNvCxnSpPr/>
          <p:nvPr/>
        </p:nvCxnSpPr>
        <p:spPr>
          <a:xfrm rot="10800000">
            <a:off x="5470275" y="3988925"/>
            <a:ext cx="269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81" name="Google Shape;481;p35"/>
          <p:cNvSpPr txBox="1"/>
          <p:nvPr/>
        </p:nvSpPr>
        <p:spPr>
          <a:xfrm>
            <a:off x="4862203" y="375792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 idea on the banking system example can be generalized to arbitrary variables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Not all systems require instantaneous snapshots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Allows “logical time” snapshots of systems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arbitrary asynchronous send/receive system that sends infinitely many messages on each channel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Compute at time t: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State of each process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Messages in each channel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Useful for debugging, backups, detecting termination… </a:t>
            </a:r>
            <a:endParaRPr/>
          </a:p>
        </p:txBody>
      </p:sp>
      <p:sp>
        <p:nvSpPr>
          <p:cNvPr id="487" name="Google Shape;48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time snapshots</a:t>
            </a:r>
            <a:endParaRPr/>
          </a:p>
        </p:txBody>
      </p:sp>
      <p:sp>
        <p:nvSpPr>
          <p:cNvPr id="488" name="Google Shape;488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Replicated state machines</a:t>
            </a:r>
            <a:endParaRPr/>
          </a:p>
        </p:txBody>
      </p:sp>
      <p:sp>
        <p:nvSpPr>
          <p:cNvPr id="494" name="Google Shape;494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Important use of logical time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Allows a distributed system to simulate a single centralized state machine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V</a:t>
            </a:r>
            <a:r>
              <a:rPr lang="en"/>
              <a:t>: Set of possible states, initially </a:t>
            </a:r>
            <a:r>
              <a:rPr lang="en">
                <a:solidFill>
                  <a:srgbClr val="FF0000"/>
                </a:solidFill>
              </a:rPr>
              <a:t>v</a:t>
            </a:r>
            <a:r>
              <a:rPr baseline="-25000"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invs</a:t>
            </a:r>
            <a:r>
              <a:rPr lang="en"/>
              <a:t>: set of possible invocations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resps</a:t>
            </a:r>
            <a:r>
              <a:rPr lang="en"/>
              <a:t>: set of possible responses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trans</a:t>
            </a:r>
            <a:r>
              <a:rPr lang="en"/>
              <a:t>: invs ✕ V → resps ✕ V: transition function</a:t>
            </a:r>
            <a:endParaRPr/>
          </a:p>
        </p:txBody>
      </p:sp>
      <p:sp>
        <p:nvSpPr>
          <p:cNvPr id="495" name="Google Shape;495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Replicated state machines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Users of distributed system submit (blocking) invocations, </a:t>
            </a:r>
            <a:r>
              <a:rPr lang="en"/>
              <a:t>g</a:t>
            </a:r>
            <a:r>
              <a:rPr lang="en"/>
              <a:t>et responses in well-formed manner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Want system to look like an “atomic” variable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Informally: ordered access across all user processes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Accesses may be delayed due to synchronization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38"/>
          <p:cNvSpPr/>
          <p:nvPr/>
        </p:nvSpPr>
        <p:spPr>
          <a:xfrm>
            <a:off x="908250" y="5515925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Replicated State Machine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541175" y="472663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2475225" y="447613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4194400" y="47728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7" name="Google Shape;507;p38"/>
          <p:cNvCxnSpPr>
            <a:endCxn id="504" idx="4"/>
          </p:cNvCxnSpPr>
          <p:nvPr/>
        </p:nvCxnSpPr>
        <p:spPr>
          <a:xfrm rot="10800000">
            <a:off x="912725" y="5469738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38"/>
          <p:cNvCxnSpPr>
            <a:stCxn id="503" idx="1"/>
          </p:cNvCxnSpPr>
          <p:nvPr/>
        </p:nvCxnSpPr>
        <p:spPr>
          <a:xfrm rot="10800000">
            <a:off x="1150005" y="5426427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9" name="Google Shape;509;p38"/>
          <p:cNvCxnSpPr>
            <a:stCxn id="503" idx="0"/>
          </p:cNvCxnSpPr>
          <p:nvPr/>
        </p:nvCxnSpPr>
        <p:spPr>
          <a:xfrm flipH="1" rot="10800000">
            <a:off x="2573550" y="5184725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38"/>
          <p:cNvCxnSpPr>
            <a:endCxn id="505" idx="4"/>
          </p:cNvCxnSpPr>
          <p:nvPr/>
        </p:nvCxnSpPr>
        <p:spPr>
          <a:xfrm flipH="1" rot="10800000">
            <a:off x="2761575" y="5219238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1" name="Google Shape;511;p38"/>
          <p:cNvCxnSpPr>
            <a:stCxn id="503" idx="7"/>
            <a:endCxn id="506" idx="3"/>
          </p:cNvCxnSpPr>
          <p:nvPr/>
        </p:nvCxnSpPr>
        <p:spPr>
          <a:xfrm flipH="1" rot="10800000">
            <a:off x="3751095" y="5407227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38"/>
          <p:cNvCxnSpPr/>
          <p:nvPr/>
        </p:nvCxnSpPr>
        <p:spPr>
          <a:xfrm flipH="1" rot="10800000">
            <a:off x="3970175" y="5524775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3" name="Google Shape;513;p38"/>
          <p:cNvCxnSpPr/>
          <p:nvPr/>
        </p:nvCxnSpPr>
        <p:spPr>
          <a:xfrm flipH="1" rot="10800000">
            <a:off x="4709292" y="4378905"/>
            <a:ext cx="183000" cy="394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8"/>
          <p:cNvCxnSpPr>
            <a:stCxn id="506" idx="7"/>
          </p:cNvCxnSpPr>
          <p:nvPr/>
        </p:nvCxnSpPr>
        <p:spPr>
          <a:xfrm flipH="1" rot="10800000">
            <a:off x="4828676" y="4468537"/>
            <a:ext cx="215700" cy="413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5" name="Google Shape;515;p38"/>
          <p:cNvCxnSpPr/>
          <p:nvPr/>
        </p:nvCxnSpPr>
        <p:spPr>
          <a:xfrm rot="10800000">
            <a:off x="2710175" y="4110184"/>
            <a:ext cx="0" cy="385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38"/>
          <p:cNvCxnSpPr>
            <a:stCxn id="505" idx="0"/>
          </p:cNvCxnSpPr>
          <p:nvPr/>
        </p:nvCxnSpPr>
        <p:spPr>
          <a:xfrm rot="10800000">
            <a:off x="2846775" y="4128138"/>
            <a:ext cx="0" cy="348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7" name="Google Shape;517;p38"/>
          <p:cNvCxnSpPr>
            <a:stCxn id="504" idx="0"/>
          </p:cNvCxnSpPr>
          <p:nvPr/>
        </p:nvCxnSpPr>
        <p:spPr>
          <a:xfrm rot="10800000">
            <a:off x="912725" y="4226838"/>
            <a:ext cx="0" cy="499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8"/>
          <p:cNvCxnSpPr/>
          <p:nvPr/>
        </p:nvCxnSpPr>
        <p:spPr>
          <a:xfrm rot="10800000">
            <a:off x="1062730" y="4190924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19" name="Google Shape;519;p38"/>
          <p:cNvSpPr/>
          <p:nvPr/>
        </p:nvSpPr>
        <p:spPr>
          <a:xfrm>
            <a:off x="1445425" y="485340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8"/>
          <p:cNvSpPr/>
          <p:nvPr/>
        </p:nvSpPr>
        <p:spPr>
          <a:xfrm>
            <a:off x="1713975" y="480047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8"/>
          <p:cNvSpPr/>
          <p:nvPr/>
        </p:nvSpPr>
        <p:spPr>
          <a:xfrm>
            <a:off x="1982525" y="479400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8"/>
          <p:cNvSpPr/>
          <p:nvPr/>
        </p:nvSpPr>
        <p:spPr>
          <a:xfrm>
            <a:off x="3405600" y="480047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8"/>
          <p:cNvSpPr/>
          <p:nvPr/>
        </p:nvSpPr>
        <p:spPr>
          <a:xfrm>
            <a:off x="3652663" y="485340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8"/>
          <p:cNvSpPr/>
          <p:nvPr/>
        </p:nvSpPr>
        <p:spPr>
          <a:xfrm>
            <a:off x="3875763" y="4930188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Replicated state machines</a:t>
            </a:r>
            <a:endParaRPr/>
          </a:p>
        </p:txBody>
      </p:sp>
      <p:sp>
        <p:nvSpPr>
          <p:cNvPr id="530" name="Google Shape;530;p39"/>
          <p:cNvSpPr txBox="1"/>
          <p:nvPr>
            <p:ph idx="1" type="body"/>
          </p:nvPr>
        </p:nvSpPr>
        <p:spPr>
          <a:xfrm>
            <a:off x="311700" y="1536625"/>
            <a:ext cx="8451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a broadcast network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800"/>
              <a:buChar char="●"/>
            </a:pPr>
            <a:r>
              <a:rPr lang="en">
                <a:solidFill>
                  <a:srgbClr val="E06666"/>
                </a:solidFill>
              </a:rPr>
              <a:t>First attempt</a:t>
            </a:r>
            <a:endParaRPr>
              <a:solidFill>
                <a:srgbClr val="E0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Originator of an invocation broadcasts the invocation to all processes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 processes perform the transition on their copies when they receive broadcasts</a:t>
            </a:r>
            <a:endParaRPr/>
          </a:p>
        </p:txBody>
      </p:sp>
      <p:sp>
        <p:nvSpPr>
          <p:cNvPr id="531" name="Google Shape;531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Replicated state machines</a:t>
            </a:r>
            <a:endParaRPr/>
          </a:p>
        </p:txBody>
      </p:sp>
      <p:sp>
        <p:nvSpPr>
          <p:cNvPr id="537" name="Google Shape;537;p40"/>
          <p:cNvSpPr txBox="1"/>
          <p:nvPr>
            <p:ph idx="1" type="body"/>
          </p:nvPr>
        </p:nvSpPr>
        <p:spPr>
          <a:xfrm>
            <a:off x="311700" y="1536625"/>
            <a:ext cx="8451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a broadcast network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800"/>
              <a:buChar char="●"/>
            </a:pPr>
            <a:r>
              <a:rPr lang="en">
                <a:solidFill>
                  <a:srgbClr val="E06666"/>
                </a:solidFill>
              </a:rPr>
              <a:t>First attempt</a:t>
            </a:r>
            <a:endParaRPr>
              <a:solidFill>
                <a:srgbClr val="E06666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Originator of an invocation broadcasts the invocation to all processes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 processes perform the transition on their copies when they receive broadcasts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Wrong</a:t>
            </a:r>
            <a:r>
              <a:rPr lang="en"/>
              <a:t>: all processes should perform the transitions in the same order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 logical time to order the invocations</a:t>
            </a:r>
            <a:endParaRPr/>
          </a:p>
        </p:txBody>
      </p:sp>
      <p:sp>
        <p:nvSpPr>
          <p:cNvPr id="538" name="Google Shape;538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Goal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Assign </a:t>
            </a:r>
            <a:r>
              <a:rPr lang="en">
                <a:solidFill>
                  <a:srgbClr val="E06666"/>
                </a:solidFill>
              </a:rPr>
              <a:t>logical times </a:t>
            </a:r>
            <a:r>
              <a:rPr lang="en"/>
              <a:t>to all events in an execution of an asynchronous network system, subject to some properties that make the logical times “look like real times”.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Logical times are elements of some totally</a:t>
            </a:r>
            <a:br>
              <a:rPr lang="en"/>
            </a:br>
            <a:r>
              <a:rPr lang="en"/>
              <a:t>ordered set T, e.g., the real numbers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Replicated state machines</a:t>
            </a:r>
            <a:endParaRPr/>
          </a:p>
        </p:txBody>
      </p:sp>
      <p:sp>
        <p:nvSpPr>
          <p:cNvPr id="544" name="Google Shape;544;p41"/>
          <p:cNvSpPr txBox="1"/>
          <p:nvPr>
            <p:ph idx="1" type="body"/>
          </p:nvPr>
        </p:nvSpPr>
        <p:spPr>
          <a:xfrm>
            <a:off x="311700" y="1384225"/>
            <a:ext cx="8451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Assume broadcast network, logical times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Originator broadcasts the invocation and attaches logical time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process maintains state variables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s</a:t>
            </a:r>
            <a:r>
              <a:rPr lang="en">
                <a:solidFill>
                  <a:srgbClr val="0000FF"/>
                </a:solidFill>
              </a:rPr>
              <a:t>tate</a:t>
            </a:r>
            <a:r>
              <a:rPr lang="en"/>
              <a:t>: copy of machine state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nv-buffer</a:t>
            </a:r>
            <a:r>
              <a:rPr lang="en"/>
              <a:t>: invocations it has heard about and their </a:t>
            </a:r>
            <a:r>
              <a:rPr lang="en">
                <a:solidFill>
                  <a:srgbClr val="4A86E8"/>
                </a:solidFill>
              </a:rPr>
              <a:t>timestamps</a:t>
            </a:r>
            <a:r>
              <a:rPr lang="en"/>
              <a:t> (logical time of broadcast)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nown-time</a:t>
            </a:r>
            <a:r>
              <a:rPr lang="en"/>
              <a:t>: largest logical times for each process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For itself: </a:t>
            </a:r>
            <a:r>
              <a:rPr lang="en">
                <a:solidFill>
                  <a:srgbClr val="4A86E8"/>
                </a:solidFill>
              </a:rPr>
              <a:t>local time</a:t>
            </a:r>
            <a:r>
              <a:rPr lang="en"/>
              <a:t> of last local event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For other node j: </a:t>
            </a:r>
            <a:r>
              <a:rPr lang="en">
                <a:solidFill>
                  <a:srgbClr val="4A86E8"/>
                </a:solidFill>
              </a:rPr>
              <a:t>timestamp</a:t>
            </a:r>
            <a:r>
              <a:rPr lang="en"/>
              <a:t> of last message from j</a:t>
            </a:r>
            <a:endParaRPr/>
          </a:p>
        </p:txBody>
      </p:sp>
      <p:sp>
        <p:nvSpPr>
          <p:cNvPr id="545" name="Google Shape;545;p4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Replicated state machines</a:t>
            </a:r>
            <a:endParaRPr/>
          </a:p>
        </p:txBody>
      </p:sp>
      <p:sp>
        <p:nvSpPr>
          <p:cNvPr id="551" name="Google Shape;551;p42"/>
          <p:cNvSpPr txBox="1"/>
          <p:nvPr>
            <p:ph idx="1" type="body"/>
          </p:nvPr>
        </p:nvSpPr>
        <p:spPr>
          <a:xfrm>
            <a:off x="311700" y="1536625"/>
            <a:ext cx="8451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 performs invocation 𝛑 from its </a:t>
            </a:r>
            <a:r>
              <a:rPr lang="en">
                <a:solidFill>
                  <a:srgbClr val="0000FF"/>
                </a:solidFill>
              </a:rPr>
              <a:t>inv-buffer</a:t>
            </a:r>
            <a:r>
              <a:rPr lang="en"/>
              <a:t>, on its copy of state, when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𝛑 has smallest </a:t>
            </a:r>
            <a:r>
              <a:rPr lang="en">
                <a:solidFill>
                  <a:srgbClr val="4A86E8"/>
                </a:solidFill>
              </a:rPr>
              <a:t>timestamp</a:t>
            </a:r>
            <a:r>
              <a:rPr lang="en"/>
              <a:t> in </a:t>
            </a:r>
            <a:r>
              <a:rPr lang="en">
                <a:solidFill>
                  <a:srgbClr val="0000FF"/>
                </a:solidFill>
              </a:rPr>
              <a:t>inv-buffer</a:t>
            </a:r>
            <a:endParaRPr>
              <a:solidFill>
                <a:srgbClr val="0000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known-time</a:t>
            </a:r>
            <a:r>
              <a:rPr baseline="-25000" lang="en">
                <a:solidFill>
                  <a:srgbClr val="0000FF"/>
                </a:solidFill>
              </a:rPr>
              <a:t>j</a:t>
            </a:r>
            <a:r>
              <a:rPr lang="en"/>
              <a:t> &gt; </a:t>
            </a:r>
            <a:r>
              <a:rPr lang="en">
                <a:solidFill>
                  <a:srgbClr val="4A86E8"/>
                </a:solidFill>
              </a:rPr>
              <a:t>timestamp</a:t>
            </a:r>
            <a:r>
              <a:rPr lang="en"/>
              <a:t>(𝛑) for all j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After performing </a:t>
            </a:r>
            <a:r>
              <a:rPr lang="en"/>
              <a:t>𝛑, remove it from </a:t>
            </a:r>
            <a:r>
              <a:rPr lang="en">
                <a:solidFill>
                  <a:srgbClr val="0000FF"/>
                </a:solidFill>
              </a:rPr>
              <a:t>inv-buffer</a:t>
            </a:r>
            <a:endParaRPr>
              <a:solidFill>
                <a:srgbClr val="0000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𝛑 originated locally, respond to the user</a:t>
            </a:r>
            <a:endParaRPr/>
          </a:p>
        </p:txBody>
      </p:sp>
      <p:sp>
        <p:nvSpPr>
          <p:cNvPr id="552" name="Google Shape;552;p4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Replicated state machines: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/>
          </a:p>
        </p:txBody>
      </p:sp>
      <p:sp>
        <p:nvSpPr>
          <p:cNvPr id="558" name="Google Shape;558;p43"/>
          <p:cNvSpPr txBox="1"/>
          <p:nvPr>
            <p:ph idx="1" type="body"/>
          </p:nvPr>
        </p:nvSpPr>
        <p:spPr>
          <a:xfrm>
            <a:off x="311700" y="1536625"/>
            <a:ext cx="8451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E06666"/>
                </a:solidFill>
              </a:rPr>
              <a:t>Liveness</a:t>
            </a:r>
            <a:r>
              <a:rPr lang="en"/>
              <a:t> (termination): execution of each invocation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Guaranteed</a:t>
            </a:r>
            <a:r>
              <a:rPr lang="en"/>
              <a:t> by logical times growing unboundedly and all nodes sending infinitely many messages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E06666"/>
                </a:solidFill>
              </a:rPr>
              <a:t>Safety</a:t>
            </a:r>
            <a:r>
              <a:rPr lang="en"/>
              <a:t> (atomicity): each operation appears to be executed at a specific point in time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Given by </a:t>
            </a:r>
            <a:r>
              <a:rPr i="1" lang="en">
                <a:solidFill>
                  <a:srgbClr val="E06666"/>
                </a:solidFill>
              </a:rPr>
              <a:t>serialization points</a:t>
            </a:r>
            <a:r>
              <a:rPr lang="en"/>
              <a:t> defined as the earliest point when all processes have reached </a:t>
            </a:r>
            <a:r>
              <a:rPr lang="en">
                <a:solidFill>
                  <a:srgbClr val="4A86E8"/>
                </a:solidFill>
              </a:rPr>
              <a:t>timestamp</a:t>
            </a:r>
            <a:r>
              <a:rPr lang="en"/>
              <a:t>(𝛑)</a:t>
            </a:r>
            <a:endParaRPr/>
          </a:p>
        </p:txBody>
      </p:sp>
      <p:sp>
        <p:nvSpPr>
          <p:cNvPr id="559" name="Google Shape;559;p4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handling of reads</a:t>
            </a:r>
            <a:endParaRPr/>
          </a:p>
        </p:txBody>
      </p:sp>
      <p:sp>
        <p:nvSpPr>
          <p:cNvPr id="565" name="Google Shape;565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When reading </a:t>
            </a:r>
            <a:r>
              <a:rPr lang="en">
                <a:solidFill>
                  <a:srgbClr val="0000FF"/>
                </a:solidFill>
              </a:rPr>
              <a:t>state</a:t>
            </a:r>
            <a:r>
              <a:rPr lang="en"/>
              <a:t>, can read locally without broadcasting anything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Not the same thing, why?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66" name="Google Shape;566;p4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When reading </a:t>
            </a:r>
            <a:r>
              <a:rPr lang="en">
                <a:solidFill>
                  <a:srgbClr val="0000FF"/>
                </a:solidFill>
              </a:rPr>
              <a:t>state</a:t>
            </a:r>
            <a:r>
              <a:rPr lang="en"/>
              <a:t>, can read locally without broadcasting anything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Does not satisfy atomicity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</a:t>
            </a:r>
            <a:r>
              <a:rPr baseline="-25000" lang="en"/>
              <a:t>1</a:t>
            </a:r>
            <a:r>
              <a:rPr lang="en"/>
              <a:t> writes at time 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</a:t>
            </a:r>
            <a:r>
              <a:rPr baseline="-25000" lang="en"/>
              <a:t>2</a:t>
            </a:r>
            <a:r>
              <a:rPr lang="en"/>
              <a:t> receives P</a:t>
            </a:r>
            <a:r>
              <a:rPr baseline="-25000" lang="en"/>
              <a:t>1</a:t>
            </a:r>
            <a:r>
              <a:rPr lang="en"/>
              <a:t>’s write request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</a:t>
            </a:r>
            <a:r>
              <a:rPr baseline="-25000" lang="en"/>
              <a:t>2</a:t>
            </a:r>
            <a:r>
              <a:rPr baseline="-25000" lang="en"/>
              <a:t> </a:t>
            </a:r>
            <a:r>
              <a:rPr lang="en"/>
              <a:t>reads updated value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</a:t>
            </a:r>
            <a:r>
              <a:rPr baseline="-25000" lang="en"/>
              <a:t>3</a:t>
            </a:r>
            <a:r>
              <a:rPr lang="en"/>
              <a:t> reads old value (has not executed P</a:t>
            </a:r>
            <a:r>
              <a:rPr baseline="-25000" lang="en"/>
              <a:t>1</a:t>
            </a:r>
            <a:r>
              <a:rPr lang="en"/>
              <a:t>’s </a:t>
            </a:r>
            <a:r>
              <a:rPr lang="en"/>
              <a:t>write)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Weaker property: </a:t>
            </a:r>
            <a:r>
              <a:rPr lang="en">
                <a:solidFill>
                  <a:srgbClr val="E06666"/>
                </a:solidFill>
              </a:rPr>
              <a:t>sequential consistency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72" name="Google Shape;572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handling of reads</a:t>
            </a:r>
            <a:endParaRPr/>
          </a:p>
        </p:txBody>
      </p:sp>
      <p:sp>
        <p:nvSpPr>
          <p:cNvPr id="573" name="Google Shape;573;p4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6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RSM: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mutual exclusion</a:t>
            </a:r>
            <a:endParaRPr/>
          </a:p>
        </p:txBody>
      </p:sp>
      <p:sp>
        <p:nvSpPr>
          <p:cNvPr id="579" name="Google Shape;579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Distributed mutual exclusion (mutex) problem: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Users submit </a:t>
            </a:r>
            <a:r>
              <a:rPr lang="en">
                <a:solidFill>
                  <a:srgbClr val="E06666"/>
                </a:solidFill>
              </a:rPr>
              <a:t>requests</a:t>
            </a:r>
            <a:r>
              <a:rPr lang="en"/>
              <a:t> for a resource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 grants requests, so that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No two users get the resource at the same time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Every request is eventually granted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Users must </a:t>
            </a:r>
            <a:r>
              <a:rPr lang="en">
                <a:solidFill>
                  <a:srgbClr val="E06666"/>
                </a:solidFill>
              </a:rPr>
              <a:t>return</a:t>
            </a:r>
            <a:r>
              <a:rPr lang="en"/>
              <a:t> the resource</a:t>
            </a:r>
            <a:endParaRPr/>
          </a:p>
        </p:txBody>
      </p:sp>
      <p:sp>
        <p:nvSpPr>
          <p:cNvPr id="580" name="Google Shape;580;p4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RSM: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mutual exclusion</a:t>
            </a:r>
            <a:endParaRPr/>
          </a:p>
        </p:txBody>
      </p:sp>
      <p:sp>
        <p:nvSpPr>
          <p:cNvPr id="586" name="Google Shape;586;p47"/>
          <p:cNvSpPr txBox="1"/>
          <p:nvPr>
            <p:ph idx="1" type="body"/>
          </p:nvPr>
        </p:nvSpPr>
        <p:spPr>
          <a:xfrm>
            <a:off x="83100" y="1231830"/>
            <a:ext cx="85206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Emulated FIFO queue state machine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Tracks processes that have requested the resource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Support </a:t>
            </a:r>
            <a:r>
              <a:rPr lang="en">
                <a:solidFill>
                  <a:srgbClr val="E06666"/>
                </a:solidFill>
              </a:rPr>
              <a:t>add(i)</a:t>
            </a:r>
            <a:r>
              <a:rPr lang="en"/>
              <a:t>, </a:t>
            </a:r>
            <a:r>
              <a:rPr lang="en">
                <a:solidFill>
                  <a:srgbClr val="E06666"/>
                </a:solidFill>
              </a:rPr>
              <a:t>peek</a:t>
            </a:r>
            <a:r>
              <a:rPr lang="en"/>
              <a:t>, </a:t>
            </a:r>
            <a:r>
              <a:rPr lang="en">
                <a:solidFill>
                  <a:srgbClr val="E06666"/>
                </a:solidFill>
              </a:rPr>
              <a:t>remove(i)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87" name="Google Shape;587;p4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8" name="Google Shape;588;p47"/>
          <p:cNvCxnSpPr/>
          <p:nvPr/>
        </p:nvCxnSpPr>
        <p:spPr>
          <a:xfrm rot="10800000">
            <a:off x="4910734" y="294671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7"/>
          <p:cNvCxnSpPr/>
          <p:nvPr/>
        </p:nvCxnSpPr>
        <p:spPr>
          <a:xfrm rot="10800000">
            <a:off x="5076359" y="286745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90" name="Google Shape;590;p47"/>
          <p:cNvCxnSpPr/>
          <p:nvPr/>
        </p:nvCxnSpPr>
        <p:spPr>
          <a:xfrm rot="10800000">
            <a:off x="3054959" y="265248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47"/>
          <p:cNvCxnSpPr/>
          <p:nvPr/>
        </p:nvCxnSpPr>
        <p:spPr>
          <a:xfrm rot="10800000">
            <a:off x="3191559" y="265004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92" name="Google Shape;592;p47"/>
          <p:cNvCxnSpPr/>
          <p:nvPr/>
        </p:nvCxnSpPr>
        <p:spPr>
          <a:xfrm rot="10800000">
            <a:off x="1257509" y="290054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7"/>
          <p:cNvCxnSpPr/>
          <p:nvPr/>
        </p:nvCxnSpPr>
        <p:spPr>
          <a:xfrm rot="10800000">
            <a:off x="1407514" y="276472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94" name="Google Shape;594;p47"/>
          <p:cNvSpPr/>
          <p:nvPr/>
        </p:nvSpPr>
        <p:spPr>
          <a:xfrm>
            <a:off x="1226175" y="5219400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FIFO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859100" y="4430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47"/>
          <p:cNvSpPr/>
          <p:nvPr/>
        </p:nvSpPr>
        <p:spPr>
          <a:xfrm>
            <a:off x="2793150" y="4179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47"/>
          <p:cNvSpPr/>
          <p:nvPr/>
        </p:nvSpPr>
        <p:spPr>
          <a:xfrm>
            <a:off x="4512325" y="4476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8" name="Google Shape;598;p47"/>
          <p:cNvCxnSpPr>
            <a:endCxn id="595" idx="4"/>
          </p:cNvCxnSpPr>
          <p:nvPr/>
        </p:nvCxnSpPr>
        <p:spPr>
          <a:xfrm rot="10800000">
            <a:off x="1230650" y="5173213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47"/>
          <p:cNvCxnSpPr>
            <a:stCxn id="594" idx="1"/>
          </p:cNvCxnSpPr>
          <p:nvPr/>
        </p:nvCxnSpPr>
        <p:spPr>
          <a:xfrm rot="10800000">
            <a:off x="1467930" y="5129902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0" name="Google Shape;600;p47"/>
          <p:cNvCxnSpPr>
            <a:stCxn id="594" idx="0"/>
          </p:cNvCxnSpPr>
          <p:nvPr/>
        </p:nvCxnSpPr>
        <p:spPr>
          <a:xfrm flipH="1" rot="10800000">
            <a:off x="2891475" y="4888200"/>
            <a:ext cx="89400" cy="33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47"/>
          <p:cNvCxnSpPr>
            <a:endCxn id="596" idx="4"/>
          </p:cNvCxnSpPr>
          <p:nvPr/>
        </p:nvCxnSpPr>
        <p:spPr>
          <a:xfrm flipH="1" rot="10800000">
            <a:off x="3079500" y="4922713"/>
            <a:ext cx="852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2" name="Google Shape;602;p47"/>
          <p:cNvCxnSpPr/>
          <p:nvPr/>
        </p:nvCxnSpPr>
        <p:spPr>
          <a:xfrm flipH="1" rot="10800000">
            <a:off x="4288100" y="5228250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3" name="Google Shape;603;p47"/>
          <p:cNvCxnSpPr>
            <a:stCxn id="597" idx="0"/>
            <a:endCxn id="604" idx="4"/>
          </p:cNvCxnSpPr>
          <p:nvPr/>
        </p:nvCxnSpPr>
        <p:spPr>
          <a:xfrm rot="10800000">
            <a:off x="4883875" y="4076388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47"/>
          <p:cNvCxnSpPr/>
          <p:nvPr/>
        </p:nvCxnSpPr>
        <p:spPr>
          <a:xfrm rot="10800000">
            <a:off x="5049500" y="3997125"/>
            <a:ext cx="0" cy="49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6" name="Google Shape;606;p47"/>
          <p:cNvCxnSpPr/>
          <p:nvPr/>
        </p:nvCxnSpPr>
        <p:spPr>
          <a:xfrm rot="10800000">
            <a:off x="3028100" y="3782159"/>
            <a:ext cx="0" cy="416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47"/>
          <p:cNvCxnSpPr>
            <a:stCxn id="596" idx="0"/>
            <a:endCxn id="608" idx="4"/>
          </p:cNvCxnSpPr>
          <p:nvPr/>
        </p:nvCxnSpPr>
        <p:spPr>
          <a:xfrm rot="10800000">
            <a:off x="3164700" y="37797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9" name="Google Shape;609;p47"/>
          <p:cNvCxnSpPr>
            <a:stCxn id="595" idx="0"/>
            <a:endCxn id="610" idx="4"/>
          </p:cNvCxnSpPr>
          <p:nvPr/>
        </p:nvCxnSpPr>
        <p:spPr>
          <a:xfrm rot="10800000">
            <a:off x="1230650" y="4030213"/>
            <a:ext cx="0" cy="399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47"/>
          <p:cNvCxnSpPr/>
          <p:nvPr/>
        </p:nvCxnSpPr>
        <p:spPr>
          <a:xfrm rot="10800000">
            <a:off x="1380655" y="3894399"/>
            <a:ext cx="0" cy="56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10" name="Google Shape;610;p47"/>
          <p:cNvSpPr/>
          <p:nvPr/>
        </p:nvSpPr>
        <p:spPr>
          <a:xfrm>
            <a:off x="859100" y="32871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7"/>
          <p:cNvSpPr/>
          <p:nvPr/>
        </p:nvSpPr>
        <p:spPr>
          <a:xfrm>
            <a:off x="2793150" y="303661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47"/>
          <p:cNvSpPr/>
          <p:nvPr/>
        </p:nvSpPr>
        <p:spPr>
          <a:xfrm>
            <a:off x="4512325" y="33332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47"/>
          <p:cNvSpPr txBox="1"/>
          <p:nvPr/>
        </p:nvSpPr>
        <p:spPr>
          <a:xfrm rot="-2700000">
            <a:off x="4824497" y="3661336"/>
            <a:ext cx="1472196" cy="456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7"/>
          <p:cNvSpPr txBox="1"/>
          <p:nvPr/>
        </p:nvSpPr>
        <p:spPr>
          <a:xfrm rot="1302299">
            <a:off x="4529062" y="5650068"/>
            <a:ext cx="2416531" cy="4568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add/head/remove</a:t>
            </a:r>
            <a:endParaRPr sz="18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8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RSM: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mutual exclusion</a:t>
            </a:r>
            <a:endParaRPr/>
          </a:p>
        </p:txBody>
      </p:sp>
      <p:sp>
        <p:nvSpPr>
          <p:cNvPr id="619" name="Google Shape;619;p48"/>
          <p:cNvSpPr txBox="1"/>
          <p:nvPr>
            <p:ph idx="1" type="body"/>
          </p:nvPr>
        </p:nvSpPr>
        <p:spPr>
          <a:xfrm>
            <a:off x="235500" y="13842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use FIFO to cooperate and implement mutual exclusion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 request the resource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Invoke </a:t>
            </a:r>
            <a:r>
              <a:rPr lang="en">
                <a:solidFill>
                  <a:srgbClr val="E06666"/>
                </a:solidFill>
              </a:rPr>
              <a:t>add(i)</a:t>
            </a:r>
            <a:endParaRPr>
              <a:solidFill>
                <a:srgbClr val="E06666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Repeatedly invoke </a:t>
            </a:r>
            <a:r>
              <a:rPr lang="en">
                <a:solidFill>
                  <a:srgbClr val="E06666"/>
                </a:solidFill>
              </a:rPr>
              <a:t>peek</a:t>
            </a:r>
            <a:r>
              <a:rPr lang="en"/>
              <a:t> until i is the first process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Then </a:t>
            </a:r>
            <a:r>
              <a:rPr lang="en">
                <a:solidFill>
                  <a:srgbClr val="E06666"/>
                </a:solidFill>
              </a:rPr>
              <a:t>grant</a:t>
            </a:r>
            <a:r>
              <a:rPr lang="en"/>
              <a:t> resource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 return the resource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Invoke </a:t>
            </a:r>
            <a:r>
              <a:rPr lang="en">
                <a:solidFill>
                  <a:srgbClr val="E06666"/>
                </a:solidFill>
              </a:rPr>
              <a:t>remove(i) </a:t>
            </a:r>
            <a:r>
              <a:rPr lang="en"/>
              <a:t>(i is first in FIFO)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Return </a:t>
            </a:r>
            <a:r>
              <a:rPr lang="en">
                <a:solidFill>
                  <a:srgbClr val="E06666"/>
                </a:solidFill>
              </a:rPr>
              <a:t>ack</a:t>
            </a:r>
            <a:r>
              <a:rPr lang="en"/>
              <a:t> to the user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Logical times + replicated state machine +</a:t>
            </a:r>
            <a:br>
              <a:rPr lang="en"/>
            </a:br>
            <a:r>
              <a:rPr lang="en"/>
              <a:t>m</a:t>
            </a:r>
            <a:r>
              <a:rPr lang="en"/>
              <a:t>utex cooperation above</a:t>
            </a:r>
            <a:endParaRPr/>
          </a:p>
        </p:txBody>
      </p:sp>
      <p:sp>
        <p:nvSpPr>
          <p:cNvPr id="620" name="Google Shape;620;p4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logical time</a:t>
            </a:r>
            <a:endParaRPr/>
          </a:p>
        </p:txBody>
      </p:sp>
      <p:sp>
        <p:nvSpPr>
          <p:cNvPr id="626" name="Google Shape;626;p4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logical time</a:t>
            </a:r>
            <a:endParaRPr/>
          </a:p>
        </p:txBody>
      </p:sp>
      <p:sp>
        <p:nvSpPr>
          <p:cNvPr id="632" name="Google Shape;632;p50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Logical time imposes a </a:t>
            </a:r>
            <a:r>
              <a:rPr lang="en">
                <a:solidFill>
                  <a:srgbClr val="E06666"/>
                </a:solidFill>
              </a:rPr>
              <a:t>total ordering</a:t>
            </a:r>
            <a:r>
              <a:rPr lang="en"/>
              <a:t> on events, assigning them values from a totally-ordered set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Sometimes we don’t need to order all events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May be enough to order </a:t>
            </a:r>
            <a:r>
              <a:rPr lang="en">
                <a:solidFill>
                  <a:srgbClr val="E06666"/>
                </a:solidFill>
              </a:rPr>
              <a:t>causally dependent events</a:t>
            </a:r>
            <a:endParaRPr>
              <a:solidFill>
                <a:srgbClr val="E06666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Weak logical time</a:t>
            </a:r>
            <a:r>
              <a:rPr lang="en"/>
              <a:t> impose a </a:t>
            </a:r>
            <a:r>
              <a:rPr lang="en">
                <a:solidFill>
                  <a:srgbClr val="E06666"/>
                </a:solidFill>
              </a:rPr>
              <a:t>partial ordering</a:t>
            </a:r>
            <a:r>
              <a:rPr lang="en"/>
              <a:t> on events, assigning values from partially-ordered set</a:t>
            </a:r>
            <a:endParaRPr/>
          </a:p>
        </p:txBody>
      </p:sp>
      <p:sp>
        <p:nvSpPr>
          <p:cNvPr id="633" name="Google Shape;633;p5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6992300" y="6249200"/>
            <a:ext cx="1719000" cy="6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17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Logical time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4127430"/>
            <a:ext cx="85206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Consider A send/receive FIFO asynchronous system based on a strongly connected graph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Events: user interface, internal transitions, send/receive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What conditions should logical times satisfy?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432475" y="2784375"/>
            <a:ext cx="3330600" cy="12264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065400" y="19950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999450" y="1744588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718625" y="2041263"/>
            <a:ext cx="743100" cy="743100"/>
          </a:xfrm>
          <a:prstGeom prst="ellipse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5"/>
          <p:cNvCxnSpPr>
            <a:endCxn id="77" idx="4"/>
          </p:cNvCxnSpPr>
          <p:nvPr/>
        </p:nvCxnSpPr>
        <p:spPr>
          <a:xfrm rot="10800000">
            <a:off x="1436950" y="2738188"/>
            <a:ext cx="300000" cy="30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6" idx="1"/>
          </p:cNvCxnSpPr>
          <p:nvPr/>
        </p:nvCxnSpPr>
        <p:spPr>
          <a:xfrm rot="10800000">
            <a:off x="1674230" y="2694877"/>
            <a:ext cx="246000" cy="2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2" name="Google Shape;82;p15"/>
          <p:cNvCxnSpPr>
            <a:stCxn id="76" idx="0"/>
          </p:cNvCxnSpPr>
          <p:nvPr/>
        </p:nvCxnSpPr>
        <p:spPr>
          <a:xfrm flipH="1" rot="10800000">
            <a:off x="3097775" y="2453175"/>
            <a:ext cx="89400" cy="33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endCxn id="78" idx="4"/>
          </p:cNvCxnSpPr>
          <p:nvPr/>
        </p:nvCxnSpPr>
        <p:spPr>
          <a:xfrm flipH="1" rot="10800000">
            <a:off x="3285800" y="2487688"/>
            <a:ext cx="85200" cy="28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4" name="Google Shape;84;p15"/>
          <p:cNvCxnSpPr>
            <a:stCxn id="76" idx="7"/>
            <a:endCxn id="79" idx="3"/>
          </p:cNvCxnSpPr>
          <p:nvPr/>
        </p:nvCxnSpPr>
        <p:spPr>
          <a:xfrm flipH="1" rot="10800000">
            <a:off x="4275320" y="2675677"/>
            <a:ext cx="552000" cy="28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 flipH="1" rot="10800000">
            <a:off x="4494400" y="2793225"/>
            <a:ext cx="474600" cy="25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 flipH="1" rot="10800000">
            <a:off x="5233517" y="1647355"/>
            <a:ext cx="183000" cy="39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9" idx="7"/>
          </p:cNvCxnSpPr>
          <p:nvPr/>
        </p:nvCxnSpPr>
        <p:spPr>
          <a:xfrm flipH="1" rot="10800000">
            <a:off x="5352901" y="1736987"/>
            <a:ext cx="215700" cy="4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 rot="10800000">
            <a:off x="3234400" y="1378634"/>
            <a:ext cx="0" cy="38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78" idx="0"/>
          </p:cNvCxnSpPr>
          <p:nvPr/>
        </p:nvCxnSpPr>
        <p:spPr>
          <a:xfrm rot="10800000">
            <a:off x="3371000" y="1396588"/>
            <a:ext cx="0" cy="3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0" name="Google Shape;90;p15"/>
          <p:cNvCxnSpPr>
            <a:stCxn id="77" idx="0"/>
          </p:cNvCxnSpPr>
          <p:nvPr/>
        </p:nvCxnSpPr>
        <p:spPr>
          <a:xfrm rot="10800000">
            <a:off x="1436950" y="1495288"/>
            <a:ext cx="0" cy="4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/>
          <p:nvPr/>
        </p:nvCxnSpPr>
        <p:spPr>
          <a:xfrm rot="10800000">
            <a:off x="1586955" y="1459374"/>
            <a:ext cx="0" cy="56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>
            <a:off x="1969650" y="21218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238200" y="206892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506750" y="20624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3929825" y="2068925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176888" y="2121850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399988" y="2198638"/>
            <a:ext cx="107400" cy="10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5510558" y="1494343"/>
            <a:ext cx="19743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User interface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682498" y="2793235"/>
            <a:ext cx="18978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Send/receive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421410" y="2067747"/>
            <a:ext cx="19743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Internal transitions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l</a:t>
            </a:r>
            <a:r>
              <a:rPr lang="en"/>
              <a:t>ogical time properties</a:t>
            </a:r>
            <a:endParaRPr/>
          </a:p>
        </p:txBody>
      </p:sp>
      <p:sp>
        <p:nvSpPr>
          <p:cNvPr id="639" name="Google Shape;639;p51"/>
          <p:cNvSpPr txBox="1"/>
          <p:nvPr>
            <p:ph idx="1" type="body"/>
          </p:nvPr>
        </p:nvSpPr>
        <p:spPr>
          <a:xfrm>
            <a:off x="311700" y="1536625"/>
            <a:ext cx="863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execution 𝛂, function </a:t>
            </a: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 from events in 𝛂 to </a:t>
            </a:r>
            <a:r>
              <a:rPr lang="en" strike="sngStrike"/>
              <a:t>totally-</a:t>
            </a:r>
            <a:r>
              <a:rPr lang="en"/>
              <a:t>ordered set T is a </a:t>
            </a:r>
            <a:r>
              <a:rPr lang="en">
                <a:solidFill>
                  <a:srgbClr val="4A86E8"/>
                </a:solidFill>
              </a:rPr>
              <a:t>weak</a:t>
            </a:r>
            <a:r>
              <a:rPr lang="en"/>
              <a:t> </a:t>
            </a:r>
            <a:r>
              <a:rPr lang="en">
                <a:solidFill>
                  <a:srgbClr val="E06666"/>
                </a:solidFill>
              </a:rPr>
              <a:t>logical time assignment</a:t>
            </a:r>
            <a:r>
              <a:rPr lang="en"/>
              <a:t> if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ltimes are distinct: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</a:t>
            </a:r>
            <a:r>
              <a:rPr baseline="-25000" lang="en" sz="2400"/>
              <a:t>1</a:t>
            </a:r>
            <a:r>
              <a:rPr lang="en" sz="2400"/>
              <a:t>) ≠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</a:t>
            </a:r>
            <a:r>
              <a:rPr baseline="-25000" lang="en" sz="2400"/>
              <a:t>2</a:t>
            </a:r>
            <a:r>
              <a:rPr lang="en" sz="2400"/>
              <a:t>) if e</a:t>
            </a:r>
            <a:r>
              <a:rPr baseline="-25000" lang="en" sz="2400"/>
              <a:t>1</a:t>
            </a:r>
            <a:r>
              <a:rPr lang="en" sz="2400"/>
              <a:t>≠</a:t>
            </a:r>
            <a:r>
              <a:rPr baseline="-25000" lang="en" sz="2400"/>
              <a:t> </a:t>
            </a:r>
            <a:r>
              <a:rPr lang="en" sz="2400"/>
              <a:t>e</a:t>
            </a:r>
            <a:r>
              <a:rPr baseline="-25000" lang="en" sz="2400"/>
              <a:t>2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ltimes</a:t>
            </a:r>
            <a:r>
              <a:rPr lang="en" sz="2400"/>
              <a:t> of events at each process are</a:t>
            </a:r>
            <a:br>
              <a:rPr lang="en" sz="2400"/>
            </a:br>
            <a:r>
              <a:rPr lang="en" sz="2400"/>
              <a:t>monotonically increasing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(send) &lt;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(receive) for same message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For any t, the number of events e with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(e) &lt; t</a:t>
            </a:r>
            <a:br>
              <a:rPr lang="en" sz="2400"/>
            </a:br>
            <a:r>
              <a:rPr lang="en" sz="2400"/>
              <a:t>is finite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logical time algorithm</a:t>
            </a:r>
            <a:endParaRPr/>
          </a:p>
        </p:txBody>
      </p:sp>
      <p:sp>
        <p:nvSpPr>
          <p:cNvPr id="646" name="Google Shape;646;p52"/>
          <p:cNvSpPr txBox="1"/>
          <p:nvPr>
            <p:ph idx="1" type="body"/>
          </p:nvPr>
        </p:nvSpPr>
        <p:spPr>
          <a:xfrm>
            <a:off x="311700" y="1384225"/>
            <a:ext cx="863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Based on </a:t>
            </a:r>
            <a:r>
              <a:rPr lang="en">
                <a:solidFill>
                  <a:srgbClr val="4A86E8"/>
                </a:solidFill>
              </a:rPr>
              <a:t>vector timestamps</a:t>
            </a:r>
            <a:r>
              <a:rPr lang="en"/>
              <a:t>: vectors of nonnegative integers indexed by processes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Each process maintains local vector </a:t>
            </a:r>
            <a:r>
              <a:rPr lang="en">
                <a:solidFill>
                  <a:srgbClr val="0000FF"/>
                </a:solidFill>
              </a:rPr>
              <a:t>clock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When a local event occurs in process 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Increment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Assign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as the </a:t>
            </a:r>
            <a:r>
              <a:rPr lang="en">
                <a:solidFill>
                  <a:srgbClr val="4A86E8"/>
                </a:solidFill>
              </a:rPr>
              <a:t>vector timestamp</a:t>
            </a:r>
            <a:r>
              <a:rPr lang="en"/>
              <a:t> of the event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When process sends message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Attach </a:t>
            </a:r>
            <a:r>
              <a:rPr lang="en">
                <a:solidFill>
                  <a:srgbClr val="4A86E8"/>
                </a:solidFill>
              </a:rPr>
              <a:t>vector timestamps</a:t>
            </a:r>
            <a:r>
              <a:rPr lang="en"/>
              <a:t> of the send event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When process i receives a message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Take maximum for each element in received </a:t>
            </a:r>
            <a:r>
              <a:rPr lang="en">
                <a:solidFill>
                  <a:srgbClr val="4A86E8"/>
                </a:solidFill>
              </a:rPr>
              <a:t>vector timestamp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, increment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endParaRPr/>
          </a:p>
        </p:txBody>
      </p:sp>
      <p:sp>
        <p:nvSpPr>
          <p:cNvPr id="647" name="Google Shape;647;p5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Causality diagram + logical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4" name="Google Shape;654;p53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53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53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53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53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659" name="Google Shape;659;p53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660" name="Google Shape;660;p53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661" name="Google Shape;661;p53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662" name="Google Shape;662;p53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53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53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53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53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53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Causality diagram + logical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4" name="Google Shape;674;p54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54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54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54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54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679" name="Google Shape;679;p54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680" name="Google Shape;680;p54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681" name="Google Shape;681;p54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682" name="Google Shape;682;p54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54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54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54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54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7" name="Google Shape;687;p54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54"/>
          <p:cNvSpPr txBox="1"/>
          <p:nvPr/>
        </p:nvSpPr>
        <p:spPr>
          <a:xfrm>
            <a:off x="14982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89" name="Google Shape;689;p54"/>
          <p:cNvSpPr txBox="1"/>
          <p:nvPr/>
        </p:nvSpPr>
        <p:spPr>
          <a:xfrm>
            <a:off x="1938350" y="31391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90" name="Google Shape;690;p54"/>
          <p:cNvSpPr txBox="1"/>
          <p:nvPr/>
        </p:nvSpPr>
        <p:spPr>
          <a:xfrm>
            <a:off x="330327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Causality diagram + logical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7" name="Google Shape;697;p55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55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5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55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55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702" name="Google Shape;702;p55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703" name="Google Shape;703;p55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704" name="Google Shape;704;p55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705" name="Google Shape;705;p55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55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55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55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55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55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55"/>
          <p:cNvSpPr txBox="1"/>
          <p:nvPr/>
        </p:nvSpPr>
        <p:spPr>
          <a:xfrm>
            <a:off x="14982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12" name="Google Shape;712;p55"/>
          <p:cNvSpPr txBox="1"/>
          <p:nvPr/>
        </p:nvSpPr>
        <p:spPr>
          <a:xfrm>
            <a:off x="1615125" y="273132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1100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13" name="Google Shape;713;p55"/>
          <p:cNvSpPr txBox="1"/>
          <p:nvPr/>
        </p:nvSpPr>
        <p:spPr>
          <a:xfrm>
            <a:off x="1938350" y="31391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14" name="Google Shape;714;p55"/>
          <p:cNvSpPr txBox="1"/>
          <p:nvPr/>
        </p:nvSpPr>
        <p:spPr>
          <a:xfrm>
            <a:off x="330327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Causality diagram + logical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1" name="Google Shape;721;p56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56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56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56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56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726" name="Google Shape;726;p56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727" name="Google Shape;727;p56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728" name="Google Shape;728;p56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729" name="Google Shape;729;p56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56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56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56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56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56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56"/>
          <p:cNvSpPr txBox="1"/>
          <p:nvPr/>
        </p:nvSpPr>
        <p:spPr>
          <a:xfrm>
            <a:off x="14982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6" name="Google Shape;736;p56"/>
          <p:cNvSpPr txBox="1"/>
          <p:nvPr/>
        </p:nvSpPr>
        <p:spPr>
          <a:xfrm>
            <a:off x="1615125" y="273132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1100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7" name="Google Shape;737;p56"/>
          <p:cNvSpPr txBox="1"/>
          <p:nvPr/>
        </p:nvSpPr>
        <p:spPr>
          <a:xfrm>
            <a:off x="1938350" y="31391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8" name="Google Shape;738;p56"/>
          <p:cNvSpPr txBox="1"/>
          <p:nvPr/>
        </p:nvSpPr>
        <p:spPr>
          <a:xfrm>
            <a:off x="330327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9" name="Google Shape;739;p56"/>
          <p:cNvSpPr txBox="1"/>
          <p:nvPr/>
        </p:nvSpPr>
        <p:spPr>
          <a:xfrm>
            <a:off x="891325" y="32167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Causality diagram + logical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6" name="Google Shape;746;p57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57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7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57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57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751" name="Google Shape;751;p57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752" name="Google Shape;752;p57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753" name="Google Shape;753;p57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754" name="Google Shape;754;p57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57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57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57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57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57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57"/>
          <p:cNvSpPr txBox="1"/>
          <p:nvPr/>
        </p:nvSpPr>
        <p:spPr>
          <a:xfrm>
            <a:off x="14982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61" name="Google Shape;761;p57"/>
          <p:cNvSpPr txBox="1"/>
          <p:nvPr/>
        </p:nvSpPr>
        <p:spPr>
          <a:xfrm>
            <a:off x="1615125" y="273132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1100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62" name="Google Shape;762;p57"/>
          <p:cNvSpPr txBox="1"/>
          <p:nvPr/>
        </p:nvSpPr>
        <p:spPr>
          <a:xfrm>
            <a:off x="1938350" y="31391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63" name="Google Shape;763;p57"/>
          <p:cNvSpPr txBox="1"/>
          <p:nvPr/>
        </p:nvSpPr>
        <p:spPr>
          <a:xfrm>
            <a:off x="330327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64" name="Google Shape;764;p57"/>
          <p:cNvSpPr txBox="1"/>
          <p:nvPr/>
        </p:nvSpPr>
        <p:spPr>
          <a:xfrm>
            <a:off x="891325" y="32167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65" name="Google Shape;765;p57"/>
          <p:cNvSpPr txBox="1"/>
          <p:nvPr/>
        </p:nvSpPr>
        <p:spPr>
          <a:xfrm>
            <a:off x="891325" y="3868889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1310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Causality diagram + logical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2" name="Google Shape;772;p58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58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58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58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58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777" name="Google Shape;777;p58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778" name="Google Shape;778;p58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779" name="Google Shape;779;p58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780" name="Google Shape;780;p58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58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58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58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58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58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6" name="Google Shape;786;p58"/>
          <p:cNvSpPr txBox="1"/>
          <p:nvPr/>
        </p:nvSpPr>
        <p:spPr>
          <a:xfrm>
            <a:off x="14982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87" name="Google Shape;787;p58"/>
          <p:cNvSpPr txBox="1"/>
          <p:nvPr/>
        </p:nvSpPr>
        <p:spPr>
          <a:xfrm>
            <a:off x="1615125" y="273132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1100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88" name="Google Shape;788;p58"/>
          <p:cNvSpPr txBox="1"/>
          <p:nvPr/>
        </p:nvSpPr>
        <p:spPr>
          <a:xfrm>
            <a:off x="1938350" y="31391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89" name="Google Shape;789;p58"/>
          <p:cNvSpPr txBox="1"/>
          <p:nvPr/>
        </p:nvSpPr>
        <p:spPr>
          <a:xfrm>
            <a:off x="330327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90" name="Google Shape;790;p58"/>
          <p:cNvSpPr txBox="1"/>
          <p:nvPr/>
        </p:nvSpPr>
        <p:spPr>
          <a:xfrm>
            <a:off x="891325" y="32167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91" name="Google Shape;791;p58"/>
          <p:cNvSpPr txBox="1"/>
          <p:nvPr/>
        </p:nvSpPr>
        <p:spPr>
          <a:xfrm>
            <a:off x="891325" y="3868889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1310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92" name="Google Shape;792;p58"/>
          <p:cNvSpPr txBox="1"/>
          <p:nvPr/>
        </p:nvSpPr>
        <p:spPr>
          <a:xfrm>
            <a:off x="2461725" y="4218351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1220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Causality diagram + logical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9" name="Google Shape;799;p59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59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59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59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59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804" name="Google Shape;804;p59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805" name="Google Shape;805;p59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806" name="Google Shape;806;p59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807" name="Google Shape;807;p59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59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59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59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59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59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3" name="Google Shape;813;p59"/>
          <p:cNvSpPr txBox="1"/>
          <p:nvPr/>
        </p:nvSpPr>
        <p:spPr>
          <a:xfrm>
            <a:off x="14982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4" name="Google Shape;814;p59"/>
          <p:cNvSpPr txBox="1"/>
          <p:nvPr/>
        </p:nvSpPr>
        <p:spPr>
          <a:xfrm>
            <a:off x="1615125" y="273132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1100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5" name="Google Shape;815;p59"/>
          <p:cNvSpPr txBox="1"/>
          <p:nvPr/>
        </p:nvSpPr>
        <p:spPr>
          <a:xfrm>
            <a:off x="1938350" y="31391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6" name="Google Shape;816;p59"/>
          <p:cNvSpPr txBox="1"/>
          <p:nvPr/>
        </p:nvSpPr>
        <p:spPr>
          <a:xfrm>
            <a:off x="330327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7" name="Google Shape;817;p59"/>
          <p:cNvSpPr txBox="1"/>
          <p:nvPr/>
        </p:nvSpPr>
        <p:spPr>
          <a:xfrm>
            <a:off x="891325" y="32167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8" name="Google Shape;818;p59"/>
          <p:cNvSpPr txBox="1"/>
          <p:nvPr/>
        </p:nvSpPr>
        <p:spPr>
          <a:xfrm>
            <a:off x="891325" y="3868889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1310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9" name="Google Shape;819;p59"/>
          <p:cNvSpPr txBox="1"/>
          <p:nvPr/>
        </p:nvSpPr>
        <p:spPr>
          <a:xfrm>
            <a:off x="2461725" y="4218351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1220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20" name="Google Shape;820;p59"/>
          <p:cNvSpPr txBox="1"/>
          <p:nvPr/>
        </p:nvSpPr>
        <p:spPr>
          <a:xfrm>
            <a:off x="791477" y="4491627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1411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Causality diagram + logical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6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7" name="Google Shape;827;p60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60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0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Google Shape;830;p60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1" name="Google Shape;831;p60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832" name="Google Shape;832;p60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833" name="Google Shape;833;p60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834" name="Google Shape;834;p60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835" name="Google Shape;835;p60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0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7" name="Google Shape;837;p60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8" name="Google Shape;838;p60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60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60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60"/>
          <p:cNvSpPr txBox="1"/>
          <p:nvPr/>
        </p:nvSpPr>
        <p:spPr>
          <a:xfrm>
            <a:off x="14982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42" name="Google Shape;842;p60"/>
          <p:cNvSpPr txBox="1"/>
          <p:nvPr/>
        </p:nvSpPr>
        <p:spPr>
          <a:xfrm>
            <a:off x="1615125" y="273132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1100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43" name="Google Shape;843;p60"/>
          <p:cNvSpPr txBox="1"/>
          <p:nvPr/>
        </p:nvSpPr>
        <p:spPr>
          <a:xfrm>
            <a:off x="1938350" y="31391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44" name="Google Shape;844;p60"/>
          <p:cNvSpPr txBox="1"/>
          <p:nvPr/>
        </p:nvSpPr>
        <p:spPr>
          <a:xfrm>
            <a:off x="330327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45" name="Google Shape;845;p60"/>
          <p:cNvSpPr txBox="1"/>
          <p:nvPr/>
        </p:nvSpPr>
        <p:spPr>
          <a:xfrm>
            <a:off x="891325" y="32167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46" name="Google Shape;846;p60"/>
          <p:cNvSpPr txBox="1"/>
          <p:nvPr/>
        </p:nvSpPr>
        <p:spPr>
          <a:xfrm>
            <a:off x="891325" y="3868889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1310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47" name="Google Shape;847;p60"/>
          <p:cNvSpPr txBox="1"/>
          <p:nvPr/>
        </p:nvSpPr>
        <p:spPr>
          <a:xfrm>
            <a:off x="2461725" y="4218351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1220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48" name="Google Shape;848;p60"/>
          <p:cNvSpPr txBox="1"/>
          <p:nvPr/>
        </p:nvSpPr>
        <p:spPr>
          <a:xfrm>
            <a:off x="791477" y="4491627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1411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49" name="Google Shape;849;p60"/>
          <p:cNvSpPr txBox="1"/>
          <p:nvPr/>
        </p:nvSpPr>
        <p:spPr>
          <a:xfrm>
            <a:off x="1496897" y="4870931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1511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time properties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536625"/>
            <a:ext cx="863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execution 𝛂, function </a:t>
            </a: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 from events in 𝛂 to totally-ordered set T is a </a:t>
            </a:r>
            <a:r>
              <a:rPr lang="en">
                <a:solidFill>
                  <a:srgbClr val="E06666"/>
                </a:solidFill>
              </a:rPr>
              <a:t>logical time assignment</a:t>
            </a:r>
            <a:r>
              <a:rPr lang="en"/>
              <a:t> if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ltimes are distinct: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</a:t>
            </a:r>
            <a:r>
              <a:rPr baseline="-25000" lang="en" sz="2400"/>
              <a:t>1</a:t>
            </a:r>
            <a:r>
              <a:rPr lang="en" sz="2400"/>
              <a:t>) ≠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</a:t>
            </a:r>
            <a:r>
              <a:rPr baseline="-25000" lang="en" sz="2400"/>
              <a:t>2</a:t>
            </a:r>
            <a:r>
              <a:rPr lang="en" sz="2400"/>
              <a:t>) if e</a:t>
            </a:r>
            <a:r>
              <a:rPr baseline="-25000" lang="en" sz="2400"/>
              <a:t>1</a:t>
            </a:r>
            <a:r>
              <a:rPr lang="en" sz="2400"/>
              <a:t>≠</a:t>
            </a:r>
            <a:r>
              <a:rPr baseline="-25000" lang="en" sz="2400"/>
              <a:t> </a:t>
            </a:r>
            <a:r>
              <a:rPr lang="en" sz="2400"/>
              <a:t>e</a:t>
            </a:r>
            <a:r>
              <a:rPr baseline="-25000" lang="en" sz="2400"/>
              <a:t>2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ltimes</a:t>
            </a:r>
            <a:r>
              <a:rPr lang="en" sz="2400"/>
              <a:t> of events at each process are</a:t>
            </a:r>
            <a:br>
              <a:rPr lang="en" sz="2400"/>
            </a:br>
            <a:r>
              <a:rPr lang="en" sz="2400"/>
              <a:t>monotonically increasing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(send) &lt;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(receive) for same message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For any t, the number of events e with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(e) &lt; t</a:t>
            </a:r>
            <a:br>
              <a:rPr lang="en" sz="2400"/>
            </a:br>
            <a:r>
              <a:rPr lang="en" sz="2400"/>
              <a:t>is finite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4" name="Google Shape;854;p61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61"/>
          <p:cNvSpPr txBox="1"/>
          <p:nvPr/>
        </p:nvSpPr>
        <p:spPr>
          <a:xfrm>
            <a:off x="44722" y="4938356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2002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56" name="Google Shape;856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Causality diagram + logical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6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8" name="Google Shape;858;p61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61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61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61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862" name="Google Shape;862;p61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863" name="Google Shape;863;p61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864" name="Google Shape;864;p61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865" name="Google Shape;865;p61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61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7" name="Google Shape;867;p61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8" name="Google Shape;868;p61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61"/>
          <p:cNvCxnSpPr/>
          <p:nvPr/>
        </p:nvCxnSpPr>
        <p:spPr>
          <a:xfrm flipH="1">
            <a:off x="854025" y="4854650"/>
            <a:ext cx="2871300" cy="37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0" name="Google Shape;870;p61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1" name="Google Shape;871;p61"/>
          <p:cNvSpPr txBox="1"/>
          <p:nvPr/>
        </p:nvSpPr>
        <p:spPr>
          <a:xfrm>
            <a:off x="14982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72" name="Google Shape;872;p61"/>
          <p:cNvSpPr txBox="1"/>
          <p:nvPr/>
        </p:nvSpPr>
        <p:spPr>
          <a:xfrm>
            <a:off x="1615125" y="273132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1100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73" name="Google Shape;873;p61"/>
          <p:cNvSpPr txBox="1"/>
          <p:nvPr/>
        </p:nvSpPr>
        <p:spPr>
          <a:xfrm>
            <a:off x="1938350" y="31391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74" name="Google Shape;874;p61"/>
          <p:cNvSpPr txBox="1"/>
          <p:nvPr/>
        </p:nvSpPr>
        <p:spPr>
          <a:xfrm>
            <a:off x="330327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75" name="Google Shape;875;p61"/>
          <p:cNvSpPr txBox="1"/>
          <p:nvPr/>
        </p:nvSpPr>
        <p:spPr>
          <a:xfrm>
            <a:off x="891325" y="32167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76" name="Google Shape;876;p61"/>
          <p:cNvSpPr txBox="1"/>
          <p:nvPr/>
        </p:nvSpPr>
        <p:spPr>
          <a:xfrm>
            <a:off x="891325" y="3868889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1310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77" name="Google Shape;877;p61"/>
          <p:cNvSpPr txBox="1"/>
          <p:nvPr/>
        </p:nvSpPr>
        <p:spPr>
          <a:xfrm>
            <a:off x="2461725" y="4218351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1220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78" name="Google Shape;878;p61"/>
          <p:cNvSpPr txBox="1"/>
          <p:nvPr/>
        </p:nvSpPr>
        <p:spPr>
          <a:xfrm>
            <a:off x="791477" y="4491627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1411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79" name="Google Shape;879;p61"/>
          <p:cNvSpPr txBox="1"/>
          <p:nvPr/>
        </p:nvSpPr>
        <p:spPr>
          <a:xfrm>
            <a:off x="1496897" y="4870931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1511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4" name="Google Shape;884;p62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62"/>
          <p:cNvSpPr txBox="1"/>
          <p:nvPr/>
        </p:nvSpPr>
        <p:spPr>
          <a:xfrm>
            <a:off x="44722" y="4938356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2002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86" name="Google Shape;886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Causality diagram + logical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8" name="Google Shape;888;p62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62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62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1" name="Google Shape;891;p62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892" name="Google Shape;892;p62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893" name="Google Shape;893;p62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894" name="Google Shape;894;p62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895" name="Google Shape;895;p62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62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62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2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62"/>
          <p:cNvCxnSpPr/>
          <p:nvPr/>
        </p:nvCxnSpPr>
        <p:spPr>
          <a:xfrm flipH="1">
            <a:off x="854025" y="4854650"/>
            <a:ext cx="2871300" cy="37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62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62"/>
          <p:cNvSpPr txBox="1"/>
          <p:nvPr/>
        </p:nvSpPr>
        <p:spPr>
          <a:xfrm>
            <a:off x="14982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02" name="Google Shape;902;p62"/>
          <p:cNvSpPr txBox="1"/>
          <p:nvPr/>
        </p:nvSpPr>
        <p:spPr>
          <a:xfrm>
            <a:off x="1615125" y="273132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1100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03" name="Google Shape;903;p62"/>
          <p:cNvSpPr txBox="1"/>
          <p:nvPr/>
        </p:nvSpPr>
        <p:spPr>
          <a:xfrm>
            <a:off x="1938350" y="31391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04" name="Google Shape;904;p62"/>
          <p:cNvSpPr txBox="1"/>
          <p:nvPr/>
        </p:nvSpPr>
        <p:spPr>
          <a:xfrm>
            <a:off x="330327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05" name="Google Shape;905;p62"/>
          <p:cNvSpPr txBox="1"/>
          <p:nvPr/>
        </p:nvSpPr>
        <p:spPr>
          <a:xfrm>
            <a:off x="891325" y="32167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06" name="Google Shape;906;p62"/>
          <p:cNvSpPr txBox="1"/>
          <p:nvPr/>
        </p:nvSpPr>
        <p:spPr>
          <a:xfrm>
            <a:off x="891325" y="3868889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1310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07" name="Google Shape;907;p62"/>
          <p:cNvSpPr txBox="1"/>
          <p:nvPr/>
        </p:nvSpPr>
        <p:spPr>
          <a:xfrm>
            <a:off x="2461725" y="4218351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1220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08" name="Google Shape;908;p62"/>
          <p:cNvSpPr txBox="1"/>
          <p:nvPr/>
        </p:nvSpPr>
        <p:spPr>
          <a:xfrm>
            <a:off x="791477" y="4491627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1411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09" name="Google Shape;909;p62"/>
          <p:cNvSpPr txBox="1"/>
          <p:nvPr/>
        </p:nvSpPr>
        <p:spPr>
          <a:xfrm>
            <a:off x="1496897" y="4870931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1511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10" name="Google Shape;910;p62"/>
          <p:cNvSpPr txBox="1"/>
          <p:nvPr/>
        </p:nvSpPr>
        <p:spPr>
          <a:xfrm>
            <a:off x="44722" y="5535856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351</a:t>
            </a:r>
            <a:r>
              <a:rPr b="1" lang="en" sz="2000">
                <a:solidFill>
                  <a:srgbClr val="FF0000"/>
                </a:solidFill>
                <a:highlight>
                  <a:srgbClr val="FFFF00"/>
                </a:highlight>
                <a:latin typeface="Ubuntu Mono"/>
                <a:ea typeface="Ubuntu Mono"/>
                <a:cs typeface="Ubuntu Mono"/>
                <a:sym typeface="Ubuntu Mono"/>
              </a:rPr>
              <a:t>2</a:t>
            </a:r>
            <a:endParaRPr b="1" sz="2000">
              <a:solidFill>
                <a:srgbClr val="FF0000"/>
              </a:solidFill>
              <a:highlight>
                <a:srgbClr val="FFFF00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5" name="Google Shape;915;p63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6" name="Google Shape;916;p63"/>
          <p:cNvSpPr txBox="1"/>
          <p:nvPr/>
        </p:nvSpPr>
        <p:spPr>
          <a:xfrm>
            <a:off x="44722" y="4938356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2002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17" name="Google Shape;917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Causality diagram + logical 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9" name="Google Shape;919;p63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63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63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63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923" name="Google Shape;923;p63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924" name="Google Shape;924;p63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925" name="Google Shape;925;p63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926" name="Google Shape;926;p63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63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63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63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63"/>
          <p:cNvCxnSpPr/>
          <p:nvPr/>
        </p:nvCxnSpPr>
        <p:spPr>
          <a:xfrm flipH="1">
            <a:off x="854025" y="4854650"/>
            <a:ext cx="2871300" cy="37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63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2" name="Google Shape;932;p63"/>
          <p:cNvSpPr txBox="1"/>
          <p:nvPr/>
        </p:nvSpPr>
        <p:spPr>
          <a:xfrm>
            <a:off x="14982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33" name="Google Shape;933;p63"/>
          <p:cNvSpPr txBox="1"/>
          <p:nvPr/>
        </p:nvSpPr>
        <p:spPr>
          <a:xfrm>
            <a:off x="1615125" y="273132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1100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34" name="Google Shape;934;p63"/>
          <p:cNvSpPr txBox="1"/>
          <p:nvPr/>
        </p:nvSpPr>
        <p:spPr>
          <a:xfrm>
            <a:off x="1938350" y="31391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35" name="Google Shape;935;p63"/>
          <p:cNvSpPr txBox="1"/>
          <p:nvPr/>
        </p:nvSpPr>
        <p:spPr>
          <a:xfrm>
            <a:off x="3303275" y="22952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36" name="Google Shape;936;p63"/>
          <p:cNvSpPr txBox="1"/>
          <p:nvPr/>
        </p:nvSpPr>
        <p:spPr>
          <a:xfrm>
            <a:off x="891325" y="3216775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37" name="Google Shape;937;p63"/>
          <p:cNvSpPr txBox="1"/>
          <p:nvPr/>
        </p:nvSpPr>
        <p:spPr>
          <a:xfrm>
            <a:off x="891325" y="3868889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1310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38" name="Google Shape;938;p63"/>
          <p:cNvSpPr txBox="1"/>
          <p:nvPr/>
        </p:nvSpPr>
        <p:spPr>
          <a:xfrm>
            <a:off x="2461725" y="4218351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1220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39" name="Google Shape;939;p63"/>
          <p:cNvSpPr txBox="1"/>
          <p:nvPr/>
        </p:nvSpPr>
        <p:spPr>
          <a:xfrm>
            <a:off x="791477" y="4491627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1411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40" name="Google Shape;940;p63"/>
          <p:cNvSpPr txBox="1"/>
          <p:nvPr/>
        </p:nvSpPr>
        <p:spPr>
          <a:xfrm>
            <a:off x="1496897" y="4870931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1511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41" name="Google Shape;941;p63"/>
          <p:cNvSpPr txBox="1"/>
          <p:nvPr/>
        </p:nvSpPr>
        <p:spPr>
          <a:xfrm>
            <a:off x="44722" y="5535856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351</a:t>
            </a:r>
            <a:r>
              <a:rPr b="1" lang="en" sz="2000">
                <a:solidFill>
                  <a:srgbClr val="FF0000"/>
                </a:solidFill>
                <a:highlight>
                  <a:srgbClr val="FFFF00"/>
                </a:highlight>
                <a:latin typeface="Ubuntu Mono"/>
                <a:ea typeface="Ubuntu Mono"/>
                <a:cs typeface="Ubuntu Mono"/>
                <a:sym typeface="Ubuntu Mono"/>
              </a:rPr>
              <a:t>2</a:t>
            </a:r>
            <a:endParaRPr b="1" sz="2000">
              <a:solidFill>
                <a:srgbClr val="FF0000"/>
              </a:solidFill>
              <a:highlight>
                <a:srgbClr val="FFFF00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42" name="Google Shape;942;p63"/>
          <p:cNvSpPr txBox="1"/>
          <p:nvPr/>
        </p:nvSpPr>
        <p:spPr>
          <a:xfrm>
            <a:off x="5154300" y="2400041"/>
            <a:ext cx="846600" cy="213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2002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43" name="Google Shape;943;p63"/>
          <p:cNvSpPr txBox="1"/>
          <p:nvPr/>
        </p:nvSpPr>
        <p:spPr>
          <a:xfrm>
            <a:off x="5154300" y="1895263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44" name="Google Shape;944;p63"/>
          <p:cNvSpPr txBox="1"/>
          <p:nvPr/>
        </p:nvSpPr>
        <p:spPr>
          <a:xfrm>
            <a:off x="6361400" y="2400000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1100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45" name="Google Shape;945;p63"/>
          <p:cNvSpPr txBox="1"/>
          <p:nvPr/>
        </p:nvSpPr>
        <p:spPr>
          <a:xfrm>
            <a:off x="6361400" y="1895263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46" name="Google Shape;946;p63"/>
          <p:cNvSpPr txBox="1"/>
          <p:nvPr/>
        </p:nvSpPr>
        <p:spPr>
          <a:xfrm>
            <a:off x="7568500" y="1895263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47" name="Google Shape;947;p63"/>
          <p:cNvSpPr txBox="1"/>
          <p:nvPr/>
        </p:nvSpPr>
        <p:spPr>
          <a:xfrm>
            <a:off x="6361400" y="2904750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48" name="Google Shape;948;p63"/>
          <p:cNvSpPr txBox="1"/>
          <p:nvPr/>
        </p:nvSpPr>
        <p:spPr>
          <a:xfrm>
            <a:off x="6361400" y="3359776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1310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49" name="Google Shape;949;p63"/>
          <p:cNvSpPr txBox="1"/>
          <p:nvPr/>
        </p:nvSpPr>
        <p:spPr>
          <a:xfrm>
            <a:off x="7568500" y="3359812"/>
            <a:ext cx="846600" cy="120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1220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50" name="Google Shape;950;p63"/>
          <p:cNvSpPr txBox="1"/>
          <p:nvPr/>
        </p:nvSpPr>
        <p:spPr>
          <a:xfrm>
            <a:off x="6361402" y="3814802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1411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51" name="Google Shape;951;p63"/>
          <p:cNvSpPr txBox="1"/>
          <p:nvPr/>
        </p:nvSpPr>
        <p:spPr>
          <a:xfrm>
            <a:off x="6361397" y="4269819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1511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52" name="Google Shape;952;p63"/>
          <p:cNvSpPr txBox="1"/>
          <p:nvPr/>
        </p:nvSpPr>
        <p:spPr>
          <a:xfrm>
            <a:off x="5154297" y="4702350"/>
            <a:ext cx="32607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351</a:t>
            </a:r>
            <a:r>
              <a:rPr b="1" lang="en" sz="2000">
                <a:solidFill>
                  <a:srgbClr val="FF0000"/>
                </a:solidFill>
                <a:highlight>
                  <a:srgbClr val="FFFF00"/>
                </a:highlight>
                <a:latin typeface="Ubuntu Mono"/>
                <a:ea typeface="Ubuntu Mono"/>
                <a:cs typeface="Ubuntu Mono"/>
                <a:sym typeface="Ubuntu Mono"/>
              </a:rPr>
              <a:t>2</a:t>
            </a:r>
            <a:endParaRPr b="1" sz="2000">
              <a:solidFill>
                <a:srgbClr val="FF0000"/>
              </a:solidFill>
              <a:highlight>
                <a:srgbClr val="FFFF00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Causality diagram </a:t>
            </a:r>
            <a:r>
              <a:rPr lang="en">
                <a:solidFill>
                  <a:schemeClr val="lt1"/>
                </a:solidFill>
              </a:rPr>
              <a:t>+ logical time</a:t>
            </a:r>
            <a:endParaRPr/>
          </a:p>
        </p:txBody>
      </p:sp>
      <p:sp>
        <p:nvSpPr>
          <p:cNvPr id="958" name="Google Shape;958;p6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9" name="Google Shape;959;p64"/>
          <p:cNvCxnSpPr/>
          <p:nvPr/>
        </p:nvCxnSpPr>
        <p:spPr>
          <a:xfrm>
            <a:off x="5731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0" name="Google Shape;960;p64"/>
          <p:cNvCxnSpPr/>
          <p:nvPr/>
        </p:nvCxnSpPr>
        <p:spPr>
          <a:xfrm>
            <a:off x="16242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64"/>
          <p:cNvCxnSpPr/>
          <p:nvPr/>
        </p:nvCxnSpPr>
        <p:spPr>
          <a:xfrm>
            <a:off x="267542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2" name="Google Shape;962;p64"/>
          <p:cNvCxnSpPr/>
          <p:nvPr/>
        </p:nvCxnSpPr>
        <p:spPr>
          <a:xfrm>
            <a:off x="3726575" y="20977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3" name="Google Shape;963;p64"/>
          <p:cNvSpPr txBox="1"/>
          <p:nvPr/>
        </p:nvSpPr>
        <p:spPr>
          <a:xfrm>
            <a:off x="3021950" y="24358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4"/>
          <p:cNvSpPr txBox="1"/>
          <p:nvPr/>
        </p:nvSpPr>
        <p:spPr>
          <a:xfrm>
            <a:off x="14982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965" name="Google Shape;965;p64"/>
          <p:cNvSpPr txBox="1"/>
          <p:nvPr/>
        </p:nvSpPr>
        <p:spPr>
          <a:xfrm>
            <a:off x="1253075" y="15544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966" name="Google Shape;966;p64"/>
          <p:cNvSpPr txBox="1"/>
          <p:nvPr/>
        </p:nvSpPr>
        <p:spPr>
          <a:xfrm>
            <a:off x="225212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967" name="Google Shape;967;p64"/>
          <p:cNvSpPr txBox="1"/>
          <p:nvPr/>
        </p:nvSpPr>
        <p:spPr>
          <a:xfrm>
            <a:off x="3303275" y="15544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cxnSp>
        <p:nvCxnSpPr>
          <p:cNvPr id="968" name="Google Shape;968;p64"/>
          <p:cNvCxnSpPr/>
          <p:nvPr/>
        </p:nvCxnSpPr>
        <p:spPr>
          <a:xfrm>
            <a:off x="573125" y="2409750"/>
            <a:ext cx="10551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9" name="Google Shape;969;p64"/>
          <p:cNvCxnSpPr/>
          <p:nvPr/>
        </p:nvCxnSpPr>
        <p:spPr>
          <a:xfrm>
            <a:off x="1628200" y="3321550"/>
            <a:ext cx="1055100" cy="8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64"/>
          <p:cNvCxnSpPr/>
          <p:nvPr/>
        </p:nvCxnSpPr>
        <p:spPr>
          <a:xfrm flipH="1">
            <a:off x="1628175" y="313917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64"/>
          <p:cNvCxnSpPr/>
          <p:nvPr/>
        </p:nvCxnSpPr>
        <p:spPr>
          <a:xfrm flipH="1">
            <a:off x="1615125" y="2566050"/>
            <a:ext cx="2110200" cy="213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2" name="Google Shape;972;p64"/>
          <p:cNvCxnSpPr/>
          <p:nvPr/>
        </p:nvCxnSpPr>
        <p:spPr>
          <a:xfrm flipH="1">
            <a:off x="586125" y="4854650"/>
            <a:ext cx="31392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64"/>
          <p:cNvCxnSpPr/>
          <p:nvPr/>
        </p:nvCxnSpPr>
        <p:spPr>
          <a:xfrm flipH="1">
            <a:off x="573100" y="4845550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64"/>
          <p:cNvSpPr txBox="1"/>
          <p:nvPr/>
        </p:nvSpPr>
        <p:spPr>
          <a:xfrm>
            <a:off x="2391500" y="277823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975" name="Google Shape;975;p64"/>
          <p:cNvSpPr txBox="1"/>
          <p:nvPr/>
        </p:nvSpPr>
        <p:spPr>
          <a:xfrm>
            <a:off x="3459600" y="22952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976" name="Google Shape;976;p64"/>
          <p:cNvSpPr txBox="1"/>
          <p:nvPr/>
        </p:nvSpPr>
        <p:spPr>
          <a:xfrm>
            <a:off x="3928" y="21698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977" name="Google Shape;977;p64"/>
          <p:cNvSpPr txBox="1"/>
          <p:nvPr/>
        </p:nvSpPr>
        <p:spPr>
          <a:xfrm>
            <a:off x="3928" y="49892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978" name="Google Shape;978;p64"/>
          <p:cNvSpPr txBox="1"/>
          <p:nvPr/>
        </p:nvSpPr>
        <p:spPr>
          <a:xfrm>
            <a:off x="-72272" y="5294009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/>
          </a:p>
        </p:txBody>
      </p:sp>
      <p:sp>
        <p:nvSpPr>
          <p:cNvPr id="979" name="Google Shape;979;p64"/>
          <p:cNvSpPr txBox="1"/>
          <p:nvPr/>
        </p:nvSpPr>
        <p:spPr>
          <a:xfrm>
            <a:off x="1379477" y="46501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/>
          </a:p>
        </p:txBody>
      </p:sp>
      <p:sp>
        <p:nvSpPr>
          <p:cNvPr id="980" name="Google Shape;980;p64"/>
          <p:cNvSpPr txBox="1"/>
          <p:nvPr/>
        </p:nvSpPr>
        <p:spPr>
          <a:xfrm>
            <a:off x="998477" y="4421536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/>
          </a:p>
        </p:txBody>
      </p:sp>
      <p:sp>
        <p:nvSpPr>
          <p:cNvPr id="981" name="Google Shape;981;p64"/>
          <p:cNvSpPr txBox="1"/>
          <p:nvPr/>
        </p:nvSpPr>
        <p:spPr>
          <a:xfrm>
            <a:off x="2391500" y="3921238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982" name="Google Shape;982;p64"/>
          <p:cNvSpPr txBox="1"/>
          <p:nvPr/>
        </p:nvSpPr>
        <p:spPr>
          <a:xfrm>
            <a:off x="3459600" y="458126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983" name="Google Shape;983;p64"/>
          <p:cNvSpPr txBox="1"/>
          <p:nvPr/>
        </p:nvSpPr>
        <p:spPr>
          <a:xfrm>
            <a:off x="1056425" y="35819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/>
          </a:p>
        </p:txBody>
      </p:sp>
      <p:sp>
        <p:nvSpPr>
          <p:cNvPr id="984" name="Google Shape;984;p64"/>
          <p:cNvSpPr txBox="1"/>
          <p:nvPr/>
        </p:nvSpPr>
        <p:spPr>
          <a:xfrm>
            <a:off x="1056425" y="31247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985" name="Google Shape;985;p64"/>
          <p:cNvSpPr txBox="1"/>
          <p:nvPr/>
        </p:nvSpPr>
        <p:spPr>
          <a:xfrm>
            <a:off x="1361225" y="266757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986" name="Google Shape;986;p64"/>
          <p:cNvSpPr txBox="1"/>
          <p:nvPr/>
        </p:nvSpPr>
        <p:spPr>
          <a:xfrm>
            <a:off x="5154300" y="2400041"/>
            <a:ext cx="846600" cy="213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2002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87" name="Google Shape;987;p64"/>
          <p:cNvSpPr txBox="1"/>
          <p:nvPr/>
        </p:nvSpPr>
        <p:spPr>
          <a:xfrm>
            <a:off x="5154300" y="1895263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1000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88" name="Google Shape;988;p64"/>
          <p:cNvSpPr txBox="1"/>
          <p:nvPr/>
        </p:nvSpPr>
        <p:spPr>
          <a:xfrm>
            <a:off x="6361400" y="2400000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1100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89" name="Google Shape;989;p64"/>
          <p:cNvSpPr txBox="1"/>
          <p:nvPr/>
        </p:nvSpPr>
        <p:spPr>
          <a:xfrm>
            <a:off x="6361400" y="1895263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0" name="Google Shape;990;p64"/>
          <p:cNvSpPr txBox="1"/>
          <p:nvPr/>
        </p:nvSpPr>
        <p:spPr>
          <a:xfrm>
            <a:off x="7568500" y="1895263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0001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1" name="Google Shape;991;p64"/>
          <p:cNvSpPr txBox="1"/>
          <p:nvPr/>
        </p:nvSpPr>
        <p:spPr>
          <a:xfrm>
            <a:off x="6361400" y="2904750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1200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2" name="Google Shape;992;p64"/>
          <p:cNvSpPr txBox="1"/>
          <p:nvPr/>
        </p:nvSpPr>
        <p:spPr>
          <a:xfrm>
            <a:off x="6361400" y="3359776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1310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3" name="Google Shape;993;p64"/>
          <p:cNvSpPr txBox="1"/>
          <p:nvPr/>
        </p:nvSpPr>
        <p:spPr>
          <a:xfrm>
            <a:off x="7568500" y="3359812"/>
            <a:ext cx="846600" cy="120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1220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4" name="Google Shape;994;p64"/>
          <p:cNvSpPr txBox="1"/>
          <p:nvPr/>
        </p:nvSpPr>
        <p:spPr>
          <a:xfrm>
            <a:off x="6361402" y="3814802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1411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5" name="Google Shape;995;p64"/>
          <p:cNvSpPr txBox="1"/>
          <p:nvPr/>
        </p:nvSpPr>
        <p:spPr>
          <a:xfrm>
            <a:off x="6361397" y="4269819"/>
            <a:ext cx="8466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1511</a:t>
            </a:r>
            <a:endParaRPr b="1"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96" name="Google Shape;996;p64"/>
          <p:cNvSpPr txBox="1"/>
          <p:nvPr/>
        </p:nvSpPr>
        <p:spPr>
          <a:xfrm>
            <a:off x="5154297" y="4702350"/>
            <a:ext cx="3260700" cy="2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351</a:t>
            </a:r>
            <a:r>
              <a:rPr b="1" lang="en" sz="2000">
                <a:solidFill>
                  <a:srgbClr val="FF0000"/>
                </a:solidFill>
                <a:highlight>
                  <a:srgbClr val="FFFF00"/>
                </a:highlight>
                <a:latin typeface="Ubuntu Mono"/>
                <a:ea typeface="Ubuntu Mono"/>
                <a:cs typeface="Ubuntu Mono"/>
                <a:sym typeface="Ubuntu Mono"/>
              </a:rPr>
              <a:t>2</a:t>
            </a:r>
            <a:endParaRPr b="1" sz="2000">
              <a:solidFill>
                <a:srgbClr val="FF0000"/>
              </a:solidFill>
              <a:highlight>
                <a:srgbClr val="FFFF00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logical time properties</a:t>
            </a:r>
            <a:endParaRPr/>
          </a:p>
        </p:txBody>
      </p:sp>
      <p:sp>
        <p:nvSpPr>
          <p:cNvPr id="1002" name="Google Shape;1002;p6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process’ vector </a:t>
            </a:r>
            <a:r>
              <a:rPr lang="en">
                <a:solidFill>
                  <a:srgbClr val="0000FF"/>
                </a:solidFill>
              </a:rPr>
              <a:t>clock</a:t>
            </a:r>
            <a:r>
              <a:rPr lang="en"/>
              <a:t> represents the last known “tick values” for all processes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Partially ordered set 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4A86E8"/>
                </a:solidFill>
              </a:rPr>
              <a:t>Vector timestamps</a:t>
            </a:r>
            <a:r>
              <a:rPr lang="en"/>
              <a:t> ordered by ≤ over all elements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Two </a:t>
            </a:r>
            <a:r>
              <a:rPr lang="en">
                <a:solidFill>
                  <a:srgbClr val="4A86E8"/>
                </a:solidFill>
              </a:rPr>
              <a:t>vector timestamps</a:t>
            </a:r>
            <a:r>
              <a:rPr lang="en"/>
              <a:t> are ordered if and only if events are </a:t>
            </a:r>
            <a:r>
              <a:rPr lang="en">
                <a:solidFill>
                  <a:srgbClr val="E06666"/>
                </a:solidFill>
              </a:rPr>
              <a:t>causally dependent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003" name="Google Shape;1003;p6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cuts</a:t>
            </a:r>
            <a:endParaRPr/>
          </a:p>
        </p:txBody>
      </p:sp>
      <p:sp>
        <p:nvSpPr>
          <p:cNvPr id="1009" name="Google Shape;1009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Cut: A point between events at each process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Specified by a vector giving the number of </a:t>
            </a:r>
            <a:r>
              <a:rPr lang="en"/>
              <a:t>preceding</a:t>
            </a:r>
            <a:r>
              <a:rPr lang="en"/>
              <a:t> events at each node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Consistent cut: “Closed under causality”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event 𝛑 precedes event </a:t>
            </a:r>
            <a:r>
              <a:rPr lang="en"/>
              <a:t>𝛑’ and 𝛑’ is before the cut,</a:t>
            </a:r>
            <a:br>
              <a:rPr lang="en"/>
            </a:br>
            <a:r>
              <a:rPr lang="en"/>
              <a:t>then 𝛑 is before the cut</a:t>
            </a:r>
            <a:endParaRPr/>
          </a:p>
        </p:txBody>
      </p:sp>
      <p:sp>
        <p:nvSpPr>
          <p:cNvPr id="1010" name="Google Shape;1010;p6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7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Cuts</a:t>
            </a:r>
            <a:endParaRPr/>
          </a:p>
        </p:txBody>
      </p:sp>
      <p:sp>
        <p:nvSpPr>
          <p:cNvPr id="1016" name="Google Shape;1016;p67"/>
          <p:cNvSpPr txBox="1"/>
          <p:nvPr>
            <p:ph idx="1" type="body"/>
          </p:nvPr>
        </p:nvSpPr>
        <p:spPr>
          <a:xfrm>
            <a:off x="251725" y="1490400"/>
            <a:ext cx="40452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“No one knows more about i than i itself”</a:t>
            </a:r>
            <a:endParaRPr/>
          </a:p>
        </p:txBody>
      </p:sp>
      <p:sp>
        <p:nvSpPr>
          <p:cNvPr id="1017" name="Google Shape;1017;p6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8" name="Google Shape;1018;p67"/>
          <p:cNvCxnSpPr/>
          <p:nvPr/>
        </p:nvCxnSpPr>
        <p:spPr>
          <a:xfrm>
            <a:off x="57135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67"/>
          <p:cNvCxnSpPr/>
          <p:nvPr/>
        </p:nvCxnSpPr>
        <p:spPr>
          <a:xfrm>
            <a:off x="676466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67"/>
          <p:cNvCxnSpPr/>
          <p:nvPr/>
        </p:nvCxnSpPr>
        <p:spPr>
          <a:xfrm>
            <a:off x="7815815" y="1030925"/>
            <a:ext cx="0" cy="427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67"/>
          <p:cNvSpPr txBox="1"/>
          <p:nvPr/>
        </p:nvSpPr>
        <p:spPr>
          <a:xfrm>
            <a:off x="529021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/>
          </a:p>
        </p:txBody>
      </p:sp>
      <p:sp>
        <p:nvSpPr>
          <p:cNvPr id="1022" name="Google Shape;1022;p67"/>
          <p:cNvSpPr txBox="1"/>
          <p:nvPr/>
        </p:nvSpPr>
        <p:spPr>
          <a:xfrm>
            <a:off x="6393465" y="487625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P2</a:t>
            </a:r>
            <a:endParaRPr/>
          </a:p>
        </p:txBody>
      </p:sp>
      <p:sp>
        <p:nvSpPr>
          <p:cNvPr id="1023" name="Google Shape;1023;p67"/>
          <p:cNvSpPr txBox="1"/>
          <p:nvPr/>
        </p:nvSpPr>
        <p:spPr>
          <a:xfrm>
            <a:off x="7392515" y="487613"/>
            <a:ext cx="846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P3</a:t>
            </a:r>
            <a:endParaRPr/>
          </a:p>
        </p:txBody>
      </p:sp>
      <p:cxnSp>
        <p:nvCxnSpPr>
          <p:cNvPr id="1024" name="Google Shape;1024;p67"/>
          <p:cNvCxnSpPr/>
          <p:nvPr/>
        </p:nvCxnSpPr>
        <p:spPr>
          <a:xfrm>
            <a:off x="5713515" y="1342950"/>
            <a:ext cx="1051200" cy="81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67"/>
          <p:cNvCxnSpPr/>
          <p:nvPr/>
        </p:nvCxnSpPr>
        <p:spPr>
          <a:xfrm>
            <a:off x="5715000" y="2717550"/>
            <a:ext cx="2099400" cy="198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67"/>
          <p:cNvCxnSpPr/>
          <p:nvPr/>
        </p:nvCxnSpPr>
        <p:spPr>
          <a:xfrm flipH="1">
            <a:off x="5726665" y="1753088"/>
            <a:ext cx="1035600" cy="13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67"/>
          <p:cNvCxnSpPr/>
          <p:nvPr/>
        </p:nvCxnSpPr>
        <p:spPr>
          <a:xfrm flipH="1">
            <a:off x="6773415" y="3509825"/>
            <a:ext cx="1055100" cy="6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67"/>
          <p:cNvSpPr/>
          <p:nvPr/>
        </p:nvSpPr>
        <p:spPr>
          <a:xfrm>
            <a:off x="5228900" y="3234850"/>
            <a:ext cx="3218800" cy="783975"/>
          </a:xfrm>
          <a:custGeom>
            <a:rect b="b" l="l" r="r" t="t"/>
            <a:pathLst>
              <a:path extrusionOk="0" h="31359" w="128752">
                <a:moveTo>
                  <a:pt x="0" y="7766"/>
                </a:moveTo>
                <a:cubicBezTo>
                  <a:pt x="8671" y="6627"/>
                  <a:pt x="37136" y="-2832"/>
                  <a:pt x="52026" y="934"/>
                </a:cubicBezTo>
                <a:cubicBezTo>
                  <a:pt x="66916" y="4700"/>
                  <a:pt x="76550" y="26509"/>
                  <a:pt x="89338" y="30363"/>
                </a:cubicBezTo>
                <a:cubicBezTo>
                  <a:pt x="102126" y="34217"/>
                  <a:pt x="122183" y="25108"/>
                  <a:pt x="128752" y="24057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29" name="Google Shape;1029;p67"/>
          <p:cNvSpPr/>
          <p:nvPr/>
        </p:nvSpPr>
        <p:spPr>
          <a:xfrm>
            <a:off x="5202625" y="2256930"/>
            <a:ext cx="3297625" cy="2656650"/>
          </a:xfrm>
          <a:custGeom>
            <a:rect b="b" l="l" r="r" t="t"/>
            <a:pathLst>
              <a:path extrusionOk="0" h="106266" w="131905">
                <a:moveTo>
                  <a:pt x="0" y="1689"/>
                </a:moveTo>
                <a:cubicBezTo>
                  <a:pt x="5255" y="2565"/>
                  <a:pt x="23210" y="-5230"/>
                  <a:pt x="31531" y="6944"/>
                </a:cubicBezTo>
                <a:cubicBezTo>
                  <a:pt x="39852" y="19118"/>
                  <a:pt x="41165" y="59408"/>
                  <a:pt x="49924" y="74735"/>
                </a:cubicBezTo>
                <a:cubicBezTo>
                  <a:pt x="58683" y="90063"/>
                  <a:pt x="70420" y="93654"/>
                  <a:pt x="84083" y="98909"/>
                </a:cubicBezTo>
                <a:cubicBezTo>
                  <a:pt x="97747" y="104164"/>
                  <a:pt x="123935" y="105040"/>
                  <a:pt x="131905" y="106266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30" name="Google Shape;1030;p67"/>
          <p:cNvSpPr/>
          <p:nvPr/>
        </p:nvSpPr>
        <p:spPr>
          <a:xfrm>
            <a:off x="3481400" y="3355650"/>
            <a:ext cx="1747500" cy="6903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Consistent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67"/>
          <p:cNvSpPr/>
          <p:nvPr/>
        </p:nvSpPr>
        <p:spPr>
          <a:xfrm>
            <a:off x="3103224" y="1747578"/>
            <a:ext cx="2099400" cy="69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Inconsistent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37" name="Google Shape;1037;p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18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Sape Mullender; Distributed Systems; ACM Press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Chapter 3</a:t>
            </a:r>
            <a:endParaRPr/>
          </a:p>
        </p:txBody>
      </p:sp>
      <p:sp>
        <p:nvSpPr>
          <p:cNvPr id="1038" name="Google Shape;1038;p6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6992300" y="6249200"/>
            <a:ext cx="1719000" cy="6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time properties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536625"/>
            <a:ext cx="863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execution 𝛂, function </a:t>
            </a: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 from events in 𝛂 to totally-ordered set T is a </a:t>
            </a:r>
            <a:r>
              <a:rPr lang="en">
                <a:solidFill>
                  <a:srgbClr val="E06666"/>
                </a:solidFill>
              </a:rPr>
              <a:t>logical time assignment</a:t>
            </a:r>
            <a:r>
              <a:rPr lang="en"/>
              <a:t> if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ltimes are distinct: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</a:t>
            </a:r>
            <a:r>
              <a:rPr baseline="-25000" lang="en" sz="2400"/>
              <a:t>1</a:t>
            </a:r>
            <a:r>
              <a:rPr lang="en" sz="2400"/>
              <a:t>) ≠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</a:t>
            </a:r>
            <a:r>
              <a:rPr baseline="-25000" lang="en" sz="2400"/>
              <a:t>2</a:t>
            </a:r>
            <a:r>
              <a:rPr lang="en" sz="2400"/>
              <a:t>) if e</a:t>
            </a:r>
            <a:r>
              <a:rPr baseline="-25000" lang="en" sz="2400"/>
              <a:t>1</a:t>
            </a:r>
            <a:r>
              <a:rPr lang="en" sz="2400"/>
              <a:t>≠</a:t>
            </a:r>
            <a:r>
              <a:rPr baseline="-25000" lang="en" sz="2400"/>
              <a:t> </a:t>
            </a:r>
            <a:r>
              <a:rPr lang="en" sz="2400"/>
              <a:t>e</a:t>
            </a:r>
            <a:r>
              <a:rPr baseline="-25000" lang="en" sz="2400"/>
              <a:t>2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ltimes</a:t>
            </a:r>
            <a:r>
              <a:rPr lang="en" sz="2400"/>
              <a:t> of events at each process are</a:t>
            </a:r>
            <a:br>
              <a:rPr lang="en" sz="2400"/>
            </a:br>
            <a:r>
              <a:rPr lang="en" sz="2400"/>
              <a:t>monotonically increasing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(send) &lt;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(receive) for same message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For any t, the number of events e with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(e) &lt; t</a:t>
            </a:r>
            <a:br>
              <a:rPr lang="en" sz="2400"/>
            </a:br>
            <a:r>
              <a:rPr lang="en" sz="2400"/>
              <a:t>is finite</a:t>
            </a:r>
            <a:endParaRPr sz="2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Properties 1 and 2 say that </a:t>
            </a:r>
            <a:r>
              <a:rPr lang="en">
                <a:solidFill>
                  <a:srgbClr val="4A86E8"/>
                </a:solidFill>
              </a:rPr>
              <a:t>ltimes</a:t>
            </a:r>
            <a:r>
              <a:rPr lang="en"/>
              <a:t> are consistent with dependencies between events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reorder independent events at different processes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time properties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536625"/>
            <a:ext cx="863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execution 𝛂, function </a:t>
            </a: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 from events in 𝛂 to totally-ordered set T is a </a:t>
            </a:r>
            <a:r>
              <a:rPr lang="en">
                <a:solidFill>
                  <a:srgbClr val="E06666"/>
                </a:solidFill>
              </a:rPr>
              <a:t>logical time assignment</a:t>
            </a:r>
            <a:r>
              <a:rPr lang="en"/>
              <a:t> if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ltimes are distinct: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</a:t>
            </a:r>
            <a:r>
              <a:rPr baseline="-25000" lang="en" sz="2400"/>
              <a:t>1</a:t>
            </a:r>
            <a:r>
              <a:rPr lang="en" sz="2400"/>
              <a:t>) ≠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</a:t>
            </a:r>
            <a:r>
              <a:rPr baseline="-25000" lang="en" sz="2400"/>
              <a:t>2</a:t>
            </a:r>
            <a:r>
              <a:rPr lang="en" sz="2400"/>
              <a:t>) if e</a:t>
            </a:r>
            <a:r>
              <a:rPr baseline="-25000" lang="en" sz="2400"/>
              <a:t>1</a:t>
            </a:r>
            <a:r>
              <a:rPr lang="en" sz="2400"/>
              <a:t>≠</a:t>
            </a:r>
            <a:r>
              <a:rPr baseline="-25000" lang="en" sz="2400"/>
              <a:t> </a:t>
            </a:r>
            <a:r>
              <a:rPr lang="en" sz="2400"/>
              <a:t>e</a:t>
            </a:r>
            <a:r>
              <a:rPr baseline="-25000" lang="en" sz="2400"/>
              <a:t>2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ltimes</a:t>
            </a:r>
            <a:r>
              <a:rPr lang="en" sz="2400"/>
              <a:t> of events at each process are</a:t>
            </a:r>
            <a:br>
              <a:rPr lang="en" sz="2400"/>
            </a:br>
            <a:r>
              <a:rPr lang="en" sz="2400"/>
              <a:t>monotonically increasing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(send) &lt;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(receive) for same message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For any t, the number of events e with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(e) &lt; t</a:t>
            </a:r>
            <a:br>
              <a:rPr lang="en" sz="2400"/>
            </a:br>
            <a:r>
              <a:rPr lang="en" sz="2400"/>
              <a:t>is finite</a:t>
            </a:r>
            <a:endParaRPr sz="2400"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Under these conditions, </a:t>
            </a:r>
            <a:r>
              <a:rPr lang="en">
                <a:solidFill>
                  <a:srgbClr val="4A86E8"/>
                </a:solidFill>
              </a:rPr>
              <a:t>ltime</a:t>
            </a:r>
            <a:r>
              <a:rPr lang="en"/>
              <a:t> “looks like” real time, to all the processes individually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time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59300" y="1308025"/>
            <a:ext cx="863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ltimes are distinct: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</a:t>
            </a:r>
            <a:r>
              <a:rPr baseline="-25000" lang="en" sz="2400"/>
              <a:t>1</a:t>
            </a:r>
            <a:r>
              <a:rPr lang="en" sz="2400"/>
              <a:t>) ≠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</a:t>
            </a:r>
            <a:r>
              <a:rPr baseline="-25000" lang="en" sz="2400"/>
              <a:t>2</a:t>
            </a:r>
            <a:r>
              <a:rPr lang="en" sz="2400"/>
              <a:t>) if e</a:t>
            </a:r>
            <a:r>
              <a:rPr baseline="-25000" lang="en" sz="2400"/>
              <a:t>1</a:t>
            </a:r>
            <a:r>
              <a:rPr lang="en" sz="2400"/>
              <a:t>≠</a:t>
            </a:r>
            <a:r>
              <a:rPr baseline="-25000" lang="en" sz="2400"/>
              <a:t> </a:t>
            </a:r>
            <a:r>
              <a:rPr lang="en" sz="2400"/>
              <a:t>e</a:t>
            </a:r>
            <a:r>
              <a:rPr baseline="-25000" lang="en" sz="2400"/>
              <a:t>2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ltimes</a:t>
            </a:r>
            <a:r>
              <a:rPr lang="en" sz="2400"/>
              <a:t> of events at process are monotonically increasing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(send) &lt;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(receive) for same message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For any t, the number of events e with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(e) &lt; t is finite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Theorem</a:t>
            </a:r>
            <a:r>
              <a:rPr lang="en" sz="2400"/>
              <a:t>: For every fair execution 𝛂 with an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 function, there is another fair execution 𝛂’ with events in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 order such that 𝛂 | P</a:t>
            </a:r>
            <a:r>
              <a:rPr baseline="-25000" lang="en" sz="2400"/>
              <a:t>i</a:t>
            </a:r>
            <a:r>
              <a:rPr lang="en" sz="2400"/>
              <a:t> = 𝛂’ | P</a:t>
            </a:r>
            <a:r>
              <a:rPr baseline="-25000" lang="en" sz="2400"/>
              <a:t>i</a:t>
            </a:r>
            <a:r>
              <a:rPr lang="en" sz="2400"/>
              <a:t> for all i.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Order of events of each particular process must be the same in 𝛂 and 𝛂’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But events at different processes may be reordered</a:t>
            </a:r>
            <a:endParaRPr sz="2200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Lamport causality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59300" y="1308025"/>
            <a:ext cx="863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AutoNum type="arabicPeriod"/>
            </a:pPr>
            <a:r>
              <a:rPr lang="en" sz="2400">
                <a:solidFill>
                  <a:srgbClr val="CCCCCC"/>
                </a:solidFill>
              </a:rPr>
              <a:t>ltimes are distinct: ltime(e</a:t>
            </a:r>
            <a:r>
              <a:rPr baseline="-25000" lang="en" sz="2400">
                <a:solidFill>
                  <a:srgbClr val="CCCCCC"/>
                </a:solidFill>
              </a:rPr>
              <a:t>1</a:t>
            </a:r>
            <a:r>
              <a:rPr lang="en" sz="2400">
                <a:solidFill>
                  <a:srgbClr val="CCCCCC"/>
                </a:solidFill>
              </a:rPr>
              <a:t>) ≠ ltime(e</a:t>
            </a:r>
            <a:r>
              <a:rPr baseline="-25000" lang="en" sz="2400">
                <a:solidFill>
                  <a:srgbClr val="CCCCCC"/>
                </a:solidFill>
              </a:rPr>
              <a:t>2</a:t>
            </a:r>
            <a:r>
              <a:rPr lang="en" sz="2400">
                <a:solidFill>
                  <a:srgbClr val="CCCCCC"/>
                </a:solidFill>
              </a:rPr>
              <a:t>) if e</a:t>
            </a:r>
            <a:r>
              <a:rPr baseline="-25000" lang="en" sz="2400">
                <a:solidFill>
                  <a:srgbClr val="CCCCCC"/>
                </a:solidFill>
              </a:rPr>
              <a:t>1</a:t>
            </a:r>
            <a:r>
              <a:rPr lang="en" sz="2400">
                <a:solidFill>
                  <a:srgbClr val="CCCCCC"/>
                </a:solidFill>
              </a:rPr>
              <a:t>≠</a:t>
            </a:r>
            <a:r>
              <a:rPr baseline="-25000" lang="en" sz="2400">
                <a:solidFill>
                  <a:srgbClr val="CCCCCC"/>
                </a:solidFill>
              </a:rPr>
              <a:t> </a:t>
            </a:r>
            <a:r>
              <a:rPr lang="en" sz="2400">
                <a:solidFill>
                  <a:srgbClr val="CCCCCC"/>
                </a:solidFill>
              </a:rPr>
              <a:t>e</a:t>
            </a:r>
            <a:r>
              <a:rPr baseline="-25000" lang="en" sz="2400">
                <a:solidFill>
                  <a:srgbClr val="CCCCCC"/>
                </a:solidFill>
              </a:rPr>
              <a:t>2</a:t>
            </a:r>
            <a:endParaRPr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ltimes</a:t>
            </a:r>
            <a:r>
              <a:rPr lang="en" sz="2400"/>
              <a:t> of events at process are monotonically increasing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(send) &lt; </a:t>
            </a:r>
            <a:r>
              <a:rPr lang="en" sz="2400">
                <a:solidFill>
                  <a:srgbClr val="4A86E8"/>
                </a:solidFill>
              </a:rPr>
              <a:t>ltime</a:t>
            </a:r>
            <a:r>
              <a:rPr lang="en" sz="2400"/>
              <a:t>(receive) for same message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AutoNum type="arabicPeriod"/>
            </a:pPr>
            <a:r>
              <a:rPr lang="en" sz="2400">
                <a:solidFill>
                  <a:srgbClr val="CCCCCC"/>
                </a:solidFill>
              </a:rPr>
              <a:t>For any t, the number of events e with ltime(e) &lt; t is finite</a:t>
            </a:r>
            <a:endParaRPr sz="2400">
              <a:solidFill>
                <a:srgbClr val="CCCCCC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200"/>
              <a:t>Combination of dependencies described in properties 2 and 3 often called </a:t>
            </a:r>
            <a:r>
              <a:rPr lang="en" sz="2200">
                <a:solidFill>
                  <a:srgbClr val="E06666"/>
                </a:solidFill>
              </a:rPr>
              <a:t>causality</a:t>
            </a:r>
            <a:r>
              <a:rPr lang="en" sz="2200"/>
              <a:t> or </a:t>
            </a:r>
            <a:r>
              <a:rPr lang="en" sz="2200">
                <a:solidFill>
                  <a:srgbClr val="E06666"/>
                </a:solidFill>
              </a:rPr>
              <a:t>Lamport causality</a:t>
            </a:r>
            <a:endParaRPr sz="2200">
              <a:solidFill>
                <a:srgbClr val="E06666"/>
              </a:solidFill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