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usso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usso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78184a6d_0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78184a6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78184a6d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78184a6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Root acknowledges all messages immediately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78184a6d_0_3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78184a6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Root acknowledges all messages immediately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78184a6d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78184a6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78184a6d_0_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78184a6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78184a6d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78184a6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78184a6d_0_2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78184a6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78184a6d_0_3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78184a6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78184a6d_0_3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78184a6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32627f3e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32627f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517ae77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517ae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78184a6d_0_3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78184a6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78184a6d_0_4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78184a6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54afab3d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54afab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2627f3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2627f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78184a6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78184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8184a6d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78184a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8184a6d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78184a6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Decreasing order of “difficulty”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8184a6d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78184a6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2627f3e_0_4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32627f3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78184a6d_0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78184a6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Global Snapshots and Stable Property Detection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355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Augment A: construct and maintain a tree, rooted at starting node including all nodes currently active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Tree grows and shrinks as nodes become active and quiescent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DijkstraScholten algorithm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59300" y="1308025"/>
            <a:ext cx="8800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Execute A as usual, adding </a:t>
            </a:r>
            <a:r>
              <a:rPr lang="en" sz="2400">
                <a:solidFill>
                  <a:srgbClr val="FF0000"/>
                </a:solidFill>
              </a:rPr>
              <a:t>ack</a:t>
            </a:r>
            <a:r>
              <a:rPr lang="en" sz="2400"/>
              <a:t> to all </a:t>
            </a:r>
            <a:r>
              <a:rPr lang="en" sz="2400">
                <a:solidFill>
                  <a:srgbClr val="0000FF"/>
                </a:solidFill>
              </a:rPr>
              <a:t>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Messages</a:t>
            </a:r>
            <a:r>
              <a:rPr lang="en" sz="2400"/>
              <a:t> of A treated like </a:t>
            </a:r>
            <a:r>
              <a:rPr lang="en" sz="2400">
                <a:solidFill>
                  <a:srgbClr val="E06666"/>
                </a:solidFill>
              </a:rPr>
              <a:t>search messages</a:t>
            </a:r>
            <a:r>
              <a:rPr lang="en" sz="2400"/>
              <a:t> in AsyncSpanningTree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process receives external input: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</a:t>
            </a:r>
            <a:r>
              <a:rPr lang="en" sz="2400"/>
              <a:t>ecomes root</a:t>
            </a:r>
            <a:r>
              <a:rPr lang="en"/>
              <a:t>, </a:t>
            </a:r>
            <a:r>
              <a:rPr lang="en" sz="2400"/>
              <a:t>begins executing 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Ack</a:t>
            </a:r>
            <a:r>
              <a:rPr lang="en"/>
              <a:t>s every </a:t>
            </a:r>
            <a:r>
              <a:rPr lang="en">
                <a:solidFill>
                  <a:srgbClr val="0000FF"/>
                </a:solidFill>
              </a:rPr>
              <a:t>message</a:t>
            </a:r>
            <a:r>
              <a:rPr lang="en"/>
              <a:t> immediately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non-root process receives </a:t>
            </a:r>
            <a:r>
              <a:rPr lang="en" sz="2400">
                <a:solidFill>
                  <a:srgbClr val="0000FF"/>
                </a:solidFill>
              </a:rPr>
              <a:t>message</a:t>
            </a:r>
            <a:r>
              <a:rPr lang="en" sz="2400"/>
              <a:t>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first </a:t>
            </a:r>
            <a:r>
              <a:rPr lang="en">
                <a:solidFill>
                  <a:srgbClr val="0000FF"/>
                </a:solidFill>
              </a:rPr>
              <a:t>message</a:t>
            </a:r>
            <a:r>
              <a:rPr lang="en"/>
              <a:t>: initiate parent in tree, execute 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 sz="2400">
                <a:solidFill>
                  <a:srgbClr val="FF0000"/>
                </a:solidFill>
              </a:rPr>
              <a:t>ck</a:t>
            </a:r>
            <a:r>
              <a:rPr lang="en" sz="2400"/>
              <a:t> all but the first </a:t>
            </a:r>
            <a:r>
              <a:rPr lang="en">
                <a:solidFill>
                  <a:srgbClr val="0000FF"/>
                </a:solidFill>
              </a:rPr>
              <a:t>message</a:t>
            </a:r>
            <a:r>
              <a:rPr lang="en" sz="2400"/>
              <a:t> immediately</a:t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DijkstraScholten algorithm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59300" y="1308025"/>
            <a:ext cx="8800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Execute A as usual, adding </a:t>
            </a:r>
            <a:r>
              <a:rPr lang="en" sz="2400">
                <a:solidFill>
                  <a:srgbClr val="FF0000"/>
                </a:solidFill>
              </a:rPr>
              <a:t>ack</a:t>
            </a:r>
            <a:r>
              <a:rPr lang="en" sz="2400"/>
              <a:t> to all </a:t>
            </a:r>
            <a:r>
              <a:rPr lang="en" sz="2400">
                <a:solidFill>
                  <a:srgbClr val="0000FF"/>
                </a:solidFill>
              </a:rPr>
              <a:t>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Messages</a:t>
            </a:r>
            <a:r>
              <a:rPr lang="en" sz="2400"/>
              <a:t> of A treated like </a:t>
            </a:r>
            <a:r>
              <a:rPr lang="en" sz="2400">
                <a:solidFill>
                  <a:srgbClr val="E06666"/>
                </a:solidFill>
              </a:rPr>
              <a:t>search messages</a:t>
            </a:r>
            <a:r>
              <a:rPr lang="en" sz="2400"/>
              <a:t> in AsyncSpanningTree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 sz="2400"/>
              <a:t>Convergecast and termination: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non-root process finds its A-state quiescent and all A </a:t>
            </a:r>
            <a:r>
              <a:rPr lang="en">
                <a:solidFill>
                  <a:srgbClr val="0000FF"/>
                </a:solidFill>
              </a:rPr>
              <a:t>messages</a:t>
            </a:r>
            <a:r>
              <a:rPr lang="en"/>
              <a:t> acked: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>
                <a:solidFill>
                  <a:srgbClr val="E06666"/>
                </a:solidFill>
              </a:rPr>
              <a:t>Clean up</a:t>
            </a:r>
            <a:r>
              <a:rPr lang="en"/>
              <a:t>, become idle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>
                <a:solidFill>
                  <a:srgbClr val="FF0000"/>
                </a:solidFill>
              </a:rPr>
              <a:t>Ack</a:t>
            </a:r>
            <a:r>
              <a:rPr lang="en"/>
              <a:t> first message to parent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idle process receives another A </a:t>
            </a:r>
            <a:r>
              <a:rPr lang="en">
                <a:solidFill>
                  <a:srgbClr val="0000FF"/>
                </a:solidFill>
              </a:rPr>
              <a:t>message</a:t>
            </a:r>
            <a:r>
              <a:rPr lang="en"/>
              <a:t>, treat it like the first A </a:t>
            </a:r>
            <a:r>
              <a:rPr lang="en">
                <a:solidFill>
                  <a:srgbClr val="0000FF"/>
                </a:solidFill>
              </a:rPr>
              <a:t>message</a:t>
            </a:r>
            <a:r>
              <a:rPr lang="en"/>
              <a:t> (define new parent, execute A)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root process finds A-state quiescent and all A </a:t>
            </a:r>
            <a:r>
              <a:rPr lang="en">
                <a:solidFill>
                  <a:srgbClr val="FF0000"/>
                </a:solidFill>
              </a:rPr>
              <a:t>messages</a:t>
            </a:r>
            <a:r>
              <a:rPr lang="en"/>
              <a:t> acked, reports </a:t>
            </a:r>
            <a:r>
              <a:rPr lang="en">
                <a:solidFill>
                  <a:srgbClr val="FF0000"/>
                </a:solidFill>
              </a:rPr>
              <a:t>done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4"/>
          <p:cNvCxnSpPr>
            <a:stCxn id="218" idx="1"/>
            <a:endCxn id="219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4"/>
          <p:cNvCxnSpPr>
            <a:stCxn id="218" idx="6"/>
            <a:endCxn id="217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4"/>
          <p:cNvCxnSpPr>
            <a:stCxn id="219" idx="0"/>
            <a:endCxn id="215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>
            <a:stCxn id="218" idx="0"/>
            <a:endCxn id="215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4"/>
          <p:cNvCxnSpPr>
            <a:stCxn id="216" idx="0"/>
            <a:endCxn id="215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4"/>
          <p:cNvCxnSpPr>
            <a:stCxn id="217" idx="7"/>
            <a:endCxn id="216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>
            <a:stCxn id="218" idx="7"/>
            <a:endCxn id="216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>
            <a:endCxn id="215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7781275" y="1918400"/>
            <a:ext cx="379500" cy="486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4"/>
          <p:cNvCxnSpPr/>
          <p:nvPr/>
        </p:nvCxnSpPr>
        <p:spPr>
          <a:xfrm flipH="1">
            <a:off x="6989363" y="2314138"/>
            <a:ext cx="113100" cy="707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5"/>
          <p:cNvCxnSpPr>
            <a:stCxn id="240" idx="1"/>
            <a:endCxn id="241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>
            <a:stCxn id="240" idx="6"/>
            <a:endCxn id="239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>
            <a:stCxn id="241" idx="0"/>
            <a:endCxn id="237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>
            <a:stCxn id="240" idx="0"/>
            <a:endCxn id="237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>
            <a:stCxn id="238" idx="0"/>
            <a:endCxn id="237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5"/>
          <p:cNvCxnSpPr>
            <a:stCxn id="239" idx="7"/>
            <a:endCxn id="238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5"/>
          <p:cNvCxnSpPr>
            <a:stCxn id="240" idx="7"/>
            <a:endCxn id="238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>
            <a:endCxn id="237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/>
          <p:nvPr/>
        </p:nvCxnSpPr>
        <p:spPr>
          <a:xfrm flipH="1">
            <a:off x="8540777" y="3948200"/>
            <a:ext cx="108600" cy="75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 </a:t>
            </a:r>
            <a:r>
              <a:rPr lang="en" sz="2000"/>
              <a:t>send </a:t>
            </a:r>
            <a:r>
              <a:rPr lang="en" sz="2000">
                <a:solidFill>
                  <a:srgbClr val="0000FF"/>
                </a:solidFill>
              </a:rPr>
              <a:t>message</a:t>
            </a:r>
            <a:r>
              <a:rPr lang="en" sz="2000"/>
              <a:t> to P</a:t>
            </a:r>
            <a:r>
              <a:rPr baseline="-25000" lang="en" sz="2000"/>
              <a:t>3</a:t>
            </a:r>
            <a:r>
              <a:rPr lang="en" sz="2000"/>
              <a:t>; all processes set parent pointers and start executing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26"/>
          <p:cNvCxnSpPr>
            <a:stCxn id="261" idx="1"/>
            <a:endCxn id="262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>
            <a:stCxn id="261" idx="6"/>
            <a:endCxn id="260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6"/>
          <p:cNvCxnSpPr>
            <a:stCxn id="262" idx="0"/>
            <a:endCxn id="258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6"/>
          <p:cNvCxnSpPr>
            <a:stCxn id="261" idx="0"/>
            <a:endCxn id="258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>
            <a:stCxn id="259" idx="0"/>
            <a:endCxn id="258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6"/>
          <p:cNvCxnSpPr>
            <a:stCxn id="260" idx="7"/>
            <a:endCxn id="259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6"/>
          <p:cNvCxnSpPr>
            <a:stCxn id="261" idx="7"/>
            <a:endCxn id="259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6"/>
          <p:cNvCxnSpPr>
            <a:endCxn id="258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6"/>
          <p:cNvCxnSpPr/>
          <p:nvPr/>
        </p:nvCxnSpPr>
        <p:spPr>
          <a:xfrm flipH="1" rot="10800000">
            <a:off x="7019127" y="53313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6"/>
          <p:cNvCxnSpPr/>
          <p:nvPr/>
        </p:nvCxnSpPr>
        <p:spPr>
          <a:xfrm flipH="1" rot="10800000">
            <a:off x="7037877" y="56181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3" name="Google Shape;273;p26"/>
          <p:cNvCxnSpPr/>
          <p:nvPr/>
        </p:nvCxnSpPr>
        <p:spPr>
          <a:xfrm flipH="1" rot="10800000">
            <a:off x="6422652" y="4256600"/>
            <a:ext cx="133200" cy="74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6"/>
          <p:cNvCxnSpPr/>
          <p:nvPr/>
        </p:nvCxnSpPr>
        <p:spPr>
          <a:xfrm flipH="1" rot="10800000">
            <a:off x="7041925" y="2354625"/>
            <a:ext cx="66000" cy="45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 </a:t>
            </a:r>
            <a:r>
              <a:rPr lang="en" sz="2000"/>
              <a:t>send </a:t>
            </a:r>
            <a:r>
              <a:rPr lang="en" sz="2000">
                <a:solidFill>
                  <a:srgbClr val="0000FF"/>
                </a:solidFill>
              </a:rPr>
              <a:t>message</a:t>
            </a:r>
            <a:r>
              <a:rPr lang="en" sz="2000"/>
              <a:t> to P</a:t>
            </a:r>
            <a:r>
              <a:rPr baseline="-25000" lang="en" sz="2000"/>
              <a:t>3</a:t>
            </a:r>
            <a:r>
              <a:rPr lang="en" sz="2000"/>
              <a:t>; all processes set parent pointers and start executing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,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7"/>
          <p:cNvCxnSpPr>
            <a:stCxn id="285" idx="1"/>
            <a:endCxn id="286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>
            <a:stCxn id="285" idx="6"/>
            <a:endCxn id="284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86" idx="0"/>
            <a:endCxn id="282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>
            <a:stCxn id="285" idx="0"/>
            <a:endCxn id="282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>
            <a:stCxn id="283" idx="0"/>
            <a:endCxn id="282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7"/>
          <p:cNvCxnSpPr>
            <a:stCxn id="284" idx="7"/>
            <a:endCxn id="283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85" idx="7"/>
            <a:endCxn id="283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endCxn id="282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7"/>
          <p:cNvCxnSpPr/>
          <p:nvPr/>
        </p:nvCxnSpPr>
        <p:spPr>
          <a:xfrm flipH="1" rot="10800000">
            <a:off x="7019127" y="53313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 flipH="1" rot="10800000">
            <a:off x="7037877" y="56181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7" name="Google Shape;297;p27"/>
          <p:cNvCxnSpPr/>
          <p:nvPr/>
        </p:nvCxnSpPr>
        <p:spPr>
          <a:xfrm flipH="1" rot="10800000">
            <a:off x="6422652" y="4256600"/>
            <a:ext cx="133200" cy="74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7"/>
          <p:cNvCxnSpPr/>
          <p:nvPr/>
        </p:nvCxnSpPr>
        <p:spPr>
          <a:xfrm flipH="1" rot="10800000">
            <a:off x="7041925" y="2354625"/>
            <a:ext cx="66000" cy="45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9" name="Google Shape;299;p27"/>
          <p:cNvCxnSpPr/>
          <p:nvPr/>
        </p:nvCxnSpPr>
        <p:spPr>
          <a:xfrm>
            <a:off x="7781275" y="1918400"/>
            <a:ext cx="379500" cy="486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7999365" y="2604200"/>
            <a:ext cx="379500" cy="48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1" name="Google Shape;301;p27"/>
          <p:cNvCxnSpPr/>
          <p:nvPr/>
        </p:nvCxnSpPr>
        <p:spPr>
          <a:xfrm flipH="1">
            <a:off x="8540777" y="3948200"/>
            <a:ext cx="108600" cy="75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/>
          <p:nvPr/>
        </p:nvCxnSpPr>
        <p:spPr>
          <a:xfrm flipH="1">
            <a:off x="8235977" y="4329200"/>
            <a:ext cx="108600" cy="75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 </a:t>
            </a:r>
            <a:r>
              <a:rPr lang="en" sz="2000"/>
              <a:t>send </a:t>
            </a:r>
            <a:r>
              <a:rPr lang="en" sz="2000">
                <a:solidFill>
                  <a:srgbClr val="0000FF"/>
                </a:solidFill>
              </a:rPr>
              <a:t>message</a:t>
            </a:r>
            <a:r>
              <a:rPr lang="en" sz="2000"/>
              <a:t> to P</a:t>
            </a:r>
            <a:r>
              <a:rPr baseline="-25000" lang="en" sz="2000"/>
              <a:t>3</a:t>
            </a:r>
            <a:r>
              <a:rPr lang="en" sz="2000"/>
              <a:t>; all processes set parent pointers and start executing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,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, P</a:t>
            </a:r>
            <a:r>
              <a:rPr baseline="-25000" lang="en" sz="2000"/>
              <a:t>2</a:t>
            </a:r>
            <a:r>
              <a:rPr lang="en" sz="2000"/>
              <a:t>, P</a:t>
            </a:r>
            <a:r>
              <a:rPr baseline="-25000" lang="en" sz="2000"/>
              <a:t>3</a:t>
            </a:r>
            <a:r>
              <a:rPr lang="en" sz="2000"/>
              <a:t>, P</a:t>
            </a:r>
            <a:r>
              <a:rPr baseline="-25000" lang="en" sz="2000"/>
              <a:t>4</a:t>
            </a:r>
            <a:r>
              <a:rPr lang="en" sz="2000"/>
              <a:t> send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for a while, everything gets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Tree remains unchanged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 </a:t>
            </a:r>
            <a:r>
              <a:rPr lang="en" sz="2000"/>
              <a:t>send </a:t>
            </a:r>
            <a:r>
              <a:rPr lang="en" sz="2000">
                <a:solidFill>
                  <a:srgbClr val="0000FF"/>
                </a:solidFill>
              </a:rPr>
              <a:t>message</a:t>
            </a:r>
            <a:r>
              <a:rPr lang="en" sz="2000"/>
              <a:t> to P</a:t>
            </a:r>
            <a:r>
              <a:rPr baseline="-25000" lang="en" sz="2000"/>
              <a:t>3</a:t>
            </a:r>
            <a:r>
              <a:rPr lang="en" sz="2000"/>
              <a:t>; all processes set parent pointers and start executing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,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, P</a:t>
            </a:r>
            <a:r>
              <a:rPr baseline="-25000" lang="en" sz="2000"/>
              <a:t>2</a:t>
            </a:r>
            <a:r>
              <a:rPr lang="en" sz="2000"/>
              <a:t>, P</a:t>
            </a:r>
            <a:r>
              <a:rPr baseline="-25000" lang="en" sz="2000"/>
              <a:t>3</a:t>
            </a:r>
            <a:r>
              <a:rPr lang="en" sz="2000"/>
              <a:t>, P</a:t>
            </a:r>
            <a:r>
              <a:rPr baseline="-25000" lang="en" sz="2000"/>
              <a:t>4</a:t>
            </a:r>
            <a:r>
              <a:rPr lang="en" sz="2000"/>
              <a:t> send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for a while, everything gets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Tree remains unchanged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 quiesce locally; P</a:t>
            </a:r>
            <a:r>
              <a:rPr baseline="-25000" lang="en" sz="2000"/>
              <a:t>3</a:t>
            </a:r>
            <a:r>
              <a:rPr lang="en" sz="2000"/>
              <a:t> </a:t>
            </a:r>
            <a:r>
              <a:rPr lang="en" sz="2000">
                <a:solidFill>
                  <a:srgbClr val="E06666"/>
                </a:solidFill>
              </a:rPr>
              <a:t>cleans up</a:t>
            </a:r>
            <a:r>
              <a:rPr lang="en" sz="2000"/>
              <a:t>, sends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 to P</a:t>
            </a:r>
            <a:r>
              <a:rPr baseline="-25000" lang="en" sz="2000"/>
              <a:t>2</a:t>
            </a:r>
            <a:r>
              <a:rPr lang="en" sz="2000"/>
              <a:t>; P</a:t>
            </a:r>
            <a:r>
              <a:rPr baseline="-25000" lang="en" sz="2000"/>
              <a:t>2</a:t>
            </a:r>
            <a:r>
              <a:rPr lang="en" sz="2000"/>
              <a:t> receives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cleans up</a:t>
            </a:r>
            <a:r>
              <a:rPr lang="en" sz="2000"/>
              <a:t>, sends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; tree shrinks</a:t>
            </a:r>
            <a:endParaRPr sz="2000"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8"/>
          <p:cNvCxnSpPr>
            <a:stCxn id="314" idx="1"/>
            <a:endCxn id="315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8"/>
          <p:cNvCxnSpPr>
            <a:stCxn id="314" idx="6"/>
            <a:endCxn id="313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8"/>
          <p:cNvCxnSpPr>
            <a:stCxn id="315" idx="0"/>
            <a:endCxn id="311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>
            <a:stCxn id="314" idx="0"/>
            <a:endCxn id="311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8"/>
          <p:cNvCxnSpPr>
            <a:stCxn id="312" idx="0"/>
            <a:endCxn id="311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13" idx="7"/>
            <a:endCxn id="312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>
            <a:stCxn id="314" idx="7"/>
            <a:endCxn id="312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endCxn id="311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8"/>
          <p:cNvCxnSpPr/>
          <p:nvPr/>
        </p:nvCxnSpPr>
        <p:spPr>
          <a:xfrm flipH="1" rot="10800000">
            <a:off x="6422652" y="4256600"/>
            <a:ext cx="133200" cy="74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8"/>
          <p:cNvCxnSpPr/>
          <p:nvPr/>
        </p:nvCxnSpPr>
        <p:spPr>
          <a:xfrm flipH="1" rot="10800000">
            <a:off x="7041925" y="2354625"/>
            <a:ext cx="66000" cy="45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DijkstraScholten algorithm: Example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83100" y="1308025"/>
            <a:ext cx="5549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 gets awaked by external A input, becomes root,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</a:t>
            </a:r>
            <a:br>
              <a:rPr lang="en" sz="2000"/>
            </a:b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 </a:t>
            </a:r>
            <a:r>
              <a:rPr lang="en" sz="2000"/>
              <a:t>send </a:t>
            </a:r>
            <a:r>
              <a:rPr lang="en" sz="2000">
                <a:solidFill>
                  <a:srgbClr val="0000FF"/>
                </a:solidFill>
              </a:rPr>
              <a:t>message</a:t>
            </a:r>
            <a:r>
              <a:rPr lang="en" sz="2000"/>
              <a:t> to P</a:t>
            </a:r>
            <a:r>
              <a:rPr baseline="-25000" lang="en" sz="2000"/>
              <a:t>3</a:t>
            </a:r>
            <a:r>
              <a:rPr lang="en" sz="2000"/>
              <a:t>; all processes set parent pointers and start executing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 sends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,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1</a:t>
            </a:r>
            <a:r>
              <a:rPr lang="en" sz="2000"/>
              <a:t>, P</a:t>
            </a:r>
            <a:r>
              <a:rPr baseline="-25000" lang="en" sz="2000"/>
              <a:t>2</a:t>
            </a:r>
            <a:r>
              <a:rPr lang="en" sz="2000"/>
              <a:t>, P</a:t>
            </a:r>
            <a:r>
              <a:rPr baseline="-25000" lang="en" sz="2000"/>
              <a:t>3</a:t>
            </a:r>
            <a:r>
              <a:rPr lang="en" sz="2000"/>
              <a:t>, P</a:t>
            </a:r>
            <a:r>
              <a:rPr baseline="-25000" lang="en" sz="2000"/>
              <a:t>4</a:t>
            </a:r>
            <a:r>
              <a:rPr lang="en" sz="2000"/>
              <a:t> send A </a:t>
            </a:r>
            <a:r>
              <a:rPr lang="en" sz="2000">
                <a:solidFill>
                  <a:srgbClr val="0000FF"/>
                </a:solidFill>
              </a:rPr>
              <a:t>messages</a:t>
            </a:r>
            <a:r>
              <a:rPr lang="en" sz="2000"/>
              <a:t> for a while, everything gets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ed immediately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Tree remains unchanged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2</a:t>
            </a:r>
            <a:r>
              <a:rPr lang="en" sz="2000"/>
              <a:t> and P</a:t>
            </a:r>
            <a:r>
              <a:rPr baseline="-25000" lang="en" sz="2000"/>
              <a:t>3</a:t>
            </a:r>
            <a:r>
              <a:rPr lang="en" sz="2000"/>
              <a:t> quiesce locally; P</a:t>
            </a:r>
            <a:r>
              <a:rPr baseline="-25000" lang="en" sz="2000"/>
              <a:t>3</a:t>
            </a:r>
            <a:r>
              <a:rPr lang="en" sz="2000"/>
              <a:t> </a:t>
            </a:r>
            <a:r>
              <a:rPr lang="en" sz="2000">
                <a:solidFill>
                  <a:srgbClr val="E06666"/>
                </a:solidFill>
              </a:rPr>
              <a:t>cleans up</a:t>
            </a:r>
            <a:r>
              <a:rPr lang="en" sz="2000"/>
              <a:t>, sends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 to P</a:t>
            </a:r>
            <a:r>
              <a:rPr baseline="-25000" lang="en" sz="2000"/>
              <a:t>2</a:t>
            </a:r>
            <a:r>
              <a:rPr lang="en" sz="2000"/>
              <a:t>; P</a:t>
            </a:r>
            <a:r>
              <a:rPr baseline="-25000" lang="en" sz="2000"/>
              <a:t>2</a:t>
            </a:r>
            <a:r>
              <a:rPr lang="en" sz="2000"/>
              <a:t> receives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cleans up</a:t>
            </a:r>
            <a:r>
              <a:rPr lang="en" sz="2000"/>
              <a:t>, sends </a:t>
            </a:r>
            <a:r>
              <a:rPr lang="en" sz="2000">
                <a:solidFill>
                  <a:srgbClr val="FF0000"/>
                </a:solidFill>
              </a:rPr>
              <a:t>ack</a:t>
            </a:r>
            <a:r>
              <a:rPr lang="en" sz="2000"/>
              <a:t> to P</a:t>
            </a:r>
            <a:r>
              <a:rPr baseline="-25000" lang="en" sz="2000"/>
              <a:t>1</a:t>
            </a:r>
            <a:r>
              <a:rPr lang="en" sz="2000"/>
              <a:t>; tree shrinks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 sends messages to P</a:t>
            </a:r>
            <a:r>
              <a:rPr baseline="-25000" lang="en" sz="2000"/>
              <a:t>2</a:t>
            </a:r>
            <a:r>
              <a:rPr lang="en" sz="2000"/>
              <a:t>, P</a:t>
            </a:r>
            <a:r>
              <a:rPr baseline="-25000" lang="en" sz="2000"/>
              <a:t>3</a:t>
            </a:r>
            <a:r>
              <a:rPr lang="en" sz="2000"/>
              <a:t>, P</a:t>
            </a:r>
            <a:r>
              <a:rPr baseline="-25000" lang="en" sz="2000"/>
              <a:t>5</a:t>
            </a:r>
            <a:r>
              <a:rPr lang="en" sz="2000"/>
              <a:t>, yielding a new tree</a:t>
            </a:r>
            <a:endParaRPr sz="2000"/>
          </a:p>
        </p:txBody>
      </p: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6910525" y="1536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8160775" y="31058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7674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6147025" y="5096400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5698850" y="3184625"/>
            <a:ext cx="763500" cy="763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29"/>
          <p:cNvCxnSpPr>
            <a:stCxn id="336" idx="1"/>
            <a:endCxn id="337" idx="4"/>
          </p:cNvCxnSpPr>
          <p:nvPr/>
        </p:nvCxnSpPr>
        <p:spPr>
          <a:xfrm rot="10800000">
            <a:off x="6080637" y="3948212"/>
            <a:ext cx="178200" cy="126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9"/>
          <p:cNvCxnSpPr>
            <a:stCxn id="336" idx="6"/>
            <a:endCxn id="335" idx="2"/>
          </p:cNvCxnSpPr>
          <p:nvPr/>
        </p:nvCxnSpPr>
        <p:spPr>
          <a:xfrm>
            <a:off x="6910525" y="54781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9"/>
          <p:cNvCxnSpPr>
            <a:stCxn id="337" idx="0"/>
            <a:endCxn id="333" idx="2"/>
          </p:cNvCxnSpPr>
          <p:nvPr/>
        </p:nvCxnSpPr>
        <p:spPr>
          <a:xfrm flipH="1" rot="10800000">
            <a:off x="6080600" y="1918325"/>
            <a:ext cx="829800" cy="12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9"/>
          <p:cNvCxnSpPr>
            <a:stCxn id="336" idx="0"/>
            <a:endCxn id="333" idx="3"/>
          </p:cNvCxnSpPr>
          <p:nvPr/>
        </p:nvCxnSpPr>
        <p:spPr>
          <a:xfrm flipH="1" rot="10800000">
            <a:off x="6528775" y="2188200"/>
            <a:ext cx="493500" cy="290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9"/>
          <p:cNvCxnSpPr>
            <a:stCxn id="334" idx="0"/>
            <a:endCxn id="333" idx="6"/>
          </p:cNvCxnSpPr>
          <p:nvPr/>
        </p:nvCxnSpPr>
        <p:spPr>
          <a:xfrm rot="10800000">
            <a:off x="7674025" y="1918400"/>
            <a:ext cx="868500" cy="118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9"/>
          <p:cNvCxnSpPr>
            <a:stCxn id="335" idx="7"/>
            <a:endCxn id="334" idx="4"/>
          </p:cNvCxnSpPr>
          <p:nvPr/>
        </p:nvCxnSpPr>
        <p:spPr>
          <a:xfrm flipH="1" rot="10800000">
            <a:off x="8325713" y="3869312"/>
            <a:ext cx="216900" cy="13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9"/>
          <p:cNvCxnSpPr>
            <a:stCxn id="336" idx="7"/>
            <a:endCxn id="334" idx="3"/>
          </p:cNvCxnSpPr>
          <p:nvPr/>
        </p:nvCxnSpPr>
        <p:spPr>
          <a:xfrm flipH="1" rot="10800000">
            <a:off x="6798713" y="3757412"/>
            <a:ext cx="1473900" cy="145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9"/>
          <p:cNvCxnSpPr>
            <a:endCxn id="333" idx="7"/>
          </p:cNvCxnSpPr>
          <p:nvPr/>
        </p:nvCxnSpPr>
        <p:spPr>
          <a:xfrm flipH="1">
            <a:off x="7562213" y="1458237"/>
            <a:ext cx="662100" cy="19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9"/>
          <p:cNvCxnSpPr/>
          <p:nvPr/>
        </p:nvCxnSpPr>
        <p:spPr>
          <a:xfrm flipH="1" rot="10800000">
            <a:off x="6422652" y="4256600"/>
            <a:ext cx="133200" cy="74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9"/>
          <p:cNvCxnSpPr/>
          <p:nvPr/>
        </p:nvCxnSpPr>
        <p:spPr>
          <a:xfrm flipH="1" rot="10800000">
            <a:off x="7041925" y="2354625"/>
            <a:ext cx="66000" cy="45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8" name="Google Shape;348;p29"/>
          <p:cNvCxnSpPr/>
          <p:nvPr/>
        </p:nvCxnSpPr>
        <p:spPr>
          <a:xfrm flipH="1" rot="10800000">
            <a:off x="7019127" y="53313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9"/>
          <p:cNvCxnSpPr/>
          <p:nvPr/>
        </p:nvCxnSpPr>
        <p:spPr>
          <a:xfrm flipH="1" rot="10800000">
            <a:off x="7037877" y="5618100"/>
            <a:ext cx="5088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0" name="Google Shape;350;p29"/>
          <p:cNvCxnSpPr/>
          <p:nvPr/>
        </p:nvCxnSpPr>
        <p:spPr>
          <a:xfrm rot="10800000">
            <a:off x="6043414" y="4427600"/>
            <a:ext cx="105600" cy="780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9"/>
          <p:cNvCxnSpPr/>
          <p:nvPr/>
        </p:nvCxnSpPr>
        <p:spPr>
          <a:xfrm rot="10800000">
            <a:off x="6196225" y="4044250"/>
            <a:ext cx="83700" cy="47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2" name="Google Shape;352;p29"/>
          <p:cNvCxnSpPr/>
          <p:nvPr/>
        </p:nvCxnSpPr>
        <p:spPr>
          <a:xfrm flipH="1" rot="10800000">
            <a:off x="6777377" y="4598300"/>
            <a:ext cx="474900" cy="471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9"/>
          <p:cNvCxnSpPr/>
          <p:nvPr/>
        </p:nvCxnSpPr>
        <p:spPr>
          <a:xfrm flipH="1" rot="10800000">
            <a:off x="8014150" y="3902150"/>
            <a:ext cx="262800" cy="27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183925" y="1536625"/>
            <a:ext cx="87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Claim </a:t>
            </a:r>
            <a:r>
              <a:rPr lang="en"/>
              <a:t>DijkstraScholten correctly detects termination of A: all A-processes are in quiescent states and no A-messages are in the channels.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Theorem 1</a:t>
            </a:r>
            <a:r>
              <a:rPr lang="en"/>
              <a:t>: If Mon(A) outputs “done”, then A has terminated.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root is idle (not actively engaged in the termination protocol), then all nodes are idle and channels are empty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 node is idle, then its A-process is quiescent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Consistent global snapshots and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stable property detection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Have seen how logical time can be used to take a “global snapshot” of a distributed system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Analyze global snapshots more closely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 with distributed algorithm A on undirected graph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Monitor A as it runs and determine some</a:t>
            </a:r>
            <a:br>
              <a:rPr lang="en"/>
            </a:br>
            <a:r>
              <a:rPr lang="en"/>
              <a:t>properties of its execution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Check whether certain invariantes are true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Check for termination, deadlock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Compute function of global state (total amount of money)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Produce complete snapshot for backup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Monitored version: Mon(A)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83925" y="1536625"/>
            <a:ext cx="87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Claim DijkstraScholten correctly detects termination of A: all A-processes are in quiescent states and no A-messages are in the channels.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Theorem 2</a:t>
            </a:r>
            <a:r>
              <a:rPr lang="en"/>
              <a:t>: If A ever becomes quiescent, then Mon(A) eventually outputs “done”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root is not idle, then the parent points form a directed tree directed toward the root, spanning exactly the non-idle nodes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Tree </a:t>
            </a:r>
            <a:r>
              <a:rPr lang="en"/>
              <a:t>shrinks as leaves </a:t>
            </a:r>
            <a:r>
              <a:rPr lang="en">
                <a:solidFill>
                  <a:srgbClr val="E06666"/>
                </a:solidFill>
              </a:rPr>
              <a:t>clean up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ack</a:t>
            </a:r>
            <a:r>
              <a:rPr lang="en"/>
              <a:t> to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2m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Where m is the number of messages send in 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 from quiescence of A until output “done”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O(m d)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Where d is upper bound on message delay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Time to clean up spanning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Note that complexity depends on how many messages A sends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m ≪ n, if A only spans a small part of the network, algorithm is quicker</a:t>
            </a:r>
            <a:endParaRPr/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Asynchronous BFS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311700" y="15366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Recall Asynchronous Breadth-First Search algorithm (AsyncBFS)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Corrects shortest paths as it discovers shorter paths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Doesn’t terminate on its own: does not know when it will not receive any more updates and stop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It’s a diffusing algorithm: wakeup input at the root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apply DijkstraScholten to get simple terminating version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Requires us to look into state and detect when it becomes quiescent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reactivate if an update arrives</a:t>
            </a:r>
            <a:endParaRPr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19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Mon(A)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“Transformed version” of 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Mon(A) generally not obtained simply by composing each A</a:t>
            </a:r>
            <a:r>
              <a:rPr baseline="-25000" lang="en"/>
              <a:t>i</a:t>
            </a:r>
            <a:r>
              <a:rPr lang="en"/>
              <a:t> with a new monitor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More tightly coupled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Monitoring process, Mon(A)</a:t>
            </a:r>
            <a:r>
              <a:rPr baseline="-25000" lang="en"/>
              <a:t>i</a:t>
            </a:r>
            <a:r>
              <a:rPr lang="en"/>
              <a:t>, may “look inside” the corresponding A</a:t>
            </a:r>
            <a:r>
              <a:rPr baseline="-25000" lang="en"/>
              <a:t>i</a:t>
            </a:r>
            <a:r>
              <a:rPr lang="en"/>
              <a:t> process to see the state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Superposition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Formalizes permissible modifications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new state components, new actions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Modify old transitions, but only in certain</a:t>
            </a:r>
            <a:br>
              <a:rPr lang="en"/>
            </a:br>
            <a:r>
              <a:rPr lang="en"/>
              <a:t>permissible (non-intrusive) ways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>
                <a:solidFill>
                  <a:schemeClr val="lt1"/>
                </a:solidFill>
              </a:rPr>
              <a:t>𝚨: Composability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1" name="Google Shape;81;p15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>
            <a:stCxn id="81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" name="Google Shape;86;p15"/>
          <p:cNvCxnSpPr>
            <a:endCxn id="81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" name="Google Shape;87;p15"/>
          <p:cNvCxnSpPr>
            <a:endCxn id="82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" name="Google Shape;88;p15"/>
          <p:cNvCxnSpPr>
            <a:stCxn id="82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9" name="Google Shape;89;p15"/>
          <p:cNvCxnSpPr>
            <a:stCxn id="83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" name="Google Shape;90;p15"/>
          <p:cNvCxnSpPr>
            <a:endCxn id="83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" name="Google Shape;91;p15"/>
          <p:cNvCxnSpPr>
            <a:endCxn id="84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" name="Google Shape;92;p15"/>
          <p:cNvCxnSpPr>
            <a:stCxn id="84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9" name="Google Shape;99;p15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>
            <a:stCxn id="101" idx="0"/>
            <a:endCxn id="103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0" idx="0"/>
            <a:endCxn id="107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8" name="Google Shape;108;p15"/>
          <p:cNvCxnSpPr>
            <a:stCxn id="99" idx="0"/>
            <a:endCxn id="109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>
            <a:stCxn id="111" idx="2"/>
            <a:endCxn id="99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" name="Google Shape;116;p15"/>
          <p:cNvCxnSpPr>
            <a:stCxn id="100" idx="2"/>
            <a:endCxn id="111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7" name="Google Shape;117;p15"/>
          <p:cNvCxnSpPr>
            <a:stCxn id="99" idx="6"/>
            <a:endCxn id="112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" name="Google Shape;118;p15"/>
          <p:cNvCxnSpPr>
            <a:stCxn id="112" idx="6"/>
            <a:endCxn id="100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" name="Google Shape;119;p15"/>
          <p:cNvCxnSpPr>
            <a:stCxn id="113" idx="2"/>
            <a:endCxn id="100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0" name="Google Shape;120;p15"/>
          <p:cNvCxnSpPr>
            <a:stCxn id="101" idx="2"/>
            <a:endCxn id="113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1" name="Google Shape;121;p15"/>
          <p:cNvCxnSpPr>
            <a:stCxn id="100" idx="6"/>
            <a:endCxn id="114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" name="Google Shape;122;p15"/>
          <p:cNvCxnSpPr>
            <a:stCxn id="114" idx="6"/>
            <a:endCxn id="101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6997712" y="2627515"/>
            <a:ext cx="1300800" cy="199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Mon(A)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018887" y="2194790"/>
            <a:ext cx="1300800" cy="199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Mon(A)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66650" y="2500364"/>
            <a:ext cx="1300800" cy="199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Mon(A)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Mon(A): Transformation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 rot="10800000">
            <a:off x="7556723" y="222539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7724309" y="214335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4598285" y="177808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4754959" y="178649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1398811" y="2100480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 rot="10800000">
            <a:off x="1569591" y="1936367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1118650" y="2665725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317150" y="23508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276550" y="283906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/>
          <p:nvPr/>
        </p:nvSpPr>
        <p:spPr>
          <a:xfrm rot="-169574">
            <a:off x="2855874" y="3082859"/>
            <a:ext cx="474577" cy="143963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-169574">
            <a:off x="2855874" y="3479724"/>
            <a:ext cx="474577" cy="143963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6"/>
          <p:cNvCxnSpPr>
            <a:stCxn id="148" idx="2"/>
            <a:endCxn id="136" idx="3"/>
          </p:cNvCxnSpPr>
          <p:nvPr/>
        </p:nvCxnSpPr>
        <p:spPr>
          <a:xfrm flipH="1">
            <a:off x="2167363" y="3166540"/>
            <a:ext cx="688800" cy="332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" name="Google Shape;151;p16"/>
          <p:cNvCxnSpPr>
            <a:stCxn id="135" idx="1"/>
            <a:endCxn id="148" idx="6"/>
          </p:cNvCxnSpPr>
          <p:nvPr/>
        </p:nvCxnSpPr>
        <p:spPr>
          <a:xfrm rot="10800000">
            <a:off x="3330087" y="3143240"/>
            <a:ext cx="688800" cy="50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2" name="Google Shape;152;p16"/>
          <p:cNvCxnSpPr>
            <a:stCxn id="136" idx="3"/>
            <a:endCxn id="149" idx="2"/>
          </p:cNvCxnSpPr>
          <p:nvPr/>
        </p:nvCxnSpPr>
        <p:spPr>
          <a:xfrm>
            <a:off x="2167450" y="3498914"/>
            <a:ext cx="688800" cy="64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" name="Google Shape;153;p16"/>
          <p:cNvCxnSpPr>
            <a:stCxn id="149" idx="6"/>
            <a:endCxn id="135" idx="1"/>
          </p:cNvCxnSpPr>
          <p:nvPr/>
        </p:nvCxnSpPr>
        <p:spPr>
          <a:xfrm flipH="1" rot="10800000">
            <a:off x="3330163" y="3193205"/>
            <a:ext cx="688800" cy="346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4" name="Google Shape;154;p16"/>
          <p:cNvSpPr/>
          <p:nvPr/>
        </p:nvSpPr>
        <p:spPr>
          <a:xfrm rot="853765">
            <a:off x="6060717" y="3082776"/>
            <a:ext cx="474766" cy="144143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rot="749371">
            <a:off x="5898047" y="3479770"/>
            <a:ext cx="474427" cy="14403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6"/>
          <p:cNvCxnSpPr>
            <a:stCxn id="154" idx="2"/>
            <a:endCxn id="135" idx="3"/>
          </p:cNvCxnSpPr>
          <p:nvPr/>
        </p:nvCxnSpPr>
        <p:spPr>
          <a:xfrm flipH="1">
            <a:off x="5319800" y="3096497"/>
            <a:ext cx="748200" cy="96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7" name="Google Shape;157;p16"/>
          <p:cNvCxnSpPr>
            <a:stCxn id="134" idx="1"/>
            <a:endCxn id="154" idx="6"/>
          </p:cNvCxnSpPr>
          <p:nvPr/>
        </p:nvCxnSpPr>
        <p:spPr>
          <a:xfrm rot="10800000">
            <a:off x="6528212" y="3213265"/>
            <a:ext cx="469500" cy="412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8" name="Google Shape;158;p16"/>
          <p:cNvCxnSpPr>
            <a:stCxn id="135" idx="3"/>
            <a:endCxn id="155" idx="2"/>
          </p:cNvCxnSpPr>
          <p:nvPr/>
        </p:nvCxnSpPr>
        <p:spPr>
          <a:xfrm>
            <a:off x="5319687" y="3193340"/>
            <a:ext cx="584100" cy="307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9" name="Google Shape;159;p16"/>
          <p:cNvCxnSpPr>
            <a:stCxn id="155" idx="6"/>
            <a:endCxn id="134" idx="1"/>
          </p:cNvCxnSpPr>
          <p:nvPr/>
        </p:nvCxnSpPr>
        <p:spPr>
          <a:xfrm>
            <a:off x="6366860" y="3603086"/>
            <a:ext cx="630900" cy="23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Instantaneous</a:t>
            </a:r>
            <a:r>
              <a:rPr lang="en"/>
              <a:t> snapshot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Global state of entire distributed algorithm 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Processes, channels at an actual point in an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Consistent global snapshot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Looks like instantaneous snapshot to every process and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Stable property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property P of a global state such that, if P ever becomes true, P remains true forever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Concepts: Uses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Instantaneous snapshot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Invariants, termination, deadlock,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Consistent global snapshot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Invariants, termination, deadlock,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Stable property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Termination, deadlock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Termination detection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510850"/>
            <a:ext cx="8520600" cy="52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Simple stable property detection problem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Connected, undirected network graph G = (V, 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Algorithm A begins with all nodes quiescent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 input arrives at exactly </a:t>
            </a:r>
            <a:r>
              <a:rPr i="1" lang="en">
                <a:solidFill>
                  <a:srgbClr val="E06666"/>
                </a:solidFill>
              </a:rPr>
              <a:t>any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one node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Computation can “diffuse” from starting node throughout or to a portion of the network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Termination detection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some point, the entire system may become quiescent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non-input actions enabled at any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messages in channels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 detection problem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 ever reaches a quiescent state then the starting node should eventually output “done”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Otherwise, no one ever outputs “done”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be solved by a monitoring algorithm Mon(A)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