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Russo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ussoOne-regular.fntdata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d10bc23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d10bc2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1d10bc23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1d10bc2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1d10bc23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1d10bc2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1d10bc23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1d10bc2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1d10bc23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1d10bc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1d10bc23_0_1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1d10bc2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1d10bc23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1d10bc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1d10bc23_0_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1d10bc2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1d10bc23_0_2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1d10bc2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1d10bc23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1d10bc2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1d10bc23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1d10bc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1d10bc23_0_2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1d10bc2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1d10bc23_0_2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31d10bc2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1d10bc23_0_3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1d10bc2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1d10bc23_0_3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1d10bc2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1d10bc23_0_3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31d10bc2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1d10bc23_0_3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31d10bc2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1d10bc23_0_4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1d10bc2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31d10bc23_0_4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31d10bc2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31d10bc23_0_4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31d10bc23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1d10bc23_0_5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31d10bc2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1d10bc23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1d10bc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31d10bc23_0_5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31d10bc2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1d7a85a7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1d7a85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31d7a85a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31d7a8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31d7a85a7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31d7a85a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31d7a85a7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31d7a85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31d7a85a7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31d7a85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31d7a85a7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31d7a85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e87f5d9a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e87f5d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31d7a85a7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31d7a85a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1d10bc23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1d10bc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1d10bc23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1d10bc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1d10bc23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1d10bc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1d10bc23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1d10bc2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d10bc23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1d10bc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1d10bc23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1d10bc2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Results in Asynchronous Networks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Fault-tolerance requirements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Failure-free termination</a:t>
            </a:r>
            <a:r>
              <a:rPr lang="en" sz="2400"/>
              <a:t>: </a:t>
            </a:r>
            <a:r>
              <a:rPr lang="en" sz="2400"/>
              <a:t>In any fair </a:t>
            </a:r>
            <a:r>
              <a:rPr lang="en" sz="2400">
                <a:solidFill>
                  <a:srgbClr val="FF9900"/>
                </a:solidFill>
              </a:rPr>
              <a:t>failure-free</a:t>
            </a:r>
            <a:r>
              <a:rPr lang="en" sz="2400"/>
              <a:t> execution in which </a:t>
            </a:r>
            <a:r>
              <a:rPr lang="en" sz="2400">
                <a:solidFill>
                  <a:srgbClr val="E06666"/>
                </a:solidFill>
              </a:rPr>
              <a:t>init </a:t>
            </a:r>
            <a:r>
              <a:rPr lang="en" sz="2400"/>
              <a:t>events occur on all processes, </a:t>
            </a:r>
            <a:r>
              <a:rPr lang="en" sz="2400">
                <a:solidFill>
                  <a:srgbClr val="E06666"/>
                </a:solidFill>
              </a:rPr>
              <a:t>decide </a:t>
            </a:r>
            <a:r>
              <a:rPr lang="en" sz="2400"/>
              <a:t>events occur on all processes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f-failure termination</a:t>
            </a:r>
            <a:r>
              <a:rPr lang="en" sz="2400"/>
              <a:t>, 0 ≤ f ≤ n: In any fair execution in which </a:t>
            </a:r>
            <a:r>
              <a:rPr lang="en" sz="2400">
                <a:solidFill>
                  <a:srgbClr val="E06666"/>
                </a:solidFill>
              </a:rPr>
              <a:t>init </a:t>
            </a:r>
            <a:r>
              <a:rPr lang="en" sz="2400"/>
              <a:t>events occur on all processes, if there are </a:t>
            </a:r>
            <a:r>
              <a:rPr lang="en" sz="2400">
                <a:solidFill>
                  <a:srgbClr val="E06666"/>
                </a:solidFill>
              </a:rPr>
              <a:t>stop</a:t>
            </a:r>
            <a:r>
              <a:rPr baseline="-25000" lang="en" sz="2400">
                <a:solidFill>
                  <a:srgbClr val="E06666"/>
                </a:solidFill>
              </a:rPr>
              <a:t>i</a:t>
            </a:r>
            <a:r>
              <a:rPr lang="en" sz="2400"/>
              <a:t> events on </a:t>
            </a:r>
            <a:r>
              <a:rPr lang="en" sz="2400">
                <a:solidFill>
                  <a:srgbClr val="FF9900"/>
                </a:solidFill>
              </a:rPr>
              <a:t>at most f processes</a:t>
            </a:r>
            <a:r>
              <a:rPr lang="en" sz="2400"/>
              <a:t>, then a </a:t>
            </a:r>
            <a:r>
              <a:rPr lang="en" sz="2400">
                <a:solidFill>
                  <a:srgbClr val="E06666"/>
                </a:solidFill>
              </a:rPr>
              <a:t>decide </a:t>
            </a:r>
            <a:r>
              <a:rPr lang="en" sz="2400"/>
              <a:t>event occurs on all processes for which no </a:t>
            </a:r>
            <a:r>
              <a:rPr lang="en" sz="2400">
                <a:solidFill>
                  <a:srgbClr val="E06666"/>
                </a:solidFill>
              </a:rPr>
              <a:t>stop</a:t>
            </a:r>
            <a:r>
              <a:rPr baseline="-25000" lang="en" sz="2400">
                <a:solidFill>
                  <a:srgbClr val="E06666"/>
                </a:solidFill>
              </a:rPr>
              <a:t>i</a:t>
            </a:r>
            <a:r>
              <a:rPr lang="en" sz="2400">
                <a:solidFill>
                  <a:srgbClr val="E06666"/>
                </a:solidFill>
              </a:rPr>
              <a:t> </a:t>
            </a:r>
            <a:r>
              <a:rPr lang="en" sz="2400"/>
              <a:t>event occurs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Wait-free termination</a:t>
            </a:r>
            <a:r>
              <a:rPr lang="en" sz="2400"/>
              <a:t>: In any fair execution in which </a:t>
            </a:r>
            <a:r>
              <a:rPr lang="en" sz="2400">
                <a:solidFill>
                  <a:srgbClr val="E06666"/>
                </a:solidFill>
              </a:rPr>
              <a:t>init </a:t>
            </a:r>
            <a:r>
              <a:rPr lang="en" sz="2400"/>
              <a:t>events occur on all processes, a </a:t>
            </a:r>
            <a:r>
              <a:rPr lang="en" sz="2400">
                <a:solidFill>
                  <a:srgbClr val="E06666"/>
                </a:solidFill>
              </a:rPr>
              <a:t>decide </a:t>
            </a:r>
            <a:r>
              <a:rPr lang="en" sz="2400"/>
              <a:t>event occurs on all processes for which no </a:t>
            </a:r>
            <a:r>
              <a:rPr lang="en" sz="2400">
                <a:solidFill>
                  <a:srgbClr val="E06666"/>
                </a:solidFill>
              </a:rPr>
              <a:t>stop</a:t>
            </a:r>
            <a:r>
              <a:rPr baseline="-25000" lang="en" sz="2400">
                <a:solidFill>
                  <a:srgbClr val="E06666"/>
                </a:solidFill>
              </a:rPr>
              <a:t>i</a:t>
            </a:r>
            <a:r>
              <a:rPr lang="en" sz="2400">
                <a:solidFill>
                  <a:srgbClr val="E06666"/>
                </a:solidFill>
              </a:rPr>
              <a:t> </a:t>
            </a:r>
            <a:r>
              <a:rPr lang="en" sz="2400"/>
              <a:t>event occurs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(n−1)-failure termination</a:t>
            </a:r>
            <a:endParaRPr sz="2400"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of agreement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Main theorem</a:t>
            </a:r>
            <a:r>
              <a:rPr lang="en"/>
              <a:t>: For n &gt;= 2, there is no algorithm for asynchronous broadcast systems that solves the agreement problem and guarantees </a:t>
            </a:r>
            <a:r>
              <a:rPr lang="en">
                <a:solidFill>
                  <a:srgbClr val="FF9900"/>
                </a:solidFill>
              </a:rPr>
              <a:t>1-failure termination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of agreement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Main theorem</a:t>
            </a:r>
            <a:r>
              <a:rPr lang="en"/>
              <a:t>: For n &gt;= 2, there is no algorithm for asynchronous broadcast systems that solves the agreement problem and guarantees </a:t>
            </a:r>
            <a:r>
              <a:rPr lang="en">
                <a:solidFill>
                  <a:srgbClr val="FF9900"/>
                </a:solidFill>
              </a:rPr>
              <a:t>1-failure termination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Simpler theorem</a:t>
            </a:r>
            <a:r>
              <a:rPr lang="en"/>
              <a:t>: For n &gt;= 2, there is no algorithm for asynchronous broadcast systems that solves the agreement problem and guarantees </a:t>
            </a:r>
            <a:r>
              <a:rPr lang="en">
                <a:solidFill>
                  <a:srgbClr val="FF9900"/>
                </a:solidFill>
              </a:rPr>
              <a:t>wait-free termination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restrictions (WLOG)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 = {0, 1}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 are deterministic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start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From any state, any process has at most one locally controlled action enabled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From any state, for any enabled action, there is exactly one new state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Initialization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Sequence of n init steps, one per process, in index order: init(v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-25000" lang="en"/>
              <a:t>1</a:t>
            </a:r>
            <a:r>
              <a:rPr lang="en"/>
              <a:t>, init(v</a:t>
            </a:r>
            <a:r>
              <a:rPr baseline="-25000" lang="en"/>
              <a:t>2</a:t>
            </a:r>
            <a:r>
              <a:rPr lang="en"/>
              <a:t>)</a:t>
            </a:r>
            <a:r>
              <a:rPr baseline="-25000" lang="en"/>
              <a:t>2</a:t>
            </a:r>
            <a:r>
              <a:rPr lang="en"/>
              <a:t>, …, init(v</a:t>
            </a:r>
            <a:r>
              <a:rPr baseline="-25000" lang="en"/>
              <a:t>n</a:t>
            </a:r>
            <a:r>
              <a:rPr lang="en"/>
              <a:t>)</a:t>
            </a:r>
            <a:r>
              <a:rPr baseline="-25000" lang="en"/>
              <a:t>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Input-first execution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Begins with an initialization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finite execution 𝛂 is: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0-valent</a:t>
            </a:r>
            <a:r>
              <a:rPr lang="en"/>
              <a:t> if 0 is the only decision value appearing in 𝛂 or any extension of 𝛂 (and vice-versa for </a:t>
            </a:r>
            <a:r>
              <a:rPr lang="en">
                <a:solidFill>
                  <a:srgbClr val="FF0000"/>
                </a:solidFill>
              </a:rPr>
              <a:t>1-valent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Univalent</a:t>
            </a:r>
            <a:r>
              <a:rPr lang="en"/>
              <a:t>, if 𝛂 is 0-valent or 1-valent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Bivalent</a:t>
            </a:r>
            <a:r>
              <a:rPr lang="en"/>
              <a:t>, if each of 0, 1 occurs in some extension of 𝛂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Univalence and bivalence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1510025" y="15819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>
            <a:endCxn id="177" idx="0"/>
          </p:cNvCxnSpPr>
          <p:nvPr/>
        </p:nvCxnSpPr>
        <p:spPr>
          <a:xfrm>
            <a:off x="1498150" y="2780350"/>
            <a:ext cx="733500" cy="138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6"/>
          <p:cNvCxnSpPr>
            <a:endCxn id="179" idx="0"/>
          </p:cNvCxnSpPr>
          <p:nvPr/>
        </p:nvCxnSpPr>
        <p:spPr>
          <a:xfrm flipH="1">
            <a:off x="689075" y="2792350"/>
            <a:ext cx="820800" cy="137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/>
          <p:nvPr/>
        </p:nvSpPr>
        <p:spPr>
          <a:xfrm>
            <a:off x="479375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2021950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090625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6"/>
          <p:cNvCxnSpPr>
            <a:endCxn id="180" idx="0"/>
          </p:cNvCxnSpPr>
          <p:nvPr/>
        </p:nvCxnSpPr>
        <p:spPr>
          <a:xfrm>
            <a:off x="1011125" y="3664750"/>
            <a:ext cx="289200" cy="5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/>
          <p:nvPr/>
        </p:nvCxnSpPr>
        <p:spPr>
          <a:xfrm flipH="1">
            <a:off x="1629700" y="3715125"/>
            <a:ext cx="35970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6"/>
          <p:cNvSpPr txBox="1"/>
          <p:nvPr/>
        </p:nvSpPr>
        <p:spPr>
          <a:xfrm>
            <a:off x="1533975" y="20253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cxnSp>
        <p:nvCxnSpPr>
          <p:cNvPr id="184" name="Google Shape;184;p26"/>
          <p:cNvCxnSpPr/>
          <p:nvPr/>
        </p:nvCxnSpPr>
        <p:spPr>
          <a:xfrm>
            <a:off x="4203075" y="15819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6"/>
          <p:cNvCxnSpPr>
            <a:endCxn id="186" idx="0"/>
          </p:cNvCxnSpPr>
          <p:nvPr/>
        </p:nvCxnSpPr>
        <p:spPr>
          <a:xfrm>
            <a:off x="4191200" y="2780350"/>
            <a:ext cx="733500" cy="138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>
            <a:endCxn id="188" idx="0"/>
          </p:cNvCxnSpPr>
          <p:nvPr/>
        </p:nvCxnSpPr>
        <p:spPr>
          <a:xfrm flipH="1">
            <a:off x="3382125" y="2792350"/>
            <a:ext cx="820800" cy="137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6"/>
          <p:cNvSpPr/>
          <p:nvPr/>
        </p:nvSpPr>
        <p:spPr>
          <a:xfrm>
            <a:off x="3172425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4715000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3783675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26"/>
          <p:cNvCxnSpPr>
            <a:endCxn id="189" idx="0"/>
          </p:cNvCxnSpPr>
          <p:nvPr/>
        </p:nvCxnSpPr>
        <p:spPr>
          <a:xfrm>
            <a:off x="3704175" y="3664750"/>
            <a:ext cx="289200" cy="5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6"/>
          <p:cNvCxnSpPr/>
          <p:nvPr/>
        </p:nvCxnSpPr>
        <p:spPr>
          <a:xfrm flipH="1">
            <a:off x="4322750" y="3715125"/>
            <a:ext cx="35970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6"/>
          <p:cNvSpPr txBox="1"/>
          <p:nvPr/>
        </p:nvSpPr>
        <p:spPr>
          <a:xfrm>
            <a:off x="4227025" y="20253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cxnSp>
        <p:nvCxnSpPr>
          <p:cNvPr id="193" name="Google Shape;193;p26"/>
          <p:cNvCxnSpPr/>
          <p:nvPr/>
        </p:nvCxnSpPr>
        <p:spPr>
          <a:xfrm>
            <a:off x="7594500" y="15819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6"/>
          <p:cNvCxnSpPr>
            <a:endCxn id="195" idx="0"/>
          </p:cNvCxnSpPr>
          <p:nvPr/>
        </p:nvCxnSpPr>
        <p:spPr>
          <a:xfrm>
            <a:off x="7582625" y="2780350"/>
            <a:ext cx="733500" cy="138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>
            <a:endCxn id="197" idx="0"/>
          </p:cNvCxnSpPr>
          <p:nvPr/>
        </p:nvCxnSpPr>
        <p:spPr>
          <a:xfrm flipH="1">
            <a:off x="6773550" y="2792350"/>
            <a:ext cx="820800" cy="137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6"/>
          <p:cNvSpPr/>
          <p:nvPr/>
        </p:nvSpPr>
        <p:spPr>
          <a:xfrm>
            <a:off x="6563850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8106425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7175100" y="41657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26"/>
          <p:cNvCxnSpPr>
            <a:endCxn id="198" idx="0"/>
          </p:cNvCxnSpPr>
          <p:nvPr/>
        </p:nvCxnSpPr>
        <p:spPr>
          <a:xfrm>
            <a:off x="7095600" y="3664750"/>
            <a:ext cx="289200" cy="5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6"/>
          <p:cNvCxnSpPr/>
          <p:nvPr/>
        </p:nvCxnSpPr>
        <p:spPr>
          <a:xfrm flipH="1">
            <a:off x="7714175" y="3715125"/>
            <a:ext cx="35970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6"/>
          <p:cNvSpPr txBox="1"/>
          <p:nvPr/>
        </p:nvSpPr>
        <p:spPr>
          <a:xfrm>
            <a:off x="7618450" y="20253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825575" y="5117300"/>
            <a:ext cx="1368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0-valent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518625" y="5117300"/>
            <a:ext cx="1368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-valent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910050" y="5117300"/>
            <a:ext cx="1368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2134750" y="5916850"/>
            <a:ext cx="1368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Univalent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/>
          <p:nvPr/>
        </p:nvSpPr>
        <p:spPr>
          <a:xfrm rot="-5400000">
            <a:off x="2587150" y="3254950"/>
            <a:ext cx="464100" cy="485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Exhaustive classification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an algorithm solves agreement with failure-free termination, then each finite failure-free execution is either univalent or bivalent</a:t>
            </a:r>
            <a:endParaRPr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Bivalent initialization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From now on, fix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to be an algorithm solving agreement with (at least) 1-failure termination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Could also satisfy stronger conditions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 1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has a bivalent initialization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final decision value cannot always be determined from the inputs only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the non-fault-tolerant case, final decision </a:t>
            </a:r>
            <a:r>
              <a:rPr i="1" lang="en"/>
              <a:t>can </a:t>
            </a:r>
            <a:r>
              <a:rPr lang="en"/>
              <a:t>be determined from inputs only (e.g., take maximum)</a:t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Bivalent initialization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536625"/>
            <a:ext cx="8652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solves agreement with 1-failure termination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 1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has a bivalent initialization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Define initializations: </a:t>
            </a:r>
            <a:r>
              <a:rPr lang="en"/>
              <a:t>𝛂</a:t>
            </a:r>
            <a:r>
              <a:rPr baseline="-25000" lang="en"/>
              <a:t>0</a:t>
            </a:r>
            <a:r>
              <a:rPr lang="en"/>
              <a:t> = all zeros, 𝛂</a:t>
            </a:r>
            <a:r>
              <a:rPr baseline="-25000" lang="en"/>
              <a:t>1</a:t>
            </a:r>
            <a:r>
              <a:rPr lang="en"/>
              <a:t> all 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𝛂</a:t>
            </a:r>
            <a:r>
              <a:rPr baseline="-25000" lang="en"/>
              <a:t>0</a:t>
            </a:r>
            <a:r>
              <a:rPr lang="en"/>
              <a:t> is 0-valent, 𝛂</a:t>
            </a:r>
            <a:r>
              <a:rPr baseline="-25000" lang="en"/>
              <a:t>1</a:t>
            </a:r>
            <a:r>
              <a:rPr lang="en"/>
              <a:t> is 1-valent, by validity condition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Construct chain of initialization, spanning from 𝛂</a:t>
            </a:r>
            <a:r>
              <a:rPr baseline="-25000" lang="en"/>
              <a:t>0</a:t>
            </a:r>
            <a:r>
              <a:rPr lang="en"/>
              <a:t> to 𝛂</a:t>
            </a:r>
            <a:r>
              <a:rPr baseline="-25000" lang="en"/>
              <a:t>1</a:t>
            </a:r>
            <a:r>
              <a:rPr lang="en"/>
              <a:t>, each differing in the initial value of just one process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There must be 2 consecutive initialization, say 𝛂 and 𝛂’ such that 𝛂 is 0-valent and 𝛂’ is 1-valent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Bivalent initialization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536625"/>
            <a:ext cx="86526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solves agreement with 1-failure termination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 1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has a bivalent initialization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9144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 sz="2400"/>
              <a:t>𝛂 and 𝛂’ differ in at most one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17615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r>
              <a:rPr baseline="-2500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aseline="-25000"/>
          </a:p>
        </p:txBody>
      </p:sp>
      <p:sp>
        <p:nvSpPr>
          <p:cNvPr id="235" name="Google Shape;235;p30"/>
          <p:cNvSpPr txBox="1"/>
          <p:nvPr/>
        </p:nvSpPr>
        <p:spPr>
          <a:xfrm>
            <a:off x="665625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r>
              <a:rPr baseline="-2500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/>
          </a:p>
        </p:txBody>
      </p:sp>
      <p:sp>
        <p:nvSpPr>
          <p:cNvPr id="236" name="Google Shape;236;p30"/>
          <p:cNvSpPr txBox="1"/>
          <p:nvPr/>
        </p:nvSpPr>
        <p:spPr>
          <a:xfrm>
            <a:off x="303360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 baseline="-25000"/>
          </a:p>
        </p:txBody>
      </p:sp>
      <p:sp>
        <p:nvSpPr>
          <p:cNvPr id="237" name="Google Shape;237;p30"/>
          <p:cNvSpPr txBox="1"/>
          <p:nvPr/>
        </p:nvSpPr>
        <p:spPr>
          <a:xfrm>
            <a:off x="3414600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𝛂’ </a:t>
            </a:r>
            <a:endParaRPr baseline="-25000"/>
          </a:p>
        </p:txBody>
      </p:sp>
      <p:cxnSp>
        <p:nvCxnSpPr>
          <p:cNvPr id="238" name="Google Shape;238;p30"/>
          <p:cNvCxnSpPr>
            <a:stCxn id="234" idx="0"/>
            <a:endCxn id="235" idx="0"/>
          </p:cNvCxnSpPr>
          <p:nvPr/>
        </p:nvCxnSpPr>
        <p:spPr>
          <a:xfrm>
            <a:off x="356000" y="2780125"/>
            <a:ext cx="6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39" name="Google Shape;239;p30"/>
          <p:cNvSpPr txBox="1"/>
          <p:nvPr/>
        </p:nvSpPr>
        <p:spPr>
          <a:xfrm>
            <a:off x="1471550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aseline="-25000"/>
          </a:p>
        </p:txBody>
      </p:sp>
      <p:sp>
        <p:nvSpPr>
          <p:cNvPr id="240" name="Google Shape;240;p30"/>
          <p:cNvSpPr txBox="1"/>
          <p:nvPr/>
        </p:nvSpPr>
        <p:spPr>
          <a:xfrm>
            <a:off x="5123375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in synchronous networks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 for stopping failures: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FloodSet, FloodMin, optimizations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</a:t>
            </a:r>
            <a:r>
              <a:rPr lang="en"/>
              <a:t>+1 rounds, any number of processes, low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 for Byzantine failures: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Exponential Information Gathering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</a:t>
            </a:r>
            <a:r>
              <a:rPr lang="en"/>
              <a:t>+1 rounds, n &gt; 3f, exponential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Bivalent initialization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536625"/>
            <a:ext cx="86526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solves agreement with 1-failure termination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 1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has a bivalent initialization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9144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 sz="2400"/>
              <a:t>Consider extensions of 𝛂 and 𝛂’ where i fails after init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17615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r>
              <a:rPr baseline="-2500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aseline="-25000"/>
          </a:p>
        </p:txBody>
      </p:sp>
      <p:sp>
        <p:nvSpPr>
          <p:cNvPr id="249" name="Google Shape;249;p31"/>
          <p:cNvSpPr txBox="1"/>
          <p:nvPr/>
        </p:nvSpPr>
        <p:spPr>
          <a:xfrm>
            <a:off x="665625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r>
              <a:rPr baseline="-2500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/>
          </a:p>
        </p:txBody>
      </p:sp>
      <p:sp>
        <p:nvSpPr>
          <p:cNvPr id="250" name="Google Shape;250;p31"/>
          <p:cNvSpPr txBox="1"/>
          <p:nvPr/>
        </p:nvSpPr>
        <p:spPr>
          <a:xfrm>
            <a:off x="303360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 baseline="-25000"/>
          </a:p>
        </p:txBody>
      </p:sp>
      <p:sp>
        <p:nvSpPr>
          <p:cNvPr id="251" name="Google Shape;251;p31"/>
          <p:cNvSpPr txBox="1"/>
          <p:nvPr/>
        </p:nvSpPr>
        <p:spPr>
          <a:xfrm>
            <a:off x="3414600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𝛂’ </a:t>
            </a:r>
            <a:endParaRPr baseline="-25000"/>
          </a:p>
        </p:txBody>
      </p:sp>
      <p:cxnSp>
        <p:nvCxnSpPr>
          <p:cNvPr id="252" name="Google Shape;252;p31"/>
          <p:cNvCxnSpPr>
            <a:stCxn id="248" idx="0"/>
            <a:endCxn id="249" idx="0"/>
          </p:cNvCxnSpPr>
          <p:nvPr/>
        </p:nvCxnSpPr>
        <p:spPr>
          <a:xfrm>
            <a:off x="356000" y="2780125"/>
            <a:ext cx="6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53" name="Google Shape;253;p31"/>
          <p:cNvSpPr txBox="1"/>
          <p:nvPr/>
        </p:nvSpPr>
        <p:spPr>
          <a:xfrm>
            <a:off x="1471550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aseline="-25000"/>
          </a:p>
        </p:txBody>
      </p:sp>
      <p:sp>
        <p:nvSpPr>
          <p:cNvPr id="254" name="Google Shape;254;p31"/>
          <p:cNvSpPr txBox="1"/>
          <p:nvPr/>
        </p:nvSpPr>
        <p:spPr>
          <a:xfrm>
            <a:off x="5123375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aseline="-25000"/>
          </a:p>
        </p:txBody>
      </p:sp>
      <p:cxnSp>
        <p:nvCxnSpPr>
          <p:cNvPr id="255" name="Google Shape;255;p31"/>
          <p:cNvCxnSpPr/>
          <p:nvPr/>
        </p:nvCxnSpPr>
        <p:spPr>
          <a:xfrm>
            <a:off x="2302575" y="3981375"/>
            <a:ext cx="0" cy="73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1"/>
          <p:cNvCxnSpPr>
            <a:endCxn id="257" idx="0"/>
          </p:cNvCxnSpPr>
          <p:nvPr/>
        </p:nvCxnSpPr>
        <p:spPr>
          <a:xfrm>
            <a:off x="2290700" y="4716900"/>
            <a:ext cx="733500" cy="138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1"/>
          <p:cNvSpPr/>
          <p:nvPr/>
        </p:nvSpPr>
        <p:spPr>
          <a:xfrm>
            <a:off x="2814500" y="610230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2326525" y="396190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cxnSp>
        <p:nvCxnSpPr>
          <p:cNvPr id="259" name="Google Shape;259;p31"/>
          <p:cNvCxnSpPr/>
          <p:nvPr/>
        </p:nvCxnSpPr>
        <p:spPr>
          <a:xfrm>
            <a:off x="2122875" y="472890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2326675" y="512100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 txBox="1"/>
          <p:nvPr/>
        </p:nvSpPr>
        <p:spPr>
          <a:xfrm>
            <a:off x="2477600" y="4545900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stop</a:t>
            </a:r>
            <a:r>
              <a:rPr baseline="-2500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/>
          </a:p>
        </p:txBody>
      </p:sp>
      <p:sp>
        <p:nvSpPr>
          <p:cNvPr id="262" name="Google Shape;262;p31"/>
          <p:cNvSpPr txBox="1"/>
          <p:nvPr/>
        </p:nvSpPr>
        <p:spPr>
          <a:xfrm>
            <a:off x="2761825" y="5201650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i</a:t>
            </a:r>
            <a:endParaRPr baseline="-25000"/>
          </a:p>
        </p:txBody>
      </p:sp>
      <p:cxnSp>
        <p:nvCxnSpPr>
          <p:cNvPr id="263" name="Google Shape;263;p31"/>
          <p:cNvCxnSpPr/>
          <p:nvPr/>
        </p:nvCxnSpPr>
        <p:spPr>
          <a:xfrm>
            <a:off x="5122025" y="3961900"/>
            <a:ext cx="0" cy="73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1"/>
          <p:cNvCxnSpPr>
            <a:endCxn id="265" idx="0"/>
          </p:cNvCxnSpPr>
          <p:nvPr/>
        </p:nvCxnSpPr>
        <p:spPr>
          <a:xfrm>
            <a:off x="5110150" y="4668975"/>
            <a:ext cx="733500" cy="138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1"/>
          <p:cNvSpPr/>
          <p:nvPr/>
        </p:nvSpPr>
        <p:spPr>
          <a:xfrm>
            <a:off x="5633950" y="6054375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5145975" y="3913975"/>
            <a:ext cx="600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𝛂’</a:t>
            </a:r>
            <a:endParaRPr/>
          </a:p>
        </p:txBody>
      </p:sp>
      <p:cxnSp>
        <p:nvCxnSpPr>
          <p:cNvPr id="267" name="Google Shape;267;p31"/>
          <p:cNvCxnSpPr/>
          <p:nvPr/>
        </p:nvCxnSpPr>
        <p:spPr>
          <a:xfrm>
            <a:off x="4942325" y="46809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1"/>
          <p:cNvCxnSpPr/>
          <p:nvPr/>
        </p:nvCxnSpPr>
        <p:spPr>
          <a:xfrm>
            <a:off x="5146125" y="50730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1"/>
          <p:cNvSpPr txBox="1"/>
          <p:nvPr/>
        </p:nvSpPr>
        <p:spPr>
          <a:xfrm>
            <a:off x="5297050" y="4497975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stop</a:t>
            </a:r>
            <a:r>
              <a:rPr baseline="-2500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/>
          </a:p>
        </p:txBody>
      </p:sp>
      <p:sp>
        <p:nvSpPr>
          <p:cNvPr id="270" name="Google Shape;270;p31"/>
          <p:cNvSpPr txBox="1"/>
          <p:nvPr/>
        </p:nvSpPr>
        <p:spPr>
          <a:xfrm>
            <a:off x="5581275" y="5153725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i</a:t>
            </a:r>
            <a:endParaRPr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Bivalent initialization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11700" y="1536625"/>
            <a:ext cx="86526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solves agreement with 1-failure termination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 1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has a bivalent initialization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𝛂 and 𝛂’ differ in at most one process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extensions of 𝛂 and 𝛂’ where i fails after init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Extensions indistinguishable to all processes but decide differently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Contradiction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17615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r>
              <a:rPr baseline="-2500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aseline="-25000"/>
          </a:p>
        </p:txBody>
      </p:sp>
      <p:sp>
        <p:nvSpPr>
          <p:cNvPr id="279" name="Google Shape;279;p32"/>
          <p:cNvSpPr txBox="1"/>
          <p:nvPr/>
        </p:nvSpPr>
        <p:spPr>
          <a:xfrm>
            <a:off x="665625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r>
              <a:rPr baseline="-25000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/>
          </a:p>
        </p:txBody>
      </p:sp>
      <p:sp>
        <p:nvSpPr>
          <p:cNvPr id="280" name="Google Shape;280;p32"/>
          <p:cNvSpPr txBox="1"/>
          <p:nvPr/>
        </p:nvSpPr>
        <p:spPr>
          <a:xfrm>
            <a:off x="3033600" y="27801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 baseline="-25000"/>
          </a:p>
        </p:txBody>
      </p:sp>
      <p:sp>
        <p:nvSpPr>
          <p:cNvPr id="281" name="Google Shape;281;p32"/>
          <p:cNvSpPr txBox="1"/>
          <p:nvPr/>
        </p:nvSpPr>
        <p:spPr>
          <a:xfrm>
            <a:off x="3414600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𝛂’ </a:t>
            </a:r>
            <a:endParaRPr baseline="-25000"/>
          </a:p>
        </p:txBody>
      </p:sp>
      <p:cxnSp>
        <p:nvCxnSpPr>
          <p:cNvPr id="282" name="Google Shape;282;p32"/>
          <p:cNvCxnSpPr>
            <a:stCxn id="278" idx="0"/>
            <a:endCxn id="279" idx="0"/>
          </p:cNvCxnSpPr>
          <p:nvPr/>
        </p:nvCxnSpPr>
        <p:spPr>
          <a:xfrm>
            <a:off x="356000" y="2780125"/>
            <a:ext cx="6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83" name="Google Shape;283;p32"/>
          <p:cNvSpPr txBox="1"/>
          <p:nvPr/>
        </p:nvSpPr>
        <p:spPr>
          <a:xfrm>
            <a:off x="1471550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aseline="-25000"/>
          </a:p>
        </p:txBody>
      </p:sp>
      <p:sp>
        <p:nvSpPr>
          <p:cNvPr id="284" name="Google Shape;284;p32"/>
          <p:cNvSpPr txBox="1"/>
          <p:nvPr/>
        </p:nvSpPr>
        <p:spPr>
          <a:xfrm>
            <a:off x="5123375" y="2780125"/>
            <a:ext cx="476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aseline="-2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for wait-free termination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Simpler theorem</a:t>
            </a:r>
            <a:r>
              <a:rPr lang="en"/>
              <a:t>: </a:t>
            </a:r>
            <a:r>
              <a:rPr lang="en"/>
              <a:t>For n &gt;= 2, there is no algorithm for asynchronous broadcast systems that solves the agreement problem and guarantees </a:t>
            </a:r>
            <a:r>
              <a:rPr lang="en">
                <a:solidFill>
                  <a:srgbClr val="FF9900"/>
                </a:solidFill>
              </a:rPr>
              <a:t>wait-free termination</a:t>
            </a:r>
            <a:endParaRPr>
              <a:solidFill>
                <a:srgbClr val="FF99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Already assumed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solves agreement with 1 failure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Assume, for contradiction, that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also satisfies wait-free termination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Proof based on pinpointing how a decision gets determined, that is, how it moves from bivalente to univalence</a:t>
            </a:r>
            <a:endParaRPr/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Definition: A </a:t>
            </a:r>
            <a:r>
              <a:rPr lang="en">
                <a:solidFill>
                  <a:srgbClr val="E06666"/>
                </a:solidFill>
              </a:rPr>
              <a:t>decider execu</a:t>
            </a:r>
            <a:r>
              <a:rPr lang="en">
                <a:solidFill>
                  <a:srgbClr val="E06666"/>
                </a:solidFill>
              </a:rPr>
              <a:t>tion</a:t>
            </a:r>
            <a:r>
              <a:rPr lang="en"/>
              <a:t> 𝛂 is a finite, failure-free, input-first execution such that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𝛂 is bivalent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 every i, ext(𝛂, i) is univalent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for wait-free termination</a:t>
            </a:r>
            <a:endParaRPr/>
          </a:p>
        </p:txBody>
      </p:sp>
      <p:cxnSp>
        <p:nvCxnSpPr>
          <p:cNvPr id="299" name="Google Shape;299;p34"/>
          <p:cNvCxnSpPr/>
          <p:nvPr/>
        </p:nvCxnSpPr>
        <p:spPr>
          <a:xfrm>
            <a:off x="7541125" y="27361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4"/>
          <p:cNvCxnSpPr/>
          <p:nvPr/>
        </p:nvCxnSpPr>
        <p:spPr>
          <a:xfrm>
            <a:off x="7529250" y="3934550"/>
            <a:ext cx="1157400" cy="6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4"/>
          <p:cNvCxnSpPr>
            <a:endCxn id="302" idx="0"/>
          </p:cNvCxnSpPr>
          <p:nvPr/>
        </p:nvCxnSpPr>
        <p:spPr>
          <a:xfrm flipH="1">
            <a:off x="7090798" y="39465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4"/>
          <p:cNvSpPr txBox="1"/>
          <p:nvPr/>
        </p:nvSpPr>
        <p:spPr>
          <a:xfrm>
            <a:off x="7565075" y="27985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7584600" y="33736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/>
          </a:p>
        </p:txBody>
      </p:sp>
      <p:cxnSp>
        <p:nvCxnSpPr>
          <p:cNvPr id="305" name="Google Shape;305;p34"/>
          <p:cNvCxnSpPr/>
          <p:nvPr/>
        </p:nvCxnSpPr>
        <p:spPr>
          <a:xfrm>
            <a:off x="7360000" y="39379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4"/>
          <p:cNvCxnSpPr>
            <a:endCxn id="307" idx="0"/>
          </p:cNvCxnSpPr>
          <p:nvPr/>
        </p:nvCxnSpPr>
        <p:spPr>
          <a:xfrm flipH="1">
            <a:off x="7471798" y="3946575"/>
            <a:ext cx="69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4"/>
          <p:cNvSpPr txBox="1"/>
          <p:nvPr/>
        </p:nvSpPr>
        <p:spPr>
          <a:xfrm>
            <a:off x="7741000" y="41685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6943048" y="4601775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7324048" y="4601775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8543248" y="4601775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cxnSp>
        <p:nvCxnSpPr>
          <p:cNvPr id="310" name="Google Shape;310;p34"/>
          <p:cNvCxnSpPr/>
          <p:nvPr/>
        </p:nvCxnSpPr>
        <p:spPr>
          <a:xfrm>
            <a:off x="8511300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7310075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4"/>
          <p:cNvCxnSpPr/>
          <p:nvPr/>
        </p:nvCxnSpPr>
        <p:spPr>
          <a:xfrm>
            <a:off x="6843200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4"/>
          <p:cNvSpPr txBox="1"/>
          <p:nvPr/>
        </p:nvSpPr>
        <p:spPr>
          <a:xfrm>
            <a:off x="5806650" y="4092350"/>
            <a:ext cx="1503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univalent</a:t>
            </a:r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683100" y="3758225"/>
            <a:ext cx="3870900" cy="52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Extension of 𝛂 with one step of i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" name="Google Shape;315;p34"/>
          <p:cNvCxnSpPr>
            <a:stCxn id="314" idx="0"/>
          </p:cNvCxnSpPr>
          <p:nvPr/>
        </p:nvCxnSpPr>
        <p:spPr>
          <a:xfrm flipH="1" rot="10800000">
            <a:off x="2618550" y="3415625"/>
            <a:ext cx="389400" cy="34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311700" y="593375"/>
            <a:ext cx="870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for wait-free termination</a:t>
            </a:r>
            <a:endParaRPr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2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(with wait-free termination) has a decider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Suppose not. Then any bivalent ff input-first</a:t>
            </a:r>
            <a:br>
              <a:rPr lang="en" sz="2400"/>
            </a:br>
            <a:r>
              <a:rPr lang="en" sz="2400"/>
              <a:t>execution has a 1-step bivalent ff extension.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with a bivalent initialization (Lemma 1)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Produce infinite ff execution 𝛂 all of whose</a:t>
            </a:r>
            <a:br>
              <a:rPr lang="en" sz="2400"/>
            </a:br>
            <a:r>
              <a:rPr lang="en" sz="2400"/>
              <a:t>prefixes are bivalent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 each stage, start with a bivalent ff</a:t>
            </a:r>
            <a:br>
              <a:rPr lang="en"/>
            </a:br>
            <a:r>
              <a:rPr lang="en"/>
              <a:t>input-first execution, and extend it</a:t>
            </a:r>
            <a:br>
              <a:rPr lang="en"/>
            </a:br>
            <a:r>
              <a:rPr lang="en"/>
              <a:t>by one step (possible by assumption)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400"/>
              <a:t>𝛂 must contain infinitely many steps of some process, say 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Claim i must decide in 𝛂</a:t>
            </a:r>
            <a:endParaRPr sz="2400"/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3" name="Google Shape;323;p35"/>
          <p:cNvCxnSpPr/>
          <p:nvPr/>
        </p:nvCxnSpPr>
        <p:spPr>
          <a:xfrm>
            <a:off x="7693525" y="27361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5"/>
          <p:cNvCxnSpPr/>
          <p:nvPr/>
        </p:nvCxnSpPr>
        <p:spPr>
          <a:xfrm>
            <a:off x="7681650" y="3934550"/>
            <a:ext cx="1157400" cy="6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5"/>
          <p:cNvCxnSpPr/>
          <p:nvPr/>
        </p:nvCxnSpPr>
        <p:spPr>
          <a:xfrm flipH="1">
            <a:off x="7243198" y="39465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5"/>
          <p:cNvSpPr txBox="1"/>
          <p:nvPr/>
        </p:nvSpPr>
        <p:spPr>
          <a:xfrm>
            <a:off x="7717475" y="27985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7737000" y="33736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/>
          </a:p>
        </p:txBody>
      </p:sp>
      <p:cxnSp>
        <p:nvCxnSpPr>
          <p:cNvPr id="328" name="Google Shape;328;p35"/>
          <p:cNvCxnSpPr/>
          <p:nvPr/>
        </p:nvCxnSpPr>
        <p:spPr>
          <a:xfrm>
            <a:off x="7512400" y="39379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5"/>
          <p:cNvCxnSpPr/>
          <p:nvPr/>
        </p:nvCxnSpPr>
        <p:spPr>
          <a:xfrm flipH="1">
            <a:off x="7624198" y="3946575"/>
            <a:ext cx="69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5"/>
          <p:cNvSpPr txBox="1"/>
          <p:nvPr/>
        </p:nvSpPr>
        <p:spPr>
          <a:xfrm>
            <a:off x="7893400" y="41685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8695648" y="41005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cxnSp>
        <p:nvCxnSpPr>
          <p:cNvPr id="332" name="Google Shape;332;p35"/>
          <p:cNvCxnSpPr/>
          <p:nvPr/>
        </p:nvCxnSpPr>
        <p:spPr>
          <a:xfrm>
            <a:off x="8663700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5"/>
          <p:cNvCxnSpPr/>
          <p:nvPr/>
        </p:nvCxnSpPr>
        <p:spPr>
          <a:xfrm>
            <a:off x="7462475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5"/>
          <p:cNvCxnSpPr/>
          <p:nvPr/>
        </p:nvCxnSpPr>
        <p:spPr>
          <a:xfrm>
            <a:off x="6995600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5"/>
          <p:cNvSpPr txBox="1"/>
          <p:nvPr/>
        </p:nvSpPr>
        <p:spPr>
          <a:xfrm>
            <a:off x="7323050" y="4610425"/>
            <a:ext cx="1503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univalent</a:t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7027548" y="39812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7585773" y="41005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311700" y="593375"/>
            <a:ext cx="870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for wait-free termination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2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(with wait-free termination) has a decider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Claim i must decide in 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stop events for all processes that take</a:t>
            </a:r>
            <a:br>
              <a:rPr lang="en" sz="2400"/>
            </a:br>
            <a:r>
              <a:rPr lang="en" sz="2400"/>
              <a:t>only finitely many steps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 is a fair execution </a:t>
            </a:r>
            <a:r>
              <a:rPr lang="en" sz="2400"/>
              <a:t>𝛂’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Wait-free termination says that i must</a:t>
            </a:r>
            <a:br>
              <a:rPr lang="en" sz="2400"/>
            </a:br>
            <a:r>
              <a:rPr lang="en" sz="2400"/>
              <a:t>decide in 𝛂’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𝛂 is indistinguishable from 𝛂’, by i, so i</a:t>
            </a:r>
            <a:br>
              <a:rPr lang="en" sz="2400"/>
            </a:br>
            <a:r>
              <a:rPr lang="en" sz="2400"/>
              <a:t>must decide in 𝛂 also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Contradicts bivalence</a:t>
            </a:r>
            <a:endParaRPr sz="2400"/>
          </a:p>
        </p:txBody>
      </p:sp>
      <p:sp>
        <p:nvSpPr>
          <p:cNvPr id="344" name="Google Shape;344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5" name="Google Shape;345;p36"/>
          <p:cNvCxnSpPr/>
          <p:nvPr/>
        </p:nvCxnSpPr>
        <p:spPr>
          <a:xfrm>
            <a:off x="7693525" y="27361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6"/>
          <p:cNvCxnSpPr/>
          <p:nvPr/>
        </p:nvCxnSpPr>
        <p:spPr>
          <a:xfrm>
            <a:off x="7681650" y="3934550"/>
            <a:ext cx="1157400" cy="6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6"/>
          <p:cNvCxnSpPr/>
          <p:nvPr/>
        </p:nvCxnSpPr>
        <p:spPr>
          <a:xfrm flipH="1">
            <a:off x="7243198" y="39465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6"/>
          <p:cNvSpPr txBox="1"/>
          <p:nvPr/>
        </p:nvSpPr>
        <p:spPr>
          <a:xfrm>
            <a:off x="7717475" y="27985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7737000" y="33736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/>
          </a:p>
        </p:txBody>
      </p:sp>
      <p:cxnSp>
        <p:nvCxnSpPr>
          <p:cNvPr id="350" name="Google Shape;350;p36"/>
          <p:cNvCxnSpPr/>
          <p:nvPr/>
        </p:nvCxnSpPr>
        <p:spPr>
          <a:xfrm>
            <a:off x="7512400" y="39379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6"/>
          <p:cNvCxnSpPr/>
          <p:nvPr/>
        </p:nvCxnSpPr>
        <p:spPr>
          <a:xfrm flipH="1">
            <a:off x="7624198" y="3946575"/>
            <a:ext cx="69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6"/>
          <p:cNvSpPr txBox="1"/>
          <p:nvPr/>
        </p:nvSpPr>
        <p:spPr>
          <a:xfrm>
            <a:off x="7893400" y="41685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8695648" y="41005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cxnSp>
        <p:nvCxnSpPr>
          <p:cNvPr id="354" name="Google Shape;354;p36"/>
          <p:cNvCxnSpPr/>
          <p:nvPr/>
        </p:nvCxnSpPr>
        <p:spPr>
          <a:xfrm>
            <a:off x="8663700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6"/>
          <p:cNvCxnSpPr/>
          <p:nvPr/>
        </p:nvCxnSpPr>
        <p:spPr>
          <a:xfrm>
            <a:off x="7462475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6"/>
          <p:cNvCxnSpPr/>
          <p:nvPr/>
        </p:nvCxnSpPr>
        <p:spPr>
          <a:xfrm>
            <a:off x="6995600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6"/>
          <p:cNvSpPr txBox="1"/>
          <p:nvPr/>
        </p:nvSpPr>
        <p:spPr>
          <a:xfrm>
            <a:off x="7323050" y="4610425"/>
            <a:ext cx="1503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univalent</a:t>
            </a: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7027548" y="39812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59" name="Google Shape;359;p36"/>
          <p:cNvSpPr txBox="1"/>
          <p:nvPr/>
        </p:nvSpPr>
        <p:spPr>
          <a:xfrm>
            <a:off x="7585773" y="41005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type="title"/>
          </p:nvPr>
        </p:nvSpPr>
        <p:spPr>
          <a:xfrm>
            <a:off x="311700" y="593375"/>
            <a:ext cx="870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for wait-free termination</a:t>
            </a:r>
            <a:endParaRPr/>
          </a:p>
        </p:txBody>
      </p:sp>
      <p:sp>
        <p:nvSpPr>
          <p:cNvPr id="365" name="Google Shape;365;p37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2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(with wait-free termination) has a decider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Suppose not. Then any bivalent ff input-first</a:t>
            </a:r>
            <a:br>
              <a:rPr lang="en" sz="2400"/>
            </a:br>
            <a:r>
              <a:rPr lang="en" sz="2400"/>
              <a:t>execution has a 1-step bivalent ff extension.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with a bivalent initialization (Lemma 1)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Produce infinite ff execution 𝛂 all of whose</a:t>
            </a:r>
            <a:br>
              <a:rPr lang="en" sz="2400"/>
            </a:br>
            <a:r>
              <a:rPr lang="en" sz="2400"/>
              <a:t>prefixes are bivalent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 each stage, start with a bivalent ff</a:t>
            </a:r>
            <a:br>
              <a:rPr lang="en"/>
            </a:br>
            <a:r>
              <a:rPr lang="en"/>
              <a:t>input-first execution, and extend it</a:t>
            </a:r>
            <a:br>
              <a:rPr lang="en"/>
            </a:br>
            <a:r>
              <a:rPr lang="en"/>
              <a:t>by one step (possible by assumption)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400"/>
              <a:t>𝛂 must contain infinitely many steps of some process, say 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Claim i must decide in 𝛂</a:t>
            </a:r>
            <a:endParaRPr sz="2400"/>
          </a:p>
        </p:txBody>
      </p:sp>
      <p:sp>
        <p:nvSpPr>
          <p:cNvPr id="366" name="Google Shape;366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7" name="Google Shape;367;p37"/>
          <p:cNvCxnSpPr/>
          <p:nvPr/>
        </p:nvCxnSpPr>
        <p:spPr>
          <a:xfrm>
            <a:off x="7693525" y="27361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7"/>
          <p:cNvCxnSpPr/>
          <p:nvPr/>
        </p:nvCxnSpPr>
        <p:spPr>
          <a:xfrm>
            <a:off x="7681650" y="3934550"/>
            <a:ext cx="1157400" cy="6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7"/>
          <p:cNvCxnSpPr/>
          <p:nvPr/>
        </p:nvCxnSpPr>
        <p:spPr>
          <a:xfrm flipH="1">
            <a:off x="7243198" y="39465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7"/>
          <p:cNvSpPr txBox="1"/>
          <p:nvPr/>
        </p:nvSpPr>
        <p:spPr>
          <a:xfrm>
            <a:off x="7717475" y="27985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7737000" y="33736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/>
          </a:p>
        </p:txBody>
      </p:sp>
      <p:cxnSp>
        <p:nvCxnSpPr>
          <p:cNvPr id="372" name="Google Shape;372;p37"/>
          <p:cNvCxnSpPr/>
          <p:nvPr/>
        </p:nvCxnSpPr>
        <p:spPr>
          <a:xfrm>
            <a:off x="7512400" y="39379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7"/>
          <p:cNvCxnSpPr/>
          <p:nvPr/>
        </p:nvCxnSpPr>
        <p:spPr>
          <a:xfrm flipH="1">
            <a:off x="7624198" y="3946575"/>
            <a:ext cx="69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7"/>
          <p:cNvSpPr txBox="1"/>
          <p:nvPr/>
        </p:nvSpPr>
        <p:spPr>
          <a:xfrm>
            <a:off x="7893400" y="41685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8695648" y="41005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cxnSp>
        <p:nvCxnSpPr>
          <p:cNvPr id="376" name="Google Shape;376;p37"/>
          <p:cNvCxnSpPr/>
          <p:nvPr/>
        </p:nvCxnSpPr>
        <p:spPr>
          <a:xfrm>
            <a:off x="8663700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7"/>
          <p:cNvCxnSpPr/>
          <p:nvPr/>
        </p:nvCxnSpPr>
        <p:spPr>
          <a:xfrm>
            <a:off x="7462475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7"/>
          <p:cNvCxnSpPr/>
          <p:nvPr/>
        </p:nvCxnSpPr>
        <p:spPr>
          <a:xfrm>
            <a:off x="6995600" y="4601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7"/>
          <p:cNvSpPr txBox="1"/>
          <p:nvPr/>
        </p:nvSpPr>
        <p:spPr>
          <a:xfrm>
            <a:off x="7323050" y="4610425"/>
            <a:ext cx="1503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univalent</a:t>
            </a:r>
            <a:endParaRPr/>
          </a:p>
        </p:txBody>
      </p:sp>
      <p:sp>
        <p:nvSpPr>
          <p:cNvPr id="380" name="Google Shape;380;p37"/>
          <p:cNvSpPr txBox="1"/>
          <p:nvPr/>
        </p:nvSpPr>
        <p:spPr>
          <a:xfrm>
            <a:off x="7027548" y="39812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81" name="Google Shape;381;p37"/>
          <p:cNvSpPr txBox="1"/>
          <p:nvPr/>
        </p:nvSpPr>
        <p:spPr>
          <a:xfrm>
            <a:off x="7585773" y="41005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/>
          <p:nvPr/>
        </p:nvSpPr>
        <p:spPr>
          <a:xfrm>
            <a:off x="6363650" y="6076025"/>
            <a:ext cx="2108700" cy="8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 txBox="1"/>
          <p:nvPr>
            <p:ph idx="1" type="body"/>
          </p:nvPr>
        </p:nvSpPr>
        <p:spPr>
          <a:xfrm>
            <a:off x="159300" y="1308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theorem: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Fix a </a:t>
            </a:r>
            <a:r>
              <a:rPr lang="en"/>
              <a:t>decider, 𝛂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Since 𝛂 is bivalent, and all 1-step</a:t>
            </a:r>
            <a:br>
              <a:rPr lang="en"/>
            </a:br>
            <a:r>
              <a:rPr lang="en"/>
              <a:t>extensions are univalent, there must</a:t>
            </a:r>
            <a:br>
              <a:rPr lang="en"/>
            </a:br>
            <a:r>
              <a:rPr lang="en"/>
              <a:t>be two processes, say i and j, leading</a:t>
            </a:r>
            <a:br>
              <a:rPr lang="en"/>
            </a:br>
            <a:r>
              <a:rPr lang="en"/>
              <a:t>to 0-valent and 1-valent states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Case analysis yields a contradiction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i’s step is a “read”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j’s step is a “read”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Both i’s and j’s steps are “writes”</a:t>
            </a:r>
            <a:endParaRPr/>
          </a:p>
        </p:txBody>
      </p:sp>
      <p:sp>
        <p:nvSpPr>
          <p:cNvPr id="388" name="Google Shape;388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38"/>
          <p:cNvSpPr txBox="1"/>
          <p:nvPr>
            <p:ph type="title"/>
          </p:nvPr>
        </p:nvSpPr>
        <p:spPr>
          <a:xfrm>
            <a:off x="311700" y="593375"/>
            <a:ext cx="870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for wait-free termination</a:t>
            </a:r>
            <a:endParaRPr/>
          </a:p>
        </p:txBody>
      </p:sp>
      <p:cxnSp>
        <p:nvCxnSpPr>
          <p:cNvPr id="390" name="Google Shape;390;p38"/>
          <p:cNvCxnSpPr/>
          <p:nvPr/>
        </p:nvCxnSpPr>
        <p:spPr>
          <a:xfrm>
            <a:off x="7693525" y="13645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8"/>
          <p:cNvCxnSpPr/>
          <p:nvPr/>
        </p:nvCxnSpPr>
        <p:spPr>
          <a:xfrm>
            <a:off x="7681650" y="2562950"/>
            <a:ext cx="1157400" cy="6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8"/>
          <p:cNvCxnSpPr/>
          <p:nvPr/>
        </p:nvCxnSpPr>
        <p:spPr>
          <a:xfrm flipH="1">
            <a:off x="7243198" y="25749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8"/>
          <p:cNvSpPr txBox="1"/>
          <p:nvPr/>
        </p:nvSpPr>
        <p:spPr>
          <a:xfrm>
            <a:off x="7717475" y="14269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7737000" y="20020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/>
          </a:p>
        </p:txBody>
      </p:sp>
      <p:cxnSp>
        <p:nvCxnSpPr>
          <p:cNvPr id="395" name="Google Shape;395;p38"/>
          <p:cNvCxnSpPr/>
          <p:nvPr/>
        </p:nvCxnSpPr>
        <p:spPr>
          <a:xfrm>
            <a:off x="7512400" y="25663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8"/>
          <p:cNvCxnSpPr/>
          <p:nvPr/>
        </p:nvCxnSpPr>
        <p:spPr>
          <a:xfrm flipH="1">
            <a:off x="7624198" y="2574975"/>
            <a:ext cx="69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38"/>
          <p:cNvSpPr txBox="1"/>
          <p:nvPr/>
        </p:nvSpPr>
        <p:spPr>
          <a:xfrm>
            <a:off x="7893400" y="27969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8695648" y="27289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cxnSp>
        <p:nvCxnSpPr>
          <p:cNvPr id="399" name="Google Shape;399;p38"/>
          <p:cNvCxnSpPr/>
          <p:nvPr/>
        </p:nvCxnSpPr>
        <p:spPr>
          <a:xfrm>
            <a:off x="8663700" y="32301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8"/>
          <p:cNvCxnSpPr/>
          <p:nvPr/>
        </p:nvCxnSpPr>
        <p:spPr>
          <a:xfrm>
            <a:off x="7462475" y="32301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8"/>
          <p:cNvCxnSpPr/>
          <p:nvPr/>
        </p:nvCxnSpPr>
        <p:spPr>
          <a:xfrm>
            <a:off x="6995600" y="32301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8"/>
          <p:cNvSpPr txBox="1"/>
          <p:nvPr/>
        </p:nvSpPr>
        <p:spPr>
          <a:xfrm>
            <a:off x="7323050" y="3238825"/>
            <a:ext cx="1503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univalent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7027548" y="26096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04" name="Google Shape;404;p38"/>
          <p:cNvSpPr txBox="1"/>
          <p:nvPr/>
        </p:nvSpPr>
        <p:spPr>
          <a:xfrm>
            <a:off x="7585773" y="27289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cxnSp>
        <p:nvCxnSpPr>
          <p:cNvPr id="405" name="Google Shape;405;p38"/>
          <p:cNvCxnSpPr/>
          <p:nvPr/>
        </p:nvCxnSpPr>
        <p:spPr>
          <a:xfrm>
            <a:off x="7693525" y="41077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8"/>
          <p:cNvCxnSpPr/>
          <p:nvPr/>
        </p:nvCxnSpPr>
        <p:spPr>
          <a:xfrm>
            <a:off x="7681650" y="5306150"/>
            <a:ext cx="51570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8"/>
          <p:cNvCxnSpPr/>
          <p:nvPr/>
        </p:nvCxnSpPr>
        <p:spPr>
          <a:xfrm flipH="1">
            <a:off x="7243198" y="53181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8"/>
          <p:cNvSpPr txBox="1"/>
          <p:nvPr/>
        </p:nvSpPr>
        <p:spPr>
          <a:xfrm>
            <a:off x="7717475" y="41701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409" name="Google Shape;409;p38"/>
          <p:cNvSpPr txBox="1"/>
          <p:nvPr/>
        </p:nvSpPr>
        <p:spPr>
          <a:xfrm>
            <a:off x="7737000" y="47452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/>
          </a:p>
        </p:txBody>
      </p:sp>
      <p:cxnSp>
        <p:nvCxnSpPr>
          <p:cNvPr id="410" name="Google Shape;410;p38"/>
          <p:cNvCxnSpPr/>
          <p:nvPr/>
        </p:nvCxnSpPr>
        <p:spPr>
          <a:xfrm>
            <a:off x="7512400" y="53095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8"/>
          <p:cNvSpPr txBox="1"/>
          <p:nvPr/>
        </p:nvSpPr>
        <p:spPr>
          <a:xfrm>
            <a:off x="8112598" y="5352788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412" name="Google Shape;412;p38"/>
          <p:cNvCxnSpPr/>
          <p:nvPr/>
        </p:nvCxnSpPr>
        <p:spPr>
          <a:xfrm>
            <a:off x="8014875" y="59733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8"/>
          <p:cNvCxnSpPr/>
          <p:nvPr/>
        </p:nvCxnSpPr>
        <p:spPr>
          <a:xfrm>
            <a:off x="6995600" y="59733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8"/>
          <p:cNvSpPr txBox="1"/>
          <p:nvPr/>
        </p:nvSpPr>
        <p:spPr>
          <a:xfrm>
            <a:off x="7893400" y="59572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1-valent</a:t>
            </a:r>
            <a:endParaRPr/>
          </a:p>
        </p:txBody>
      </p:sp>
      <p:sp>
        <p:nvSpPr>
          <p:cNvPr id="415" name="Google Shape;415;p38"/>
          <p:cNvSpPr txBox="1"/>
          <p:nvPr/>
        </p:nvSpPr>
        <p:spPr>
          <a:xfrm>
            <a:off x="7027548" y="53528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416" name="Google Shape;416;p38"/>
          <p:cNvSpPr txBox="1"/>
          <p:nvPr/>
        </p:nvSpPr>
        <p:spPr>
          <a:xfrm>
            <a:off x="6344700" y="598202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-valent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i’s step is a “read”</a:t>
            </a:r>
            <a:endParaRPr/>
          </a:p>
        </p:txBody>
      </p:sp>
      <p:sp>
        <p:nvSpPr>
          <p:cNvPr id="422" name="Google Shape;422;p39"/>
          <p:cNvSpPr txBox="1"/>
          <p:nvPr>
            <p:ph idx="1" type="body"/>
          </p:nvPr>
        </p:nvSpPr>
        <p:spPr>
          <a:xfrm>
            <a:off x="131950" y="1416800"/>
            <a:ext cx="888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all but i after ext(𝛂, 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Looks like fair execution in which i fails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 all others must decide, since ext(𝛂, j) is 1-valent, decide 1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23" name="Google Shape;423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7035300" y="6100600"/>
            <a:ext cx="2108700" cy="8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9"/>
          <p:cNvCxnSpPr/>
          <p:nvPr/>
        </p:nvCxnSpPr>
        <p:spPr>
          <a:xfrm>
            <a:off x="1660525" y="33407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9"/>
          <p:cNvCxnSpPr/>
          <p:nvPr/>
        </p:nvCxnSpPr>
        <p:spPr>
          <a:xfrm>
            <a:off x="1648650" y="4539150"/>
            <a:ext cx="51570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9"/>
          <p:cNvCxnSpPr/>
          <p:nvPr/>
        </p:nvCxnSpPr>
        <p:spPr>
          <a:xfrm flipH="1">
            <a:off x="1210198" y="45511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9"/>
          <p:cNvSpPr txBox="1"/>
          <p:nvPr/>
        </p:nvSpPr>
        <p:spPr>
          <a:xfrm>
            <a:off x="1684475" y="34031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429" name="Google Shape;429;p39"/>
          <p:cNvSpPr txBox="1"/>
          <p:nvPr/>
        </p:nvSpPr>
        <p:spPr>
          <a:xfrm>
            <a:off x="1704000" y="39782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430" name="Google Shape;430;p39"/>
          <p:cNvCxnSpPr/>
          <p:nvPr/>
        </p:nvCxnSpPr>
        <p:spPr>
          <a:xfrm>
            <a:off x="1479400" y="45425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39"/>
          <p:cNvSpPr txBox="1"/>
          <p:nvPr/>
        </p:nvSpPr>
        <p:spPr>
          <a:xfrm>
            <a:off x="2079598" y="4585788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432" name="Google Shape;432;p39"/>
          <p:cNvCxnSpPr/>
          <p:nvPr/>
        </p:nvCxnSpPr>
        <p:spPr>
          <a:xfrm>
            <a:off x="1981875" y="52063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9"/>
          <p:cNvCxnSpPr/>
          <p:nvPr/>
        </p:nvCxnSpPr>
        <p:spPr>
          <a:xfrm>
            <a:off x="962600" y="52063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9"/>
          <p:cNvSpPr txBox="1"/>
          <p:nvPr/>
        </p:nvSpPr>
        <p:spPr>
          <a:xfrm>
            <a:off x="2243900" y="51933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1-valent</a:t>
            </a:r>
            <a:endParaRPr sz="2000"/>
          </a:p>
        </p:txBody>
      </p:sp>
      <p:sp>
        <p:nvSpPr>
          <p:cNvPr id="435" name="Google Shape;435;p39"/>
          <p:cNvSpPr txBox="1"/>
          <p:nvPr/>
        </p:nvSpPr>
        <p:spPr>
          <a:xfrm>
            <a:off x="994548" y="45858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436" name="Google Shape;436;p39"/>
          <p:cNvSpPr txBox="1"/>
          <p:nvPr/>
        </p:nvSpPr>
        <p:spPr>
          <a:xfrm>
            <a:off x="311700" y="521502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0-valent</a:t>
            </a:r>
            <a:endParaRPr sz="2000"/>
          </a:p>
        </p:txBody>
      </p:sp>
      <p:cxnSp>
        <p:nvCxnSpPr>
          <p:cNvPr id="437" name="Google Shape;437;p39"/>
          <p:cNvCxnSpPr/>
          <p:nvPr/>
        </p:nvCxnSpPr>
        <p:spPr>
          <a:xfrm>
            <a:off x="2193125" y="5225150"/>
            <a:ext cx="323700" cy="107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9"/>
          <p:cNvSpPr/>
          <p:nvPr/>
        </p:nvSpPr>
        <p:spPr>
          <a:xfrm>
            <a:off x="2318150" y="62989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2447000" y="5821450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i</a:t>
            </a:r>
            <a:endParaRPr baseline="-25000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i’s step is a “read”</a:t>
            </a:r>
            <a:endParaRPr/>
          </a:p>
        </p:txBody>
      </p:sp>
      <p:sp>
        <p:nvSpPr>
          <p:cNvPr id="445" name="Google Shape;445;p40"/>
          <p:cNvSpPr txBox="1"/>
          <p:nvPr>
            <p:ph idx="1" type="body"/>
          </p:nvPr>
        </p:nvSpPr>
        <p:spPr>
          <a:xfrm>
            <a:off x="131950" y="1416800"/>
            <a:ext cx="888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all but i after ext(𝛂, 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Looks like fair execution in which i fails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 all others must decide, since ext(𝛂, j) is 1-valent, decide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Now run the same extension starting with j after ext(𝛂, j)</a:t>
            </a:r>
            <a:endParaRPr sz="2400"/>
          </a:p>
        </p:txBody>
      </p:sp>
      <p:sp>
        <p:nvSpPr>
          <p:cNvPr id="446" name="Google Shape;446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7035300" y="6100600"/>
            <a:ext cx="2108700" cy="8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40"/>
          <p:cNvCxnSpPr/>
          <p:nvPr/>
        </p:nvCxnSpPr>
        <p:spPr>
          <a:xfrm>
            <a:off x="1660525" y="33407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0"/>
          <p:cNvCxnSpPr/>
          <p:nvPr/>
        </p:nvCxnSpPr>
        <p:spPr>
          <a:xfrm>
            <a:off x="1648650" y="4539150"/>
            <a:ext cx="51570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0"/>
          <p:cNvCxnSpPr/>
          <p:nvPr/>
        </p:nvCxnSpPr>
        <p:spPr>
          <a:xfrm flipH="1">
            <a:off x="1210198" y="45511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40"/>
          <p:cNvSpPr txBox="1"/>
          <p:nvPr/>
        </p:nvSpPr>
        <p:spPr>
          <a:xfrm>
            <a:off x="1684475" y="34031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452" name="Google Shape;452;p40"/>
          <p:cNvSpPr txBox="1"/>
          <p:nvPr/>
        </p:nvSpPr>
        <p:spPr>
          <a:xfrm>
            <a:off x="1704000" y="39782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453" name="Google Shape;453;p40"/>
          <p:cNvCxnSpPr/>
          <p:nvPr/>
        </p:nvCxnSpPr>
        <p:spPr>
          <a:xfrm>
            <a:off x="1479400" y="45425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40"/>
          <p:cNvSpPr txBox="1"/>
          <p:nvPr/>
        </p:nvSpPr>
        <p:spPr>
          <a:xfrm>
            <a:off x="2079598" y="4585788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455" name="Google Shape;455;p40"/>
          <p:cNvCxnSpPr/>
          <p:nvPr/>
        </p:nvCxnSpPr>
        <p:spPr>
          <a:xfrm>
            <a:off x="1981875" y="52063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0"/>
          <p:cNvCxnSpPr/>
          <p:nvPr/>
        </p:nvCxnSpPr>
        <p:spPr>
          <a:xfrm>
            <a:off x="962600" y="52063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0"/>
          <p:cNvSpPr txBox="1"/>
          <p:nvPr/>
        </p:nvSpPr>
        <p:spPr>
          <a:xfrm>
            <a:off x="2243900" y="51933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1-valent</a:t>
            </a:r>
            <a:endParaRPr sz="2000"/>
          </a:p>
        </p:txBody>
      </p:sp>
      <p:sp>
        <p:nvSpPr>
          <p:cNvPr id="458" name="Google Shape;458;p40"/>
          <p:cNvSpPr txBox="1"/>
          <p:nvPr/>
        </p:nvSpPr>
        <p:spPr>
          <a:xfrm>
            <a:off x="994548" y="45858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459" name="Google Shape;459;p40"/>
          <p:cNvSpPr txBox="1"/>
          <p:nvPr/>
        </p:nvSpPr>
        <p:spPr>
          <a:xfrm>
            <a:off x="311700" y="521502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0-valent</a:t>
            </a:r>
            <a:endParaRPr sz="2000"/>
          </a:p>
        </p:txBody>
      </p:sp>
      <p:cxnSp>
        <p:nvCxnSpPr>
          <p:cNvPr id="460" name="Google Shape;460;p40"/>
          <p:cNvCxnSpPr/>
          <p:nvPr/>
        </p:nvCxnSpPr>
        <p:spPr>
          <a:xfrm>
            <a:off x="2193125" y="5225150"/>
            <a:ext cx="323700" cy="107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40"/>
          <p:cNvSpPr/>
          <p:nvPr/>
        </p:nvSpPr>
        <p:spPr>
          <a:xfrm>
            <a:off x="2318150" y="62989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2447000" y="5821450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i</a:t>
            </a:r>
            <a:endParaRPr baseline="-25000" sz="2000"/>
          </a:p>
        </p:txBody>
      </p:sp>
      <p:cxnSp>
        <p:nvCxnSpPr>
          <p:cNvPr id="463" name="Google Shape;463;p40"/>
          <p:cNvCxnSpPr/>
          <p:nvPr/>
        </p:nvCxnSpPr>
        <p:spPr>
          <a:xfrm>
            <a:off x="5887050" y="3314450"/>
            <a:ext cx="0" cy="82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0"/>
          <p:cNvCxnSpPr/>
          <p:nvPr/>
        </p:nvCxnSpPr>
        <p:spPr>
          <a:xfrm>
            <a:off x="5436725" y="4786975"/>
            <a:ext cx="51570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40"/>
          <p:cNvCxnSpPr/>
          <p:nvPr/>
        </p:nvCxnSpPr>
        <p:spPr>
          <a:xfrm flipH="1">
            <a:off x="5436723" y="412312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40"/>
          <p:cNvSpPr txBox="1"/>
          <p:nvPr/>
        </p:nvSpPr>
        <p:spPr>
          <a:xfrm>
            <a:off x="5911000" y="320370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467" name="Google Shape;467;p40"/>
          <p:cNvSpPr txBox="1"/>
          <p:nvPr/>
        </p:nvSpPr>
        <p:spPr>
          <a:xfrm>
            <a:off x="5930525" y="362640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468" name="Google Shape;468;p40"/>
          <p:cNvCxnSpPr/>
          <p:nvPr/>
        </p:nvCxnSpPr>
        <p:spPr>
          <a:xfrm>
            <a:off x="5705925" y="41144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40"/>
          <p:cNvSpPr txBox="1"/>
          <p:nvPr/>
        </p:nvSpPr>
        <p:spPr>
          <a:xfrm>
            <a:off x="5867673" y="4833613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470" name="Google Shape;470;p40"/>
          <p:cNvCxnSpPr/>
          <p:nvPr/>
        </p:nvCxnSpPr>
        <p:spPr>
          <a:xfrm>
            <a:off x="5769950" y="545420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0"/>
          <p:cNvCxnSpPr/>
          <p:nvPr/>
        </p:nvCxnSpPr>
        <p:spPr>
          <a:xfrm>
            <a:off x="5189125" y="47783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0"/>
          <p:cNvSpPr txBox="1"/>
          <p:nvPr/>
        </p:nvSpPr>
        <p:spPr>
          <a:xfrm>
            <a:off x="5221073" y="415775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473" name="Google Shape;473;p40"/>
          <p:cNvSpPr txBox="1"/>
          <p:nvPr/>
        </p:nvSpPr>
        <p:spPr>
          <a:xfrm>
            <a:off x="4309625" y="478697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0-valent</a:t>
            </a:r>
            <a:endParaRPr sz="2000"/>
          </a:p>
        </p:txBody>
      </p:sp>
      <p:cxnSp>
        <p:nvCxnSpPr>
          <p:cNvPr id="474" name="Google Shape;474;p40"/>
          <p:cNvCxnSpPr>
            <a:endCxn id="475" idx="0"/>
          </p:cNvCxnSpPr>
          <p:nvPr/>
        </p:nvCxnSpPr>
        <p:spPr>
          <a:xfrm>
            <a:off x="5981275" y="5473025"/>
            <a:ext cx="311100" cy="7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0"/>
          <p:cNvSpPr/>
          <p:nvPr/>
        </p:nvSpPr>
        <p:spPr>
          <a:xfrm>
            <a:off x="6082675" y="6217625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6235075" y="5764475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i</a:t>
            </a:r>
            <a:endParaRPr baseline="-25000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in asynchronous networks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 for stopping failures: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FloodSet, FloodMin, optimizations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f+1 rounds, any number of processes, low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 for Byzantine failures: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Exponential Information Gathering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f+1 rounds, n &gt; 3f, exponential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Asynchronous networks: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Consensus is impossible with failures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Even if n is large and f is just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j’s step is a “read”</a:t>
            </a:r>
            <a:endParaRPr/>
          </a:p>
        </p:txBody>
      </p:sp>
      <p:sp>
        <p:nvSpPr>
          <p:cNvPr id="482" name="Google Shape;482;p41"/>
          <p:cNvSpPr txBox="1"/>
          <p:nvPr>
            <p:ph idx="1" type="body"/>
          </p:nvPr>
        </p:nvSpPr>
        <p:spPr>
          <a:xfrm>
            <a:off x="131950" y="1416800"/>
            <a:ext cx="88893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Symmetric</a:t>
            </a:r>
            <a:endParaRPr sz="2400"/>
          </a:p>
        </p:txBody>
      </p:sp>
      <p:sp>
        <p:nvSpPr>
          <p:cNvPr id="483" name="Google Shape;483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41"/>
          <p:cNvSpPr/>
          <p:nvPr/>
        </p:nvSpPr>
        <p:spPr>
          <a:xfrm>
            <a:off x="7035300" y="6100600"/>
            <a:ext cx="2108700" cy="8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41"/>
          <p:cNvCxnSpPr/>
          <p:nvPr/>
        </p:nvCxnSpPr>
        <p:spPr>
          <a:xfrm>
            <a:off x="2270125" y="2731125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1"/>
          <p:cNvCxnSpPr/>
          <p:nvPr/>
        </p:nvCxnSpPr>
        <p:spPr>
          <a:xfrm>
            <a:off x="2258250" y="3929550"/>
            <a:ext cx="51570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1"/>
          <p:cNvCxnSpPr/>
          <p:nvPr/>
        </p:nvCxnSpPr>
        <p:spPr>
          <a:xfrm flipH="1">
            <a:off x="1819798" y="3941575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1"/>
          <p:cNvSpPr txBox="1"/>
          <p:nvPr/>
        </p:nvSpPr>
        <p:spPr>
          <a:xfrm>
            <a:off x="2294075" y="27935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489" name="Google Shape;489;p41"/>
          <p:cNvSpPr txBox="1"/>
          <p:nvPr/>
        </p:nvSpPr>
        <p:spPr>
          <a:xfrm>
            <a:off x="2313600" y="33686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490" name="Google Shape;490;p41"/>
          <p:cNvCxnSpPr/>
          <p:nvPr/>
        </p:nvCxnSpPr>
        <p:spPr>
          <a:xfrm>
            <a:off x="2089000" y="39329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41"/>
          <p:cNvSpPr txBox="1"/>
          <p:nvPr/>
        </p:nvSpPr>
        <p:spPr>
          <a:xfrm>
            <a:off x="2689198" y="3976188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492" name="Google Shape;492;p41"/>
          <p:cNvCxnSpPr/>
          <p:nvPr/>
        </p:nvCxnSpPr>
        <p:spPr>
          <a:xfrm>
            <a:off x="2591475" y="4596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1"/>
          <p:cNvCxnSpPr/>
          <p:nvPr/>
        </p:nvCxnSpPr>
        <p:spPr>
          <a:xfrm>
            <a:off x="1572200" y="45967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41"/>
          <p:cNvSpPr txBox="1"/>
          <p:nvPr/>
        </p:nvSpPr>
        <p:spPr>
          <a:xfrm>
            <a:off x="2320100" y="45837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1-valent</a:t>
            </a:r>
            <a:endParaRPr sz="2000"/>
          </a:p>
        </p:txBody>
      </p:sp>
      <p:sp>
        <p:nvSpPr>
          <p:cNvPr id="495" name="Google Shape;495;p41"/>
          <p:cNvSpPr txBox="1"/>
          <p:nvPr/>
        </p:nvSpPr>
        <p:spPr>
          <a:xfrm>
            <a:off x="1604148" y="39762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496" name="Google Shape;496;p41"/>
          <p:cNvSpPr txBox="1"/>
          <p:nvPr/>
        </p:nvSpPr>
        <p:spPr>
          <a:xfrm>
            <a:off x="616500" y="460542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0-valent</a:t>
            </a:r>
            <a:endParaRPr sz="2000"/>
          </a:p>
        </p:txBody>
      </p:sp>
      <p:cxnSp>
        <p:nvCxnSpPr>
          <p:cNvPr id="497" name="Google Shape;497;p41"/>
          <p:cNvCxnSpPr/>
          <p:nvPr/>
        </p:nvCxnSpPr>
        <p:spPr>
          <a:xfrm flipH="1">
            <a:off x="1376700" y="4605425"/>
            <a:ext cx="443100" cy="107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41"/>
          <p:cNvSpPr/>
          <p:nvPr/>
        </p:nvSpPr>
        <p:spPr>
          <a:xfrm>
            <a:off x="1152800" y="5682125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1452900" y="5189175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j</a:t>
            </a:r>
            <a:endParaRPr baseline="-25000" sz="2000"/>
          </a:p>
        </p:txBody>
      </p:sp>
      <p:cxnSp>
        <p:nvCxnSpPr>
          <p:cNvPr id="500" name="Google Shape;500;p41"/>
          <p:cNvCxnSpPr/>
          <p:nvPr/>
        </p:nvCxnSpPr>
        <p:spPr>
          <a:xfrm>
            <a:off x="5506050" y="2781050"/>
            <a:ext cx="0" cy="82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41"/>
          <p:cNvCxnSpPr/>
          <p:nvPr/>
        </p:nvCxnSpPr>
        <p:spPr>
          <a:xfrm flipH="1">
            <a:off x="5571375" y="4224350"/>
            <a:ext cx="387300" cy="70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1"/>
          <p:cNvCxnSpPr/>
          <p:nvPr/>
        </p:nvCxnSpPr>
        <p:spPr>
          <a:xfrm>
            <a:off x="5506023" y="3589725"/>
            <a:ext cx="476700" cy="63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41"/>
          <p:cNvSpPr txBox="1"/>
          <p:nvPr/>
        </p:nvSpPr>
        <p:spPr>
          <a:xfrm>
            <a:off x="5530000" y="267030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504" name="Google Shape;504;p41"/>
          <p:cNvSpPr txBox="1"/>
          <p:nvPr/>
        </p:nvSpPr>
        <p:spPr>
          <a:xfrm>
            <a:off x="5549525" y="309300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505" name="Google Shape;505;p41"/>
          <p:cNvCxnSpPr/>
          <p:nvPr/>
        </p:nvCxnSpPr>
        <p:spPr>
          <a:xfrm>
            <a:off x="5324925" y="35810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1"/>
          <p:cNvSpPr txBox="1"/>
          <p:nvPr/>
        </p:nvSpPr>
        <p:spPr>
          <a:xfrm>
            <a:off x="5854073" y="3581063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507" name="Google Shape;507;p41"/>
          <p:cNvCxnSpPr/>
          <p:nvPr/>
        </p:nvCxnSpPr>
        <p:spPr>
          <a:xfrm>
            <a:off x="5388950" y="492080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1"/>
          <p:cNvCxnSpPr/>
          <p:nvPr/>
        </p:nvCxnSpPr>
        <p:spPr>
          <a:xfrm>
            <a:off x="5731675" y="4211563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41"/>
          <p:cNvSpPr txBox="1"/>
          <p:nvPr/>
        </p:nvSpPr>
        <p:spPr>
          <a:xfrm>
            <a:off x="5420898" y="4388613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510" name="Google Shape;510;p41"/>
          <p:cNvSpPr txBox="1"/>
          <p:nvPr/>
        </p:nvSpPr>
        <p:spPr>
          <a:xfrm>
            <a:off x="6121075" y="4162038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-valent</a:t>
            </a:r>
            <a:endParaRPr sz="2000"/>
          </a:p>
        </p:txBody>
      </p:sp>
      <p:cxnSp>
        <p:nvCxnSpPr>
          <p:cNvPr id="511" name="Google Shape;511;p41"/>
          <p:cNvCxnSpPr/>
          <p:nvPr/>
        </p:nvCxnSpPr>
        <p:spPr>
          <a:xfrm flipH="1">
            <a:off x="5335475" y="4943425"/>
            <a:ext cx="239700" cy="71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41"/>
          <p:cNvSpPr/>
          <p:nvPr/>
        </p:nvSpPr>
        <p:spPr>
          <a:xfrm>
            <a:off x="5102475" y="5672250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4368975" y="5128125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j</a:t>
            </a:r>
            <a:endParaRPr baseline="-25000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Case 3: Both i and j “write” to the same state 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Same as above, as no one sees overwritten step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1600"/>
              </a:spcAft>
              <a:buSzPts val="2400"/>
              <a:buChar char="○"/>
            </a:pPr>
            <a:r>
              <a:rPr lang="en"/>
              <a:t>Just like a read</a:t>
            </a:r>
            <a:endParaRPr/>
          </a:p>
        </p:txBody>
      </p:sp>
      <p:sp>
        <p:nvSpPr>
          <p:cNvPr id="520" name="Google Shape;520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1" name="Google Shape;521;p42"/>
          <p:cNvCxnSpPr/>
          <p:nvPr/>
        </p:nvCxnSpPr>
        <p:spPr>
          <a:xfrm>
            <a:off x="1660525" y="2969200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2"/>
          <p:cNvCxnSpPr/>
          <p:nvPr/>
        </p:nvCxnSpPr>
        <p:spPr>
          <a:xfrm>
            <a:off x="1648650" y="4167625"/>
            <a:ext cx="51570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2"/>
          <p:cNvCxnSpPr/>
          <p:nvPr/>
        </p:nvCxnSpPr>
        <p:spPr>
          <a:xfrm flipH="1">
            <a:off x="1210198" y="4179650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42"/>
          <p:cNvSpPr txBox="1"/>
          <p:nvPr/>
        </p:nvSpPr>
        <p:spPr>
          <a:xfrm>
            <a:off x="1684475" y="303162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525" name="Google Shape;525;p42"/>
          <p:cNvSpPr txBox="1"/>
          <p:nvPr/>
        </p:nvSpPr>
        <p:spPr>
          <a:xfrm>
            <a:off x="1704000" y="360672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526" name="Google Shape;526;p42"/>
          <p:cNvCxnSpPr/>
          <p:nvPr/>
        </p:nvCxnSpPr>
        <p:spPr>
          <a:xfrm>
            <a:off x="1479400" y="417100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2"/>
          <p:cNvSpPr txBox="1"/>
          <p:nvPr/>
        </p:nvSpPr>
        <p:spPr>
          <a:xfrm>
            <a:off x="2079598" y="4214263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528" name="Google Shape;528;p42"/>
          <p:cNvCxnSpPr/>
          <p:nvPr/>
        </p:nvCxnSpPr>
        <p:spPr>
          <a:xfrm>
            <a:off x="1981875" y="483485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2"/>
          <p:cNvCxnSpPr/>
          <p:nvPr/>
        </p:nvCxnSpPr>
        <p:spPr>
          <a:xfrm>
            <a:off x="962600" y="483485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2"/>
          <p:cNvSpPr txBox="1"/>
          <p:nvPr/>
        </p:nvSpPr>
        <p:spPr>
          <a:xfrm>
            <a:off x="2243900" y="482182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1-valent</a:t>
            </a:r>
            <a:endParaRPr sz="2000"/>
          </a:p>
        </p:txBody>
      </p:sp>
      <p:sp>
        <p:nvSpPr>
          <p:cNvPr id="531" name="Google Shape;531;p42"/>
          <p:cNvSpPr txBox="1"/>
          <p:nvPr/>
        </p:nvSpPr>
        <p:spPr>
          <a:xfrm>
            <a:off x="994548" y="4214275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311700" y="484350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0-valent</a:t>
            </a:r>
            <a:endParaRPr sz="2000"/>
          </a:p>
        </p:txBody>
      </p:sp>
      <p:cxnSp>
        <p:nvCxnSpPr>
          <p:cNvPr id="533" name="Google Shape;533;p42"/>
          <p:cNvCxnSpPr/>
          <p:nvPr/>
        </p:nvCxnSpPr>
        <p:spPr>
          <a:xfrm>
            <a:off x="2193125" y="4853625"/>
            <a:ext cx="323700" cy="107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42"/>
          <p:cNvSpPr/>
          <p:nvPr/>
        </p:nvSpPr>
        <p:spPr>
          <a:xfrm>
            <a:off x="2318150" y="5927425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42"/>
          <p:cNvSpPr txBox="1"/>
          <p:nvPr/>
        </p:nvSpPr>
        <p:spPr>
          <a:xfrm>
            <a:off x="2447000" y="5449925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i</a:t>
            </a:r>
            <a:endParaRPr baseline="-25000" sz="2000"/>
          </a:p>
        </p:txBody>
      </p:sp>
      <p:cxnSp>
        <p:nvCxnSpPr>
          <p:cNvPr id="536" name="Google Shape;536;p42"/>
          <p:cNvCxnSpPr/>
          <p:nvPr/>
        </p:nvCxnSpPr>
        <p:spPr>
          <a:xfrm>
            <a:off x="5556175" y="3142363"/>
            <a:ext cx="0" cy="82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2"/>
          <p:cNvCxnSpPr/>
          <p:nvPr/>
        </p:nvCxnSpPr>
        <p:spPr>
          <a:xfrm>
            <a:off x="5105850" y="4614888"/>
            <a:ext cx="51570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2"/>
          <p:cNvCxnSpPr/>
          <p:nvPr/>
        </p:nvCxnSpPr>
        <p:spPr>
          <a:xfrm flipH="1">
            <a:off x="5105848" y="3951038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42"/>
          <p:cNvSpPr txBox="1"/>
          <p:nvPr/>
        </p:nvSpPr>
        <p:spPr>
          <a:xfrm>
            <a:off x="5580125" y="3031613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540" name="Google Shape;540;p42"/>
          <p:cNvSpPr txBox="1"/>
          <p:nvPr/>
        </p:nvSpPr>
        <p:spPr>
          <a:xfrm>
            <a:off x="5599650" y="3454313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541" name="Google Shape;541;p42"/>
          <p:cNvCxnSpPr/>
          <p:nvPr/>
        </p:nvCxnSpPr>
        <p:spPr>
          <a:xfrm>
            <a:off x="5375050" y="3942388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42"/>
          <p:cNvSpPr txBox="1"/>
          <p:nvPr/>
        </p:nvSpPr>
        <p:spPr>
          <a:xfrm>
            <a:off x="5536798" y="4661525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543" name="Google Shape;543;p42"/>
          <p:cNvCxnSpPr/>
          <p:nvPr/>
        </p:nvCxnSpPr>
        <p:spPr>
          <a:xfrm>
            <a:off x="5439075" y="5282113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2"/>
          <p:cNvCxnSpPr/>
          <p:nvPr/>
        </p:nvCxnSpPr>
        <p:spPr>
          <a:xfrm>
            <a:off x="4858250" y="4606238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42"/>
          <p:cNvSpPr txBox="1"/>
          <p:nvPr/>
        </p:nvSpPr>
        <p:spPr>
          <a:xfrm>
            <a:off x="4890198" y="3985663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546" name="Google Shape;546;p42"/>
          <p:cNvSpPr txBox="1"/>
          <p:nvPr/>
        </p:nvSpPr>
        <p:spPr>
          <a:xfrm>
            <a:off x="3978750" y="4614888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0-valent</a:t>
            </a:r>
            <a:endParaRPr sz="2000"/>
          </a:p>
        </p:txBody>
      </p:sp>
      <p:cxnSp>
        <p:nvCxnSpPr>
          <p:cNvPr id="547" name="Google Shape;547;p42"/>
          <p:cNvCxnSpPr>
            <a:endCxn id="548" idx="0"/>
          </p:cNvCxnSpPr>
          <p:nvPr/>
        </p:nvCxnSpPr>
        <p:spPr>
          <a:xfrm>
            <a:off x="5650400" y="5300938"/>
            <a:ext cx="311100" cy="7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2"/>
          <p:cNvSpPr/>
          <p:nvPr/>
        </p:nvSpPr>
        <p:spPr>
          <a:xfrm>
            <a:off x="5751800" y="6045538"/>
            <a:ext cx="4194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2"/>
          <p:cNvSpPr txBox="1"/>
          <p:nvPr/>
        </p:nvSpPr>
        <p:spPr>
          <a:xfrm>
            <a:off x="5904200" y="5592388"/>
            <a:ext cx="1429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but i</a:t>
            </a:r>
            <a:endParaRPr baseline="-25000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4: Both i and j “write” to different state variable</a:t>
            </a:r>
            <a:endParaRPr/>
          </a:p>
        </p:txBody>
      </p:sp>
      <p:sp>
        <p:nvSpPr>
          <p:cNvPr id="555" name="Google Shape;555;p43"/>
          <p:cNvSpPr txBox="1"/>
          <p:nvPr>
            <p:ph idx="1" type="body"/>
          </p:nvPr>
        </p:nvSpPr>
        <p:spPr>
          <a:xfrm>
            <a:off x="179875" y="1440774"/>
            <a:ext cx="8736300" cy="4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steps are completely independent, could be performed in any order, and result should be the same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ext(𝛂, ij) and ext(𝛂, ji) are indistinguishable</a:t>
            </a:r>
            <a:br>
              <a:rPr lang="en" sz="2400"/>
            </a:br>
            <a:r>
              <a:rPr lang="en" sz="2400"/>
              <a:t>to all processes, and end up in the same</a:t>
            </a:r>
            <a:br>
              <a:rPr lang="en" sz="2400"/>
            </a:br>
            <a:r>
              <a:rPr lang="en" sz="2400"/>
              <a:t>system state, but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</a:pPr>
            <a:r>
              <a:rPr lang="en" sz="2400"/>
              <a:t>ext(𝛂, ij) is 0-valent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</a:pPr>
            <a:r>
              <a:rPr lang="en" sz="2400"/>
              <a:t>ext(𝛂, ji) is 1-valent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Contradictory requirements</a:t>
            </a:r>
            <a:endParaRPr sz="2400"/>
          </a:p>
        </p:txBody>
      </p:sp>
      <p:sp>
        <p:nvSpPr>
          <p:cNvPr id="556" name="Google Shape;556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7" name="Google Shape;557;p43"/>
          <p:cNvCxnSpPr/>
          <p:nvPr/>
        </p:nvCxnSpPr>
        <p:spPr>
          <a:xfrm>
            <a:off x="7233225" y="2811850"/>
            <a:ext cx="0" cy="12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43"/>
          <p:cNvCxnSpPr/>
          <p:nvPr/>
        </p:nvCxnSpPr>
        <p:spPr>
          <a:xfrm>
            <a:off x="7221350" y="4010275"/>
            <a:ext cx="51570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43"/>
          <p:cNvCxnSpPr/>
          <p:nvPr/>
        </p:nvCxnSpPr>
        <p:spPr>
          <a:xfrm flipH="1">
            <a:off x="6782898" y="4022300"/>
            <a:ext cx="450300" cy="65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43"/>
          <p:cNvSpPr txBox="1"/>
          <p:nvPr/>
        </p:nvSpPr>
        <p:spPr>
          <a:xfrm>
            <a:off x="7257175" y="2874275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561" name="Google Shape;561;p43"/>
          <p:cNvSpPr txBox="1"/>
          <p:nvPr/>
        </p:nvSpPr>
        <p:spPr>
          <a:xfrm>
            <a:off x="7276700" y="344937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562" name="Google Shape;562;p43"/>
          <p:cNvCxnSpPr/>
          <p:nvPr/>
        </p:nvCxnSpPr>
        <p:spPr>
          <a:xfrm>
            <a:off x="7052100" y="401365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43"/>
          <p:cNvSpPr txBox="1"/>
          <p:nvPr/>
        </p:nvSpPr>
        <p:spPr>
          <a:xfrm>
            <a:off x="7576098" y="4056913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  <p:cxnSp>
        <p:nvCxnSpPr>
          <p:cNvPr id="564" name="Google Shape;564;p43"/>
          <p:cNvCxnSpPr/>
          <p:nvPr/>
        </p:nvCxnSpPr>
        <p:spPr>
          <a:xfrm>
            <a:off x="7554575" y="467750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3"/>
          <p:cNvCxnSpPr/>
          <p:nvPr/>
        </p:nvCxnSpPr>
        <p:spPr>
          <a:xfrm>
            <a:off x="6535300" y="4677500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43"/>
          <p:cNvSpPr txBox="1"/>
          <p:nvPr/>
        </p:nvSpPr>
        <p:spPr>
          <a:xfrm>
            <a:off x="7882700" y="454462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1-valent</a:t>
            </a:r>
            <a:endParaRPr sz="2000"/>
          </a:p>
        </p:txBody>
      </p:sp>
      <p:sp>
        <p:nvSpPr>
          <p:cNvPr id="567" name="Google Shape;567;p43"/>
          <p:cNvSpPr txBox="1"/>
          <p:nvPr/>
        </p:nvSpPr>
        <p:spPr>
          <a:xfrm>
            <a:off x="6719648" y="4056925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568" name="Google Shape;568;p43"/>
          <p:cNvSpPr txBox="1"/>
          <p:nvPr/>
        </p:nvSpPr>
        <p:spPr>
          <a:xfrm>
            <a:off x="5439400" y="4544625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0-valent</a:t>
            </a:r>
            <a:endParaRPr sz="2000"/>
          </a:p>
        </p:txBody>
      </p:sp>
      <p:cxnSp>
        <p:nvCxnSpPr>
          <p:cNvPr id="569" name="Google Shape;569;p43"/>
          <p:cNvCxnSpPr/>
          <p:nvPr/>
        </p:nvCxnSpPr>
        <p:spPr>
          <a:xfrm flipH="1">
            <a:off x="7262450" y="4697825"/>
            <a:ext cx="467400" cy="67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3"/>
          <p:cNvCxnSpPr/>
          <p:nvPr/>
        </p:nvCxnSpPr>
        <p:spPr>
          <a:xfrm rot="10800000">
            <a:off x="6807075" y="4697850"/>
            <a:ext cx="443400" cy="67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43"/>
          <p:cNvSpPr txBox="1"/>
          <p:nvPr/>
        </p:nvSpPr>
        <p:spPr>
          <a:xfrm>
            <a:off x="7481648" y="4895125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572" name="Google Shape;572;p43"/>
          <p:cNvSpPr txBox="1"/>
          <p:nvPr/>
        </p:nvSpPr>
        <p:spPr>
          <a:xfrm>
            <a:off x="6814098" y="4895113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4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for wait-free termination</a:t>
            </a:r>
            <a:endParaRPr/>
          </a:p>
        </p:txBody>
      </p:sp>
      <p:sp>
        <p:nvSpPr>
          <p:cNvPr id="578" name="Google Shape;578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Simpler theorem</a:t>
            </a:r>
            <a:r>
              <a:rPr lang="en"/>
              <a:t>: For n &gt;= 2, there is no algorithm for asynchronous broadcast systems that solves the agreement problem and guarantees </a:t>
            </a:r>
            <a:r>
              <a:rPr lang="en">
                <a:solidFill>
                  <a:srgbClr val="FF9900"/>
                </a:solidFill>
              </a:rPr>
              <a:t>wait-free termination</a:t>
            </a:r>
            <a:endParaRPr/>
          </a:p>
        </p:txBody>
      </p:sp>
      <p:sp>
        <p:nvSpPr>
          <p:cNvPr id="579" name="Google Shape;579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for 1-failure termination</a:t>
            </a:r>
            <a:endParaRPr/>
          </a:p>
        </p:txBody>
      </p:sp>
      <p:sp>
        <p:nvSpPr>
          <p:cNvPr id="585" name="Google Shape;585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previous result does not work for 1-failure termination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Lemma 1 (bivalent initialization) works for f =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Lemma 2 (existence of decider) uses wait-free termination to say that process i must decide in any fair execution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1-failure termination guarantees termination only when at most one process fails</a:t>
            </a:r>
            <a:endParaRPr/>
          </a:p>
        </p:txBody>
      </p:sp>
      <p:sp>
        <p:nvSpPr>
          <p:cNvPr id="586" name="Google Shape;586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Impossibility for 1-failure termination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6"/>
          <p:cNvSpPr txBox="1"/>
          <p:nvPr>
            <p:ph idx="1" type="body"/>
          </p:nvPr>
        </p:nvSpPr>
        <p:spPr>
          <a:xfrm>
            <a:off x="831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satisfies 1-failure termination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 necessarily wait-free termination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Weaker requirement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Initialization lemma still 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Lemma 1: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has a bivalent initialization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Replace lemma 2 with stronger lemma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 3</a:t>
            </a:r>
            <a:r>
              <a:rPr lang="en"/>
              <a:t>: I</a:t>
            </a:r>
            <a:r>
              <a:rPr lang="en"/>
              <a:t>f 𝛂 is any bivalent, ff, input-first execution of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, and i is any process, then there is some ff-extension 𝛂’ of 𝛂 such that ext(𝛂’, i) is bivalent</a:t>
            </a:r>
            <a:endParaRPr/>
          </a:p>
        </p:txBody>
      </p:sp>
      <p:sp>
        <p:nvSpPr>
          <p:cNvPr id="593" name="Google Shape;593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4" name="Google Shape;594;p46"/>
          <p:cNvCxnSpPr/>
          <p:nvPr/>
        </p:nvCxnSpPr>
        <p:spPr>
          <a:xfrm>
            <a:off x="7769725" y="1364525"/>
            <a:ext cx="0" cy="227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46"/>
          <p:cNvSpPr txBox="1"/>
          <p:nvPr/>
        </p:nvSpPr>
        <p:spPr>
          <a:xfrm>
            <a:off x="7793675" y="14269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596" name="Google Shape;596;p46"/>
          <p:cNvSpPr txBox="1"/>
          <p:nvPr/>
        </p:nvSpPr>
        <p:spPr>
          <a:xfrm>
            <a:off x="7813200" y="20020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597" name="Google Shape;597;p46"/>
          <p:cNvCxnSpPr/>
          <p:nvPr/>
        </p:nvCxnSpPr>
        <p:spPr>
          <a:xfrm>
            <a:off x="7588600" y="25663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6"/>
          <p:cNvSpPr txBox="1"/>
          <p:nvPr/>
        </p:nvSpPr>
        <p:spPr>
          <a:xfrm>
            <a:off x="8771848" y="27289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599" name="Google Shape;599;p46"/>
          <p:cNvCxnSpPr/>
          <p:nvPr/>
        </p:nvCxnSpPr>
        <p:spPr>
          <a:xfrm>
            <a:off x="8567100" y="42128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46"/>
          <p:cNvCxnSpPr/>
          <p:nvPr/>
        </p:nvCxnSpPr>
        <p:spPr>
          <a:xfrm>
            <a:off x="7590025" y="36433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46"/>
          <p:cNvSpPr txBox="1"/>
          <p:nvPr/>
        </p:nvSpPr>
        <p:spPr>
          <a:xfrm>
            <a:off x="8223150" y="3499700"/>
            <a:ext cx="548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602" name="Google Shape;602;p46"/>
          <p:cNvSpPr txBox="1"/>
          <p:nvPr/>
        </p:nvSpPr>
        <p:spPr>
          <a:xfrm>
            <a:off x="8021325" y="4186038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603" name="Google Shape;603;p46"/>
          <p:cNvCxnSpPr/>
          <p:nvPr/>
        </p:nvCxnSpPr>
        <p:spPr>
          <a:xfrm>
            <a:off x="7789775" y="3655200"/>
            <a:ext cx="946800" cy="56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46"/>
          <p:cNvSpPr txBox="1"/>
          <p:nvPr/>
        </p:nvSpPr>
        <p:spPr>
          <a:xfrm>
            <a:off x="6795625" y="2242025"/>
            <a:ext cx="548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𝛂’</a:t>
            </a:r>
            <a:endParaRPr/>
          </a:p>
        </p:txBody>
      </p:sp>
      <p:sp>
        <p:nvSpPr>
          <p:cNvPr id="605" name="Google Shape;605;p46"/>
          <p:cNvSpPr/>
          <p:nvPr/>
        </p:nvSpPr>
        <p:spPr>
          <a:xfrm>
            <a:off x="7162425" y="1390175"/>
            <a:ext cx="359400" cy="2278800"/>
          </a:xfrm>
          <a:prstGeom prst="leftBrace">
            <a:avLst>
              <a:gd fmla="val 66687" name="adj1"/>
              <a:gd fmla="val 5101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Impossibility for 1-failure termination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7"/>
          <p:cNvSpPr txBox="1"/>
          <p:nvPr>
            <p:ph idx="1" type="body"/>
          </p:nvPr>
        </p:nvSpPr>
        <p:spPr>
          <a:xfrm>
            <a:off x="831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main theorem: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Construct a fair, ff, input-first execution</a:t>
            </a:r>
            <a:br>
              <a:rPr lang="en"/>
            </a:br>
            <a:r>
              <a:rPr lang="en"/>
              <a:t>in which no process ever decides,</a:t>
            </a:r>
            <a:br>
              <a:rPr lang="en"/>
            </a:br>
            <a:r>
              <a:rPr lang="en"/>
              <a:t>contradicting ff-termination requirement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Start with bivalent initialization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Then cycle through process round-robin: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1, 2, 3, …, n, 1, 2, …</a:t>
            </a:r>
            <a:r>
              <a:rPr lang="en"/>
              <a:t>, n, 1, 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each step, use Lemma 3 to extend the execution while maintaining bivalence and avoiding failures</a:t>
            </a:r>
            <a:endParaRPr/>
          </a:p>
        </p:txBody>
      </p:sp>
      <p:sp>
        <p:nvSpPr>
          <p:cNvPr id="612" name="Google Shape;612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3" name="Google Shape;613;p47"/>
          <p:cNvCxnSpPr/>
          <p:nvPr/>
        </p:nvCxnSpPr>
        <p:spPr>
          <a:xfrm>
            <a:off x="7853615" y="1364525"/>
            <a:ext cx="0" cy="227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47"/>
          <p:cNvSpPr txBox="1"/>
          <p:nvPr/>
        </p:nvSpPr>
        <p:spPr>
          <a:xfrm>
            <a:off x="7877565" y="1426950"/>
            <a:ext cx="35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</a:t>
            </a:r>
            <a:endParaRPr/>
          </a:p>
        </p:txBody>
      </p:sp>
      <p:sp>
        <p:nvSpPr>
          <p:cNvPr id="615" name="Google Shape;615;p47"/>
          <p:cNvSpPr txBox="1"/>
          <p:nvPr/>
        </p:nvSpPr>
        <p:spPr>
          <a:xfrm>
            <a:off x="7897090" y="2002050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616" name="Google Shape;616;p47"/>
          <p:cNvCxnSpPr/>
          <p:nvPr/>
        </p:nvCxnSpPr>
        <p:spPr>
          <a:xfrm>
            <a:off x="7672490" y="25663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47"/>
          <p:cNvSpPr txBox="1"/>
          <p:nvPr/>
        </p:nvSpPr>
        <p:spPr>
          <a:xfrm>
            <a:off x="8855738" y="2728900"/>
            <a:ext cx="295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18" name="Google Shape;618;p47"/>
          <p:cNvCxnSpPr/>
          <p:nvPr/>
        </p:nvCxnSpPr>
        <p:spPr>
          <a:xfrm>
            <a:off x="8650990" y="421287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7"/>
          <p:cNvCxnSpPr/>
          <p:nvPr/>
        </p:nvCxnSpPr>
        <p:spPr>
          <a:xfrm>
            <a:off x="7673915" y="3643325"/>
            <a:ext cx="3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47"/>
          <p:cNvSpPr txBox="1"/>
          <p:nvPr/>
        </p:nvSpPr>
        <p:spPr>
          <a:xfrm>
            <a:off x="8307040" y="3499700"/>
            <a:ext cx="548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8105215" y="4186038"/>
            <a:ext cx="1279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bivalent</a:t>
            </a:r>
            <a:endParaRPr sz="2000"/>
          </a:p>
        </p:txBody>
      </p:sp>
      <p:cxnSp>
        <p:nvCxnSpPr>
          <p:cNvPr id="622" name="Google Shape;622;p47"/>
          <p:cNvCxnSpPr/>
          <p:nvPr/>
        </p:nvCxnSpPr>
        <p:spPr>
          <a:xfrm>
            <a:off x="7873665" y="3655200"/>
            <a:ext cx="946800" cy="56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47"/>
          <p:cNvSpPr txBox="1"/>
          <p:nvPr/>
        </p:nvSpPr>
        <p:spPr>
          <a:xfrm>
            <a:off x="6879515" y="2242025"/>
            <a:ext cx="548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𝛂’</a:t>
            </a:r>
            <a:endParaRPr/>
          </a:p>
        </p:txBody>
      </p:sp>
      <p:sp>
        <p:nvSpPr>
          <p:cNvPr id="624" name="Google Shape;624;p47"/>
          <p:cNvSpPr/>
          <p:nvPr/>
        </p:nvSpPr>
        <p:spPr>
          <a:xfrm>
            <a:off x="7246315" y="1390175"/>
            <a:ext cx="359400" cy="2278800"/>
          </a:xfrm>
          <a:prstGeom prst="leftBrace">
            <a:avLst>
              <a:gd fmla="val 66687" name="adj1"/>
              <a:gd fmla="val 5101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of agreement</a:t>
            </a:r>
            <a:endParaRPr/>
          </a:p>
        </p:txBody>
      </p:sp>
      <p:sp>
        <p:nvSpPr>
          <p:cNvPr id="630" name="Google Shape;630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Main theorem</a:t>
            </a:r>
            <a:r>
              <a:rPr lang="en"/>
              <a:t>: For n &gt;= 2, there is no algorithm for asynchronous broadcast systems that solves the agreement problem and guarantees </a:t>
            </a:r>
            <a:r>
              <a:rPr lang="en">
                <a:solidFill>
                  <a:srgbClr val="FF9900"/>
                </a:solidFill>
              </a:rPr>
              <a:t>1-failure termination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31" name="Google Shape;631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for consensus?</a:t>
            </a:r>
            <a:endParaRPr/>
          </a:p>
        </p:txBody>
      </p:sp>
      <p:sp>
        <p:nvSpPr>
          <p:cNvPr id="637" name="Google Shape;637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Randomized algorithm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Terminates with high probability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Approximate agreement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</a:t>
            </a:r>
            <a:r>
              <a:rPr lang="en"/>
              <a:t>-agreement, media, or average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a failure detector service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Implemented by timeouts</a:t>
            </a:r>
            <a:endParaRPr/>
          </a:p>
        </p:txBody>
      </p:sp>
      <p:sp>
        <p:nvSpPr>
          <p:cNvPr id="638" name="Google Shape;638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44" name="Google Shape;644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21 (draws from 17 and 12)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 of impossibility results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solve problems like transaction commit, leader election, fault diagnosis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But problems </a:t>
            </a:r>
            <a:r>
              <a:rPr i="1" lang="en">
                <a:solidFill>
                  <a:srgbClr val="E06666"/>
                </a:solidFill>
              </a:rPr>
              <a:t>must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be solved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Strengthen assumptions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Timing assumptions: upper and lower bounds on message delivery time, task step time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Probabilistic assumptions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Weaken guarantees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Allow small probability of violating safety properties or not terminating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Conditional termination based on stability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84229"/>
            <a:ext cx="85206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 ← set of consensus values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User process U</a:t>
            </a:r>
            <a:r>
              <a:rPr baseline="-25000" lang="en"/>
              <a:t>i</a:t>
            </a:r>
            <a:r>
              <a:rPr lang="en"/>
              <a:t> generates </a:t>
            </a:r>
            <a:r>
              <a:rPr lang="en">
                <a:solidFill>
                  <a:srgbClr val="E06666"/>
                </a:solidFill>
              </a:rPr>
              <a:t>init(v)</a:t>
            </a:r>
            <a:r>
              <a:rPr baseline="-25000" lang="en">
                <a:solidFill>
                  <a:srgbClr val="E06666"/>
                </a:solidFill>
              </a:rPr>
              <a:t>i</a:t>
            </a:r>
            <a:r>
              <a:rPr lang="en"/>
              <a:t>, v ∈ V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 process performs at most one </a:t>
            </a:r>
            <a:r>
              <a:rPr lang="en">
                <a:solidFill>
                  <a:srgbClr val="E06666"/>
                </a:solidFill>
              </a:rPr>
              <a:t>init(v)</a:t>
            </a:r>
            <a:r>
              <a:rPr baseline="-25000" lang="en">
                <a:solidFill>
                  <a:srgbClr val="E06666"/>
                </a:solidFill>
              </a:rPr>
              <a:t>i</a:t>
            </a:r>
            <a:endParaRPr>
              <a:solidFill>
                <a:srgbClr val="E06666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 A returns decision v with </a:t>
            </a:r>
            <a:r>
              <a:rPr lang="en">
                <a:solidFill>
                  <a:srgbClr val="E06666"/>
                </a:solidFill>
              </a:rPr>
              <a:t>device(v)</a:t>
            </a:r>
            <a:r>
              <a:rPr baseline="-25000" lang="en">
                <a:solidFill>
                  <a:srgbClr val="E06666"/>
                </a:solidFill>
              </a:rPr>
              <a:t>i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84375" y="4508800"/>
            <a:ext cx="7297200" cy="21186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6371500" y="45672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6537125" y="4488026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 rot="10800000">
            <a:off x="3906125" y="4273060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4042725" y="42706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 rot="10800000">
            <a:off x="1575275" y="45211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1725280" y="4385300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9" name="Google Shape;89;p16"/>
          <p:cNvSpPr/>
          <p:nvPr/>
        </p:nvSpPr>
        <p:spPr>
          <a:xfrm>
            <a:off x="1203725" y="377343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671175" y="352293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999950" y="3819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203725" y="493891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671175" y="468841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999950" y="49850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 rot="-2511639">
            <a:off x="291320" y="4778301"/>
            <a:ext cx="1332492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="1" baseline="-25000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 rot="-2698421">
            <a:off x="1546819" y="4089700"/>
            <a:ext cx="1385434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="1"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 rot="-4212">
            <a:off x="2755799" y="5729848"/>
            <a:ext cx="2693702" cy="766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Broadcast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6"/>
          <p:cNvCxnSpPr>
            <a:stCxn id="92" idx="5"/>
            <a:endCxn id="97" idx="2"/>
          </p:cNvCxnSpPr>
          <p:nvPr/>
        </p:nvCxnSpPr>
        <p:spPr>
          <a:xfrm>
            <a:off x="1838001" y="5573195"/>
            <a:ext cx="917700" cy="541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1946826" y="5431520"/>
            <a:ext cx="917700" cy="54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0" name="Google Shape;100;p16"/>
          <p:cNvCxnSpPr>
            <a:stCxn id="93" idx="4"/>
            <a:endCxn id="97" idx="0"/>
          </p:cNvCxnSpPr>
          <p:nvPr/>
        </p:nvCxnSpPr>
        <p:spPr>
          <a:xfrm>
            <a:off x="4042725" y="5431519"/>
            <a:ext cx="60000" cy="298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4159172" y="5407551"/>
            <a:ext cx="60000" cy="2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2" name="Google Shape;102;p16"/>
          <p:cNvCxnSpPr>
            <a:stCxn id="94" idx="3"/>
            <a:endCxn id="97" idx="6"/>
          </p:cNvCxnSpPr>
          <p:nvPr/>
        </p:nvCxnSpPr>
        <p:spPr>
          <a:xfrm flipH="1">
            <a:off x="5449374" y="5619370"/>
            <a:ext cx="659400" cy="492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 flipH="1">
            <a:off x="5373174" y="5466970"/>
            <a:ext cx="65940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" name="Google Shape;104;p16"/>
          <p:cNvSpPr txBox="1"/>
          <p:nvPr/>
        </p:nvSpPr>
        <p:spPr>
          <a:xfrm rot="1740593">
            <a:off x="1560336" y="5763430"/>
            <a:ext cx="1157414" cy="456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bcast</a:t>
            </a: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(v)</a:t>
            </a:r>
            <a:r>
              <a:rPr b="1" baseline="-25000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 rot="1835103">
            <a:off x="1871457" y="5256363"/>
            <a:ext cx="1385567" cy="456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(v)</a:t>
            </a:r>
            <a:r>
              <a:rPr b="1"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a broadcast network with FIFO channels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send/receive system C with FIFO channels can simulate a broadcast system B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process B</a:t>
            </a:r>
            <a:r>
              <a:rPr baseline="-25000" lang="en"/>
              <a:t>i</a:t>
            </a:r>
            <a:r>
              <a:rPr lang="en"/>
              <a:t> will be simulated by a process C</a:t>
            </a:r>
            <a:r>
              <a:rPr baseline="-25000" lang="en"/>
              <a:t>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</a:t>
            </a:r>
            <a:r>
              <a:rPr baseline="-25000" lang="en" sz="2400"/>
              <a:t>i</a:t>
            </a:r>
            <a:r>
              <a:rPr lang="en" sz="2400"/>
              <a:t> simulates </a:t>
            </a:r>
            <a:r>
              <a:rPr lang="en" sz="2400">
                <a:solidFill>
                  <a:srgbClr val="E06666"/>
                </a:solidFill>
              </a:rPr>
              <a:t>bcast(m)</a:t>
            </a:r>
            <a:r>
              <a:rPr baseline="-25000" lang="en" sz="2400">
                <a:solidFill>
                  <a:srgbClr val="E06666"/>
                </a:solidFill>
              </a:rPr>
              <a:t>i</a:t>
            </a:r>
            <a:r>
              <a:rPr lang="en" sz="2400"/>
              <a:t> of B</a:t>
            </a:r>
            <a:r>
              <a:rPr baseline="-25000" lang="en" sz="2400"/>
              <a:t>i</a:t>
            </a:r>
            <a:r>
              <a:rPr lang="en" sz="2400"/>
              <a:t> by performing </a:t>
            </a:r>
            <a:r>
              <a:rPr lang="en" sz="2400">
                <a:solidFill>
                  <a:srgbClr val="E06666"/>
                </a:solidFill>
              </a:rPr>
              <a:t>send(m, t)</a:t>
            </a:r>
            <a:r>
              <a:rPr baseline="-25000" lang="en" sz="2400">
                <a:solidFill>
                  <a:srgbClr val="E06666"/>
                </a:solidFill>
              </a:rPr>
              <a:t>i,j</a:t>
            </a:r>
            <a:r>
              <a:rPr lang="en" sz="2400"/>
              <a:t> for all j ≠ i, where t is a local increasing integer tag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processes cooperate in flooding </a:t>
            </a:r>
            <a:r>
              <a:rPr lang="en" sz="2400">
                <a:solidFill>
                  <a:srgbClr val="E06666"/>
                </a:solidFill>
              </a:rPr>
              <a:t>(m, t, i)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C</a:t>
            </a:r>
            <a:r>
              <a:rPr baseline="-25000" lang="en" sz="2400"/>
              <a:t>i</a:t>
            </a:r>
            <a:r>
              <a:rPr lang="en" sz="2400"/>
              <a:t> simulates </a:t>
            </a:r>
            <a:r>
              <a:rPr lang="en" sz="2400">
                <a:solidFill>
                  <a:srgbClr val="E06666"/>
                </a:solidFill>
              </a:rPr>
              <a:t>receive(m)</a:t>
            </a:r>
            <a:r>
              <a:rPr baseline="-25000" lang="en" sz="2400">
                <a:solidFill>
                  <a:srgbClr val="E06666"/>
                </a:solidFill>
              </a:rPr>
              <a:t>j,i</a:t>
            </a:r>
            <a:r>
              <a:rPr lang="en" sz="2400"/>
              <a:t> after it has forwarded </a:t>
            </a:r>
            <a:r>
              <a:rPr lang="en" sz="2400">
                <a:solidFill>
                  <a:srgbClr val="E06666"/>
                </a:solidFill>
              </a:rPr>
              <a:t>(m, t, i)</a:t>
            </a:r>
            <a:r>
              <a:rPr lang="en" sz="2400"/>
              <a:t> to all nodes and issued </a:t>
            </a:r>
            <a:r>
              <a:rPr lang="en" sz="2400">
                <a:solidFill>
                  <a:srgbClr val="E06666"/>
                </a:solidFill>
              </a:rPr>
              <a:t>receive</a:t>
            </a:r>
            <a:r>
              <a:rPr baseline="-25000" lang="en" sz="2400">
                <a:solidFill>
                  <a:srgbClr val="E06666"/>
                </a:solidFill>
              </a:rPr>
              <a:t>j,i</a:t>
            </a:r>
            <a:r>
              <a:rPr lang="en" sz="2400"/>
              <a:t> events for all messages with tags smaller than 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</a:t>
            </a:r>
            <a:r>
              <a:rPr baseline="-25000" lang="en"/>
              <a:t>i</a:t>
            </a:r>
            <a:r>
              <a:rPr lang="en"/>
              <a:t> reorders messages from before </a:t>
            </a:r>
            <a:r>
              <a:rPr lang="en">
                <a:solidFill>
                  <a:srgbClr val="E06666"/>
                </a:solidFill>
              </a:rPr>
              <a:t>receive</a:t>
            </a:r>
            <a:r>
              <a:rPr baseline="-25000" lang="en">
                <a:solidFill>
                  <a:srgbClr val="E06666"/>
                </a:solidFill>
              </a:rPr>
              <a:t>j,i</a:t>
            </a:r>
            <a:endParaRPr sz="2400">
              <a:solidFill>
                <a:srgbClr val="E06666"/>
              </a:solidFill>
            </a:endParaRPr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Theorem</a:t>
            </a:r>
            <a:r>
              <a:rPr lang="en" sz="2400"/>
              <a:t>: If B is any asynchronous broadcast system with a reliable broadcast channel, then there is an asynchronous send/receive system C with reliable FIFO channels that has the same user interface as B and that “simulates” B, as follows. For every execution </a:t>
            </a:r>
            <a:r>
              <a:rPr lang="en" sz="2400"/>
              <a:t>𝛂 </a:t>
            </a:r>
            <a:r>
              <a:rPr lang="en" sz="2400"/>
              <a:t>of C, there is an execution </a:t>
            </a:r>
            <a:r>
              <a:rPr lang="en" sz="2400"/>
              <a:t>𝛂</a:t>
            </a:r>
            <a:r>
              <a:rPr lang="en" sz="2400"/>
              <a:t>’ of B such that the following hold: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𝛂 and 𝛂’ are indistinguishable to every U</a:t>
            </a:r>
            <a:r>
              <a:rPr baseline="-25000" lang="en" sz="2400"/>
              <a:t>i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each i, a stop</a:t>
            </a:r>
            <a:r>
              <a:rPr baseline="-25000" lang="en" sz="2400"/>
              <a:t>i</a:t>
            </a:r>
            <a:r>
              <a:rPr lang="en" sz="2400"/>
              <a:t> events occur in 𝛂 iff it occurs in 𝛂’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AutoNum type="arabicPeriod"/>
            </a:pPr>
            <a:r>
              <a:rPr lang="en" sz="2400"/>
              <a:t>If 𝛂 is fair, then 𝛂’ is also fair.</a:t>
            </a:r>
            <a:endParaRPr sz="2400"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a broadcast network with FIFO channels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networks with failures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</a:t>
            </a:r>
            <a:r>
              <a:rPr i="1" lang="en">
                <a:solidFill>
                  <a:srgbClr val="E06666"/>
                </a:solidFill>
              </a:rPr>
              <a:t>stopping </a:t>
            </a:r>
            <a:r>
              <a:rPr lang="en"/>
              <a:t>failures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easy case, results extend to Byzantine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+ channels +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 </a:t>
            </a:r>
            <a:r>
              <a:rPr lang="en">
                <a:solidFill>
                  <a:srgbClr val="E06666"/>
                </a:solidFill>
              </a:rPr>
              <a:t>stop</a:t>
            </a:r>
            <a:r>
              <a:rPr baseline="-25000" lang="en">
                <a:solidFill>
                  <a:srgbClr val="E06666"/>
                </a:solidFill>
              </a:rPr>
              <a:t>i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input to all processes: disable all future non-input actions of process 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Fair executions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 process that does not fail gets infinitely many turns to perform locally-controlled steps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requirements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Well-formedness</a:t>
            </a:r>
            <a:r>
              <a:rPr lang="en"/>
              <a:t>: At most one </a:t>
            </a:r>
            <a:r>
              <a:rPr lang="en">
                <a:solidFill>
                  <a:srgbClr val="E06666"/>
                </a:solidFill>
              </a:rPr>
              <a:t>decide(*)</a:t>
            </a:r>
            <a:r>
              <a:rPr baseline="-25000" lang="en">
                <a:solidFill>
                  <a:srgbClr val="E06666"/>
                </a:solidFill>
              </a:rPr>
              <a:t>i</a:t>
            </a:r>
            <a:r>
              <a:rPr baseline="-25000" lang="en"/>
              <a:t> </a:t>
            </a:r>
            <a:r>
              <a:rPr lang="en"/>
              <a:t>appears, and only if there is a previous </a:t>
            </a:r>
            <a:r>
              <a:rPr lang="en">
                <a:solidFill>
                  <a:srgbClr val="E06666"/>
                </a:solidFill>
              </a:rPr>
              <a:t>init(*)</a:t>
            </a:r>
            <a:r>
              <a:rPr baseline="-25000" lang="en">
                <a:solidFill>
                  <a:srgbClr val="E06666"/>
                </a:solidFill>
              </a:rPr>
              <a:t>i</a:t>
            </a:r>
            <a:endParaRPr>
              <a:solidFill>
                <a:srgbClr val="E06666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Agreement</a:t>
            </a:r>
            <a:r>
              <a:rPr lang="en"/>
              <a:t>: All </a:t>
            </a:r>
            <a:r>
              <a:rPr lang="en">
                <a:solidFill>
                  <a:srgbClr val="E06666"/>
                </a:solidFill>
              </a:rPr>
              <a:t>decision </a:t>
            </a:r>
            <a:r>
              <a:rPr lang="en"/>
              <a:t>values are identical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Validity</a:t>
            </a:r>
            <a:r>
              <a:rPr lang="en"/>
              <a:t>: If all </a:t>
            </a:r>
            <a:r>
              <a:rPr lang="en">
                <a:solidFill>
                  <a:srgbClr val="E06666"/>
                </a:solidFill>
              </a:rPr>
              <a:t>init </a:t>
            </a:r>
            <a:r>
              <a:rPr lang="en"/>
              <a:t>actions that occur contain the same v, then v is the only possible </a:t>
            </a:r>
            <a:r>
              <a:rPr lang="en">
                <a:solidFill>
                  <a:srgbClr val="E06666"/>
                </a:solidFill>
              </a:rPr>
              <a:t>decision </a:t>
            </a:r>
            <a:r>
              <a:rPr lang="en"/>
              <a:t>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Stronger version: Any decision value is an initial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 In any fair failure-free execution in which </a:t>
            </a:r>
            <a:r>
              <a:rPr lang="en">
                <a:solidFill>
                  <a:srgbClr val="E06666"/>
                </a:solidFill>
              </a:rPr>
              <a:t>init </a:t>
            </a:r>
            <a:r>
              <a:rPr lang="en"/>
              <a:t>events occur on all processes, </a:t>
            </a:r>
            <a:r>
              <a:rPr lang="en">
                <a:solidFill>
                  <a:srgbClr val="E06666"/>
                </a:solidFill>
              </a:rPr>
              <a:t>decide </a:t>
            </a:r>
            <a:r>
              <a:rPr lang="en"/>
              <a:t>events occur for all processes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