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</p:sldIdLst>
  <p:sldSz cy="6858000" cx="9144000"/>
  <p:notesSz cx="6858000" cy="9144000"/>
  <p:embeddedFontLst>
    <p:embeddedFont>
      <p:font typeface="Roboto"/>
      <p:regular r:id="rId57"/>
      <p:bold r:id="rId58"/>
      <p:italic r:id="rId59"/>
      <p:boldItalic r:id="rId60"/>
    </p:embeddedFont>
    <p:embeddedFont>
      <p:font typeface="Source Code Pro"/>
      <p:regular r:id="rId61"/>
      <p:bold r:id="rId62"/>
      <p:italic r:id="rId63"/>
      <p:boldItalic r:id="rId64"/>
    </p:embeddedFont>
    <p:embeddedFont>
      <p:font typeface="Russo One"/>
      <p:regular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SourceCodePro-bold.fntdata"/><Relationship Id="rId61" Type="http://schemas.openxmlformats.org/officeDocument/2006/relationships/font" Target="fonts/SourceCodePro-regular.fntdata"/><Relationship Id="rId20" Type="http://schemas.openxmlformats.org/officeDocument/2006/relationships/slide" Target="slides/slide16.xml"/><Relationship Id="rId64" Type="http://schemas.openxmlformats.org/officeDocument/2006/relationships/font" Target="fonts/SourceCodePro-boldItalic.fntdata"/><Relationship Id="rId63" Type="http://schemas.openxmlformats.org/officeDocument/2006/relationships/font" Target="fonts/SourceCodePro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65" Type="http://schemas.openxmlformats.org/officeDocument/2006/relationships/font" Target="fonts/RussoOne-regular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Roboto-bold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Roboto-regular.fntdata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font" Target="fonts/Roboto-italic.fntdata"/><Relationship Id="rId14" Type="http://schemas.openxmlformats.org/officeDocument/2006/relationships/slide" Target="slides/slide10.xml"/><Relationship Id="rId58" Type="http://schemas.openxmlformats.org/officeDocument/2006/relationships/font" Target="fonts/Robo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209e19a1_0_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209e19a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209e19a1_0_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209e19a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209e19a1_0_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209e19a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209e19a1_0_1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209e19a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209e19a1_0_1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209e19a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209e19a1_0_1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209e19a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209e19a1_0_1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209e19a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209e19a1_0_1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209e19a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209e19a1_0_1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209e19a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209e19a1_0_1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209e19a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1d10bc23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1d10bc2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209e19a1_0_1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209e19a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209e19a1_0_1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3209e19a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209e19a1_0_1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3209e19a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209e19a1_0_2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3209e19a1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209e19a1_0_2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3209e19a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3209e19a1_0_2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3209e19a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3209e19a1_0_2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3209e19a1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3209e19a1_0_3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3209e19a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3209e19a1_0_1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3209e19a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3209e19a1_0_3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3209e19a1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1d10bc23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1d10bc2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3209e19a1_0_3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3209e19a1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3209e19a1_0_4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3209e19a1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3209e19a1_0_4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3209e19a1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3209e19a1_0_4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3209e19a1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3209e19a1_0_4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3209e19a1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3209e19a1_0_5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3209e19a1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3209e19a1_0_5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3209e19a1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3209e19a1_0_5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3209e19a1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3209e19a1_0_5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3209e19a1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3209e19a1_0_11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3209e19a1_0_1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209e19a1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209e19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3209e19a1_0_6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3209e19a1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3209e19a1_0_6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3209e19a1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3209e19a1_0_6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3209e19a1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3209e19a1_0_7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3209e19a1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3209e19a1_0_8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3209e19a1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3209e19a1_0_8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3209e19a1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3209e19a1_0_9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3209e19a1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3209e19a1_0_10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3209e19a1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3209e19a1_0_10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3209e19a1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3209e19a1_0_10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3209e19a1_0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209e19a1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209e19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3209e19a1_0_11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3209e19a1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3209e19a1_0_11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3209e19a1_0_1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72d1ffec0_0_2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72d1ffec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209e19a1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209e19a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209e19a1_0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209e19a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209e19a1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209e19a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209e19a1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209e19a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147625" y="188379"/>
            <a:ext cx="40452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251725" y="1490408"/>
            <a:ext cx="38370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5" y="0"/>
            <a:ext cx="9144000" cy="1258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Droid Serif"/>
              <a:buNone/>
              <a:defRPr sz="36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○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148225" y="6412725"/>
            <a:ext cx="1209000" cy="445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DCC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in Asynchronous Networks with Stopping Failures</a:t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Ítalo F. S. Cunha</a:t>
            </a:r>
            <a:endParaRPr/>
          </a:p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147625" y="188379"/>
            <a:ext cx="40452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Termination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3525" y="1490400"/>
            <a:ext cx="44358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If all processes propose the same v in round r, then processes decide v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Probability (½)</a:t>
            </a:r>
            <a:r>
              <a:rPr baseline="30000" lang="en"/>
              <a:t>n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May take many rounds if n is large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But </a:t>
            </a:r>
            <a:r>
              <a:rPr i="1" lang="en"/>
              <a:t>will</a:t>
            </a:r>
            <a:r>
              <a:rPr lang="en"/>
              <a:t> happen</a:t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4585300" y="2751300"/>
            <a:ext cx="4435800" cy="2450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4585175" y="966900"/>
            <a:ext cx="4435800" cy="178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4585300" y="139550"/>
            <a:ext cx="4435800" cy="6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01 a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← initial bit value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02 r ← 1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03 loop: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04   send (a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, r) to all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05   A ← {a</a:t>
            </a:r>
            <a:r>
              <a:rPr baseline="30000" lang="en" sz="1600"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| (a</a:t>
            </a:r>
            <a:r>
              <a:rPr baseline="30000" lang="en" sz="1600"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, r)} for the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        first n-f (a</a:t>
            </a:r>
            <a:r>
              <a:rPr baseline="30000" lang="en" sz="1600"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, r) messages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06   if all e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∊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A identical: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07     b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← identical value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08   else: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09     b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←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⊥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10   send (b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, r) to all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   B ← {b</a:t>
            </a:r>
            <a:r>
              <a:rPr baseline="30000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| (b</a:t>
            </a:r>
            <a:r>
              <a:rPr baseline="30000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r)} for the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first n-f (b</a:t>
            </a:r>
            <a:r>
              <a:rPr baseline="30000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r) messages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12   if all v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∊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B identical: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13     decide v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14   elif exists v ≠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⊥ ∊ B: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15     a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← v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14   else: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15     a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← random([0, 1])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16   r ← r+1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Randomized algorithms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More efficient approaches exist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Down to O(n log</a:t>
            </a:r>
            <a:r>
              <a:rPr baseline="30000" lang="en"/>
              <a:t>2</a:t>
            </a:r>
            <a:r>
              <a:rPr lang="en"/>
              <a:t> n) expected operations/process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(n−1)-failures resilient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Solutions even for Byzantine failures</a:t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Paxos consensus algorithm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Practical trade-offs → applications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10 years without being published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Works with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Asynchronous networks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Process stopping failures </a:t>
            </a:r>
            <a:r>
              <a:rPr lang="en">
                <a:solidFill>
                  <a:srgbClr val="E06666"/>
                </a:solidFill>
              </a:rPr>
              <a:t>and restarts</a:t>
            </a:r>
            <a:endParaRPr>
              <a:solidFill>
                <a:srgbClr val="E06666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Message loss, duplication, out-of-order delivery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Does not work with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Process Byzantine f</a:t>
            </a:r>
            <a:r>
              <a:rPr lang="en"/>
              <a:t>ailures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Message corruption</a:t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Safety guarantees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Only a value with has been proposed can be chosen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Equivalent to previous stronger validity condition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Only a single value can be chosen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Process never learns a value unless it was chosen</a:t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Paxos processes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Three types of agents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Proposers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Acceptors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Learners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Each process can run all three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For resiliency against failures, we have multiple instances of each agent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Value is proposed → accepted → chosen</a:t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Proposer proposes a value to a set of acceptors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Acceptors </a:t>
            </a:r>
            <a:r>
              <a:rPr i="1" lang="en"/>
              <a:t>may</a:t>
            </a:r>
            <a:r>
              <a:rPr lang="en"/>
              <a:t> accept a value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The value is chosen if a large enough set of acceptors accept it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How large is large enough?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Any majority</a:t>
            </a:r>
            <a:endParaRPr/>
          </a:p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 value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 the absence of failure of message loss, want a value to be chosen even if it is proposed once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P1: </a:t>
            </a:r>
            <a:r>
              <a:rPr lang="en"/>
              <a:t>An acceptor must accept the first proposal it receives.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 value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 the absence of failure of message loss, want a value to be chosen even if it is proposed once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P1: </a:t>
            </a:r>
            <a:r>
              <a:rPr lang="en"/>
              <a:t>An acceptor must accept the first proposal it receives.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</a:rPr>
              <a:t>Problem?</a:t>
            </a:r>
            <a:endParaRPr/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 value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 the absence of failure of message loss, want a value to be chosen even if it is proposed once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P1: </a:t>
            </a:r>
            <a:r>
              <a:rPr lang="en"/>
              <a:t>An acceptor must accept the first proposal it receives.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Problem?</a:t>
            </a:r>
            <a:r>
              <a:rPr lang="en"/>
              <a:t> Different proposers may propose different values at about the same time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Different values accepted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 majority</a:t>
            </a:r>
            <a:endParaRPr sz="2400"/>
          </a:p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Achieving majority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We require majority and that processes accept first proposal: acceptors need to accept multiple proposals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Keep track of different proposals (with numbers)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Guarantee chosen proposals have the same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in asynchronous networks</a:t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Algorithms for stopping failures: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FloodSet, FloodMin, optimizations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f+1 rounds, any number of processes, low communication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Algorithms for Byzantine failures: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Exponential Information Gathering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f+1 rounds, n &gt; 3f, exponential communication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Asynchronous networks: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Consensus is impossible with failures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Even if n is large and f is just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Achieving majority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We require majority and that processes accept first proposal: acceptors need to accept multiple proposals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Keep track of different proposals (with numbers)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Guarantee chosen proposals have the same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</a:rPr>
              <a:t>P2: </a:t>
            </a:r>
            <a:r>
              <a:rPr lang="en"/>
              <a:t>If a proposal with value v is chosen, then every higher-numbered proposal that is chosen has value v.</a:t>
            </a:r>
            <a:endParaRPr/>
          </a:p>
        </p:txBody>
      </p:sp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Ensuring safety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P2: </a:t>
            </a:r>
            <a:r>
              <a:rPr lang="en"/>
              <a:t>If a proposal with value v is chosen, then every higher-numbered proposal that is </a:t>
            </a:r>
            <a:r>
              <a:rPr lang="en">
                <a:solidFill>
                  <a:srgbClr val="FF0000"/>
                </a:solidFill>
              </a:rPr>
              <a:t>chosen</a:t>
            </a:r>
            <a:r>
              <a:rPr lang="en"/>
              <a:t> has value v.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P2</a:t>
            </a:r>
            <a:r>
              <a:rPr baseline="30000" lang="en">
                <a:solidFill>
                  <a:srgbClr val="FF0000"/>
                </a:solidFill>
              </a:rPr>
              <a:t>a</a:t>
            </a:r>
            <a:r>
              <a:rPr lang="en">
                <a:solidFill>
                  <a:srgbClr val="FF0000"/>
                </a:solidFill>
              </a:rPr>
              <a:t>: </a:t>
            </a:r>
            <a:r>
              <a:rPr lang="en"/>
              <a:t>If a proposal with value v is chosen, then every higher-numbered proposal that is </a:t>
            </a:r>
            <a:r>
              <a:rPr lang="en">
                <a:solidFill>
                  <a:srgbClr val="FF0000"/>
                </a:solidFill>
              </a:rPr>
              <a:t>accepted</a:t>
            </a:r>
            <a:r>
              <a:rPr lang="en"/>
              <a:t> by any acceptor has value v.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Proposal can only be </a:t>
            </a:r>
            <a:r>
              <a:rPr lang="en">
                <a:solidFill>
                  <a:srgbClr val="FF0000"/>
                </a:solidFill>
              </a:rPr>
              <a:t>chosen</a:t>
            </a:r>
            <a:r>
              <a:rPr lang="en"/>
              <a:t> if </a:t>
            </a:r>
            <a:r>
              <a:rPr lang="en">
                <a:solidFill>
                  <a:srgbClr val="FF0000"/>
                </a:solidFill>
              </a:rPr>
              <a:t>accepted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8" name="Google Shape;208;p3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Ensuring safety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536631"/>
            <a:ext cx="8520600" cy="1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P2</a:t>
            </a:r>
            <a:r>
              <a:rPr baseline="30000" lang="en">
                <a:solidFill>
                  <a:srgbClr val="FF0000"/>
                </a:solidFill>
              </a:rPr>
              <a:t>a</a:t>
            </a:r>
            <a:r>
              <a:rPr lang="en">
                <a:solidFill>
                  <a:srgbClr val="FF0000"/>
                </a:solidFill>
              </a:rPr>
              <a:t>: </a:t>
            </a:r>
            <a:r>
              <a:rPr lang="en"/>
              <a:t>If a proposal with value v is chosen, then every higher-numbered proposal that is </a:t>
            </a:r>
            <a:r>
              <a:rPr lang="en">
                <a:solidFill>
                  <a:srgbClr val="FF0000"/>
                </a:solidFill>
              </a:rPr>
              <a:t>accepted</a:t>
            </a:r>
            <a:r>
              <a:rPr lang="en"/>
              <a:t> by any acceptor has value v.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</a:rPr>
              <a:t>Problem? </a:t>
            </a:r>
            <a:r>
              <a:rPr lang="en"/>
              <a:t>What if a process has not accepted anything and another process reboots?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6" name="Google Shape;216;p33"/>
          <p:cNvCxnSpPr/>
          <p:nvPr/>
        </p:nvCxnSpPr>
        <p:spPr>
          <a:xfrm>
            <a:off x="866875" y="4623375"/>
            <a:ext cx="0" cy="18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33"/>
          <p:cNvCxnSpPr/>
          <p:nvPr/>
        </p:nvCxnSpPr>
        <p:spPr>
          <a:xfrm>
            <a:off x="1658206" y="4623375"/>
            <a:ext cx="0" cy="18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3"/>
          <p:cNvCxnSpPr/>
          <p:nvPr/>
        </p:nvCxnSpPr>
        <p:spPr>
          <a:xfrm>
            <a:off x="2449538" y="4623375"/>
            <a:ext cx="0" cy="18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3"/>
          <p:cNvCxnSpPr/>
          <p:nvPr/>
        </p:nvCxnSpPr>
        <p:spPr>
          <a:xfrm>
            <a:off x="3240869" y="4623375"/>
            <a:ext cx="0" cy="18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3"/>
          <p:cNvCxnSpPr/>
          <p:nvPr/>
        </p:nvCxnSpPr>
        <p:spPr>
          <a:xfrm>
            <a:off x="4032200" y="4623375"/>
            <a:ext cx="0" cy="18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33"/>
          <p:cNvCxnSpPr/>
          <p:nvPr/>
        </p:nvCxnSpPr>
        <p:spPr>
          <a:xfrm>
            <a:off x="876525" y="483527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2" name="Google Shape;222;p33"/>
          <p:cNvCxnSpPr/>
          <p:nvPr/>
        </p:nvCxnSpPr>
        <p:spPr>
          <a:xfrm>
            <a:off x="876525" y="4825650"/>
            <a:ext cx="1572300" cy="288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3" name="Google Shape;223;p33"/>
          <p:cNvCxnSpPr/>
          <p:nvPr/>
        </p:nvCxnSpPr>
        <p:spPr>
          <a:xfrm>
            <a:off x="886150" y="4825650"/>
            <a:ext cx="2354100" cy="288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Ensuring safety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1536631"/>
            <a:ext cx="8520600" cy="1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P2</a:t>
            </a:r>
            <a:r>
              <a:rPr baseline="30000" lang="en">
                <a:solidFill>
                  <a:srgbClr val="FF0000"/>
                </a:solidFill>
              </a:rPr>
              <a:t>a</a:t>
            </a:r>
            <a:r>
              <a:rPr lang="en">
                <a:solidFill>
                  <a:srgbClr val="FF0000"/>
                </a:solidFill>
              </a:rPr>
              <a:t>: </a:t>
            </a:r>
            <a:r>
              <a:rPr lang="en"/>
              <a:t>If a proposal with value v is chosen, then every higher-numbered proposal that is </a:t>
            </a:r>
            <a:r>
              <a:rPr lang="en">
                <a:solidFill>
                  <a:srgbClr val="FF0000"/>
                </a:solidFill>
              </a:rPr>
              <a:t>accepted</a:t>
            </a:r>
            <a:r>
              <a:rPr lang="en"/>
              <a:t> by any acceptor has value v.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</a:rPr>
              <a:t>Problem? </a:t>
            </a:r>
            <a:r>
              <a:rPr lang="en"/>
              <a:t>What if a process has not accepted anything and another process reboots?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0" name="Google Shape;230;p3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1" name="Google Shape;231;p34"/>
          <p:cNvCxnSpPr/>
          <p:nvPr/>
        </p:nvCxnSpPr>
        <p:spPr>
          <a:xfrm>
            <a:off x="866875" y="4623375"/>
            <a:ext cx="0" cy="18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4"/>
          <p:cNvCxnSpPr/>
          <p:nvPr/>
        </p:nvCxnSpPr>
        <p:spPr>
          <a:xfrm>
            <a:off x="1658206" y="4623375"/>
            <a:ext cx="0" cy="18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4"/>
          <p:cNvCxnSpPr/>
          <p:nvPr/>
        </p:nvCxnSpPr>
        <p:spPr>
          <a:xfrm>
            <a:off x="2449538" y="4623375"/>
            <a:ext cx="0" cy="18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4"/>
          <p:cNvCxnSpPr/>
          <p:nvPr/>
        </p:nvCxnSpPr>
        <p:spPr>
          <a:xfrm>
            <a:off x="3240869" y="4623375"/>
            <a:ext cx="0" cy="18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4"/>
          <p:cNvCxnSpPr/>
          <p:nvPr/>
        </p:nvCxnSpPr>
        <p:spPr>
          <a:xfrm>
            <a:off x="4032200" y="4623375"/>
            <a:ext cx="0" cy="18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4"/>
          <p:cNvCxnSpPr/>
          <p:nvPr/>
        </p:nvCxnSpPr>
        <p:spPr>
          <a:xfrm>
            <a:off x="876525" y="483527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7" name="Google Shape;237;p34"/>
          <p:cNvCxnSpPr/>
          <p:nvPr/>
        </p:nvCxnSpPr>
        <p:spPr>
          <a:xfrm>
            <a:off x="876525" y="4825650"/>
            <a:ext cx="1572300" cy="288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8" name="Google Shape;238;p34"/>
          <p:cNvCxnSpPr/>
          <p:nvPr/>
        </p:nvCxnSpPr>
        <p:spPr>
          <a:xfrm>
            <a:off x="886150" y="4825650"/>
            <a:ext cx="2354100" cy="288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9" name="Google Shape;239;p34"/>
          <p:cNvCxnSpPr/>
          <p:nvPr/>
        </p:nvCxnSpPr>
        <p:spPr>
          <a:xfrm flipH="1">
            <a:off x="868325" y="5114550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0" name="Google Shape;240;p34"/>
          <p:cNvCxnSpPr/>
          <p:nvPr/>
        </p:nvCxnSpPr>
        <p:spPr>
          <a:xfrm flipH="1">
            <a:off x="876525" y="5114550"/>
            <a:ext cx="1572300" cy="28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1" name="Google Shape;241;p34"/>
          <p:cNvCxnSpPr/>
          <p:nvPr/>
        </p:nvCxnSpPr>
        <p:spPr>
          <a:xfrm flipH="1">
            <a:off x="895650" y="5114550"/>
            <a:ext cx="23445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Ensuring safety</a:t>
            </a:r>
            <a:endParaRPr/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311700" y="1536631"/>
            <a:ext cx="8520600" cy="1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P2</a:t>
            </a:r>
            <a:r>
              <a:rPr baseline="30000" lang="en">
                <a:solidFill>
                  <a:srgbClr val="FF0000"/>
                </a:solidFill>
              </a:rPr>
              <a:t>a</a:t>
            </a:r>
            <a:r>
              <a:rPr lang="en">
                <a:solidFill>
                  <a:srgbClr val="FF0000"/>
                </a:solidFill>
              </a:rPr>
              <a:t>: </a:t>
            </a:r>
            <a:r>
              <a:rPr lang="en"/>
              <a:t>If a proposal with value v is chosen, then every higher-numbered proposal that is </a:t>
            </a:r>
            <a:r>
              <a:rPr lang="en">
                <a:solidFill>
                  <a:srgbClr val="FF0000"/>
                </a:solidFill>
              </a:rPr>
              <a:t>accepted</a:t>
            </a:r>
            <a:r>
              <a:rPr lang="en"/>
              <a:t> by any acceptor has value v.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</a:rPr>
              <a:t>Problem? </a:t>
            </a:r>
            <a:r>
              <a:rPr lang="en"/>
              <a:t>What if a process has not accepted anything and another process reboots?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8" name="Google Shape;248;p3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9" name="Google Shape;249;p35"/>
          <p:cNvCxnSpPr/>
          <p:nvPr/>
        </p:nvCxnSpPr>
        <p:spPr>
          <a:xfrm>
            <a:off x="866875" y="4623375"/>
            <a:ext cx="0" cy="18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35"/>
          <p:cNvCxnSpPr/>
          <p:nvPr/>
        </p:nvCxnSpPr>
        <p:spPr>
          <a:xfrm>
            <a:off x="1658206" y="4623375"/>
            <a:ext cx="0" cy="18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35"/>
          <p:cNvCxnSpPr/>
          <p:nvPr/>
        </p:nvCxnSpPr>
        <p:spPr>
          <a:xfrm>
            <a:off x="2449538" y="4623375"/>
            <a:ext cx="0" cy="18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5"/>
          <p:cNvCxnSpPr/>
          <p:nvPr/>
        </p:nvCxnSpPr>
        <p:spPr>
          <a:xfrm>
            <a:off x="3240869" y="4623375"/>
            <a:ext cx="0" cy="18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35"/>
          <p:cNvCxnSpPr/>
          <p:nvPr/>
        </p:nvCxnSpPr>
        <p:spPr>
          <a:xfrm>
            <a:off x="4032200" y="4623375"/>
            <a:ext cx="0" cy="18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35"/>
          <p:cNvCxnSpPr/>
          <p:nvPr/>
        </p:nvCxnSpPr>
        <p:spPr>
          <a:xfrm>
            <a:off x="876525" y="483527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5" name="Google Shape;255;p35"/>
          <p:cNvCxnSpPr/>
          <p:nvPr/>
        </p:nvCxnSpPr>
        <p:spPr>
          <a:xfrm>
            <a:off x="876525" y="4825650"/>
            <a:ext cx="1572300" cy="288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6" name="Google Shape;256;p35"/>
          <p:cNvCxnSpPr/>
          <p:nvPr/>
        </p:nvCxnSpPr>
        <p:spPr>
          <a:xfrm>
            <a:off x="886150" y="4825650"/>
            <a:ext cx="2354100" cy="288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7" name="Google Shape;257;p35"/>
          <p:cNvCxnSpPr/>
          <p:nvPr/>
        </p:nvCxnSpPr>
        <p:spPr>
          <a:xfrm flipH="1">
            <a:off x="868325" y="5114550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8" name="Google Shape;258;p35"/>
          <p:cNvCxnSpPr/>
          <p:nvPr/>
        </p:nvCxnSpPr>
        <p:spPr>
          <a:xfrm flipH="1">
            <a:off x="876525" y="5114550"/>
            <a:ext cx="1572300" cy="28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9" name="Google Shape;259;p35"/>
          <p:cNvCxnSpPr/>
          <p:nvPr/>
        </p:nvCxnSpPr>
        <p:spPr>
          <a:xfrm flipH="1">
            <a:off x="895650" y="5114550"/>
            <a:ext cx="23445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0" name="Google Shape;260;p35"/>
          <p:cNvSpPr/>
          <p:nvPr/>
        </p:nvSpPr>
        <p:spPr>
          <a:xfrm>
            <a:off x="1595675" y="5152300"/>
            <a:ext cx="125100" cy="11277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5"/>
          <p:cNvSpPr/>
          <p:nvPr/>
        </p:nvSpPr>
        <p:spPr>
          <a:xfrm>
            <a:off x="2386988" y="5152300"/>
            <a:ext cx="125100" cy="11277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5"/>
          <p:cNvSpPr/>
          <p:nvPr/>
        </p:nvSpPr>
        <p:spPr>
          <a:xfrm>
            <a:off x="3177950" y="5152300"/>
            <a:ext cx="125100" cy="11277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5"/>
          <p:cNvSpPr/>
          <p:nvPr/>
        </p:nvSpPr>
        <p:spPr>
          <a:xfrm>
            <a:off x="804350" y="5449175"/>
            <a:ext cx="125100" cy="8307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Ensuring safety</a:t>
            </a:r>
            <a:endParaRPr/>
          </a:p>
        </p:txBody>
      </p:sp>
      <p:sp>
        <p:nvSpPr>
          <p:cNvPr id="269" name="Google Shape;269;p36"/>
          <p:cNvSpPr txBox="1"/>
          <p:nvPr>
            <p:ph idx="1" type="body"/>
          </p:nvPr>
        </p:nvSpPr>
        <p:spPr>
          <a:xfrm>
            <a:off x="311700" y="1536631"/>
            <a:ext cx="8520600" cy="1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P2</a:t>
            </a:r>
            <a:r>
              <a:rPr baseline="30000" lang="en">
                <a:solidFill>
                  <a:srgbClr val="FF0000"/>
                </a:solidFill>
              </a:rPr>
              <a:t>a</a:t>
            </a:r>
            <a:r>
              <a:rPr lang="en">
                <a:solidFill>
                  <a:srgbClr val="FF0000"/>
                </a:solidFill>
              </a:rPr>
              <a:t>: </a:t>
            </a:r>
            <a:r>
              <a:rPr lang="en"/>
              <a:t>If a proposal with value v is chosen, then every higher-numbered proposal that is </a:t>
            </a:r>
            <a:r>
              <a:rPr lang="en">
                <a:solidFill>
                  <a:srgbClr val="FF0000"/>
                </a:solidFill>
              </a:rPr>
              <a:t>accepted</a:t>
            </a:r>
            <a:r>
              <a:rPr lang="en"/>
              <a:t> by any acceptor has value v.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</a:rPr>
              <a:t>Problem? </a:t>
            </a:r>
            <a:r>
              <a:rPr lang="en"/>
              <a:t>What if a process has not accepted anything and another process reboots?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0" name="Google Shape;270;p3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1" name="Google Shape;271;p36"/>
          <p:cNvCxnSpPr/>
          <p:nvPr/>
        </p:nvCxnSpPr>
        <p:spPr>
          <a:xfrm>
            <a:off x="866875" y="4623375"/>
            <a:ext cx="0" cy="18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36"/>
          <p:cNvCxnSpPr/>
          <p:nvPr/>
        </p:nvCxnSpPr>
        <p:spPr>
          <a:xfrm>
            <a:off x="1658206" y="4623375"/>
            <a:ext cx="0" cy="18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36"/>
          <p:cNvCxnSpPr/>
          <p:nvPr/>
        </p:nvCxnSpPr>
        <p:spPr>
          <a:xfrm>
            <a:off x="2449538" y="4623375"/>
            <a:ext cx="0" cy="18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36"/>
          <p:cNvCxnSpPr/>
          <p:nvPr/>
        </p:nvCxnSpPr>
        <p:spPr>
          <a:xfrm>
            <a:off x="3240869" y="4623375"/>
            <a:ext cx="0" cy="18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36"/>
          <p:cNvCxnSpPr/>
          <p:nvPr/>
        </p:nvCxnSpPr>
        <p:spPr>
          <a:xfrm>
            <a:off x="4032200" y="4623375"/>
            <a:ext cx="0" cy="18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36"/>
          <p:cNvCxnSpPr/>
          <p:nvPr/>
        </p:nvCxnSpPr>
        <p:spPr>
          <a:xfrm>
            <a:off x="876525" y="483527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7" name="Google Shape;277;p36"/>
          <p:cNvCxnSpPr/>
          <p:nvPr/>
        </p:nvCxnSpPr>
        <p:spPr>
          <a:xfrm>
            <a:off x="876525" y="4825650"/>
            <a:ext cx="1572300" cy="288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8" name="Google Shape;278;p36"/>
          <p:cNvCxnSpPr/>
          <p:nvPr/>
        </p:nvCxnSpPr>
        <p:spPr>
          <a:xfrm>
            <a:off x="886150" y="4825650"/>
            <a:ext cx="2354100" cy="288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9" name="Google Shape;279;p36"/>
          <p:cNvCxnSpPr/>
          <p:nvPr/>
        </p:nvCxnSpPr>
        <p:spPr>
          <a:xfrm flipH="1">
            <a:off x="868325" y="5114550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0" name="Google Shape;280;p36"/>
          <p:cNvCxnSpPr/>
          <p:nvPr/>
        </p:nvCxnSpPr>
        <p:spPr>
          <a:xfrm flipH="1">
            <a:off x="876525" y="5114550"/>
            <a:ext cx="1572300" cy="28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1" name="Google Shape;281;p36"/>
          <p:cNvCxnSpPr/>
          <p:nvPr/>
        </p:nvCxnSpPr>
        <p:spPr>
          <a:xfrm flipH="1">
            <a:off x="895650" y="5114550"/>
            <a:ext cx="23445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82" name="Google Shape;282;p36"/>
          <p:cNvSpPr/>
          <p:nvPr/>
        </p:nvSpPr>
        <p:spPr>
          <a:xfrm>
            <a:off x="1595675" y="5152300"/>
            <a:ext cx="125100" cy="11277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6"/>
          <p:cNvSpPr/>
          <p:nvPr/>
        </p:nvSpPr>
        <p:spPr>
          <a:xfrm>
            <a:off x="2386988" y="5152300"/>
            <a:ext cx="125100" cy="11277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6"/>
          <p:cNvSpPr/>
          <p:nvPr/>
        </p:nvSpPr>
        <p:spPr>
          <a:xfrm>
            <a:off x="3177950" y="5152300"/>
            <a:ext cx="125100" cy="11277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6"/>
          <p:cNvSpPr/>
          <p:nvPr/>
        </p:nvSpPr>
        <p:spPr>
          <a:xfrm>
            <a:off x="804350" y="5449175"/>
            <a:ext cx="125100" cy="8307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6" name="Google Shape;286;p36"/>
          <p:cNvCxnSpPr/>
          <p:nvPr/>
        </p:nvCxnSpPr>
        <p:spPr>
          <a:xfrm>
            <a:off x="4849200" y="4623375"/>
            <a:ext cx="0" cy="18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Ensuring safety</a:t>
            </a:r>
            <a:endParaRPr/>
          </a:p>
        </p:txBody>
      </p:sp>
      <p:sp>
        <p:nvSpPr>
          <p:cNvPr id="292" name="Google Shape;292;p37"/>
          <p:cNvSpPr txBox="1"/>
          <p:nvPr>
            <p:ph idx="1" type="body"/>
          </p:nvPr>
        </p:nvSpPr>
        <p:spPr>
          <a:xfrm>
            <a:off x="311700" y="1536631"/>
            <a:ext cx="8520600" cy="1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P2</a:t>
            </a:r>
            <a:r>
              <a:rPr baseline="30000" lang="en">
                <a:solidFill>
                  <a:srgbClr val="FF0000"/>
                </a:solidFill>
              </a:rPr>
              <a:t>a</a:t>
            </a:r>
            <a:r>
              <a:rPr lang="en">
                <a:solidFill>
                  <a:srgbClr val="FF0000"/>
                </a:solidFill>
              </a:rPr>
              <a:t>: </a:t>
            </a:r>
            <a:r>
              <a:rPr lang="en"/>
              <a:t>If a proposal with value v is chosen, then every higher-numbered proposal that is </a:t>
            </a:r>
            <a:r>
              <a:rPr lang="en">
                <a:solidFill>
                  <a:srgbClr val="FF0000"/>
                </a:solidFill>
              </a:rPr>
              <a:t>accepted</a:t>
            </a:r>
            <a:r>
              <a:rPr lang="en"/>
              <a:t> by any acceptor has value v.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</a:rPr>
              <a:t>Problem? </a:t>
            </a:r>
            <a:r>
              <a:rPr lang="en"/>
              <a:t>What if a process has not accepted anything and another process reboots?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3" name="Google Shape;293;p3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4" name="Google Shape;294;p37"/>
          <p:cNvCxnSpPr/>
          <p:nvPr/>
        </p:nvCxnSpPr>
        <p:spPr>
          <a:xfrm>
            <a:off x="866875" y="4623375"/>
            <a:ext cx="0" cy="18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37"/>
          <p:cNvCxnSpPr/>
          <p:nvPr/>
        </p:nvCxnSpPr>
        <p:spPr>
          <a:xfrm>
            <a:off x="1658206" y="4623375"/>
            <a:ext cx="0" cy="18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7"/>
          <p:cNvCxnSpPr/>
          <p:nvPr/>
        </p:nvCxnSpPr>
        <p:spPr>
          <a:xfrm>
            <a:off x="2449538" y="4623375"/>
            <a:ext cx="0" cy="18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7"/>
          <p:cNvCxnSpPr/>
          <p:nvPr/>
        </p:nvCxnSpPr>
        <p:spPr>
          <a:xfrm>
            <a:off x="3240869" y="4623375"/>
            <a:ext cx="0" cy="18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7"/>
          <p:cNvCxnSpPr/>
          <p:nvPr/>
        </p:nvCxnSpPr>
        <p:spPr>
          <a:xfrm>
            <a:off x="4032200" y="4623375"/>
            <a:ext cx="0" cy="18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37"/>
          <p:cNvCxnSpPr/>
          <p:nvPr/>
        </p:nvCxnSpPr>
        <p:spPr>
          <a:xfrm>
            <a:off x="876525" y="483527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0" name="Google Shape;300;p37"/>
          <p:cNvCxnSpPr/>
          <p:nvPr/>
        </p:nvCxnSpPr>
        <p:spPr>
          <a:xfrm>
            <a:off x="876525" y="4825650"/>
            <a:ext cx="1572300" cy="288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1" name="Google Shape;301;p37"/>
          <p:cNvCxnSpPr/>
          <p:nvPr/>
        </p:nvCxnSpPr>
        <p:spPr>
          <a:xfrm>
            <a:off x="886150" y="4825650"/>
            <a:ext cx="2354100" cy="288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2" name="Google Shape;302;p37"/>
          <p:cNvCxnSpPr/>
          <p:nvPr/>
        </p:nvCxnSpPr>
        <p:spPr>
          <a:xfrm flipH="1">
            <a:off x="868325" y="5114550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3" name="Google Shape;303;p37"/>
          <p:cNvCxnSpPr/>
          <p:nvPr/>
        </p:nvCxnSpPr>
        <p:spPr>
          <a:xfrm flipH="1">
            <a:off x="876525" y="5114550"/>
            <a:ext cx="1572300" cy="28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4" name="Google Shape;304;p37"/>
          <p:cNvCxnSpPr/>
          <p:nvPr/>
        </p:nvCxnSpPr>
        <p:spPr>
          <a:xfrm flipH="1">
            <a:off x="895650" y="5114550"/>
            <a:ext cx="23445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5" name="Google Shape;305;p37"/>
          <p:cNvSpPr/>
          <p:nvPr/>
        </p:nvSpPr>
        <p:spPr>
          <a:xfrm>
            <a:off x="1595675" y="5152300"/>
            <a:ext cx="125100" cy="11277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7"/>
          <p:cNvSpPr/>
          <p:nvPr/>
        </p:nvSpPr>
        <p:spPr>
          <a:xfrm>
            <a:off x="2386988" y="5152300"/>
            <a:ext cx="125100" cy="11277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7"/>
          <p:cNvSpPr/>
          <p:nvPr/>
        </p:nvSpPr>
        <p:spPr>
          <a:xfrm>
            <a:off x="3177950" y="5152300"/>
            <a:ext cx="125100" cy="11277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"/>
          <p:cNvSpPr/>
          <p:nvPr/>
        </p:nvSpPr>
        <p:spPr>
          <a:xfrm>
            <a:off x="804350" y="5449175"/>
            <a:ext cx="125100" cy="8307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9" name="Google Shape;309;p37"/>
          <p:cNvCxnSpPr/>
          <p:nvPr/>
        </p:nvCxnSpPr>
        <p:spPr>
          <a:xfrm>
            <a:off x="4849200" y="4623375"/>
            <a:ext cx="0" cy="18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37"/>
          <p:cNvCxnSpPr/>
          <p:nvPr/>
        </p:nvCxnSpPr>
        <p:spPr>
          <a:xfrm flipH="1">
            <a:off x="4031450" y="5625100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1" name="Google Shape;311;p37"/>
          <p:cNvCxnSpPr/>
          <p:nvPr/>
        </p:nvCxnSpPr>
        <p:spPr>
          <a:xfrm>
            <a:off x="4059300" y="5904400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Ensuring safety</a:t>
            </a:r>
            <a:endParaRPr/>
          </a:p>
        </p:txBody>
      </p:sp>
      <p:sp>
        <p:nvSpPr>
          <p:cNvPr id="317" name="Google Shape;317;p38"/>
          <p:cNvSpPr txBox="1"/>
          <p:nvPr>
            <p:ph idx="1" type="body"/>
          </p:nvPr>
        </p:nvSpPr>
        <p:spPr>
          <a:xfrm>
            <a:off x="311700" y="1536631"/>
            <a:ext cx="8520600" cy="1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P2</a:t>
            </a:r>
            <a:r>
              <a:rPr baseline="30000" lang="en">
                <a:solidFill>
                  <a:srgbClr val="FF0000"/>
                </a:solidFill>
              </a:rPr>
              <a:t>a</a:t>
            </a:r>
            <a:r>
              <a:rPr lang="en">
                <a:solidFill>
                  <a:srgbClr val="FF0000"/>
                </a:solidFill>
              </a:rPr>
              <a:t>: </a:t>
            </a:r>
            <a:r>
              <a:rPr lang="en"/>
              <a:t>If a proposal with value v is chosen, then every higher-numbered proposal that is </a:t>
            </a:r>
            <a:r>
              <a:rPr lang="en">
                <a:solidFill>
                  <a:srgbClr val="FF0000"/>
                </a:solidFill>
              </a:rPr>
              <a:t>accepted</a:t>
            </a:r>
            <a:r>
              <a:rPr lang="en"/>
              <a:t> by any acceptor has value v.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</a:rPr>
              <a:t>Problem? </a:t>
            </a:r>
            <a:r>
              <a:rPr lang="en"/>
              <a:t>What if a process has not accepted anything and another process reboots?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18" name="Google Shape;318;p3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9" name="Google Shape;319;p38"/>
          <p:cNvCxnSpPr/>
          <p:nvPr/>
        </p:nvCxnSpPr>
        <p:spPr>
          <a:xfrm>
            <a:off x="866875" y="4623375"/>
            <a:ext cx="0" cy="18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38"/>
          <p:cNvCxnSpPr/>
          <p:nvPr/>
        </p:nvCxnSpPr>
        <p:spPr>
          <a:xfrm>
            <a:off x="1658206" y="4623375"/>
            <a:ext cx="0" cy="18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38"/>
          <p:cNvCxnSpPr/>
          <p:nvPr/>
        </p:nvCxnSpPr>
        <p:spPr>
          <a:xfrm>
            <a:off x="2449538" y="4623375"/>
            <a:ext cx="0" cy="18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38"/>
          <p:cNvCxnSpPr/>
          <p:nvPr/>
        </p:nvCxnSpPr>
        <p:spPr>
          <a:xfrm>
            <a:off x="3240869" y="4623375"/>
            <a:ext cx="0" cy="18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8"/>
          <p:cNvCxnSpPr/>
          <p:nvPr/>
        </p:nvCxnSpPr>
        <p:spPr>
          <a:xfrm>
            <a:off x="4032200" y="4623375"/>
            <a:ext cx="0" cy="18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38"/>
          <p:cNvCxnSpPr/>
          <p:nvPr/>
        </p:nvCxnSpPr>
        <p:spPr>
          <a:xfrm>
            <a:off x="876525" y="483527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5" name="Google Shape;325;p38"/>
          <p:cNvCxnSpPr/>
          <p:nvPr/>
        </p:nvCxnSpPr>
        <p:spPr>
          <a:xfrm>
            <a:off x="876525" y="4825650"/>
            <a:ext cx="1572300" cy="288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6" name="Google Shape;326;p38"/>
          <p:cNvCxnSpPr/>
          <p:nvPr/>
        </p:nvCxnSpPr>
        <p:spPr>
          <a:xfrm>
            <a:off x="886150" y="4825650"/>
            <a:ext cx="2354100" cy="288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7" name="Google Shape;327;p38"/>
          <p:cNvCxnSpPr/>
          <p:nvPr/>
        </p:nvCxnSpPr>
        <p:spPr>
          <a:xfrm flipH="1">
            <a:off x="868325" y="5114550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8" name="Google Shape;328;p38"/>
          <p:cNvCxnSpPr/>
          <p:nvPr/>
        </p:nvCxnSpPr>
        <p:spPr>
          <a:xfrm flipH="1">
            <a:off x="876525" y="5114550"/>
            <a:ext cx="1572300" cy="28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9" name="Google Shape;329;p38"/>
          <p:cNvCxnSpPr/>
          <p:nvPr/>
        </p:nvCxnSpPr>
        <p:spPr>
          <a:xfrm flipH="1">
            <a:off x="895650" y="5114550"/>
            <a:ext cx="23445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0" name="Google Shape;330;p38"/>
          <p:cNvSpPr/>
          <p:nvPr/>
        </p:nvSpPr>
        <p:spPr>
          <a:xfrm>
            <a:off x="1595675" y="5152300"/>
            <a:ext cx="125100" cy="11277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8"/>
          <p:cNvSpPr/>
          <p:nvPr/>
        </p:nvSpPr>
        <p:spPr>
          <a:xfrm>
            <a:off x="2386988" y="5152300"/>
            <a:ext cx="125100" cy="11277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8"/>
          <p:cNvSpPr/>
          <p:nvPr/>
        </p:nvSpPr>
        <p:spPr>
          <a:xfrm>
            <a:off x="3177950" y="5152300"/>
            <a:ext cx="125100" cy="11277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8"/>
          <p:cNvSpPr/>
          <p:nvPr/>
        </p:nvSpPr>
        <p:spPr>
          <a:xfrm>
            <a:off x="804350" y="5449175"/>
            <a:ext cx="125100" cy="8307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" name="Google Shape;334;p38"/>
          <p:cNvCxnSpPr/>
          <p:nvPr/>
        </p:nvCxnSpPr>
        <p:spPr>
          <a:xfrm>
            <a:off x="4849200" y="4623375"/>
            <a:ext cx="0" cy="18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38"/>
          <p:cNvCxnSpPr/>
          <p:nvPr/>
        </p:nvCxnSpPr>
        <p:spPr>
          <a:xfrm flipH="1">
            <a:off x="4031450" y="5625100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6" name="Google Shape;336;p38"/>
          <p:cNvCxnSpPr/>
          <p:nvPr/>
        </p:nvCxnSpPr>
        <p:spPr>
          <a:xfrm>
            <a:off x="4059300" y="5904400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7" name="Google Shape;337;p38"/>
          <p:cNvSpPr/>
          <p:nvPr/>
        </p:nvSpPr>
        <p:spPr>
          <a:xfrm>
            <a:off x="3963211" y="5948200"/>
            <a:ext cx="125100" cy="331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Ensuring safety</a:t>
            </a:r>
            <a:endParaRPr/>
          </a:p>
        </p:txBody>
      </p:sp>
      <p:sp>
        <p:nvSpPr>
          <p:cNvPr id="343" name="Google Shape;343;p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P2: </a:t>
            </a:r>
            <a:r>
              <a:rPr lang="en"/>
              <a:t>If a proposal with value v is chosen, then every higher-numbered proposal that is </a:t>
            </a:r>
            <a:r>
              <a:rPr lang="en">
                <a:solidFill>
                  <a:srgbClr val="FF0000"/>
                </a:solidFill>
              </a:rPr>
              <a:t>chosen</a:t>
            </a:r>
            <a:r>
              <a:rPr lang="en"/>
              <a:t> has value v.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P2</a:t>
            </a:r>
            <a:r>
              <a:rPr baseline="30000" lang="en">
                <a:solidFill>
                  <a:srgbClr val="FF0000"/>
                </a:solidFill>
              </a:rPr>
              <a:t>a</a:t>
            </a:r>
            <a:r>
              <a:rPr lang="en">
                <a:solidFill>
                  <a:srgbClr val="FF0000"/>
                </a:solidFill>
              </a:rPr>
              <a:t>: </a:t>
            </a:r>
            <a:r>
              <a:rPr lang="en"/>
              <a:t>If a proposal with value v is chosen, then every higher-numbered proposal that is </a:t>
            </a:r>
            <a:r>
              <a:rPr lang="en">
                <a:solidFill>
                  <a:srgbClr val="FF0000"/>
                </a:solidFill>
              </a:rPr>
              <a:t>accepted</a:t>
            </a:r>
            <a:r>
              <a:rPr lang="en"/>
              <a:t> by any acceptor has value v.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</a:rPr>
              <a:t>P2</a:t>
            </a:r>
            <a:r>
              <a:rPr baseline="30000" lang="en">
                <a:solidFill>
                  <a:srgbClr val="FF0000"/>
                </a:solidFill>
              </a:rPr>
              <a:t>b</a:t>
            </a:r>
            <a:r>
              <a:rPr lang="en">
                <a:solidFill>
                  <a:srgbClr val="FF0000"/>
                </a:solidFill>
              </a:rPr>
              <a:t>: </a:t>
            </a:r>
            <a:r>
              <a:rPr lang="en"/>
              <a:t>If a proposal with value v is chosen, then every higher-numbered proposal </a:t>
            </a:r>
            <a:r>
              <a:rPr lang="en">
                <a:solidFill>
                  <a:srgbClr val="FF0000"/>
                </a:solidFill>
              </a:rPr>
              <a:t>proposed</a:t>
            </a:r>
            <a:r>
              <a:rPr lang="en"/>
              <a:t> by any proposer has value v.</a:t>
            </a:r>
            <a:endParaRPr/>
          </a:p>
        </p:txBody>
      </p:sp>
      <p:sp>
        <p:nvSpPr>
          <p:cNvPr id="344" name="Google Shape;344;p3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Issuing a proposal</a:t>
            </a:r>
            <a:endParaRPr/>
          </a:p>
        </p:txBody>
      </p:sp>
      <p:sp>
        <p:nvSpPr>
          <p:cNvPr id="350" name="Google Shape;350;p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A proposer selects proposal number n and sends prepare(n) request to majority of acceptors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To avoid acceptors accepting proposal n’ &lt; n, proposer asks acceptors to reply with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Promise never again to accept a proposal n’ &lt; n, and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Highest-numbered n’ &lt; n proposal it has accepted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If proposer collects responses from majority of acceptors, than it can issue proposal n with value v, where v is the value of the highest-numbered proposal in the responses</a:t>
            </a:r>
            <a:endParaRPr/>
          </a:p>
        </p:txBody>
      </p:sp>
      <p:sp>
        <p:nvSpPr>
          <p:cNvPr id="351" name="Google Shape;351;p4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Consequences of impossibility results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Cannot solve problems like transaction commit, leader election, fault diagnosis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But problems </a:t>
            </a:r>
            <a:r>
              <a:rPr i="1" lang="en">
                <a:solidFill>
                  <a:srgbClr val="E06666"/>
                </a:solidFill>
              </a:rPr>
              <a:t>must</a:t>
            </a:r>
            <a:r>
              <a:rPr lang="en">
                <a:solidFill>
                  <a:srgbClr val="E06666"/>
                </a:solidFill>
              </a:rPr>
              <a:t> </a:t>
            </a:r>
            <a:r>
              <a:rPr lang="en"/>
              <a:t>be solved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Strengthen assumptions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Timing assumptions: upper and lower bounds on message delivery time, task step time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Probabilistic assumptions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Weaken guarantees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Allow small probability of violating safety properties or not terminating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Conditional termination based on stability</a:t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Issuing a proposal</a:t>
            </a:r>
            <a:endParaRPr/>
          </a:p>
        </p:txBody>
      </p:sp>
      <p:sp>
        <p:nvSpPr>
          <p:cNvPr id="357" name="Google Shape;357;p4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8" name="Google Shape;358;p41"/>
          <p:cNvCxnSpPr/>
          <p:nvPr/>
        </p:nvCxnSpPr>
        <p:spPr>
          <a:xfrm>
            <a:off x="790675" y="1956375"/>
            <a:ext cx="0" cy="461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41"/>
          <p:cNvCxnSpPr/>
          <p:nvPr/>
        </p:nvCxnSpPr>
        <p:spPr>
          <a:xfrm>
            <a:off x="1582006" y="1956375"/>
            <a:ext cx="0" cy="451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41"/>
          <p:cNvCxnSpPr/>
          <p:nvPr/>
        </p:nvCxnSpPr>
        <p:spPr>
          <a:xfrm>
            <a:off x="2373338" y="1956375"/>
            <a:ext cx="0" cy="450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41"/>
          <p:cNvCxnSpPr/>
          <p:nvPr/>
        </p:nvCxnSpPr>
        <p:spPr>
          <a:xfrm>
            <a:off x="3164669" y="1956375"/>
            <a:ext cx="0" cy="455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41"/>
          <p:cNvCxnSpPr/>
          <p:nvPr/>
        </p:nvCxnSpPr>
        <p:spPr>
          <a:xfrm>
            <a:off x="3956000" y="1956375"/>
            <a:ext cx="0" cy="450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41"/>
          <p:cNvSpPr txBox="1"/>
          <p:nvPr/>
        </p:nvSpPr>
        <p:spPr>
          <a:xfrm>
            <a:off x="1307638" y="1510825"/>
            <a:ext cx="548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5, 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41"/>
          <p:cNvSpPr txBox="1"/>
          <p:nvPr/>
        </p:nvSpPr>
        <p:spPr>
          <a:xfrm>
            <a:off x="2098975" y="1510813"/>
            <a:ext cx="548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, 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41"/>
          <p:cNvSpPr txBox="1"/>
          <p:nvPr/>
        </p:nvSpPr>
        <p:spPr>
          <a:xfrm>
            <a:off x="2890300" y="1510825"/>
            <a:ext cx="548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, ⊥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41"/>
          <p:cNvSpPr txBox="1"/>
          <p:nvPr/>
        </p:nvSpPr>
        <p:spPr>
          <a:xfrm>
            <a:off x="3681625" y="1510825"/>
            <a:ext cx="548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-, ⊥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Issuing a proposal</a:t>
            </a:r>
            <a:endParaRPr/>
          </a:p>
        </p:txBody>
      </p:sp>
      <p:sp>
        <p:nvSpPr>
          <p:cNvPr id="372" name="Google Shape;372;p4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3" name="Google Shape;373;p42"/>
          <p:cNvCxnSpPr/>
          <p:nvPr/>
        </p:nvCxnSpPr>
        <p:spPr>
          <a:xfrm>
            <a:off x="790675" y="1956375"/>
            <a:ext cx="0" cy="461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42"/>
          <p:cNvCxnSpPr/>
          <p:nvPr/>
        </p:nvCxnSpPr>
        <p:spPr>
          <a:xfrm>
            <a:off x="1582006" y="1956375"/>
            <a:ext cx="0" cy="451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42"/>
          <p:cNvCxnSpPr/>
          <p:nvPr/>
        </p:nvCxnSpPr>
        <p:spPr>
          <a:xfrm>
            <a:off x="2373338" y="1956375"/>
            <a:ext cx="0" cy="450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42"/>
          <p:cNvCxnSpPr/>
          <p:nvPr/>
        </p:nvCxnSpPr>
        <p:spPr>
          <a:xfrm>
            <a:off x="3164669" y="1956375"/>
            <a:ext cx="0" cy="455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42"/>
          <p:cNvCxnSpPr/>
          <p:nvPr/>
        </p:nvCxnSpPr>
        <p:spPr>
          <a:xfrm>
            <a:off x="3956000" y="1956375"/>
            <a:ext cx="0" cy="450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42"/>
          <p:cNvCxnSpPr/>
          <p:nvPr/>
        </p:nvCxnSpPr>
        <p:spPr>
          <a:xfrm>
            <a:off x="800325" y="216827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9" name="Google Shape;379;p42"/>
          <p:cNvCxnSpPr/>
          <p:nvPr/>
        </p:nvCxnSpPr>
        <p:spPr>
          <a:xfrm>
            <a:off x="800325" y="2158650"/>
            <a:ext cx="1572300" cy="288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0" name="Google Shape;380;p42"/>
          <p:cNvCxnSpPr/>
          <p:nvPr/>
        </p:nvCxnSpPr>
        <p:spPr>
          <a:xfrm>
            <a:off x="809950" y="2158650"/>
            <a:ext cx="2354100" cy="288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1" name="Google Shape;381;p42"/>
          <p:cNvSpPr txBox="1"/>
          <p:nvPr/>
        </p:nvSpPr>
        <p:spPr>
          <a:xfrm>
            <a:off x="1307638" y="1510825"/>
            <a:ext cx="548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5, 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42"/>
          <p:cNvSpPr txBox="1"/>
          <p:nvPr/>
        </p:nvSpPr>
        <p:spPr>
          <a:xfrm>
            <a:off x="2098975" y="1510813"/>
            <a:ext cx="548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7, 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42"/>
          <p:cNvSpPr txBox="1"/>
          <p:nvPr/>
        </p:nvSpPr>
        <p:spPr>
          <a:xfrm>
            <a:off x="2890300" y="1510825"/>
            <a:ext cx="548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-, ⊥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42"/>
          <p:cNvSpPr txBox="1"/>
          <p:nvPr/>
        </p:nvSpPr>
        <p:spPr>
          <a:xfrm>
            <a:off x="3681625" y="1510825"/>
            <a:ext cx="548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-, ⊥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42"/>
          <p:cNvSpPr txBox="1"/>
          <p:nvPr/>
        </p:nvSpPr>
        <p:spPr>
          <a:xfrm>
            <a:off x="9725" y="2244625"/>
            <a:ext cx="1155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prepare(8)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Issuing a proposal</a:t>
            </a:r>
            <a:endParaRPr/>
          </a:p>
        </p:txBody>
      </p:sp>
      <p:sp>
        <p:nvSpPr>
          <p:cNvPr id="391" name="Google Shape;391;p4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92" name="Google Shape;392;p43"/>
          <p:cNvCxnSpPr/>
          <p:nvPr/>
        </p:nvCxnSpPr>
        <p:spPr>
          <a:xfrm>
            <a:off x="790675" y="1956375"/>
            <a:ext cx="0" cy="461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43"/>
          <p:cNvCxnSpPr/>
          <p:nvPr/>
        </p:nvCxnSpPr>
        <p:spPr>
          <a:xfrm>
            <a:off x="1582006" y="1956375"/>
            <a:ext cx="0" cy="451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43"/>
          <p:cNvCxnSpPr/>
          <p:nvPr/>
        </p:nvCxnSpPr>
        <p:spPr>
          <a:xfrm>
            <a:off x="2373338" y="1956375"/>
            <a:ext cx="0" cy="450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43"/>
          <p:cNvCxnSpPr/>
          <p:nvPr/>
        </p:nvCxnSpPr>
        <p:spPr>
          <a:xfrm>
            <a:off x="3164669" y="1956375"/>
            <a:ext cx="0" cy="455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43"/>
          <p:cNvCxnSpPr/>
          <p:nvPr/>
        </p:nvCxnSpPr>
        <p:spPr>
          <a:xfrm>
            <a:off x="3956000" y="1956375"/>
            <a:ext cx="0" cy="450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43"/>
          <p:cNvCxnSpPr/>
          <p:nvPr/>
        </p:nvCxnSpPr>
        <p:spPr>
          <a:xfrm>
            <a:off x="800325" y="216827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8" name="Google Shape;398;p43"/>
          <p:cNvCxnSpPr/>
          <p:nvPr/>
        </p:nvCxnSpPr>
        <p:spPr>
          <a:xfrm>
            <a:off x="800325" y="2158650"/>
            <a:ext cx="1572300" cy="288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809950" y="2158650"/>
            <a:ext cx="2354100" cy="288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0" name="Google Shape;400;p43"/>
          <p:cNvCxnSpPr/>
          <p:nvPr/>
        </p:nvCxnSpPr>
        <p:spPr>
          <a:xfrm flipH="1">
            <a:off x="792125" y="2447550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1" name="Google Shape;401;p43"/>
          <p:cNvCxnSpPr/>
          <p:nvPr/>
        </p:nvCxnSpPr>
        <p:spPr>
          <a:xfrm flipH="1">
            <a:off x="800325" y="2447550"/>
            <a:ext cx="1572300" cy="28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2" name="Google Shape;402;p43"/>
          <p:cNvCxnSpPr/>
          <p:nvPr/>
        </p:nvCxnSpPr>
        <p:spPr>
          <a:xfrm flipH="1">
            <a:off x="819450" y="2447550"/>
            <a:ext cx="23445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03" name="Google Shape;403;p43"/>
          <p:cNvSpPr txBox="1"/>
          <p:nvPr/>
        </p:nvSpPr>
        <p:spPr>
          <a:xfrm>
            <a:off x="1307638" y="1510825"/>
            <a:ext cx="548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5, 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43"/>
          <p:cNvSpPr txBox="1"/>
          <p:nvPr/>
        </p:nvSpPr>
        <p:spPr>
          <a:xfrm>
            <a:off x="2098975" y="1510813"/>
            <a:ext cx="548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7, 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43"/>
          <p:cNvSpPr txBox="1"/>
          <p:nvPr/>
        </p:nvSpPr>
        <p:spPr>
          <a:xfrm>
            <a:off x="2890300" y="1510825"/>
            <a:ext cx="548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-, ⊥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43"/>
          <p:cNvSpPr txBox="1"/>
          <p:nvPr/>
        </p:nvSpPr>
        <p:spPr>
          <a:xfrm>
            <a:off x="3681625" y="1510825"/>
            <a:ext cx="548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-, ⊥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43"/>
          <p:cNvSpPr txBox="1"/>
          <p:nvPr/>
        </p:nvSpPr>
        <p:spPr>
          <a:xfrm>
            <a:off x="9725" y="2244625"/>
            <a:ext cx="1155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prepare(8)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43"/>
          <p:cNvSpPr txBox="1"/>
          <p:nvPr/>
        </p:nvSpPr>
        <p:spPr>
          <a:xfrm>
            <a:off x="1004225" y="2801550"/>
            <a:ext cx="1155600" cy="5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Promise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(8, 5, A)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43"/>
          <p:cNvSpPr txBox="1"/>
          <p:nvPr/>
        </p:nvSpPr>
        <p:spPr>
          <a:xfrm>
            <a:off x="1795538" y="3418000"/>
            <a:ext cx="1155600" cy="5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Promise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(8, 7, A)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43"/>
          <p:cNvSpPr txBox="1"/>
          <p:nvPr/>
        </p:nvSpPr>
        <p:spPr>
          <a:xfrm>
            <a:off x="2586863" y="2810075"/>
            <a:ext cx="1155600" cy="5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Promise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(8, -,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Issuing a proposal</a:t>
            </a:r>
            <a:endParaRPr/>
          </a:p>
        </p:txBody>
      </p:sp>
      <p:sp>
        <p:nvSpPr>
          <p:cNvPr id="416" name="Google Shape;416;p4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7" name="Google Shape;417;p44"/>
          <p:cNvCxnSpPr/>
          <p:nvPr/>
        </p:nvCxnSpPr>
        <p:spPr>
          <a:xfrm>
            <a:off x="790675" y="1956375"/>
            <a:ext cx="0" cy="461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44"/>
          <p:cNvCxnSpPr/>
          <p:nvPr/>
        </p:nvCxnSpPr>
        <p:spPr>
          <a:xfrm>
            <a:off x="1582006" y="1956375"/>
            <a:ext cx="0" cy="451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44"/>
          <p:cNvCxnSpPr/>
          <p:nvPr/>
        </p:nvCxnSpPr>
        <p:spPr>
          <a:xfrm>
            <a:off x="2373338" y="1956375"/>
            <a:ext cx="0" cy="450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44"/>
          <p:cNvCxnSpPr/>
          <p:nvPr/>
        </p:nvCxnSpPr>
        <p:spPr>
          <a:xfrm>
            <a:off x="3164669" y="1956375"/>
            <a:ext cx="0" cy="455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44"/>
          <p:cNvCxnSpPr/>
          <p:nvPr/>
        </p:nvCxnSpPr>
        <p:spPr>
          <a:xfrm>
            <a:off x="3956000" y="1956375"/>
            <a:ext cx="0" cy="450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44"/>
          <p:cNvCxnSpPr/>
          <p:nvPr/>
        </p:nvCxnSpPr>
        <p:spPr>
          <a:xfrm>
            <a:off x="800325" y="216827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3" name="Google Shape;423;p44"/>
          <p:cNvCxnSpPr/>
          <p:nvPr/>
        </p:nvCxnSpPr>
        <p:spPr>
          <a:xfrm>
            <a:off x="800325" y="2158650"/>
            <a:ext cx="1572300" cy="288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4" name="Google Shape;424;p44"/>
          <p:cNvCxnSpPr/>
          <p:nvPr/>
        </p:nvCxnSpPr>
        <p:spPr>
          <a:xfrm>
            <a:off x="809950" y="2158650"/>
            <a:ext cx="2354100" cy="288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5" name="Google Shape;425;p44"/>
          <p:cNvCxnSpPr/>
          <p:nvPr/>
        </p:nvCxnSpPr>
        <p:spPr>
          <a:xfrm flipH="1">
            <a:off x="792125" y="2447550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6" name="Google Shape;426;p44"/>
          <p:cNvCxnSpPr/>
          <p:nvPr/>
        </p:nvCxnSpPr>
        <p:spPr>
          <a:xfrm flipH="1">
            <a:off x="800325" y="2447550"/>
            <a:ext cx="1572300" cy="28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7" name="Google Shape;427;p44"/>
          <p:cNvCxnSpPr/>
          <p:nvPr/>
        </p:nvCxnSpPr>
        <p:spPr>
          <a:xfrm flipH="1">
            <a:off x="819450" y="2447550"/>
            <a:ext cx="23445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28" name="Google Shape;428;p44"/>
          <p:cNvSpPr txBox="1"/>
          <p:nvPr/>
        </p:nvSpPr>
        <p:spPr>
          <a:xfrm>
            <a:off x="1307638" y="1510825"/>
            <a:ext cx="548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5, 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44"/>
          <p:cNvSpPr txBox="1"/>
          <p:nvPr/>
        </p:nvSpPr>
        <p:spPr>
          <a:xfrm>
            <a:off x="2098975" y="1510813"/>
            <a:ext cx="548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7, 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44"/>
          <p:cNvSpPr txBox="1"/>
          <p:nvPr/>
        </p:nvSpPr>
        <p:spPr>
          <a:xfrm>
            <a:off x="2890300" y="1510825"/>
            <a:ext cx="548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-, ⊥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44"/>
          <p:cNvSpPr txBox="1"/>
          <p:nvPr/>
        </p:nvSpPr>
        <p:spPr>
          <a:xfrm>
            <a:off x="3681625" y="1510825"/>
            <a:ext cx="548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-, ⊥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2" name="Google Shape;432;p44"/>
          <p:cNvCxnSpPr/>
          <p:nvPr/>
        </p:nvCxnSpPr>
        <p:spPr>
          <a:xfrm>
            <a:off x="800325" y="285407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3" name="Google Shape;433;p44"/>
          <p:cNvCxnSpPr/>
          <p:nvPr/>
        </p:nvCxnSpPr>
        <p:spPr>
          <a:xfrm>
            <a:off x="800325" y="2844450"/>
            <a:ext cx="1572300" cy="288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4" name="Google Shape;434;p44"/>
          <p:cNvCxnSpPr/>
          <p:nvPr/>
        </p:nvCxnSpPr>
        <p:spPr>
          <a:xfrm>
            <a:off x="809950" y="2844450"/>
            <a:ext cx="3158400" cy="343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35" name="Google Shape;435;p44"/>
          <p:cNvSpPr txBox="1"/>
          <p:nvPr/>
        </p:nvSpPr>
        <p:spPr>
          <a:xfrm>
            <a:off x="85925" y="2930425"/>
            <a:ext cx="1155600" cy="5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Proposal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(8, A)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6" name="Google Shape;436;p44"/>
          <p:cNvCxnSpPr/>
          <p:nvPr/>
        </p:nvCxnSpPr>
        <p:spPr>
          <a:xfrm rot="10800000">
            <a:off x="4064825" y="3245900"/>
            <a:ext cx="2196000" cy="9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44"/>
          <p:cNvSpPr txBox="1"/>
          <p:nvPr/>
        </p:nvSpPr>
        <p:spPr>
          <a:xfrm>
            <a:off x="5986075" y="4209200"/>
            <a:ext cx="2303700" cy="66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Only ever receives proposals with value A.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8" name="Google Shape;438;p44"/>
          <p:cNvCxnSpPr/>
          <p:nvPr/>
        </p:nvCxnSpPr>
        <p:spPr>
          <a:xfrm rot="10800000">
            <a:off x="3217125" y="3226575"/>
            <a:ext cx="3138300" cy="218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44"/>
          <p:cNvSpPr txBox="1"/>
          <p:nvPr/>
        </p:nvSpPr>
        <p:spPr>
          <a:xfrm>
            <a:off x="5775875" y="5411475"/>
            <a:ext cx="2303700" cy="66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Set of acceptors may be different.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Issuing a proposal</a:t>
            </a:r>
            <a:endParaRPr/>
          </a:p>
        </p:txBody>
      </p:sp>
      <p:sp>
        <p:nvSpPr>
          <p:cNvPr id="445" name="Google Shape;445;p4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6" name="Google Shape;446;p45"/>
          <p:cNvCxnSpPr/>
          <p:nvPr/>
        </p:nvCxnSpPr>
        <p:spPr>
          <a:xfrm>
            <a:off x="790675" y="1956375"/>
            <a:ext cx="0" cy="461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45"/>
          <p:cNvCxnSpPr/>
          <p:nvPr/>
        </p:nvCxnSpPr>
        <p:spPr>
          <a:xfrm>
            <a:off x="1582006" y="1956375"/>
            <a:ext cx="0" cy="451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45"/>
          <p:cNvCxnSpPr/>
          <p:nvPr/>
        </p:nvCxnSpPr>
        <p:spPr>
          <a:xfrm>
            <a:off x="2373338" y="1956375"/>
            <a:ext cx="0" cy="450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45"/>
          <p:cNvCxnSpPr/>
          <p:nvPr/>
        </p:nvCxnSpPr>
        <p:spPr>
          <a:xfrm>
            <a:off x="3164669" y="1956375"/>
            <a:ext cx="0" cy="455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45"/>
          <p:cNvCxnSpPr/>
          <p:nvPr/>
        </p:nvCxnSpPr>
        <p:spPr>
          <a:xfrm>
            <a:off x="3956000" y="1956375"/>
            <a:ext cx="0" cy="450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45"/>
          <p:cNvSpPr txBox="1"/>
          <p:nvPr/>
        </p:nvSpPr>
        <p:spPr>
          <a:xfrm>
            <a:off x="1307638" y="1510825"/>
            <a:ext cx="548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5, 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45"/>
          <p:cNvSpPr txBox="1"/>
          <p:nvPr/>
        </p:nvSpPr>
        <p:spPr>
          <a:xfrm>
            <a:off x="2098975" y="1510813"/>
            <a:ext cx="548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7, B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5"/>
          <p:cNvSpPr txBox="1"/>
          <p:nvPr/>
        </p:nvSpPr>
        <p:spPr>
          <a:xfrm>
            <a:off x="2890300" y="1510825"/>
            <a:ext cx="548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-, ⊥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45"/>
          <p:cNvSpPr txBox="1"/>
          <p:nvPr/>
        </p:nvSpPr>
        <p:spPr>
          <a:xfrm>
            <a:off x="3681625" y="1510825"/>
            <a:ext cx="548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-, ⊥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5" name="Google Shape;455;p45"/>
          <p:cNvCxnSpPr/>
          <p:nvPr/>
        </p:nvCxnSpPr>
        <p:spPr>
          <a:xfrm rot="10800000">
            <a:off x="2581325" y="1945700"/>
            <a:ext cx="3679500" cy="22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45"/>
          <p:cNvSpPr txBox="1"/>
          <p:nvPr/>
        </p:nvSpPr>
        <p:spPr>
          <a:xfrm>
            <a:off x="5986075" y="4209200"/>
            <a:ext cx="2422800" cy="66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Processes can never choose different values.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Issuing a proposal</a:t>
            </a:r>
            <a:endParaRPr/>
          </a:p>
        </p:txBody>
      </p:sp>
      <p:sp>
        <p:nvSpPr>
          <p:cNvPr id="462" name="Google Shape;462;p4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3" name="Google Shape;463;p46"/>
          <p:cNvCxnSpPr/>
          <p:nvPr/>
        </p:nvCxnSpPr>
        <p:spPr>
          <a:xfrm>
            <a:off x="790675" y="1956375"/>
            <a:ext cx="0" cy="461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46"/>
          <p:cNvCxnSpPr/>
          <p:nvPr/>
        </p:nvCxnSpPr>
        <p:spPr>
          <a:xfrm>
            <a:off x="1582006" y="1956375"/>
            <a:ext cx="0" cy="451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46"/>
          <p:cNvCxnSpPr/>
          <p:nvPr/>
        </p:nvCxnSpPr>
        <p:spPr>
          <a:xfrm>
            <a:off x="2373338" y="1956375"/>
            <a:ext cx="0" cy="450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6" name="Google Shape;466;p46"/>
          <p:cNvCxnSpPr/>
          <p:nvPr/>
        </p:nvCxnSpPr>
        <p:spPr>
          <a:xfrm>
            <a:off x="3164669" y="1956375"/>
            <a:ext cx="0" cy="455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46"/>
          <p:cNvCxnSpPr/>
          <p:nvPr/>
        </p:nvCxnSpPr>
        <p:spPr>
          <a:xfrm>
            <a:off x="3956000" y="1956375"/>
            <a:ext cx="0" cy="450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46"/>
          <p:cNvCxnSpPr/>
          <p:nvPr/>
        </p:nvCxnSpPr>
        <p:spPr>
          <a:xfrm>
            <a:off x="800325" y="216827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9" name="Google Shape;469;p46"/>
          <p:cNvCxnSpPr/>
          <p:nvPr/>
        </p:nvCxnSpPr>
        <p:spPr>
          <a:xfrm>
            <a:off x="800325" y="2158650"/>
            <a:ext cx="1572300" cy="288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0" name="Google Shape;470;p46"/>
          <p:cNvCxnSpPr/>
          <p:nvPr/>
        </p:nvCxnSpPr>
        <p:spPr>
          <a:xfrm>
            <a:off x="809950" y="2158650"/>
            <a:ext cx="2354100" cy="288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1" name="Google Shape;471;p46"/>
          <p:cNvCxnSpPr/>
          <p:nvPr/>
        </p:nvCxnSpPr>
        <p:spPr>
          <a:xfrm flipH="1">
            <a:off x="792125" y="2447550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2" name="Google Shape;472;p46"/>
          <p:cNvCxnSpPr/>
          <p:nvPr/>
        </p:nvCxnSpPr>
        <p:spPr>
          <a:xfrm flipH="1">
            <a:off x="819450" y="2447550"/>
            <a:ext cx="23445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73" name="Google Shape;473;p46"/>
          <p:cNvSpPr txBox="1"/>
          <p:nvPr/>
        </p:nvSpPr>
        <p:spPr>
          <a:xfrm>
            <a:off x="1307638" y="1510825"/>
            <a:ext cx="548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5, 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46"/>
          <p:cNvSpPr txBox="1"/>
          <p:nvPr/>
        </p:nvSpPr>
        <p:spPr>
          <a:xfrm>
            <a:off x="2098975" y="1510813"/>
            <a:ext cx="548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, 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46"/>
          <p:cNvSpPr txBox="1"/>
          <p:nvPr/>
        </p:nvSpPr>
        <p:spPr>
          <a:xfrm>
            <a:off x="2890300" y="1510825"/>
            <a:ext cx="548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-, ⊥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46"/>
          <p:cNvSpPr txBox="1"/>
          <p:nvPr/>
        </p:nvSpPr>
        <p:spPr>
          <a:xfrm>
            <a:off x="3681625" y="1510825"/>
            <a:ext cx="548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-, ⊥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46"/>
          <p:cNvSpPr txBox="1"/>
          <p:nvPr/>
        </p:nvSpPr>
        <p:spPr>
          <a:xfrm>
            <a:off x="9725" y="2244625"/>
            <a:ext cx="1155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prepare(8)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46"/>
          <p:cNvSpPr txBox="1"/>
          <p:nvPr/>
        </p:nvSpPr>
        <p:spPr>
          <a:xfrm>
            <a:off x="1004225" y="2801550"/>
            <a:ext cx="1155600" cy="5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Promise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(8, 5, A)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46"/>
          <p:cNvSpPr txBox="1"/>
          <p:nvPr/>
        </p:nvSpPr>
        <p:spPr>
          <a:xfrm>
            <a:off x="2586863" y="2810075"/>
            <a:ext cx="1155600" cy="5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Promise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(8, -,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0" name="Google Shape;480;p46"/>
          <p:cNvCxnSpPr/>
          <p:nvPr/>
        </p:nvCxnSpPr>
        <p:spPr>
          <a:xfrm rot="10800000">
            <a:off x="2620025" y="1926500"/>
            <a:ext cx="3640800" cy="228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1" name="Google Shape;481;p46"/>
          <p:cNvSpPr txBox="1"/>
          <p:nvPr/>
        </p:nvSpPr>
        <p:spPr>
          <a:xfrm>
            <a:off x="5986075" y="4209200"/>
            <a:ext cx="2303700" cy="66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Never issue proposal without majority.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Acceptors</a:t>
            </a:r>
            <a:endParaRPr/>
          </a:p>
        </p:txBody>
      </p:sp>
      <p:sp>
        <p:nvSpPr>
          <p:cNvPr id="487" name="Google Shape;487;p4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Issue promise if proposal n has higher number than any previously issued promise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it has accepted a value v, response with n’ and v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If acceptor receives proposal n, it accepts it unless it has issued a promise n’ &gt; 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Acceptors</a:t>
            </a:r>
            <a:endParaRPr/>
          </a:p>
        </p:txBody>
      </p:sp>
      <p:sp>
        <p:nvSpPr>
          <p:cNvPr id="494" name="Google Shape;494;p4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Issue promise if proposal n has higher number than any previously issued promise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it has accepted a value v, response with n’ and v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If acceptor receives proposal n, it accepts it unless it has issued a promise n’ &gt; 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Problem? </a:t>
            </a:r>
            <a:r>
              <a:rPr lang="en"/>
              <a:t>What about reboots?</a:t>
            </a:r>
            <a:endParaRPr/>
          </a:p>
        </p:txBody>
      </p:sp>
      <p:sp>
        <p:nvSpPr>
          <p:cNvPr id="495" name="Google Shape;495;p4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Acceptors</a:t>
            </a:r>
            <a:endParaRPr/>
          </a:p>
        </p:txBody>
      </p:sp>
      <p:sp>
        <p:nvSpPr>
          <p:cNvPr id="501" name="Google Shape;501;p4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Issue promise if proposal n has higher number than any previously issued promise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it has accepted a value v, response with n’ and v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If acceptor receives proposal n, it accepts it unless it has issued a promise n’ &gt; 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Problem? </a:t>
            </a:r>
            <a:r>
              <a:rPr lang="en"/>
              <a:t>What about reboots?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Processes need to store last accepted proposal and last issued promise</a:t>
            </a:r>
            <a:endParaRPr/>
          </a:p>
        </p:txBody>
      </p:sp>
      <p:sp>
        <p:nvSpPr>
          <p:cNvPr id="502" name="Google Shape;502;p4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Learners</a:t>
            </a:r>
            <a:endParaRPr/>
          </a:p>
        </p:txBody>
      </p:sp>
      <p:sp>
        <p:nvSpPr>
          <p:cNvPr id="508" name="Google Shape;508;p5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Chosen values need to be propagated to learners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Acceptors can simply send a message to all learners whenever a choice is made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To reduce communication, can send message to a few “special” learners, that will forward to other learners</a:t>
            </a:r>
            <a:endParaRPr/>
          </a:p>
        </p:txBody>
      </p:sp>
      <p:sp>
        <p:nvSpPr>
          <p:cNvPr id="509" name="Google Shape;509;p5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requirements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Well-formedness</a:t>
            </a:r>
            <a:r>
              <a:rPr lang="en"/>
              <a:t>: At most one </a:t>
            </a:r>
            <a:r>
              <a:rPr lang="en">
                <a:solidFill>
                  <a:srgbClr val="E06666"/>
                </a:solidFill>
              </a:rPr>
              <a:t>decide(*)</a:t>
            </a:r>
            <a:r>
              <a:rPr baseline="-25000" lang="en">
                <a:solidFill>
                  <a:srgbClr val="E06666"/>
                </a:solidFill>
              </a:rPr>
              <a:t>i</a:t>
            </a:r>
            <a:r>
              <a:rPr baseline="-25000" lang="en"/>
              <a:t> </a:t>
            </a:r>
            <a:r>
              <a:rPr lang="en"/>
              <a:t>appears, and only if there is a previous </a:t>
            </a:r>
            <a:r>
              <a:rPr lang="en">
                <a:solidFill>
                  <a:srgbClr val="E06666"/>
                </a:solidFill>
              </a:rPr>
              <a:t>init(*)</a:t>
            </a:r>
            <a:r>
              <a:rPr baseline="-25000" lang="en">
                <a:solidFill>
                  <a:srgbClr val="E06666"/>
                </a:solidFill>
              </a:rPr>
              <a:t>i</a:t>
            </a:r>
            <a:endParaRPr>
              <a:solidFill>
                <a:srgbClr val="E06666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Agreement</a:t>
            </a:r>
            <a:r>
              <a:rPr lang="en"/>
              <a:t>: All </a:t>
            </a:r>
            <a:r>
              <a:rPr lang="en">
                <a:solidFill>
                  <a:srgbClr val="E06666"/>
                </a:solidFill>
              </a:rPr>
              <a:t>decision </a:t>
            </a:r>
            <a:r>
              <a:rPr lang="en"/>
              <a:t>values are identical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Validity</a:t>
            </a:r>
            <a:r>
              <a:rPr lang="en"/>
              <a:t>: If all </a:t>
            </a:r>
            <a:r>
              <a:rPr lang="en">
                <a:solidFill>
                  <a:srgbClr val="E06666"/>
                </a:solidFill>
              </a:rPr>
              <a:t>init </a:t>
            </a:r>
            <a:r>
              <a:rPr lang="en"/>
              <a:t>actions that occur contain the same v, then v is the only possible </a:t>
            </a:r>
            <a:r>
              <a:rPr lang="en">
                <a:solidFill>
                  <a:srgbClr val="E06666"/>
                </a:solidFill>
              </a:rPr>
              <a:t>decision </a:t>
            </a:r>
            <a:r>
              <a:rPr lang="en"/>
              <a:t>value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Stronger version: Any decision value is an initial value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Termination</a:t>
            </a:r>
            <a:r>
              <a:rPr lang="en"/>
              <a:t>: In any fair failure-free execution in which </a:t>
            </a:r>
            <a:r>
              <a:rPr lang="en">
                <a:solidFill>
                  <a:srgbClr val="E06666"/>
                </a:solidFill>
              </a:rPr>
              <a:t>init </a:t>
            </a:r>
            <a:r>
              <a:rPr lang="en"/>
              <a:t>events occur on all processes, </a:t>
            </a:r>
            <a:r>
              <a:rPr lang="en">
                <a:solidFill>
                  <a:srgbClr val="E06666"/>
                </a:solidFill>
              </a:rPr>
              <a:t>decide </a:t>
            </a:r>
            <a:r>
              <a:rPr lang="en"/>
              <a:t>events occur for all processes</a:t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Oh, wait!</a:t>
            </a:r>
            <a:endParaRPr/>
          </a:p>
        </p:txBody>
      </p:sp>
      <p:sp>
        <p:nvSpPr>
          <p:cNvPr id="515" name="Google Shape;515;p5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What about that impossibility proof?</a:t>
            </a:r>
            <a:endParaRPr/>
          </a:p>
        </p:txBody>
      </p:sp>
      <p:sp>
        <p:nvSpPr>
          <p:cNvPr id="516" name="Google Shape;516;p5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guarantee of termination</a:t>
            </a:r>
            <a:endParaRPr/>
          </a:p>
        </p:txBody>
      </p:sp>
      <p:sp>
        <p:nvSpPr>
          <p:cNvPr id="522" name="Google Shape;522;p52"/>
          <p:cNvSpPr txBox="1"/>
          <p:nvPr>
            <p:ph idx="1" type="body"/>
          </p:nvPr>
        </p:nvSpPr>
        <p:spPr>
          <a:xfrm>
            <a:off x="311700" y="1536632"/>
            <a:ext cx="85206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Multiple proposers can interfere with each other</a:t>
            </a:r>
            <a:endParaRPr/>
          </a:p>
        </p:txBody>
      </p:sp>
      <p:sp>
        <p:nvSpPr>
          <p:cNvPr id="523" name="Google Shape;523;p5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4" name="Google Shape;524;p52"/>
          <p:cNvCxnSpPr/>
          <p:nvPr/>
        </p:nvCxnSpPr>
        <p:spPr>
          <a:xfrm>
            <a:off x="2620775" y="3521225"/>
            <a:ext cx="0" cy="291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Google Shape;525;p52"/>
          <p:cNvCxnSpPr/>
          <p:nvPr/>
        </p:nvCxnSpPr>
        <p:spPr>
          <a:xfrm>
            <a:off x="3412106" y="3521225"/>
            <a:ext cx="0" cy="289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Google Shape;526;p52"/>
          <p:cNvCxnSpPr/>
          <p:nvPr/>
        </p:nvCxnSpPr>
        <p:spPr>
          <a:xfrm>
            <a:off x="4203438" y="3521225"/>
            <a:ext cx="0" cy="290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p52"/>
          <p:cNvCxnSpPr/>
          <p:nvPr/>
        </p:nvCxnSpPr>
        <p:spPr>
          <a:xfrm>
            <a:off x="2630425" y="36569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28" name="Google Shape;528;p52"/>
          <p:cNvSpPr txBox="1"/>
          <p:nvPr/>
        </p:nvSpPr>
        <p:spPr>
          <a:xfrm>
            <a:off x="2834313" y="2583825"/>
            <a:ext cx="1155600" cy="101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Last: 5, 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Promise: 6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52"/>
          <p:cNvSpPr txBox="1"/>
          <p:nvPr/>
        </p:nvSpPr>
        <p:spPr>
          <a:xfrm>
            <a:off x="1194400" y="3521225"/>
            <a:ext cx="1338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prepare(10)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guarantee of termination</a:t>
            </a:r>
            <a:endParaRPr/>
          </a:p>
        </p:txBody>
      </p:sp>
      <p:sp>
        <p:nvSpPr>
          <p:cNvPr id="535" name="Google Shape;535;p53"/>
          <p:cNvSpPr txBox="1"/>
          <p:nvPr>
            <p:ph idx="1" type="body"/>
          </p:nvPr>
        </p:nvSpPr>
        <p:spPr>
          <a:xfrm>
            <a:off x="311700" y="1536632"/>
            <a:ext cx="85206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Multiple proposers can interfere with each other</a:t>
            </a:r>
            <a:endParaRPr/>
          </a:p>
        </p:txBody>
      </p:sp>
      <p:sp>
        <p:nvSpPr>
          <p:cNvPr id="536" name="Google Shape;536;p5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7" name="Google Shape;537;p53"/>
          <p:cNvCxnSpPr/>
          <p:nvPr/>
        </p:nvCxnSpPr>
        <p:spPr>
          <a:xfrm>
            <a:off x="2620775" y="3521225"/>
            <a:ext cx="0" cy="291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53"/>
          <p:cNvCxnSpPr/>
          <p:nvPr/>
        </p:nvCxnSpPr>
        <p:spPr>
          <a:xfrm>
            <a:off x="3412106" y="3521225"/>
            <a:ext cx="0" cy="289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53"/>
          <p:cNvCxnSpPr/>
          <p:nvPr/>
        </p:nvCxnSpPr>
        <p:spPr>
          <a:xfrm>
            <a:off x="4203438" y="3521225"/>
            <a:ext cx="0" cy="290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53"/>
          <p:cNvCxnSpPr/>
          <p:nvPr/>
        </p:nvCxnSpPr>
        <p:spPr>
          <a:xfrm>
            <a:off x="2630425" y="36569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1" name="Google Shape;541;p53"/>
          <p:cNvCxnSpPr/>
          <p:nvPr/>
        </p:nvCxnSpPr>
        <p:spPr>
          <a:xfrm flipH="1">
            <a:off x="2622225" y="3936200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42" name="Google Shape;542;p53"/>
          <p:cNvSpPr txBox="1"/>
          <p:nvPr/>
        </p:nvSpPr>
        <p:spPr>
          <a:xfrm>
            <a:off x="2775550" y="2583825"/>
            <a:ext cx="1276200" cy="101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Last: 5, 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Promise: 10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53"/>
          <p:cNvSpPr txBox="1"/>
          <p:nvPr/>
        </p:nvSpPr>
        <p:spPr>
          <a:xfrm>
            <a:off x="1194400" y="3521225"/>
            <a:ext cx="1338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prepare(10)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guarantee of termination</a:t>
            </a:r>
            <a:endParaRPr/>
          </a:p>
        </p:txBody>
      </p:sp>
      <p:sp>
        <p:nvSpPr>
          <p:cNvPr id="549" name="Google Shape;549;p54"/>
          <p:cNvSpPr txBox="1"/>
          <p:nvPr>
            <p:ph idx="1" type="body"/>
          </p:nvPr>
        </p:nvSpPr>
        <p:spPr>
          <a:xfrm>
            <a:off x="311700" y="1536632"/>
            <a:ext cx="85206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Multiple proposers can interfere with each other</a:t>
            </a:r>
            <a:endParaRPr/>
          </a:p>
        </p:txBody>
      </p:sp>
      <p:sp>
        <p:nvSpPr>
          <p:cNvPr id="550" name="Google Shape;550;p5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51" name="Google Shape;551;p54"/>
          <p:cNvCxnSpPr/>
          <p:nvPr/>
        </p:nvCxnSpPr>
        <p:spPr>
          <a:xfrm>
            <a:off x="2620775" y="3521225"/>
            <a:ext cx="0" cy="291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54"/>
          <p:cNvCxnSpPr/>
          <p:nvPr/>
        </p:nvCxnSpPr>
        <p:spPr>
          <a:xfrm>
            <a:off x="3412106" y="3521225"/>
            <a:ext cx="0" cy="289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54"/>
          <p:cNvCxnSpPr/>
          <p:nvPr/>
        </p:nvCxnSpPr>
        <p:spPr>
          <a:xfrm>
            <a:off x="4203438" y="3521225"/>
            <a:ext cx="0" cy="290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54"/>
          <p:cNvCxnSpPr/>
          <p:nvPr/>
        </p:nvCxnSpPr>
        <p:spPr>
          <a:xfrm>
            <a:off x="2630425" y="36569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5" name="Google Shape;555;p54"/>
          <p:cNvCxnSpPr/>
          <p:nvPr/>
        </p:nvCxnSpPr>
        <p:spPr>
          <a:xfrm flipH="1">
            <a:off x="2622225" y="3936200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56" name="Google Shape;556;p54"/>
          <p:cNvSpPr txBox="1"/>
          <p:nvPr/>
        </p:nvSpPr>
        <p:spPr>
          <a:xfrm>
            <a:off x="1194400" y="3521225"/>
            <a:ext cx="1338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prepare(10)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7" name="Google Shape;557;p54"/>
          <p:cNvCxnSpPr/>
          <p:nvPr/>
        </p:nvCxnSpPr>
        <p:spPr>
          <a:xfrm flipH="1">
            <a:off x="3429975" y="38101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58" name="Google Shape;558;p54"/>
          <p:cNvSpPr txBox="1"/>
          <p:nvPr/>
        </p:nvSpPr>
        <p:spPr>
          <a:xfrm>
            <a:off x="4291200" y="3656925"/>
            <a:ext cx="1338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prepare(11)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54"/>
          <p:cNvSpPr txBox="1"/>
          <p:nvPr/>
        </p:nvSpPr>
        <p:spPr>
          <a:xfrm>
            <a:off x="2775550" y="2583825"/>
            <a:ext cx="1276200" cy="101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Last: 5, 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Promise: 10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guarantee of termination</a:t>
            </a:r>
            <a:endParaRPr/>
          </a:p>
        </p:txBody>
      </p:sp>
      <p:sp>
        <p:nvSpPr>
          <p:cNvPr id="565" name="Google Shape;565;p55"/>
          <p:cNvSpPr txBox="1"/>
          <p:nvPr>
            <p:ph idx="1" type="body"/>
          </p:nvPr>
        </p:nvSpPr>
        <p:spPr>
          <a:xfrm>
            <a:off x="311700" y="1536632"/>
            <a:ext cx="85206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Multiple proposers can interfere with each other</a:t>
            </a:r>
            <a:endParaRPr/>
          </a:p>
        </p:txBody>
      </p:sp>
      <p:sp>
        <p:nvSpPr>
          <p:cNvPr id="566" name="Google Shape;566;p5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7" name="Google Shape;567;p55"/>
          <p:cNvCxnSpPr/>
          <p:nvPr/>
        </p:nvCxnSpPr>
        <p:spPr>
          <a:xfrm>
            <a:off x="2620775" y="3521225"/>
            <a:ext cx="0" cy="291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55"/>
          <p:cNvCxnSpPr/>
          <p:nvPr/>
        </p:nvCxnSpPr>
        <p:spPr>
          <a:xfrm>
            <a:off x="3412106" y="3521225"/>
            <a:ext cx="0" cy="289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55"/>
          <p:cNvCxnSpPr/>
          <p:nvPr/>
        </p:nvCxnSpPr>
        <p:spPr>
          <a:xfrm>
            <a:off x="4203438" y="3521225"/>
            <a:ext cx="0" cy="290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0" name="Google Shape;570;p55"/>
          <p:cNvCxnSpPr/>
          <p:nvPr/>
        </p:nvCxnSpPr>
        <p:spPr>
          <a:xfrm>
            <a:off x="2630425" y="36569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1" name="Google Shape;571;p55"/>
          <p:cNvCxnSpPr/>
          <p:nvPr/>
        </p:nvCxnSpPr>
        <p:spPr>
          <a:xfrm flipH="1">
            <a:off x="2622225" y="3936200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72" name="Google Shape;572;p55"/>
          <p:cNvSpPr txBox="1"/>
          <p:nvPr/>
        </p:nvSpPr>
        <p:spPr>
          <a:xfrm>
            <a:off x="1194400" y="3521225"/>
            <a:ext cx="1338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prepare(10)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3" name="Google Shape;573;p55"/>
          <p:cNvCxnSpPr/>
          <p:nvPr/>
        </p:nvCxnSpPr>
        <p:spPr>
          <a:xfrm flipH="1">
            <a:off x="3429975" y="38101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4" name="Google Shape;574;p55"/>
          <p:cNvCxnSpPr/>
          <p:nvPr/>
        </p:nvCxnSpPr>
        <p:spPr>
          <a:xfrm>
            <a:off x="3429975" y="40894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75" name="Google Shape;575;p55"/>
          <p:cNvSpPr txBox="1"/>
          <p:nvPr/>
        </p:nvSpPr>
        <p:spPr>
          <a:xfrm>
            <a:off x="4291200" y="3656925"/>
            <a:ext cx="1338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prepare(11)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55"/>
          <p:cNvSpPr txBox="1"/>
          <p:nvPr/>
        </p:nvSpPr>
        <p:spPr>
          <a:xfrm>
            <a:off x="2775550" y="2583825"/>
            <a:ext cx="1276200" cy="101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Last: 5, 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Promise: 11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guarantee of termination</a:t>
            </a:r>
            <a:endParaRPr/>
          </a:p>
        </p:txBody>
      </p:sp>
      <p:sp>
        <p:nvSpPr>
          <p:cNvPr id="582" name="Google Shape;582;p56"/>
          <p:cNvSpPr txBox="1"/>
          <p:nvPr>
            <p:ph idx="1" type="body"/>
          </p:nvPr>
        </p:nvSpPr>
        <p:spPr>
          <a:xfrm>
            <a:off x="311700" y="1536632"/>
            <a:ext cx="85206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Multiple proposers can interfere with each other</a:t>
            </a:r>
            <a:endParaRPr/>
          </a:p>
        </p:txBody>
      </p:sp>
      <p:sp>
        <p:nvSpPr>
          <p:cNvPr id="583" name="Google Shape;583;p5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4" name="Google Shape;584;p56"/>
          <p:cNvCxnSpPr/>
          <p:nvPr/>
        </p:nvCxnSpPr>
        <p:spPr>
          <a:xfrm>
            <a:off x="2620775" y="3521225"/>
            <a:ext cx="0" cy="291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5" name="Google Shape;585;p56"/>
          <p:cNvCxnSpPr/>
          <p:nvPr/>
        </p:nvCxnSpPr>
        <p:spPr>
          <a:xfrm>
            <a:off x="3412106" y="3521225"/>
            <a:ext cx="0" cy="289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6" name="Google Shape;586;p56"/>
          <p:cNvCxnSpPr/>
          <p:nvPr/>
        </p:nvCxnSpPr>
        <p:spPr>
          <a:xfrm>
            <a:off x="4203438" y="3521225"/>
            <a:ext cx="0" cy="290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7" name="Google Shape;587;p56"/>
          <p:cNvCxnSpPr/>
          <p:nvPr/>
        </p:nvCxnSpPr>
        <p:spPr>
          <a:xfrm>
            <a:off x="2630425" y="36569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8" name="Google Shape;588;p56"/>
          <p:cNvCxnSpPr/>
          <p:nvPr/>
        </p:nvCxnSpPr>
        <p:spPr>
          <a:xfrm flipH="1">
            <a:off x="2622225" y="3936200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89" name="Google Shape;589;p56"/>
          <p:cNvSpPr txBox="1"/>
          <p:nvPr/>
        </p:nvSpPr>
        <p:spPr>
          <a:xfrm>
            <a:off x="1194400" y="3521225"/>
            <a:ext cx="1338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prepare(10)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0" name="Google Shape;590;p56"/>
          <p:cNvCxnSpPr/>
          <p:nvPr/>
        </p:nvCxnSpPr>
        <p:spPr>
          <a:xfrm flipH="1">
            <a:off x="3429975" y="38101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91" name="Google Shape;591;p56"/>
          <p:cNvCxnSpPr/>
          <p:nvPr/>
        </p:nvCxnSpPr>
        <p:spPr>
          <a:xfrm>
            <a:off x="3429975" y="40894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92" name="Google Shape;592;p56"/>
          <p:cNvSpPr txBox="1"/>
          <p:nvPr/>
        </p:nvSpPr>
        <p:spPr>
          <a:xfrm>
            <a:off x="4291200" y="3656925"/>
            <a:ext cx="1338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prepare(11)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Google Shape;593;p56"/>
          <p:cNvSpPr txBox="1"/>
          <p:nvPr/>
        </p:nvSpPr>
        <p:spPr>
          <a:xfrm>
            <a:off x="1194375" y="4160825"/>
            <a:ext cx="1338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proposal(10)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4" name="Google Shape;594;p56"/>
          <p:cNvCxnSpPr/>
          <p:nvPr/>
        </p:nvCxnSpPr>
        <p:spPr>
          <a:xfrm>
            <a:off x="2630425" y="42620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95" name="Google Shape;595;p56"/>
          <p:cNvSpPr txBox="1"/>
          <p:nvPr/>
        </p:nvSpPr>
        <p:spPr>
          <a:xfrm>
            <a:off x="2775550" y="2583825"/>
            <a:ext cx="1276200" cy="101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Last: 5, 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Promise: 11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guarantee of termination</a:t>
            </a:r>
            <a:endParaRPr/>
          </a:p>
        </p:txBody>
      </p:sp>
      <p:sp>
        <p:nvSpPr>
          <p:cNvPr id="601" name="Google Shape;601;p57"/>
          <p:cNvSpPr txBox="1"/>
          <p:nvPr>
            <p:ph idx="1" type="body"/>
          </p:nvPr>
        </p:nvSpPr>
        <p:spPr>
          <a:xfrm>
            <a:off x="311700" y="1536632"/>
            <a:ext cx="85206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Multiple proposers can interfere with each other</a:t>
            </a:r>
            <a:endParaRPr/>
          </a:p>
        </p:txBody>
      </p:sp>
      <p:sp>
        <p:nvSpPr>
          <p:cNvPr id="602" name="Google Shape;602;p5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3" name="Google Shape;603;p57"/>
          <p:cNvCxnSpPr/>
          <p:nvPr/>
        </p:nvCxnSpPr>
        <p:spPr>
          <a:xfrm>
            <a:off x="2620775" y="3521225"/>
            <a:ext cx="0" cy="317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57"/>
          <p:cNvCxnSpPr/>
          <p:nvPr/>
        </p:nvCxnSpPr>
        <p:spPr>
          <a:xfrm>
            <a:off x="3412106" y="3521225"/>
            <a:ext cx="0" cy="315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57"/>
          <p:cNvCxnSpPr/>
          <p:nvPr/>
        </p:nvCxnSpPr>
        <p:spPr>
          <a:xfrm>
            <a:off x="4203438" y="3521225"/>
            <a:ext cx="0" cy="31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6" name="Google Shape;606;p57"/>
          <p:cNvCxnSpPr/>
          <p:nvPr/>
        </p:nvCxnSpPr>
        <p:spPr>
          <a:xfrm>
            <a:off x="2630425" y="36569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07" name="Google Shape;607;p57"/>
          <p:cNvCxnSpPr/>
          <p:nvPr/>
        </p:nvCxnSpPr>
        <p:spPr>
          <a:xfrm flipH="1">
            <a:off x="2622225" y="3936200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08" name="Google Shape;608;p57"/>
          <p:cNvSpPr txBox="1"/>
          <p:nvPr/>
        </p:nvSpPr>
        <p:spPr>
          <a:xfrm>
            <a:off x="1194400" y="3521225"/>
            <a:ext cx="1338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prepare(10)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9" name="Google Shape;609;p57"/>
          <p:cNvCxnSpPr/>
          <p:nvPr/>
        </p:nvCxnSpPr>
        <p:spPr>
          <a:xfrm flipH="1">
            <a:off x="3429975" y="38101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0" name="Google Shape;610;p57"/>
          <p:cNvCxnSpPr/>
          <p:nvPr/>
        </p:nvCxnSpPr>
        <p:spPr>
          <a:xfrm>
            <a:off x="3429975" y="40894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11" name="Google Shape;611;p57"/>
          <p:cNvSpPr txBox="1"/>
          <p:nvPr/>
        </p:nvSpPr>
        <p:spPr>
          <a:xfrm>
            <a:off x="4291200" y="3656925"/>
            <a:ext cx="1338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prepare(11)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57"/>
          <p:cNvSpPr txBox="1"/>
          <p:nvPr/>
        </p:nvSpPr>
        <p:spPr>
          <a:xfrm>
            <a:off x="1194375" y="4160825"/>
            <a:ext cx="1338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proposal(10)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3" name="Google Shape;613;p57"/>
          <p:cNvCxnSpPr/>
          <p:nvPr/>
        </p:nvCxnSpPr>
        <p:spPr>
          <a:xfrm>
            <a:off x="2630425" y="42620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4" name="Google Shape;614;p57"/>
          <p:cNvCxnSpPr/>
          <p:nvPr/>
        </p:nvCxnSpPr>
        <p:spPr>
          <a:xfrm>
            <a:off x="2630425" y="47237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15" name="Google Shape;615;p57"/>
          <p:cNvSpPr txBox="1"/>
          <p:nvPr/>
        </p:nvSpPr>
        <p:spPr>
          <a:xfrm>
            <a:off x="1194400" y="4588025"/>
            <a:ext cx="1338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prepare(12)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6" name="Google Shape;616;p57"/>
          <p:cNvCxnSpPr/>
          <p:nvPr/>
        </p:nvCxnSpPr>
        <p:spPr>
          <a:xfrm flipH="1">
            <a:off x="2622225" y="5003000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17" name="Google Shape;617;p57"/>
          <p:cNvSpPr txBox="1"/>
          <p:nvPr/>
        </p:nvSpPr>
        <p:spPr>
          <a:xfrm>
            <a:off x="2775550" y="2583825"/>
            <a:ext cx="1276200" cy="101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Last: 5, 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Promise: 12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guarantee of termination</a:t>
            </a:r>
            <a:endParaRPr/>
          </a:p>
        </p:txBody>
      </p:sp>
      <p:sp>
        <p:nvSpPr>
          <p:cNvPr id="623" name="Google Shape;623;p58"/>
          <p:cNvSpPr txBox="1"/>
          <p:nvPr>
            <p:ph idx="1" type="body"/>
          </p:nvPr>
        </p:nvSpPr>
        <p:spPr>
          <a:xfrm>
            <a:off x="311700" y="1536632"/>
            <a:ext cx="85206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Multiple proposers can interfere with each other</a:t>
            </a:r>
            <a:endParaRPr/>
          </a:p>
        </p:txBody>
      </p:sp>
      <p:sp>
        <p:nvSpPr>
          <p:cNvPr id="624" name="Google Shape;624;p5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25" name="Google Shape;625;p58"/>
          <p:cNvCxnSpPr/>
          <p:nvPr/>
        </p:nvCxnSpPr>
        <p:spPr>
          <a:xfrm>
            <a:off x="2620775" y="3521225"/>
            <a:ext cx="0" cy="317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6" name="Google Shape;626;p58"/>
          <p:cNvCxnSpPr/>
          <p:nvPr/>
        </p:nvCxnSpPr>
        <p:spPr>
          <a:xfrm>
            <a:off x="3412106" y="3521225"/>
            <a:ext cx="0" cy="315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58"/>
          <p:cNvCxnSpPr/>
          <p:nvPr/>
        </p:nvCxnSpPr>
        <p:spPr>
          <a:xfrm>
            <a:off x="4203438" y="3521225"/>
            <a:ext cx="0" cy="31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" name="Google Shape;628;p58"/>
          <p:cNvCxnSpPr/>
          <p:nvPr/>
        </p:nvCxnSpPr>
        <p:spPr>
          <a:xfrm>
            <a:off x="2630425" y="36569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29" name="Google Shape;629;p58"/>
          <p:cNvCxnSpPr/>
          <p:nvPr/>
        </p:nvCxnSpPr>
        <p:spPr>
          <a:xfrm flipH="1">
            <a:off x="2622225" y="3936200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30" name="Google Shape;630;p58"/>
          <p:cNvSpPr txBox="1"/>
          <p:nvPr/>
        </p:nvSpPr>
        <p:spPr>
          <a:xfrm>
            <a:off x="1194400" y="3521225"/>
            <a:ext cx="1338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prepare(10)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1" name="Google Shape;631;p58"/>
          <p:cNvCxnSpPr/>
          <p:nvPr/>
        </p:nvCxnSpPr>
        <p:spPr>
          <a:xfrm flipH="1">
            <a:off x="3429975" y="38101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32" name="Google Shape;632;p58"/>
          <p:cNvCxnSpPr/>
          <p:nvPr/>
        </p:nvCxnSpPr>
        <p:spPr>
          <a:xfrm>
            <a:off x="3429975" y="40894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33" name="Google Shape;633;p58"/>
          <p:cNvSpPr txBox="1"/>
          <p:nvPr/>
        </p:nvSpPr>
        <p:spPr>
          <a:xfrm>
            <a:off x="4291200" y="3656925"/>
            <a:ext cx="1338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prepare(11)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58"/>
          <p:cNvSpPr txBox="1"/>
          <p:nvPr/>
        </p:nvSpPr>
        <p:spPr>
          <a:xfrm>
            <a:off x="1194375" y="4160825"/>
            <a:ext cx="1338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proposal(10)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5" name="Google Shape;635;p58"/>
          <p:cNvCxnSpPr/>
          <p:nvPr/>
        </p:nvCxnSpPr>
        <p:spPr>
          <a:xfrm>
            <a:off x="2630425" y="42620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36" name="Google Shape;636;p58"/>
          <p:cNvCxnSpPr/>
          <p:nvPr/>
        </p:nvCxnSpPr>
        <p:spPr>
          <a:xfrm flipH="1">
            <a:off x="3420343" y="4792197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37" name="Google Shape;637;p58"/>
          <p:cNvSpPr txBox="1"/>
          <p:nvPr/>
        </p:nvSpPr>
        <p:spPr>
          <a:xfrm>
            <a:off x="4291225" y="4638225"/>
            <a:ext cx="1338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proposal(11)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8" name="Google Shape;638;p58"/>
          <p:cNvCxnSpPr/>
          <p:nvPr/>
        </p:nvCxnSpPr>
        <p:spPr>
          <a:xfrm>
            <a:off x="2630425" y="47237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39" name="Google Shape;639;p58"/>
          <p:cNvSpPr txBox="1"/>
          <p:nvPr/>
        </p:nvSpPr>
        <p:spPr>
          <a:xfrm>
            <a:off x="1194400" y="4588025"/>
            <a:ext cx="1338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prepare(12)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0" name="Google Shape;640;p58"/>
          <p:cNvCxnSpPr/>
          <p:nvPr/>
        </p:nvCxnSpPr>
        <p:spPr>
          <a:xfrm flipH="1">
            <a:off x="2622225" y="5003000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41" name="Google Shape;641;p58"/>
          <p:cNvSpPr txBox="1"/>
          <p:nvPr/>
        </p:nvSpPr>
        <p:spPr>
          <a:xfrm>
            <a:off x="2775550" y="2583825"/>
            <a:ext cx="1276200" cy="101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Last: 5, 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Promise: 12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guarantee of termination</a:t>
            </a:r>
            <a:endParaRPr/>
          </a:p>
        </p:txBody>
      </p:sp>
      <p:sp>
        <p:nvSpPr>
          <p:cNvPr id="647" name="Google Shape;647;p59"/>
          <p:cNvSpPr txBox="1"/>
          <p:nvPr>
            <p:ph idx="1" type="body"/>
          </p:nvPr>
        </p:nvSpPr>
        <p:spPr>
          <a:xfrm>
            <a:off x="311700" y="1536632"/>
            <a:ext cx="85206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Multiple proposers can interfere with each other</a:t>
            </a:r>
            <a:endParaRPr/>
          </a:p>
        </p:txBody>
      </p:sp>
      <p:sp>
        <p:nvSpPr>
          <p:cNvPr id="648" name="Google Shape;648;p5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9" name="Google Shape;649;p59"/>
          <p:cNvCxnSpPr/>
          <p:nvPr/>
        </p:nvCxnSpPr>
        <p:spPr>
          <a:xfrm>
            <a:off x="2620775" y="3521225"/>
            <a:ext cx="0" cy="317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0" name="Google Shape;650;p59"/>
          <p:cNvCxnSpPr/>
          <p:nvPr/>
        </p:nvCxnSpPr>
        <p:spPr>
          <a:xfrm>
            <a:off x="3412106" y="3521225"/>
            <a:ext cx="0" cy="315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1" name="Google Shape;651;p59"/>
          <p:cNvCxnSpPr/>
          <p:nvPr/>
        </p:nvCxnSpPr>
        <p:spPr>
          <a:xfrm>
            <a:off x="4203438" y="3521225"/>
            <a:ext cx="0" cy="31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2" name="Google Shape;652;p59"/>
          <p:cNvCxnSpPr/>
          <p:nvPr/>
        </p:nvCxnSpPr>
        <p:spPr>
          <a:xfrm>
            <a:off x="2630425" y="36569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3" name="Google Shape;653;p59"/>
          <p:cNvCxnSpPr/>
          <p:nvPr/>
        </p:nvCxnSpPr>
        <p:spPr>
          <a:xfrm flipH="1">
            <a:off x="2622225" y="3936200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54" name="Google Shape;654;p59"/>
          <p:cNvSpPr txBox="1"/>
          <p:nvPr/>
        </p:nvSpPr>
        <p:spPr>
          <a:xfrm>
            <a:off x="1194400" y="3521225"/>
            <a:ext cx="1338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prepare(10)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5" name="Google Shape;655;p59"/>
          <p:cNvCxnSpPr/>
          <p:nvPr/>
        </p:nvCxnSpPr>
        <p:spPr>
          <a:xfrm flipH="1">
            <a:off x="3429975" y="38101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6" name="Google Shape;656;p59"/>
          <p:cNvCxnSpPr/>
          <p:nvPr/>
        </p:nvCxnSpPr>
        <p:spPr>
          <a:xfrm>
            <a:off x="3429975" y="40894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57" name="Google Shape;657;p59"/>
          <p:cNvSpPr txBox="1"/>
          <p:nvPr/>
        </p:nvSpPr>
        <p:spPr>
          <a:xfrm>
            <a:off x="4291200" y="3656925"/>
            <a:ext cx="1338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prepare(11)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59"/>
          <p:cNvSpPr txBox="1"/>
          <p:nvPr/>
        </p:nvSpPr>
        <p:spPr>
          <a:xfrm>
            <a:off x="1194375" y="4160825"/>
            <a:ext cx="1338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proposal(10)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9" name="Google Shape;659;p59"/>
          <p:cNvCxnSpPr/>
          <p:nvPr/>
        </p:nvCxnSpPr>
        <p:spPr>
          <a:xfrm>
            <a:off x="2630425" y="42620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60" name="Google Shape;660;p59"/>
          <p:cNvCxnSpPr/>
          <p:nvPr/>
        </p:nvCxnSpPr>
        <p:spPr>
          <a:xfrm flipH="1">
            <a:off x="3420343" y="4792197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61" name="Google Shape;661;p59"/>
          <p:cNvSpPr txBox="1"/>
          <p:nvPr/>
        </p:nvSpPr>
        <p:spPr>
          <a:xfrm>
            <a:off x="4291225" y="4638225"/>
            <a:ext cx="1338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proposal(11)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2" name="Google Shape;662;p59"/>
          <p:cNvCxnSpPr/>
          <p:nvPr/>
        </p:nvCxnSpPr>
        <p:spPr>
          <a:xfrm>
            <a:off x="2630425" y="47237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63" name="Google Shape;663;p59"/>
          <p:cNvSpPr txBox="1"/>
          <p:nvPr/>
        </p:nvSpPr>
        <p:spPr>
          <a:xfrm>
            <a:off x="1194400" y="4588025"/>
            <a:ext cx="1338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prepare(12)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4" name="Google Shape;664;p59"/>
          <p:cNvCxnSpPr/>
          <p:nvPr/>
        </p:nvCxnSpPr>
        <p:spPr>
          <a:xfrm flipH="1">
            <a:off x="2622225" y="5003000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65" name="Google Shape;665;p59"/>
          <p:cNvCxnSpPr/>
          <p:nvPr/>
        </p:nvCxnSpPr>
        <p:spPr>
          <a:xfrm flipH="1">
            <a:off x="3420343" y="52579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66" name="Google Shape;666;p59"/>
          <p:cNvCxnSpPr/>
          <p:nvPr/>
        </p:nvCxnSpPr>
        <p:spPr>
          <a:xfrm>
            <a:off x="3420343" y="55372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67" name="Google Shape;667;p59"/>
          <p:cNvSpPr txBox="1"/>
          <p:nvPr/>
        </p:nvSpPr>
        <p:spPr>
          <a:xfrm>
            <a:off x="4281568" y="5104725"/>
            <a:ext cx="1338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prepare(13)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Google Shape;668;p59"/>
          <p:cNvSpPr txBox="1"/>
          <p:nvPr/>
        </p:nvSpPr>
        <p:spPr>
          <a:xfrm>
            <a:off x="2775550" y="2583825"/>
            <a:ext cx="1276200" cy="101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Last: 5, 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Promise: 13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guarantee of termination</a:t>
            </a:r>
            <a:endParaRPr/>
          </a:p>
        </p:txBody>
      </p:sp>
      <p:sp>
        <p:nvSpPr>
          <p:cNvPr id="674" name="Google Shape;674;p60"/>
          <p:cNvSpPr txBox="1"/>
          <p:nvPr>
            <p:ph idx="1" type="body"/>
          </p:nvPr>
        </p:nvSpPr>
        <p:spPr>
          <a:xfrm>
            <a:off x="311700" y="1536632"/>
            <a:ext cx="85206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Multiple proposers can interfere with each other</a:t>
            </a:r>
            <a:endParaRPr/>
          </a:p>
        </p:txBody>
      </p:sp>
      <p:sp>
        <p:nvSpPr>
          <p:cNvPr id="675" name="Google Shape;675;p6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6" name="Google Shape;676;p60"/>
          <p:cNvCxnSpPr/>
          <p:nvPr/>
        </p:nvCxnSpPr>
        <p:spPr>
          <a:xfrm>
            <a:off x="2620775" y="3521225"/>
            <a:ext cx="0" cy="317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7" name="Google Shape;677;p60"/>
          <p:cNvCxnSpPr/>
          <p:nvPr/>
        </p:nvCxnSpPr>
        <p:spPr>
          <a:xfrm>
            <a:off x="3412106" y="3521225"/>
            <a:ext cx="0" cy="315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8" name="Google Shape;678;p60"/>
          <p:cNvCxnSpPr/>
          <p:nvPr/>
        </p:nvCxnSpPr>
        <p:spPr>
          <a:xfrm>
            <a:off x="4203438" y="3521225"/>
            <a:ext cx="0" cy="31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9" name="Google Shape;679;p60"/>
          <p:cNvCxnSpPr/>
          <p:nvPr/>
        </p:nvCxnSpPr>
        <p:spPr>
          <a:xfrm>
            <a:off x="2630425" y="36569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80" name="Google Shape;680;p60"/>
          <p:cNvCxnSpPr/>
          <p:nvPr/>
        </p:nvCxnSpPr>
        <p:spPr>
          <a:xfrm flipH="1">
            <a:off x="2622225" y="3936200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81" name="Google Shape;681;p60"/>
          <p:cNvSpPr txBox="1"/>
          <p:nvPr/>
        </p:nvSpPr>
        <p:spPr>
          <a:xfrm>
            <a:off x="1194400" y="3521225"/>
            <a:ext cx="1338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prepare(10)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2" name="Google Shape;682;p60"/>
          <p:cNvCxnSpPr/>
          <p:nvPr/>
        </p:nvCxnSpPr>
        <p:spPr>
          <a:xfrm flipH="1">
            <a:off x="3429975" y="38101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83" name="Google Shape;683;p60"/>
          <p:cNvCxnSpPr/>
          <p:nvPr/>
        </p:nvCxnSpPr>
        <p:spPr>
          <a:xfrm>
            <a:off x="3429975" y="40894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84" name="Google Shape;684;p60"/>
          <p:cNvSpPr txBox="1"/>
          <p:nvPr/>
        </p:nvSpPr>
        <p:spPr>
          <a:xfrm>
            <a:off x="4291200" y="3656925"/>
            <a:ext cx="1338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prepare(11)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5" name="Google Shape;685;p60"/>
          <p:cNvSpPr txBox="1"/>
          <p:nvPr/>
        </p:nvSpPr>
        <p:spPr>
          <a:xfrm>
            <a:off x="1194375" y="4160825"/>
            <a:ext cx="1338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proposal(10)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6" name="Google Shape;686;p60"/>
          <p:cNvCxnSpPr/>
          <p:nvPr/>
        </p:nvCxnSpPr>
        <p:spPr>
          <a:xfrm>
            <a:off x="2630425" y="42620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87" name="Google Shape;687;p60"/>
          <p:cNvCxnSpPr/>
          <p:nvPr/>
        </p:nvCxnSpPr>
        <p:spPr>
          <a:xfrm flipH="1">
            <a:off x="3420343" y="4792197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88" name="Google Shape;688;p60"/>
          <p:cNvSpPr txBox="1"/>
          <p:nvPr/>
        </p:nvSpPr>
        <p:spPr>
          <a:xfrm>
            <a:off x="4291225" y="4638225"/>
            <a:ext cx="1338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proposal(11)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9" name="Google Shape;689;p60"/>
          <p:cNvCxnSpPr/>
          <p:nvPr/>
        </p:nvCxnSpPr>
        <p:spPr>
          <a:xfrm>
            <a:off x="2630425" y="47237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90" name="Google Shape;690;p60"/>
          <p:cNvSpPr txBox="1"/>
          <p:nvPr/>
        </p:nvSpPr>
        <p:spPr>
          <a:xfrm>
            <a:off x="1194400" y="4588025"/>
            <a:ext cx="1338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prepare(12)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1" name="Google Shape;691;p60"/>
          <p:cNvCxnSpPr/>
          <p:nvPr/>
        </p:nvCxnSpPr>
        <p:spPr>
          <a:xfrm flipH="1">
            <a:off x="2622225" y="5003000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92" name="Google Shape;692;p60"/>
          <p:cNvCxnSpPr/>
          <p:nvPr/>
        </p:nvCxnSpPr>
        <p:spPr>
          <a:xfrm flipH="1">
            <a:off x="3420343" y="52579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93" name="Google Shape;693;p60"/>
          <p:cNvCxnSpPr/>
          <p:nvPr/>
        </p:nvCxnSpPr>
        <p:spPr>
          <a:xfrm>
            <a:off x="3420343" y="55372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94" name="Google Shape;694;p60"/>
          <p:cNvSpPr txBox="1"/>
          <p:nvPr/>
        </p:nvSpPr>
        <p:spPr>
          <a:xfrm>
            <a:off x="4281568" y="5104725"/>
            <a:ext cx="1338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prepare(13)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5" name="Google Shape;695;p60"/>
          <p:cNvSpPr txBox="1"/>
          <p:nvPr/>
        </p:nvSpPr>
        <p:spPr>
          <a:xfrm>
            <a:off x="1194375" y="5227625"/>
            <a:ext cx="1338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proposal(12)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6" name="Google Shape;696;p60"/>
          <p:cNvCxnSpPr/>
          <p:nvPr/>
        </p:nvCxnSpPr>
        <p:spPr>
          <a:xfrm>
            <a:off x="2630425" y="5328825"/>
            <a:ext cx="789900" cy="27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97" name="Google Shape;697;p60"/>
          <p:cNvSpPr txBox="1"/>
          <p:nvPr/>
        </p:nvSpPr>
        <p:spPr>
          <a:xfrm>
            <a:off x="2775550" y="2583825"/>
            <a:ext cx="1276200" cy="101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Last: 5, 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Promise: 13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Ben-Or randomized algorithm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Guarantee safety, weaken termination guarantees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Consensus is eventually reached, with probability 1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Works for f failures if n &gt; 2f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Termination</a:t>
            </a:r>
            <a:endParaRPr/>
          </a:p>
        </p:txBody>
      </p:sp>
      <p:sp>
        <p:nvSpPr>
          <p:cNvPr id="703" name="Google Shape;703;p6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To avoid competing proposers, elect a “leader” proposer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Algorithm terminates if system stays stable for “long enough” time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Better, if there is no failure, communication is optimal</a:t>
            </a:r>
            <a:endParaRPr/>
          </a:p>
        </p:txBody>
      </p:sp>
      <p:sp>
        <p:nvSpPr>
          <p:cNvPr id="704" name="Google Shape;704;p6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 state machine</a:t>
            </a:r>
            <a:endParaRPr/>
          </a:p>
        </p:txBody>
      </p:sp>
      <p:sp>
        <p:nvSpPr>
          <p:cNvPr id="710" name="Google Shape;710;p6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Need to decide on sequence of operations to perform on a shared variable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Run infinitely many instances of Paxos, one for each operation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Execute operations in sequence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May need to wait as different instances of Paxos may terminate at different times</a:t>
            </a:r>
            <a:endParaRPr/>
          </a:p>
        </p:txBody>
      </p:sp>
      <p:sp>
        <p:nvSpPr>
          <p:cNvPr id="711" name="Google Shape;711;p6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6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717" name="Google Shape;717;p6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Nancy A. Lynch; Distributed Algorithms;</a:t>
            </a:r>
            <a:br>
              <a:rPr lang="en"/>
            </a:br>
            <a:r>
              <a:rPr lang="en"/>
              <a:t>Morgan Kaufmann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Chapter 21 (draws from 17 and 12)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Lamport, Paxos Made Easy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6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4585300" y="2751300"/>
            <a:ext cx="4435800" cy="2450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4585175" y="966900"/>
            <a:ext cx="4435800" cy="178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4585300" y="139550"/>
            <a:ext cx="4435800" cy="6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01 a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← initial bit value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02 r ← 1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03 loop: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04   send (a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, r) to all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05   A ← {a</a:t>
            </a:r>
            <a:r>
              <a:rPr baseline="30000" lang="en" sz="1600"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| (a</a:t>
            </a:r>
            <a:r>
              <a:rPr baseline="30000" lang="en" sz="1600"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, r)} for the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        first n-f (a</a:t>
            </a:r>
            <a:r>
              <a:rPr baseline="30000" lang="en" sz="1600"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, r) messages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06   if all e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∊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A identical: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07     b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← identical value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08   else: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09     b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←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⊥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10   send (b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, r) to all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   B ← {b</a:t>
            </a:r>
            <a:r>
              <a:rPr baseline="30000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| (b</a:t>
            </a:r>
            <a:r>
              <a:rPr baseline="30000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r)} for the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first n-f (b</a:t>
            </a:r>
            <a:r>
              <a:rPr baseline="30000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r) messages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12   if all v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∊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B identical: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13     decide v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14   elif exists v ≠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⊥ ∊ B: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15     a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← v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14   else: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15     a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← random([0, 1])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16   r ← r+1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147625" y="188379"/>
            <a:ext cx="40452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Ben-Or algorithm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3525" y="1490400"/>
            <a:ext cx="43824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Executes forever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Has phases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highlight>
                  <a:srgbClr val="D9D9D9"/>
                </a:highlight>
              </a:rPr>
              <a:t>Phase 1: check values</a:t>
            </a:r>
            <a:endParaRPr>
              <a:highlight>
                <a:srgbClr val="D9D9D9"/>
              </a:highlight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highlight>
                  <a:srgbClr val="C9DAF8"/>
                </a:highlight>
              </a:rPr>
              <a:t>Phase 2: decide if agreement</a:t>
            </a:r>
            <a:endParaRPr>
              <a:highlight>
                <a:srgbClr val="C9DAF8"/>
              </a:highlight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1600"/>
              </a:spcAft>
              <a:buSzPts val="2800"/>
              <a:buChar char="●"/>
            </a:pPr>
            <a:r>
              <a:rPr lang="en"/>
              <a:t>Repeat until agreement</a:t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47625" y="188379"/>
            <a:ext cx="40452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Validity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3525" y="1490400"/>
            <a:ext cx="43824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If all processes start with the same v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Set a</a:t>
            </a:r>
            <a:r>
              <a:rPr baseline="-25000" lang="en"/>
              <a:t>i</a:t>
            </a:r>
            <a:r>
              <a:rPr lang="en"/>
              <a:t> ← v (line 1)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Since at most f faulty, receives n−f identical a-values in round 1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Set b</a:t>
            </a:r>
            <a:r>
              <a:rPr baseline="-25000" lang="en"/>
              <a:t>i</a:t>
            </a:r>
            <a:r>
              <a:rPr lang="en"/>
              <a:t> ← v (line 7)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Again, receives n−f identical b-values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Decides</a:t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4585300" y="2751300"/>
            <a:ext cx="4435800" cy="2450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4585175" y="966900"/>
            <a:ext cx="4435800" cy="178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4585300" y="139550"/>
            <a:ext cx="4435800" cy="6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01 a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← initial bit value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02 r ← 1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03 loop: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04   send (a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, r) to all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05   A ← {a</a:t>
            </a:r>
            <a:r>
              <a:rPr baseline="30000" lang="en" sz="1600"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| (a</a:t>
            </a:r>
            <a:r>
              <a:rPr baseline="30000" lang="en" sz="1600"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, r)} for the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        first n-f (a</a:t>
            </a:r>
            <a:r>
              <a:rPr baseline="30000" lang="en" sz="1600"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, r) messages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06   if all e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∊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A identical: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07     b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← identical value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08   else: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09     b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←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⊥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10   send (b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, r) to all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   B ← {b</a:t>
            </a:r>
            <a:r>
              <a:rPr baseline="30000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| (b</a:t>
            </a:r>
            <a:r>
              <a:rPr baseline="30000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r)} for the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first n-f (b</a:t>
            </a:r>
            <a:r>
              <a:rPr baseline="30000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r) messages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12   if all v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∊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B identical: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13     decide v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14   elif exists v ≠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⊥ ∊ B: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15     a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← v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14   else: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15     a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← random([0, 1])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16   r ← r+1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147625" y="188379"/>
            <a:ext cx="40452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Agreement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3525" y="1490400"/>
            <a:ext cx="43824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Lemma: for all r, either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</a:t>
            </a:r>
            <a:r>
              <a:rPr baseline="-25000" lang="en"/>
              <a:t>i</a:t>
            </a:r>
            <a:r>
              <a:rPr lang="en"/>
              <a:t> ∊ {0, ⊥} for all 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</a:t>
            </a:r>
            <a:r>
              <a:rPr baseline="-25000" lang="en"/>
              <a:t>i </a:t>
            </a:r>
            <a:r>
              <a:rPr lang="en"/>
              <a:t>∊ {1, ⊥} for all i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Proof by contradiction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n−f processes with a=1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n−f with a = 0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Violates majority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Impossible for two processes to decide on different values in r</a:t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4585300" y="2751300"/>
            <a:ext cx="4435800" cy="2450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4585175" y="966900"/>
            <a:ext cx="4435800" cy="178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4585300" y="139550"/>
            <a:ext cx="4435800" cy="6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01 a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← initial bit value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02 r ← 1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03 loop: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04   send (a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, r) to all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05   A ← {a</a:t>
            </a:r>
            <a:r>
              <a:rPr baseline="30000" lang="en" sz="1600"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| (a</a:t>
            </a:r>
            <a:r>
              <a:rPr baseline="30000" lang="en" sz="1600"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, r)} for the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        first n-f (a</a:t>
            </a:r>
            <a:r>
              <a:rPr baseline="30000" lang="en" sz="1600"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, r) messages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06   if all e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∊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A identical: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07     b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← identical value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08   else: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09     b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←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⊥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10   send (b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, r) to all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   B ← {b</a:t>
            </a:r>
            <a:r>
              <a:rPr baseline="30000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| (b</a:t>
            </a:r>
            <a:r>
              <a:rPr baseline="30000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r)} for the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first n-f (b</a:t>
            </a:r>
            <a:r>
              <a:rPr baseline="30000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r) messages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12   if all v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∊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B identical: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13     decide v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14   elif exists v ≠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⊥ ∊ B: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15     a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← v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14   else: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15     a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← random([0, 1])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16   r ← r+1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147625" y="188379"/>
            <a:ext cx="40452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Agreement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3525" y="1490400"/>
            <a:ext cx="43824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Let r be first round where i decides v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No other processes decide differently in 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Every process receives b</a:t>
            </a:r>
            <a:r>
              <a:rPr baseline="-25000" lang="en"/>
              <a:t>i</a:t>
            </a:r>
            <a:r>
              <a:rPr lang="en"/>
              <a:t> = v from at least</a:t>
            </a:r>
            <a:br>
              <a:rPr lang="en"/>
            </a:br>
            <a:r>
              <a:rPr lang="en"/>
              <a:t>n−2f &gt; 0 processes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Set a</a:t>
            </a:r>
            <a:r>
              <a:rPr baseline="-25000" lang="en"/>
              <a:t>i</a:t>
            </a:r>
            <a:r>
              <a:rPr lang="en"/>
              <a:t> ←</a:t>
            </a:r>
            <a:r>
              <a:rPr lang="en"/>
              <a:t> </a:t>
            </a:r>
            <a:r>
              <a:rPr lang="en"/>
              <a:t>v next round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4585300" y="2751300"/>
            <a:ext cx="4435800" cy="2450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4585175" y="966900"/>
            <a:ext cx="4435800" cy="178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4585300" y="139550"/>
            <a:ext cx="4435800" cy="6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01 a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← initial bit value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02 r ← 1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03 loop: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04   send (a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, r) to all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05   A ← {a</a:t>
            </a:r>
            <a:r>
              <a:rPr baseline="30000" lang="en" sz="1600"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| (a</a:t>
            </a:r>
            <a:r>
              <a:rPr baseline="30000" lang="en" sz="1600"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, r)} for the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        first n-f (a</a:t>
            </a:r>
            <a:r>
              <a:rPr baseline="30000" lang="en" sz="1600"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, r) messages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06   if all e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∊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A identical: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07     b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← identical value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08   else: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09     b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←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⊥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10   send (b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, r) to all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   B ← {b</a:t>
            </a:r>
            <a:r>
              <a:rPr baseline="30000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| (b</a:t>
            </a:r>
            <a:r>
              <a:rPr baseline="30000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r)} for the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first n-f (b</a:t>
            </a:r>
            <a:r>
              <a:rPr baseline="30000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r) messages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12   if all v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∊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B identical: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13     decide v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14   elif exists v ≠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⊥ ∊ B: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15     a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← v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14   else: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15     a</a:t>
            </a:r>
            <a:r>
              <a:rPr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← random([0, 1])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16   r ← r+1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C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