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usso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25D894-8994-454F-93FE-560C3F304F1D}">
  <a:tblStyle styleId="{2625D894-8994-454F-93FE-560C3F304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sso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19d00f1b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19d00f1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19d00f1b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19d00f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19d00f1b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19d00f1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19d00f1b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19d00f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19d00f1b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19d00f1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19d00f1b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19d00f1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19d00f1b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19d00f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not a Distributed Systems course.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 is number of messages important?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19d00f1b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19d00f1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19d00f1b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19d00f1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19778bc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19778b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19d00f1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19d00f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19d00f1b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19d00f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19d00f1b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19d00f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19d00f1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19d00f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19d00f1b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19d00f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19d00f1b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19d00f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19d00f1b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19d00f1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Algorithms: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Antonio A. F. Loureiro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distributed algorithms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Interprocess communication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Timing model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Synchronized nodes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Asynchronous nodes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Partially synchronous nodes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distributed algorithms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Interprocess communication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Timing model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Failure model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Algorithm might assume complete reliability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Nodes or links may hard-fail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Nodes or links may fail </a:t>
            </a:r>
            <a:r>
              <a:rPr lang="en"/>
              <a:t>intermittently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Nodes or links may fail arbitrarily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Nodes: Adversarial behavior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Links: Duplication, reordering, corruption</a:t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distributed algorithms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Interprocess communication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Timing model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Failure model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Problems addressed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Election, resource allocation, communication, consensus, concurrency control, deadlock prevention and mitigation, global snapshots, synchronization, 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distributed algorithms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Interprocess communication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Timing model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Failure model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Problems addressed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Election, resource allocation, communication, consensus, concurrency control, deadlock prevention and mitigation, global snapshots, synchronization,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Algorithm is made for one specific context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might need to deal with: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</a:t>
            </a:r>
            <a:r>
              <a:rPr lang="en"/>
              <a:t>nknown number of processes,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</a:t>
            </a:r>
            <a:r>
              <a:rPr lang="en"/>
              <a:t>nknown network topology,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</a:t>
            </a:r>
            <a:r>
              <a:rPr lang="en"/>
              <a:t>ndependent inputs at different locations,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</a:t>
            </a:r>
            <a:r>
              <a:rPr lang="en"/>
              <a:t>ultiple processes with variable start times,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</a:t>
            </a:r>
            <a:r>
              <a:rPr lang="en"/>
              <a:t>rocessor nondeterminism,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</a:t>
            </a:r>
            <a:r>
              <a:rPr lang="en"/>
              <a:t>ncertain message delivery times,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</a:t>
            </a:r>
            <a:r>
              <a:rPr lang="en"/>
              <a:t>nknown message ordering,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</a:t>
            </a:r>
            <a:r>
              <a:rPr lang="en"/>
              <a:t>rocessor and communication failures… </a:t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algorithms must work in difficult settings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Concurrent activity in many locations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Uncertainty of timing, order of events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Unknown inputs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Failures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Distributed algorithms can be complicated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Hard to design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Hard to prove correct or analyze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Will discuss practical aspects and main insights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Will use theoretic model and formalism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Enable careful reasoning to avoid mistakes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Key performance metrics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Time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Space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Messages</a:t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5" name="Google Shape;165;p28"/>
          <p:cNvGraphicFramePr/>
          <p:nvPr/>
        </p:nvGraphicFramePr>
        <p:xfrm>
          <a:off x="325125" y="184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{2625D894-8994-454F-93FE-560C3F304F1D}</a:tableStyleId>
              </a:tblPr>
              <a:tblGrid>
                <a:gridCol w="2812100"/>
                <a:gridCol w="2812100"/>
                <a:gridCol w="2812100"/>
              </a:tblGrid>
              <a:tr h="71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  <a:tr h="71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Communication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Synchronous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Asynchronous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71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Shared memory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2" name="Google Shape;172;p29"/>
          <p:cNvGraphicFramePr/>
          <p:nvPr/>
        </p:nvGraphicFramePr>
        <p:xfrm>
          <a:off x="325125" y="184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{2625D894-8994-454F-93FE-560C3F304F1D}</a:tableStyleId>
              </a:tblPr>
              <a:tblGrid>
                <a:gridCol w="2812100"/>
                <a:gridCol w="2812100"/>
                <a:gridCol w="2812100"/>
              </a:tblGrid>
              <a:tr h="71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  <a:tr h="71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Communication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Synchronous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Asynchronous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71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Shared memory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Architecture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Algorithms / OS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course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course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Gerard Tel; Introduction to Distributed Algorithms; Cambridge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Ajay D. Kshemkalyani, Mukesh Singhal; Distributed Computing: Principles, Algorithms, and Systems; Cambridge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1</a:t>
            </a:r>
            <a:endParaRPr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distributed system?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Collection of autonomous interconnected processing nodes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/>
              <a:t>Collection:</a:t>
            </a:r>
            <a:r>
              <a:rPr lang="en"/>
              <a:t> more than one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/>
              <a:t>Interconnected: </a:t>
            </a:r>
            <a:r>
              <a:rPr lang="en"/>
              <a:t>nodes need means of exchanging information (e.g., for coordination)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/>
              <a:t>Processing:</a:t>
            </a:r>
            <a:r>
              <a:rPr lang="en"/>
              <a:t> nodes process information and take action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/>
              <a:t>Autonomous:</a:t>
            </a:r>
            <a:r>
              <a:rPr lang="en"/>
              <a:t> each node acts independently of other nodes (no fun if all nodes behave identically)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distributed system?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Information exchange 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Applications need to exchange information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Resource sharing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One node may not have sufficient resources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Cost-efficiency (supercomputers vs datacenters)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Scalability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Increased reliability through replication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Distributed systems can survive failures (Internet)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Increased performance through parallelization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Simplification of design through specialization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Code on each node may be simple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distributed systems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Internet: billions of devices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Reliability of end-to-end communication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Selection of communication paths (routing)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Congestion control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Security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distributed systems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Internet: billions of devices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Datacenter: thousands of servers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Broadcast and synchronization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Election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Termination detection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Resource allocation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Mutual exclusion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Deadlock detection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distributed systems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Internet: billions of devices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Datacenter: thousands of servers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Operating system: hundreds of processes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Message-passing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Virtual shared memory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Load balancing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Undetectable failures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distributed systems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Internet: billions of devices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Datacenter: thousands of servers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Operating system: hundreds of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Server: several sockets, tens of processors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Atomicity of memory operations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Message-passing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Mutual exclusion 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Generals’ problem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distributed algorithms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Interprocess communication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Shared memory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Point-to-point messages</a:t>
            </a:r>
            <a:endParaRPr>
              <a:solidFill>
                <a:srgbClr val="FF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Simplex, half-duplex, full-duplex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Broadcast messages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