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Russo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10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3.xml"/><Relationship Id="rId39" Type="http://schemas.openxmlformats.org/officeDocument/2006/relationships/font" Target="fonts/RussoOne-regular.fntdata"/><Relationship Id="rId16" Type="http://schemas.openxmlformats.org/officeDocument/2006/relationships/slide" Target="slides/slide12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26be24f9_0_1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26be24f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26be24f9_0_2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26be24f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26be24f9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26be24f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26be24f9_0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26be24f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≤≥&lt;&gt;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26be24f9_0_2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26be24f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≤≥&lt;&gt;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26be24f9_0_2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26be24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≤≥&lt;&gt;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26be24f9_0_2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26be24f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≤≥&lt;&gt;∈≠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26be24f9_0_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26be24f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≤≥&lt;&gt;∈≠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26be24f9_0_2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26be24f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≤≥&lt;&gt;∈≠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26be24f9_0_3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26be24f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≤≥&lt;&gt;∈≠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19778bc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19778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26be24f9_0_3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26be24f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26be24f9_0_3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26be24f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26be24f9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26be24f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26be24f9_0_3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26be24f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26be24f9_0_3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26be24f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26be24f9_0_3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26be24f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19d00f1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19d00f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26be24f9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26be24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26be24f9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26be24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26be24f9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26be24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26be24f9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26be24f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26be24f9_0_1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26be24f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26be24f9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26be24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Synchronous Rings: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algorithm: formalization</a:t>
            </a:r>
            <a:endParaRPr sz="18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M = message alphabet = set of PIDs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</a:t>
            </a:r>
            <a:r>
              <a:rPr baseline="-25000" lang="en"/>
              <a:t>i</a:t>
            </a:r>
            <a:r>
              <a:rPr lang="en"/>
              <a:t>: three variables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pid</a:t>
            </a:r>
            <a:r>
              <a:rPr lang="en"/>
              <a:t>: holds process’s own PID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: a PID or ⟘, initially </a:t>
            </a:r>
            <a:r>
              <a:rPr lang="en">
                <a:solidFill>
                  <a:srgbClr val="0000FF"/>
                </a:solidFill>
              </a:rPr>
              <a:t>pid</a:t>
            </a:r>
            <a:endParaRPr>
              <a:solidFill>
                <a:srgbClr val="0000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status</a:t>
            </a:r>
            <a:r>
              <a:rPr lang="en"/>
              <a:t>: </a:t>
            </a:r>
            <a:r>
              <a:rPr i="1" lang="en"/>
              <a:t>unknown</a:t>
            </a:r>
            <a:r>
              <a:rPr lang="en"/>
              <a:t> or </a:t>
            </a:r>
            <a:r>
              <a:rPr i="1" lang="en"/>
              <a:t>leader</a:t>
            </a:r>
            <a:r>
              <a:rPr lang="en"/>
              <a:t> initially </a:t>
            </a:r>
            <a:r>
              <a:rPr i="1" lang="en"/>
              <a:t>unknown</a:t>
            </a:r>
            <a:endParaRPr i="1"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start</a:t>
            </a:r>
            <a:r>
              <a:rPr baseline="-25000" lang="en"/>
              <a:t>i</a:t>
            </a:r>
            <a:r>
              <a:rPr lang="en"/>
              <a:t>: defined by initializations (PIDs)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msgs</a:t>
            </a:r>
            <a:r>
              <a:rPr baseline="-25000" lang="en"/>
              <a:t>i</a:t>
            </a:r>
            <a:r>
              <a:rPr lang="en"/>
              <a:t>: send contents of </a:t>
            </a: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 variable clockwise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algorithm: formalization</a:t>
            </a:r>
            <a:endParaRPr sz="18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M = message alphabet = set of PIDs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</a:t>
            </a:r>
            <a:r>
              <a:rPr baseline="-25000" lang="en"/>
              <a:t>i</a:t>
            </a:r>
            <a:r>
              <a:rPr lang="en"/>
              <a:t>: three variables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pid</a:t>
            </a:r>
            <a:r>
              <a:rPr lang="en"/>
              <a:t>: holds process’s own PID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: a PID or ⟘, initially </a:t>
            </a:r>
            <a:r>
              <a:rPr lang="en">
                <a:solidFill>
                  <a:srgbClr val="0000FF"/>
                </a:solidFill>
              </a:rPr>
              <a:t>pid</a:t>
            </a:r>
            <a:endParaRPr>
              <a:solidFill>
                <a:srgbClr val="0000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status</a:t>
            </a:r>
            <a:r>
              <a:rPr lang="en"/>
              <a:t>: </a:t>
            </a:r>
            <a:r>
              <a:rPr i="1" lang="en"/>
              <a:t>unknown</a:t>
            </a:r>
            <a:r>
              <a:rPr lang="en"/>
              <a:t> or </a:t>
            </a:r>
            <a:r>
              <a:rPr i="1" lang="en"/>
              <a:t>leader</a:t>
            </a:r>
            <a:r>
              <a:rPr lang="en"/>
              <a:t> initially </a:t>
            </a:r>
            <a:r>
              <a:rPr i="1" lang="en"/>
              <a:t>unknown</a:t>
            </a:r>
            <a:endParaRPr i="1"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start</a:t>
            </a:r>
            <a:r>
              <a:rPr baseline="-25000" lang="en"/>
              <a:t>i</a:t>
            </a:r>
            <a:r>
              <a:rPr lang="en"/>
              <a:t>: defined by initializations (PIDs)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msgs</a:t>
            </a:r>
            <a:r>
              <a:rPr baseline="-25000" lang="en"/>
              <a:t>i</a:t>
            </a:r>
            <a:r>
              <a:rPr lang="en"/>
              <a:t>: send contents of </a:t>
            </a: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 variable clockwise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trans</a:t>
            </a:r>
            <a:r>
              <a:rPr baseline="-25000" lang="en"/>
              <a:t>i</a:t>
            </a:r>
            <a:r>
              <a:rPr lang="en"/>
              <a:t>:</a:t>
            </a:r>
            <a:endParaRPr/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110575" y="4615525"/>
            <a:ext cx="6871500" cy="167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⟘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incoming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&gt; </a:t>
            </a:r>
            <a:r>
              <a:rPr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incoming</a:t>
            </a:r>
            <a:endParaRPr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incoming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leader</a:t>
            </a:r>
            <a:endParaRPr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incoming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pid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endParaRPr sz="24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correctness</a:t>
            </a:r>
            <a:endParaRPr sz="1800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Prove that exactly one process ever gets elected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Let i</a:t>
            </a:r>
            <a:r>
              <a:rPr baseline="-25000" lang="en"/>
              <a:t>max</a:t>
            </a:r>
            <a:r>
              <a:rPr lang="en"/>
              <a:t> be the process with the largest PID, p</a:t>
            </a:r>
            <a:r>
              <a:rPr baseline="-25000" lang="en"/>
              <a:t>max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Prove: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</a:t>
            </a:r>
            <a:r>
              <a:rPr baseline="-25000" lang="en"/>
              <a:t>max</a:t>
            </a:r>
            <a:r>
              <a:rPr lang="en"/>
              <a:t> outputs “leader” by end of round 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other process outputs “leader”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baseline="-25000" lang="en"/>
              <a:t>max</a:t>
            </a:r>
            <a:r>
              <a:rPr lang="en"/>
              <a:t> outputs “leader” after n rounds</a:t>
            </a:r>
            <a:r>
              <a:rPr baseline="-25000" lang="en"/>
              <a:t> </a:t>
            </a:r>
            <a:endParaRPr baseline="-25000" sz="1800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Prove by induction on number of rounds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Need to say what happens after r rounds 0 ≤ r ≤ n</a:t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baseline="-25000" lang="en"/>
              <a:t>max</a:t>
            </a:r>
            <a:r>
              <a:rPr lang="en"/>
              <a:t> outputs “leader” after n rounds</a:t>
            </a:r>
            <a:r>
              <a:rPr baseline="-25000" lang="en"/>
              <a:t> </a:t>
            </a:r>
            <a:endParaRPr baseline="-25000" sz="1800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Prove by induction on number of rounds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Need to say what happens after r rounds 0 ≤ r ≤ n</a:t>
            </a:r>
            <a:br>
              <a:rPr lang="en"/>
            </a:b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Lemma: For </a:t>
            </a:r>
            <a:r>
              <a:rPr lang="en">
                <a:solidFill>
                  <a:srgbClr val="434343"/>
                </a:solidFill>
              </a:rPr>
              <a:t>0 ≤ r ≤ n - 1</a:t>
            </a:r>
            <a:r>
              <a:rPr lang="en"/>
              <a:t>, after r rounds,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send </a:t>
            </a:r>
            <a:r>
              <a:rPr lang="en"/>
              <a:t>at process </a:t>
            </a:r>
            <a:r>
              <a:rPr lang="en">
                <a:solidFill>
                  <a:srgbClr val="434343"/>
                </a:solidFill>
              </a:rPr>
              <a:t>(i</a:t>
            </a:r>
            <a:r>
              <a:rPr baseline="-25000" lang="en">
                <a:solidFill>
                  <a:srgbClr val="434343"/>
                </a:solidFill>
              </a:rPr>
              <a:t>max</a:t>
            </a:r>
            <a:r>
              <a:rPr lang="en">
                <a:solidFill>
                  <a:srgbClr val="434343"/>
                </a:solidFill>
              </a:rPr>
              <a:t> + r) % n</a:t>
            </a:r>
            <a:r>
              <a:rPr lang="en"/>
              <a:t> contains p</a:t>
            </a:r>
            <a:r>
              <a:rPr baseline="-25000" lang="en"/>
              <a:t>max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max</a:t>
            </a:r>
            <a:r>
              <a:rPr lang="en"/>
              <a:t> is making its way through the ring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induction on 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Inductive step: every process passes p</a:t>
            </a:r>
            <a:r>
              <a:rPr baseline="-25000" lang="en"/>
              <a:t>max</a:t>
            </a:r>
            <a:r>
              <a:rPr lang="en"/>
              <a:t> clockwise</a:t>
            </a:r>
            <a:br>
              <a:rPr lang="en"/>
            </a:br>
            <a:endParaRPr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baseline="-25000" lang="en"/>
              <a:t>max</a:t>
            </a:r>
            <a:r>
              <a:rPr lang="en"/>
              <a:t> outputs “leader” after n rounds</a:t>
            </a:r>
            <a:r>
              <a:rPr baseline="-25000" lang="en"/>
              <a:t> </a:t>
            </a:r>
            <a:endParaRPr baseline="-25000" sz="1800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Prove by induction on number of rounds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Need to say what happens after r rounds 0 ≤ r ≤ n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Lemma: For </a:t>
            </a:r>
            <a:r>
              <a:rPr lang="en">
                <a:solidFill>
                  <a:srgbClr val="434343"/>
                </a:solidFill>
              </a:rPr>
              <a:t>0 ≤ r ≤ n - 1</a:t>
            </a:r>
            <a:r>
              <a:rPr lang="en"/>
              <a:t>, after r rounds,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send </a:t>
            </a:r>
            <a:r>
              <a:rPr lang="en"/>
              <a:t>at process </a:t>
            </a:r>
            <a:r>
              <a:rPr lang="en">
                <a:solidFill>
                  <a:srgbClr val="434343"/>
                </a:solidFill>
              </a:rPr>
              <a:t>(i</a:t>
            </a:r>
            <a:r>
              <a:rPr baseline="-25000" lang="en">
                <a:solidFill>
                  <a:srgbClr val="434343"/>
                </a:solidFill>
              </a:rPr>
              <a:t>max</a:t>
            </a:r>
            <a:r>
              <a:rPr lang="en">
                <a:solidFill>
                  <a:srgbClr val="434343"/>
                </a:solidFill>
              </a:rPr>
              <a:t> + r) % n</a:t>
            </a:r>
            <a:r>
              <a:rPr lang="en"/>
              <a:t> contains p</a:t>
            </a:r>
            <a:r>
              <a:rPr baseline="-25000" lang="en"/>
              <a:t>max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max</a:t>
            </a:r>
            <a:r>
              <a:rPr lang="en"/>
              <a:t> is making its way through the ring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induction on 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Inductive step: every process passes p</a:t>
            </a:r>
            <a:r>
              <a:rPr baseline="-25000" lang="en" sz="2400"/>
              <a:t>max</a:t>
            </a:r>
            <a:r>
              <a:rPr lang="en" sz="2400"/>
              <a:t> clockwise</a:t>
            </a:r>
            <a:br>
              <a:rPr lang="en"/>
            </a:b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the lemma for </a:t>
            </a:r>
            <a:r>
              <a:rPr lang="en">
                <a:solidFill>
                  <a:srgbClr val="434343"/>
                </a:solidFill>
              </a:rPr>
              <a:t>r = n - 1</a:t>
            </a:r>
            <a:r>
              <a:rPr lang="en"/>
              <a:t> to reason about the n</a:t>
            </a:r>
            <a:r>
              <a:rPr baseline="30000" lang="en"/>
              <a:t>th</a:t>
            </a:r>
            <a:r>
              <a:rPr lang="en"/>
              <a:t> round and the correct output</a:t>
            </a:r>
            <a:endParaRPr/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Uniqueness: </a:t>
            </a:r>
            <a:r>
              <a:rPr i="1" lang="en"/>
              <a:t>only</a:t>
            </a:r>
            <a:r>
              <a:rPr lang="en"/>
              <a:t> i</a:t>
            </a:r>
            <a:r>
              <a:rPr baseline="-25000" lang="en"/>
              <a:t>max</a:t>
            </a:r>
            <a:r>
              <a:rPr lang="en"/>
              <a:t> outputs “leader”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Idea: p</a:t>
            </a:r>
            <a:r>
              <a:rPr baseline="-25000" lang="en"/>
              <a:t>i</a:t>
            </a:r>
            <a:r>
              <a:rPr lang="en"/>
              <a:t> does not get past i</a:t>
            </a:r>
            <a:r>
              <a:rPr baseline="-25000" lang="en"/>
              <a:t>max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Uniqueness: </a:t>
            </a:r>
            <a:r>
              <a:rPr i="1" lang="en"/>
              <a:t>only</a:t>
            </a:r>
            <a:r>
              <a:rPr lang="en"/>
              <a:t> i</a:t>
            </a:r>
            <a:r>
              <a:rPr baseline="-25000" lang="en"/>
              <a:t>max</a:t>
            </a:r>
            <a:r>
              <a:rPr lang="en"/>
              <a:t> outputs “leader”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Idea: p</a:t>
            </a:r>
            <a:r>
              <a:rPr baseline="-25000" lang="en"/>
              <a:t>i</a:t>
            </a:r>
            <a:r>
              <a:rPr lang="en"/>
              <a:t> does not get past i</a:t>
            </a:r>
            <a:r>
              <a:rPr baseline="-25000" lang="en"/>
              <a:t>max</a:t>
            </a:r>
            <a:br>
              <a:rPr lang="en"/>
            </a:b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"/>
              <a:t>Invariant (holds at all rounds)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</a:t>
            </a:r>
            <a:r>
              <a:rPr lang="en">
                <a:solidFill>
                  <a:srgbClr val="434343"/>
                </a:solidFill>
              </a:rPr>
              <a:t>i ≠ i</a:t>
            </a:r>
            <a:r>
              <a:rPr baseline="-25000" lang="en">
                <a:solidFill>
                  <a:srgbClr val="434343"/>
                </a:solidFill>
              </a:rPr>
              <a:t>max</a:t>
            </a:r>
            <a:r>
              <a:rPr lang="en"/>
              <a:t> and </a:t>
            </a:r>
            <a:r>
              <a:rPr lang="en">
                <a:solidFill>
                  <a:srgbClr val="434343"/>
                </a:solidFill>
              </a:rPr>
              <a:t>j ∈ [i</a:t>
            </a:r>
            <a:r>
              <a:rPr baseline="-25000" lang="en">
                <a:solidFill>
                  <a:srgbClr val="434343"/>
                </a:solidFill>
              </a:rPr>
              <a:t>max</a:t>
            </a:r>
            <a:r>
              <a:rPr lang="en">
                <a:solidFill>
                  <a:srgbClr val="434343"/>
                </a:solidFill>
              </a:rPr>
              <a:t>, i)</a:t>
            </a:r>
            <a:r>
              <a:rPr lang="en"/>
              <a:t>, then j’s </a:t>
            </a: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≠</a:t>
            </a:r>
            <a:r>
              <a:rPr lang="en"/>
              <a:t> p</a:t>
            </a:r>
            <a:r>
              <a:rPr baseline="-25000" lang="en"/>
              <a:t>i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i</a:t>
            </a:r>
            <a:r>
              <a:rPr lang="en"/>
              <a:t> never gets past i</a:t>
            </a:r>
            <a:r>
              <a:rPr baseline="-25000" lang="en"/>
              <a:t>max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7052550" y="33583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7934375" y="33583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8325275" y="40151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7934375" y="46718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052550" y="46718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661650" y="40151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28"/>
          <p:cNvCxnSpPr>
            <a:stCxn id="243" idx="0"/>
            <a:endCxn id="238" idx="3"/>
          </p:cNvCxnSpPr>
          <p:nvPr/>
        </p:nvCxnSpPr>
        <p:spPr>
          <a:xfrm flipH="1" rot="10800000">
            <a:off x="6857100" y="369202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" name="Google Shape;245;p28"/>
          <p:cNvCxnSpPr>
            <a:stCxn id="238" idx="6"/>
            <a:endCxn id="239" idx="2"/>
          </p:cNvCxnSpPr>
          <p:nvPr/>
        </p:nvCxnSpPr>
        <p:spPr>
          <a:xfrm>
            <a:off x="7443450" y="355382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" name="Google Shape;246;p28"/>
          <p:cNvCxnSpPr>
            <a:stCxn id="242" idx="6"/>
            <a:endCxn id="241" idx="2"/>
          </p:cNvCxnSpPr>
          <p:nvPr/>
        </p:nvCxnSpPr>
        <p:spPr>
          <a:xfrm>
            <a:off x="7443450" y="486732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7" name="Google Shape;247;p28"/>
          <p:cNvCxnSpPr>
            <a:stCxn id="241" idx="7"/>
            <a:endCxn id="240" idx="4"/>
          </p:cNvCxnSpPr>
          <p:nvPr/>
        </p:nvCxnSpPr>
        <p:spPr>
          <a:xfrm flipH="1" rot="10800000">
            <a:off x="8268029" y="440602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8" name="Google Shape;248;p28"/>
          <p:cNvCxnSpPr>
            <a:stCxn id="240" idx="0"/>
            <a:endCxn id="239" idx="5"/>
          </p:cNvCxnSpPr>
          <p:nvPr/>
        </p:nvCxnSpPr>
        <p:spPr>
          <a:xfrm rot="10800000">
            <a:off x="8268125" y="369202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9" name="Google Shape;249;p28"/>
          <p:cNvCxnSpPr>
            <a:stCxn id="242" idx="1"/>
            <a:endCxn id="243" idx="4"/>
          </p:cNvCxnSpPr>
          <p:nvPr/>
        </p:nvCxnSpPr>
        <p:spPr>
          <a:xfrm rot="10800000">
            <a:off x="6857196" y="440602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p28"/>
          <p:cNvSpPr txBox="1"/>
          <p:nvPr/>
        </p:nvSpPr>
        <p:spPr>
          <a:xfrm>
            <a:off x="7934375" y="2776425"/>
            <a:ext cx="781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max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8716175" y="4867325"/>
            <a:ext cx="781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7398625" y="3556600"/>
            <a:ext cx="1572725" cy="1845925"/>
          </a:xfrm>
          <a:custGeom>
            <a:rect b="b" l="l" r="r" t="t"/>
            <a:pathLst>
              <a:path extrusionOk="0" h="73837" w="62909">
                <a:moveTo>
                  <a:pt x="38201" y="0"/>
                </a:moveTo>
                <a:cubicBezTo>
                  <a:pt x="42080" y="1903"/>
                  <a:pt x="58325" y="2416"/>
                  <a:pt x="61472" y="11417"/>
                </a:cubicBezTo>
                <a:cubicBezTo>
                  <a:pt x="64619" y="20418"/>
                  <a:pt x="62350" y="43616"/>
                  <a:pt x="57081" y="54008"/>
                </a:cubicBezTo>
                <a:cubicBezTo>
                  <a:pt x="51812" y="64400"/>
                  <a:pt x="39372" y="72669"/>
                  <a:pt x="29858" y="73767"/>
                </a:cubicBezTo>
                <a:cubicBezTo>
                  <a:pt x="20345" y="74865"/>
                  <a:pt x="4976" y="62790"/>
                  <a:pt x="0" y="6059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Uniqueness: </a:t>
            </a:r>
            <a:r>
              <a:rPr i="1" lang="en"/>
              <a:t>only</a:t>
            </a:r>
            <a:r>
              <a:rPr lang="en"/>
              <a:t> i</a:t>
            </a:r>
            <a:r>
              <a:rPr baseline="-25000" lang="en"/>
              <a:t>max</a:t>
            </a:r>
            <a:r>
              <a:rPr lang="en"/>
              <a:t> outputs “leader”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Idea: p</a:t>
            </a:r>
            <a:r>
              <a:rPr baseline="-25000" lang="en"/>
              <a:t>i</a:t>
            </a:r>
            <a:r>
              <a:rPr lang="en"/>
              <a:t> does not get past i</a:t>
            </a:r>
            <a:r>
              <a:rPr baseline="-25000" lang="en"/>
              <a:t>max</a:t>
            </a:r>
            <a:br>
              <a:rPr lang="en"/>
            </a:b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"/>
              <a:t>Invariant (holds at all rounds)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</a:t>
            </a:r>
            <a:r>
              <a:rPr lang="en">
                <a:solidFill>
                  <a:srgbClr val="434343"/>
                </a:solidFill>
              </a:rPr>
              <a:t>i ≠ i</a:t>
            </a:r>
            <a:r>
              <a:rPr baseline="-25000" lang="en">
                <a:solidFill>
                  <a:srgbClr val="434343"/>
                </a:solidFill>
              </a:rPr>
              <a:t>max</a:t>
            </a:r>
            <a:r>
              <a:rPr lang="en"/>
              <a:t> and </a:t>
            </a:r>
            <a:r>
              <a:rPr lang="en">
                <a:solidFill>
                  <a:srgbClr val="434343"/>
                </a:solidFill>
              </a:rPr>
              <a:t>j ∈ [i</a:t>
            </a:r>
            <a:r>
              <a:rPr baseline="-25000" lang="en">
                <a:solidFill>
                  <a:srgbClr val="434343"/>
                </a:solidFill>
              </a:rPr>
              <a:t>max</a:t>
            </a:r>
            <a:r>
              <a:rPr lang="en">
                <a:solidFill>
                  <a:srgbClr val="434343"/>
                </a:solidFill>
              </a:rPr>
              <a:t>, i)</a:t>
            </a:r>
            <a:r>
              <a:rPr lang="en"/>
              <a:t>, then j’s </a:t>
            </a: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≠</a:t>
            </a:r>
            <a:r>
              <a:rPr lang="en"/>
              <a:t> p</a:t>
            </a:r>
            <a:r>
              <a:rPr baseline="-25000" lang="en"/>
              <a:t>i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i</a:t>
            </a:r>
            <a:r>
              <a:rPr lang="en"/>
              <a:t> never gets past i</a:t>
            </a:r>
            <a:r>
              <a:rPr baseline="-25000" lang="en"/>
              <a:t>max</a:t>
            </a:r>
            <a:br>
              <a:rPr lang="en"/>
            </a:b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Proof: induction on r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7052550" y="33583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7934375" y="33583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8325275" y="40151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7934375" y="46718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7052550" y="46718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6661650" y="40151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29"/>
          <p:cNvCxnSpPr>
            <a:stCxn id="265" idx="0"/>
            <a:endCxn id="260" idx="3"/>
          </p:cNvCxnSpPr>
          <p:nvPr/>
        </p:nvCxnSpPr>
        <p:spPr>
          <a:xfrm flipH="1" rot="10800000">
            <a:off x="6857100" y="369202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29"/>
          <p:cNvCxnSpPr>
            <a:stCxn id="260" idx="6"/>
            <a:endCxn id="261" idx="2"/>
          </p:cNvCxnSpPr>
          <p:nvPr/>
        </p:nvCxnSpPr>
        <p:spPr>
          <a:xfrm>
            <a:off x="7443450" y="355382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29"/>
          <p:cNvCxnSpPr>
            <a:stCxn id="264" idx="6"/>
            <a:endCxn id="263" idx="2"/>
          </p:cNvCxnSpPr>
          <p:nvPr/>
        </p:nvCxnSpPr>
        <p:spPr>
          <a:xfrm>
            <a:off x="7443450" y="486732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9" name="Google Shape;269;p29"/>
          <p:cNvCxnSpPr>
            <a:stCxn id="263" idx="7"/>
            <a:endCxn id="262" idx="4"/>
          </p:cNvCxnSpPr>
          <p:nvPr/>
        </p:nvCxnSpPr>
        <p:spPr>
          <a:xfrm flipH="1" rot="10800000">
            <a:off x="8268029" y="440602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70" name="Google Shape;270;p29"/>
          <p:cNvCxnSpPr>
            <a:stCxn id="262" idx="0"/>
            <a:endCxn id="261" idx="5"/>
          </p:cNvCxnSpPr>
          <p:nvPr/>
        </p:nvCxnSpPr>
        <p:spPr>
          <a:xfrm rot="10800000">
            <a:off x="8268125" y="369202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71" name="Google Shape;271;p29"/>
          <p:cNvCxnSpPr>
            <a:stCxn id="264" idx="1"/>
            <a:endCxn id="265" idx="4"/>
          </p:cNvCxnSpPr>
          <p:nvPr/>
        </p:nvCxnSpPr>
        <p:spPr>
          <a:xfrm rot="10800000">
            <a:off x="6857196" y="440602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2" name="Google Shape;272;p29"/>
          <p:cNvSpPr txBox="1"/>
          <p:nvPr/>
        </p:nvSpPr>
        <p:spPr>
          <a:xfrm>
            <a:off x="7934375" y="2776425"/>
            <a:ext cx="781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max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8716175" y="4867325"/>
            <a:ext cx="781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7398625" y="3556600"/>
            <a:ext cx="1572725" cy="1845925"/>
          </a:xfrm>
          <a:custGeom>
            <a:rect b="b" l="l" r="r" t="t"/>
            <a:pathLst>
              <a:path extrusionOk="0" h="73837" w="62909">
                <a:moveTo>
                  <a:pt x="38201" y="0"/>
                </a:moveTo>
                <a:cubicBezTo>
                  <a:pt x="42080" y="1903"/>
                  <a:pt x="58325" y="2416"/>
                  <a:pt x="61472" y="11417"/>
                </a:cubicBezTo>
                <a:cubicBezTo>
                  <a:pt x="64619" y="20418"/>
                  <a:pt x="62350" y="43616"/>
                  <a:pt x="57081" y="54008"/>
                </a:cubicBezTo>
                <a:cubicBezTo>
                  <a:pt x="51812" y="64400"/>
                  <a:pt x="39372" y="72669"/>
                  <a:pt x="29858" y="73767"/>
                </a:cubicBezTo>
                <a:cubicBezTo>
                  <a:pt x="20345" y="74865"/>
                  <a:pt x="4976" y="62790"/>
                  <a:pt x="0" y="6059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Uniqueness: </a:t>
            </a:r>
            <a:r>
              <a:rPr i="1" lang="en"/>
              <a:t>only</a:t>
            </a:r>
            <a:r>
              <a:rPr lang="en"/>
              <a:t> i</a:t>
            </a:r>
            <a:r>
              <a:rPr baseline="-25000" lang="en"/>
              <a:t>max</a:t>
            </a:r>
            <a:r>
              <a:rPr lang="en"/>
              <a:t> outputs “leader”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Idea: p</a:t>
            </a:r>
            <a:r>
              <a:rPr baseline="-25000" lang="en"/>
              <a:t>i</a:t>
            </a:r>
            <a:r>
              <a:rPr lang="en"/>
              <a:t> does not get past i</a:t>
            </a:r>
            <a:r>
              <a:rPr baseline="-25000" lang="en"/>
              <a:t>max</a:t>
            </a:r>
            <a:br>
              <a:rPr lang="en"/>
            </a:b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"/>
              <a:t>Invariant (holds at all rounds)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</a:t>
            </a:r>
            <a:r>
              <a:rPr lang="en">
                <a:solidFill>
                  <a:srgbClr val="434343"/>
                </a:solidFill>
              </a:rPr>
              <a:t>i ≠ i</a:t>
            </a:r>
            <a:r>
              <a:rPr baseline="-25000" lang="en">
                <a:solidFill>
                  <a:srgbClr val="434343"/>
                </a:solidFill>
              </a:rPr>
              <a:t>max</a:t>
            </a:r>
            <a:r>
              <a:rPr lang="en"/>
              <a:t> and </a:t>
            </a:r>
            <a:r>
              <a:rPr lang="en">
                <a:solidFill>
                  <a:srgbClr val="434343"/>
                </a:solidFill>
              </a:rPr>
              <a:t>j ∈ [i</a:t>
            </a:r>
            <a:r>
              <a:rPr baseline="-25000" lang="en">
                <a:solidFill>
                  <a:srgbClr val="434343"/>
                </a:solidFill>
              </a:rPr>
              <a:t>max</a:t>
            </a:r>
            <a:r>
              <a:rPr lang="en">
                <a:solidFill>
                  <a:srgbClr val="434343"/>
                </a:solidFill>
              </a:rPr>
              <a:t>, i)</a:t>
            </a:r>
            <a:r>
              <a:rPr lang="en"/>
              <a:t>, then j’s </a:t>
            </a: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≠</a:t>
            </a:r>
            <a:r>
              <a:rPr lang="en"/>
              <a:t> p</a:t>
            </a:r>
            <a:r>
              <a:rPr baseline="-25000" lang="en"/>
              <a:t>i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i</a:t>
            </a:r>
            <a:r>
              <a:rPr lang="en"/>
              <a:t> never gets past i</a:t>
            </a:r>
            <a:r>
              <a:rPr baseline="-25000" lang="en"/>
              <a:t>max</a:t>
            </a:r>
            <a:br>
              <a:rPr lang="en"/>
            </a:b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Proof: induction on r</a:t>
            </a:r>
            <a:br>
              <a:rPr lang="en"/>
            </a:b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Shows that no node except i</a:t>
            </a:r>
            <a:r>
              <a:rPr baseline="-25000" lang="en"/>
              <a:t>max</a:t>
            </a:r>
            <a:r>
              <a:rPr lang="en"/>
              <a:t> </a:t>
            </a:r>
            <a:br>
              <a:rPr lang="en"/>
            </a:br>
            <a:r>
              <a:rPr lang="en"/>
              <a:t>receives its p</a:t>
            </a:r>
            <a:r>
              <a:rPr baseline="-25000" lang="en"/>
              <a:t>i</a:t>
            </a:r>
            <a:r>
              <a:rPr lang="en"/>
              <a:t> and elects itself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7052550" y="33583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7934375" y="33583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8325275" y="40151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7934375" y="46718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7052550" y="46718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661650" y="40151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30"/>
          <p:cNvCxnSpPr>
            <a:stCxn id="287" idx="0"/>
            <a:endCxn id="282" idx="3"/>
          </p:cNvCxnSpPr>
          <p:nvPr/>
        </p:nvCxnSpPr>
        <p:spPr>
          <a:xfrm flipH="1" rot="10800000">
            <a:off x="6857100" y="369202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9" name="Google Shape;289;p30"/>
          <p:cNvCxnSpPr>
            <a:stCxn id="282" idx="6"/>
            <a:endCxn id="283" idx="2"/>
          </p:cNvCxnSpPr>
          <p:nvPr/>
        </p:nvCxnSpPr>
        <p:spPr>
          <a:xfrm>
            <a:off x="7443450" y="355382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0" name="Google Shape;290;p30"/>
          <p:cNvCxnSpPr>
            <a:stCxn id="286" idx="6"/>
            <a:endCxn id="285" idx="2"/>
          </p:cNvCxnSpPr>
          <p:nvPr/>
        </p:nvCxnSpPr>
        <p:spPr>
          <a:xfrm>
            <a:off x="7443450" y="486732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1" name="Google Shape;291;p30"/>
          <p:cNvCxnSpPr>
            <a:stCxn id="285" idx="7"/>
            <a:endCxn id="284" idx="4"/>
          </p:cNvCxnSpPr>
          <p:nvPr/>
        </p:nvCxnSpPr>
        <p:spPr>
          <a:xfrm flipH="1" rot="10800000">
            <a:off x="8268029" y="440602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2" name="Google Shape;292;p30"/>
          <p:cNvCxnSpPr>
            <a:stCxn id="284" idx="0"/>
            <a:endCxn id="283" idx="5"/>
          </p:cNvCxnSpPr>
          <p:nvPr/>
        </p:nvCxnSpPr>
        <p:spPr>
          <a:xfrm rot="10800000">
            <a:off x="8268125" y="369202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3" name="Google Shape;293;p30"/>
          <p:cNvCxnSpPr>
            <a:stCxn id="286" idx="1"/>
            <a:endCxn id="287" idx="4"/>
          </p:cNvCxnSpPr>
          <p:nvPr/>
        </p:nvCxnSpPr>
        <p:spPr>
          <a:xfrm rot="10800000">
            <a:off x="6857196" y="440602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4" name="Google Shape;294;p30"/>
          <p:cNvSpPr txBox="1"/>
          <p:nvPr/>
        </p:nvSpPr>
        <p:spPr>
          <a:xfrm>
            <a:off x="7934375" y="2776425"/>
            <a:ext cx="781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max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8716175" y="4867325"/>
            <a:ext cx="781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7398625" y="3556600"/>
            <a:ext cx="1572725" cy="1845925"/>
          </a:xfrm>
          <a:custGeom>
            <a:rect b="b" l="l" r="r" t="t"/>
            <a:pathLst>
              <a:path extrusionOk="0" h="73837" w="62909">
                <a:moveTo>
                  <a:pt x="38201" y="0"/>
                </a:moveTo>
                <a:cubicBezTo>
                  <a:pt x="42080" y="1903"/>
                  <a:pt x="58325" y="2416"/>
                  <a:pt x="61472" y="11417"/>
                </a:cubicBezTo>
                <a:cubicBezTo>
                  <a:pt x="64619" y="20418"/>
                  <a:pt x="62350" y="43616"/>
                  <a:pt x="57081" y="54008"/>
                </a:cubicBezTo>
                <a:cubicBezTo>
                  <a:pt x="51812" y="64400"/>
                  <a:pt x="39372" y="72669"/>
                  <a:pt x="29858" y="73767"/>
                </a:cubicBezTo>
                <a:cubicBezTo>
                  <a:pt x="20345" y="74865"/>
                  <a:pt x="4976" y="62790"/>
                  <a:pt x="0" y="6059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Network of processes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Want to distinguish</a:t>
            </a:r>
            <a:r>
              <a:rPr i="1" lang="en"/>
              <a:t> exactly one</a:t>
            </a:r>
            <a:r>
              <a:rPr lang="en"/>
              <a:t> as the “leader”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Eventually, exactly one process should output “leader” (set special status variable)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Leader can take care of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Communication, Coordination, Consensus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Allocating resources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Scheduling tasks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…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to measure?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number of rounds until election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Communication: number of single-hop m</a:t>
            </a:r>
            <a:r>
              <a:rPr lang="en"/>
              <a:t>essages</a:t>
            </a:r>
            <a:endParaRPr baseline="30000" sz="2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309" name="Google Shape;309;p32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to measure?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number of rounds until election = 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Communication: number of single-hop messages ≤ n</a:t>
            </a:r>
            <a:r>
              <a:rPr baseline="30000" lang="en"/>
              <a:t>2</a:t>
            </a:r>
            <a:endParaRPr baseline="30000" sz="2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to measure?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number of rounds until election = 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Communication: number of single-hop messages ≤ n</a:t>
            </a:r>
            <a:r>
              <a:rPr baseline="30000" lang="en"/>
              <a:t>2</a:t>
            </a:r>
            <a:endParaRPr baseline="30000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Variations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Non-leaders announce “non-leader”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323" name="Google Shape;323;p34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to measure?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number of rounds until election = 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Communication: number of single-hop messages ≤ n</a:t>
            </a:r>
            <a:r>
              <a:rPr baseline="30000" lang="en"/>
              <a:t>2</a:t>
            </a:r>
            <a:endParaRPr baseline="30000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Variations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Non-leaders announce “non-leader”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Everyone announces who the leader is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n is known, nodes can report leader after n rounds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Otherwise, leader can send report message (time ≤ 2n)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to measure?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number of rounds until election = 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Communication: number of single-hop messages ≤ n</a:t>
            </a:r>
            <a:r>
              <a:rPr baseline="30000" lang="en"/>
              <a:t>2</a:t>
            </a:r>
            <a:endParaRPr baseline="30000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Variations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Non-leaders announce “non-leader”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Everyone announces who the leader is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n is known, nodes can report leader after n rounds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Otherwise, leader can send report message (time ≤ 2n)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Halting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Can a process just halt after seeing a p</a:t>
            </a:r>
            <a:r>
              <a:rPr baseline="-25000" lang="en"/>
              <a:t>j</a:t>
            </a:r>
            <a:r>
              <a:rPr lang="en"/>
              <a:t> larger than its </a:t>
            </a:r>
            <a:r>
              <a:rPr lang="en">
                <a:solidFill>
                  <a:srgbClr val="0000FF"/>
                </a:solidFill>
              </a:rPr>
              <a:t>pid</a:t>
            </a:r>
            <a:r>
              <a:rPr lang="en"/>
              <a:t>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to measure?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number of rounds until election = 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Communication: number of single-hop messages ≤ n</a:t>
            </a:r>
            <a:r>
              <a:rPr baseline="30000" lang="en"/>
              <a:t>2</a:t>
            </a:r>
            <a:endParaRPr baseline="30000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Variations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Non-leaders announce “non-leader”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Everyone announces who the leader is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If n is known, nodes can report leader after n rounds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Otherwise, leader can send report message (time ≤ 2n)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Halting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Can a process just halt after seeing a p</a:t>
            </a:r>
            <a:r>
              <a:rPr baseline="-25000" lang="en"/>
              <a:t>j</a:t>
            </a:r>
            <a:r>
              <a:rPr lang="en"/>
              <a:t> larger than its </a:t>
            </a:r>
            <a:r>
              <a:rPr lang="en">
                <a:solidFill>
                  <a:srgbClr val="0000FF"/>
                </a:solidFill>
              </a:rPr>
              <a:t>pid</a:t>
            </a:r>
            <a:r>
              <a:rPr lang="en"/>
              <a:t>?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No; still needs to relay messages so p</a:t>
            </a:r>
            <a:r>
              <a:rPr baseline="-25000" lang="en"/>
              <a:t>max</a:t>
            </a:r>
            <a:r>
              <a:rPr lang="en"/>
              <a:t> goes around the ring</a:t>
            </a:r>
            <a:endParaRPr/>
          </a:p>
        </p:txBody>
      </p:sp>
      <p:sp>
        <p:nvSpPr>
          <p:cNvPr id="338" name="Google Shape;338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3.1, 3.3</a:t>
            </a:r>
            <a:endParaRPr/>
          </a:p>
        </p:txBody>
      </p:sp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case: ring network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Problem original from token-ring networks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Variations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Unidirectional or bidirectional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Ring size n known or unknown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numbered clockwise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do not know numbers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Know neighbors as “clockwise”</a:t>
            </a:r>
            <a:br>
              <a:rPr lang="en"/>
            </a:br>
            <a:r>
              <a:rPr lang="en"/>
              <a:t>a</a:t>
            </a:r>
            <a:r>
              <a:rPr lang="en"/>
              <a:t>nd “counterclockwise”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955675" y="31261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837500" y="31261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228400" y="37828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837500" y="44396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955675" y="44396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564775" y="37828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Google Shape;74;p14"/>
          <p:cNvCxnSpPr>
            <a:stCxn id="73" idx="0"/>
            <a:endCxn id="68" idx="3"/>
          </p:cNvCxnSpPr>
          <p:nvPr/>
        </p:nvCxnSpPr>
        <p:spPr>
          <a:xfrm flipH="1" rot="10800000">
            <a:off x="6760225" y="34597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4"/>
          <p:cNvCxnSpPr>
            <a:stCxn id="68" idx="6"/>
            <a:endCxn id="69" idx="2"/>
          </p:cNvCxnSpPr>
          <p:nvPr/>
        </p:nvCxnSpPr>
        <p:spPr>
          <a:xfrm>
            <a:off x="7346575" y="33215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4"/>
          <p:cNvCxnSpPr>
            <a:stCxn id="72" idx="6"/>
            <a:endCxn id="71" idx="2"/>
          </p:cNvCxnSpPr>
          <p:nvPr/>
        </p:nvCxnSpPr>
        <p:spPr>
          <a:xfrm>
            <a:off x="7346575" y="46350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" name="Google Shape;77;p14"/>
          <p:cNvCxnSpPr>
            <a:stCxn id="71" idx="7"/>
            <a:endCxn id="70" idx="4"/>
          </p:cNvCxnSpPr>
          <p:nvPr/>
        </p:nvCxnSpPr>
        <p:spPr>
          <a:xfrm flipH="1" rot="10800000">
            <a:off x="8171154" y="41737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8" name="Google Shape;78;p14"/>
          <p:cNvCxnSpPr>
            <a:stCxn id="70" idx="0"/>
            <a:endCxn id="69" idx="5"/>
          </p:cNvCxnSpPr>
          <p:nvPr/>
        </p:nvCxnSpPr>
        <p:spPr>
          <a:xfrm rot="10800000">
            <a:off x="8171250" y="34597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9" name="Google Shape;79;p14"/>
          <p:cNvCxnSpPr>
            <a:stCxn id="72" idx="1"/>
            <a:endCxn id="73" idx="4"/>
          </p:cNvCxnSpPr>
          <p:nvPr/>
        </p:nvCxnSpPr>
        <p:spPr>
          <a:xfrm rot="10800000">
            <a:off x="6760321" y="41737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</a:t>
            </a:r>
            <a:endParaRPr sz="18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184275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066100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8457000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8066100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184275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793375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5"/>
          <p:cNvCxnSpPr>
            <a:stCxn id="92" idx="0"/>
            <a:endCxn id="87" idx="3"/>
          </p:cNvCxnSpPr>
          <p:nvPr/>
        </p:nvCxnSpPr>
        <p:spPr>
          <a:xfrm flipH="1" rot="10800000">
            <a:off x="6988825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5"/>
          <p:cNvCxnSpPr>
            <a:stCxn id="87" idx="6"/>
            <a:endCxn id="88" idx="2"/>
          </p:cNvCxnSpPr>
          <p:nvPr/>
        </p:nvCxnSpPr>
        <p:spPr>
          <a:xfrm>
            <a:off x="7575175" y="23309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5"/>
          <p:cNvCxnSpPr>
            <a:stCxn id="91" idx="6"/>
            <a:endCxn id="90" idx="2"/>
          </p:cNvCxnSpPr>
          <p:nvPr/>
        </p:nvCxnSpPr>
        <p:spPr>
          <a:xfrm>
            <a:off x="7575175" y="36444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" name="Google Shape;96;p15"/>
          <p:cNvCxnSpPr>
            <a:stCxn id="90" idx="7"/>
            <a:endCxn id="89" idx="4"/>
          </p:cNvCxnSpPr>
          <p:nvPr/>
        </p:nvCxnSpPr>
        <p:spPr>
          <a:xfrm flipH="1" rot="10800000">
            <a:off x="8399754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" name="Google Shape;97;p15"/>
          <p:cNvCxnSpPr>
            <a:stCxn id="89" idx="0"/>
            <a:endCxn id="88" idx="5"/>
          </p:cNvCxnSpPr>
          <p:nvPr/>
        </p:nvCxnSpPr>
        <p:spPr>
          <a:xfrm rot="10800000">
            <a:off x="8399850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8" name="Google Shape;98;p15"/>
          <p:cNvCxnSpPr>
            <a:stCxn id="91" idx="1"/>
            <a:endCxn id="92" idx="4"/>
          </p:cNvCxnSpPr>
          <p:nvPr/>
        </p:nvCxnSpPr>
        <p:spPr>
          <a:xfrm rot="10800000">
            <a:off x="6988921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</a:t>
            </a:r>
            <a:endParaRPr sz="18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Unidirectional communication (clockwise)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do not know 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PIDs, comparisons only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largest PID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184275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8066100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457000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8066100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184275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793375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6"/>
          <p:cNvCxnSpPr>
            <a:stCxn id="111" idx="0"/>
            <a:endCxn id="106" idx="3"/>
          </p:cNvCxnSpPr>
          <p:nvPr/>
        </p:nvCxnSpPr>
        <p:spPr>
          <a:xfrm flipH="1" rot="10800000">
            <a:off x="6988825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16"/>
          <p:cNvCxnSpPr>
            <a:stCxn id="106" idx="6"/>
            <a:endCxn id="107" idx="2"/>
          </p:cNvCxnSpPr>
          <p:nvPr/>
        </p:nvCxnSpPr>
        <p:spPr>
          <a:xfrm>
            <a:off x="7575175" y="23309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6"/>
          <p:cNvCxnSpPr>
            <a:stCxn id="110" idx="6"/>
            <a:endCxn id="109" idx="2"/>
          </p:cNvCxnSpPr>
          <p:nvPr/>
        </p:nvCxnSpPr>
        <p:spPr>
          <a:xfrm>
            <a:off x="7575175" y="36444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" name="Google Shape;115;p16"/>
          <p:cNvCxnSpPr>
            <a:stCxn id="109" idx="7"/>
            <a:endCxn id="108" idx="4"/>
          </p:cNvCxnSpPr>
          <p:nvPr/>
        </p:nvCxnSpPr>
        <p:spPr>
          <a:xfrm flipH="1" rot="10800000">
            <a:off x="8399754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" name="Google Shape;116;p16"/>
          <p:cNvCxnSpPr>
            <a:stCxn id="108" idx="0"/>
            <a:endCxn id="107" idx="5"/>
          </p:cNvCxnSpPr>
          <p:nvPr/>
        </p:nvCxnSpPr>
        <p:spPr>
          <a:xfrm rot="10800000">
            <a:off x="8399850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7" name="Google Shape;117;p16"/>
          <p:cNvCxnSpPr>
            <a:stCxn id="110" idx="1"/>
            <a:endCxn id="111" idx="4"/>
          </p:cNvCxnSpPr>
          <p:nvPr/>
        </p:nvCxnSpPr>
        <p:spPr>
          <a:xfrm rot="10800000">
            <a:off x="6988921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</a:t>
            </a:r>
            <a:endParaRPr sz="1800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Unidirectional communication (clockwise)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do not know 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PIDs, comparisons only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largest PID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process sends its PID in a message,</a:t>
            </a:r>
            <a:br>
              <a:rPr lang="en"/>
            </a:br>
            <a:r>
              <a:rPr lang="en"/>
              <a:t>to be relayed round-by-round around the ring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184275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8066100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457000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8066100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184275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793375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17"/>
          <p:cNvCxnSpPr>
            <a:stCxn id="130" idx="0"/>
            <a:endCxn id="125" idx="3"/>
          </p:cNvCxnSpPr>
          <p:nvPr/>
        </p:nvCxnSpPr>
        <p:spPr>
          <a:xfrm flipH="1" rot="10800000">
            <a:off x="6988825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17"/>
          <p:cNvCxnSpPr>
            <a:stCxn id="125" idx="6"/>
            <a:endCxn id="126" idx="2"/>
          </p:cNvCxnSpPr>
          <p:nvPr/>
        </p:nvCxnSpPr>
        <p:spPr>
          <a:xfrm>
            <a:off x="7575175" y="23309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7"/>
          <p:cNvCxnSpPr>
            <a:stCxn id="129" idx="6"/>
            <a:endCxn id="128" idx="2"/>
          </p:cNvCxnSpPr>
          <p:nvPr/>
        </p:nvCxnSpPr>
        <p:spPr>
          <a:xfrm>
            <a:off x="7575175" y="36444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4" name="Google Shape;134;p17"/>
          <p:cNvCxnSpPr>
            <a:stCxn id="128" idx="7"/>
            <a:endCxn id="127" idx="4"/>
          </p:cNvCxnSpPr>
          <p:nvPr/>
        </p:nvCxnSpPr>
        <p:spPr>
          <a:xfrm flipH="1" rot="10800000">
            <a:off x="8399754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" name="Google Shape;135;p17"/>
          <p:cNvCxnSpPr>
            <a:stCxn id="127" idx="0"/>
            <a:endCxn id="126" idx="5"/>
          </p:cNvCxnSpPr>
          <p:nvPr/>
        </p:nvCxnSpPr>
        <p:spPr>
          <a:xfrm rot="10800000">
            <a:off x="8399850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" name="Google Shape;136;p17"/>
          <p:cNvCxnSpPr>
            <a:stCxn id="129" idx="1"/>
            <a:endCxn id="130" idx="4"/>
          </p:cNvCxnSpPr>
          <p:nvPr/>
        </p:nvCxnSpPr>
        <p:spPr>
          <a:xfrm rot="10800000">
            <a:off x="6988921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</a:t>
            </a:r>
            <a:endParaRPr sz="1800"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Unidirectional communication (clockwise)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do not know 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PIDs, comparisons only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largest PID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process sends its PID in a message,</a:t>
            </a:r>
            <a:br>
              <a:rPr lang="en"/>
            </a:br>
            <a:r>
              <a:rPr lang="en"/>
              <a:t>to be relayed round-by-round around the ring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process received PID, compare with its own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incoming PID is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Bigger: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Smaller: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Equal: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184275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8066100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8457000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8066100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7184275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793375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18"/>
          <p:cNvCxnSpPr>
            <a:stCxn id="149" idx="0"/>
            <a:endCxn id="144" idx="3"/>
          </p:cNvCxnSpPr>
          <p:nvPr/>
        </p:nvCxnSpPr>
        <p:spPr>
          <a:xfrm flipH="1" rot="10800000">
            <a:off x="6988825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18"/>
          <p:cNvCxnSpPr>
            <a:stCxn id="144" idx="6"/>
            <a:endCxn id="145" idx="2"/>
          </p:cNvCxnSpPr>
          <p:nvPr/>
        </p:nvCxnSpPr>
        <p:spPr>
          <a:xfrm>
            <a:off x="7575175" y="23309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18"/>
          <p:cNvCxnSpPr>
            <a:stCxn id="148" idx="6"/>
            <a:endCxn id="147" idx="2"/>
          </p:cNvCxnSpPr>
          <p:nvPr/>
        </p:nvCxnSpPr>
        <p:spPr>
          <a:xfrm>
            <a:off x="7575175" y="36444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3" name="Google Shape;153;p18"/>
          <p:cNvCxnSpPr>
            <a:stCxn id="147" idx="7"/>
            <a:endCxn id="146" idx="4"/>
          </p:cNvCxnSpPr>
          <p:nvPr/>
        </p:nvCxnSpPr>
        <p:spPr>
          <a:xfrm flipH="1" rot="10800000">
            <a:off x="8399754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4" name="Google Shape;154;p18"/>
          <p:cNvCxnSpPr>
            <a:stCxn id="146" idx="0"/>
            <a:endCxn id="145" idx="5"/>
          </p:cNvCxnSpPr>
          <p:nvPr/>
        </p:nvCxnSpPr>
        <p:spPr>
          <a:xfrm rot="10800000">
            <a:off x="8399850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5" name="Google Shape;155;p18"/>
          <p:cNvCxnSpPr>
            <a:stCxn id="148" idx="1"/>
            <a:endCxn id="149" idx="4"/>
          </p:cNvCxnSpPr>
          <p:nvPr/>
        </p:nvCxnSpPr>
        <p:spPr>
          <a:xfrm rot="10800000">
            <a:off x="6988921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</a:t>
            </a:r>
            <a:endParaRPr sz="1800"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Unidirectional communication (clockwise)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do not know 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PIDs, comparisons only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elect process with largest PID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process sends its PID in a message,</a:t>
            </a:r>
            <a:br>
              <a:rPr lang="en"/>
            </a:br>
            <a:r>
              <a:rPr lang="en"/>
              <a:t>to be relayed round-by-round around the ring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process received PID, compare with its own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incoming PID is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Bigger: relay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Smaller: discard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Equal: declare “leader”</a:t>
            </a:r>
            <a:endParaRPr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184275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8066100" y="21355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8457000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8066100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184275" y="344902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6793375" y="2792275"/>
            <a:ext cx="390900" cy="390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19"/>
          <p:cNvCxnSpPr>
            <a:stCxn id="168" idx="0"/>
            <a:endCxn id="163" idx="3"/>
          </p:cNvCxnSpPr>
          <p:nvPr/>
        </p:nvCxnSpPr>
        <p:spPr>
          <a:xfrm flipH="1" rot="10800000">
            <a:off x="6988825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p19"/>
          <p:cNvCxnSpPr>
            <a:stCxn id="163" idx="6"/>
            <a:endCxn id="164" idx="2"/>
          </p:cNvCxnSpPr>
          <p:nvPr/>
        </p:nvCxnSpPr>
        <p:spPr>
          <a:xfrm>
            <a:off x="7575175" y="23309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" name="Google Shape;171;p19"/>
          <p:cNvCxnSpPr>
            <a:stCxn id="167" idx="6"/>
            <a:endCxn id="166" idx="2"/>
          </p:cNvCxnSpPr>
          <p:nvPr/>
        </p:nvCxnSpPr>
        <p:spPr>
          <a:xfrm>
            <a:off x="7575175" y="3644475"/>
            <a:ext cx="49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2" name="Google Shape;172;p19"/>
          <p:cNvCxnSpPr>
            <a:stCxn id="166" idx="7"/>
            <a:endCxn id="165" idx="4"/>
          </p:cNvCxnSpPr>
          <p:nvPr/>
        </p:nvCxnSpPr>
        <p:spPr>
          <a:xfrm flipH="1" rot="10800000">
            <a:off x="8399754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3" name="Google Shape;173;p19"/>
          <p:cNvCxnSpPr>
            <a:stCxn id="165" idx="0"/>
            <a:endCxn id="164" idx="5"/>
          </p:cNvCxnSpPr>
          <p:nvPr/>
        </p:nvCxnSpPr>
        <p:spPr>
          <a:xfrm rot="10800000">
            <a:off x="8399850" y="2469175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" name="Google Shape;174;p19"/>
          <p:cNvCxnSpPr>
            <a:stCxn id="167" idx="1"/>
            <a:endCxn id="168" idx="4"/>
          </p:cNvCxnSpPr>
          <p:nvPr/>
        </p:nvCxnSpPr>
        <p:spPr>
          <a:xfrm rot="10800000">
            <a:off x="6988921" y="3183171"/>
            <a:ext cx="2526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algorithm: formalization</a:t>
            </a:r>
            <a:endParaRPr sz="18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11700" y="1308025"/>
            <a:ext cx="85362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M = message alphabet = set of PIDs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</a:t>
            </a:r>
            <a:r>
              <a:rPr baseline="-25000" lang="en"/>
              <a:t>i</a:t>
            </a:r>
            <a:r>
              <a:rPr lang="en"/>
              <a:t>: three variables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pid</a:t>
            </a:r>
            <a:r>
              <a:rPr lang="en"/>
              <a:t>: holds process’s own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lang="en"/>
              <a:t>: a PID or ⟘, initially </a:t>
            </a:r>
            <a:r>
              <a:rPr lang="en">
                <a:solidFill>
                  <a:srgbClr val="0000FF"/>
                </a:solidFill>
              </a:rPr>
              <a:t>pid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status</a:t>
            </a:r>
            <a:r>
              <a:rPr lang="en"/>
              <a:t>: </a:t>
            </a:r>
            <a:r>
              <a:rPr i="1" lang="en"/>
              <a:t>unknown</a:t>
            </a:r>
            <a:r>
              <a:rPr lang="en"/>
              <a:t> or </a:t>
            </a:r>
            <a:r>
              <a:rPr i="1" lang="en"/>
              <a:t>leader</a:t>
            </a:r>
            <a:r>
              <a:rPr lang="en"/>
              <a:t> initially </a:t>
            </a:r>
            <a:r>
              <a:rPr i="1" lang="en"/>
              <a:t>unknown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