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Russo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ussoOn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d25d145c6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d25d145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19778bc5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19778b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19d00f1b_0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19d00f1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19d00f1b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d19d00f1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19d00f1b_0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19d00f1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25d145c6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d25d145c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Prove that E(n) = 1 + 2 + 3 + … + n = (n+1)n/2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Prove that Sn = 1 + 3 + 5 + 7 + … + (2n - 1) = n^2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19d00f1b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19d00f1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2d1ffec0_0_2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72d1ffec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147625" y="188379"/>
            <a:ext cx="4045200" cy="10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251725" y="1490408"/>
            <a:ext cx="3837000" cy="49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 algn="ctr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5" y="0"/>
            <a:ext cx="9144000" cy="1258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Droid Serif"/>
              <a:buNone/>
              <a:defRPr sz="36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Char char="○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148225" y="6412725"/>
            <a:ext cx="1209000" cy="445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DCC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Synchronous Network Model</a:t>
            </a:r>
            <a:endParaRPr/>
          </a:p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Ítalo F. S. Cunha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(adapted from the slides for the MIT</a:t>
            </a:r>
            <a:br>
              <a:rPr lang="en"/>
            </a:br>
            <a:r>
              <a:rPr lang="en"/>
              <a:t>Distributed Algorithms course)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Model</a:t>
            </a:r>
            <a:endParaRPr/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11700" y="1384223"/>
            <a:ext cx="85206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Network modelled as a directed graph G = (V, E)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out-nbrs</a:t>
            </a:r>
            <a:r>
              <a:rPr baseline="-25000" lang="en"/>
              <a:t>i</a:t>
            </a:r>
            <a:r>
              <a:rPr lang="en"/>
              <a:t> e in-nbrs</a:t>
            </a:r>
            <a:r>
              <a:rPr baseline="-25000" lang="en"/>
              <a:t>i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distance(i, j) : shortest path between i and j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diam : max</a:t>
            </a:r>
            <a:r>
              <a:rPr baseline="-25000" lang="en"/>
              <a:t>i,j</a:t>
            </a:r>
            <a:r>
              <a:rPr lang="en"/>
              <a:t> distance(i, j)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Processes communicate using messages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Messages belong to a alphabet M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Null message ⟘</a:t>
            </a:r>
            <a:endParaRPr baseline="-25000"/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Synchronous Network Processes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384223"/>
            <a:ext cx="85206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 </a:t>
            </a:r>
            <a:r>
              <a:rPr i="1" lang="en">
                <a:solidFill>
                  <a:srgbClr val="FF0000"/>
                </a:solidFill>
              </a:rPr>
              <a:t>process </a:t>
            </a:r>
            <a:r>
              <a:rPr lang="en"/>
              <a:t>runs on each node: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states</a:t>
            </a:r>
            <a:r>
              <a:rPr baseline="-25000" lang="en"/>
              <a:t>i</a:t>
            </a:r>
            <a:r>
              <a:rPr lang="en"/>
              <a:t> : non-empty, possibly infinite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</a:t>
            </a:r>
            <a:r>
              <a:rPr lang="en"/>
              <a:t>tart</a:t>
            </a:r>
            <a:r>
              <a:rPr baseline="-25000" lang="en"/>
              <a:t>i</a:t>
            </a:r>
            <a:r>
              <a:rPr lang="en"/>
              <a:t> : non-empty subset of states</a:t>
            </a:r>
            <a:r>
              <a:rPr baseline="-25000" lang="en"/>
              <a:t>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msgs</a:t>
            </a:r>
            <a:r>
              <a:rPr baseline="-25000" lang="en"/>
              <a:t>i</a:t>
            </a:r>
            <a:r>
              <a:rPr lang="en"/>
              <a:t> : states</a:t>
            </a:r>
            <a:r>
              <a:rPr baseline="-25000" lang="en"/>
              <a:t>i</a:t>
            </a:r>
            <a:r>
              <a:rPr lang="en"/>
              <a:t> × out-nbrs</a:t>
            </a:r>
            <a:r>
              <a:rPr baseline="-25000" lang="en"/>
              <a:t>i</a:t>
            </a:r>
            <a:r>
              <a:rPr lang="en"/>
              <a:t> → M ∪ {⟘}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trans</a:t>
            </a:r>
            <a:r>
              <a:rPr baseline="-25000" lang="en"/>
              <a:t>i</a:t>
            </a:r>
            <a:r>
              <a:rPr lang="en"/>
              <a:t> : states</a:t>
            </a:r>
            <a:r>
              <a:rPr baseline="-25000" lang="en"/>
              <a:t>i</a:t>
            </a:r>
            <a:r>
              <a:rPr lang="en"/>
              <a:t> × vector of M ∪ {⟘} → states</a:t>
            </a:r>
            <a:r>
              <a:rPr baseline="-25000" lang="en"/>
              <a:t>i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Vector indexed by in-nbrs</a:t>
            </a:r>
            <a:r>
              <a:rPr baseline="-25000" lang="en"/>
              <a:t>i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Execution in </a:t>
            </a:r>
            <a:r>
              <a:rPr i="1" lang="en">
                <a:solidFill>
                  <a:srgbClr val="FF0000"/>
                </a:solidFill>
              </a:rPr>
              <a:t>rounds</a:t>
            </a:r>
            <a:r>
              <a:rPr lang="en"/>
              <a:t>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Apply msgs</a:t>
            </a:r>
            <a:r>
              <a:rPr baseline="-25000" lang="en"/>
              <a:t>i</a:t>
            </a:r>
            <a:r>
              <a:rPr lang="en"/>
              <a:t> to decide messages to send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Send and collect messages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Apply trans</a:t>
            </a:r>
            <a:r>
              <a:rPr baseline="-25000" lang="en"/>
              <a:t>i</a:t>
            </a:r>
            <a:r>
              <a:rPr lang="en"/>
              <a:t> to determine new state</a:t>
            </a:r>
            <a:endParaRPr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Considerations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460423"/>
            <a:ext cx="85206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No restriction on amount of local computation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Deterministic choices and outputs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Computation is function of start</a:t>
            </a:r>
            <a:r>
              <a:rPr baseline="-25000" lang="en"/>
              <a:t>i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Can define halting states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Different from accepting states used in automata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Inputs and outputs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Processes can have different </a:t>
            </a:r>
            <a:r>
              <a:rPr lang="en"/>
              <a:t>s</a:t>
            </a:r>
            <a:r>
              <a:rPr lang="en"/>
              <a:t>tart</a:t>
            </a:r>
            <a:r>
              <a:rPr baseline="-25000" lang="en"/>
              <a:t>i</a:t>
            </a:r>
            <a:r>
              <a:rPr lang="en"/>
              <a:t> states: input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States in state</a:t>
            </a:r>
            <a:r>
              <a:rPr baseline="-25000" lang="en"/>
              <a:t>i</a:t>
            </a:r>
            <a:r>
              <a:rPr lang="en"/>
              <a:t> can write to an output variable</a:t>
            </a:r>
            <a:endParaRPr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536625"/>
            <a:ext cx="85650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 process can exhibit a </a:t>
            </a:r>
            <a:r>
              <a:rPr i="1" lang="en">
                <a:solidFill>
                  <a:srgbClr val="FF0000"/>
                </a:solidFill>
              </a:rPr>
              <a:t>stopping failure</a:t>
            </a:r>
            <a:r>
              <a:rPr lang="en"/>
              <a:t> in any step in a round: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Before step 1: Fail to compute any messages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Within step 1: Compute some random but not all messages for the round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Step 3: Fail to compute the next state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Process can exhibit </a:t>
            </a:r>
            <a:r>
              <a:rPr i="1" lang="en">
                <a:solidFill>
                  <a:srgbClr val="FF0000"/>
                </a:solidFill>
              </a:rPr>
              <a:t>Byzantine failure</a:t>
            </a:r>
            <a:endParaRPr i="1">
              <a:solidFill>
                <a:srgbClr val="FF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 link can fail by dropping messages</a:t>
            </a:r>
            <a:endParaRPr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3080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Describes how an algorithm operates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State assignment: map process indices to states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Message assignment: map ordered pairs of process indices (links) to messages </a:t>
            </a:r>
            <a:r>
              <a:rPr lang="en" sz="2400"/>
              <a:t>M ∪ {⟘}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Execution: </a:t>
            </a:r>
            <a:r>
              <a:rPr lang="en">
                <a:solidFill>
                  <a:srgbClr val="FF0000"/>
                </a:solidFill>
              </a:rPr>
              <a:t>C</a:t>
            </a:r>
            <a:r>
              <a:rPr baseline="-25000" lang="en">
                <a:solidFill>
                  <a:srgbClr val="FF0000"/>
                </a:solidFill>
              </a:rPr>
              <a:t>0</a:t>
            </a:r>
            <a:r>
              <a:rPr lang="en">
                <a:solidFill>
                  <a:srgbClr val="FF0000"/>
                </a:solidFill>
              </a:rPr>
              <a:t>, M</a:t>
            </a:r>
            <a:r>
              <a:rPr baseline="-25000" lang="en">
                <a:solidFill>
                  <a:srgbClr val="FF0000"/>
                </a:solidFill>
              </a:rPr>
              <a:t>0</a:t>
            </a:r>
            <a:r>
              <a:rPr lang="en">
                <a:solidFill>
                  <a:srgbClr val="FF0000"/>
                </a:solidFill>
              </a:rPr>
              <a:t>, N</a:t>
            </a:r>
            <a:r>
              <a:rPr baseline="-25000" lang="en">
                <a:solidFill>
                  <a:srgbClr val="FF0000"/>
                </a:solidFill>
              </a:rPr>
              <a:t>0</a:t>
            </a:r>
            <a:r>
              <a:rPr lang="en">
                <a:solidFill>
                  <a:srgbClr val="FF0000"/>
                </a:solidFill>
              </a:rPr>
              <a:t>, C</a:t>
            </a:r>
            <a:r>
              <a:rPr baseline="-25000" lang="en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, M</a:t>
            </a:r>
            <a:r>
              <a:rPr baseline="-25000" lang="en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, N</a:t>
            </a:r>
            <a:r>
              <a:rPr baseline="-25000" lang="en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, C</a:t>
            </a:r>
            <a:r>
              <a:rPr baseline="-25000" lang="en">
                <a:solidFill>
                  <a:srgbClr val="FF0000"/>
                </a:solidFill>
              </a:rPr>
              <a:t>2</a:t>
            </a:r>
            <a:r>
              <a:rPr lang="en">
                <a:solidFill>
                  <a:srgbClr val="FF0000"/>
                </a:solidFill>
              </a:rPr>
              <a:t>, M</a:t>
            </a:r>
            <a:r>
              <a:rPr baseline="-25000" lang="en">
                <a:solidFill>
                  <a:srgbClr val="FF0000"/>
                </a:solidFill>
              </a:rPr>
              <a:t>2</a:t>
            </a:r>
            <a:r>
              <a:rPr lang="en">
                <a:solidFill>
                  <a:srgbClr val="FF0000"/>
                </a:solidFill>
              </a:rPr>
              <a:t>, N</a:t>
            </a:r>
            <a:r>
              <a:rPr baseline="-25000" lang="en">
                <a:solidFill>
                  <a:srgbClr val="FF0000"/>
                </a:solidFill>
              </a:rPr>
              <a:t>2</a:t>
            </a:r>
            <a:r>
              <a:rPr lang="en">
                <a:solidFill>
                  <a:srgbClr val="FF0000"/>
                </a:solidFill>
              </a:rPr>
              <a:t>, …</a:t>
            </a:r>
            <a:endParaRPr>
              <a:solidFill>
                <a:srgbClr val="FF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</a:t>
            </a:r>
            <a:r>
              <a:rPr baseline="-25000" lang="en"/>
              <a:t>r</a:t>
            </a:r>
            <a:r>
              <a:rPr lang="en"/>
              <a:t> is the state assignment at round 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</a:t>
            </a:r>
            <a:r>
              <a:rPr baseline="-25000" lang="en"/>
              <a:t>r</a:t>
            </a:r>
            <a:r>
              <a:rPr lang="en"/>
              <a:t> is the message assignment (sent) at round 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</a:t>
            </a:r>
            <a:r>
              <a:rPr baseline="-25000" lang="en"/>
              <a:t>r </a:t>
            </a:r>
            <a:r>
              <a:rPr lang="en"/>
              <a:t>is the set of messages received at round 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Infinite sequence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Indistinguishable executions</a:t>
            </a:r>
            <a:endParaRPr baseline="-25000"/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Methods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536625"/>
            <a:ext cx="8709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Invariant assertions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Property of system state (states at all processes)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Holds in every execution after every round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Usually proved by induction on number of rounds 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Simulation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Show an algorithm can be mapped to (simulate) another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Assertion relating states A and B on each algorithm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Also proved by induction on number of rounds r</a:t>
            </a:r>
            <a:endParaRPr/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measures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Time: number of rounds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Communication: number of messages (or bits)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Usually, time is more important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Will not deal with congestion</a:t>
            </a:r>
            <a:endParaRPr/>
          </a:p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Nancy A. Lynch; Distributed Algorithms;</a:t>
            </a:r>
            <a:br>
              <a:rPr lang="en"/>
            </a:br>
            <a:r>
              <a:rPr lang="en"/>
              <a:t>Morgan Kaufmann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Chapter 2</a:t>
            </a:r>
            <a:endParaRPr/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C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