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Source Code Pro"/>
      <p:regular r:id="rId38"/>
      <p:bold r:id="rId39"/>
      <p:italic r:id="rId40"/>
      <p:boldItalic r:id="rId41"/>
    </p:embeddedFont>
    <p:embeddedFont>
      <p:font typeface="Russo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6.xml"/><Relationship Id="rId42" Type="http://schemas.openxmlformats.org/officeDocument/2006/relationships/font" Target="fonts/RussoOne-regular.fntdata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2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270ed004_0_3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270ed00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270ed004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1270ed0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270ed004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270ed0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270ed004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270ed0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270ed004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270ed0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26be24f9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26be24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270ed004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270ed0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270ed004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270ed00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270ed004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270ed00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270ed004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270ed00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270ed00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270ed0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270ed004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270ed00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26be24f9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26be24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270ed004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270ed0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1270ed004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1270ed00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270ed004_0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270ed00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270ed004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1270ed00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1270ed004_0_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1270ed00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270ed004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1270ed00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1270ed004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1270ed00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70ed004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70ed0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19d00f1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19d00f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70ed004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70ed0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270ed004_0_2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270ed00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270ed004_0_2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270ed00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70ed004_0_3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270ed00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270ed004_0_3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270ed00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Synchronous Rings: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Complexity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1226000" y="2187325"/>
            <a:ext cx="3457500" cy="3492600"/>
          </a:xfrm>
          <a:prstGeom prst="blockArc">
            <a:avLst>
              <a:gd fmla="val 7252839" name="adj1"/>
              <a:gd fmla="val 3559828" name="adj2"/>
              <a:gd fmla="val 7832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1"/>
          <p:cNvSpPr/>
          <p:nvPr/>
        </p:nvSpPr>
        <p:spPr>
          <a:xfrm rot="10800000">
            <a:off x="1225225" y="2187325"/>
            <a:ext cx="3457500" cy="3492600"/>
          </a:xfrm>
          <a:prstGeom prst="blockArc">
            <a:avLst>
              <a:gd fmla="val 7252839" name="adj1"/>
              <a:gd fmla="val 3559828" name="adj2"/>
              <a:gd fmla="val 7832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Successive doubling strategy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Used in many distributed algorithms when 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/>
              <a:t> unknown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sends a PID token in both directions, to successively greater distances (doubling)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Outbound: token is discarded if PID is bigger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Inbound: token is always forwarded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begins next phase only if it gets both tokens back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that gets its own token in the outbound direction elects itself the leader</a:t>
            </a:r>
            <a:endParaRPr/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formal model</a:t>
            </a:r>
            <a:endParaRPr/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M = triplets (</a:t>
            </a:r>
            <a:r>
              <a:rPr lang="en">
                <a:solidFill>
                  <a:srgbClr val="38761D"/>
                </a:solidFill>
              </a:rPr>
              <a:t>pid</a:t>
            </a:r>
            <a:r>
              <a:rPr lang="en"/>
              <a:t>, </a:t>
            </a:r>
            <a:r>
              <a:rPr lang="en">
                <a:solidFill>
                  <a:srgbClr val="38761D"/>
                </a:solidFill>
              </a:rPr>
              <a:t>direction</a:t>
            </a:r>
            <a:r>
              <a:rPr lang="en"/>
              <a:t>, </a:t>
            </a:r>
            <a:r>
              <a:rPr lang="en">
                <a:solidFill>
                  <a:srgbClr val="38761D"/>
                </a:solidFill>
              </a:rPr>
              <a:t>count</a:t>
            </a:r>
            <a:r>
              <a:rPr lang="en"/>
              <a:t>)</a:t>
            </a:r>
            <a:endParaRPr>
              <a:solidFill>
                <a:srgbClr val="38761D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8761D"/>
                </a:solidFill>
              </a:rPr>
              <a:t>direction</a:t>
            </a:r>
            <a:r>
              <a:rPr lang="en"/>
              <a:t> ∈ {out, in}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8761D"/>
                </a:solidFill>
              </a:rPr>
              <a:t>count</a:t>
            </a:r>
            <a:r>
              <a:rPr lang="en"/>
              <a:t> ∈ [1, 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/>
              <a:t>]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State: five variables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min</a:t>
            </a:r>
            <a:r>
              <a:rPr lang="en"/>
              <a:t> of type PID, initially the process’s PID p</a:t>
            </a:r>
            <a:r>
              <a:rPr baseline="-25000" lang="en"/>
              <a:t>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send+</a:t>
            </a:r>
            <a:r>
              <a:rPr lang="en"/>
              <a:t> of type </a:t>
            </a:r>
            <a:r>
              <a:rPr lang="en"/>
              <a:t>M ∪ {⟘}, initially </a:t>
            </a:r>
            <a:r>
              <a:rPr lang="en">
                <a:solidFill>
                  <a:srgbClr val="38761D"/>
                </a:solidFill>
              </a:rPr>
              <a:t>(p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r>
              <a:rPr lang="en">
                <a:solidFill>
                  <a:srgbClr val="38761D"/>
                </a:solidFill>
              </a:rPr>
              <a:t>, out, 1)</a:t>
            </a:r>
            <a:r>
              <a:rPr lang="en"/>
              <a:t>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send−</a:t>
            </a:r>
            <a:r>
              <a:rPr lang="en"/>
              <a:t> of type M ∪ {⟘}, initially </a:t>
            </a:r>
            <a:r>
              <a:rPr lang="en">
                <a:solidFill>
                  <a:srgbClr val="38761D"/>
                </a:solidFill>
              </a:rPr>
              <a:t>(p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r>
              <a:rPr lang="en">
                <a:solidFill>
                  <a:srgbClr val="38761D"/>
                </a:solidFill>
              </a:rPr>
              <a:t>, out, 1)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/>
              <a:t> ∈ {unknown, leader}, initially unknown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phase</a:t>
            </a:r>
            <a:r>
              <a:rPr lang="en"/>
              <a:t> ∈ ℕ, initially 0</a:t>
            </a:r>
            <a:endParaRPr/>
          </a:p>
        </p:txBody>
      </p:sp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formal model</a:t>
            </a:r>
            <a:endParaRPr/>
          </a:p>
        </p:txBody>
      </p:sp>
      <p:sp>
        <p:nvSpPr>
          <p:cNvPr id="291" name="Google Shape;291;p24"/>
          <p:cNvSpPr txBox="1"/>
          <p:nvPr>
            <p:ph idx="1" type="body"/>
          </p:nvPr>
        </p:nvSpPr>
        <p:spPr>
          <a:xfrm>
            <a:off x="311700" y="12318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msgs</a:t>
            </a:r>
            <a:r>
              <a:rPr baseline="-25000" lang="en"/>
              <a:t>i</a:t>
            </a:r>
            <a:r>
              <a:rPr lang="en"/>
              <a:t>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Sends current value of </a:t>
            </a:r>
            <a:r>
              <a:rPr lang="en">
                <a:solidFill>
                  <a:srgbClr val="0000FF"/>
                </a:solidFill>
              </a:rPr>
              <a:t>send+ </a:t>
            </a:r>
            <a:r>
              <a:rPr lang="en"/>
              <a:t>to process i+1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Sends current value of </a:t>
            </a:r>
            <a:r>
              <a:rPr lang="en">
                <a:solidFill>
                  <a:srgbClr val="0000FF"/>
                </a:solidFill>
              </a:rPr>
              <a:t>send−</a:t>
            </a:r>
            <a:r>
              <a:rPr lang="en"/>
              <a:t> to process i−1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formal model</a:t>
            </a:r>
            <a:endParaRPr/>
          </a:p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311700" y="12318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msgs</a:t>
            </a:r>
            <a:r>
              <a:rPr baseline="-25000" lang="en"/>
              <a:t>i</a:t>
            </a:r>
            <a:r>
              <a:rPr lang="en"/>
              <a:t>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Sends current value of </a:t>
            </a:r>
            <a:r>
              <a:rPr lang="en">
                <a:solidFill>
                  <a:srgbClr val="0000FF"/>
                </a:solidFill>
              </a:rPr>
              <a:t>send+ </a:t>
            </a:r>
            <a:r>
              <a:rPr lang="en"/>
              <a:t>to process i+1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Sends current value of </a:t>
            </a:r>
            <a:r>
              <a:rPr lang="en">
                <a:solidFill>
                  <a:srgbClr val="0000FF"/>
                </a:solidFill>
              </a:rPr>
              <a:t>send−</a:t>
            </a:r>
            <a:r>
              <a:rPr lang="en"/>
              <a:t> to process i−1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(One side of) trans</a:t>
            </a:r>
            <a:r>
              <a:rPr baseline="-25000" lang="en"/>
              <a:t>i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138525" y="3110250"/>
            <a:ext cx="89181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send-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⟘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message from i-1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is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out, 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1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send+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out, 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-1)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send-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in, 1)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leader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message from i+1 is (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in, 1)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send-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in, 1)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 from i-1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i+1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are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in, 1)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phase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phase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+ 1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send+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send-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out, 2^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phase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 sz="1800"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Worse than basic algorithm, but still O(n)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 for each phase is twice the previous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of last complete phase dominates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Geometric series: 2, 4, 8, 16, … rounds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Last complete phase is O(n), so total is also</a:t>
            </a:r>
            <a:endParaRPr/>
          </a:p>
        </p:txBody>
      </p:sp>
      <p:sp>
        <p:nvSpPr>
          <p:cNvPr id="307" name="Google Shape;307;p26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complexity</a:t>
            </a:r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1 + ⌈log n⌉ phases: 0, 1, 2, …, 2</a:t>
            </a:r>
            <a:r>
              <a:rPr baseline="30000" lang="en"/>
              <a:t>⌈log n⌉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complexity</a:t>
            </a:r>
            <a:endParaRPr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1 + ⌈log n⌉ phases: 0, 1, 2, …, 2</a:t>
            </a:r>
            <a:r>
              <a:rPr baseline="30000" lang="en"/>
              <a:t>⌈log n⌉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nodes send messages both ways, ≤ 4n messages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complexity</a:t>
            </a:r>
            <a:endParaRPr/>
          </a:p>
        </p:txBody>
      </p:sp>
      <p:sp>
        <p:nvSpPr>
          <p:cNvPr id="327" name="Google Shape;327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1 + ⌈log n⌉ phases: 0, 1, 2, …, 2</a:t>
            </a:r>
            <a:r>
              <a:rPr baseline="30000" lang="en"/>
              <a:t>⌈log n⌉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nodes send messages both ways, ≤ 4n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k &gt;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Within any block of 2</a:t>
            </a:r>
            <a:r>
              <a:rPr baseline="30000" lang="en"/>
              <a:t>n−1</a:t>
            </a:r>
            <a:r>
              <a:rPr lang="en"/>
              <a:t> + 1 consecutive processes,</a:t>
            </a:r>
            <a:br>
              <a:rPr lang="en"/>
            </a:br>
            <a:r>
              <a:rPr lang="en"/>
              <a:t>at most one is still active at the start of phase 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 at most ⌊n/(2</a:t>
            </a:r>
            <a:r>
              <a:rPr baseline="30000" lang="en"/>
              <a:t>n−1</a:t>
            </a:r>
            <a:r>
              <a:rPr lang="en"/>
              <a:t> + 1)⌋ start phase 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Total number of messages at phase k is at </a:t>
            </a:r>
            <a:r>
              <a:rPr i="1" lang="en"/>
              <a:t>most</a:t>
            </a:r>
            <a:br>
              <a:rPr i="1" lang="en"/>
            </a:br>
            <a:r>
              <a:rPr lang="en">
                <a:solidFill>
                  <a:srgbClr val="38761D"/>
                </a:solidFill>
              </a:rPr>
              <a:t>⌊n/(2</a:t>
            </a:r>
            <a:r>
              <a:rPr baseline="30000" lang="en">
                <a:solidFill>
                  <a:srgbClr val="38761D"/>
                </a:solidFill>
              </a:rPr>
              <a:t>n−1</a:t>
            </a:r>
            <a:r>
              <a:rPr lang="en">
                <a:solidFill>
                  <a:srgbClr val="38761D"/>
                </a:solidFill>
              </a:rPr>
              <a:t> + 1)⌋</a:t>
            </a:r>
            <a:r>
              <a:rPr lang="en"/>
              <a:t> ✕ 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/>
              <a:t> ✕ </a:t>
            </a:r>
            <a:r>
              <a:rPr lang="en">
                <a:solidFill>
                  <a:srgbClr val="0000FF"/>
                </a:solidFill>
              </a:rPr>
              <a:t>2</a:t>
            </a:r>
            <a:r>
              <a:rPr baseline="30000" lang="en">
                <a:solidFill>
                  <a:srgbClr val="0000FF"/>
                </a:solidFill>
              </a:rPr>
              <a:t>k</a:t>
            </a:r>
            <a:r>
              <a:rPr lang="en"/>
              <a:t> ✕ 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 ≤ 8n</a:t>
            </a:r>
            <a:br>
              <a:rPr lang="en"/>
            </a:br>
            <a:br>
              <a:rPr lang="en"/>
            </a:b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8n(1 + ⌈log n⌉) = O(n log n)</a:t>
            </a:r>
            <a:endParaRPr/>
          </a:p>
        </p:txBody>
      </p:sp>
      <p:sp>
        <p:nvSpPr>
          <p:cNvPr id="328" name="Google Shape;328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720000" y="5551825"/>
            <a:ext cx="7875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Number of processes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two messages (both ways)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up to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maximum travel distance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two directions (in and out)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on communication cost?</a:t>
            </a:r>
            <a:endParaRPr/>
          </a:p>
        </p:txBody>
      </p:sp>
      <p:sp>
        <p:nvSpPr>
          <p:cNvPr id="335" name="Google Shape;335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Is O(n log n) the absolute best?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No; counterexample algorithms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Non-comparison-based algorithms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</a:t>
            </a:r>
            <a:br>
              <a:rPr lang="en"/>
            </a:br>
            <a:r>
              <a:rPr lang="en"/>
              <a:t>identical processes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3842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If all processes are identical (have the same </a:t>
            </a:r>
            <a:r>
              <a:rPr lang="en">
                <a:solidFill>
                  <a:srgbClr val="0000FF"/>
                </a:solidFill>
              </a:rPr>
              <a:t>pid</a:t>
            </a:r>
            <a:r>
              <a:rPr lang="en"/>
              <a:t>), then the leader election problem is impossible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Timeslice algorithm</a:t>
            </a:r>
            <a:endParaRPr sz="1800"/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communication (clockwise)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</a:t>
            </a:r>
            <a:r>
              <a:rPr i="1" lang="en">
                <a:solidFill>
                  <a:srgbClr val="FF0000"/>
                </a:solidFill>
              </a:rPr>
              <a:t>know</a:t>
            </a:r>
            <a:r>
              <a:rPr lang="en"/>
              <a:t>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</a:t>
            </a:r>
            <a:r>
              <a:rPr i="1" lang="en"/>
              <a:t>smallest </a:t>
            </a:r>
            <a:r>
              <a:rPr lang="en"/>
              <a:t>p</a:t>
            </a:r>
            <a:r>
              <a:rPr baseline="-25000" lang="en"/>
              <a:t>i</a:t>
            </a:r>
            <a:endParaRPr/>
          </a:p>
        </p:txBody>
      </p:sp>
      <p:sp>
        <p:nvSpPr>
          <p:cNvPr id="343" name="Google Shape;343;p31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Timeslice algorithm</a:t>
            </a:r>
            <a:endParaRPr sz="1800"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communication (clockwise)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</a:t>
            </a:r>
            <a:r>
              <a:rPr i="1" lang="en">
                <a:solidFill>
                  <a:srgbClr val="FF0000"/>
                </a:solidFill>
              </a:rPr>
              <a:t>know</a:t>
            </a:r>
            <a:r>
              <a:rPr lang="en"/>
              <a:t>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</a:t>
            </a:r>
            <a:r>
              <a:rPr i="1" lang="en"/>
              <a:t>smallest </a:t>
            </a:r>
            <a:r>
              <a:rPr lang="en"/>
              <a:t>p</a:t>
            </a:r>
            <a:r>
              <a:rPr baseline="-25000" lang="en"/>
              <a:t>i</a:t>
            </a:r>
            <a:endParaRPr baseline="-250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Algorithm operates in phases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k happens in rounds </a:t>
            </a:r>
            <a:r>
              <a:rPr lang="en">
                <a:solidFill>
                  <a:srgbClr val="434343"/>
                </a:solidFill>
              </a:rPr>
              <a:t>(n(k−1), nk]</a:t>
            </a:r>
            <a:endParaRPr>
              <a:solidFill>
                <a:srgbClr val="434343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PID k is allowed to circulate in phase k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i waits until phase k = i to send its PID around</a:t>
            </a:r>
            <a:endParaRPr/>
          </a:p>
        </p:txBody>
      </p:sp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Timeslice algorithm</a:t>
            </a:r>
            <a:endParaRPr sz="1800"/>
          </a:p>
        </p:txBody>
      </p:sp>
      <p:sp>
        <p:nvSpPr>
          <p:cNvPr id="356" name="Google Shape;356;p33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>
            <a:off x="529750" y="2209800"/>
            <a:ext cx="768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7069925" y="2248350"/>
            <a:ext cx="770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33"/>
          <p:cNvCxnSpPr/>
          <p:nvPr/>
        </p:nvCxnSpPr>
        <p:spPr>
          <a:xfrm>
            <a:off x="52975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>
            <a:off x="101445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149915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3"/>
          <p:cNvCxnSpPr/>
          <p:nvPr/>
        </p:nvCxnSpPr>
        <p:spPr>
          <a:xfrm>
            <a:off x="1983858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3"/>
          <p:cNvCxnSpPr/>
          <p:nvPr/>
        </p:nvCxnSpPr>
        <p:spPr>
          <a:xfrm>
            <a:off x="246856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3"/>
          <p:cNvCxnSpPr/>
          <p:nvPr/>
        </p:nvCxnSpPr>
        <p:spPr>
          <a:xfrm>
            <a:off x="295326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3"/>
          <p:cNvCxnSpPr/>
          <p:nvPr/>
        </p:nvCxnSpPr>
        <p:spPr>
          <a:xfrm>
            <a:off x="343796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3922668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440737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489207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3"/>
          <p:cNvCxnSpPr/>
          <p:nvPr/>
        </p:nvCxnSpPr>
        <p:spPr>
          <a:xfrm>
            <a:off x="537677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3"/>
          <p:cNvSpPr txBox="1"/>
          <p:nvPr/>
        </p:nvSpPr>
        <p:spPr>
          <a:xfrm>
            <a:off x="5297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10144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14991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19838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2468563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3437975" y="1737900"/>
            <a:ext cx="58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Timeslice algorithm</a:t>
            </a:r>
            <a:endParaRPr sz="1800"/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2" name="Google Shape;382;p34"/>
          <p:cNvCxnSpPr/>
          <p:nvPr/>
        </p:nvCxnSpPr>
        <p:spPr>
          <a:xfrm>
            <a:off x="529750" y="2209800"/>
            <a:ext cx="768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4"/>
          <p:cNvSpPr txBox="1"/>
          <p:nvPr/>
        </p:nvSpPr>
        <p:spPr>
          <a:xfrm>
            <a:off x="7069925" y="2248350"/>
            <a:ext cx="770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p34"/>
          <p:cNvCxnSpPr/>
          <p:nvPr/>
        </p:nvCxnSpPr>
        <p:spPr>
          <a:xfrm>
            <a:off x="52975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4"/>
          <p:cNvCxnSpPr/>
          <p:nvPr/>
        </p:nvCxnSpPr>
        <p:spPr>
          <a:xfrm>
            <a:off x="101445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4"/>
          <p:cNvCxnSpPr/>
          <p:nvPr/>
        </p:nvCxnSpPr>
        <p:spPr>
          <a:xfrm>
            <a:off x="149915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1983858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4"/>
          <p:cNvCxnSpPr/>
          <p:nvPr/>
        </p:nvCxnSpPr>
        <p:spPr>
          <a:xfrm>
            <a:off x="246856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4"/>
          <p:cNvCxnSpPr/>
          <p:nvPr/>
        </p:nvCxnSpPr>
        <p:spPr>
          <a:xfrm>
            <a:off x="295326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4"/>
          <p:cNvCxnSpPr/>
          <p:nvPr/>
        </p:nvCxnSpPr>
        <p:spPr>
          <a:xfrm>
            <a:off x="343796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4"/>
          <p:cNvCxnSpPr/>
          <p:nvPr/>
        </p:nvCxnSpPr>
        <p:spPr>
          <a:xfrm>
            <a:off x="3922668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4"/>
          <p:cNvCxnSpPr/>
          <p:nvPr/>
        </p:nvCxnSpPr>
        <p:spPr>
          <a:xfrm>
            <a:off x="440737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4"/>
          <p:cNvCxnSpPr/>
          <p:nvPr/>
        </p:nvCxnSpPr>
        <p:spPr>
          <a:xfrm>
            <a:off x="489207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4"/>
          <p:cNvCxnSpPr/>
          <p:nvPr/>
        </p:nvCxnSpPr>
        <p:spPr>
          <a:xfrm>
            <a:off x="537677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4"/>
          <p:cNvSpPr txBox="1"/>
          <p:nvPr/>
        </p:nvSpPr>
        <p:spPr>
          <a:xfrm>
            <a:off x="5297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10144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14991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19838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2468563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3437975" y="1737900"/>
            <a:ext cx="58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4"/>
          <p:cNvSpPr txBox="1"/>
          <p:nvPr>
            <p:ph idx="1" type="body"/>
          </p:nvPr>
        </p:nvSpPr>
        <p:spPr>
          <a:xfrm>
            <a:off x="311700" y="2819399"/>
            <a:ext cx="85206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messages: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 complexity: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Timeslice algorithm</a:t>
            </a:r>
            <a:endParaRPr sz="1800"/>
          </a:p>
        </p:txBody>
      </p:sp>
      <p:sp>
        <p:nvSpPr>
          <p:cNvPr id="407" name="Google Shape;407;p35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8" name="Google Shape;408;p35"/>
          <p:cNvCxnSpPr/>
          <p:nvPr/>
        </p:nvCxnSpPr>
        <p:spPr>
          <a:xfrm>
            <a:off x="529750" y="2209800"/>
            <a:ext cx="768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5"/>
          <p:cNvSpPr txBox="1"/>
          <p:nvPr/>
        </p:nvSpPr>
        <p:spPr>
          <a:xfrm>
            <a:off x="7069925" y="2248350"/>
            <a:ext cx="770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35"/>
          <p:cNvCxnSpPr/>
          <p:nvPr/>
        </p:nvCxnSpPr>
        <p:spPr>
          <a:xfrm>
            <a:off x="52975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101445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5"/>
          <p:cNvCxnSpPr/>
          <p:nvPr/>
        </p:nvCxnSpPr>
        <p:spPr>
          <a:xfrm>
            <a:off x="149915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5"/>
          <p:cNvCxnSpPr/>
          <p:nvPr/>
        </p:nvCxnSpPr>
        <p:spPr>
          <a:xfrm>
            <a:off x="1983858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5"/>
          <p:cNvCxnSpPr/>
          <p:nvPr/>
        </p:nvCxnSpPr>
        <p:spPr>
          <a:xfrm>
            <a:off x="246856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5"/>
          <p:cNvCxnSpPr/>
          <p:nvPr/>
        </p:nvCxnSpPr>
        <p:spPr>
          <a:xfrm>
            <a:off x="295326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5"/>
          <p:cNvCxnSpPr/>
          <p:nvPr/>
        </p:nvCxnSpPr>
        <p:spPr>
          <a:xfrm>
            <a:off x="343796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5"/>
          <p:cNvCxnSpPr/>
          <p:nvPr/>
        </p:nvCxnSpPr>
        <p:spPr>
          <a:xfrm>
            <a:off x="3922668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5"/>
          <p:cNvCxnSpPr/>
          <p:nvPr/>
        </p:nvCxnSpPr>
        <p:spPr>
          <a:xfrm>
            <a:off x="4407370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5"/>
          <p:cNvCxnSpPr/>
          <p:nvPr/>
        </p:nvCxnSpPr>
        <p:spPr>
          <a:xfrm>
            <a:off x="4892073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5"/>
          <p:cNvCxnSpPr/>
          <p:nvPr/>
        </p:nvCxnSpPr>
        <p:spPr>
          <a:xfrm>
            <a:off x="5376775" y="2007600"/>
            <a:ext cx="0" cy="2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5"/>
          <p:cNvSpPr txBox="1"/>
          <p:nvPr/>
        </p:nvSpPr>
        <p:spPr>
          <a:xfrm>
            <a:off x="5297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10144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14991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1983850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2468563" y="1737900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3437975" y="1737900"/>
            <a:ext cx="58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311700" y="2819399"/>
            <a:ext cx="85206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messages: 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 complexity: np</a:t>
            </a:r>
            <a:r>
              <a:rPr baseline="-25000" lang="en"/>
              <a:t>min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Note: p</a:t>
            </a:r>
            <a:r>
              <a:rPr baseline="-25000" lang="en"/>
              <a:t>min</a:t>
            </a:r>
            <a:r>
              <a:rPr lang="en"/>
              <a:t> is unbounded, does not depend on 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VariableSpeeds algorithm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if the number of nodes is unknown?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still do in O(n) messages,</a:t>
            </a:r>
            <a:br>
              <a:rPr lang="en"/>
            </a:br>
            <a:r>
              <a:rPr lang="en"/>
              <a:t>but time is even worse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smallest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PIDs around ring at different speeds</a:t>
            </a:r>
            <a:endParaRPr/>
          </a:p>
        </p:txBody>
      </p:sp>
      <p:sp>
        <p:nvSpPr>
          <p:cNvPr id="434" name="Google Shape;434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VariableSpeeds algorithm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311700" y="1536625"/>
            <a:ext cx="8709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smallest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PIDs around ring at different speeds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i’s PID p</a:t>
            </a:r>
            <a:r>
              <a:rPr baseline="-25000" lang="en"/>
              <a:t>i</a:t>
            </a:r>
            <a:r>
              <a:rPr lang="en"/>
              <a:t> is forwarded every 2</a:t>
            </a:r>
            <a:r>
              <a:rPr baseline="30000" lang="en"/>
              <a:t>p</a:t>
            </a:r>
            <a:r>
              <a:rPr baseline="30000" lang="en" sz="1800"/>
              <a:t>i </a:t>
            </a:r>
            <a:r>
              <a:rPr lang="en"/>
              <a:t>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p</a:t>
            </a:r>
            <a:r>
              <a:rPr baseline="-25000" lang="en"/>
              <a:t>min</a:t>
            </a:r>
            <a:r>
              <a:rPr lang="en"/>
              <a:t> has gone around the ring, next PID has made it less than </a:t>
            </a:r>
            <a:r>
              <a:rPr i="1" lang="en"/>
              <a:t>half</a:t>
            </a:r>
            <a:r>
              <a:rPr lang="en"/>
              <a:t> way around the 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VariableSpeeds algorithm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311700" y="1536625"/>
            <a:ext cx="8709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smallest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PIDs around ring at different speeds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i’s PID p</a:t>
            </a:r>
            <a:r>
              <a:rPr baseline="-25000" lang="en"/>
              <a:t>i</a:t>
            </a:r>
            <a:r>
              <a:rPr lang="en"/>
              <a:t> is forwarded every 2</a:t>
            </a:r>
            <a:r>
              <a:rPr baseline="30000" lang="en"/>
              <a:t>p</a:t>
            </a:r>
            <a:r>
              <a:rPr baseline="30000" lang="en" sz="1800"/>
              <a:t>i </a:t>
            </a:r>
            <a:r>
              <a:rPr lang="en"/>
              <a:t>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p</a:t>
            </a:r>
            <a:r>
              <a:rPr baseline="-25000" lang="en"/>
              <a:t>min</a:t>
            </a:r>
            <a:r>
              <a:rPr lang="en"/>
              <a:t> has gone around the ring, next PID has made it less than </a:t>
            </a:r>
            <a:r>
              <a:rPr i="1" lang="en"/>
              <a:t>half</a:t>
            </a:r>
            <a:r>
              <a:rPr lang="en"/>
              <a:t> way around the 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messages:</a:t>
            </a:r>
            <a:br>
              <a:rPr lang="en" sz="2400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</a:t>
            </a:r>
            <a:endParaRPr/>
          </a:p>
        </p:txBody>
      </p:sp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VariableSpeeds algorithm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311700" y="1536625"/>
            <a:ext cx="8709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smallest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PIDs around ring at different speeds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i’s PID p</a:t>
            </a:r>
            <a:r>
              <a:rPr baseline="-25000" lang="en"/>
              <a:t>i</a:t>
            </a:r>
            <a:r>
              <a:rPr lang="en"/>
              <a:t> is forwarded every 2</a:t>
            </a:r>
            <a:r>
              <a:rPr baseline="30000" lang="en"/>
              <a:t>p</a:t>
            </a:r>
            <a:r>
              <a:rPr baseline="30000" lang="en" sz="1800"/>
              <a:t>i </a:t>
            </a:r>
            <a:r>
              <a:rPr lang="en"/>
              <a:t>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p</a:t>
            </a:r>
            <a:r>
              <a:rPr baseline="-25000" lang="en"/>
              <a:t>min</a:t>
            </a:r>
            <a:r>
              <a:rPr lang="en"/>
              <a:t> has gone around the ring, next PID has made it less than </a:t>
            </a:r>
            <a:r>
              <a:rPr i="1" lang="en"/>
              <a:t>half</a:t>
            </a:r>
            <a:r>
              <a:rPr lang="en"/>
              <a:t> way around the 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messages: </a:t>
            </a:r>
            <a:r>
              <a:rPr lang="en" sz="2400"/>
              <a:t>≤ 2n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 messages for p</a:t>
            </a:r>
            <a:r>
              <a:rPr baseline="-25000" lang="en"/>
              <a:t>min</a:t>
            </a:r>
            <a:r>
              <a:rPr lang="en"/>
              <a:t>, more than all other PIDs combined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2</a:t>
            </a:r>
            <a:r>
              <a:rPr baseline="30000" lang="en"/>
              <a:t>p</a:t>
            </a:r>
            <a:r>
              <a:rPr baseline="30000" lang="en" sz="1800"/>
              <a:t>i</a:t>
            </a:r>
            <a:r>
              <a:rPr lang="en" sz="2400"/>
              <a:t>✕n</a:t>
            </a:r>
            <a:endParaRPr/>
          </a:p>
        </p:txBody>
      </p:sp>
      <p:sp>
        <p:nvSpPr>
          <p:cNvPr id="455" name="Google Shape;455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61" name="Google Shape;461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3.2, 3.4, 3.5</a:t>
            </a:r>
            <a:endParaRPr/>
          </a:p>
        </p:txBody>
      </p:sp>
      <p:sp>
        <p:nvSpPr>
          <p:cNvPr id="462" name="Google Shape;462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</a:t>
            </a:r>
            <a:br>
              <a:rPr lang="en"/>
            </a:br>
            <a:r>
              <a:rPr lang="en"/>
              <a:t>identical processes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42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contradiction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each process has one start state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more than one, use solution for any one state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Then the system has exactly one execution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C0, M0, N0, C1, M1, N1, C2, M2, N2, …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Prove by induction on r that all processes are in identical states after r rounds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Generate same messages, to corresponding neighbors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Receive same messages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Make the same state transitions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Since the algorithm solves the leader election problem, a process eventually gets elected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Then everyone gets elected, contradiction.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communication complexity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O(n log n), rather than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Assumptions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Bidirectional communication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Ring size not known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PIDs with comparisons only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1273824" y="2187325"/>
            <a:ext cx="3361200" cy="3425700"/>
          </a:xfrm>
          <a:prstGeom prst="blockArc">
            <a:avLst>
              <a:gd fmla="val 14617326" name="adj1"/>
              <a:gd fmla="val 17803733" name="adj2"/>
              <a:gd fmla="val 9737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273824" y="2187325"/>
            <a:ext cx="3361200" cy="3425700"/>
          </a:xfrm>
          <a:prstGeom prst="blockArc">
            <a:avLst>
              <a:gd fmla="val 13625498" name="adj1"/>
              <a:gd fmla="val 18805231" name="adj2"/>
              <a:gd fmla="val 8729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1273825" y="2187325"/>
            <a:ext cx="3361200" cy="3425700"/>
          </a:xfrm>
          <a:prstGeom prst="blockArc">
            <a:avLst>
              <a:gd fmla="val 11514833" name="adj1"/>
              <a:gd fmla="val 20874209" name="adj2"/>
              <a:gd fmla="val 7582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1226000" y="2187325"/>
            <a:ext cx="3457500" cy="3492600"/>
          </a:xfrm>
          <a:prstGeom prst="blockArc">
            <a:avLst>
              <a:gd fmla="val 7252839" name="adj1"/>
              <a:gd fmla="val 3559828" name="adj2"/>
              <a:gd fmla="val 7832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