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Russo One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3C59D1F-5368-44CB-A79F-1FAF02D0F5E3}">
  <a:tblStyle styleId="{03C59D1F-5368-44CB-A79F-1FAF02D0F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1" Type="http://schemas.openxmlformats.org/officeDocument/2006/relationships/font" Target="fonts/RussoOn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6d12ced_0_1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46d12ce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46d12ced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46d12c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46d12ced_0_2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b46d12c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46d12ced_0_3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b46d12ce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46d12ced_0_3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46d12ce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46d12ced_0_3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b46d12ce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46d12ced_0_3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b46d12ce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b46d12ced_0_4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b46d12ce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46d12ced_0_3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b46d12ce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46d12ced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46d12ce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70ed004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270ed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46d12ced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46d12ce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46d12ced_0_6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46d12ce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46d12ced_0_6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b46d12ce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46d12ced_0_4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b46d12ce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46d12ced_0_4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b46d12ce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46d12ced_0_6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46d12ced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46d12ced_0_6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b46d12ced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19d00f1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19d00f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46d12ced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46d12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46d12ced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46d12c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46d12ce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46d12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46d12ced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46d12c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46d12ced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46d12c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46d12ced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46d12c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 in Synchronous Rings: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Bounds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symmetry</a:t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98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116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613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3053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397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618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3721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rot="5400000">
            <a:off x="3720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5400000">
            <a:off x="3635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5400000">
            <a:off x="3425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rot="5400000">
            <a:off x="3062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rot="5400000">
            <a:off x="2622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rot="5400000">
            <a:off x="2116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10800000">
            <a:off x="2116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 rot="10800000">
            <a:off x="1619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 rot="10800000">
            <a:off x="1179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 rot="10800000">
            <a:off x="835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 rot="10800000">
            <a:off x="614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511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 rot="-5400000">
            <a:off x="511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rot="-5400000">
            <a:off x="597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rot="-5400000">
            <a:off x="807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rot="-5400000">
            <a:off x="1170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rot="-5400000">
            <a:off x="1609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rot="-5400000">
            <a:off x="2115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2023650" y="1845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3741048" y="31041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4945675" y="1536625"/>
            <a:ext cx="4083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Order equivalence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528495" y="2607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868696" y="36831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047363" y="21504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2633225" y="193175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535391" y="25468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939949" y="21982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1474950" y="19298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3754555" y="41636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606395" y="469270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4945675" y="3670225"/>
            <a:ext cx="40836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all i, j</a:t>
            </a:r>
            <a:br>
              <a:rPr lang="en"/>
            </a:br>
            <a:r>
              <a:rPr lang="en"/>
              <a:t>v</a:t>
            </a:r>
            <a:r>
              <a:rPr baseline="-25000" lang="en"/>
              <a:t>i</a:t>
            </a:r>
            <a:r>
              <a:rPr lang="en"/>
              <a:t> &lt; v</a:t>
            </a:r>
            <a:r>
              <a:rPr baseline="-25000" lang="en"/>
              <a:t>j</a:t>
            </a:r>
            <a:r>
              <a:rPr lang="en"/>
              <a:t> iff u</a:t>
            </a:r>
            <a:r>
              <a:rPr baseline="-25000" lang="en"/>
              <a:t>i</a:t>
            </a:r>
            <a:r>
              <a:rPr lang="en"/>
              <a:t> &lt; u</a:t>
            </a:r>
            <a:r>
              <a:rPr baseline="-25000" lang="en"/>
              <a:t>j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5046500" y="21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{03C59D1F-5368-44CB-A79F-1FAF02D0F5E3}</a:tableStyleId>
              </a:tblPr>
              <a:tblGrid>
                <a:gridCol w="649350"/>
                <a:gridCol w="461800"/>
                <a:gridCol w="461800"/>
                <a:gridCol w="461800"/>
                <a:gridCol w="461800"/>
                <a:gridCol w="461800"/>
                <a:gridCol w="461800"/>
                <a:gridCol w="4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4155100" y="5029875"/>
            <a:ext cx="48270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 have to travel far to break symmetry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round is </a:t>
            </a:r>
            <a:r>
              <a:rPr lang="en">
                <a:solidFill>
                  <a:srgbClr val="FF0000"/>
                </a:solidFill>
              </a:rPr>
              <a:t>active</a:t>
            </a:r>
            <a:r>
              <a:rPr lang="en"/>
              <a:t> if some (non-null) message is sent in the round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k-neighborhoods</a:t>
            </a:r>
            <a:r>
              <a:rPr lang="en"/>
              <a:t>: 2k + 1 processes within distance 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Two process states </a:t>
            </a:r>
            <a:r>
              <a:rPr lang="en">
                <a:solidFill>
                  <a:srgbClr val="0000FF"/>
                </a:solidFill>
              </a:rPr>
              <a:t>s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correspond</a:t>
            </a:r>
            <a:r>
              <a:rPr lang="en"/>
              <a:t> with respect to (u</a:t>
            </a:r>
            <a:r>
              <a:rPr baseline="-25000" lang="en"/>
              <a:t>1</a:t>
            </a:r>
            <a:r>
              <a:rPr lang="en"/>
              <a:t>, u</a:t>
            </a:r>
            <a:r>
              <a:rPr baseline="-25000" lang="en"/>
              <a:t>2</a:t>
            </a:r>
            <a:r>
              <a:rPr lang="en"/>
              <a:t>,..., u</a:t>
            </a:r>
            <a:r>
              <a:rPr baseline="-25000" lang="en"/>
              <a:t>k</a:t>
            </a:r>
            <a:r>
              <a:rPr lang="en"/>
              <a:t>) and (v</a:t>
            </a:r>
            <a:r>
              <a:rPr baseline="-25000" lang="en"/>
              <a:t>1</a:t>
            </a:r>
            <a:r>
              <a:rPr lang="en"/>
              <a:t>, v</a:t>
            </a:r>
            <a:r>
              <a:rPr baseline="-25000" lang="en"/>
              <a:t>2</a:t>
            </a:r>
            <a:r>
              <a:rPr lang="en"/>
              <a:t>,..., v</a:t>
            </a:r>
            <a:r>
              <a:rPr baseline="-25000" lang="en"/>
              <a:t>k</a:t>
            </a:r>
            <a:r>
              <a:rPr lang="en"/>
              <a:t>) if they are identical except that occurrences of u</a:t>
            </a:r>
            <a:r>
              <a:rPr baseline="-25000" lang="en"/>
              <a:t>i</a:t>
            </a:r>
            <a:r>
              <a:rPr lang="en"/>
              <a:t> in s are replaced by v</a:t>
            </a:r>
            <a:r>
              <a:rPr baseline="-25000" lang="en"/>
              <a:t>i</a:t>
            </a:r>
            <a:r>
              <a:rPr lang="en"/>
              <a:t> in t for all 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Analogous definition for corresponding messages</a:t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proof: key lemma</a:t>
            </a:r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</a:t>
            </a:r>
            <a:r>
              <a:rPr lang="en"/>
              <a:t>rocesses with order-equivalent k-neighborhoods indistinguishable until after “enough” active rounds</a:t>
            </a:r>
            <a:endParaRPr/>
          </a:p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59850" y="319792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078450" y="31125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575650" y="31979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015400" y="34078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359375" y="37709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580600" y="4210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3683325" y="4716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 rot="5400000">
            <a:off x="3682388" y="47165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5400000">
            <a:off x="3597038" y="5213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3387163" y="56534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5400000">
            <a:off x="3024038" y="5997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2584288" y="6218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078438" y="6321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2078450" y="63204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10800000">
            <a:off x="1581250" y="6235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rot="10800000">
            <a:off x="1141500" y="60252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rot="10800000">
            <a:off x="797525" y="5662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10800000">
            <a:off x="576300" y="52223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rot="10800000">
            <a:off x="473575" y="4716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-5400000">
            <a:off x="473563" y="4717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rot="-5400000">
            <a:off x="558913" y="42202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rot="-5400000">
            <a:off x="768788" y="37804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 rot="-5400000">
            <a:off x="1131913" y="34365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rot="-5400000">
            <a:off x="1571663" y="32152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 rot="-5400000">
            <a:off x="2077513" y="31125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1985400" y="27065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702798" y="39649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490245" y="34685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3830446" y="454401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3009113" y="30113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2594975" y="279260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497141" y="340771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901699" y="30591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1436700" y="2790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716305" y="50244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568145" y="555355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proof: key lemma</a:t>
            </a:r>
            <a:endParaRPr/>
          </a:p>
        </p:txBody>
      </p:sp>
      <p:sp>
        <p:nvSpPr>
          <p:cNvPr id="282" name="Google Shape;282;p24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Processes with order-equivalent k-neighborhoods indistinguishable until after “enough” active rounds</a:t>
            </a:r>
            <a:endParaRPr/>
          </a:p>
        </p:txBody>
      </p:sp>
      <p:sp>
        <p:nvSpPr>
          <p:cNvPr id="283" name="Google Shape;283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559850" y="319792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2078450" y="31125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2575650" y="31979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3015400" y="34078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3359375" y="37709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80600" y="4210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3683325" y="4716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5400000">
            <a:off x="3682388" y="47165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 rot="5400000">
            <a:off x="3597038" y="5213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 rot="5400000">
            <a:off x="3387163" y="56534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5400000">
            <a:off x="3024038" y="5997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rot="5400000">
            <a:off x="2584288" y="6218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2078438" y="6321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 rot="10800000">
            <a:off x="2078450" y="63204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 rot="10800000">
            <a:off x="1581250" y="6235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 rot="10800000">
            <a:off x="1141500" y="60252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"/>
          <p:cNvSpPr/>
          <p:nvPr/>
        </p:nvSpPr>
        <p:spPr>
          <a:xfrm rot="10800000">
            <a:off x="797525" y="5662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 rot="10800000">
            <a:off x="576300" y="52223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 rot="10800000">
            <a:off x="473575" y="4716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 rot="-5400000">
            <a:off x="473563" y="4717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 rot="-5400000">
            <a:off x="558913" y="42202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rot="-5400000">
            <a:off x="768788" y="37804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 rot="-5400000">
            <a:off x="1131913" y="34365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>
            <a:off x="1571663" y="32152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4"/>
          <p:cNvSpPr/>
          <p:nvPr/>
        </p:nvSpPr>
        <p:spPr>
          <a:xfrm rot="-5400000">
            <a:off x="2077513" y="31125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1985400" y="27065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3702798" y="39649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3490245" y="34685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3830446" y="454401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3009113" y="30113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2594975" y="279260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497141" y="340771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901699" y="30591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1436700" y="2790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716305" y="50244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568145" y="555355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4460150" y="2680050"/>
            <a:ext cx="45609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Enough: Information has had a chance to reach the processes from outside k-neighborhoods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8 and 12 are in corresponding states until k = 3 rounds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Lemma: </a:t>
            </a:r>
            <a:r>
              <a:rPr lang="en"/>
              <a:t>Suppose A is a comparison-based algorithm on a synchronous ring network. Suppose i and j have order-equivalent sequences of PIDs in their k-neighborhoods. Then at any point after ≤ k active rounds, the states of i and j correspond with respect to their k-neighborhoods' PID sequences.</a:t>
            </a:r>
            <a:endParaRPr/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induction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Induction on r, number of completed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Base: r = 0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Start states are equal except for PIDs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Corresponding states for every k ≥ 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Inductive case: assume r−1, show for all r (and all k)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Fix i, j, k where i and j have order-equiv k-neighbs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i ≠ j (trivial otherwise)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Assume at most k active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Need to show i and j are in corresponding states</a:t>
            </a:r>
            <a:br>
              <a:rPr lang="en"/>
            </a:br>
            <a:r>
              <a:rPr lang="en"/>
              <a:t>in round 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Case by case analysis</a:t>
            </a:r>
            <a:endParaRPr/>
          </a:p>
        </p:txBody>
      </p:sp>
      <p:sp>
        <p:nvSpPr>
          <p:cNvPr id="334" name="Google Shape;334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 and j in corresponding states in round r − 1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Induction subcase 1: i and j receive null messages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 and j in corresponding states in round r − 1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Induction subcase 1: i and j receive null messages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make corresponding transitions and</a:t>
            </a:r>
            <a:br>
              <a:rPr lang="en"/>
            </a:br>
            <a:r>
              <a:rPr lang="en"/>
              <a:t>remain in corresponding states</a:t>
            </a:r>
            <a:endParaRPr/>
          </a:p>
        </p:txBody>
      </p:sp>
      <p:sp>
        <p:nvSpPr>
          <p:cNvPr id="348" name="Google Shape;348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311700" y="1536624"/>
            <a:ext cx="8520600" cy="5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 and j in corresponding states in round r − 1</a:t>
            </a:r>
            <a:endParaRPr sz="24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Induction subcase 2: i or j receive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r is active, at most k−1 active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(k−1)-neighbs of i−1 and j−1 are order equivalent</a:t>
            </a:r>
            <a:br>
              <a:rPr lang="en"/>
            </a:br>
            <a:r>
              <a:rPr lang="en"/>
              <a:t>because they are within k-neighbs of i and j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Lower bound proof: key lemma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311700" y="1536624"/>
            <a:ext cx="8520600" cy="5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 and j in corresponding states in round r − 1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Induction subcase 2: i or j receive message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Round r is active, at most k−1 active rounds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(k−1)-neighbs of i−1 and j−1 are order equivalent</a:t>
            </a:r>
            <a:br>
              <a:rPr lang="en"/>
            </a:br>
            <a:r>
              <a:rPr lang="en"/>
              <a:t>because they are within k-neighbs of i and j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inductive hypothesis: i−1 and j−1 are in corresponding states wrt (k−1)-neighbs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 from i−1 and j−1 correspond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Similarly from i+1 and j+1 correspond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 i and j receive corresponding messages and make corresponding state transitions in round r</a:t>
            </a:r>
            <a:endParaRPr/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Impossibility result for</a:t>
            </a:r>
            <a:br>
              <a:rPr lang="en"/>
            </a:br>
            <a:r>
              <a:rPr lang="en"/>
              <a:t>identical processes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3842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If all processes are identical (have the same </a:t>
            </a:r>
            <a:r>
              <a:rPr lang="en">
                <a:solidFill>
                  <a:srgbClr val="0000FF"/>
                </a:solidFill>
              </a:rPr>
              <a:t>pid</a:t>
            </a:r>
            <a:r>
              <a:rPr lang="en"/>
              <a:t>), then the leader election problem is impossible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Proof by contradiction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Lower bound for comparison-based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leader election, so far...</a:t>
            </a:r>
            <a:endParaRPr/>
          </a:p>
        </p:txBody>
      </p:sp>
      <p:sp>
        <p:nvSpPr>
          <p:cNvPr id="368" name="Google Shape;368;p31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It may take many messages to break symmetry</a:t>
            </a:r>
            <a:br>
              <a:rPr lang="en"/>
            </a:br>
            <a:r>
              <a:rPr lang="en"/>
              <a:t>if there are large </a:t>
            </a:r>
            <a:r>
              <a:rPr lang="en"/>
              <a:t>o</a:t>
            </a:r>
            <a:r>
              <a:rPr lang="en"/>
              <a:t>rder-equivalent k-neighborhoods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Rest of proof: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that there are rings with many, large order-equivalent k-neighborhoods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Show this causes high communication complexity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C-symmetrical rings</a:t>
            </a:r>
            <a:endParaRPr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Let R be a ring of size 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 is a c-symmetrical ring if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 every </a:t>
            </a:r>
            <a:r>
              <a:rPr lang="en">
                <a:solidFill>
                  <a:srgbClr val="FF00FF"/>
                </a:solidFill>
              </a:rPr>
              <a:t>L ≤ n</a:t>
            </a:r>
            <a:r>
              <a:rPr lang="en"/>
              <a:t>, and for every segment S of length 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There are at least ⌊cn/L⌋ segments order-equivalent to 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Many order-equivalent neighborhoods</a:t>
            </a:r>
            <a:endParaRPr/>
          </a:p>
        </p:txBody>
      </p:sp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</a:t>
            </a:r>
            <a:r>
              <a:rPr lang="en"/>
              <a:t>-symmetrical rings of size 2</a:t>
            </a:r>
            <a:r>
              <a:rPr baseline="30000" lang="en"/>
              <a:t>b</a:t>
            </a:r>
            <a:endParaRPr baseline="30000"/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PID is bit-reversed process number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every segment of length</a:t>
            </a:r>
            <a:br>
              <a:rPr lang="en"/>
            </a:br>
            <a:r>
              <a:rPr lang="en"/>
              <a:t>2k+1, there are (at least)</a:t>
            </a:r>
            <a:br>
              <a:rPr lang="en"/>
            </a:br>
            <a:r>
              <a:rPr lang="en"/>
              <a:t>⌊cn/L⌋ = ⌊n/(4k+2)⌋</a:t>
            </a:r>
            <a:br>
              <a:rPr lang="en"/>
            </a:br>
            <a:r>
              <a:rPr lang="en"/>
              <a:t>order-equivalent segments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 to build</a:t>
            </a:r>
            <a:br>
              <a:rPr lang="en"/>
            </a:br>
            <a:r>
              <a:rPr lang="en"/>
              <a:t>c-symmetric ring of any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5928150" y="2823875"/>
            <a:ext cx="2544300" cy="2544300"/>
          </a:xfrm>
          <a:prstGeom prst="star16">
            <a:avLst>
              <a:gd fmla="val 4511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7550850" y="25290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8359798" y="332425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6004345" y="28827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6529646" y="524299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8359788" y="439350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8060000" y="2882734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6925941" y="530379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8059999" y="4878474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5608050" y="3873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5565105" y="43857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615970" y="330608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6925941" y="24297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8512205" y="38805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6377255" y="25602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15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6004355" y="4940824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baseline="-25000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7474655" y="5192824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Order-equivalent k-neighborhoods</a:t>
            </a:r>
            <a:br>
              <a:rPr lang="en"/>
            </a:br>
            <a:r>
              <a:rPr lang="en"/>
              <a:t>cause communication complexity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311700" y="1536625"/>
            <a:ext cx="8401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Lemma: </a:t>
            </a:r>
            <a:r>
              <a:rPr lang="en"/>
              <a:t>Suppose A is a comparison-based algorithm on a c-symmetric ring of size n, and suppose A elects a leader. Suppose that k is an integer such that </a:t>
            </a:r>
            <a:r>
              <a:rPr lang="en">
                <a:solidFill>
                  <a:srgbClr val="FF00FF"/>
                </a:solidFill>
              </a:rPr>
              <a:t>⌊cn/(2k+1)⌋ ≥ 2</a:t>
            </a:r>
            <a:r>
              <a:rPr lang="en"/>
              <a:t>. Then A has more than k active rounds.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 by contradiction.</a:t>
            </a:r>
            <a:endParaRPr/>
          </a:p>
        </p:txBody>
      </p:sp>
      <p:sp>
        <p:nvSpPr>
          <p:cNvPr id="407" name="Google Shape;407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Lower-bound theorem</a:t>
            </a:r>
            <a:endParaRPr/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311700" y="1536625"/>
            <a:ext cx="8401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0000"/>
                </a:solidFill>
              </a:rPr>
              <a:t>Theorem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Suppose A is a comparison-based algorithm that elects a leader in rings of size n. Then there is an execution of A in which</a:t>
            </a:r>
            <a:br>
              <a:rPr lang="en"/>
            </a:br>
            <a:r>
              <a:rPr lang="en"/>
              <a:t>Ω(n log n) message are sent by the time the leader is elected.</a:t>
            </a:r>
            <a:endParaRPr/>
          </a:p>
        </p:txBody>
      </p:sp>
      <p:sp>
        <p:nvSpPr>
          <p:cNvPr id="414" name="Google Shape;414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Lower-bound theorem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Build c-symmetric ring of size 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Set k = ⌊(cn − 2)/4⌋, then </a:t>
            </a:r>
            <a:r>
              <a:rPr lang="en"/>
              <a:t>⌊cn/(2k+1)⌋ ≥ 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 = ⌊(cn − 2)/4⌋ is the largest that gives ⌊cn/(2k+1)⌋ ≥ 2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Have at least k active rounds (previous lemma)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Consider i sends message in round r ≤ k + 1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Since c-symmetric, ⌊cn/(2r+1)⌋ processes transmit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Add all messages on r ≤ k+1</a:t>
            </a:r>
            <a:endParaRPr/>
          </a:p>
        </p:txBody>
      </p:sp>
      <p:sp>
        <p:nvSpPr>
          <p:cNvPr id="421" name="Google Shape;421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is ti</a:t>
            </a:r>
            <a:r>
              <a:rPr lang="en"/>
              <a:t>me Ω(n)</a:t>
            </a:r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311700" y="1536625"/>
            <a:ext cx="8604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Suppose an algorithm elects a leader in time ≤ n/2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Consider two rings of size n (n odd), R</a:t>
            </a:r>
            <a:r>
              <a:rPr baseline="-25000" lang="en"/>
              <a:t>1</a:t>
            </a:r>
            <a:r>
              <a:rPr lang="en"/>
              <a:t> and R</a:t>
            </a:r>
            <a:r>
              <a:rPr baseline="-25000" lang="en"/>
              <a:t>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Consider algorithms elects i</a:t>
            </a:r>
            <a:r>
              <a:rPr baseline="-25000" lang="en"/>
              <a:t>1</a:t>
            </a:r>
            <a:r>
              <a:rPr lang="en"/>
              <a:t> and i</a:t>
            </a:r>
            <a:r>
              <a:rPr baseline="-25000" lang="en"/>
              <a:t>2</a:t>
            </a:r>
            <a:r>
              <a:rPr lang="en"/>
              <a:t> as leaders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Join R</a:t>
            </a:r>
            <a:r>
              <a:rPr baseline="-25000" lang="en"/>
              <a:t>1</a:t>
            </a:r>
            <a:r>
              <a:rPr lang="en"/>
              <a:t> and R</a:t>
            </a:r>
            <a:r>
              <a:rPr baseline="-25000" lang="en"/>
              <a:t>2</a:t>
            </a:r>
            <a:r>
              <a:rPr lang="en"/>
              <a:t> to form a new ring R of size 2n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R, both i</a:t>
            </a:r>
            <a:r>
              <a:rPr baseline="-25000" lang="en"/>
              <a:t>1</a:t>
            </a:r>
            <a:r>
              <a:rPr lang="en"/>
              <a:t> and i</a:t>
            </a:r>
            <a:r>
              <a:rPr baseline="-25000" lang="en"/>
              <a:t>2</a:t>
            </a:r>
            <a:r>
              <a:rPr lang="en"/>
              <a:t> get elected, as there is insufficient time for the information to propagate from the joining points to i</a:t>
            </a:r>
            <a:r>
              <a:rPr baseline="-25000" lang="en"/>
              <a:t>1</a:t>
            </a:r>
            <a:r>
              <a:rPr lang="en"/>
              <a:t> and i</a:t>
            </a:r>
            <a:r>
              <a:rPr baseline="-25000" lang="en"/>
              <a:t>2</a:t>
            </a:r>
            <a:endParaRPr/>
          </a:p>
        </p:txBody>
      </p:sp>
      <p:sp>
        <p:nvSpPr>
          <p:cNvPr id="428" name="Google Shape;428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37"/>
          <p:cNvSpPr/>
          <p:nvPr/>
        </p:nvSpPr>
        <p:spPr>
          <a:xfrm rot="-5400000">
            <a:off x="1584813" y="36083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/>
          <p:nvPr/>
        </p:nvSpPr>
        <p:spPr>
          <a:xfrm rot="-5400000">
            <a:off x="944763" y="40872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/>
          <p:nvPr/>
        </p:nvSpPr>
        <p:spPr>
          <a:xfrm rot="-5400000">
            <a:off x="1183688" y="48536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"/>
          <p:cNvSpPr/>
          <p:nvPr/>
        </p:nvSpPr>
        <p:spPr>
          <a:xfrm rot="-5400000">
            <a:off x="1967438" y="48536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"/>
          <p:cNvSpPr/>
          <p:nvPr/>
        </p:nvSpPr>
        <p:spPr>
          <a:xfrm rot="-5400000">
            <a:off x="2212788" y="40872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/>
          <p:nvPr/>
        </p:nvSpPr>
        <p:spPr>
          <a:xfrm>
            <a:off x="1037775" y="3718725"/>
            <a:ext cx="1246500" cy="11847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7"/>
          <p:cNvSpPr txBox="1"/>
          <p:nvPr/>
        </p:nvSpPr>
        <p:spPr>
          <a:xfrm>
            <a:off x="624675" y="39177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7"/>
          <p:cNvSpPr txBox="1"/>
          <p:nvPr/>
        </p:nvSpPr>
        <p:spPr>
          <a:xfrm>
            <a:off x="1418750" y="41043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7"/>
          <p:cNvSpPr/>
          <p:nvPr/>
        </p:nvSpPr>
        <p:spPr>
          <a:xfrm rot="-5400000">
            <a:off x="3367488" y="36121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 rot="-5400000">
            <a:off x="2727438" y="4091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 rot="-5400000">
            <a:off x="2966363" y="48575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 rot="-5400000">
            <a:off x="3750113" y="48575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 rot="-5400000">
            <a:off x="3995463" y="40911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2820450" y="3722588"/>
            <a:ext cx="1246500" cy="11847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4173250" y="3923263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201425" y="4108238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baseline="-25000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7"/>
          <p:cNvSpPr/>
          <p:nvPr/>
        </p:nvSpPr>
        <p:spPr>
          <a:xfrm rot="-5400000">
            <a:off x="5788388" y="36102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 rot="-5400000">
            <a:off x="5148338" y="4091131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rot="-5400000">
            <a:off x="5387263" y="4855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 rot="-5400000">
            <a:off x="6171013" y="4855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 rot="-5400000">
            <a:off x="6416363" y="4091131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5622325" y="4106313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</a:t>
            </a:r>
            <a:endParaRPr b="1"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7"/>
          <p:cNvSpPr/>
          <p:nvPr/>
        </p:nvSpPr>
        <p:spPr>
          <a:xfrm rot="-5400000">
            <a:off x="7571063" y="36141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 rot="-5400000">
            <a:off x="6928625" y="4091131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 rot="-5400000">
            <a:off x="7169938" y="48594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 rot="-5400000">
            <a:off x="7953688" y="48594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 rot="-5400000">
            <a:off x="8199038" y="4091131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 txBox="1"/>
          <p:nvPr/>
        </p:nvSpPr>
        <p:spPr>
          <a:xfrm>
            <a:off x="8376825" y="3925200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7" name="Google Shape;457;p37"/>
          <p:cNvCxnSpPr>
            <a:stCxn id="449" idx="4"/>
            <a:endCxn id="452" idx="0"/>
          </p:cNvCxnSpPr>
          <p:nvPr/>
        </p:nvCxnSpPr>
        <p:spPr>
          <a:xfrm>
            <a:off x="6568763" y="4167331"/>
            <a:ext cx="360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7"/>
          <p:cNvCxnSpPr>
            <a:stCxn id="448" idx="4"/>
            <a:endCxn id="453" idx="0"/>
          </p:cNvCxnSpPr>
          <p:nvPr/>
        </p:nvCxnSpPr>
        <p:spPr>
          <a:xfrm>
            <a:off x="6323413" y="4931825"/>
            <a:ext cx="846600" cy="3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7"/>
          <p:cNvCxnSpPr>
            <a:stCxn id="449" idx="7"/>
            <a:endCxn id="445" idx="3"/>
          </p:cNvCxnSpPr>
          <p:nvPr/>
        </p:nvCxnSpPr>
        <p:spPr>
          <a:xfrm rot="10800000">
            <a:off x="5918481" y="3740250"/>
            <a:ext cx="520200" cy="37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7"/>
          <p:cNvCxnSpPr>
            <a:stCxn id="446" idx="5"/>
            <a:endCxn id="445" idx="1"/>
          </p:cNvCxnSpPr>
          <p:nvPr/>
        </p:nvCxnSpPr>
        <p:spPr>
          <a:xfrm flipH="1" rot="10800000">
            <a:off x="5278419" y="3740250"/>
            <a:ext cx="532200" cy="373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7"/>
          <p:cNvCxnSpPr>
            <a:stCxn id="447" idx="7"/>
            <a:endCxn id="446" idx="2"/>
          </p:cNvCxnSpPr>
          <p:nvPr/>
        </p:nvCxnSpPr>
        <p:spPr>
          <a:xfrm rot="10800000">
            <a:off x="5224481" y="4243443"/>
            <a:ext cx="185100" cy="63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7"/>
          <p:cNvCxnSpPr>
            <a:stCxn id="453" idx="4"/>
            <a:endCxn id="454" idx="0"/>
          </p:cNvCxnSpPr>
          <p:nvPr/>
        </p:nvCxnSpPr>
        <p:spPr>
          <a:xfrm>
            <a:off x="7322338" y="4935688"/>
            <a:ext cx="63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7"/>
          <p:cNvCxnSpPr>
            <a:stCxn id="452" idx="5"/>
            <a:endCxn id="451" idx="0"/>
          </p:cNvCxnSpPr>
          <p:nvPr/>
        </p:nvCxnSpPr>
        <p:spPr>
          <a:xfrm flipH="1" rot="10800000">
            <a:off x="7058707" y="3690450"/>
            <a:ext cx="512400" cy="42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>
            <a:stCxn id="448" idx="0"/>
            <a:endCxn id="447" idx="4"/>
          </p:cNvCxnSpPr>
          <p:nvPr/>
        </p:nvCxnSpPr>
        <p:spPr>
          <a:xfrm rot="10800000">
            <a:off x="5539813" y="4931825"/>
            <a:ext cx="63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7"/>
          <p:cNvCxnSpPr>
            <a:stCxn id="451" idx="3"/>
            <a:endCxn id="455" idx="7"/>
          </p:cNvCxnSpPr>
          <p:nvPr/>
        </p:nvCxnSpPr>
        <p:spPr>
          <a:xfrm>
            <a:off x="7701144" y="3744194"/>
            <a:ext cx="520200" cy="36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7"/>
          <p:cNvCxnSpPr>
            <a:stCxn id="454" idx="5"/>
            <a:endCxn id="455" idx="2"/>
          </p:cNvCxnSpPr>
          <p:nvPr/>
        </p:nvCxnSpPr>
        <p:spPr>
          <a:xfrm flipH="1" rot="10800000">
            <a:off x="8083769" y="4243406"/>
            <a:ext cx="191400" cy="63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7"/>
          <p:cNvSpPr txBox="1"/>
          <p:nvPr/>
        </p:nvSpPr>
        <p:spPr>
          <a:xfrm>
            <a:off x="4835025" y="39216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3.6</a:t>
            </a:r>
            <a:endParaRPr/>
          </a:p>
        </p:txBody>
      </p:sp>
      <p:sp>
        <p:nvSpPr>
          <p:cNvPr id="474" name="Google Shape;474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thus far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Comparison-based algorithms: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Time: O(n)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Messages: O(n log n)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i="1" lang="en"/>
              <a:t>Can we do better than </a:t>
            </a:r>
            <a:r>
              <a:rPr lang="en"/>
              <a:t>O(n log n) </a:t>
            </a:r>
            <a:r>
              <a:rPr i="1" lang="en"/>
              <a:t>messages?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thus far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Comparison-based algorithms: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Time: O(n)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Messages: O(n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i="1" lang="en"/>
              <a:t>Can we do better than </a:t>
            </a:r>
            <a:r>
              <a:rPr lang="en"/>
              <a:t>O(n log n) </a:t>
            </a:r>
            <a:r>
              <a:rPr i="1" lang="en"/>
              <a:t>messages?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Non-comparison-based algorithms: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O(p</a:t>
            </a:r>
            <a:r>
              <a:rPr baseline="-25000" lang="en"/>
              <a:t>min</a:t>
            </a:r>
            <a:r>
              <a:rPr lang="en"/>
              <a:t>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thus far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Comparison-based algorithms: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Time: O(n)</a:t>
            </a:r>
            <a:endParaRPr/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○"/>
            </a:pPr>
            <a:r>
              <a:rPr lang="en"/>
              <a:t>Messages: O(n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i="1" lang="en"/>
              <a:t>Can we do better than </a:t>
            </a:r>
            <a:r>
              <a:rPr lang="en"/>
              <a:t>O(n log n) </a:t>
            </a:r>
            <a:r>
              <a:rPr i="1" lang="en"/>
              <a:t>messages?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Non-comparison-based algorithms: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Time: O(p</a:t>
            </a:r>
            <a:r>
              <a:rPr baseline="-25000" lang="en"/>
              <a:t>min</a:t>
            </a:r>
            <a:r>
              <a:rPr lang="en"/>
              <a:t>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Messages: O(n)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i="1" lang="en"/>
              <a:t>Duh! How about actually do better than </a:t>
            </a:r>
            <a:r>
              <a:rPr lang="en"/>
              <a:t>O(n log n)</a:t>
            </a:r>
            <a:r>
              <a:rPr i="1" lang="en"/>
              <a:t>?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for comparison-based</a:t>
            </a:r>
            <a:br>
              <a:rPr lang="en"/>
            </a:br>
            <a:r>
              <a:rPr lang="en"/>
              <a:t>leader election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Comparison-based algorithms: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Time: Ω(n)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Messages: Ω(n log n)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algorithms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60423"/>
            <a:ext cx="85206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Algorithms can only copy, move, send, receive, and compare (equal, less than, larger than) PIDs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Unique start state (except for PIDs)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All decisions depend on relative order of PIDs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Can use result of comparisons for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State transitions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 (if anything) to send to neighbors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Whether to elect self as leader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symmetry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598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116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613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3053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97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18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721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 rot="5400000">
            <a:off x="3720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5400000">
            <a:off x="3635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 rot="5400000">
            <a:off x="3425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rot="5400000">
            <a:off x="3062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5400000">
            <a:off x="2622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5400000">
            <a:off x="2116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rot="10800000">
            <a:off x="2116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10800000">
            <a:off x="1619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 rot="10800000">
            <a:off x="1179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 rot="10800000">
            <a:off x="835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10800000">
            <a:off x="614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10800000">
            <a:off x="511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-5400000">
            <a:off x="511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5400000">
            <a:off x="597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-5400000">
            <a:off x="807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5400000">
            <a:off x="1170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 rot="-5400000">
            <a:off x="1609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5400000">
            <a:off x="2115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2023650" y="1845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741048" y="31041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945675" y="1536625"/>
            <a:ext cx="4083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Order equivalence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528495" y="2607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868696" y="36831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047363" y="21504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633225" y="193175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35391" y="25468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39949" y="21982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474950" y="19298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754555" y="41636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606395" y="469270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5046500" y="21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{03C59D1F-5368-44CB-A79F-1FAF02D0F5E3}</a:tableStyleId>
              </a:tblPr>
              <a:tblGrid>
                <a:gridCol w="649350"/>
                <a:gridCol w="461800"/>
                <a:gridCol w="461800"/>
                <a:gridCol w="461800"/>
                <a:gridCol w="461800"/>
                <a:gridCol w="461800"/>
                <a:gridCol w="461800"/>
                <a:gridCol w="4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symmetry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33383" y="721667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98100" y="2337075"/>
            <a:ext cx="3189600" cy="31896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2116700" y="22517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613900" y="2337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053650" y="254695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397625" y="29100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18850" y="33498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72157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5400000">
            <a:off x="3720638" y="385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5400000">
            <a:off x="3635288" y="43528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400000">
            <a:off x="3425413" y="47926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400000">
            <a:off x="3062288" y="513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5400000">
            <a:off x="2622538" y="53578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5400000">
            <a:off x="2116688" y="54605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10800000">
            <a:off x="2116700" y="54596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rot="10800000">
            <a:off x="1619500" y="5374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1179750" y="51644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10800000">
            <a:off x="835775" y="48012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10800000">
            <a:off x="614550" y="436152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 rot="10800000">
            <a:off x="511825" y="3855675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 rot="-5400000">
            <a:off x="511813" y="38565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rot="-5400000">
            <a:off x="597163" y="335938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rot="-5400000">
            <a:off x="807038" y="29196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rot="-5400000">
            <a:off x="1170163" y="257566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rot="-5400000">
            <a:off x="1609913" y="2354438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rot="-5400000">
            <a:off x="2115763" y="2251713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023650" y="1845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741048" y="31041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baseline="-25000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4945675" y="1536625"/>
            <a:ext cx="4083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Order equivalence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3528495" y="26076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3868696" y="36831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047363" y="215047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633225" y="193175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35391" y="254686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939949" y="219829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474950" y="192982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754555" y="4163649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606395" y="4692705"/>
            <a:ext cx="548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4945675" y="3670225"/>
            <a:ext cx="40836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 all i, j</a:t>
            </a:r>
            <a:br>
              <a:rPr lang="en"/>
            </a:br>
            <a:r>
              <a:rPr lang="en"/>
              <a:t>v</a:t>
            </a:r>
            <a:r>
              <a:rPr baseline="-25000" lang="en"/>
              <a:t>i</a:t>
            </a:r>
            <a:r>
              <a:rPr lang="en"/>
              <a:t> &lt; v</a:t>
            </a:r>
            <a:r>
              <a:rPr baseline="-25000" lang="en"/>
              <a:t>j</a:t>
            </a:r>
            <a:r>
              <a:rPr lang="en"/>
              <a:t> iff u</a:t>
            </a:r>
            <a:r>
              <a:rPr baseline="-25000" lang="en"/>
              <a:t>i</a:t>
            </a:r>
            <a:r>
              <a:rPr lang="en"/>
              <a:t> &lt; u</a:t>
            </a:r>
            <a:r>
              <a:rPr baseline="-25000" lang="en"/>
              <a:t>j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5046500" y="21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{03C59D1F-5368-44CB-A79F-1FAF02D0F5E3}</a:tableStyleId>
              </a:tblPr>
              <a:tblGrid>
                <a:gridCol w="649350"/>
                <a:gridCol w="461800"/>
                <a:gridCol w="461800"/>
                <a:gridCol w="461800"/>
                <a:gridCol w="461800"/>
                <a:gridCol w="461800"/>
                <a:gridCol w="461800"/>
                <a:gridCol w="4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