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</p:sldIdLst>
  <p:sldSz cy="6858000" cx="9144000"/>
  <p:notesSz cx="6858000" cy="9144000"/>
  <p:embeddedFontLst>
    <p:embeddedFont>
      <p:font typeface="Roboto"/>
      <p:regular r:id="rId82"/>
      <p:bold r:id="rId83"/>
      <p:italic r:id="rId84"/>
      <p:boldItalic r:id="rId85"/>
    </p:embeddedFont>
    <p:embeddedFont>
      <p:font typeface="Source Code Pro"/>
      <p:regular r:id="rId86"/>
      <p:bold r:id="rId87"/>
      <p:italic r:id="rId88"/>
      <p:boldItalic r:id="rId89"/>
    </p:embeddedFont>
    <p:embeddedFont>
      <p:font typeface="Russo One"/>
      <p:regular r:id="rId9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Roboto-italic.fntdata"/><Relationship Id="rId83" Type="http://schemas.openxmlformats.org/officeDocument/2006/relationships/font" Target="fonts/Roboto-bold.fntdata"/><Relationship Id="rId42" Type="http://schemas.openxmlformats.org/officeDocument/2006/relationships/slide" Target="slides/slide38.xml"/><Relationship Id="rId86" Type="http://schemas.openxmlformats.org/officeDocument/2006/relationships/font" Target="fonts/SourceCodePro-regular.fntdata"/><Relationship Id="rId41" Type="http://schemas.openxmlformats.org/officeDocument/2006/relationships/slide" Target="slides/slide37.xml"/><Relationship Id="rId85" Type="http://schemas.openxmlformats.org/officeDocument/2006/relationships/font" Target="fonts/Roboto-boldItalic.fntdata"/><Relationship Id="rId44" Type="http://schemas.openxmlformats.org/officeDocument/2006/relationships/slide" Target="slides/slide40.xml"/><Relationship Id="rId88" Type="http://schemas.openxmlformats.org/officeDocument/2006/relationships/font" Target="fonts/SourceCodePro-italic.fntdata"/><Relationship Id="rId43" Type="http://schemas.openxmlformats.org/officeDocument/2006/relationships/slide" Target="slides/slide39.xml"/><Relationship Id="rId87" Type="http://schemas.openxmlformats.org/officeDocument/2006/relationships/font" Target="fonts/SourceCodePro-bold.fntdata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9" Type="http://schemas.openxmlformats.org/officeDocument/2006/relationships/font" Target="fonts/SourceCodePro-boldItalic.fntdata"/><Relationship Id="rId80" Type="http://schemas.openxmlformats.org/officeDocument/2006/relationships/slide" Target="slides/slide76.xml"/><Relationship Id="rId82" Type="http://schemas.openxmlformats.org/officeDocument/2006/relationships/font" Target="fonts/Roboto-regular.fntdata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90" Type="http://schemas.openxmlformats.org/officeDocument/2006/relationships/font" Target="fonts/RussoOne-regular.fntdata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d48cec0d8_0_2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d48cec0d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d48cec0d8_0_2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d48cec0d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d48cec0d8_0_3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d48cec0d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d48cec0d8_0_3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d48cec0d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d48cec0d8_0_4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d48cec0d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137d56b3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137d56b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137d56b38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137d56b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137d56b38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137d56b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137d56b38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137d56b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137d56b38_0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137d56b3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1270ed004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1270ed0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137d56b38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137d56b3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137d56b38_0_1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137d56b3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137d56b38_0_1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137d56b3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137d56b38_0_1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137d56b3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137d56b38_0_2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137d56b3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137d56b38_0_2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137d56b3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137d56b38_0_3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137d56b38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137d56b38_0_3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137d56b38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137d56b38_0_3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2137d56b38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137d56b38_0_3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137d56b38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48cec0d8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48cec0d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137d56b38_0_3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137d56b38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137d56b38_0_3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137d56b38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137d56b38_0_3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2137d56b38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137d56b38_0_4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2137d56b38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137d56b38_0_3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137d56b3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d19d00f1b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d19d00f1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Spanning: Includes every node. – Breadth-first: Node at distance d from i 0 appears at depth d in tree. – Output: Each node (except i 0) sets a parent variable to indicate its parent in the tree.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137d56b38_0_4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137d56b38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137d56b38_0_4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137d56b38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b46d12ced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b46d12c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137d56b38_0_4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2137d56b38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48cec0d8_0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48cec0d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137d56b38_0_4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2137d56b38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137d56b38_0_5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137d56b38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2137d56b38_0_5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2137d56b38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137d56b38_0_5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2137d56b38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2137d56b38_0_6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2137d56b38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2137d56b38_0_6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2137d56b38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2137d56b38_0_6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2137d56b38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2137d56b38_0_6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2137d56b38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2137d56b38_0_7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2137d56b38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2137d56b38_0_7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2137d56b38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48cec0d8_0_1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48cec0d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 − u, initially UID − max-uid, initially UID − status ∈ {unknown, leader, not-leader}, initially unknown − rounds, initially 0 z msgs − if rounds &lt; diam send max-uid to all out-nbrs z trans − increment round − max-uid := max (max-uid, UIDs received) − if round = diam then z status := leader if max-uid = u, not-leader otherwise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137d56b38_0_7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2137d56b38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2137d56b38_0_7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2137d56b38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2137d56b38_0_8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2137d56b38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2137d56b38_0_8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2137d56b38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2137d56b38_0_8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2137d56b38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2137d56b38_0_11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2137d56b38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2137d56b38_0_8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2137d56b38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2137d56b38_0_8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2137d56b38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2137d56b38_0_9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2137d56b38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2137d56b38_0_9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2137d56b38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48cec0d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48cec0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2137d56b38_0_9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2137d56b38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2137d56b38_0_9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2137d56b38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2137d56b38_0_10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2137d56b38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2137d56b38_0_10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2137d56b38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2137d56b38_0_10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2137d56b38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2137d56b38_0_10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2137d56b38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2137d56b38_0_11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2137d56b38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2137d56b38_0_11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2137d56b38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2137d56b38_0_11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2137d56b38_0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2137d56b38_0_8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2137d56b38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48cec0d8_0_1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48cec0d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2137d56b38_0_8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2137d56b38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2137d56b38_0_8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2137d56b38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2137d56b38_0_11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2137d56b38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137d56b38_0_11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137d56b38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2137d56b38_0_11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Google Shape;1640;g2137d56b38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2137d56b38_0_12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2137d56b38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2137d56b38_0_12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2137d56b38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172d1ffec0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172d1ffec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48cec0d8_0_1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d48cec0d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48cec0d8_0_2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d48cec0d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251725" y="1490408"/>
            <a:ext cx="38370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5" y="0"/>
            <a:ext cx="9144000" cy="125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Droid Serif"/>
              <a:buNone/>
              <a:defRPr sz="36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148225" y="6412725"/>
            <a:ext cx="1209000" cy="44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DCC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in General</a:t>
            </a:r>
            <a:br>
              <a:rPr lang="en"/>
            </a:br>
            <a:r>
              <a:rPr lang="en"/>
              <a:t>Synchronous Networks</a:t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Ítalo F. S. Cunha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(adapted from the slides for the MIT</a:t>
            </a:r>
            <a:br>
              <a:rPr lang="en"/>
            </a:br>
            <a:r>
              <a:rPr lang="en"/>
              <a:t>Distributed Algorithms course)</a:t>
            </a:r>
            <a:endParaRPr/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 in general network</a:t>
            </a:r>
            <a:endParaRPr/>
          </a:p>
        </p:txBody>
      </p:sp>
      <p:sp>
        <p:nvSpPr>
          <p:cNvPr id="264" name="Google Shape;264;p2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1" name="Google Shape;271;p21"/>
          <p:cNvCxnSpPr>
            <a:stCxn id="266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1"/>
          <p:cNvCxnSpPr>
            <a:stCxn id="266" idx="4"/>
            <a:endCxn id="269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1"/>
          <p:cNvCxnSpPr>
            <a:stCxn id="266" idx="6"/>
            <a:endCxn id="267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1"/>
          <p:cNvCxnSpPr>
            <a:stCxn id="267" idx="2"/>
            <a:endCxn id="266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1"/>
          <p:cNvCxnSpPr>
            <a:stCxn id="269" idx="6"/>
            <a:endCxn id="267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1"/>
          <p:cNvCxnSpPr>
            <a:stCxn id="267" idx="4"/>
            <a:endCxn id="270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1"/>
          <p:cNvCxnSpPr>
            <a:stCxn id="270" idx="0"/>
            <a:endCxn id="269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1"/>
          <p:cNvCxnSpPr>
            <a:stCxn id="270" idx="1"/>
            <a:endCxn id="268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1"/>
          <p:cNvCxnSpPr>
            <a:stCxn id="268" idx="0"/>
            <a:endCxn id="265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1"/>
          <p:cNvCxnSpPr>
            <a:stCxn id="265" idx="3"/>
            <a:endCxn id="268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1"/>
          <p:cNvCxnSpPr>
            <a:stCxn id="265" idx="6"/>
            <a:endCxn id="269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1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2 messages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1"/>
          <p:cNvSpPr txBox="1"/>
          <p:nvPr/>
        </p:nvSpPr>
        <p:spPr>
          <a:xfrm>
            <a:off x="3528325" y="5809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1"/>
          <p:cNvSpPr txBox="1"/>
          <p:nvPr/>
        </p:nvSpPr>
        <p:spPr>
          <a:xfrm>
            <a:off x="2128700" y="44065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2098575" y="29226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4062825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1"/>
          <p:cNvSpPr txBox="1"/>
          <p:nvPr/>
        </p:nvSpPr>
        <p:spPr>
          <a:xfrm>
            <a:off x="6057075" y="2908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1"/>
          <p:cNvSpPr txBox="1"/>
          <p:nvPr/>
        </p:nvSpPr>
        <p:spPr>
          <a:xfrm>
            <a:off x="4062825" y="38385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2904863" y="33499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34521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2755088" y="48168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37698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2904863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5095188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1"/>
          <p:cNvSpPr txBox="1"/>
          <p:nvPr/>
        </p:nvSpPr>
        <p:spPr>
          <a:xfrm>
            <a:off x="4751913" y="33057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 in general network</a:t>
            </a:r>
            <a:endParaRPr/>
          </a:p>
        </p:txBody>
      </p:sp>
      <p:sp>
        <p:nvSpPr>
          <p:cNvPr id="305" name="Google Shape;305;p2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2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2" name="Google Shape;312;p22"/>
          <p:cNvCxnSpPr>
            <a:stCxn id="307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2"/>
          <p:cNvCxnSpPr>
            <a:stCxn id="307" idx="4"/>
            <a:endCxn id="310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2"/>
          <p:cNvCxnSpPr>
            <a:stCxn id="307" idx="6"/>
            <a:endCxn id="308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2"/>
          <p:cNvCxnSpPr>
            <a:stCxn id="308" idx="2"/>
            <a:endCxn id="307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2"/>
          <p:cNvCxnSpPr>
            <a:stCxn id="310" idx="6"/>
            <a:endCxn id="308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22"/>
          <p:cNvCxnSpPr>
            <a:stCxn id="308" idx="4"/>
            <a:endCxn id="311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2"/>
          <p:cNvCxnSpPr>
            <a:stCxn id="311" idx="0"/>
            <a:endCxn id="310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2"/>
          <p:cNvCxnSpPr>
            <a:stCxn id="311" idx="1"/>
            <a:endCxn id="309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2"/>
          <p:cNvCxnSpPr>
            <a:stCxn id="309" idx="0"/>
            <a:endCxn id="306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22"/>
          <p:cNvCxnSpPr>
            <a:stCxn id="306" idx="3"/>
            <a:endCxn id="309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2"/>
          <p:cNvCxnSpPr>
            <a:stCxn id="306" idx="6"/>
            <a:endCxn id="310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22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2 trans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22"/>
          <p:cNvSpPr txBox="1"/>
          <p:nvPr/>
        </p:nvSpPr>
        <p:spPr>
          <a:xfrm>
            <a:off x="3528325" y="5809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2128700" y="44065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2098575" y="29226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4062825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2"/>
          <p:cNvSpPr txBox="1"/>
          <p:nvPr/>
        </p:nvSpPr>
        <p:spPr>
          <a:xfrm>
            <a:off x="6057075" y="2908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4062825" y="38385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2"/>
          <p:cNvSpPr txBox="1"/>
          <p:nvPr/>
        </p:nvSpPr>
        <p:spPr>
          <a:xfrm>
            <a:off x="2904863" y="33499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2"/>
          <p:cNvSpPr txBox="1"/>
          <p:nvPr/>
        </p:nvSpPr>
        <p:spPr>
          <a:xfrm>
            <a:off x="34521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2"/>
          <p:cNvSpPr txBox="1"/>
          <p:nvPr/>
        </p:nvSpPr>
        <p:spPr>
          <a:xfrm>
            <a:off x="2755088" y="48168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37698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2904863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22"/>
          <p:cNvSpPr txBox="1"/>
          <p:nvPr/>
        </p:nvSpPr>
        <p:spPr>
          <a:xfrm>
            <a:off x="5095188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2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22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2"/>
          <p:cNvSpPr txBox="1"/>
          <p:nvPr/>
        </p:nvSpPr>
        <p:spPr>
          <a:xfrm>
            <a:off x="4751913" y="33057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 in general network</a:t>
            </a:r>
            <a:endParaRPr/>
          </a:p>
        </p:txBody>
      </p:sp>
      <p:sp>
        <p:nvSpPr>
          <p:cNvPr id="346" name="Google Shape;346;p2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23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3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23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23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23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3" name="Google Shape;353;p23"/>
          <p:cNvCxnSpPr>
            <a:stCxn id="348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23"/>
          <p:cNvCxnSpPr>
            <a:stCxn id="348" idx="4"/>
            <a:endCxn id="351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23"/>
          <p:cNvCxnSpPr>
            <a:stCxn id="348" idx="6"/>
            <a:endCxn id="349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23"/>
          <p:cNvCxnSpPr>
            <a:stCxn id="349" idx="2"/>
            <a:endCxn id="348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23"/>
          <p:cNvCxnSpPr>
            <a:stCxn id="351" idx="6"/>
            <a:endCxn id="349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3"/>
          <p:cNvCxnSpPr>
            <a:stCxn id="349" idx="4"/>
            <a:endCxn id="352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3"/>
          <p:cNvCxnSpPr>
            <a:stCxn id="352" idx="0"/>
            <a:endCxn id="351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23"/>
          <p:cNvCxnSpPr>
            <a:stCxn id="352" idx="1"/>
            <a:endCxn id="350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23"/>
          <p:cNvCxnSpPr>
            <a:stCxn id="350" idx="0"/>
            <a:endCxn id="347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23"/>
          <p:cNvCxnSpPr>
            <a:stCxn id="347" idx="3"/>
            <a:endCxn id="350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23"/>
          <p:cNvCxnSpPr>
            <a:stCxn id="347" idx="6"/>
            <a:endCxn id="351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23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3 start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23"/>
          <p:cNvSpPr txBox="1"/>
          <p:nvPr/>
        </p:nvSpPr>
        <p:spPr>
          <a:xfrm>
            <a:off x="3528325" y="5809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23"/>
          <p:cNvSpPr txBox="1"/>
          <p:nvPr/>
        </p:nvSpPr>
        <p:spPr>
          <a:xfrm>
            <a:off x="2128700" y="44065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23"/>
          <p:cNvSpPr txBox="1"/>
          <p:nvPr/>
        </p:nvSpPr>
        <p:spPr>
          <a:xfrm>
            <a:off x="2098575" y="29226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4062825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6057075" y="2908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4062825" y="38385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 in general network</a:t>
            </a:r>
            <a:endParaRPr/>
          </a:p>
        </p:txBody>
      </p:sp>
      <p:sp>
        <p:nvSpPr>
          <p:cNvPr id="376" name="Google Shape;376;p2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24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24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24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24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24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3" name="Google Shape;383;p24"/>
          <p:cNvCxnSpPr>
            <a:stCxn id="378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24"/>
          <p:cNvCxnSpPr>
            <a:stCxn id="378" idx="4"/>
            <a:endCxn id="381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24"/>
          <p:cNvCxnSpPr>
            <a:stCxn id="378" idx="6"/>
            <a:endCxn id="379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4"/>
          <p:cNvCxnSpPr>
            <a:stCxn id="379" idx="2"/>
            <a:endCxn id="378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24"/>
          <p:cNvCxnSpPr>
            <a:stCxn id="381" idx="6"/>
            <a:endCxn id="379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24"/>
          <p:cNvCxnSpPr>
            <a:stCxn id="379" idx="4"/>
            <a:endCxn id="382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24"/>
          <p:cNvCxnSpPr>
            <a:stCxn id="382" idx="0"/>
            <a:endCxn id="381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24"/>
          <p:cNvCxnSpPr>
            <a:stCxn id="382" idx="1"/>
            <a:endCxn id="380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24"/>
          <p:cNvCxnSpPr>
            <a:stCxn id="380" idx="0"/>
            <a:endCxn id="377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24"/>
          <p:cNvCxnSpPr>
            <a:stCxn id="377" idx="3"/>
            <a:endCxn id="380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24"/>
          <p:cNvCxnSpPr>
            <a:stCxn id="377" idx="6"/>
            <a:endCxn id="381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24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3 messages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24"/>
          <p:cNvSpPr txBox="1"/>
          <p:nvPr/>
        </p:nvSpPr>
        <p:spPr>
          <a:xfrm>
            <a:off x="3528325" y="5809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24"/>
          <p:cNvSpPr txBox="1"/>
          <p:nvPr/>
        </p:nvSpPr>
        <p:spPr>
          <a:xfrm>
            <a:off x="2128700" y="44065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24"/>
          <p:cNvSpPr txBox="1"/>
          <p:nvPr/>
        </p:nvSpPr>
        <p:spPr>
          <a:xfrm>
            <a:off x="2098575" y="29226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4"/>
          <p:cNvSpPr txBox="1"/>
          <p:nvPr/>
        </p:nvSpPr>
        <p:spPr>
          <a:xfrm>
            <a:off x="4062825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4"/>
          <p:cNvSpPr txBox="1"/>
          <p:nvPr/>
        </p:nvSpPr>
        <p:spPr>
          <a:xfrm>
            <a:off x="6057075" y="2908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24"/>
          <p:cNvSpPr txBox="1"/>
          <p:nvPr/>
        </p:nvSpPr>
        <p:spPr>
          <a:xfrm>
            <a:off x="4062825" y="38385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24"/>
          <p:cNvSpPr txBox="1"/>
          <p:nvPr/>
        </p:nvSpPr>
        <p:spPr>
          <a:xfrm>
            <a:off x="2904863" y="33499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4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24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24"/>
          <p:cNvSpPr txBox="1"/>
          <p:nvPr/>
        </p:nvSpPr>
        <p:spPr>
          <a:xfrm>
            <a:off x="34521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24"/>
          <p:cNvSpPr txBox="1"/>
          <p:nvPr/>
        </p:nvSpPr>
        <p:spPr>
          <a:xfrm>
            <a:off x="2755088" y="48168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24"/>
          <p:cNvSpPr txBox="1"/>
          <p:nvPr/>
        </p:nvSpPr>
        <p:spPr>
          <a:xfrm>
            <a:off x="37698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24"/>
          <p:cNvSpPr txBox="1"/>
          <p:nvPr/>
        </p:nvSpPr>
        <p:spPr>
          <a:xfrm>
            <a:off x="2904863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24"/>
          <p:cNvSpPr txBox="1"/>
          <p:nvPr/>
        </p:nvSpPr>
        <p:spPr>
          <a:xfrm>
            <a:off x="5095188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24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24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24"/>
          <p:cNvSpPr txBox="1"/>
          <p:nvPr/>
        </p:nvSpPr>
        <p:spPr>
          <a:xfrm>
            <a:off x="4751913" y="33057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 in general network</a:t>
            </a:r>
            <a:endParaRPr/>
          </a:p>
        </p:txBody>
      </p:sp>
      <p:sp>
        <p:nvSpPr>
          <p:cNvPr id="417" name="Google Shape;417;p2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25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5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25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5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5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25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4" name="Google Shape;424;p25"/>
          <p:cNvCxnSpPr>
            <a:stCxn id="419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25"/>
          <p:cNvCxnSpPr>
            <a:stCxn id="419" idx="4"/>
            <a:endCxn id="422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25"/>
          <p:cNvCxnSpPr>
            <a:stCxn id="419" idx="6"/>
            <a:endCxn id="420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25"/>
          <p:cNvCxnSpPr>
            <a:stCxn id="420" idx="2"/>
            <a:endCxn id="419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25"/>
          <p:cNvCxnSpPr>
            <a:stCxn id="422" idx="6"/>
            <a:endCxn id="420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25"/>
          <p:cNvCxnSpPr>
            <a:stCxn id="420" idx="4"/>
            <a:endCxn id="423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25"/>
          <p:cNvCxnSpPr>
            <a:stCxn id="423" idx="0"/>
            <a:endCxn id="422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25"/>
          <p:cNvCxnSpPr>
            <a:stCxn id="423" idx="1"/>
            <a:endCxn id="421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25"/>
          <p:cNvCxnSpPr>
            <a:stCxn id="421" idx="0"/>
            <a:endCxn id="418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25"/>
          <p:cNvCxnSpPr>
            <a:stCxn id="418" idx="3"/>
            <a:endCxn id="421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25"/>
          <p:cNvCxnSpPr>
            <a:stCxn id="418" idx="6"/>
            <a:endCxn id="422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25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3 trans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25"/>
          <p:cNvSpPr txBox="1"/>
          <p:nvPr/>
        </p:nvSpPr>
        <p:spPr>
          <a:xfrm>
            <a:off x="3528325" y="5809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25"/>
          <p:cNvSpPr txBox="1"/>
          <p:nvPr/>
        </p:nvSpPr>
        <p:spPr>
          <a:xfrm>
            <a:off x="2128700" y="44065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25"/>
          <p:cNvSpPr txBox="1"/>
          <p:nvPr/>
        </p:nvSpPr>
        <p:spPr>
          <a:xfrm>
            <a:off x="2098575" y="29226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25"/>
          <p:cNvSpPr txBox="1"/>
          <p:nvPr/>
        </p:nvSpPr>
        <p:spPr>
          <a:xfrm>
            <a:off x="4062825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25"/>
          <p:cNvSpPr txBox="1"/>
          <p:nvPr/>
        </p:nvSpPr>
        <p:spPr>
          <a:xfrm>
            <a:off x="6057075" y="2908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25"/>
          <p:cNvSpPr txBox="1"/>
          <p:nvPr/>
        </p:nvSpPr>
        <p:spPr>
          <a:xfrm>
            <a:off x="4062825" y="38385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25"/>
          <p:cNvSpPr txBox="1"/>
          <p:nvPr/>
        </p:nvSpPr>
        <p:spPr>
          <a:xfrm>
            <a:off x="2904863" y="33499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25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25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34521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25"/>
          <p:cNvSpPr txBox="1"/>
          <p:nvPr/>
        </p:nvSpPr>
        <p:spPr>
          <a:xfrm>
            <a:off x="2755088" y="48168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25"/>
          <p:cNvSpPr txBox="1"/>
          <p:nvPr/>
        </p:nvSpPr>
        <p:spPr>
          <a:xfrm>
            <a:off x="37698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25"/>
          <p:cNvSpPr txBox="1"/>
          <p:nvPr/>
        </p:nvSpPr>
        <p:spPr>
          <a:xfrm>
            <a:off x="2904863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25"/>
          <p:cNvSpPr txBox="1"/>
          <p:nvPr/>
        </p:nvSpPr>
        <p:spPr>
          <a:xfrm>
            <a:off x="5095188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25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25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25"/>
          <p:cNvSpPr txBox="1"/>
          <p:nvPr/>
        </p:nvSpPr>
        <p:spPr>
          <a:xfrm>
            <a:off x="4751913" y="33057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25"/>
          <p:cNvSpPr txBox="1"/>
          <p:nvPr/>
        </p:nvSpPr>
        <p:spPr>
          <a:xfrm>
            <a:off x="3769825" y="6050450"/>
            <a:ext cx="1767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leader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Leader election in general network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Complexity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 (rounds): O(</a:t>
            </a:r>
            <a:r>
              <a:rPr i="1" lang="en"/>
              <a:t>diam</a:t>
            </a:r>
            <a:r>
              <a:rPr lang="en"/>
              <a:t>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Messages: O(</a:t>
            </a:r>
            <a:r>
              <a:rPr i="1" lang="en"/>
              <a:t>diam</a:t>
            </a:r>
            <a:r>
              <a:rPr lang="en"/>
              <a:t> |E|)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Correctness?</a:t>
            </a:r>
            <a:endParaRPr/>
          </a:p>
        </p:txBody>
      </p:sp>
      <p:sp>
        <p:nvSpPr>
          <p:cNvPr id="460" name="Google Shape;460;p2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Correctness proof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Invariant</a:t>
            </a:r>
            <a:r>
              <a:rPr lang="en"/>
              <a:t>: after round r, if dista</a:t>
            </a:r>
            <a:r>
              <a:rPr lang="en"/>
              <a:t>nce(i, j) ≤ r</a:t>
            </a:r>
            <a:br>
              <a:rPr lang="en"/>
            </a:br>
            <a:r>
              <a:rPr lang="en"/>
              <a:t>then </a:t>
            </a:r>
            <a:r>
              <a:rPr lang="en">
                <a:solidFill>
                  <a:srgbClr val="0000FF"/>
                </a:solidFill>
              </a:rPr>
              <a:t>max-pid</a:t>
            </a:r>
            <a:r>
              <a:rPr baseline="-25000" lang="en"/>
              <a:t>j</a:t>
            </a:r>
            <a:r>
              <a:rPr lang="en"/>
              <a:t> ≥ PID</a:t>
            </a:r>
            <a:r>
              <a:rPr baseline="-25000" lang="en"/>
              <a:t>i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Proof</a:t>
            </a:r>
            <a:r>
              <a:rPr lang="en"/>
              <a:t>: Induction on 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Base case: r = 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distance(i, j) = 0 → i = j and </a:t>
            </a:r>
            <a:r>
              <a:rPr lang="en">
                <a:solidFill>
                  <a:srgbClr val="0000FF"/>
                </a:solidFill>
              </a:rPr>
              <a:t>max-pid</a:t>
            </a:r>
            <a:r>
              <a:rPr baseline="-25000" lang="en"/>
              <a:t>i</a:t>
            </a:r>
            <a:r>
              <a:rPr lang="en"/>
              <a:t> = PID</a:t>
            </a:r>
            <a:r>
              <a:rPr baseline="-25000" lang="en"/>
              <a:t>i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Inductive step: assume for r−1, prove for 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distance(i, j) ≤ r, then there is a node k ∊ in-nbrs</a:t>
            </a:r>
            <a:r>
              <a:rPr baseline="-25000" lang="en"/>
              <a:t>j</a:t>
            </a:r>
            <a:r>
              <a:rPr lang="en"/>
              <a:t> such that distance(i, k) ≤ r−1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By induction, after round r−1, </a:t>
            </a:r>
            <a:r>
              <a:rPr lang="en">
                <a:solidFill>
                  <a:srgbClr val="0000FF"/>
                </a:solidFill>
              </a:rPr>
              <a:t>max-pid</a:t>
            </a:r>
            <a:r>
              <a:rPr baseline="-25000" lang="en"/>
              <a:t>k</a:t>
            </a:r>
            <a:r>
              <a:rPr lang="en"/>
              <a:t> ≥ PID</a:t>
            </a:r>
            <a:r>
              <a:rPr baseline="-25000" lang="en"/>
              <a:t>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Since k sends its </a:t>
            </a:r>
            <a:r>
              <a:rPr lang="en">
                <a:solidFill>
                  <a:srgbClr val="0000FF"/>
                </a:solidFill>
              </a:rPr>
              <a:t>max-pid</a:t>
            </a:r>
            <a:r>
              <a:rPr lang="en"/>
              <a:t> to j at round r, </a:t>
            </a:r>
            <a:r>
              <a:rPr lang="en">
                <a:solidFill>
                  <a:srgbClr val="0000FF"/>
                </a:solidFill>
              </a:rPr>
              <a:t>max-pid</a:t>
            </a:r>
            <a:r>
              <a:rPr baseline="-25000" lang="en"/>
              <a:t>j</a:t>
            </a:r>
            <a:r>
              <a:rPr lang="en"/>
              <a:t> ≥ PID</a:t>
            </a:r>
            <a:r>
              <a:rPr baseline="-25000" lang="en"/>
              <a:t>i</a:t>
            </a:r>
            <a:endParaRPr/>
          </a:p>
        </p:txBody>
      </p:sp>
      <p:sp>
        <p:nvSpPr>
          <p:cNvPr id="467" name="Google Shape;467;p2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Improving performance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Wave propagation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Op</a:t>
            </a:r>
            <a:r>
              <a:rPr lang="en"/>
              <a:t>timization: don’t send the same PID twice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additional state: </a:t>
            </a:r>
            <a:r>
              <a:rPr lang="en" sz="2400">
                <a:solidFill>
                  <a:srgbClr val="0000FF"/>
                </a:solidFill>
              </a:rPr>
              <a:t>new-info </a:t>
            </a:r>
            <a:r>
              <a:rPr lang="en" sz="2400"/>
              <a:t>← true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msgs: send </a:t>
            </a:r>
            <a:r>
              <a:rPr lang="en">
                <a:solidFill>
                  <a:srgbClr val="0000FF"/>
                </a:solidFill>
              </a:rPr>
              <a:t>max-pid</a:t>
            </a:r>
            <a:r>
              <a:rPr lang="en"/>
              <a:t> only if </a:t>
            </a:r>
            <a:r>
              <a:rPr lang="en">
                <a:solidFill>
                  <a:srgbClr val="0000FF"/>
                </a:solidFill>
              </a:rPr>
              <a:t>new-info</a:t>
            </a:r>
            <a:r>
              <a:rPr lang="en"/>
              <a:t> is true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trans: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new-info ← true iff max PID received &gt; max-pidi</a:t>
            </a:r>
            <a:endParaRPr/>
          </a:p>
        </p:txBody>
      </p:sp>
      <p:sp>
        <p:nvSpPr>
          <p:cNvPr id="474" name="Google Shape;474;p2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28"/>
          <p:cNvSpPr txBox="1"/>
          <p:nvPr/>
        </p:nvSpPr>
        <p:spPr>
          <a:xfrm>
            <a:off x="50" y="4405650"/>
            <a:ext cx="9144000" cy="1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round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←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round + 1</a:t>
            </a:r>
            <a:endParaRPr sz="22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new-info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←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iff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max(</a:t>
            </a:r>
            <a:r>
              <a:rPr lang="en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PIDs-received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) &gt;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max-pid</a:t>
            </a:r>
            <a:endParaRPr sz="22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max-pid </a:t>
            </a: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← max(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max-pid</a:t>
            </a: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22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PIDs-received</a:t>
            </a: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2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if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round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22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22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diam</a:t>
            </a:r>
            <a:r>
              <a:rPr lang="en" sz="22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2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status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←</a:t>
            </a:r>
            <a:r>
              <a:rPr lang="en" sz="22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leader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2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22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max-pid</a:t>
            </a:r>
            <a:r>
              <a:rPr lang="en" sz="22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else </a:t>
            </a:r>
            <a:r>
              <a:rPr lang="en" sz="22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non-leader</a:t>
            </a:r>
            <a:endParaRPr sz="22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(wave) leader election</a:t>
            </a:r>
            <a:endParaRPr/>
          </a:p>
        </p:txBody>
      </p:sp>
      <p:sp>
        <p:nvSpPr>
          <p:cNvPr id="481" name="Google Shape;481;p2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29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29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29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29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29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8" name="Google Shape;488;p29"/>
          <p:cNvCxnSpPr>
            <a:stCxn id="483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29"/>
          <p:cNvCxnSpPr>
            <a:stCxn id="483" idx="4"/>
            <a:endCxn id="486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29"/>
          <p:cNvCxnSpPr>
            <a:stCxn id="483" idx="6"/>
            <a:endCxn id="484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29"/>
          <p:cNvCxnSpPr>
            <a:stCxn id="484" idx="2"/>
            <a:endCxn id="483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29"/>
          <p:cNvCxnSpPr>
            <a:stCxn id="486" idx="6"/>
            <a:endCxn id="484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29"/>
          <p:cNvCxnSpPr>
            <a:stCxn id="484" idx="4"/>
            <a:endCxn id="487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29"/>
          <p:cNvCxnSpPr>
            <a:stCxn id="487" idx="0"/>
            <a:endCxn id="486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29"/>
          <p:cNvCxnSpPr>
            <a:stCxn id="487" idx="1"/>
            <a:endCxn id="485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29"/>
          <p:cNvCxnSpPr>
            <a:stCxn id="485" idx="0"/>
            <a:endCxn id="482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29"/>
          <p:cNvCxnSpPr>
            <a:stCxn id="482" idx="3"/>
            <a:endCxn id="485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29"/>
          <p:cNvCxnSpPr>
            <a:stCxn id="482" idx="6"/>
            <a:endCxn id="486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29"/>
          <p:cNvSpPr txBox="1"/>
          <p:nvPr/>
        </p:nvSpPr>
        <p:spPr>
          <a:xfrm>
            <a:off x="6113350" y="5595425"/>
            <a:ext cx="2718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configuration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29"/>
          <p:cNvSpPr txBox="1"/>
          <p:nvPr/>
        </p:nvSpPr>
        <p:spPr>
          <a:xfrm>
            <a:off x="3528325" y="5809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29"/>
          <p:cNvSpPr txBox="1"/>
          <p:nvPr/>
        </p:nvSpPr>
        <p:spPr>
          <a:xfrm>
            <a:off x="2128700" y="44065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29"/>
          <p:cNvSpPr txBox="1"/>
          <p:nvPr/>
        </p:nvSpPr>
        <p:spPr>
          <a:xfrm>
            <a:off x="2098575" y="29226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29"/>
          <p:cNvSpPr txBox="1"/>
          <p:nvPr/>
        </p:nvSpPr>
        <p:spPr>
          <a:xfrm>
            <a:off x="4062825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29"/>
          <p:cNvSpPr txBox="1"/>
          <p:nvPr/>
        </p:nvSpPr>
        <p:spPr>
          <a:xfrm>
            <a:off x="6057075" y="2908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29"/>
          <p:cNvSpPr txBox="1"/>
          <p:nvPr/>
        </p:nvSpPr>
        <p:spPr>
          <a:xfrm>
            <a:off x="4062825" y="38385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Improved (wave) leader election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30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30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30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30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30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30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8" name="Google Shape;518;p30"/>
          <p:cNvCxnSpPr>
            <a:stCxn id="513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30"/>
          <p:cNvCxnSpPr>
            <a:stCxn id="513" idx="4"/>
            <a:endCxn id="516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30"/>
          <p:cNvCxnSpPr>
            <a:stCxn id="513" idx="6"/>
            <a:endCxn id="514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30"/>
          <p:cNvCxnSpPr>
            <a:stCxn id="514" idx="2"/>
            <a:endCxn id="513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30"/>
          <p:cNvCxnSpPr>
            <a:stCxn id="516" idx="6"/>
            <a:endCxn id="514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30"/>
          <p:cNvCxnSpPr>
            <a:stCxn id="514" idx="4"/>
            <a:endCxn id="517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30"/>
          <p:cNvCxnSpPr>
            <a:stCxn id="517" idx="0"/>
            <a:endCxn id="516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30"/>
          <p:cNvCxnSpPr>
            <a:stCxn id="517" idx="1"/>
            <a:endCxn id="515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30"/>
          <p:cNvCxnSpPr>
            <a:stCxn id="515" idx="0"/>
            <a:endCxn id="512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30"/>
          <p:cNvCxnSpPr>
            <a:stCxn id="512" idx="3"/>
            <a:endCxn id="515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30"/>
          <p:cNvCxnSpPr>
            <a:stCxn id="512" idx="6"/>
            <a:endCxn id="516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Google Shape;529;p30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1 messages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30"/>
          <p:cNvSpPr txBox="1"/>
          <p:nvPr/>
        </p:nvSpPr>
        <p:spPr>
          <a:xfrm>
            <a:off x="3528325" y="5809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30"/>
          <p:cNvSpPr txBox="1"/>
          <p:nvPr/>
        </p:nvSpPr>
        <p:spPr>
          <a:xfrm>
            <a:off x="2128700" y="44065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30"/>
          <p:cNvSpPr txBox="1"/>
          <p:nvPr/>
        </p:nvSpPr>
        <p:spPr>
          <a:xfrm>
            <a:off x="2098575" y="29226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30"/>
          <p:cNvSpPr txBox="1"/>
          <p:nvPr/>
        </p:nvSpPr>
        <p:spPr>
          <a:xfrm>
            <a:off x="4062825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30"/>
          <p:cNvSpPr txBox="1"/>
          <p:nvPr/>
        </p:nvSpPr>
        <p:spPr>
          <a:xfrm>
            <a:off x="6057075" y="2908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30"/>
          <p:cNvSpPr txBox="1"/>
          <p:nvPr/>
        </p:nvSpPr>
        <p:spPr>
          <a:xfrm>
            <a:off x="4062825" y="38385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30"/>
          <p:cNvSpPr txBox="1"/>
          <p:nvPr/>
        </p:nvSpPr>
        <p:spPr>
          <a:xfrm>
            <a:off x="2904863" y="33499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30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30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30"/>
          <p:cNvSpPr txBox="1"/>
          <p:nvPr/>
        </p:nvSpPr>
        <p:spPr>
          <a:xfrm>
            <a:off x="34521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30"/>
          <p:cNvSpPr txBox="1"/>
          <p:nvPr/>
        </p:nvSpPr>
        <p:spPr>
          <a:xfrm>
            <a:off x="2755088" y="48168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30"/>
          <p:cNvSpPr txBox="1"/>
          <p:nvPr/>
        </p:nvSpPr>
        <p:spPr>
          <a:xfrm>
            <a:off x="37698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30"/>
          <p:cNvSpPr txBox="1"/>
          <p:nvPr/>
        </p:nvSpPr>
        <p:spPr>
          <a:xfrm>
            <a:off x="2904863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30"/>
          <p:cNvSpPr txBox="1"/>
          <p:nvPr/>
        </p:nvSpPr>
        <p:spPr>
          <a:xfrm>
            <a:off x="5095188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30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30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30"/>
          <p:cNvSpPr txBox="1"/>
          <p:nvPr/>
        </p:nvSpPr>
        <p:spPr>
          <a:xfrm>
            <a:off x="4751913" y="33057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synchronous networks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3842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General directed graphs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Basic algorithms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Broadcast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Distributed computation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Communication routes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 lower bounds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(But correctness proofs)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Simplified versions of</a:t>
            </a:r>
            <a:br>
              <a:rPr lang="en"/>
            </a:br>
            <a:r>
              <a:rPr lang="en"/>
              <a:t>asynchronous algorithms</a:t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053725" y="2750707"/>
            <a:ext cx="409500" cy="409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7107228" y="2341200"/>
            <a:ext cx="409500" cy="409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8160731" y="2750707"/>
            <a:ext cx="409500" cy="409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053725" y="3537499"/>
            <a:ext cx="409500" cy="409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107235" y="3257442"/>
            <a:ext cx="409500" cy="409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6804422" y="4280807"/>
            <a:ext cx="409500" cy="409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" name="Google Shape;67;p13"/>
          <p:cNvCxnSpPr>
            <a:stCxn id="62" idx="2"/>
          </p:cNvCxnSpPr>
          <p:nvPr/>
        </p:nvCxnSpPr>
        <p:spPr>
          <a:xfrm flipH="1">
            <a:off x="6452628" y="2545950"/>
            <a:ext cx="654600" cy="29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62" idx="4"/>
            <a:endCxn id="65" idx="0"/>
          </p:cNvCxnSpPr>
          <p:nvPr/>
        </p:nvCxnSpPr>
        <p:spPr>
          <a:xfrm>
            <a:off x="7311978" y="2750700"/>
            <a:ext cx="0" cy="50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62" idx="6"/>
            <a:endCxn id="63" idx="1"/>
          </p:cNvCxnSpPr>
          <p:nvPr/>
        </p:nvCxnSpPr>
        <p:spPr>
          <a:xfrm>
            <a:off x="7516728" y="2545950"/>
            <a:ext cx="704100" cy="26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63" idx="2"/>
            <a:endCxn id="62" idx="5"/>
          </p:cNvCxnSpPr>
          <p:nvPr/>
        </p:nvCxnSpPr>
        <p:spPr>
          <a:xfrm rot="10800000">
            <a:off x="7456631" y="2690857"/>
            <a:ext cx="704100" cy="26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5" idx="6"/>
            <a:endCxn id="63" idx="3"/>
          </p:cNvCxnSpPr>
          <p:nvPr/>
        </p:nvCxnSpPr>
        <p:spPr>
          <a:xfrm flipH="1" rot="10800000">
            <a:off x="7516735" y="3100092"/>
            <a:ext cx="704100" cy="36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63" idx="4"/>
            <a:endCxn id="66" idx="7"/>
          </p:cNvCxnSpPr>
          <p:nvPr/>
        </p:nvCxnSpPr>
        <p:spPr>
          <a:xfrm flipH="1">
            <a:off x="7154081" y="3160207"/>
            <a:ext cx="1211400" cy="118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66" idx="0"/>
            <a:endCxn id="65" idx="4"/>
          </p:cNvCxnSpPr>
          <p:nvPr/>
        </p:nvCxnSpPr>
        <p:spPr>
          <a:xfrm flipH="1" rot="10800000">
            <a:off x="7009172" y="3667007"/>
            <a:ext cx="302700" cy="61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66" idx="1"/>
            <a:endCxn id="64" idx="5"/>
          </p:cNvCxnSpPr>
          <p:nvPr/>
        </p:nvCxnSpPr>
        <p:spPr>
          <a:xfrm rot="10800000">
            <a:off x="6403292" y="3887176"/>
            <a:ext cx="461100" cy="45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64" idx="0"/>
            <a:endCxn id="61" idx="4"/>
          </p:cNvCxnSpPr>
          <p:nvPr/>
        </p:nvCxnSpPr>
        <p:spPr>
          <a:xfrm rot="10800000">
            <a:off x="6258475" y="3160099"/>
            <a:ext cx="0" cy="37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61" idx="3"/>
            <a:endCxn id="64" idx="1"/>
          </p:cNvCxnSpPr>
          <p:nvPr/>
        </p:nvCxnSpPr>
        <p:spPr>
          <a:xfrm>
            <a:off x="6113695" y="3100237"/>
            <a:ext cx="0" cy="49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61" idx="6"/>
            <a:endCxn id="65" idx="1"/>
          </p:cNvCxnSpPr>
          <p:nvPr/>
        </p:nvCxnSpPr>
        <p:spPr>
          <a:xfrm>
            <a:off x="6463225" y="2955457"/>
            <a:ext cx="704100" cy="36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Improved (wave) leader election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31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31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31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31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31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31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9" name="Google Shape;559;p31"/>
          <p:cNvCxnSpPr>
            <a:stCxn id="554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31"/>
          <p:cNvCxnSpPr>
            <a:stCxn id="554" idx="4"/>
            <a:endCxn id="557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31"/>
          <p:cNvCxnSpPr>
            <a:stCxn id="554" idx="6"/>
            <a:endCxn id="555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p31"/>
          <p:cNvCxnSpPr>
            <a:stCxn id="555" idx="2"/>
            <a:endCxn id="554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31"/>
          <p:cNvCxnSpPr>
            <a:stCxn id="557" idx="6"/>
            <a:endCxn id="555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31"/>
          <p:cNvCxnSpPr>
            <a:stCxn id="555" idx="4"/>
            <a:endCxn id="558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31"/>
          <p:cNvCxnSpPr>
            <a:stCxn id="558" idx="0"/>
            <a:endCxn id="557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31"/>
          <p:cNvCxnSpPr>
            <a:stCxn id="558" idx="1"/>
            <a:endCxn id="556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31"/>
          <p:cNvCxnSpPr>
            <a:stCxn id="556" idx="0"/>
            <a:endCxn id="553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31"/>
          <p:cNvCxnSpPr>
            <a:stCxn id="553" idx="3"/>
            <a:endCxn id="556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31"/>
          <p:cNvCxnSpPr>
            <a:stCxn id="553" idx="6"/>
            <a:endCxn id="557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31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1 messages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31"/>
          <p:cNvSpPr txBox="1"/>
          <p:nvPr/>
        </p:nvSpPr>
        <p:spPr>
          <a:xfrm>
            <a:off x="3528325" y="5809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31"/>
          <p:cNvSpPr txBox="1"/>
          <p:nvPr/>
        </p:nvSpPr>
        <p:spPr>
          <a:xfrm>
            <a:off x="2128700" y="44065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31"/>
          <p:cNvSpPr txBox="1"/>
          <p:nvPr/>
        </p:nvSpPr>
        <p:spPr>
          <a:xfrm>
            <a:off x="2098575" y="29226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31"/>
          <p:cNvSpPr txBox="1"/>
          <p:nvPr/>
        </p:nvSpPr>
        <p:spPr>
          <a:xfrm>
            <a:off x="4062825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31"/>
          <p:cNvSpPr txBox="1"/>
          <p:nvPr/>
        </p:nvSpPr>
        <p:spPr>
          <a:xfrm>
            <a:off x="6057075" y="2908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31"/>
          <p:cNvSpPr txBox="1"/>
          <p:nvPr/>
        </p:nvSpPr>
        <p:spPr>
          <a:xfrm>
            <a:off x="4062825" y="38385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31"/>
          <p:cNvSpPr txBox="1"/>
          <p:nvPr/>
        </p:nvSpPr>
        <p:spPr>
          <a:xfrm>
            <a:off x="2904863" y="33499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31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31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31"/>
          <p:cNvSpPr txBox="1"/>
          <p:nvPr/>
        </p:nvSpPr>
        <p:spPr>
          <a:xfrm>
            <a:off x="34521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31"/>
          <p:cNvSpPr txBox="1"/>
          <p:nvPr/>
        </p:nvSpPr>
        <p:spPr>
          <a:xfrm>
            <a:off x="2755088" y="48168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31"/>
          <p:cNvSpPr txBox="1"/>
          <p:nvPr/>
        </p:nvSpPr>
        <p:spPr>
          <a:xfrm>
            <a:off x="37698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31"/>
          <p:cNvSpPr txBox="1"/>
          <p:nvPr/>
        </p:nvSpPr>
        <p:spPr>
          <a:xfrm>
            <a:off x="2904863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31"/>
          <p:cNvSpPr txBox="1"/>
          <p:nvPr/>
        </p:nvSpPr>
        <p:spPr>
          <a:xfrm>
            <a:off x="5095188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31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31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31"/>
          <p:cNvSpPr txBox="1"/>
          <p:nvPr/>
        </p:nvSpPr>
        <p:spPr>
          <a:xfrm>
            <a:off x="4751913" y="33057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Improved (wave) leader election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32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32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32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32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32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32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0" name="Google Shape;600;p32"/>
          <p:cNvCxnSpPr>
            <a:stCxn id="595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32"/>
          <p:cNvCxnSpPr>
            <a:stCxn id="595" idx="4"/>
            <a:endCxn id="598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32"/>
          <p:cNvCxnSpPr>
            <a:stCxn id="595" idx="6"/>
            <a:endCxn id="596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32"/>
          <p:cNvCxnSpPr>
            <a:stCxn id="596" idx="2"/>
            <a:endCxn id="595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32"/>
          <p:cNvCxnSpPr>
            <a:stCxn id="598" idx="6"/>
            <a:endCxn id="596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32"/>
          <p:cNvCxnSpPr>
            <a:stCxn id="596" idx="4"/>
            <a:endCxn id="599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32"/>
          <p:cNvCxnSpPr>
            <a:stCxn id="599" idx="0"/>
            <a:endCxn id="598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32"/>
          <p:cNvCxnSpPr>
            <a:stCxn id="599" idx="1"/>
            <a:endCxn id="597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32"/>
          <p:cNvCxnSpPr>
            <a:stCxn id="597" idx="0"/>
            <a:endCxn id="594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32"/>
          <p:cNvCxnSpPr>
            <a:stCxn id="594" idx="3"/>
            <a:endCxn id="597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32"/>
          <p:cNvCxnSpPr>
            <a:stCxn id="594" idx="6"/>
            <a:endCxn id="598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32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2 start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32"/>
          <p:cNvSpPr txBox="1"/>
          <p:nvPr/>
        </p:nvSpPr>
        <p:spPr>
          <a:xfrm>
            <a:off x="3528325" y="5809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32"/>
          <p:cNvSpPr txBox="1"/>
          <p:nvPr/>
        </p:nvSpPr>
        <p:spPr>
          <a:xfrm>
            <a:off x="2128700" y="44065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32"/>
          <p:cNvSpPr txBox="1"/>
          <p:nvPr/>
        </p:nvSpPr>
        <p:spPr>
          <a:xfrm>
            <a:off x="2098575" y="29226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32"/>
          <p:cNvSpPr txBox="1"/>
          <p:nvPr/>
        </p:nvSpPr>
        <p:spPr>
          <a:xfrm>
            <a:off x="4062825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32"/>
          <p:cNvSpPr txBox="1"/>
          <p:nvPr/>
        </p:nvSpPr>
        <p:spPr>
          <a:xfrm>
            <a:off x="6057075" y="2908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32"/>
          <p:cNvSpPr txBox="1"/>
          <p:nvPr/>
        </p:nvSpPr>
        <p:spPr>
          <a:xfrm>
            <a:off x="4062825" y="38385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Improved (wave) leader election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4" name="Google Shape;624;p33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33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33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33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33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33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0" name="Google Shape;630;p33"/>
          <p:cNvCxnSpPr>
            <a:stCxn id="625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33"/>
          <p:cNvCxnSpPr>
            <a:stCxn id="625" idx="4"/>
            <a:endCxn id="628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2" name="Google Shape;632;p33"/>
          <p:cNvCxnSpPr>
            <a:stCxn id="625" idx="6"/>
            <a:endCxn id="626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33"/>
          <p:cNvCxnSpPr>
            <a:stCxn id="626" idx="2"/>
            <a:endCxn id="625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4" name="Google Shape;634;p33"/>
          <p:cNvCxnSpPr>
            <a:stCxn id="628" idx="6"/>
            <a:endCxn id="626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33"/>
          <p:cNvCxnSpPr>
            <a:stCxn id="626" idx="4"/>
            <a:endCxn id="629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33"/>
          <p:cNvCxnSpPr>
            <a:stCxn id="629" idx="0"/>
            <a:endCxn id="628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33"/>
          <p:cNvCxnSpPr>
            <a:stCxn id="629" idx="1"/>
            <a:endCxn id="627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33"/>
          <p:cNvCxnSpPr>
            <a:stCxn id="627" idx="0"/>
            <a:endCxn id="624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33"/>
          <p:cNvCxnSpPr>
            <a:stCxn id="624" idx="3"/>
            <a:endCxn id="627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0" name="Google Shape;640;p33"/>
          <p:cNvCxnSpPr>
            <a:stCxn id="624" idx="6"/>
            <a:endCxn id="628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1" name="Google Shape;641;p33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2 messages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33"/>
          <p:cNvSpPr txBox="1"/>
          <p:nvPr/>
        </p:nvSpPr>
        <p:spPr>
          <a:xfrm>
            <a:off x="3528325" y="5809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33"/>
          <p:cNvSpPr txBox="1"/>
          <p:nvPr/>
        </p:nvSpPr>
        <p:spPr>
          <a:xfrm>
            <a:off x="2128700" y="44065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33"/>
          <p:cNvSpPr txBox="1"/>
          <p:nvPr/>
        </p:nvSpPr>
        <p:spPr>
          <a:xfrm>
            <a:off x="2098575" y="29226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33"/>
          <p:cNvSpPr txBox="1"/>
          <p:nvPr/>
        </p:nvSpPr>
        <p:spPr>
          <a:xfrm>
            <a:off x="4062825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33"/>
          <p:cNvSpPr txBox="1"/>
          <p:nvPr/>
        </p:nvSpPr>
        <p:spPr>
          <a:xfrm>
            <a:off x="6057075" y="2908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33"/>
          <p:cNvSpPr txBox="1"/>
          <p:nvPr/>
        </p:nvSpPr>
        <p:spPr>
          <a:xfrm>
            <a:off x="4062825" y="38385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33"/>
          <p:cNvSpPr txBox="1"/>
          <p:nvPr/>
        </p:nvSpPr>
        <p:spPr>
          <a:xfrm>
            <a:off x="2904863" y="33499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33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33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" name="Google Shape;651;p33"/>
          <p:cNvSpPr txBox="1"/>
          <p:nvPr/>
        </p:nvSpPr>
        <p:spPr>
          <a:xfrm>
            <a:off x="37698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2" name="Google Shape;652;p33"/>
          <p:cNvSpPr txBox="1"/>
          <p:nvPr/>
        </p:nvSpPr>
        <p:spPr>
          <a:xfrm>
            <a:off x="2904863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33"/>
          <p:cNvSpPr txBox="1"/>
          <p:nvPr/>
        </p:nvSpPr>
        <p:spPr>
          <a:xfrm>
            <a:off x="5095188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33"/>
          <p:cNvSpPr txBox="1"/>
          <p:nvPr/>
        </p:nvSpPr>
        <p:spPr>
          <a:xfrm>
            <a:off x="4751913" y="33057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Improved (wave) leader election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1" name="Google Shape;661;p34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34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34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34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34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34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7" name="Google Shape;667;p34"/>
          <p:cNvCxnSpPr>
            <a:stCxn id="662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34"/>
          <p:cNvCxnSpPr>
            <a:stCxn id="662" idx="4"/>
            <a:endCxn id="665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p34"/>
          <p:cNvCxnSpPr>
            <a:stCxn id="662" idx="6"/>
            <a:endCxn id="663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34"/>
          <p:cNvCxnSpPr>
            <a:stCxn id="663" idx="2"/>
            <a:endCxn id="662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1" name="Google Shape;671;p34"/>
          <p:cNvCxnSpPr>
            <a:stCxn id="665" idx="6"/>
            <a:endCxn id="663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34"/>
          <p:cNvCxnSpPr>
            <a:stCxn id="663" idx="4"/>
            <a:endCxn id="666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3" name="Google Shape;673;p34"/>
          <p:cNvCxnSpPr>
            <a:stCxn id="666" idx="0"/>
            <a:endCxn id="665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4" name="Google Shape;674;p34"/>
          <p:cNvCxnSpPr>
            <a:stCxn id="666" idx="1"/>
            <a:endCxn id="664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5" name="Google Shape;675;p34"/>
          <p:cNvCxnSpPr>
            <a:stCxn id="664" idx="0"/>
            <a:endCxn id="661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6" name="Google Shape;676;p34"/>
          <p:cNvCxnSpPr>
            <a:stCxn id="661" idx="3"/>
            <a:endCxn id="664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34"/>
          <p:cNvCxnSpPr>
            <a:stCxn id="661" idx="6"/>
            <a:endCxn id="665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8" name="Google Shape;678;p34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2 trans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34"/>
          <p:cNvSpPr txBox="1"/>
          <p:nvPr/>
        </p:nvSpPr>
        <p:spPr>
          <a:xfrm>
            <a:off x="3528325" y="5809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34"/>
          <p:cNvSpPr txBox="1"/>
          <p:nvPr/>
        </p:nvSpPr>
        <p:spPr>
          <a:xfrm>
            <a:off x="2128700" y="44065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34"/>
          <p:cNvSpPr txBox="1"/>
          <p:nvPr/>
        </p:nvSpPr>
        <p:spPr>
          <a:xfrm>
            <a:off x="2098575" y="29226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34"/>
          <p:cNvSpPr txBox="1"/>
          <p:nvPr/>
        </p:nvSpPr>
        <p:spPr>
          <a:xfrm>
            <a:off x="4062825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34"/>
          <p:cNvSpPr txBox="1"/>
          <p:nvPr/>
        </p:nvSpPr>
        <p:spPr>
          <a:xfrm>
            <a:off x="6057075" y="2908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34"/>
          <p:cNvSpPr txBox="1"/>
          <p:nvPr/>
        </p:nvSpPr>
        <p:spPr>
          <a:xfrm>
            <a:off x="4062825" y="38385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5" name="Google Shape;685;p34"/>
          <p:cNvSpPr txBox="1"/>
          <p:nvPr/>
        </p:nvSpPr>
        <p:spPr>
          <a:xfrm>
            <a:off x="2904863" y="33499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34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34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34"/>
          <p:cNvSpPr txBox="1"/>
          <p:nvPr/>
        </p:nvSpPr>
        <p:spPr>
          <a:xfrm>
            <a:off x="37698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34"/>
          <p:cNvSpPr txBox="1"/>
          <p:nvPr/>
        </p:nvSpPr>
        <p:spPr>
          <a:xfrm>
            <a:off x="2904863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34"/>
          <p:cNvSpPr txBox="1"/>
          <p:nvPr/>
        </p:nvSpPr>
        <p:spPr>
          <a:xfrm>
            <a:off x="5095188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34"/>
          <p:cNvSpPr txBox="1"/>
          <p:nvPr/>
        </p:nvSpPr>
        <p:spPr>
          <a:xfrm>
            <a:off x="4751913" y="33057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Improved (wave) leader election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8" name="Google Shape;698;p35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9" name="Google Shape;699;p35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35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35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2" name="Google Shape;702;p35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3" name="Google Shape;703;p35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4" name="Google Shape;704;p35"/>
          <p:cNvCxnSpPr>
            <a:stCxn id="699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35"/>
          <p:cNvCxnSpPr>
            <a:stCxn id="699" idx="4"/>
            <a:endCxn id="702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6" name="Google Shape;706;p35"/>
          <p:cNvCxnSpPr>
            <a:stCxn id="699" idx="6"/>
            <a:endCxn id="700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7" name="Google Shape;707;p35"/>
          <p:cNvCxnSpPr>
            <a:stCxn id="700" idx="2"/>
            <a:endCxn id="699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35"/>
          <p:cNvCxnSpPr>
            <a:stCxn id="702" idx="6"/>
            <a:endCxn id="700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9" name="Google Shape;709;p35"/>
          <p:cNvCxnSpPr>
            <a:stCxn id="700" idx="4"/>
            <a:endCxn id="703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0" name="Google Shape;710;p35"/>
          <p:cNvCxnSpPr>
            <a:stCxn id="703" idx="0"/>
            <a:endCxn id="702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1" name="Google Shape;711;p35"/>
          <p:cNvCxnSpPr>
            <a:stCxn id="703" idx="1"/>
            <a:endCxn id="701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2" name="Google Shape;712;p35"/>
          <p:cNvCxnSpPr>
            <a:stCxn id="701" idx="0"/>
            <a:endCxn id="698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3" name="Google Shape;713;p35"/>
          <p:cNvCxnSpPr>
            <a:stCxn id="698" idx="3"/>
            <a:endCxn id="701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4" name="Google Shape;714;p35"/>
          <p:cNvCxnSpPr>
            <a:stCxn id="698" idx="6"/>
            <a:endCxn id="702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5" name="Google Shape;715;p35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3 start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p35"/>
          <p:cNvSpPr txBox="1"/>
          <p:nvPr/>
        </p:nvSpPr>
        <p:spPr>
          <a:xfrm>
            <a:off x="3528325" y="5809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35"/>
          <p:cNvSpPr txBox="1"/>
          <p:nvPr/>
        </p:nvSpPr>
        <p:spPr>
          <a:xfrm>
            <a:off x="2128700" y="44065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35"/>
          <p:cNvSpPr txBox="1"/>
          <p:nvPr/>
        </p:nvSpPr>
        <p:spPr>
          <a:xfrm>
            <a:off x="2098575" y="29226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35"/>
          <p:cNvSpPr txBox="1"/>
          <p:nvPr/>
        </p:nvSpPr>
        <p:spPr>
          <a:xfrm>
            <a:off x="4062825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35"/>
          <p:cNvSpPr txBox="1"/>
          <p:nvPr/>
        </p:nvSpPr>
        <p:spPr>
          <a:xfrm>
            <a:off x="6057075" y="2908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1" name="Google Shape;721;p35"/>
          <p:cNvSpPr txBox="1"/>
          <p:nvPr/>
        </p:nvSpPr>
        <p:spPr>
          <a:xfrm>
            <a:off x="4062825" y="38385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Improved (wave) leader election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8" name="Google Shape;728;p36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36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36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36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36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36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4" name="Google Shape;734;p36"/>
          <p:cNvCxnSpPr>
            <a:stCxn id="729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5" name="Google Shape;735;p36"/>
          <p:cNvCxnSpPr>
            <a:stCxn id="729" idx="4"/>
            <a:endCxn id="732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6" name="Google Shape;736;p36"/>
          <p:cNvCxnSpPr>
            <a:stCxn id="729" idx="6"/>
            <a:endCxn id="730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36"/>
          <p:cNvCxnSpPr>
            <a:stCxn id="730" idx="2"/>
            <a:endCxn id="729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36"/>
          <p:cNvCxnSpPr>
            <a:stCxn id="732" idx="6"/>
            <a:endCxn id="730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9" name="Google Shape;739;p36"/>
          <p:cNvCxnSpPr>
            <a:stCxn id="730" idx="4"/>
            <a:endCxn id="733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0" name="Google Shape;740;p36"/>
          <p:cNvCxnSpPr>
            <a:stCxn id="733" idx="0"/>
            <a:endCxn id="732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1" name="Google Shape;741;p36"/>
          <p:cNvCxnSpPr>
            <a:stCxn id="733" idx="1"/>
            <a:endCxn id="731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2" name="Google Shape;742;p36"/>
          <p:cNvCxnSpPr>
            <a:stCxn id="731" idx="0"/>
            <a:endCxn id="728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36"/>
          <p:cNvCxnSpPr>
            <a:stCxn id="728" idx="3"/>
            <a:endCxn id="731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36"/>
          <p:cNvCxnSpPr>
            <a:stCxn id="728" idx="6"/>
            <a:endCxn id="732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5" name="Google Shape;745;p36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3 messages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" name="Google Shape;746;p36"/>
          <p:cNvSpPr txBox="1"/>
          <p:nvPr/>
        </p:nvSpPr>
        <p:spPr>
          <a:xfrm>
            <a:off x="3528325" y="5809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36"/>
          <p:cNvSpPr txBox="1"/>
          <p:nvPr/>
        </p:nvSpPr>
        <p:spPr>
          <a:xfrm>
            <a:off x="2128700" y="44065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Google Shape;748;p36"/>
          <p:cNvSpPr txBox="1"/>
          <p:nvPr/>
        </p:nvSpPr>
        <p:spPr>
          <a:xfrm>
            <a:off x="2098575" y="29226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36"/>
          <p:cNvSpPr txBox="1"/>
          <p:nvPr/>
        </p:nvSpPr>
        <p:spPr>
          <a:xfrm>
            <a:off x="4062825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36"/>
          <p:cNvSpPr txBox="1"/>
          <p:nvPr/>
        </p:nvSpPr>
        <p:spPr>
          <a:xfrm>
            <a:off x="6057075" y="2908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36"/>
          <p:cNvSpPr txBox="1"/>
          <p:nvPr/>
        </p:nvSpPr>
        <p:spPr>
          <a:xfrm>
            <a:off x="4062825" y="38385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36"/>
          <p:cNvSpPr txBox="1"/>
          <p:nvPr/>
        </p:nvSpPr>
        <p:spPr>
          <a:xfrm>
            <a:off x="2904863" y="33499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3" name="Google Shape;753;p36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4" name="Google Shape;754;p36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5" name="Google Shape;755;p36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Improved (wave) leader election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2" name="Google Shape;762;p37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37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4" name="Google Shape;764;p37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5" name="Google Shape;765;p37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6" name="Google Shape;766;p37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37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8" name="Google Shape;768;p37"/>
          <p:cNvCxnSpPr>
            <a:stCxn id="763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9" name="Google Shape;769;p37"/>
          <p:cNvCxnSpPr>
            <a:stCxn id="763" idx="4"/>
            <a:endCxn id="766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0" name="Google Shape;770;p37"/>
          <p:cNvCxnSpPr>
            <a:stCxn id="763" idx="6"/>
            <a:endCxn id="764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1" name="Google Shape;771;p37"/>
          <p:cNvCxnSpPr>
            <a:stCxn id="764" idx="2"/>
            <a:endCxn id="763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2" name="Google Shape;772;p37"/>
          <p:cNvCxnSpPr>
            <a:stCxn id="766" idx="6"/>
            <a:endCxn id="764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3" name="Google Shape;773;p37"/>
          <p:cNvCxnSpPr>
            <a:stCxn id="764" idx="4"/>
            <a:endCxn id="767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4" name="Google Shape;774;p37"/>
          <p:cNvCxnSpPr>
            <a:stCxn id="767" idx="0"/>
            <a:endCxn id="766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37"/>
          <p:cNvCxnSpPr>
            <a:stCxn id="767" idx="1"/>
            <a:endCxn id="765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37"/>
          <p:cNvCxnSpPr>
            <a:stCxn id="765" idx="0"/>
            <a:endCxn id="762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7" name="Google Shape;777;p37"/>
          <p:cNvCxnSpPr>
            <a:stCxn id="762" idx="3"/>
            <a:endCxn id="765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8" name="Google Shape;778;p37"/>
          <p:cNvCxnSpPr>
            <a:stCxn id="762" idx="6"/>
            <a:endCxn id="766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9" name="Google Shape;779;p37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3 trans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37"/>
          <p:cNvSpPr txBox="1"/>
          <p:nvPr/>
        </p:nvSpPr>
        <p:spPr>
          <a:xfrm>
            <a:off x="3528325" y="5809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Google Shape;781;p37"/>
          <p:cNvSpPr txBox="1"/>
          <p:nvPr/>
        </p:nvSpPr>
        <p:spPr>
          <a:xfrm>
            <a:off x="2128700" y="44065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2" name="Google Shape;782;p37"/>
          <p:cNvSpPr txBox="1"/>
          <p:nvPr/>
        </p:nvSpPr>
        <p:spPr>
          <a:xfrm>
            <a:off x="2098575" y="29226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3" name="Google Shape;783;p37"/>
          <p:cNvSpPr txBox="1"/>
          <p:nvPr/>
        </p:nvSpPr>
        <p:spPr>
          <a:xfrm>
            <a:off x="4062825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37"/>
          <p:cNvSpPr txBox="1"/>
          <p:nvPr/>
        </p:nvSpPr>
        <p:spPr>
          <a:xfrm>
            <a:off x="6057075" y="2908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5" name="Google Shape;785;p37"/>
          <p:cNvSpPr txBox="1"/>
          <p:nvPr/>
        </p:nvSpPr>
        <p:spPr>
          <a:xfrm>
            <a:off x="4062825" y="38385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6" name="Google Shape;786;p37"/>
          <p:cNvSpPr txBox="1"/>
          <p:nvPr/>
        </p:nvSpPr>
        <p:spPr>
          <a:xfrm>
            <a:off x="2904863" y="33499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7" name="Google Shape;787;p37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8" name="Google Shape;788;p37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9" name="Google Shape;789;p37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0" name="Google Shape;790;p37"/>
          <p:cNvSpPr txBox="1"/>
          <p:nvPr/>
        </p:nvSpPr>
        <p:spPr>
          <a:xfrm>
            <a:off x="3769825" y="6050450"/>
            <a:ext cx="1767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leader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Improved (wave) leader election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Complexity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 (rounds): O(</a:t>
            </a:r>
            <a:r>
              <a:rPr i="1" lang="en"/>
              <a:t>diam</a:t>
            </a:r>
            <a:r>
              <a:rPr lang="en"/>
              <a:t>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Messages: O(</a:t>
            </a:r>
            <a:r>
              <a:rPr i="1" lang="en"/>
              <a:t>diam</a:t>
            </a:r>
            <a:r>
              <a:rPr lang="en"/>
              <a:t> |E|)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Worst case is the same as before</a:t>
            </a:r>
            <a:r>
              <a:rPr lang="en"/>
              <a:t>...</a:t>
            </a:r>
            <a:r>
              <a:rPr lang="en"/>
              <a:t>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Correctness?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By induction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By simulation</a:t>
            </a:r>
            <a:endParaRPr/>
          </a:p>
        </p:txBody>
      </p:sp>
      <p:sp>
        <p:nvSpPr>
          <p:cNvPr id="797" name="Google Shape;797;p3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Simulation relation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Relates new algorithm formally to an original one</a:t>
            </a:r>
            <a:br>
              <a:rPr lang="en"/>
            </a:br>
            <a:r>
              <a:rPr lang="en"/>
              <a:t>t</a:t>
            </a:r>
            <a:r>
              <a:rPr lang="en"/>
              <a:t>hat has already been proved correct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Correctness then carries over to new algorithm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Often used to show correctness of optimized algorithms</a:t>
            </a:r>
            <a:endParaRPr/>
          </a:p>
        </p:txBody>
      </p:sp>
      <p:sp>
        <p:nvSpPr>
          <p:cNvPr id="804" name="Google Shape;804;p3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Proof by simulation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“Run the two algorithms side-by-side”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Define simulation relation between states</a:t>
            </a:r>
            <a:br>
              <a:rPr lang="en"/>
            </a:br>
            <a:r>
              <a:rPr lang="en"/>
              <a:t>of the two algorithms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Satisfied by start states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Preserved by every transition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Outputs should be the same in related states </a:t>
            </a:r>
            <a:endParaRPr/>
          </a:p>
        </p:txBody>
      </p:sp>
      <p:sp>
        <p:nvSpPr>
          <p:cNvPr id="811" name="Google Shape;811;p4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311700" y="1384225"/>
            <a:ext cx="84603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Directed graph: G(V, E)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V: set of processes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E: set of communication links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distance(i, j): shortest distance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en"/>
              <a:t>diam</a:t>
            </a:r>
            <a:r>
              <a:rPr lang="en"/>
              <a:t>: max distance(i, j) for all i, j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Set M of messages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Each process has state, start, msgs, and trans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Communication only through links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Processes do not know network, only neighbs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Local names for neighbors, but no order</a:t>
            </a:r>
            <a:endParaRPr/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6460175" y="1741657"/>
            <a:ext cx="409500" cy="409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7513678" y="1332150"/>
            <a:ext cx="409500" cy="409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8567181" y="1741657"/>
            <a:ext cx="409500" cy="409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6460175" y="2528449"/>
            <a:ext cx="409500" cy="409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7513685" y="2248392"/>
            <a:ext cx="409500" cy="409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7210872" y="3271757"/>
            <a:ext cx="409500" cy="409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Google Shape;91;p14"/>
          <p:cNvCxnSpPr>
            <a:stCxn id="86" idx="2"/>
          </p:cNvCxnSpPr>
          <p:nvPr/>
        </p:nvCxnSpPr>
        <p:spPr>
          <a:xfrm flipH="1">
            <a:off x="6859078" y="1536900"/>
            <a:ext cx="654600" cy="29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4"/>
          <p:cNvCxnSpPr>
            <a:stCxn id="86" idx="4"/>
            <a:endCxn id="89" idx="0"/>
          </p:cNvCxnSpPr>
          <p:nvPr/>
        </p:nvCxnSpPr>
        <p:spPr>
          <a:xfrm>
            <a:off x="7718428" y="1741650"/>
            <a:ext cx="0" cy="50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>
            <a:stCxn id="86" idx="6"/>
            <a:endCxn id="87" idx="1"/>
          </p:cNvCxnSpPr>
          <p:nvPr/>
        </p:nvCxnSpPr>
        <p:spPr>
          <a:xfrm>
            <a:off x="7923178" y="1536900"/>
            <a:ext cx="704100" cy="26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>
            <a:stCxn id="87" idx="2"/>
            <a:endCxn id="86" idx="5"/>
          </p:cNvCxnSpPr>
          <p:nvPr/>
        </p:nvCxnSpPr>
        <p:spPr>
          <a:xfrm rot="10800000">
            <a:off x="7863081" y="1681807"/>
            <a:ext cx="704100" cy="26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4"/>
          <p:cNvCxnSpPr>
            <a:stCxn id="89" idx="6"/>
            <a:endCxn id="87" idx="3"/>
          </p:cNvCxnSpPr>
          <p:nvPr/>
        </p:nvCxnSpPr>
        <p:spPr>
          <a:xfrm flipH="1" rot="10800000">
            <a:off x="7923185" y="2091042"/>
            <a:ext cx="704100" cy="36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>
            <a:stCxn id="87" idx="4"/>
            <a:endCxn id="90" idx="7"/>
          </p:cNvCxnSpPr>
          <p:nvPr/>
        </p:nvCxnSpPr>
        <p:spPr>
          <a:xfrm flipH="1">
            <a:off x="7560531" y="2151157"/>
            <a:ext cx="1211400" cy="118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>
            <a:stCxn id="90" idx="0"/>
            <a:endCxn id="89" idx="4"/>
          </p:cNvCxnSpPr>
          <p:nvPr/>
        </p:nvCxnSpPr>
        <p:spPr>
          <a:xfrm flipH="1" rot="10800000">
            <a:off x="7415622" y="2657957"/>
            <a:ext cx="302700" cy="61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>
            <a:stCxn id="90" idx="1"/>
            <a:endCxn id="88" idx="5"/>
          </p:cNvCxnSpPr>
          <p:nvPr/>
        </p:nvCxnSpPr>
        <p:spPr>
          <a:xfrm rot="10800000">
            <a:off x="6809742" y="2878126"/>
            <a:ext cx="461100" cy="45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4"/>
          <p:cNvCxnSpPr>
            <a:stCxn id="88" idx="0"/>
            <a:endCxn id="85" idx="4"/>
          </p:cNvCxnSpPr>
          <p:nvPr/>
        </p:nvCxnSpPr>
        <p:spPr>
          <a:xfrm rot="10800000">
            <a:off x="6664925" y="2151049"/>
            <a:ext cx="0" cy="37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4"/>
          <p:cNvCxnSpPr>
            <a:stCxn id="85" idx="3"/>
            <a:endCxn id="88" idx="1"/>
          </p:cNvCxnSpPr>
          <p:nvPr/>
        </p:nvCxnSpPr>
        <p:spPr>
          <a:xfrm>
            <a:off x="6520145" y="2091187"/>
            <a:ext cx="0" cy="49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4"/>
          <p:cNvCxnSpPr>
            <a:stCxn id="85" idx="6"/>
            <a:endCxn id="89" idx="1"/>
          </p:cNvCxnSpPr>
          <p:nvPr/>
        </p:nvCxnSpPr>
        <p:spPr>
          <a:xfrm>
            <a:off x="6869675" y="1946407"/>
            <a:ext cx="704100" cy="36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1"/>
          <p:cNvSpPr txBox="1"/>
          <p:nvPr>
            <p:ph type="title"/>
          </p:nvPr>
        </p:nvSpPr>
        <p:spPr>
          <a:xfrm>
            <a:off x="311700" y="-162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Simulation relation for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optimized (wave) leader election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Invaria</a:t>
            </a:r>
            <a:r>
              <a:rPr lang="en"/>
              <a:t>nt: if i ∊ in-nbrs</a:t>
            </a:r>
            <a:r>
              <a:rPr baseline="-25000" lang="en"/>
              <a:t>j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</a:rPr>
              <a:t>max-pid</a:t>
            </a:r>
            <a:r>
              <a:rPr baseline="-25000" lang="en">
                <a:solidFill>
                  <a:srgbClr val="0000FF"/>
                </a:solidFill>
              </a:rPr>
              <a:t>i</a:t>
            </a:r>
            <a:r>
              <a:rPr lang="en"/>
              <a:t> &gt; </a:t>
            </a:r>
            <a:r>
              <a:rPr lang="en">
                <a:solidFill>
                  <a:srgbClr val="0000FF"/>
                </a:solidFill>
              </a:rPr>
              <a:t>max-pid</a:t>
            </a:r>
            <a:r>
              <a:rPr baseline="-25000" lang="en">
                <a:solidFill>
                  <a:srgbClr val="0000FF"/>
                </a:solidFill>
              </a:rPr>
              <a:t>j</a:t>
            </a:r>
            <a:br>
              <a:rPr lang="en"/>
            </a:br>
            <a:r>
              <a:rPr lang="en"/>
              <a:t>then </a:t>
            </a:r>
            <a:r>
              <a:rPr lang="en">
                <a:solidFill>
                  <a:srgbClr val="0000FF"/>
                </a:solidFill>
              </a:rPr>
              <a:t>new-info</a:t>
            </a:r>
            <a:r>
              <a:rPr baseline="-25000" lang="en">
                <a:solidFill>
                  <a:srgbClr val="0000FF"/>
                </a:solidFill>
              </a:rPr>
              <a:t>i</a:t>
            </a:r>
            <a:r>
              <a:rPr lang="en"/>
              <a:t> = true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i has better information than j, then i will update j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Prove by induction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Simulation relation: all </a:t>
            </a:r>
            <a:r>
              <a:rPr lang="en">
                <a:solidFill>
                  <a:srgbClr val="0000FF"/>
                </a:solidFill>
              </a:rPr>
              <a:t>state</a:t>
            </a:r>
            <a:r>
              <a:rPr lang="en"/>
              <a:t> variables of the basic algorithm have the same values (except </a:t>
            </a:r>
            <a:r>
              <a:rPr lang="en">
                <a:solidFill>
                  <a:srgbClr val="0000FF"/>
                </a:solidFill>
              </a:rPr>
              <a:t>new-info</a:t>
            </a:r>
            <a:r>
              <a:rPr lang="en"/>
              <a:t>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2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Invariant: if i ∊ in-nbrs</a:t>
            </a:r>
            <a:r>
              <a:rPr baseline="-25000" lang="en"/>
              <a:t>j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</a:rPr>
              <a:t>max-pid</a:t>
            </a:r>
            <a:r>
              <a:rPr baseline="-25000" lang="en">
                <a:solidFill>
                  <a:srgbClr val="0000FF"/>
                </a:solidFill>
              </a:rPr>
              <a:t>i</a:t>
            </a:r>
            <a:r>
              <a:rPr lang="en"/>
              <a:t> &gt; </a:t>
            </a:r>
            <a:r>
              <a:rPr lang="en">
                <a:solidFill>
                  <a:srgbClr val="0000FF"/>
                </a:solidFill>
              </a:rPr>
              <a:t>max-pid</a:t>
            </a:r>
            <a:r>
              <a:rPr baseline="-25000" lang="en">
                <a:solidFill>
                  <a:srgbClr val="0000FF"/>
                </a:solidFill>
              </a:rPr>
              <a:t>j</a:t>
            </a:r>
            <a:br>
              <a:rPr lang="en"/>
            </a:br>
            <a:r>
              <a:rPr lang="en"/>
              <a:t>then </a:t>
            </a:r>
            <a:r>
              <a:rPr lang="en">
                <a:solidFill>
                  <a:srgbClr val="0000FF"/>
                </a:solidFill>
              </a:rPr>
              <a:t>new-info</a:t>
            </a:r>
            <a:r>
              <a:rPr baseline="-25000" lang="en">
                <a:solidFill>
                  <a:srgbClr val="0000FF"/>
                </a:solidFill>
              </a:rPr>
              <a:t>i</a:t>
            </a:r>
            <a:r>
              <a:rPr lang="en"/>
              <a:t> = true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Proof by induction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Base case: by definition (state variables are the same)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Inductive case idea: </a:t>
            </a:r>
            <a:r>
              <a:rPr lang="en">
                <a:solidFill>
                  <a:srgbClr val="0000FF"/>
                </a:solidFill>
              </a:rPr>
              <a:t>max-pid</a:t>
            </a:r>
            <a:r>
              <a:rPr lang="en"/>
              <a:t> is always the same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C</a:t>
            </a:r>
            <a:r>
              <a:rPr lang="en" sz="2200"/>
              <a:t>onsider i ∊ in-nbrs</a:t>
            </a:r>
            <a:r>
              <a:rPr baseline="-25000" lang="en" sz="2200"/>
              <a:t>j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If </a:t>
            </a:r>
            <a:r>
              <a:rPr lang="en" sz="2200">
                <a:solidFill>
                  <a:srgbClr val="0000FF"/>
                </a:solidFill>
              </a:rPr>
              <a:t>new-info</a:t>
            </a:r>
            <a:r>
              <a:rPr baseline="-25000" lang="en" sz="2200">
                <a:solidFill>
                  <a:srgbClr val="0000FF"/>
                </a:solidFill>
              </a:rPr>
              <a:t>i</a:t>
            </a:r>
            <a:r>
              <a:rPr lang="en" sz="2200">
                <a:solidFill>
                  <a:srgbClr val="0000FF"/>
                </a:solidFill>
              </a:rPr>
              <a:t> </a:t>
            </a:r>
            <a:r>
              <a:rPr lang="en" sz="2200"/>
              <a:t>= true this round</a:t>
            </a:r>
            <a:br>
              <a:rPr lang="en" sz="2200"/>
            </a:br>
            <a:r>
              <a:rPr lang="en" sz="2200"/>
              <a:t>then algorithm behaves the same with respect to (i, j)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Otherwise, only basic algorithm sends message,</a:t>
            </a:r>
            <a:br>
              <a:rPr lang="en" sz="2200"/>
            </a:br>
            <a:r>
              <a:rPr lang="en" sz="2200"/>
              <a:t>but, by induction, </a:t>
            </a:r>
            <a:r>
              <a:rPr lang="en" sz="2200">
                <a:solidFill>
                  <a:srgbClr val="0000FF"/>
                </a:solidFill>
              </a:rPr>
              <a:t>max-pid</a:t>
            </a:r>
            <a:r>
              <a:rPr baseline="-25000" lang="en" sz="2200">
                <a:solidFill>
                  <a:srgbClr val="0000FF"/>
                </a:solidFill>
              </a:rPr>
              <a:t>i</a:t>
            </a:r>
            <a:r>
              <a:rPr lang="en" sz="2200">
                <a:solidFill>
                  <a:srgbClr val="0000FF"/>
                </a:solidFill>
              </a:rPr>
              <a:t> </a:t>
            </a:r>
            <a:r>
              <a:rPr lang="en" sz="2200"/>
              <a:t>≤ </a:t>
            </a:r>
            <a:r>
              <a:rPr lang="en" sz="2200">
                <a:solidFill>
                  <a:srgbClr val="0000FF"/>
                </a:solidFill>
              </a:rPr>
              <a:t>max-pid</a:t>
            </a:r>
            <a:r>
              <a:rPr baseline="-25000" lang="en" sz="2200">
                <a:solidFill>
                  <a:srgbClr val="0000FF"/>
                </a:solidFill>
              </a:rPr>
              <a:t>j</a:t>
            </a:r>
            <a:r>
              <a:rPr lang="en" sz="2200">
                <a:solidFill>
                  <a:srgbClr val="0000FF"/>
                </a:solidFill>
              </a:rPr>
              <a:t> </a:t>
            </a:r>
            <a:r>
              <a:rPr lang="en" sz="2200"/>
              <a:t>and zero effect</a:t>
            </a:r>
            <a:endParaRPr sz="2200"/>
          </a:p>
        </p:txBody>
      </p:sp>
      <p:sp>
        <p:nvSpPr>
          <p:cNvPr id="824" name="Google Shape;824;p42"/>
          <p:cNvSpPr txBox="1"/>
          <p:nvPr>
            <p:ph type="title"/>
          </p:nvPr>
        </p:nvSpPr>
        <p:spPr>
          <a:xfrm>
            <a:off x="311700" y="-162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Simulation relation for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optimized (wave) leader election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all these proofs?</a:t>
            </a:r>
            <a:endParaRPr/>
          </a:p>
        </p:txBody>
      </p:sp>
      <p:sp>
        <p:nvSpPr>
          <p:cNvPr id="831" name="Google Shape;831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Distributed algorithms are subtle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Distributed state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Easy to make mistakes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Careful reasoning about algorithm steps more important than for sequential algorithms</a:t>
            </a:r>
            <a:endParaRPr/>
          </a:p>
        </p:txBody>
      </p:sp>
      <p:sp>
        <p:nvSpPr>
          <p:cNvPr id="832" name="Google Shape;832;p4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4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 with unknown </a:t>
            </a:r>
            <a:r>
              <a:rPr i="1" lang="en"/>
              <a:t>diam</a:t>
            </a:r>
            <a:endParaRPr/>
          </a:p>
        </p:txBody>
      </p:sp>
      <p:sp>
        <p:nvSpPr>
          <p:cNvPr id="838" name="Google Shape;838;p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so far</a:t>
            </a:r>
            <a:endParaRPr/>
          </a:p>
        </p:txBody>
      </p:sp>
      <p:sp>
        <p:nvSpPr>
          <p:cNvPr id="845" name="Google Shape;845;p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Breaking symmetry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Wave propagation in synchronous networks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Proofs by induction and by simulation</a:t>
            </a:r>
            <a:endParaRPr/>
          </a:p>
        </p:txBody>
      </p:sp>
      <p:sp>
        <p:nvSpPr>
          <p:cNvPr id="846" name="Google Shape;846;p4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</a:t>
            </a:r>
            <a:endParaRPr/>
          </a:p>
        </p:txBody>
      </p:sp>
      <p:sp>
        <p:nvSpPr>
          <p:cNvPr id="852" name="Google Shape;852;p46"/>
          <p:cNvSpPr txBox="1"/>
          <p:nvPr>
            <p:ph idx="1" type="body"/>
          </p:nvPr>
        </p:nvSpPr>
        <p:spPr>
          <a:xfrm>
            <a:off x="311700" y="14604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Assumptions:</a:t>
            </a:r>
            <a:endParaRPr/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○"/>
            </a:pPr>
            <a:r>
              <a:rPr lang="en"/>
              <a:t>Strongly connected directed graph, PIDs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knowledge of size (n) or diameter (</a:t>
            </a:r>
            <a:r>
              <a:rPr i="1" lang="en"/>
              <a:t>diam</a:t>
            </a:r>
            <a:r>
              <a:rPr lang="en"/>
              <a:t>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Distinguished source node i</a:t>
            </a:r>
            <a:r>
              <a:rPr baseline="-25000" lang="en"/>
              <a:t>0</a:t>
            </a:r>
            <a:r>
              <a:rPr lang="en"/>
              <a:t> (root)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Required: breadth-first spanning tree rooted at i</a:t>
            </a:r>
            <a:r>
              <a:rPr baseline="-25000" lang="en"/>
              <a:t>0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Branches are directed paths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Spanning: tree includes every node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Breadth-first: node at distance d  from i</a:t>
            </a:r>
            <a:r>
              <a:rPr baseline="-25000" lang="en"/>
              <a:t>0</a:t>
            </a:r>
            <a:r>
              <a:rPr lang="en"/>
              <a:t> is at depth d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Output: each node sets </a:t>
            </a:r>
            <a:r>
              <a:rPr lang="en">
                <a:solidFill>
                  <a:srgbClr val="0000FF"/>
                </a:solidFill>
              </a:rPr>
              <a:t>parent</a:t>
            </a:r>
            <a:r>
              <a:rPr lang="en"/>
              <a:t> variable to its parent in the tree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</a:t>
            </a:r>
            <a:endParaRPr/>
          </a:p>
        </p:txBody>
      </p:sp>
      <p:sp>
        <p:nvSpPr>
          <p:cNvPr id="858" name="Google Shape;858;p4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9" name="Google Shape;859;p47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47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47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47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47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47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5" name="Google Shape;865;p47"/>
          <p:cNvCxnSpPr>
            <a:stCxn id="860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6" name="Google Shape;866;p47"/>
          <p:cNvCxnSpPr>
            <a:stCxn id="860" idx="4"/>
            <a:endCxn id="863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7" name="Google Shape;867;p47"/>
          <p:cNvCxnSpPr>
            <a:stCxn id="860" idx="6"/>
            <a:endCxn id="861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8" name="Google Shape;868;p47"/>
          <p:cNvCxnSpPr>
            <a:stCxn id="861" idx="2"/>
            <a:endCxn id="860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9" name="Google Shape;869;p47"/>
          <p:cNvCxnSpPr>
            <a:stCxn id="863" idx="6"/>
            <a:endCxn id="861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0" name="Google Shape;870;p47"/>
          <p:cNvCxnSpPr>
            <a:stCxn id="861" idx="4"/>
            <a:endCxn id="864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1" name="Google Shape;871;p47"/>
          <p:cNvCxnSpPr>
            <a:stCxn id="864" idx="0"/>
            <a:endCxn id="863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2" name="Google Shape;872;p47"/>
          <p:cNvCxnSpPr>
            <a:stCxn id="864" idx="1"/>
            <a:endCxn id="862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3" name="Google Shape;873;p47"/>
          <p:cNvCxnSpPr>
            <a:stCxn id="862" idx="0"/>
            <a:endCxn id="859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4" name="Google Shape;874;p47"/>
          <p:cNvCxnSpPr>
            <a:stCxn id="859" idx="3"/>
            <a:endCxn id="862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5" name="Google Shape;875;p47"/>
          <p:cNvCxnSpPr>
            <a:stCxn id="859" idx="6"/>
            <a:endCxn id="863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6" name="Google Shape;876;p47"/>
          <p:cNvSpPr txBox="1"/>
          <p:nvPr/>
        </p:nvSpPr>
        <p:spPr>
          <a:xfrm>
            <a:off x="6113350" y="5595425"/>
            <a:ext cx="2718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configuration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</a:t>
            </a:r>
            <a:endParaRPr/>
          </a:p>
        </p:txBody>
      </p:sp>
      <p:sp>
        <p:nvSpPr>
          <p:cNvPr id="882" name="Google Shape;882;p4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3" name="Google Shape;883;p48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48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48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48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48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8" name="Google Shape;888;p48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9" name="Google Shape;889;p48"/>
          <p:cNvCxnSpPr>
            <a:stCxn id="884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0" name="Google Shape;890;p48"/>
          <p:cNvCxnSpPr>
            <a:stCxn id="884" idx="4"/>
            <a:endCxn id="887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1" name="Google Shape;891;p48"/>
          <p:cNvCxnSpPr>
            <a:stCxn id="884" idx="6"/>
            <a:endCxn id="885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2" name="Google Shape;892;p48"/>
          <p:cNvCxnSpPr>
            <a:stCxn id="885" idx="2"/>
            <a:endCxn id="884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3" name="Google Shape;893;p48"/>
          <p:cNvCxnSpPr>
            <a:stCxn id="887" idx="6"/>
            <a:endCxn id="885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4" name="Google Shape;894;p48"/>
          <p:cNvCxnSpPr>
            <a:stCxn id="885" idx="4"/>
            <a:endCxn id="888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5" name="Google Shape;895;p48"/>
          <p:cNvCxnSpPr>
            <a:stCxn id="888" idx="0"/>
            <a:endCxn id="887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6" name="Google Shape;896;p48"/>
          <p:cNvCxnSpPr>
            <a:stCxn id="888" idx="1"/>
            <a:endCxn id="886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7" name="Google Shape;897;p48"/>
          <p:cNvCxnSpPr>
            <a:stCxn id="886" idx="0"/>
            <a:endCxn id="883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48"/>
          <p:cNvCxnSpPr>
            <a:stCxn id="883" idx="3"/>
            <a:endCxn id="886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9" name="Google Shape;899;p48"/>
          <p:cNvCxnSpPr>
            <a:stCxn id="883" idx="6"/>
            <a:endCxn id="887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00" name="Google Shape;900;p48"/>
          <p:cNvSpPr txBox="1"/>
          <p:nvPr/>
        </p:nvSpPr>
        <p:spPr>
          <a:xfrm>
            <a:off x="6113350" y="5595425"/>
            <a:ext cx="2718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BFS complete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906" name="Google Shape;906;p49"/>
          <p:cNvSpPr txBox="1"/>
          <p:nvPr>
            <p:ph idx="1" type="body"/>
          </p:nvPr>
        </p:nvSpPr>
        <p:spPr>
          <a:xfrm>
            <a:off x="311700" y="1460425"/>
            <a:ext cx="88323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>
                <a:solidFill>
                  <a:srgbClr val="0000FF"/>
                </a:solidFill>
              </a:rPr>
              <a:t>Mark </a:t>
            </a:r>
            <a:r>
              <a:rPr lang="en"/>
              <a:t>nodes as they get incorporated in the tree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Initially, only i</a:t>
            </a:r>
            <a:r>
              <a:rPr baseline="-25000" lang="en"/>
              <a:t>0</a:t>
            </a:r>
            <a:r>
              <a:rPr lang="en"/>
              <a:t> is marked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Round 1: i</a:t>
            </a:r>
            <a:r>
              <a:rPr baseline="-25000" lang="en"/>
              <a:t>0</a:t>
            </a:r>
            <a:r>
              <a:rPr lang="en"/>
              <a:t> sends message to out-nbrs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Every round, unmarked node that receives message: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Marks itself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Designates </a:t>
            </a:r>
            <a:r>
              <a:rPr i="1" lang="en">
                <a:solidFill>
                  <a:srgbClr val="FF0000"/>
                </a:solidFill>
              </a:rPr>
              <a:t>one</a:t>
            </a:r>
            <a:r>
              <a:rPr lang="en"/>
              <a:t> process from which it received</a:t>
            </a:r>
            <a:br>
              <a:rPr lang="en"/>
            </a:br>
            <a:r>
              <a:rPr lang="en"/>
              <a:t>message as </a:t>
            </a:r>
            <a:r>
              <a:rPr lang="en">
                <a:solidFill>
                  <a:srgbClr val="0000FF"/>
                </a:solidFill>
              </a:rPr>
              <a:t>parent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Sends message to out-nbrs next round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state variables we need?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Why does this yield a BFS tree?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912" name="Google Shape;912;p5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3" name="Google Shape;913;p50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" name="Google Shape;914;p50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50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6" name="Google Shape;916;p50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7" name="Google Shape;917;p50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8" name="Google Shape;918;p50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9" name="Google Shape;919;p50"/>
          <p:cNvCxnSpPr>
            <a:stCxn id="914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0" name="Google Shape;920;p50"/>
          <p:cNvCxnSpPr>
            <a:stCxn id="914" idx="4"/>
            <a:endCxn id="917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1" name="Google Shape;921;p50"/>
          <p:cNvCxnSpPr>
            <a:stCxn id="914" idx="6"/>
            <a:endCxn id="915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2" name="Google Shape;922;p50"/>
          <p:cNvCxnSpPr>
            <a:stCxn id="915" idx="2"/>
            <a:endCxn id="914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3" name="Google Shape;923;p50"/>
          <p:cNvCxnSpPr>
            <a:stCxn id="917" idx="6"/>
            <a:endCxn id="915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50"/>
          <p:cNvCxnSpPr>
            <a:stCxn id="915" idx="4"/>
            <a:endCxn id="918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5" name="Google Shape;925;p50"/>
          <p:cNvCxnSpPr>
            <a:stCxn id="918" idx="0"/>
            <a:endCxn id="917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p50"/>
          <p:cNvCxnSpPr>
            <a:stCxn id="918" idx="1"/>
            <a:endCxn id="916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7" name="Google Shape;927;p50"/>
          <p:cNvCxnSpPr>
            <a:stCxn id="916" idx="0"/>
            <a:endCxn id="913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50"/>
          <p:cNvCxnSpPr>
            <a:stCxn id="913" idx="3"/>
            <a:endCxn id="916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9" name="Google Shape;929;p50"/>
          <p:cNvCxnSpPr>
            <a:stCxn id="913" idx="6"/>
            <a:endCxn id="917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0" name="Google Shape;930;p50"/>
          <p:cNvSpPr txBox="1"/>
          <p:nvPr/>
        </p:nvSpPr>
        <p:spPr>
          <a:xfrm>
            <a:off x="6113350" y="5595425"/>
            <a:ext cx="2718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configuration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 in general networks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11700" y="1384225"/>
            <a:ext cx="84603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Assume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PIDs with comparisons only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constraints on PIDs or where they appear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Processes know (upper bound on) graph diameter</a:t>
            </a:r>
            <a:endParaRPr>
              <a:solidFill>
                <a:srgbClr val="FF0000"/>
              </a:solidFill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Required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Processes eventually set </a:t>
            </a:r>
            <a:r>
              <a:rPr lang="en">
                <a:solidFill>
                  <a:srgbClr val="0000FF"/>
                </a:solidFill>
              </a:rPr>
              <a:t>status </a:t>
            </a:r>
            <a:r>
              <a:rPr lang="en"/>
              <a:t>∈ {leader, non-leader}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Exactly one leader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Basic algorithm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Every round: send max PID seen to all neighbors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Stop after </a:t>
            </a:r>
            <a:r>
              <a:rPr i="1" lang="en"/>
              <a:t>diam </a:t>
            </a:r>
            <a:r>
              <a:rPr lang="en"/>
              <a:t>rounds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Elect self as leader if own PID is maximum PID seen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936" name="Google Shape;936;p5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7" name="Google Shape;937;p51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51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51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51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51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p51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3" name="Google Shape;943;p51"/>
          <p:cNvCxnSpPr>
            <a:stCxn id="938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4" name="Google Shape;944;p51"/>
          <p:cNvCxnSpPr>
            <a:stCxn id="938" idx="4"/>
            <a:endCxn id="941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5" name="Google Shape;945;p51"/>
          <p:cNvCxnSpPr>
            <a:stCxn id="938" idx="6"/>
            <a:endCxn id="939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51"/>
          <p:cNvCxnSpPr>
            <a:stCxn id="939" idx="2"/>
            <a:endCxn id="938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7" name="Google Shape;947;p51"/>
          <p:cNvCxnSpPr>
            <a:stCxn id="941" idx="6"/>
            <a:endCxn id="939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51"/>
          <p:cNvCxnSpPr>
            <a:stCxn id="939" idx="4"/>
            <a:endCxn id="942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9" name="Google Shape;949;p51"/>
          <p:cNvCxnSpPr>
            <a:stCxn id="942" idx="0"/>
            <a:endCxn id="941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0" name="Google Shape;950;p51"/>
          <p:cNvCxnSpPr>
            <a:stCxn id="942" idx="1"/>
            <a:endCxn id="940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51"/>
          <p:cNvCxnSpPr>
            <a:stCxn id="940" idx="0"/>
            <a:endCxn id="937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2" name="Google Shape;952;p51"/>
          <p:cNvCxnSpPr>
            <a:stCxn id="937" idx="3"/>
            <a:endCxn id="940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3" name="Google Shape;953;p51"/>
          <p:cNvCxnSpPr>
            <a:stCxn id="937" idx="6"/>
            <a:endCxn id="941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4" name="Google Shape;954;p51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1 messages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Google Shape;955;p51"/>
          <p:cNvSpPr txBox="1"/>
          <p:nvPr/>
        </p:nvSpPr>
        <p:spPr>
          <a:xfrm>
            <a:off x="4828875" y="327387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961" name="Google Shape;961;p5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2" name="Google Shape;962;p52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52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52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5" name="Google Shape;965;p52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52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7" name="Google Shape;967;p52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8" name="Google Shape;968;p52"/>
          <p:cNvCxnSpPr>
            <a:stCxn id="963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9" name="Google Shape;969;p52"/>
          <p:cNvCxnSpPr>
            <a:stCxn id="963" idx="4"/>
            <a:endCxn id="966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0" name="Google Shape;970;p52"/>
          <p:cNvCxnSpPr>
            <a:stCxn id="963" idx="6"/>
            <a:endCxn id="964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52"/>
          <p:cNvCxnSpPr>
            <a:stCxn id="964" idx="2"/>
            <a:endCxn id="963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2" name="Google Shape;972;p52"/>
          <p:cNvCxnSpPr>
            <a:stCxn id="966" idx="6"/>
            <a:endCxn id="964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3" name="Google Shape;973;p52"/>
          <p:cNvCxnSpPr>
            <a:stCxn id="964" idx="4"/>
            <a:endCxn id="967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4" name="Google Shape;974;p52"/>
          <p:cNvCxnSpPr>
            <a:stCxn id="967" idx="0"/>
            <a:endCxn id="966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5" name="Google Shape;975;p52"/>
          <p:cNvCxnSpPr>
            <a:stCxn id="967" idx="1"/>
            <a:endCxn id="965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6" name="Google Shape;976;p52"/>
          <p:cNvCxnSpPr>
            <a:stCxn id="965" idx="0"/>
            <a:endCxn id="962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7" name="Google Shape;977;p52"/>
          <p:cNvCxnSpPr>
            <a:stCxn id="962" idx="3"/>
            <a:endCxn id="965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8" name="Google Shape;978;p52"/>
          <p:cNvCxnSpPr>
            <a:stCxn id="962" idx="6"/>
            <a:endCxn id="966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9" name="Google Shape;979;p52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1 trans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Google Shape;980;p52"/>
          <p:cNvSpPr txBox="1"/>
          <p:nvPr/>
        </p:nvSpPr>
        <p:spPr>
          <a:xfrm>
            <a:off x="4828875" y="327387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986" name="Google Shape;986;p5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7" name="Google Shape;987;p53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53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p53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0" name="Google Shape;990;p53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53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53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3" name="Google Shape;993;p53"/>
          <p:cNvCxnSpPr>
            <a:stCxn id="988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4" name="Google Shape;994;p53"/>
          <p:cNvCxnSpPr>
            <a:stCxn id="988" idx="4"/>
            <a:endCxn id="991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p53"/>
          <p:cNvCxnSpPr>
            <a:stCxn id="988" idx="6"/>
            <a:endCxn id="989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6" name="Google Shape;996;p53"/>
          <p:cNvCxnSpPr>
            <a:stCxn id="989" idx="2"/>
            <a:endCxn id="988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7" name="Google Shape;997;p53"/>
          <p:cNvCxnSpPr>
            <a:stCxn id="991" idx="6"/>
            <a:endCxn id="989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8" name="Google Shape;998;p53"/>
          <p:cNvCxnSpPr>
            <a:stCxn id="989" idx="4"/>
            <a:endCxn id="992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9" name="Google Shape;999;p53"/>
          <p:cNvCxnSpPr>
            <a:stCxn id="992" idx="0"/>
            <a:endCxn id="991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0" name="Google Shape;1000;p53"/>
          <p:cNvCxnSpPr>
            <a:stCxn id="992" idx="1"/>
            <a:endCxn id="990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53"/>
          <p:cNvCxnSpPr>
            <a:stCxn id="990" idx="0"/>
            <a:endCxn id="987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2" name="Google Shape;1002;p53"/>
          <p:cNvCxnSpPr>
            <a:stCxn id="987" idx="3"/>
            <a:endCxn id="990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3" name="Google Shape;1003;p53"/>
          <p:cNvCxnSpPr>
            <a:stCxn id="987" idx="6"/>
            <a:endCxn id="991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4" name="Google Shape;1004;p53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2 start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1010" name="Google Shape;1010;p5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1" name="Google Shape;1011;p54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54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54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4" name="Google Shape;1014;p54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5" name="Google Shape;1015;p54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6" name="Google Shape;1016;p54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7" name="Google Shape;1017;p54"/>
          <p:cNvCxnSpPr>
            <a:stCxn id="1012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8" name="Google Shape;1018;p54"/>
          <p:cNvCxnSpPr>
            <a:stCxn id="1012" idx="4"/>
            <a:endCxn id="1015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9" name="Google Shape;1019;p54"/>
          <p:cNvCxnSpPr>
            <a:stCxn id="1012" idx="6"/>
            <a:endCxn id="1013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54"/>
          <p:cNvCxnSpPr>
            <a:stCxn id="1013" idx="2"/>
            <a:endCxn id="1012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1" name="Google Shape;1021;p54"/>
          <p:cNvCxnSpPr>
            <a:stCxn id="1015" idx="6"/>
            <a:endCxn id="1013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2" name="Google Shape;1022;p54"/>
          <p:cNvCxnSpPr>
            <a:stCxn id="1013" idx="4"/>
            <a:endCxn id="1016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3" name="Google Shape;1023;p54"/>
          <p:cNvCxnSpPr>
            <a:stCxn id="1016" idx="0"/>
            <a:endCxn id="1015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4" name="Google Shape;1024;p54"/>
          <p:cNvCxnSpPr>
            <a:stCxn id="1016" idx="1"/>
            <a:endCxn id="1014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54"/>
          <p:cNvCxnSpPr>
            <a:stCxn id="1014" idx="0"/>
            <a:endCxn id="1011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54"/>
          <p:cNvCxnSpPr>
            <a:stCxn id="1011" idx="3"/>
            <a:endCxn id="1014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7" name="Google Shape;1027;p54"/>
          <p:cNvCxnSpPr>
            <a:stCxn id="1011" idx="6"/>
            <a:endCxn id="1015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8" name="Google Shape;1028;p54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2 messages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9" name="Google Shape;1029;p54"/>
          <p:cNvSpPr txBox="1"/>
          <p:nvPr/>
        </p:nvSpPr>
        <p:spPr>
          <a:xfrm>
            <a:off x="4828875" y="273672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0" name="Google Shape;1030;p54"/>
          <p:cNvSpPr txBox="1"/>
          <p:nvPr/>
        </p:nvSpPr>
        <p:spPr>
          <a:xfrm>
            <a:off x="4891775" y="443517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1036" name="Google Shape;1036;p5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7" name="Google Shape;1037;p55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8" name="Google Shape;1038;p55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9" name="Google Shape;1039;p55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0" name="Google Shape;1040;p55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1" name="Google Shape;1041;p55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2" name="Google Shape;1042;p55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3" name="Google Shape;1043;p55"/>
          <p:cNvCxnSpPr>
            <a:stCxn id="1038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55"/>
          <p:cNvCxnSpPr>
            <a:stCxn id="1038" idx="4"/>
            <a:endCxn id="1041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5" name="Google Shape;1045;p55"/>
          <p:cNvCxnSpPr>
            <a:stCxn id="1038" idx="6"/>
            <a:endCxn id="1039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6" name="Google Shape;1046;p55"/>
          <p:cNvCxnSpPr>
            <a:stCxn id="1039" idx="2"/>
            <a:endCxn id="1038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7" name="Google Shape;1047;p55"/>
          <p:cNvCxnSpPr>
            <a:stCxn id="1041" idx="6"/>
            <a:endCxn id="1039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8" name="Google Shape;1048;p55"/>
          <p:cNvCxnSpPr>
            <a:stCxn id="1039" idx="4"/>
            <a:endCxn id="1042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p55"/>
          <p:cNvCxnSpPr>
            <a:stCxn id="1042" idx="0"/>
            <a:endCxn id="1041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55"/>
          <p:cNvCxnSpPr>
            <a:stCxn id="1042" idx="1"/>
            <a:endCxn id="1040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1" name="Google Shape;1051;p55"/>
          <p:cNvCxnSpPr>
            <a:stCxn id="1040" idx="0"/>
            <a:endCxn id="1037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2" name="Google Shape;1052;p55"/>
          <p:cNvCxnSpPr>
            <a:stCxn id="1037" idx="3"/>
            <a:endCxn id="1040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3" name="Google Shape;1053;p55"/>
          <p:cNvCxnSpPr>
            <a:stCxn id="1037" idx="6"/>
            <a:endCxn id="1041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4" name="Google Shape;1054;p55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2 trans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5" name="Google Shape;1055;p55"/>
          <p:cNvSpPr txBox="1"/>
          <p:nvPr/>
        </p:nvSpPr>
        <p:spPr>
          <a:xfrm>
            <a:off x="4828875" y="273672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6" name="Google Shape;1056;p55"/>
          <p:cNvSpPr txBox="1"/>
          <p:nvPr/>
        </p:nvSpPr>
        <p:spPr>
          <a:xfrm>
            <a:off x="4891775" y="443517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1062" name="Google Shape;1062;p5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3" name="Google Shape;1063;p56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56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5" name="Google Shape;1065;p56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6" name="Google Shape;1066;p56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7" name="Google Shape;1067;p56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56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9" name="Google Shape;1069;p56"/>
          <p:cNvCxnSpPr>
            <a:stCxn id="1064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0" name="Google Shape;1070;p56"/>
          <p:cNvCxnSpPr>
            <a:stCxn id="1064" idx="4"/>
            <a:endCxn id="1067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1" name="Google Shape;1071;p56"/>
          <p:cNvCxnSpPr>
            <a:stCxn id="1064" idx="6"/>
            <a:endCxn id="1065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2" name="Google Shape;1072;p56"/>
          <p:cNvCxnSpPr>
            <a:stCxn id="1065" idx="2"/>
            <a:endCxn id="1064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3" name="Google Shape;1073;p56"/>
          <p:cNvCxnSpPr>
            <a:stCxn id="1067" idx="6"/>
            <a:endCxn id="1065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4" name="Google Shape;1074;p56"/>
          <p:cNvCxnSpPr>
            <a:stCxn id="1065" idx="4"/>
            <a:endCxn id="1068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5" name="Google Shape;1075;p56"/>
          <p:cNvCxnSpPr>
            <a:stCxn id="1068" idx="0"/>
            <a:endCxn id="1067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6" name="Google Shape;1076;p56"/>
          <p:cNvCxnSpPr>
            <a:stCxn id="1068" idx="1"/>
            <a:endCxn id="1066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7" name="Google Shape;1077;p56"/>
          <p:cNvCxnSpPr>
            <a:stCxn id="1066" idx="0"/>
            <a:endCxn id="1063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8" name="Google Shape;1078;p56"/>
          <p:cNvCxnSpPr>
            <a:stCxn id="1063" idx="3"/>
            <a:endCxn id="1066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56"/>
          <p:cNvCxnSpPr>
            <a:stCxn id="1063" idx="6"/>
            <a:endCxn id="1067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0" name="Google Shape;1080;p56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3 start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5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1086" name="Google Shape;1086;p5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7" name="Google Shape;1087;p57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57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57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57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57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57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3" name="Google Shape;1093;p57"/>
          <p:cNvCxnSpPr>
            <a:stCxn id="1088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4" name="Google Shape;1094;p57"/>
          <p:cNvCxnSpPr>
            <a:stCxn id="1088" idx="4"/>
            <a:endCxn id="1091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5" name="Google Shape;1095;p57"/>
          <p:cNvCxnSpPr>
            <a:stCxn id="1088" idx="6"/>
            <a:endCxn id="1089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6" name="Google Shape;1096;p57"/>
          <p:cNvCxnSpPr>
            <a:stCxn id="1089" idx="2"/>
            <a:endCxn id="1088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7" name="Google Shape;1097;p57"/>
          <p:cNvCxnSpPr>
            <a:stCxn id="1091" idx="6"/>
            <a:endCxn id="1089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8" name="Google Shape;1098;p57"/>
          <p:cNvCxnSpPr>
            <a:stCxn id="1089" idx="4"/>
            <a:endCxn id="1092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9" name="Google Shape;1099;p57"/>
          <p:cNvCxnSpPr>
            <a:stCxn id="1092" idx="0"/>
            <a:endCxn id="1091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57"/>
          <p:cNvCxnSpPr>
            <a:stCxn id="1092" idx="1"/>
            <a:endCxn id="1090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1" name="Google Shape;1101;p57"/>
          <p:cNvCxnSpPr>
            <a:stCxn id="1090" idx="0"/>
            <a:endCxn id="1087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2" name="Google Shape;1102;p57"/>
          <p:cNvCxnSpPr>
            <a:stCxn id="1087" idx="3"/>
            <a:endCxn id="1090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57"/>
          <p:cNvCxnSpPr>
            <a:stCxn id="1087" idx="6"/>
            <a:endCxn id="1091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4" name="Google Shape;1104;p57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3 messages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57"/>
          <p:cNvSpPr txBox="1"/>
          <p:nvPr/>
        </p:nvSpPr>
        <p:spPr>
          <a:xfrm>
            <a:off x="2920600" y="247942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57"/>
          <p:cNvSpPr txBox="1"/>
          <p:nvPr/>
        </p:nvSpPr>
        <p:spPr>
          <a:xfrm>
            <a:off x="2766175" y="4793150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57"/>
          <p:cNvSpPr txBox="1"/>
          <p:nvPr/>
        </p:nvSpPr>
        <p:spPr>
          <a:xfrm>
            <a:off x="5039225" y="210672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57"/>
          <p:cNvSpPr txBox="1"/>
          <p:nvPr/>
        </p:nvSpPr>
        <p:spPr>
          <a:xfrm>
            <a:off x="3798375" y="473202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9" name="Google Shape;1109;p57"/>
          <p:cNvSpPr txBox="1"/>
          <p:nvPr/>
        </p:nvSpPr>
        <p:spPr>
          <a:xfrm>
            <a:off x="4092900" y="2833250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1115" name="Google Shape;1115;p5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6" name="Google Shape;1116;p58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7" name="Google Shape;1117;p58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58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58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58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58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2" name="Google Shape;1122;p58"/>
          <p:cNvCxnSpPr>
            <a:stCxn id="1117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3" name="Google Shape;1123;p58"/>
          <p:cNvCxnSpPr>
            <a:stCxn id="1117" idx="4"/>
            <a:endCxn id="1120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24" name="Google Shape;1124;p58"/>
          <p:cNvCxnSpPr>
            <a:stCxn id="1117" idx="6"/>
            <a:endCxn id="1118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25" name="Google Shape;1125;p58"/>
          <p:cNvCxnSpPr>
            <a:stCxn id="1118" idx="2"/>
            <a:endCxn id="1117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6" name="Google Shape;1126;p58"/>
          <p:cNvCxnSpPr>
            <a:stCxn id="1120" idx="6"/>
            <a:endCxn id="1118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58"/>
          <p:cNvCxnSpPr>
            <a:stCxn id="1118" idx="4"/>
            <a:endCxn id="1121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8" name="Google Shape;1128;p58"/>
          <p:cNvCxnSpPr>
            <a:stCxn id="1121" idx="0"/>
            <a:endCxn id="1120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29" name="Google Shape;1129;p58"/>
          <p:cNvCxnSpPr>
            <a:stCxn id="1121" idx="1"/>
            <a:endCxn id="1119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58"/>
          <p:cNvCxnSpPr>
            <a:stCxn id="1119" idx="0"/>
            <a:endCxn id="1116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1" name="Google Shape;1131;p58"/>
          <p:cNvCxnSpPr>
            <a:stCxn id="1116" idx="3"/>
            <a:endCxn id="1119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2" name="Google Shape;1132;p58"/>
          <p:cNvCxnSpPr>
            <a:stCxn id="1116" idx="6"/>
            <a:endCxn id="1120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3" name="Google Shape;1133;p58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3 trans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58"/>
          <p:cNvSpPr txBox="1"/>
          <p:nvPr/>
        </p:nvSpPr>
        <p:spPr>
          <a:xfrm>
            <a:off x="2920600" y="247942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58"/>
          <p:cNvSpPr txBox="1"/>
          <p:nvPr/>
        </p:nvSpPr>
        <p:spPr>
          <a:xfrm>
            <a:off x="2766175" y="4793150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58"/>
          <p:cNvSpPr txBox="1"/>
          <p:nvPr/>
        </p:nvSpPr>
        <p:spPr>
          <a:xfrm>
            <a:off x="5039225" y="210672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58"/>
          <p:cNvSpPr txBox="1"/>
          <p:nvPr/>
        </p:nvSpPr>
        <p:spPr>
          <a:xfrm>
            <a:off x="3798375" y="473202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58"/>
          <p:cNvSpPr txBox="1"/>
          <p:nvPr/>
        </p:nvSpPr>
        <p:spPr>
          <a:xfrm>
            <a:off x="4092900" y="2833250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1144" name="Google Shape;1144;p5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5" name="Google Shape;1145;p59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6" name="Google Shape;1146;p59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7" name="Google Shape;1147;p59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59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59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59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1" name="Google Shape;1151;p59"/>
          <p:cNvCxnSpPr>
            <a:stCxn id="1146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2" name="Google Shape;1152;p59"/>
          <p:cNvCxnSpPr>
            <a:stCxn id="1146" idx="4"/>
            <a:endCxn id="1149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53" name="Google Shape;1153;p59"/>
          <p:cNvCxnSpPr>
            <a:stCxn id="1146" idx="6"/>
            <a:endCxn id="1147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54" name="Google Shape;1154;p59"/>
          <p:cNvCxnSpPr>
            <a:stCxn id="1147" idx="2"/>
            <a:endCxn id="1146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5" name="Google Shape;1155;p59"/>
          <p:cNvCxnSpPr>
            <a:stCxn id="1149" idx="6"/>
            <a:endCxn id="1147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6" name="Google Shape;1156;p59"/>
          <p:cNvCxnSpPr>
            <a:stCxn id="1147" idx="4"/>
            <a:endCxn id="1150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7" name="Google Shape;1157;p59"/>
          <p:cNvCxnSpPr>
            <a:stCxn id="1150" idx="0"/>
            <a:endCxn id="1149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58" name="Google Shape;1158;p59"/>
          <p:cNvCxnSpPr>
            <a:stCxn id="1150" idx="1"/>
            <a:endCxn id="1148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9" name="Google Shape;1159;p59"/>
          <p:cNvCxnSpPr>
            <a:stCxn id="1148" idx="0"/>
            <a:endCxn id="1145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0" name="Google Shape;1160;p59"/>
          <p:cNvCxnSpPr>
            <a:stCxn id="1145" idx="3"/>
            <a:endCxn id="1148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1" name="Google Shape;1161;p59"/>
          <p:cNvCxnSpPr>
            <a:stCxn id="1145" idx="6"/>
            <a:endCxn id="1149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2" name="Google Shape;1162;p59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4 start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1168" name="Google Shape;1168;p6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9" name="Google Shape;1169;p60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0" name="Google Shape;1170;p60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60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60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3" name="Google Shape;1173;p60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60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5" name="Google Shape;1175;p60"/>
          <p:cNvCxnSpPr>
            <a:stCxn id="1170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6" name="Google Shape;1176;p60"/>
          <p:cNvCxnSpPr>
            <a:stCxn id="1170" idx="4"/>
            <a:endCxn id="1173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77" name="Google Shape;1177;p60"/>
          <p:cNvCxnSpPr>
            <a:stCxn id="1170" idx="6"/>
            <a:endCxn id="1171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78" name="Google Shape;1178;p60"/>
          <p:cNvCxnSpPr>
            <a:stCxn id="1171" idx="2"/>
            <a:endCxn id="1170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9" name="Google Shape;1179;p60"/>
          <p:cNvCxnSpPr>
            <a:stCxn id="1173" idx="6"/>
            <a:endCxn id="1171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0" name="Google Shape;1180;p60"/>
          <p:cNvCxnSpPr>
            <a:stCxn id="1171" idx="4"/>
            <a:endCxn id="1174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1" name="Google Shape;1181;p60"/>
          <p:cNvCxnSpPr>
            <a:stCxn id="1174" idx="0"/>
            <a:endCxn id="1173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82" name="Google Shape;1182;p60"/>
          <p:cNvCxnSpPr>
            <a:stCxn id="1174" idx="1"/>
            <a:endCxn id="1172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3" name="Google Shape;1183;p60"/>
          <p:cNvCxnSpPr>
            <a:stCxn id="1172" idx="0"/>
            <a:endCxn id="1169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4" name="Google Shape;1184;p60"/>
          <p:cNvCxnSpPr>
            <a:stCxn id="1169" idx="3"/>
            <a:endCxn id="1172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5" name="Google Shape;1185;p60"/>
          <p:cNvCxnSpPr>
            <a:stCxn id="1169" idx="6"/>
            <a:endCxn id="1173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6" name="Google Shape;1186;p60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4 messages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7" name="Google Shape;1187;p60"/>
          <p:cNvSpPr txBox="1"/>
          <p:nvPr/>
        </p:nvSpPr>
        <p:spPr>
          <a:xfrm>
            <a:off x="1478350" y="3566713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8" name="Google Shape;1188;p60"/>
          <p:cNvSpPr txBox="1"/>
          <p:nvPr/>
        </p:nvSpPr>
        <p:spPr>
          <a:xfrm>
            <a:off x="2110350" y="3566700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9" name="Google Shape;1189;p60"/>
          <p:cNvSpPr txBox="1"/>
          <p:nvPr/>
        </p:nvSpPr>
        <p:spPr>
          <a:xfrm>
            <a:off x="2976500" y="2923850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Leader election in general networks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159300" y="1155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states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self </a:t>
            </a:r>
            <a:r>
              <a:rPr lang="en"/>
              <a:t>← PID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max-pid </a:t>
            </a:r>
            <a:r>
              <a:rPr lang="en"/>
              <a:t>← PID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status </a:t>
            </a:r>
            <a:r>
              <a:rPr lang="en"/>
              <a:t>← unknown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rounds </a:t>
            </a:r>
            <a:r>
              <a:rPr lang="en"/>
              <a:t>← 0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msgs: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</a:t>
            </a:r>
            <a:r>
              <a:rPr lang="en">
                <a:solidFill>
                  <a:srgbClr val="0000FF"/>
                </a:solidFill>
              </a:rPr>
              <a:t>rounds </a:t>
            </a:r>
            <a:r>
              <a:rPr lang="en"/>
              <a:t>&lt; </a:t>
            </a:r>
            <a:r>
              <a:rPr i="1" lang="en"/>
              <a:t>diam</a:t>
            </a:r>
            <a:r>
              <a:rPr lang="en"/>
              <a:t> send </a:t>
            </a:r>
            <a:r>
              <a:rPr lang="en">
                <a:solidFill>
                  <a:srgbClr val="0000FF"/>
                </a:solidFill>
              </a:rPr>
              <a:t>max-uid</a:t>
            </a:r>
            <a:r>
              <a:rPr lang="en"/>
              <a:t> to all out-nbrs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trans</a:t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50" y="4786650"/>
            <a:ext cx="9144000" cy="1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round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←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round + 1</a:t>
            </a:r>
            <a:endParaRPr sz="22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max-pid </a:t>
            </a: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← max(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max-pid</a:t>
            </a: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22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PIDs received</a:t>
            </a: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2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if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round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22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22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diam</a:t>
            </a:r>
            <a:r>
              <a:rPr lang="en" sz="22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2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status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←</a:t>
            </a:r>
            <a:r>
              <a:rPr lang="en" sz="22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leader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2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22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max-pid</a:t>
            </a:r>
            <a:r>
              <a:rPr lang="en" sz="22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else </a:t>
            </a:r>
            <a:r>
              <a:rPr lang="en" sz="22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non-leader</a:t>
            </a:r>
            <a:endParaRPr sz="22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6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1195" name="Google Shape;1195;p6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6" name="Google Shape;1196;p61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61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61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61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0" name="Google Shape;1200;p61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1" name="Google Shape;1201;p61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2" name="Google Shape;1202;p61"/>
          <p:cNvCxnSpPr>
            <a:stCxn id="1197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3" name="Google Shape;1203;p61"/>
          <p:cNvCxnSpPr>
            <a:stCxn id="1197" idx="4"/>
            <a:endCxn id="1200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04" name="Google Shape;1204;p61"/>
          <p:cNvCxnSpPr>
            <a:stCxn id="1197" idx="6"/>
            <a:endCxn id="1198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05" name="Google Shape;1205;p61"/>
          <p:cNvCxnSpPr>
            <a:stCxn id="1198" idx="2"/>
            <a:endCxn id="1197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6" name="Google Shape;1206;p61"/>
          <p:cNvCxnSpPr>
            <a:stCxn id="1200" idx="6"/>
            <a:endCxn id="1198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7" name="Google Shape;1207;p61"/>
          <p:cNvCxnSpPr>
            <a:stCxn id="1198" idx="4"/>
            <a:endCxn id="1201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8" name="Google Shape;1208;p61"/>
          <p:cNvCxnSpPr>
            <a:stCxn id="1201" idx="0"/>
            <a:endCxn id="1200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61"/>
          <p:cNvCxnSpPr>
            <a:stCxn id="1201" idx="1"/>
            <a:endCxn id="1199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61"/>
          <p:cNvCxnSpPr>
            <a:stCxn id="1199" idx="0"/>
            <a:endCxn id="1196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11" name="Google Shape;1211;p61"/>
          <p:cNvCxnSpPr>
            <a:stCxn id="1196" idx="3"/>
            <a:endCxn id="1199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12" name="Google Shape;1212;p61"/>
          <p:cNvCxnSpPr>
            <a:stCxn id="1196" idx="6"/>
            <a:endCxn id="1200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13" name="Google Shape;1213;p61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4 trans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4" name="Google Shape;1214;p61"/>
          <p:cNvSpPr txBox="1"/>
          <p:nvPr/>
        </p:nvSpPr>
        <p:spPr>
          <a:xfrm>
            <a:off x="1478350" y="3566713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5" name="Google Shape;1215;p61"/>
          <p:cNvSpPr txBox="1"/>
          <p:nvPr/>
        </p:nvSpPr>
        <p:spPr>
          <a:xfrm>
            <a:off x="2199850" y="3566713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6" name="Google Shape;1216;p61"/>
          <p:cNvSpPr txBox="1"/>
          <p:nvPr/>
        </p:nvSpPr>
        <p:spPr>
          <a:xfrm>
            <a:off x="2976500" y="2923850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1222" name="Google Shape;1222;p6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3" name="Google Shape;1223;p62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4" name="Google Shape;1224;p62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5" name="Google Shape;1225;p62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6" name="Google Shape;1226;p62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7" name="Google Shape;1227;p62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8" name="Google Shape;1228;p62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9" name="Google Shape;1229;p62"/>
          <p:cNvCxnSpPr>
            <a:stCxn id="1224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0" name="Google Shape;1230;p62"/>
          <p:cNvCxnSpPr>
            <a:stCxn id="1224" idx="4"/>
            <a:endCxn id="1227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1" name="Google Shape;1231;p62"/>
          <p:cNvCxnSpPr>
            <a:stCxn id="1224" idx="6"/>
            <a:endCxn id="1225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2" name="Google Shape;1232;p62"/>
          <p:cNvCxnSpPr>
            <a:stCxn id="1225" idx="2"/>
            <a:endCxn id="1224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3" name="Google Shape;1233;p62"/>
          <p:cNvCxnSpPr>
            <a:stCxn id="1227" idx="6"/>
            <a:endCxn id="1225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4" name="Google Shape;1234;p62"/>
          <p:cNvCxnSpPr>
            <a:stCxn id="1225" idx="4"/>
            <a:endCxn id="1228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5" name="Google Shape;1235;p62"/>
          <p:cNvCxnSpPr>
            <a:stCxn id="1228" idx="0"/>
            <a:endCxn id="1227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6" name="Google Shape;1236;p62"/>
          <p:cNvCxnSpPr>
            <a:stCxn id="1228" idx="1"/>
            <a:endCxn id="1226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7" name="Google Shape;1237;p62"/>
          <p:cNvCxnSpPr>
            <a:stCxn id="1226" idx="0"/>
            <a:endCxn id="1223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8" name="Google Shape;1238;p62"/>
          <p:cNvCxnSpPr>
            <a:stCxn id="1223" idx="3"/>
            <a:endCxn id="1226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9" name="Google Shape;1239;p62"/>
          <p:cNvCxnSpPr>
            <a:stCxn id="1223" idx="6"/>
            <a:endCxn id="1227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62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5 start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Breadth-first search algorithm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6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State variables: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s</a:t>
            </a:r>
            <a:r>
              <a:rPr lang="en">
                <a:solidFill>
                  <a:srgbClr val="0000FF"/>
                </a:solidFill>
              </a:rPr>
              <a:t>end</a:t>
            </a:r>
            <a:r>
              <a:rPr lang="en"/>
              <a:t>: boolean, initially false</a:t>
            </a:r>
            <a:r>
              <a:rPr lang="en"/>
              <a:t> (except i</a:t>
            </a:r>
            <a:r>
              <a:rPr baseline="-25000" lang="en"/>
              <a:t>0</a:t>
            </a:r>
            <a:r>
              <a:rPr lang="en"/>
              <a:t>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except i</a:t>
            </a:r>
            <a:r>
              <a:rPr baseline="-25000" lang="en"/>
              <a:t>0</a:t>
            </a:r>
            <a:r>
              <a:rPr lang="en"/>
              <a:t>, which has </a:t>
            </a:r>
            <a:r>
              <a:rPr lang="en">
                <a:solidFill>
                  <a:srgbClr val="0000FF"/>
                </a:solidFill>
              </a:rPr>
              <a:t>send</a:t>
            </a:r>
            <a:r>
              <a:rPr lang="en"/>
              <a:t> ← true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parent</a:t>
            </a:r>
            <a:r>
              <a:rPr lang="en"/>
              <a:t>: a PID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mark</a:t>
            </a:r>
            <a:r>
              <a:rPr lang="en"/>
              <a:t>: boolean, initially false (except i</a:t>
            </a:r>
            <a:r>
              <a:rPr baseline="-25000" lang="en"/>
              <a:t>0</a:t>
            </a:r>
            <a:r>
              <a:rPr lang="en"/>
              <a:t>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Algorithm generates a BFS because all branches are created synchronously: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Formal proof by induction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Show that at round r, if node has distance r from i</a:t>
            </a:r>
            <a:r>
              <a:rPr baseline="-25000" lang="en"/>
              <a:t>0</a:t>
            </a:r>
            <a:r>
              <a:rPr lang="en"/>
              <a:t>, then it has a parent at distance r−1</a:t>
            </a:r>
            <a:endParaRPr/>
          </a:p>
        </p:txBody>
      </p:sp>
      <p:sp>
        <p:nvSpPr>
          <p:cNvPr id="1247" name="Google Shape;1247;p6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BFS computational complexity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6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Messages</a:t>
            </a:r>
            <a:endParaRPr/>
          </a:p>
        </p:txBody>
      </p:sp>
      <p:sp>
        <p:nvSpPr>
          <p:cNvPr id="1254" name="Google Shape;1254;p6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6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BFS computational complexity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6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 = </a:t>
            </a:r>
            <a:r>
              <a:rPr i="1" lang="en"/>
              <a:t>diam</a:t>
            </a:r>
            <a:r>
              <a:rPr lang="en"/>
              <a:t> + 1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Messages = |E|</a:t>
            </a:r>
            <a:endParaRPr/>
          </a:p>
        </p:txBody>
      </p:sp>
      <p:sp>
        <p:nvSpPr>
          <p:cNvPr id="1261" name="Google Shape;1261;p6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extensions</a:t>
            </a:r>
            <a:endParaRPr/>
          </a:p>
        </p:txBody>
      </p:sp>
      <p:sp>
        <p:nvSpPr>
          <p:cNvPr id="1267" name="Google Shape;1267;p6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Child pointers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6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6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1274" name="Google Shape;1274;p6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5" name="Google Shape;1275;p67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6" name="Google Shape;1276;p67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7" name="Google Shape;1277;p67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8" name="Google Shape;1278;p67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9" name="Google Shape;1279;p67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0" name="Google Shape;1280;p67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1" name="Google Shape;1281;p67"/>
          <p:cNvCxnSpPr>
            <a:stCxn id="1276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2" name="Google Shape;1282;p67"/>
          <p:cNvCxnSpPr>
            <a:stCxn id="1276" idx="4"/>
            <a:endCxn id="1279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67"/>
          <p:cNvCxnSpPr>
            <a:stCxn id="1276" idx="6"/>
            <a:endCxn id="1277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4" name="Google Shape;1284;p67"/>
          <p:cNvCxnSpPr>
            <a:stCxn id="1277" idx="2"/>
            <a:endCxn id="1276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5" name="Google Shape;1285;p67"/>
          <p:cNvCxnSpPr>
            <a:stCxn id="1279" idx="6"/>
            <a:endCxn id="1277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6" name="Google Shape;1286;p67"/>
          <p:cNvCxnSpPr>
            <a:stCxn id="1277" idx="4"/>
            <a:endCxn id="1280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7" name="Google Shape;1287;p67"/>
          <p:cNvCxnSpPr>
            <a:stCxn id="1280" idx="0"/>
            <a:endCxn id="1279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8" name="Google Shape;1288;p67"/>
          <p:cNvCxnSpPr>
            <a:stCxn id="1280" idx="1"/>
            <a:endCxn id="1278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9" name="Google Shape;1289;p67"/>
          <p:cNvCxnSpPr>
            <a:stCxn id="1278" idx="0"/>
            <a:endCxn id="1275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0" name="Google Shape;1290;p67"/>
          <p:cNvCxnSpPr>
            <a:stCxn id="1275" idx="3"/>
            <a:endCxn id="1278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1" name="Google Shape;1291;p67"/>
          <p:cNvCxnSpPr>
            <a:stCxn id="1275" idx="6"/>
            <a:endCxn id="1279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2" name="Google Shape;1292;p67"/>
          <p:cNvSpPr txBox="1"/>
          <p:nvPr/>
        </p:nvSpPr>
        <p:spPr>
          <a:xfrm>
            <a:off x="6113350" y="5595425"/>
            <a:ext cx="2718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configuration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6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1298" name="Google Shape;1298;p6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9" name="Google Shape;1299;p68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0" name="Google Shape;1300;p68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1" name="Google Shape;1301;p68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2" name="Google Shape;1302;p68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3" name="Google Shape;1303;p68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4" name="Google Shape;1304;p68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5" name="Google Shape;1305;p68"/>
          <p:cNvCxnSpPr>
            <a:stCxn id="1300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6" name="Google Shape;1306;p68"/>
          <p:cNvCxnSpPr>
            <a:stCxn id="1300" idx="4"/>
            <a:endCxn id="1303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7" name="Google Shape;1307;p68"/>
          <p:cNvCxnSpPr>
            <a:stCxn id="1300" idx="6"/>
            <a:endCxn id="1301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8" name="Google Shape;1308;p68"/>
          <p:cNvCxnSpPr>
            <a:stCxn id="1301" idx="2"/>
            <a:endCxn id="1300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9" name="Google Shape;1309;p68"/>
          <p:cNvCxnSpPr>
            <a:stCxn id="1303" idx="6"/>
            <a:endCxn id="1301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0" name="Google Shape;1310;p68"/>
          <p:cNvCxnSpPr>
            <a:stCxn id="1301" idx="4"/>
            <a:endCxn id="1304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1" name="Google Shape;1311;p68"/>
          <p:cNvCxnSpPr>
            <a:stCxn id="1304" idx="0"/>
            <a:endCxn id="1303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2" name="Google Shape;1312;p68"/>
          <p:cNvCxnSpPr>
            <a:stCxn id="1304" idx="1"/>
            <a:endCxn id="1302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3" name="Google Shape;1313;p68"/>
          <p:cNvCxnSpPr>
            <a:stCxn id="1302" idx="0"/>
            <a:endCxn id="1299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4" name="Google Shape;1314;p68"/>
          <p:cNvCxnSpPr>
            <a:stCxn id="1299" idx="3"/>
            <a:endCxn id="1302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5" name="Google Shape;1315;p68"/>
          <p:cNvCxnSpPr>
            <a:stCxn id="1299" idx="6"/>
            <a:endCxn id="1303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6" name="Google Shape;1316;p68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1 messages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7" name="Google Shape;1317;p68"/>
          <p:cNvSpPr txBox="1"/>
          <p:nvPr/>
        </p:nvSpPr>
        <p:spPr>
          <a:xfrm>
            <a:off x="4828875" y="327387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6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1323" name="Google Shape;1323;p6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4" name="Google Shape;1324;p69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5" name="Google Shape;1325;p69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6" name="Google Shape;1326;p69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7" name="Google Shape;1327;p69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8" name="Google Shape;1328;p69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9" name="Google Shape;1329;p69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0" name="Google Shape;1330;p69"/>
          <p:cNvCxnSpPr>
            <a:stCxn id="1325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1" name="Google Shape;1331;p69"/>
          <p:cNvCxnSpPr>
            <a:stCxn id="1325" idx="4"/>
            <a:endCxn id="1328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2" name="Google Shape;1332;p69"/>
          <p:cNvCxnSpPr>
            <a:stCxn id="1325" idx="6"/>
            <a:endCxn id="1326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3" name="Google Shape;1333;p69"/>
          <p:cNvCxnSpPr>
            <a:stCxn id="1326" idx="2"/>
            <a:endCxn id="1325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4" name="Google Shape;1334;p69"/>
          <p:cNvCxnSpPr>
            <a:stCxn id="1328" idx="6"/>
            <a:endCxn id="1326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69"/>
          <p:cNvCxnSpPr>
            <a:stCxn id="1326" idx="4"/>
            <a:endCxn id="1329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6" name="Google Shape;1336;p69"/>
          <p:cNvCxnSpPr>
            <a:stCxn id="1329" idx="0"/>
            <a:endCxn id="1328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7" name="Google Shape;1337;p69"/>
          <p:cNvCxnSpPr>
            <a:stCxn id="1329" idx="1"/>
            <a:endCxn id="1327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8" name="Google Shape;1338;p69"/>
          <p:cNvCxnSpPr>
            <a:stCxn id="1327" idx="0"/>
            <a:endCxn id="1324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9" name="Google Shape;1339;p69"/>
          <p:cNvCxnSpPr>
            <a:stCxn id="1324" idx="3"/>
            <a:endCxn id="1327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0" name="Google Shape;1340;p69"/>
          <p:cNvCxnSpPr>
            <a:stCxn id="1324" idx="6"/>
            <a:endCxn id="1328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1" name="Google Shape;1341;p69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1 trans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2" name="Google Shape;1342;p69"/>
          <p:cNvSpPr txBox="1"/>
          <p:nvPr/>
        </p:nvSpPr>
        <p:spPr>
          <a:xfrm>
            <a:off x="4828875" y="327387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7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1348" name="Google Shape;1348;p7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9" name="Google Shape;1349;p70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0" name="Google Shape;1350;p70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1" name="Google Shape;1351;p70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2" name="Google Shape;1352;p70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3" name="Google Shape;1353;p70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4" name="Google Shape;1354;p70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5" name="Google Shape;1355;p70"/>
          <p:cNvCxnSpPr>
            <a:stCxn id="1350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6" name="Google Shape;1356;p70"/>
          <p:cNvCxnSpPr>
            <a:stCxn id="1350" idx="4"/>
            <a:endCxn id="1353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7" name="Google Shape;1357;p70"/>
          <p:cNvCxnSpPr>
            <a:stCxn id="1350" idx="6"/>
            <a:endCxn id="1351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8" name="Google Shape;1358;p70"/>
          <p:cNvCxnSpPr>
            <a:stCxn id="1351" idx="2"/>
            <a:endCxn id="1350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9" name="Google Shape;1359;p70"/>
          <p:cNvCxnSpPr>
            <a:stCxn id="1353" idx="6"/>
            <a:endCxn id="1351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0" name="Google Shape;1360;p70"/>
          <p:cNvCxnSpPr>
            <a:stCxn id="1351" idx="4"/>
            <a:endCxn id="1354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1" name="Google Shape;1361;p70"/>
          <p:cNvCxnSpPr>
            <a:stCxn id="1354" idx="0"/>
            <a:endCxn id="1353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2" name="Google Shape;1362;p70"/>
          <p:cNvCxnSpPr>
            <a:stCxn id="1354" idx="1"/>
            <a:endCxn id="1352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3" name="Google Shape;1363;p70"/>
          <p:cNvCxnSpPr>
            <a:stCxn id="1352" idx="0"/>
            <a:endCxn id="1349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4" name="Google Shape;1364;p70"/>
          <p:cNvCxnSpPr>
            <a:stCxn id="1349" idx="3"/>
            <a:endCxn id="1352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5" name="Google Shape;1365;p70"/>
          <p:cNvCxnSpPr>
            <a:stCxn id="1349" idx="6"/>
            <a:endCxn id="1353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6" name="Google Shape;1366;p70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2 start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 in general network</a:t>
            </a:r>
            <a:endParaRPr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" name="Google Shape;129;p17"/>
          <p:cNvCxnSpPr>
            <a:stCxn id="124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7"/>
          <p:cNvCxnSpPr>
            <a:stCxn id="124" idx="4"/>
            <a:endCxn id="127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7"/>
          <p:cNvCxnSpPr>
            <a:stCxn id="124" idx="6"/>
            <a:endCxn id="125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7"/>
          <p:cNvCxnSpPr>
            <a:stCxn id="125" idx="2"/>
            <a:endCxn id="124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>
            <a:stCxn id="127" idx="6"/>
            <a:endCxn id="125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7"/>
          <p:cNvCxnSpPr>
            <a:stCxn id="125" idx="4"/>
            <a:endCxn id="128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>
            <a:stCxn id="128" idx="0"/>
            <a:endCxn id="127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>
            <a:stCxn id="128" idx="1"/>
            <a:endCxn id="126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7"/>
          <p:cNvCxnSpPr>
            <a:stCxn id="126" idx="0"/>
            <a:endCxn id="123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7"/>
          <p:cNvCxnSpPr>
            <a:stCxn id="123" idx="3"/>
            <a:endCxn id="126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7"/>
          <p:cNvCxnSpPr>
            <a:stCxn id="123" idx="6"/>
            <a:endCxn id="127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7"/>
          <p:cNvSpPr txBox="1"/>
          <p:nvPr/>
        </p:nvSpPr>
        <p:spPr>
          <a:xfrm>
            <a:off x="6113350" y="5595425"/>
            <a:ext cx="2718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configuration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3528325" y="5809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2128700" y="44065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2098575" y="29226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4062825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6057075" y="2908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4062825" y="38385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7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1372" name="Google Shape;1372;p7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3" name="Google Shape;1373;p71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4" name="Google Shape;1374;p71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5" name="Google Shape;1375;p71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6" name="Google Shape;1376;p71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7" name="Google Shape;1377;p71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8" name="Google Shape;1378;p71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9" name="Google Shape;1379;p71"/>
          <p:cNvCxnSpPr>
            <a:stCxn id="1374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71"/>
          <p:cNvCxnSpPr>
            <a:stCxn id="1374" idx="4"/>
            <a:endCxn id="1377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1" name="Google Shape;1381;p71"/>
          <p:cNvCxnSpPr>
            <a:stCxn id="1374" idx="6"/>
            <a:endCxn id="1375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71"/>
          <p:cNvCxnSpPr>
            <a:stCxn id="1375" idx="2"/>
            <a:endCxn id="1374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3" name="Google Shape;1383;p71"/>
          <p:cNvCxnSpPr>
            <a:stCxn id="1377" idx="6"/>
            <a:endCxn id="1375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4" name="Google Shape;1384;p71"/>
          <p:cNvCxnSpPr>
            <a:stCxn id="1375" idx="4"/>
            <a:endCxn id="1378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5" name="Google Shape;1385;p71"/>
          <p:cNvCxnSpPr>
            <a:stCxn id="1378" idx="0"/>
            <a:endCxn id="1377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6" name="Google Shape;1386;p71"/>
          <p:cNvCxnSpPr>
            <a:stCxn id="1378" idx="1"/>
            <a:endCxn id="1376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7" name="Google Shape;1387;p71"/>
          <p:cNvCxnSpPr>
            <a:stCxn id="1376" idx="0"/>
            <a:endCxn id="1373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8" name="Google Shape;1388;p71"/>
          <p:cNvCxnSpPr>
            <a:stCxn id="1373" idx="3"/>
            <a:endCxn id="1376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9" name="Google Shape;1389;p71"/>
          <p:cNvCxnSpPr>
            <a:stCxn id="1373" idx="6"/>
            <a:endCxn id="1377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0" name="Google Shape;1390;p71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2 messages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71"/>
          <p:cNvSpPr txBox="1"/>
          <p:nvPr/>
        </p:nvSpPr>
        <p:spPr>
          <a:xfrm>
            <a:off x="4828875" y="273672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2" name="Google Shape;1392;p71"/>
          <p:cNvSpPr txBox="1"/>
          <p:nvPr/>
        </p:nvSpPr>
        <p:spPr>
          <a:xfrm>
            <a:off x="4891775" y="443517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7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1398" name="Google Shape;1398;p7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9" name="Google Shape;1399;p72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0" name="Google Shape;1400;p72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72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72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72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72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5" name="Google Shape;1405;p72"/>
          <p:cNvCxnSpPr>
            <a:stCxn id="1400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6" name="Google Shape;1406;p72"/>
          <p:cNvCxnSpPr>
            <a:stCxn id="1400" idx="4"/>
            <a:endCxn id="1403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7" name="Google Shape;1407;p72"/>
          <p:cNvCxnSpPr>
            <a:stCxn id="1400" idx="6"/>
            <a:endCxn id="1401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8" name="Google Shape;1408;p72"/>
          <p:cNvCxnSpPr>
            <a:stCxn id="1401" idx="2"/>
            <a:endCxn id="1400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9" name="Google Shape;1409;p72"/>
          <p:cNvCxnSpPr>
            <a:stCxn id="1403" idx="6"/>
            <a:endCxn id="1401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0" name="Google Shape;1410;p72"/>
          <p:cNvCxnSpPr>
            <a:stCxn id="1401" idx="4"/>
            <a:endCxn id="1404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1" name="Google Shape;1411;p72"/>
          <p:cNvCxnSpPr>
            <a:stCxn id="1404" idx="0"/>
            <a:endCxn id="1403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2" name="Google Shape;1412;p72"/>
          <p:cNvCxnSpPr>
            <a:stCxn id="1404" idx="1"/>
            <a:endCxn id="1402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3" name="Google Shape;1413;p72"/>
          <p:cNvCxnSpPr>
            <a:stCxn id="1402" idx="0"/>
            <a:endCxn id="1399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4" name="Google Shape;1414;p72"/>
          <p:cNvCxnSpPr>
            <a:stCxn id="1399" idx="3"/>
            <a:endCxn id="1402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5" name="Google Shape;1415;p72"/>
          <p:cNvCxnSpPr>
            <a:stCxn id="1399" idx="6"/>
            <a:endCxn id="1403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6" name="Google Shape;1416;p72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2 trans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7" name="Google Shape;1417;p72"/>
          <p:cNvSpPr txBox="1"/>
          <p:nvPr/>
        </p:nvSpPr>
        <p:spPr>
          <a:xfrm>
            <a:off x="4828875" y="273672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8" name="Google Shape;1418;p72"/>
          <p:cNvSpPr txBox="1"/>
          <p:nvPr/>
        </p:nvSpPr>
        <p:spPr>
          <a:xfrm>
            <a:off x="4891775" y="443517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7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1424" name="Google Shape;1424;p7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5" name="Google Shape;1425;p73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6" name="Google Shape;1426;p73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7" name="Google Shape;1427;p73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8" name="Google Shape;1428;p73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9" name="Google Shape;1429;p73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0" name="Google Shape;1430;p73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1" name="Google Shape;1431;p73"/>
          <p:cNvCxnSpPr>
            <a:stCxn id="1426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2" name="Google Shape;1432;p73"/>
          <p:cNvCxnSpPr>
            <a:stCxn id="1426" idx="4"/>
            <a:endCxn id="1429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3" name="Google Shape;1433;p73"/>
          <p:cNvCxnSpPr>
            <a:stCxn id="1426" idx="6"/>
            <a:endCxn id="1427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4" name="Google Shape;1434;p73"/>
          <p:cNvCxnSpPr>
            <a:stCxn id="1427" idx="2"/>
            <a:endCxn id="1426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5" name="Google Shape;1435;p73"/>
          <p:cNvCxnSpPr>
            <a:stCxn id="1429" idx="6"/>
            <a:endCxn id="1427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6" name="Google Shape;1436;p73"/>
          <p:cNvCxnSpPr>
            <a:stCxn id="1427" idx="4"/>
            <a:endCxn id="1430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7" name="Google Shape;1437;p73"/>
          <p:cNvCxnSpPr>
            <a:stCxn id="1430" idx="0"/>
            <a:endCxn id="1429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8" name="Google Shape;1438;p73"/>
          <p:cNvCxnSpPr>
            <a:stCxn id="1430" idx="1"/>
            <a:endCxn id="1428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9" name="Google Shape;1439;p73"/>
          <p:cNvCxnSpPr>
            <a:stCxn id="1428" idx="0"/>
            <a:endCxn id="1425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0" name="Google Shape;1440;p73"/>
          <p:cNvCxnSpPr>
            <a:stCxn id="1425" idx="3"/>
            <a:endCxn id="1428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1" name="Google Shape;1441;p73"/>
          <p:cNvCxnSpPr>
            <a:stCxn id="1425" idx="6"/>
            <a:endCxn id="1429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2" name="Google Shape;1442;p73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3 start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7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1448" name="Google Shape;1448;p7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9" name="Google Shape;1449;p74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0" name="Google Shape;1450;p74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1" name="Google Shape;1451;p74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2" name="Google Shape;1452;p74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3" name="Google Shape;1453;p74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4" name="Google Shape;1454;p74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5" name="Google Shape;1455;p74"/>
          <p:cNvCxnSpPr>
            <a:stCxn id="1450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6" name="Google Shape;1456;p74"/>
          <p:cNvCxnSpPr>
            <a:stCxn id="1450" idx="4"/>
            <a:endCxn id="1453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7" name="Google Shape;1457;p74"/>
          <p:cNvCxnSpPr>
            <a:stCxn id="1450" idx="6"/>
            <a:endCxn id="1451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8" name="Google Shape;1458;p74"/>
          <p:cNvCxnSpPr>
            <a:stCxn id="1451" idx="2"/>
            <a:endCxn id="1450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9" name="Google Shape;1459;p74"/>
          <p:cNvCxnSpPr>
            <a:stCxn id="1453" idx="6"/>
            <a:endCxn id="1451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0" name="Google Shape;1460;p74"/>
          <p:cNvCxnSpPr>
            <a:stCxn id="1451" idx="4"/>
            <a:endCxn id="1454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1" name="Google Shape;1461;p74"/>
          <p:cNvCxnSpPr>
            <a:stCxn id="1454" idx="0"/>
            <a:endCxn id="1453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2" name="Google Shape;1462;p74"/>
          <p:cNvCxnSpPr>
            <a:stCxn id="1454" idx="1"/>
            <a:endCxn id="1452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3" name="Google Shape;1463;p74"/>
          <p:cNvCxnSpPr>
            <a:stCxn id="1452" idx="0"/>
            <a:endCxn id="1449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4" name="Google Shape;1464;p74"/>
          <p:cNvCxnSpPr>
            <a:stCxn id="1449" idx="3"/>
            <a:endCxn id="1452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5" name="Google Shape;1465;p74"/>
          <p:cNvCxnSpPr>
            <a:stCxn id="1449" idx="6"/>
            <a:endCxn id="1453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6" name="Google Shape;1466;p74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3 messages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7" name="Google Shape;1467;p74"/>
          <p:cNvSpPr txBox="1"/>
          <p:nvPr/>
        </p:nvSpPr>
        <p:spPr>
          <a:xfrm>
            <a:off x="2920600" y="247942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8" name="Google Shape;1468;p74"/>
          <p:cNvSpPr txBox="1"/>
          <p:nvPr/>
        </p:nvSpPr>
        <p:spPr>
          <a:xfrm>
            <a:off x="2766175" y="4793150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9" name="Google Shape;1469;p74"/>
          <p:cNvSpPr txBox="1"/>
          <p:nvPr/>
        </p:nvSpPr>
        <p:spPr>
          <a:xfrm>
            <a:off x="5039225" y="210672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0" name="Google Shape;1470;p74"/>
          <p:cNvSpPr txBox="1"/>
          <p:nvPr/>
        </p:nvSpPr>
        <p:spPr>
          <a:xfrm>
            <a:off x="3798375" y="473202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1" name="Google Shape;1471;p74"/>
          <p:cNvSpPr txBox="1"/>
          <p:nvPr/>
        </p:nvSpPr>
        <p:spPr>
          <a:xfrm>
            <a:off x="4092900" y="2833250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7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1477" name="Google Shape;1477;p7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8" name="Google Shape;1478;p75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9" name="Google Shape;1479;p75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0" name="Google Shape;1480;p75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1" name="Google Shape;1481;p75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2" name="Google Shape;1482;p75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3" name="Google Shape;1483;p75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4" name="Google Shape;1484;p75"/>
          <p:cNvCxnSpPr>
            <a:stCxn id="1479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5" name="Google Shape;1485;p75"/>
          <p:cNvCxnSpPr>
            <a:stCxn id="1479" idx="4"/>
            <a:endCxn id="1482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86" name="Google Shape;1486;p75"/>
          <p:cNvCxnSpPr>
            <a:stCxn id="1479" idx="6"/>
            <a:endCxn id="1480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87" name="Google Shape;1487;p75"/>
          <p:cNvCxnSpPr>
            <a:stCxn id="1480" idx="2"/>
            <a:endCxn id="1479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8" name="Google Shape;1488;p75"/>
          <p:cNvCxnSpPr>
            <a:stCxn id="1482" idx="6"/>
            <a:endCxn id="1480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9" name="Google Shape;1489;p75"/>
          <p:cNvCxnSpPr>
            <a:stCxn id="1480" idx="4"/>
            <a:endCxn id="1483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0" name="Google Shape;1490;p75"/>
          <p:cNvCxnSpPr>
            <a:stCxn id="1483" idx="0"/>
            <a:endCxn id="1482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91" name="Google Shape;1491;p75"/>
          <p:cNvCxnSpPr>
            <a:stCxn id="1483" idx="1"/>
            <a:endCxn id="1481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2" name="Google Shape;1492;p75"/>
          <p:cNvCxnSpPr>
            <a:stCxn id="1481" idx="0"/>
            <a:endCxn id="1478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3" name="Google Shape;1493;p75"/>
          <p:cNvCxnSpPr>
            <a:stCxn id="1478" idx="3"/>
            <a:endCxn id="1481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4" name="Google Shape;1494;p75"/>
          <p:cNvCxnSpPr>
            <a:stCxn id="1478" idx="6"/>
            <a:endCxn id="1482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5" name="Google Shape;1495;p75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3 trans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6" name="Google Shape;1496;p75"/>
          <p:cNvSpPr txBox="1"/>
          <p:nvPr/>
        </p:nvSpPr>
        <p:spPr>
          <a:xfrm>
            <a:off x="2920600" y="247942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7" name="Google Shape;1497;p75"/>
          <p:cNvSpPr txBox="1"/>
          <p:nvPr/>
        </p:nvSpPr>
        <p:spPr>
          <a:xfrm>
            <a:off x="2766175" y="4793150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8" name="Google Shape;1498;p75"/>
          <p:cNvSpPr txBox="1"/>
          <p:nvPr/>
        </p:nvSpPr>
        <p:spPr>
          <a:xfrm>
            <a:off x="5039225" y="210672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9" name="Google Shape;1499;p75"/>
          <p:cNvSpPr txBox="1"/>
          <p:nvPr/>
        </p:nvSpPr>
        <p:spPr>
          <a:xfrm>
            <a:off x="3798375" y="4732025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0" name="Google Shape;1500;p75"/>
          <p:cNvSpPr txBox="1"/>
          <p:nvPr/>
        </p:nvSpPr>
        <p:spPr>
          <a:xfrm>
            <a:off x="4092900" y="2833250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7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1506" name="Google Shape;1506;p7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7" name="Google Shape;1507;p76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8" name="Google Shape;1508;p76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76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0" name="Google Shape;1510;p76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1" name="Google Shape;1511;p76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2" name="Google Shape;1512;p76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3" name="Google Shape;1513;p76"/>
          <p:cNvCxnSpPr>
            <a:stCxn id="1508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4" name="Google Shape;1514;p76"/>
          <p:cNvCxnSpPr>
            <a:stCxn id="1508" idx="4"/>
            <a:endCxn id="1511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15" name="Google Shape;1515;p76"/>
          <p:cNvCxnSpPr>
            <a:stCxn id="1508" idx="6"/>
            <a:endCxn id="1509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16" name="Google Shape;1516;p76"/>
          <p:cNvCxnSpPr>
            <a:stCxn id="1509" idx="2"/>
            <a:endCxn id="1508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7" name="Google Shape;1517;p76"/>
          <p:cNvCxnSpPr>
            <a:stCxn id="1511" idx="6"/>
            <a:endCxn id="1509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8" name="Google Shape;1518;p76"/>
          <p:cNvCxnSpPr>
            <a:stCxn id="1509" idx="4"/>
            <a:endCxn id="1512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9" name="Google Shape;1519;p76"/>
          <p:cNvCxnSpPr>
            <a:stCxn id="1512" idx="0"/>
            <a:endCxn id="1511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20" name="Google Shape;1520;p76"/>
          <p:cNvCxnSpPr>
            <a:stCxn id="1512" idx="1"/>
            <a:endCxn id="1510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1" name="Google Shape;1521;p76"/>
          <p:cNvCxnSpPr>
            <a:stCxn id="1510" idx="0"/>
            <a:endCxn id="1507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2" name="Google Shape;1522;p76"/>
          <p:cNvCxnSpPr>
            <a:stCxn id="1507" idx="3"/>
            <a:endCxn id="1510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3" name="Google Shape;1523;p76"/>
          <p:cNvCxnSpPr>
            <a:stCxn id="1507" idx="6"/>
            <a:endCxn id="1511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4" name="Google Shape;1524;p76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4 start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7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1530" name="Google Shape;1530;p7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1" name="Google Shape;1531;p77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2" name="Google Shape;1532;p77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3" name="Google Shape;1533;p77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4" name="Google Shape;1534;p77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5" name="Google Shape;1535;p77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6" name="Google Shape;1536;p77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7" name="Google Shape;1537;p77"/>
          <p:cNvCxnSpPr>
            <a:stCxn id="1532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8" name="Google Shape;1538;p77"/>
          <p:cNvCxnSpPr>
            <a:stCxn id="1532" idx="4"/>
            <a:endCxn id="1535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39" name="Google Shape;1539;p77"/>
          <p:cNvCxnSpPr>
            <a:stCxn id="1532" idx="6"/>
            <a:endCxn id="1533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40" name="Google Shape;1540;p77"/>
          <p:cNvCxnSpPr>
            <a:stCxn id="1533" idx="2"/>
            <a:endCxn id="1532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1" name="Google Shape;1541;p77"/>
          <p:cNvCxnSpPr>
            <a:stCxn id="1535" idx="6"/>
            <a:endCxn id="1533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2" name="Google Shape;1542;p77"/>
          <p:cNvCxnSpPr>
            <a:stCxn id="1533" idx="4"/>
            <a:endCxn id="1536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3" name="Google Shape;1543;p77"/>
          <p:cNvCxnSpPr>
            <a:stCxn id="1536" idx="0"/>
            <a:endCxn id="1535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44" name="Google Shape;1544;p77"/>
          <p:cNvCxnSpPr>
            <a:stCxn id="1536" idx="1"/>
            <a:endCxn id="1534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5" name="Google Shape;1545;p77"/>
          <p:cNvCxnSpPr>
            <a:stCxn id="1534" idx="0"/>
            <a:endCxn id="1531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6" name="Google Shape;1546;p77"/>
          <p:cNvCxnSpPr>
            <a:stCxn id="1531" idx="3"/>
            <a:endCxn id="1534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7" name="Google Shape;1547;p77"/>
          <p:cNvCxnSpPr>
            <a:stCxn id="1531" idx="6"/>
            <a:endCxn id="1535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8" name="Google Shape;1548;p77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4 messages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9" name="Google Shape;1549;p77"/>
          <p:cNvSpPr txBox="1"/>
          <p:nvPr/>
        </p:nvSpPr>
        <p:spPr>
          <a:xfrm>
            <a:off x="1478350" y="3566713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0" name="Google Shape;1550;p77"/>
          <p:cNvSpPr txBox="1"/>
          <p:nvPr/>
        </p:nvSpPr>
        <p:spPr>
          <a:xfrm>
            <a:off x="2110350" y="3566700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1" name="Google Shape;1551;p77"/>
          <p:cNvSpPr txBox="1"/>
          <p:nvPr/>
        </p:nvSpPr>
        <p:spPr>
          <a:xfrm>
            <a:off x="2976500" y="2923850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7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1557" name="Google Shape;1557;p7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8" name="Google Shape;1558;p78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9" name="Google Shape;1559;p78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0" name="Google Shape;1560;p78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1" name="Google Shape;1561;p78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2" name="Google Shape;1562;p78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3" name="Google Shape;1563;p78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64" name="Google Shape;1564;p78"/>
          <p:cNvCxnSpPr>
            <a:stCxn id="1559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5" name="Google Shape;1565;p78"/>
          <p:cNvCxnSpPr>
            <a:stCxn id="1559" idx="4"/>
            <a:endCxn id="1562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66" name="Google Shape;1566;p78"/>
          <p:cNvCxnSpPr>
            <a:stCxn id="1559" idx="6"/>
            <a:endCxn id="1560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67" name="Google Shape;1567;p78"/>
          <p:cNvCxnSpPr>
            <a:stCxn id="1560" idx="2"/>
            <a:endCxn id="1559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8" name="Google Shape;1568;p78"/>
          <p:cNvCxnSpPr>
            <a:stCxn id="1562" idx="6"/>
            <a:endCxn id="1560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9" name="Google Shape;1569;p78"/>
          <p:cNvCxnSpPr>
            <a:stCxn id="1560" idx="4"/>
            <a:endCxn id="1563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0" name="Google Shape;1570;p78"/>
          <p:cNvCxnSpPr>
            <a:stCxn id="1563" idx="0"/>
            <a:endCxn id="1562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71" name="Google Shape;1571;p78"/>
          <p:cNvCxnSpPr>
            <a:stCxn id="1563" idx="1"/>
            <a:endCxn id="1561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2" name="Google Shape;1572;p78"/>
          <p:cNvCxnSpPr>
            <a:stCxn id="1561" idx="0"/>
            <a:endCxn id="1558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73" name="Google Shape;1573;p78"/>
          <p:cNvCxnSpPr>
            <a:stCxn id="1558" idx="3"/>
            <a:endCxn id="1561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74" name="Google Shape;1574;p78"/>
          <p:cNvCxnSpPr>
            <a:stCxn id="1558" idx="6"/>
            <a:endCxn id="1562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575" name="Google Shape;1575;p78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4 trans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6" name="Google Shape;1576;p78"/>
          <p:cNvSpPr txBox="1"/>
          <p:nvPr/>
        </p:nvSpPr>
        <p:spPr>
          <a:xfrm>
            <a:off x="1478350" y="3566713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7" name="Google Shape;1577;p78"/>
          <p:cNvSpPr txBox="1"/>
          <p:nvPr/>
        </p:nvSpPr>
        <p:spPr>
          <a:xfrm>
            <a:off x="2199850" y="3566713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8" name="Google Shape;1578;p78"/>
          <p:cNvSpPr txBox="1"/>
          <p:nvPr/>
        </p:nvSpPr>
        <p:spPr>
          <a:xfrm>
            <a:off x="2976500" y="2923850"/>
            <a:ext cx="38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7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algorithm</a:t>
            </a:r>
            <a:endParaRPr/>
          </a:p>
        </p:txBody>
      </p:sp>
      <p:sp>
        <p:nvSpPr>
          <p:cNvPr id="1584" name="Google Shape;1584;p7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5" name="Google Shape;1585;p79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6" name="Google Shape;1586;p79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7" name="Google Shape;1587;p79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8" name="Google Shape;1588;p79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9" name="Google Shape;1589;p79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0" name="Google Shape;1590;p79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1" name="Google Shape;1591;p79"/>
          <p:cNvCxnSpPr>
            <a:stCxn id="1586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2" name="Google Shape;1592;p79"/>
          <p:cNvCxnSpPr>
            <a:stCxn id="1586" idx="4"/>
            <a:endCxn id="1589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93" name="Google Shape;1593;p79"/>
          <p:cNvCxnSpPr>
            <a:stCxn id="1586" idx="6"/>
            <a:endCxn id="1587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94" name="Google Shape;1594;p79"/>
          <p:cNvCxnSpPr>
            <a:stCxn id="1587" idx="2"/>
            <a:endCxn id="1586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5" name="Google Shape;1595;p79"/>
          <p:cNvCxnSpPr>
            <a:stCxn id="1589" idx="6"/>
            <a:endCxn id="1587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6" name="Google Shape;1596;p79"/>
          <p:cNvCxnSpPr>
            <a:stCxn id="1587" idx="4"/>
            <a:endCxn id="1590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7" name="Google Shape;1597;p79"/>
          <p:cNvCxnSpPr>
            <a:stCxn id="1590" idx="0"/>
            <a:endCxn id="1589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98" name="Google Shape;1598;p79"/>
          <p:cNvCxnSpPr>
            <a:stCxn id="1590" idx="1"/>
            <a:endCxn id="1588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9" name="Google Shape;1599;p79"/>
          <p:cNvCxnSpPr>
            <a:stCxn id="1588" idx="0"/>
            <a:endCxn id="1585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00" name="Google Shape;1600;p79"/>
          <p:cNvCxnSpPr>
            <a:stCxn id="1585" idx="3"/>
            <a:endCxn id="1588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01" name="Google Shape;1601;p79"/>
          <p:cNvCxnSpPr>
            <a:stCxn id="1585" idx="6"/>
            <a:endCxn id="1589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02" name="Google Shape;1602;p79"/>
          <p:cNvSpPr txBox="1"/>
          <p:nvPr/>
        </p:nvSpPr>
        <p:spPr>
          <a:xfrm>
            <a:off x="5907050" y="5595425"/>
            <a:ext cx="292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5 start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8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extensions</a:t>
            </a:r>
            <a:endParaRPr/>
          </a:p>
        </p:txBody>
      </p:sp>
      <p:sp>
        <p:nvSpPr>
          <p:cNvPr id="1608" name="Google Shape;1608;p8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Child pointers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Easy with bidirectional communication</a:t>
            </a:r>
            <a:endParaRPr/>
          </a:p>
        </p:txBody>
      </p:sp>
      <p:sp>
        <p:nvSpPr>
          <p:cNvPr id="1609" name="Google Shape;1609;p8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 in general network</a:t>
            </a:r>
            <a:endParaRPr/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18"/>
          <p:cNvCxnSpPr>
            <a:stCxn id="154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8"/>
          <p:cNvCxnSpPr>
            <a:stCxn id="154" idx="4"/>
            <a:endCxn id="157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8"/>
          <p:cNvCxnSpPr>
            <a:stCxn id="154" idx="6"/>
            <a:endCxn id="155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8"/>
          <p:cNvCxnSpPr>
            <a:stCxn id="155" idx="2"/>
            <a:endCxn id="154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8"/>
          <p:cNvCxnSpPr>
            <a:stCxn id="157" idx="6"/>
            <a:endCxn id="155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8"/>
          <p:cNvCxnSpPr>
            <a:stCxn id="155" idx="4"/>
            <a:endCxn id="158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8"/>
          <p:cNvCxnSpPr>
            <a:stCxn id="158" idx="0"/>
            <a:endCxn id="157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8"/>
          <p:cNvCxnSpPr>
            <a:stCxn id="158" idx="1"/>
            <a:endCxn id="156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8"/>
          <p:cNvCxnSpPr>
            <a:stCxn id="156" idx="0"/>
            <a:endCxn id="153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8"/>
          <p:cNvCxnSpPr>
            <a:stCxn id="153" idx="3"/>
            <a:endCxn id="156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8"/>
          <p:cNvCxnSpPr>
            <a:stCxn id="153" idx="6"/>
            <a:endCxn id="157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8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1 messages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3528325" y="5809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2128700" y="44065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2098575" y="29226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4062825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6057075" y="2908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4062825" y="38385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2904863" y="33499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34521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2755088" y="48168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37698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2904863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5095188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4751913" y="33057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8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extensions</a:t>
            </a:r>
            <a:endParaRPr/>
          </a:p>
        </p:txBody>
      </p:sp>
      <p:sp>
        <p:nvSpPr>
          <p:cNvPr id="1615" name="Google Shape;1615;p8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Child pointers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Easy with bidirectional communication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How do we do with directed links?</a:t>
            </a:r>
            <a:endParaRPr/>
          </a:p>
        </p:txBody>
      </p:sp>
      <p:sp>
        <p:nvSpPr>
          <p:cNvPr id="1616" name="Google Shape;1616;p8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8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extensions</a:t>
            </a:r>
            <a:endParaRPr/>
          </a:p>
        </p:txBody>
      </p:sp>
      <p:sp>
        <p:nvSpPr>
          <p:cNvPr id="1622" name="Google Shape;1622;p8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Child pointers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Easy with bidirectional communication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How do we do with directed links?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Use BFS to search for parents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Time = O(</a:t>
            </a:r>
            <a:r>
              <a:rPr i="1" lang="en"/>
              <a:t>diam</a:t>
            </a:r>
            <a:r>
              <a:rPr lang="en"/>
              <a:t>), BFS runs can occur in parallel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Messages = O(|E|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623" name="Google Shape;1623;p8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8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extensions</a:t>
            </a:r>
            <a:endParaRPr/>
          </a:p>
        </p:txBody>
      </p:sp>
      <p:sp>
        <p:nvSpPr>
          <p:cNvPr id="1629" name="Google Shape;1629;p8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Termination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With bidirectional communication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“Convergecast”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8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8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extensions</a:t>
            </a:r>
            <a:endParaRPr/>
          </a:p>
        </p:txBody>
      </p:sp>
      <p:sp>
        <p:nvSpPr>
          <p:cNvPr id="1636" name="Google Shape;1636;p8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Termination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With bidirectional communication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“Convergecast”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With unidirectional communication?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Unidirectional convergecast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8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8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applications</a:t>
            </a:r>
            <a:endParaRPr/>
          </a:p>
        </p:txBody>
      </p:sp>
      <p:sp>
        <p:nvSpPr>
          <p:cNvPr id="1643" name="Google Shape;1643;p8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Broadcast message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Piggyback message contents in BFS search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Time = </a:t>
            </a:r>
            <a:r>
              <a:rPr i="1" lang="en"/>
              <a:t>diam</a:t>
            </a:r>
            <a:r>
              <a:rPr lang="en"/>
              <a:t> + 1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Messages = |E|</a:t>
            </a:r>
            <a:endParaRPr/>
          </a:p>
        </p:txBody>
      </p:sp>
      <p:sp>
        <p:nvSpPr>
          <p:cNvPr id="1644" name="Google Shape;1644;p8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8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applications</a:t>
            </a:r>
            <a:endParaRPr/>
          </a:p>
        </p:txBody>
      </p:sp>
      <p:sp>
        <p:nvSpPr>
          <p:cNvPr id="1650" name="Google Shape;1650;p8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Broadcast message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Piggyback message contents in BFS search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Time = </a:t>
            </a:r>
            <a:r>
              <a:rPr i="1" lang="en"/>
              <a:t>diam</a:t>
            </a:r>
            <a:r>
              <a:rPr lang="en"/>
              <a:t> + 1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Messages = |E|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Build BFS tree with child pointers, then broadcast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Time = O(</a:t>
            </a:r>
            <a:r>
              <a:rPr i="1" lang="en"/>
              <a:t>diam</a:t>
            </a:r>
            <a:r>
              <a:rPr lang="en"/>
              <a:t>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Messages = O(n)</a:t>
            </a:r>
            <a:endParaRPr/>
          </a:p>
        </p:txBody>
      </p:sp>
      <p:sp>
        <p:nvSpPr>
          <p:cNvPr id="1651" name="Google Shape;1651;p8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8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applications</a:t>
            </a:r>
            <a:endParaRPr/>
          </a:p>
        </p:txBody>
      </p:sp>
      <p:sp>
        <p:nvSpPr>
          <p:cNvPr id="1657" name="Google Shape;1657;p87"/>
          <p:cNvSpPr txBox="1"/>
          <p:nvPr>
            <p:ph idx="1" type="body"/>
          </p:nvPr>
        </p:nvSpPr>
        <p:spPr>
          <a:xfrm>
            <a:off x="311700" y="1536624"/>
            <a:ext cx="8520600" cy="49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Assume bidirectional links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Global computation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Min, max, sum, or any kind of aggregation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Convergecast on BFS tree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 = O(</a:t>
            </a:r>
            <a:r>
              <a:rPr i="1" lang="en"/>
              <a:t>diam</a:t>
            </a:r>
            <a:r>
              <a:rPr lang="en"/>
              <a:t>); messages = O(n)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Leader election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BFS, convergecast to compute max PID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 = O(</a:t>
            </a:r>
            <a:r>
              <a:rPr i="1" lang="en"/>
              <a:t>diam</a:t>
            </a:r>
            <a:r>
              <a:rPr lang="en"/>
              <a:t>); messages = O(n |E|)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Compute diameter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BFS, convergecast to compute tree height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Convergecast to compute max height</a:t>
            </a:r>
            <a:endParaRPr/>
          </a:p>
        </p:txBody>
      </p:sp>
      <p:sp>
        <p:nvSpPr>
          <p:cNvPr id="1658" name="Google Shape;1658;p8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8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64" name="Google Shape;1664;p8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Nancy A. Lynch; Distributed Algorithms;</a:t>
            </a:r>
            <a:br>
              <a:rPr lang="en"/>
            </a:br>
            <a:r>
              <a:rPr lang="en"/>
              <a:t>Morgan Kaufmann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Sections 4.1, 4.2</a:t>
            </a:r>
            <a:endParaRPr/>
          </a:p>
        </p:txBody>
      </p:sp>
      <p:sp>
        <p:nvSpPr>
          <p:cNvPr id="1665" name="Google Shape;1665;p8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 in general network</a:t>
            </a:r>
            <a:endParaRPr/>
          </a:p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0" name="Google Shape;200;p19"/>
          <p:cNvCxnSpPr>
            <a:stCxn id="195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9"/>
          <p:cNvCxnSpPr>
            <a:stCxn id="195" idx="4"/>
            <a:endCxn id="198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9"/>
          <p:cNvCxnSpPr>
            <a:stCxn id="195" idx="6"/>
            <a:endCxn id="196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9"/>
          <p:cNvCxnSpPr>
            <a:stCxn id="196" idx="2"/>
            <a:endCxn id="195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19"/>
          <p:cNvCxnSpPr>
            <a:stCxn id="198" idx="6"/>
            <a:endCxn id="196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19"/>
          <p:cNvCxnSpPr>
            <a:stCxn id="196" idx="4"/>
            <a:endCxn id="199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9"/>
          <p:cNvCxnSpPr>
            <a:stCxn id="199" idx="0"/>
            <a:endCxn id="198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9"/>
          <p:cNvCxnSpPr>
            <a:stCxn id="199" idx="1"/>
            <a:endCxn id="197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19"/>
          <p:cNvCxnSpPr>
            <a:stCxn id="197" idx="0"/>
            <a:endCxn id="194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9"/>
          <p:cNvCxnSpPr>
            <a:stCxn id="194" idx="3"/>
            <a:endCxn id="197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9"/>
          <p:cNvCxnSpPr>
            <a:stCxn id="194" idx="6"/>
            <a:endCxn id="198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19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1 messages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3528325" y="5809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2128700" y="44065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2098575" y="29226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4062825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6057075" y="2908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4062825" y="38385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2904863" y="33499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34521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2755088" y="48168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37698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2904863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5095188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4751913" y="33057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 in general network</a:t>
            </a:r>
            <a:endParaRPr/>
          </a:p>
        </p:txBody>
      </p:sp>
      <p:sp>
        <p:nvSpPr>
          <p:cNvPr id="234" name="Google Shape;234;p2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1" name="Google Shape;241;p20"/>
          <p:cNvCxnSpPr>
            <a:stCxn id="236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0"/>
          <p:cNvCxnSpPr>
            <a:stCxn id="236" idx="4"/>
            <a:endCxn id="239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0"/>
          <p:cNvCxnSpPr>
            <a:stCxn id="236" idx="6"/>
            <a:endCxn id="237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0"/>
          <p:cNvCxnSpPr>
            <a:stCxn id="237" idx="2"/>
            <a:endCxn id="236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0"/>
          <p:cNvCxnSpPr>
            <a:stCxn id="239" idx="6"/>
            <a:endCxn id="237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0"/>
          <p:cNvCxnSpPr>
            <a:stCxn id="237" idx="4"/>
            <a:endCxn id="240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0"/>
          <p:cNvCxnSpPr>
            <a:stCxn id="240" idx="0"/>
            <a:endCxn id="239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0"/>
          <p:cNvCxnSpPr>
            <a:stCxn id="240" idx="1"/>
            <a:endCxn id="238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0"/>
          <p:cNvCxnSpPr>
            <a:stCxn id="238" idx="0"/>
            <a:endCxn id="235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0"/>
          <p:cNvCxnSpPr>
            <a:stCxn id="235" idx="3"/>
            <a:endCxn id="238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0"/>
          <p:cNvCxnSpPr>
            <a:stCxn id="235" idx="6"/>
            <a:endCxn id="239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0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2 start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3528325" y="5809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2128700" y="44065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2098575" y="29226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4062825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6057075" y="29082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4062825" y="38385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C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