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6858000" cx="9144000"/>
  <p:notesSz cx="6858000" cy="9144000"/>
  <p:embeddedFontLst>
    <p:embeddedFont>
      <p:font typeface="Roboto"/>
      <p:regular r:id="rId50"/>
      <p:bold r:id="rId51"/>
      <p:italic r:id="rId52"/>
      <p:boldItalic r:id="rId53"/>
    </p:embeddedFont>
    <p:embeddedFont>
      <p:font typeface="Source Code Pro"/>
      <p:regular r:id="rId54"/>
      <p:bold r:id="rId55"/>
      <p:italic r:id="rId56"/>
      <p:boldItalic r:id="rId57"/>
    </p:embeddedFont>
    <p:embeddedFont>
      <p:font typeface="Russo One"/>
      <p:regular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7.xml"/><Relationship Id="rId55" Type="http://schemas.openxmlformats.org/officeDocument/2006/relationships/font" Target="fonts/SourceCodePro-bold.fntdata"/><Relationship Id="rId10" Type="http://schemas.openxmlformats.org/officeDocument/2006/relationships/slide" Target="slides/slide6.xml"/><Relationship Id="rId54" Type="http://schemas.openxmlformats.org/officeDocument/2006/relationships/font" Target="fonts/SourceCodePro-regular.fntdata"/><Relationship Id="rId13" Type="http://schemas.openxmlformats.org/officeDocument/2006/relationships/slide" Target="slides/slide9.xml"/><Relationship Id="rId57" Type="http://schemas.openxmlformats.org/officeDocument/2006/relationships/font" Target="fonts/SourceCodePro-boldItalic.fntdata"/><Relationship Id="rId12" Type="http://schemas.openxmlformats.org/officeDocument/2006/relationships/slide" Target="slides/slide8.xml"/><Relationship Id="rId56" Type="http://schemas.openxmlformats.org/officeDocument/2006/relationships/font" Target="fonts/SourceCodePr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schemas.openxmlformats.org/officeDocument/2006/relationships/font" Target="fonts/RussoOne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bbe095f5_0_2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dbbe095f5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dbbe095f5_0_30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dbbe095f5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dbbe095f5_0_3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dbbe095f5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dbbe095f5_0_39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dbbe095f5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dbbe095f5_0_4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dbbe095f5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dbbe095f5_0_4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dbbe095f5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dbbe095f5_0_5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dbbe095f5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dbbe095f5_0_5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dbbe095f5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dbbe095f5_0_6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dbbe095f5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dbbe095f5_0_6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dbbe095f5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dbb5a47ea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dbb5a47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dbbe095f5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dbbe095f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dbbe095f5_0_7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dbbe095f5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dbbe095f5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dbbe095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process i has its dist and parent corresponding to a shortest path from i0 to i among those paths that consist of at most r hops (edges).  If there is no such path, then dist =  and parent = null.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dbbe095f5_0_7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dbbe095f5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dbbe095f5_0_7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dbbe095f5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dbbe095f5_0_7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dbbe095f5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d48cec0d8_0_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1d48cec0d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dbbe095f5_0_7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dbbe095f5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dbbe095f5_0_7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dbbe095f5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dbbe095f5_0_7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dbbe095f5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bb5a47ea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bb5a47e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dbbe095f5_0_79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dbbe095f5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e2c1e8ea1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1e2c1e8e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e2c1e8ea1_0_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1e2c1e8ea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1e2c1e8ea1_0_8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1e2c1e8ea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e2c1e8ea1_0_1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e2c1e8ea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1e2c1e8ea1_0_1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1e2c1e8ea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1e2c1e8ea1_0_2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1e2c1e8ea1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1e2c1e8ea1_0_2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1e2c1e8ea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1e2c1e8ea1_0_3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1e2c1e8ea1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1e2c1e8ea1_0_3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1e2c1e8ea1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bbe095f5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bbe095f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Breadth-first search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1e2c1e8ea1_0_40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1e2c1e8ea1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1e2c1e8ea1_0_4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1e2c1e8ea1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1e2c1e8ea1_0_4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1e2c1e8ea1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1dbfe1fc5a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1dbfe1fc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1dbfe1fc5a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1dbfe1fc5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172d1ffec0_0_2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172d1ffec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bbe095f5_0_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dbbe095f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bbe095f5_0_1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dbbe095f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bbe095f5_0_1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dbbe095f5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r>
              <a:rPr lang="en"/>
              <a:t>∞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bbe095f5_0_1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bbe095f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bbe095f5_0_1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bbe095f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147625" y="188379"/>
            <a:ext cx="4045200" cy="10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251725" y="1490408"/>
            <a:ext cx="3837000" cy="4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81000" lvl="1" marL="91440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indent="-355600" lvl="2" marL="1371600" algn="ctr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5" y="0"/>
            <a:ext cx="9144000" cy="1258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Droid Serif"/>
              <a:buNone/>
              <a:defRPr sz="36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Char char="○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r">
              <a:buNone/>
              <a:defRPr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148225" y="6412725"/>
            <a:ext cx="1209000" cy="445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DCC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in General</a:t>
            </a:r>
            <a:br>
              <a:rPr lang="en"/>
            </a:br>
            <a:r>
              <a:rPr lang="en"/>
              <a:t>Synchronous Networks</a:t>
            </a:r>
            <a:endParaRPr/>
          </a:p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Ítalo F. S. Cunha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(adapted from the slides for the MIT</a:t>
            </a:r>
            <a:br>
              <a:rPr lang="en"/>
            </a:br>
            <a:r>
              <a:rPr lang="en"/>
              <a:t>Distributed Algorithms course)</a:t>
            </a:r>
            <a:endParaRPr/>
          </a:p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paths: example</a:t>
            </a:r>
            <a:endParaRPr/>
          </a:p>
        </p:txBody>
      </p:sp>
      <p:sp>
        <p:nvSpPr>
          <p:cNvPr id="205" name="Google Shape;205;p2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1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2" name="Google Shape;212;p21"/>
          <p:cNvCxnSpPr>
            <a:stCxn id="207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1"/>
          <p:cNvCxnSpPr>
            <a:stCxn id="207" idx="4"/>
            <a:endCxn id="210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1"/>
          <p:cNvCxnSpPr>
            <a:stCxn id="207" idx="6"/>
            <a:endCxn id="208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1"/>
          <p:cNvCxnSpPr>
            <a:stCxn id="208" idx="2"/>
            <a:endCxn id="207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1"/>
          <p:cNvCxnSpPr>
            <a:stCxn id="210" idx="6"/>
            <a:endCxn id="208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1"/>
          <p:cNvCxnSpPr>
            <a:stCxn id="208" idx="4"/>
            <a:endCxn id="211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1"/>
          <p:cNvCxnSpPr>
            <a:stCxn id="211" idx="0"/>
            <a:endCxn id="210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1"/>
          <p:cNvCxnSpPr>
            <a:stCxn id="211" idx="1"/>
            <a:endCxn id="209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1"/>
          <p:cNvCxnSpPr>
            <a:stCxn id="209" idx="0"/>
            <a:endCxn id="206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1"/>
          <p:cNvCxnSpPr>
            <a:stCxn id="206" idx="3"/>
            <a:endCxn id="209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1"/>
          <p:cNvCxnSpPr>
            <a:stCxn id="206" idx="6"/>
            <a:endCxn id="210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23" name="Google Shape;223;p21"/>
          <p:cNvSpPr txBox="1"/>
          <p:nvPr/>
        </p:nvSpPr>
        <p:spPr>
          <a:xfrm>
            <a:off x="6005250" y="5595425"/>
            <a:ext cx="2826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1 msgs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1"/>
          <p:cNvSpPr txBox="1"/>
          <p:nvPr/>
        </p:nvSpPr>
        <p:spPr>
          <a:xfrm>
            <a:off x="2904874" y="334995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1"/>
          <p:cNvSpPr txBox="1"/>
          <p:nvPr/>
        </p:nvSpPr>
        <p:spPr>
          <a:xfrm>
            <a:off x="1543938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1"/>
          <p:cNvSpPr txBox="1"/>
          <p:nvPr/>
        </p:nvSpPr>
        <p:spPr>
          <a:xfrm>
            <a:off x="2098600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>
            <a:off x="3528325" y="46402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2755088" y="48930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1"/>
          <p:cNvSpPr txBox="1"/>
          <p:nvPr/>
        </p:nvSpPr>
        <p:spPr>
          <a:xfrm>
            <a:off x="3846013" y="29082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1"/>
          <p:cNvSpPr txBox="1"/>
          <p:nvPr/>
        </p:nvSpPr>
        <p:spPr>
          <a:xfrm>
            <a:off x="2904863" y="22231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1"/>
          <p:cNvSpPr txBox="1"/>
          <p:nvPr/>
        </p:nvSpPr>
        <p:spPr>
          <a:xfrm>
            <a:off x="5095199" y="2223175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>
            <a:off x="4751900" y="2748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>
            <a:off x="4891025" y="4406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21"/>
          <p:cNvSpPr txBox="1"/>
          <p:nvPr/>
        </p:nvSpPr>
        <p:spPr>
          <a:xfrm>
            <a:off x="4751913" y="3381932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1"/>
          <p:cNvSpPr txBox="1"/>
          <p:nvPr/>
        </p:nvSpPr>
        <p:spPr>
          <a:xfrm>
            <a:off x="3798375" y="59704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1"/>
          <p:cNvSpPr txBox="1"/>
          <p:nvPr/>
        </p:nvSpPr>
        <p:spPr>
          <a:xfrm>
            <a:off x="1685625" y="47269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1"/>
          <p:cNvSpPr txBox="1"/>
          <p:nvPr/>
        </p:nvSpPr>
        <p:spPr>
          <a:xfrm>
            <a:off x="1346325" y="241850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1"/>
          <p:cNvSpPr txBox="1"/>
          <p:nvPr/>
        </p:nvSpPr>
        <p:spPr>
          <a:xfrm>
            <a:off x="3528325" y="15460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1"/>
          <p:cNvSpPr txBox="1"/>
          <p:nvPr/>
        </p:nvSpPr>
        <p:spPr>
          <a:xfrm>
            <a:off x="6274875" y="24185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1"/>
          <p:cNvSpPr txBox="1"/>
          <p:nvPr/>
        </p:nvSpPr>
        <p:spPr>
          <a:xfrm>
            <a:off x="4303875" y="41651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1"/>
          <p:cNvSpPr txBox="1"/>
          <p:nvPr/>
        </p:nvSpPr>
        <p:spPr>
          <a:xfrm>
            <a:off x="4891025" y="36430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1"/>
          <p:cNvSpPr txBox="1"/>
          <p:nvPr/>
        </p:nvSpPr>
        <p:spPr>
          <a:xfrm>
            <a:off x="3113575" y="30264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paths: example</a:t>
            </a:r>
            <a:endParaRPr/>
          </a:p>
        </p:txBody>
      </p:sp>
      <p:sp>
        <p:nvSpPr>
          <p:cNvPr id="248" name="Google Shape;248;p2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2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2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2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2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2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" name="Google Shape;255;p22"/>
          <p:cNvCxnSpPr>
            <a:stCxn id="250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22"/>
          <p:cNvCxnSpPr>
            <a:stCxn id="250" idx="4"/>
            <a:endCxn id="253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2"/>
          <p:cNvCxnSpPr>
            <a:stCxn id="250" idx="6"/>
            <a:endCxn id="251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22"/>
          <p:cNvCxnSpPr>
            <a:stCxn id="251" idx="2"/>
            <a:endCxn id="250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2"/>
          <p:cNvCxnSpPr>
            <a:stCxn id="253" idx="6"/>
            <a:endCxn id="251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2"/>
          <p:cNvCxnSpPr>
            <a:stCxn id="251" idx="4"/>
            <a:endCxn id="254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22"/>
          <p:cNvCxnSpPr>
            <a:stCxn id="254" idx="0"/>
            <a:endCxn id="253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2"/>
          <p:cNvCxnSpPr>
            <a:stCxn id="254" idx="1"/>
            <a:endCxn id="252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2"/>
          <p:cNvCxnSpPr>
            <a:stCxn id="252" idx="0"/>
            <a:endCxn id="249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2"/>
          <p:cNvCxnSpPr>
            <a:stCxn id="249" idx="3"/>
            <a:endCxn id="252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22"/>
          <p:cNvCxnSpPr>
            <a:stCxn id="249" idx="6"/>
            <a:endCxn id="253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66" name="Google Shape;266;p22"/>
          <p:cNvSpPr txBox="1"/>
          <p:nvPr/>
        </p:nvSpPr>
        <p:spPr>
          <a:xfrm>
            <a:off x="6005250" y="5595425"/>
            <a:ext cx="2826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1 trans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22"/>
          <p:cNvSpPr txBox="1"/>
          <p:nvPr/>
        </p:nvSpPr>
        <p:spPr>
          <a:xfrm>
            <a:off x="2904874" y="334995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2"/>
          <p:cNvSpPr txBox="1"/>
          <p:nvPr/>
        </p:nvSpPr>
        <p:spPr>
          <a:xfrm>
            <a:off x="1543938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22"/>
          <p:cNvSpPr txBox="1"/>
          <p:nvPr/>
        </p:nvSpPr>
        <p:spPr>
          <a:xfrm>
            <a:off x="2098600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22"/>
          <p:cNvSpPr txBox="1"/>
          <p:nvPr/>
        </p:nvSpPr>
        <p:spPr>
          <a:xfrm>
            <a:off x="3528325" y="46402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22"/>
          <p:cNvSpPr txBox="1"/>
          <p:nvPr/>
        </p:nvSpPr>
        <p:spPr>
          <a:xfrm>
            <a:off x="2755088" y="48930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2"/>
          <p:cNvSpPr txBox="1"/>
          <p:nvPr/>
        </p:nvSpPr>
        <p:spPr>
          <a:xfrm>
            <a:off x="3846013" y="29082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22"/>
          <p:cNvSpPr txBox="1"/>
          <p:nvPr/>
        </p:nvSpPr>
        <p:spPr>
          <a:xfrm>
            <a:off x="2904863" y="22231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2"/>
          <p:cNvSpPr txBox="1"/>
          <p:nvPr/>
        </p:nvSpPr>
        <p:spPr>
          <a:xfrm>
            <a:off x="5095199" y="2223175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2"/>
          <p:cNvSpPr txBox="1"/>
          <p:nvPr/>
        </p:nvSpPr>
        <p:spPr>
          <a:xfrm>
            <a:off x="4751900" y="2748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2"/>
          <p:cNvSpPr txBox="1"/>
          <p:nvPr/>
        </p:nvSpPr>
        <p:spPr>
          <a:xfrm>
            <a:off x="4891025" y="4406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2"/>
          <p:cNvSpPr txBox="1"/>
          <p:nvPr/>
        </p:nvSpPr>
        <p:spPr>
          <a:xfrm>
            <a:off x="4751913" y="3381932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2"/>
          <p:cNvSpPr txBox="1"/>
          <p:nvPr/>
        </p:nvSpPr>
        <p:spPr>
          <a:xfrm>
            <a:off x="3798375" y="59704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22"/>
          <p:cNvSpPr txBox="1"/>
          <p:nvPr/>
        </p:nvSpPr>
        <p:spPr>
          <a:xfrm>
            <a:off x="1685625" y="47269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2"/>
          <p:cNvSpPr txBox="1"/>
          <p:nvPr/>
        </p:nvSpPr>
        <p:spPr>
          <a:xfrm>
            <a:off x="1346325" y="241850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2"/>
          <p:cNvSpPr txBox="1"/>
          <p:nvPr/>
        </p:nvSpPr>
        <p:spPr>
          <a:xfrm>
            <a:off x="3528325" y="15460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22"/>
          <p:cNvSpPr txBox="1"/>
          <p:nvPr/>
        </p:nvSpPr>
        <p:spPr>
          <a:xfrm>
            <a:off x="6274875" y="24185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2"/>
          <p:cNvSpPr txBox="1"/>
          <p:nvPr/>
        </p:nvSpPr>
        <p:spPr>
          <a:xfrm>
            <a:off x="4303875" y="41651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22"/>
          <p:cNvSpPr txBox="1"/>
          <p:nvPr/>
        </p:nvSpPr>
        <p:spPr>
          <a:xfrm>
            <a:off x="4891025" y="36430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2"/>
          <p:cNvSpPr txBox="1"/>
          <p:nvPr/>
        </p:nvSpPr>
        <p:spPr>
          <a:xfrm>
            <a:off x="3113575" y="30264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paths: example</a:t>
            </a:r>
            <a:endParaRPr/>
          </a:p>
        </p:txBody>
      </p:sp>
      <p:sp>
        <p:nvSpPr>
          <p:cNvPr id="291" name="Google Shape;291;p2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23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23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23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23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23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23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8" name="Google Shape;298;p23"/>
          <p:cNvCxnSpPr>
            <a:stCxn id="293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23"/>
          <p:cNvCxnSpPr>
            <a:stCxn id="293" idx="4"/>
            <a:endCxn id="296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23"/>
          <p:cNvCxnSpPr>
            <a:stCxn id="293" idx="6"/>
            <a:endCxn id="294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23"/>
          <p:cNvCxnSpPr>
            <a:stCxn id="294" idx="2"/>
            <a:endCxn id="293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23"/>
          <p:cNvCxnSpPr>
            <a:stCxn id="296" idx="6"/>
            <a:endCxn id="294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23"/>
          <p:cNvCxnSpPr>
            <a:stCxn id="294" idx="4"/>
            <a:endCxn id="297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23"/>
          <p:cNvCxnSpPr>
            <a:stCxn id="297" idx="0"/>
            <a:endCxn id="296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23"/>
          <p:cNvCxnSpPr>
            <a:stCxn id="297" idx="1"/>
            <a:endCxn id="295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23"/>
          <p:cNvCxnSpPr>
            <a:stCxn id="295" idx="0"/>
            <a:endCxn id="292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23"/>
          <p:cNvCxnSpPr>
            <a:stCxn id="292" idx="3"/>
            <a:endCxn id="295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23"/>
          <p:cNvCxnSpPr>
            <a:stCxn id="292" idx="6"/>
            <a:endCxn id="296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09" name="Google Shape;309;p23"/>
          <p:cNvSpPr txBox="1"/>
          <p:nvPr/>
        </p:nvSpPr>
        <p:spPr>
          <a:xfrm>
            <a:off x="6005250" y="5595425"/>
            <a:ext cx="2826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2 start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23"/>
          <p:cNvSpPr txBox="1"/>
          <p:nvPr/>
        </p:nvSpPr>
        <p:spPr>
          <a:xfrm>
            <a:off x="2904874" y="334995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23"/>
          <p:cNvSpPr txBox="1"/>
          <p:nvPr/>
        </p:nvSpPr>
        <p:spPr>
          <a:xfrm>
            <a:off x="1543938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23"/>
          <p:cNvSpPr txBox="1"/>
          <p:nvPr/>
        </p:nvSpPr>
        <p:spPr>
          <a:xfrm>
            <a:off x="2098600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23"/>
          <p:cNvSpPr txBox="1"/>
          <p:nvPr/>
        </p:nvSpPr>
        <p:spPr>
          <a:xfrm>
            <a:off x="3528325" y="46402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23"/>
          <p:cNvSpPr txBox="1"/>
          <p:nvPr/>
        </p:nvSpPr>
        <p:spPr>
          <a:xfrm>
            <a:off x="2755088" y="48930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23"/>
          <p:cNvSpPr txBox="1"/>
          <p:nvPr/>
        </p:nvSpPr>
        <p:spPr>
          <a:xfrm>
            <a:off x="3846013" y="29082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23"/>
          <p:cNvSpPr txBox="1"/>
          <p:nvPr/>
        </p:nvSpPr>
        <p:spPr>
          <a:xfrm>
            <a:off x="2904863" y="22231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23"/>
          <p:cNvSpPr txBox="1"/>
          <p:nvPr/>
        </p:nvSpPr>
        <p:spPr>
          <a:xfrm>
            <a:off x="5095199" y="2223175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23"/>
          <p:cNvSpPr txBox="1"/>
          <p:nvPr/>
        </p:nvSpPr>
        <p:spPr>
          <a:xfrm>
            <a:off x="4751900" y="2748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23"/>
          <p:cNvSpPr txBox="1"/>
          <p:nvPr/>
        </p:nvSpPr>
        <p:spPr>
          <a:xfrm>
            <a:off x="4891025" y="4406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23"/>
          <p:cNvSpPr txBox="1"/>
          <p:nvPr/>
        </p:nvSpPr>
        <p:spPr>
          <a:xfrm>
            <a:off x="4751913" y="3381932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23"/>
          <p:cNvSpPr txBox="1"/>
          <p:nvPr/>
        </p:nvSpPr>
        <p:spPr>
          <a:xfrm>
            <a:off x="3798375" y="59704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23"/>
          <p:cNvSpPr txBox="1"/>
          <p:nvPr/>
        </p:nvSpPr>
        <p:spPr>
          <a:xfrm>
            <a:off x="1685625" y="47269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23"/>
          <p:cNvSpPr txBox="1"/>
          <p:nvPr/>
        </p:nvSpPr>
        <p:spPr>
          <a:xfrm>
            <a:off x="1346325" y="241850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23"/>
          <p:cNvSpPr txBox="1"/>
          <p:nvPr/>
        </p:nvSpPr>
        <p:spPr>
          <a:xfrm>
            <a:off x="3528325" y="15460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23"/>
          <p:cNvSpPr txBox="1"/>
          <p:nvPr/>
        </p:nvSpPr>
        <p:spPr>
          <a:xfrm>
            <a:off x="6274875" y="24185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23"/>
          <p:cNvSpPr txBox="1"/>
          <p:nvPr/>
        </p:nvSpPr>
        <p:spPr>
          <a:xfrm>
            <a:off x="4303875" y="41651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paths: example</a:t>
            </a:r>
            <a:endParaRPr/>
          </a:p>
        </p:txBody>
      </p:sp>
      <p:sp>
        <p:nvSpPr>
          <p:cNvPr id="332" name="Google Shape;332;p2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24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24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24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24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24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24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9" name="Google Shape;339;p24"/>
          <p:cNvCxnSpPr>
            <a:stCxn id="334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24"/>
          <p:cNvCxnSpPr>
            <a:stCxn id="334" idx="4"/>
            <a:endCxn id="337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24"/>
          <p:cNvCxnSpPr>
            <a:stCxn id="334" idx="6"/>
            <a:endCxn id="335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24"/>
          <p:cNvCxnSpPr>
            <a:stCxn id="335" idx="2"/>
            <a:endCxn id="334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24"/>
          <p:cNvCxnSpPr>
            <a:stCxn id="337" idx="6"/>
            <a:endCxn id="335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24"/>
          <p:cNvCxnSpPr>
            <a:stCxn id="335" idx="4"/>
            <a:endCxn id="338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24"/>
          <p:cNvCxnSpPr>
            <a:stCxn id="338" idx="0"/>
            <a:endCxn id="337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24"/>
          <p:cNvCxnSpPr>
            <a:stCxn id="338" idx="1"/>
            <a:endCxn id="336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24"/>
          <p:cNvCxnSpPr>
            <a:stCxn id="336" idx="0"/>
            <a:endCxn id="333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24"/>
          <p:cNvCxnSpPr>
            <a:stCxn id="333" idx="3"/>
            <a:endCxn id="336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24"/>
          <p:cNvCxnSpPr>
            <a:stCxn id="333" idx="6"/>
            <a:endCxn id="337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50" name="Google Shape;350;p24"/>
          <p:cNvSpPr txBox="1"/>
          <p:nvPr/>
        </p:nvSpPr>
        <p:spPr>
          <a:xfrm>
            <a:off x="6005250" y="5595425"/>
            <a:ext cx="2826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2 msgs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24"/>
          <p:cNvSpPr txBox="1"/>
          <p:nvPr/>
        </p:nvSpPr>
        <p:spPr>
          <a:xfrm>
            <a:off x="2904874" y="334995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24"/>
          <p:cNvSpPr txBox="1"/>
          <p:nvPr/>
        </p:nvSpPr>
        <p:spPr>
          <a:xfrm>
            <a:off x="1543938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24"/>
          <p:cNvSpPr txBox="1"/>
          <p:nvPr/>
        </p:nvSpPr>
        <p:spPr>
          <a:xfrm>
            <a:off x="2098600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24"/>
          <p:cNvSpPr txBox="1"/>
          <p:nvPr/>
        </p:nvSpPr>
        <p:spPr>
          <a:xfrm>
            <a:off x="3528325" y="46402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24"/>
          <p:cNvSpPr txBox="1"/>
          <p:nvPr/>
        </p:nvSpPr>
        <p:spPr>
          <a:xfrm>
            <a:off x="2755088" y="48930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24"/>
          <p:cNvSpPr txBox="1"/>
          <p:nvPr/>
        </p:nvSpPr>
        <p:spPr>
          <a:xfrm>
            <a:off x="3846013" y="29082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24"/>
          <p:cNvSpPr txBox="1"/>
          <p:nvPr/>
        </p:nvSpPr>
        <p:spPr>
          <a:xfrm>
            <a:off x="2904863" y="22231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24"/>
          <p:cNvSpPr txBox="1"/>
          <p:nvPr/>
        </p:nvSpPr>
        <p:spPr>
          <a:xfrm>
            <a:off x="5095199" y="2223175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24"/>
          <p:cNvSpPr txBox="1"/>
          <p:nvPr/>
        </p:nvSpPr>
        <p:spPr>
          <a:xfrm>
            <a:off x="4751900" y="2748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24"/>
          <p:cNvSpPr txBox="1"/>
          <p:nvPr/>
        </p:nvSpPr>
        <p:spPr>
          <a:xfrm>
            <a:off x="4891025" y="4406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24"/>
          <p:cNvSpPr txBox="1"/>
          <p:nvPr/>
        </p:nvSpPr>
        <p:spPr>
          <a:xfrm>
            <a:off x="4751913" y="3381932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24"/>
          <p:cNvSpPr txBox="1"/>
          <p:nvPr/>
        </p:nvSpPr>
        <p:spPr>
          <a:xfrm>
            <a:off x="3798375" y="59704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24"/>
          <p:cNvSpPr txBox="1"/>
          <p:nvPr/>
        </p:nvSpPr>
        <p:spPr>
          <a:xfrm>
            <a:off x="1685625" y="47269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24"/>
          <p:cNvSpPr txBox="1"/>
          <p:nvPr/>
        </p:nvSpPr>
        <p:spPr>
          <a:xfrm>
            <a:off x="1346325" y="241850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24"/>
          <p:cNvSpPr txBox="1"/>
          <p:nvPr/>
        </p:nvSpPr>
        <p:spPr>
          <a:xfrm>
            <a:off x="3528325" y="15460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24"/>
          <p:cNvSpPr txBox="1"/>
          <p:nvPr/>
        </p:nvSpPr>
        <p:spPr>
          <a:xfrm>
            <a:off x="6274875" y="24185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24"/>
          <p:cNvSpPr txBox="1"/>
          <p:nvPr/>
        </p:nvSpPr>
        <p:spPr>
          <a:xfrm>
            <a:off x="4303875" y="41651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24"/>
          <p:cNvSpPr txBox="1"/>
          <p:nvPr/>
        </p:nvSpPr>
        <p:spPr>
          <a:xfrm>
            <a:off x="4886875" y="32300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24"/>
          <p:cNvSpPr txBox="1"/>
          <p:nvPr/>
        </p:nvSpPr>
        <p:spPr>
          <a:xfrm>
            <a:off x="3113575" y="30264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24"/>
          <p:cNvSpPr txBox="1"/>
          <p:nvPr/>
        </p:nvSpPr>
        <p:spPr>
          <a:xfrm>
            <a:off x="4680075" y="46648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24"/>
          <p:cNvSpPr txBox="1"/>
          <p:nvPr/>
        </p:nvSpPr>
        <p:spPr>
          <a:xfrm>
            <a:off x="4561038" y="26193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24"/>
          <p:cNvSpPr txBox="1"/>
          <p:nvPr/>
        </p:nvSpPr>
        <p:spPr>
          <a:xfrm>
            <a:off x="1351000" y="3762425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paths: example</a:t>
            </a:r>
            <a:endParaRPr/>
          </a:p>
        </p:txBody>
      </p:sp>
      <p:sp>
        <p:nvSpPr>
          <p:cNvPr id="378" name="Google Shape;378;p2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25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25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5" name="Google Shape;385;p25"/>
          <p:cNvCxnSpPr>
            <a:stCxn id="380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25"/>
          <p:cNvCxnSpPr>
            <a:stCxn id="380" idx="4"/>
            <a:endCxn id="383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25"/>
          <p:cNvCxnSpPr>
            <a:stCxn id="380" idx="6"/>
            <a:endCxn id="381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25"/>
          <p:cNvCxnSpPr>
            <a:stCxn id="381" idx="2"/>
            <a:endCxn id="380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25"/>
          <p:cNvCxnSpPr>
            <a:stCxn id="383" idx="6"/>
            <a:endCxn id="381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25"/>
          <p:cNvCxnSpPr>
            <a:stCxn id="381" idx="4"/>
            <a:endCxn id="384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25"/>
          <p:cNvCxnSpPr>
            <a:stCxn id="384" idx="0"/>
            <a:endCxn id="383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25"/>
          <p:cNvCxnSpPr>
            <a:stCxn id="384" idx="1"/>
            <a:endCxn id="382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25"/>
          <p:cNvCxnSpPr>
            <a:stCxn id="382" idx="0"/>
            <a:endCxn id="379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25"/>
          <p:cNvCxnSpPr>
            <a:stCxn id="379" idx="3"/>
            <a:endCxn id="382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p25"/>
          <p:cNvCxnSpPr>
            <a:stCxn id="379" idx="6"/>
            <a:endCxn id="383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96" name="Google Shape;396;p25"/>
          <p:cNvSpPr txBox="1"/>
          <p:nvPr/>
        </p:nvSpPr>
        <p:spPr>
          <a:xfrm>
            <a:off x="6005250" y="5595425"/>
            <a:ext cx="2826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2 trans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25"/>
          <p:cNvSpPr txBox="1"/>
          <p:nvPr/>
        </p:nvSpPr>
        <p:spPr>
          <a:xfrm>
            <a:off x="2904874" y="334995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25"/>
          <p:cNvSpPr txBox="1"/>
          <p:nvPr/>
        </p:nvSpPr>
        <p:spPr>
          <a:xfrm>
            <a:off x="1543938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25"/>
          <p:cNvSpPr txBox="1"/>
          <p:nvPr/>
        </p:nvSpPr>
        <p:spPr>
          <a:xfrm>
            <a:off x="2098600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25"/>
          <p:cNvSpPr txBox="1"/>
          <p:nvPr/>
        </p:nvSpPr>
        <p:spPr>
          <a:xfrm>
            <a:off x="3528325" y="46402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25"/>
          <p:cNvSpPr txBox="1"/>
          <p:nvPr/>
        </p:nvSpPr>
        <p:spPr>
          <a:xfrm>
            <a:off x="2755088" y="48930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25"/>
          <p:cNvSpPr txBox="1"/>
          <p:nvPr/>
        </p:nvSpPr>
        <p:spPr>
          <a:xfrm>
            <a:off x="3846013" y="29082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25"/>
          <p:cNvSpPr txBox="1"/>
          <p:nvPr/>
        </p:nvSpPr>
        <p:spPr>
          <a:xfrm>
            <a:off x="2904863" y="22231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25"/>
          <p:cNvSpPr txBox="1"/>
          <p:nvPr/>
        </p:nvSpPr>
        <p:spPr>
          <a:xfrm>
            <a:off x="5095199" y="2223175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25"/>
          <p:cNvSpPr txBox="1"/>
          <p:nvPr/>
        </p:nvSpPr>
        <p:spPr>
          <a:xfrm>
            <a:off x="4751900" y="2748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25"/>
          <p:cNvSpPr txBox="1"/>
          <p:nvPr/>
        </p:nvSpPr>
        <p:spPr>
          <a:xfrm>
            <a:off x="4891025" y="4406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25"/>
          <p:cNvSpPr txBox="1"/>
          <p:nvPr/>
        </p:nvSpPr>
        <p:spPr>
          <a:xfrm>
            <a:off x="4751913" y="3381932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25"/>
          <p:cNvSpPr txBox="1"/>
          <p:nvPr/>
        </p:nvSpPr>
        <p:spPr>
          <a:xfrm>
            <a:off x="3798375" y="59704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25"/>
          <p:cNvSpPr txBox="1"/>
          <p:nvPr/>
        </p:nvSpPr>
        <p:spPr>
          <a:xfrm>
            <a:off x="1497375" y="4726925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17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25"/>
          <p:cNvSpPr txBox="1"/>
          <p:nvPr/>
        </p:nvSpPr>
        <p:spPr>
          <a:xfrm>
            <a:off x="1346325" y="241850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25"/>
          <p:cNvSpPr txBox="1"/>
          <p:nvPr/>
        </p:nvSpPr>
        <p:spPr>
          <a:xfrm>
            <a:off x="3528325" y="15460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25"/>
          <p:cNvSpPr txBox="1"/>
          <p:nvPr/>
        </p:nvSpPr>
        <p:spPr>
          <a:xfrm>
            <a:off x="6274875" y="24185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25"/>
          <p:cNvSpPr txBox="1"/>
          <p:nvPr/>
        </p:nvSpPr>
        <p:spPr>
          <a:xfrm>
            <a:off x="4303875" y="41651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25"/>
          <p:cNvSpPr txBox="1"/>
          <p:nvPr/>
        </p:nvSpPr>
        <p:spPr>
          <a:xfrm>
            <a:off x="4886875" y="32300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25"/>
          <p:cNvSpPr txBox="1"/>
          <p:nvPr/>
        </p:nvSpPr>
        <p:spPr>
          <a:xfrm>
            <a:off x="3113575" y="30264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25"/>
          <p:cNvSpPr txBox="1"/>
          <p:nvPr/>
        </p:nvSpPr>
        <p:spPr>
          <a:xfrm>
            <a:off x="4680075" y="46648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25"/>
          <p:cNvSpPr txBox="1"/>
          <p:nvPr/>
        </p:nvSpPr>
        <p:spPr>
          <a:xfrm>
            <a:off x="4561038" y="26193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25"/>
          <p:cNvSpPr txBox="1"/>
          <p:nvPr/>
        </p:nvSpPr>
        <p:spPr>
          <a:xfrm>
            <a:off x="1351000" y="3762425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paths: example</a:t>
            </a:r>
            <a:endParaRPr/>
          </a:p>
        </p:txBody>
      </p:sp>
      <p:sp>
        <p:nvSpPr>
          <p:cNvPr id="424" name="Google Shape;424;p2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26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6" name="Google Shape;426;p26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26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26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26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26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1" name="Google Shape;431;p26"/>
          <p:cNvCxnSpPr>
            <a:stCxn id="426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2" name="Google Shape;432;p26"/>
          <p:cNvCxnSpPr>
            <a:stCxn id="426" idx="4"/>
            <a:endCxn id="429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3" name="Google Shape;433;p26"/>
          <p:cNvCxnSpPr>
            <a:stCxn id="426" idx="6"/>
            <a:endCxn id="427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4" name="Google Shape;434;p26"/>
          <p:cNvCxnSpPr>
            <a:stCxn id="427" idx="2"/>
            <a:endCxn id="426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Google Shape;435;p26"/>
          <p:cNvCxnSpPr>
            <a:stCxn id="429" idx="6"/>
            <a:endCxn id="427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6" name="Google Shape;436;p26"/>
          <p:cNvCxnSpPr>
            <a:stCxn id="427" idx="4"/>
            <a:endCxn id="430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" name="Google Shape;437;p26"/>
          <p:cNvCxnSpPr>
            <a:stCxn id="430" idx="0"/>
            <a:endCxn id="429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26"/>
          <p:cNvCxnSpPr>
            <a:stCxn id="430" idx="1"/>
            <a:endCxn id="428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" name="Google Shape;439;p26"/>
          <p:cNvCxnSpPr>
            <a:stCxn id="428" idx="0"/>
            <a:endCxn id="425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" name="Google Shape;440;p26"/>
          <p:cNvCxnSpPr>
            <a:stCxn id="425" idx="3"/>
            <a:endCxn id="428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26"/>
          <p:cNvCxnSpPr>
            <a:stCxn id="425" idx="6"/>
            <a:endCxn id="429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42" name="Google Shape;442;p26"/>
          <p:cNvSpPr txBox="1"/>
          <p:nvPr/>
        </p:nvSpPr>
        <p:spPr>
          <a:xfrm>
            <a:off x="6005250" y="5595425"/>
            <a:ext cx="2826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3 start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26"/>
          <p:cNvSpPr txBox="1"/>
          <p:nvPr/>
        </p:nvSpPr>
        <p:spPr>
          <a:xfrm>
            <a:off x="2904874" y="334995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26"/>
          <p:cNvSpPr txBox="1"/>
          <p:nvPr/>
        </p:nvSpPr>
        <p:spPr>
          <a:xfrm>
            <a:off x="1543938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26"/>
          <p:cNvSpPr txBox="1"/>
          <p:nvPr/>
        </p:nvSpPr>
        <p:spPr>
          <a:xfrm>
            <a:off x="2098600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26"/>
          <p:cNvSpPr txBox="1"/>
          <p:nvPr/>
        </p:nvSpPr>
        <p:spPr>
          <a:xfrm>
            <a:off x="3528325" y="46402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26"/>
          <p:cNvSpPr txBox="1"/>
          <p:nvPr/>
        </p:nvSpPr>
        <p:spPr>
          <a:xfrm>
            <a:off x="2755088" y="48930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26"/>
          <p:cNvSpPr txBox="1"/>
          <p:nvPr/>
        </p:nvSpPr>
        <p:spPr>
          <a:xfrm>
            <a:off x="3846013" y="29082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26"/>
          <p:cNvSpPr txBox="1"/>
          <p:nvPr/>
        </p:nvSpPr>
        <p:spPr>
          <a:xfrm>
            <a:off x="2904863" y="22231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26"/>
          <p:cNvSpPr txBox="1"/>
          <p:nvPr/>
        </p:nvSpPr>
        <p:spPr>
          <a:xfrm>
            <a:off x="5095199" y="2223175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p26"/>
          <p:cNvSpPr txBox="1"/>
          <p:nvPr/>
        </p:nvSpPr>
        <p:spPr>
          <a:xfrm>
            <a:off x="4751900" y="2748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26"/>
          <p:cNvSpPr txBox="1"/>
          <p:nvPr/>
        </p:nvSpPr>
        <p:spPr>
          <a:xfrm>
            <a:off x="4891025" y="4406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26"/>
          <p:cNvSpPr txBox="1"/>
          <p:nvPr/>
        </p:nvSpPr>
        <p:spPr>
          <a:xfrm>
            <a:off x="4751913" y="3381932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" name="Google Shape;454;p26"/>
          <p:cNvSpPr txBox="1"/>
          <p:nvPr/>
        </p:nvSpPr>
        <p:spPr>
          <a:xfrm>
            <a:off x="3798375" y="59704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26"/>
          <p:cNvSpPr txBox="1"/>
          <p:nvPr/>
        </p:nvSpPr>
        <p:spPr>
          <a:xfrm>
            <a:off x="1497375" y="4726925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17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26"/>
          <p:cNvSpPr txBox="1"/>
          <p:nvPr/>
        </p:nvSpPr>
        <p:spPr>
          <a:xfrm>
            <a:off x="1346325" y="241850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26"/>
          <p:cNvSpPr txBox="1"/>
          <p:nvPr/>
        </p:nvSpPr>
        <p:spPr>
          <a:xfrm>
            <a:off x="3528325" y="15460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26"/>
          <p:cNvSpPr txBox="1"/>
          <p:nvPr/>
        </p:nvSpPr>
        <p:spPr>
          <a:xfrm>
            <a:off x="6274875" y="24185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26"/>
          <p:cNvSpPr txBox="1"/>
          <p:nvPr/>
        </p:nvSpPr>
        <p:spPr>
          <a:xfrm>
            <a:off x="4303875" y="41651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paths: example</a:t>
            </a:r>
            <a:endParaRPr/>
          </a:p>
        </p:txBody>
      </p:sp>
      <p:sp>
        <p:nvSpPr>
          <p:cNvPr id="465" name="Google Shape;465;p2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6" name="Google Shape;466;p27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27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27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27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27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27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2" name="Google Shape;472;p27"/>
          <p:cNvCxnSpPr>
            <a:stCxn id="467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3" name="Google Shape;473;p27"/>
          <p:cNvCxnSpPr>
            <a:stCxn id="467" idx="4"/>
            <a:endCxn id="470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4" name="Google Shape;474;p27"/>
          <p:cNvCxnSpPr>
            <a:stCxn id="467" idx="6"/>
            <a:endCxn id="468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5" name="Google Shape;475;p27"/>
          <p:cNvCxnSpPr>
            <a:stCxn id="468" idx="2"/>
            <a:endCxn id="467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6" name="Google Shape;476;p27"/>
          <p:cNvCxnSpPr>
            <a:stCxn id="470" idx="6"/>
            <a:endCxn id="468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7" name="Google Shape;477;p27"/>
          <p:cNvCxnSpPr>
            <a:stCxn id="468" idx="4"/>
            <a:endCxn id="471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8" name="Google Shape;478;p27"/>
          <p:cNvCxnSpPr>
            <a:stCxn id="471" idx="0"/>
            <a:endCxn id="470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9" name="Google Shape;479;p27"/>
          <p:cNvCxnSpPr>
            <a:stCxn id="471" idx="1"/>
            <a:endCxn id="469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0" name="Google Shape;480;p27"/>
          <p:cNvCxnSpPr>
            <a:stCxn id="469" idx="0"/>
            <a:endCxn id="466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" name="Google Shape;481;p27"/>
          <p:cNvCxnSpPr>
            <a:stCxn id="466" idx="3"/>
            <a:endCxn id="469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2" name="Google Shape;482;p27"/>
          <p:cNvCxnSpPr>
            <a:stCxn id="466" idx="6"/>
            <a:endCxn id="470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83" name="Google Shape;483;p27"/>
          <p:cNvSpPr txBox="1"/>
          <p:nvPr/>
        </p:nvSpPr>
        <p:spPr>
          <a:xfrm>
            <a:off x="6005250" y="5595425"/>
            <a:ext cx="2826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3 msgs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27"/>
          <p:cNvSpPr txBox="1"/>
          <p:nvPr/>
        </p:nvSpPr>
        <p:spPr>
          <a:xfrm>
            <a:off x="2904874" y="334995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Google Shape;485;p27"/>
          <p:cNvSpPr txBox="1"/>
          <p:nvPr/>
        </p:nvSpPr>
        <p:spPr>
          <a:xfrm>
            <a:off x="1543938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27"/>
          <p:cNvSpPr txBox="1"/>
          <p:nvPr/>
        </p:nvSpPr>
        <p:spPr>
          <a:xfrm>
            <a:off x="2098600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27"/>
          <p:cNvSpPr txBox="1"/>
          <p:nvPr/>
        </p:nvSpPr>
        <p:spPr>
          <a:xfrm>
            <a:off x="3528325" y="46402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27"/>
          <p:cNvSpPr txBox="1"/>
          <p:nvPr/>
        </p:nvSpPr>
        <p:spPr>
          <a:xfrm>
            <a:off x="2755088" y="48930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27"/>
          <p:cNvSpPr txBox="1"/>
          <p:nvPr/>
        </p:nvSpPr>
        <p:spPr>
          <a:xfrm>
            <a:off x="3846013" y="29082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27"/>
          <p:cNvSpPr txBox="1"/>
          <p:nvPr/>
        </p:nvSpPr>
        <p:spPr>
          <a:xfrm>
            <a:off x="2904863" y="22231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27"/>
          <p:cNvSpPr txBox="1"/>
          <p:nvPr/>
        </p:nvSpPr>
        <p:spPr>
          <a:xfrm>
            <a:off x="5095199" y="2223175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2" name="Google Shape;492;p27"/>
          <p:cNvSpPr txBox="1"/>
          <p:nvPr/>
        </p:nvSpPr>
        <p:spPr>
          <a:xfrm>
            <a:off x="4751900" y="2748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27"/>
          <p:cNvSpPr txBox="1"/>
          <p:nvPr/>
        </p:nvSpPr>
        <p:spPr>
          <a:xfrm>
            <a:off x="4891025" y="4406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27"/>
          <p:cNvSpPr txBox="1"/>
          <p:nvPr/>
        </p:nvSpPr>
        <p:spPr>
          <a:xfrm>
            <a:off x="4751913" y="3381932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5" name="Google Shape;495;p27"/>
          <p:cNvSpPr txBox="1"/>
          <p:nvPr/>
        </p:nvSpPr>
        <p:spPr>
          <a:xfrm>
            <a:off x="3798375" y="59704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p27"/>
          <p:cNvSpPr txBox="1"/>
          <p:nvPr/>
        </p:nvSpPr>
        <p:spPr>
          <a:xfrm>
            <a:off x="1497375" y="4726925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17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27"/>
          <p:cNvSpPr txBox="1"/>
          <p:nvPr/>
        </p:nvSpPr>
        <p:spPr>
          <a:xfrm>
            <a:off x="1346325" y="241850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27"/>
          <p:cNvSpPr txBox="1"/>
          <p:nvPr/>
        </p:nvSpPr>
        <p:spPr>
          <a:xfrm>
            <a:off x="3528325" y="15460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9" name="Google Shape;499;p27"/>
          <p:cNvSpPr txBox="1"/>
          <p:nvPr/>
        </p:nvSpPr>
        <p:spPr>
          <a:xfrm>
            <a:off x="6274875" y="24185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p27"/>
          <p:cNvSpPr txBox="1"/>
          <p:nvPr/>
        </p:nvSpPr>
        <p:spPr>
          <a:xfrm>
            <a:off x="4303875" y="41651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27"/>
          <p:cNvSpPr txBox="1"/>
          <p:nvPr/>
        </p:nvSpPr>
        <p:spPr>
          <a:xfrm>
            <a:off x="4886875" y="32300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27"/>
          <p:cNvSpPr txBox="1"/>
          <p:nvPr/>
        </p:nvSpPr>
        <p:spPr>
          <a:xfrm>
            <a:off x="3113575" y="30264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27"/>
          <p:cNvSpPr txBox="1"/>
          <p:nvPr/>
        </p:nvSpPr>
        <p:spPr>
          <a:xfrm>
            <a:off x="4680075" y="46648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27"/>
          <p:cNvSpPr txBox="1"/>
          <p:nvPr/>
        </p:nvSpPr>
        <p:spPr>
          <a:xfrm>
            <a:off x="4561038" y="26193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Google Shape;505;p27"/>
          <p:cNvSpPr txBox="1"/>
          <p:nvPr/>
        </p:nvSpPr>
        <p:spPr>
          <a:xfrm>
            <a:off x="1351000" y="3762425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27"/>
          <p:cNvSpPr txBox="1"/>
          <p:nvPr/>
        </p:nvSpPr>
        <p:spPr>
          <a:xfrm>
            <a:off x="2521675" y="4574525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27"/>
          <p:cNvSpPr txBox="1"/>
          <p:nvPr/>
        </p:nvSpPr>
        <p:spPr>
          <a:xfrm>
            <a:off x="3600875" y="431430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27"/>
          <p:cNvSpPr txBox="1"/>
          <p:nvPr/>
        </p:nvSpPr>
        <p:spPr>
          <a:xfrm>
            <a:off x="2521675" y="2299375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27"/>
          <p:cNvSpPr txBox="1"/>
          <p:nvPr/>
        </p:nvSpPr>
        <p:spPr>
          <a:xfrm>
            <a:off x="2214363" y="3273225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17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27"/>
          <p:cNvSpPr txBox="1"/>
          <p:nvPr/>
        </p:nvSpPr>
        <p:spPr>
          <a:xfrm>
            <a:off x="5427125" y="2223175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paths: example</a:t>
            </a:r>
            <a:endParaRPr/>
          </a:p>
        </p:txBody>
      </p:sp>
      <p:sp>
        <p:nvSpPr>
          <p:cNvPr id="516" name="Google Shape;516;p2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28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28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9" name="Google Shape;519;p28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28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" name="Google Shape;521;p28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2" name="Google Shape;522;p28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3" name="Google Shape;523;p28"/>
          <p:cNvCxnSpPr>
            <a:stCxn id="518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" name="Google Shape;524;p28"/>
          <p:cNvCxnSpPr>
            <a:stCxn id="518" idx="4"/>
            <a:endCxn id="521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5" name="Google Shape;525;p28"/>
          <p:cNvCxnSpPr>
            <a:stCxn id="518" idx="6"/>
            <a:endCxn id="519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6" name="Google Shape;526;p28"/>
          <p:cNvCxnSpPr>
            <a:stCxn id="519" idx="2"/>
            <a:endCxn id="518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7" name="Google Shape;527;p28"/>
          <p:cNvCxnSpPr>
            <a:stCxn id="521" idx="6"/>
            <a:endCxn id="519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8" name="Google Shape;528;p28"/>
          <p:cNvCxnSpPr>
            <a:stCxn id="519" idx="4"/>
            <a:endCxn id="522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9" name="Google Shape;529;p28"/>
          <p:cNvCxnSpPr>
            <a:stCxn id="522" idx="0"/>
            <a:endCxn id="521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0" name="Google Shape;530;p28"/>
          <p:cNvCxnSpPr>
            <a:stCxn id="522" idx="1"/>
            <a:endCxn id="520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p28"/>
          <p:cNvCxnSpPr>
            <a:stCxn id="520" idx="0"/>
            <a:endCxn id="517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2" name="Google Shape;532;p28"/>
          <p:cNvCxnSpPr>
            <a:stCxn id="517" idx="3"/>
            <a:endCxn id="520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3" name="Google Shape;533;p28"/>
          <p:cNvCxnSpPr>
            <a:stCxn id="517" idx="6"/>
            <a:endCxn id="521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34" name="Google Shape;534;p28"/>
          <p:cNvSpPr txBox="1"/>
          <p:nvPr/>
        </p:nvSpPr>
        <p:spPr>
          <a:xfrm>
            <a:off x="6005250" y="5595425"/>
            <a:ext cx="2826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3 trans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5" name="Google Shape;535;p28"/>
          <p:cNvSpPr txBox="1"/>
          <p:nvPr/>
        </p:nvSpPr>
        <p:spPr>
          <a:xfrm>
            <a:off x="2904874" y="334995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6" name="Google Shape;536;p28"/>
          <p:cNvSpPr txBox="1"/>
          <p:nvPr/>
        </p:nvSpPr>
        <p:spPr>
          <a:xfrm>
            <a:off x="1543938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7" name="Google Shape;537;p28"/>
          <p:cNvSpPr txBox="1"/>
          <p:nvPr/>
        </p:nvSpPr>
        <p:spPr>
          <a:xfrm>
            <a:off x="2098600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8" name="Google Shape;538;p28"/>
          <p:cNvSpPr txBox="1"/>
          <p:nvPr/>
        </p:nvSpPr>
        <p:spPr>
          <a:xfrm>
            <a:off x="3528325" y="46402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" name="Google Shape;539;p28"/>
          <p:cNvSpPr txBox="1"/>
          <p:nvPr/>
        </p:nvSpPr>
        <p:spPr>
          <a:xfrm>
            <a:off x="2755088" y="48930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0" name="Google Shape;540;p28"/>
          <p:cNvSpPr txBox="1"/>
          <p:nvPr/>
        </p:nvSpPr>
        <p:spPr>
          <a:xfrm>
            <a:off x="3846013" y="29082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1" name="Google Shape;541;p28"/>
          <p:cNvSpPr txBox="1"/>
          <p:nvPr/>
        </p:nvSpPr>
        <p:spPr>
          <a:xfrm>
            <a:off x="2904863" y="22231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28"/>
          <p:cNvSpPr txBox="1"/>
          <p:nvPr/>
        </p:nvSpPr>
        <p:spPr>
          <a:xfrm>
            <a:off x="5095199" y="2223175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p28"/>
          <p:cNvSpPr txBox="1"/>
          <p:nvPr/>
        </p:nvSpPr>
        <p:spPr>
          <a:xfrm>
            <a:off x="4751900" y="2748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28"/>
          <p:cNvSpPr txBox="1"/>
          <p:nvPr/>
        </p:nvSpPr>
        <p:spPr>
          <a:xfrm>
            <a:off x="4891025" y="4406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28"/>
          <p:cNvSpPr txBox="1"/>
          <p:nvPr/>
        </p:nvSpPr>
        <p:spPr>
          <a:xfrm>
            <a:off x="4751913" y="3381932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28"/>
          <p:cNvSpPr txBox="1"/>
          <p:nvPr/>
        </p:nvSpPr>
        <p:spPr>
          <a:xfrm>
            <a:off x="3798375" y="59704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28"/>
          <p:cNvSpPr txBox="1"/>
          <p:nvPr/>
        </p:nvSpPr>
        <p:spPr>
          <a:xfrm>
            <a:off x="1497375" y="4726925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8" name="Google Shape;548;p28"/>
          <p:cNvSpPr txBox="1"/>
          <p:nvPr/>
        </p:nvSpPr>
        <p:spPr>
          <a:xfrm>
            <a:off x="1346325" y="241850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28"/>
          <p:cNvSpPr txBox="1"/>
          <p:nvPr/>
        </p:nvSpPr>
        <p:spPr>
          <a:xfrm>
            <a:off x="3528325" y="15460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Google Shape;550;p28"/>
          <p:cNvSpPr txBox="1"/>
          <p:nvPr/>
        </p:nvSpPr>
        <p:spPr>
          <a:xfrm>
            <a:off x="6274875" y="24185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28"/>
          <p:cNvSpPr txBox="1"/>
          <p:nvPr/>
        </p:nvSpPr>
        <p:spPr>
          <a:xfrm>
            <a:off x="4303875" y="41651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28"/>
          <p:cNvSpPr txBox="1"/>
          <p:nvPr/>
        </p:nvSpPr>
        <p:spPr>
          <a:xfrm>
            <a:off x="4886875" y="32300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28"/>
          <p:cNvSpPr txBox="1"/>
          <p:nvPr/>
        </p:nvSpPr>
        <p:spPr>
          <a:xfrm>
            <a:off x="3113575" y="30264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" name="Google Shape;554;p28"/>
          <p:cNvSpPr txBox="1"/>
          <p:nvPr/>
        </p:nvSpPr>
        <p:spPr>
          <a:xfrm>
            <a:off x="4680075" y="46648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5" name="Google Shape;555;p28"/>
          <p:cNvSpPr txBox="1"/>
          <p:nvPr/>
        </p:nvSpPr>
        <p:spPr>
          <a:xfrm>
            <a:off x="4561038" y="261935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p28"/>
          <p:cNvSpPr txBox="1"/>
          <p:nvPr/>
        </p:nvSpPr>
        <p:spPr>
          <a:xfrm>
            <a:off x="1351000" y="3762425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" name="Google Shape;557;p28"/>
          <p:cNvSpPr txBox="1"/>
          <p:nvPr/>
        </p:nvSpPr>
        <p:spPr>
          <a:xfrm>
            <a:off x="2521675" y="4574525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p28"/>
          <p:cNvSpPr txBox="1"/>
          <p:nvPr/>
        </p:nvSpPr>
        <p:spPr>
          <a:xfrm>
            <a:off x="3600875" y="431430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" name="Google Shape;559;p28"/>
          <p:cNvSpPr txBox="1"/>
          <p:nvPr/>
        </p:nvSpPr>
        <p:spPr>
          <a:xfrm>
            <a:off x="2521675" y="2299375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28"/>
          <p:cNvSpPr txBox="1"/>
          <p:nvPr/>
        </p:nvSpPr>
        <p:spPr>
          <a:xfrm>
            <a:off x="2214363" y="3273225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17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1" name="Google Shape;561;p28"/>
          <p:cNvSpPr txBox="1"/>
          <p:nvPr/>
        </p:nvSpPr>
        <p:spPr>
          <a:xfrm>
            <a:off x="5427125" y="2223175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paths: example</a:t>
            </a:r>
            <a:endParaRPr/>
          </a:p>
        </p:txBody>
      </p:sp>
      <p:sp>
        <p:nvSpPr>
          <p:cNvPr id="567" name="Google Shape;567;p2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29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9" name="Google Shape;569;p29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0" name="Google Shape;570;p29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1" name="Google Shape;571;p29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2" name="Google Shape;572;p29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29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4" name="Google Shape;574;p29"/>
          <p:cNvCxnSpPr>
            <a:stCxn id="569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5" name="Google Shape;575;p29"/>
          <p:cNvCxnSpPr>
            <a:stCxn id="569" idx="4"/>
            <a:endCxn id="572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6" name="Google Shape;576;p29"/>
          <p:cNvCxnSpPr>
            <a:stCxn id="569" idx="6"/>
            <a:endCxn id="570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7" name="Google Shape;577;p29"/>
          <p:cNvCxnSpPr>
            <a:stCxn id="570" idx="2"/>
            <a:endCxn id="569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8" name="Google Shape;578;p29"/>
          <p:cNvCxnSpPr>
            <a:stCxn id="572" idx="6"/>
            <a:endCxn id="570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9" name="Google Shape;579;p29"/>
          <p:cNvCxnSpPr>
            <a:stCxn id="570" idx="4"/>
            <a:endCxn id="573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0" name="Google Shape;580;p29"/>
          <p:cNvCxnSpPr>
            <a:stCxn id="573" idx="0"/>
            <a:endCxn id="572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1" name="Google Shape;581;p29"/>
          <p:cNvCxnSpPr>
            <a:stCxn id="573" idx="1"/>
            <a:endCxn id="571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2" name="Google Shape;582;p29"/>
          <p:cNvCxnSpPr>
            <a:stCxn id="571" idx="0"/>
            <a:endCxn id="568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3" name="Google Shape;583;p29"/>
          <p:cNvCxnSpPr>
            <a:stCxn id="568" idx="3"/>
            <a:endCxn id="571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4" name="Google Shape;584;p29"/>
          <p:cNvCxnSpPr>
            <a:stCxn id="568" idx="6"/>
            <a:endCxn id="572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85" name="Google Shape;585;p29"/>
          <p:cNvSpPr txBox="1"/>
          <p:nvPr/>
        </p:nvSpPr>
        <p:spPr>
          <a:xfrm>
            <a:off x="6005250" y="5595425"/>
            <a:ext cx="2826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4 start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6" name="Google Shape;586;p29"/>
          <p:cNvSpPr txBox="1"/>
          <p:nvPr/>
        </p:nvSpPr>
        <p:spPr>
          <a:xfrm>
            <a:off x="2904874" y="334995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29"/>
          <p:cNvSpPr txBox="1"/>
          <p:nvPr/>
        </p:nvSpPr>
        <p:spPr>
          <a:xfrm>
            <a:off x="1543938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29"/>
          <p:cNvSpPr txBox="1"/>
          <p:nvPr/>
        </p:nvSpPr>
        <p:spPr>
          <a:xfrm>
            <a:off x="2098600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9" name="Google Shape;589;p29"/>
          <p:cNvSpPr txBox="1"/>
          <p:nvPr/>
        </p:nvSpPr>
        <p:spPr>
          <a:xfrm>
            <a:off x="3528325" y="46402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29"/>
          <p:cNvSpPr txBox="1"/>
          <p:nvPr/>
        </p:nvSpPr>
        <p:spPr>
          <a:xfrm>
            <a:off x="2755088" y="48930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1" name="Google Shape;591;p29"/>
          <p:cNvSpPr txBox="1"/>
          <p:nvPr/>
        </p:nvSpPr>
        <p:spPr>
          <a:xfrm>
            <a:off x="3846013" y="29082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2" name="Google Shape;592;p29"/>
          <p:cNvSpPr txBox="1"/>
          <p:nvPr/>
        </p:nvSpPr>
        <p:spPr>
          <a:xfrm>
            <a:off x="2904863" y="22231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3" name="Google Shape;593;p29"/>
          <p:cNvSpPr txBox="1"/>
          <p:nvPr/>
        </p:nvSpPr>
        <p:spPr>
          <a:xfrm>
            <a:off x="5095199" y="2223175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4" name="Google Shape;594;p29"/>
          <p:cNvSpPr txBox="1"/>
          <p:nvPr/>
        </p:nvSpPr>
        <p:spPr>
          <a:xfrm>
            <a:off x="4751900" y="2748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5" name="Google Shape;595;p29"/>
          <p:cNvSpPr txBox="1"/>
          <p:nvPr/>
        </p:nvSpPr>
        <p:spPr>
          <a:xfrm>
            <a:off x="4891025" y="4406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6" name="Google Shape;596;p29"/>
          <p:cNvSpPr txBox="1"/>
          <p:nvPr/>
        </p:nvSpPr>
        <p:spPr>
          <a:xfrm>
            <a:off x="4751913" y="3381932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29"/>
          <p:cNvSpPr txBox="1"/>
          <p:nvPr/>
        </p:nvSpPr>
        <p:spPr>
          <a:xfrm>
            <a:off x="3798375" y="59704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8" name="Google Shape;598;p29"/>
          <p:cNvSpPr txBox="1"/>
          <p:nvPr/>
        </p:nvSpPr>
        <p:spPr>
          <a:xfrm>
            <a:off x="1497375" y="4726925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29"/>
          <p:cNvSpPr txBox="1"/>
          <p:nvPr/>
        </p:nvSpPr>
        <p:spPr>
          <a:xfrm>
            <a:off x="1346325" y="241850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29"/>
          <p:cNvSpPr txBox="1"/>
          <p:nvPr/>
        </p:nvSpPr>
        <p:spPr>
          <a:xfrm>
            <a:off x="3528325" y="15460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Google Shape;601;p29"/>
          <p:cNvSpPr txBox="1"/>
          <p:nvPr/>
        </p:nvSpPr>
        <p:spPr>
          <a:xfrm>
            <a:off x="6274875" y="24185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" name="Google Shape;602;p29"/>
          <p:cNvSpPr txBox="1"/>
          <p:nvPr/>
        </p:nvSpPr>
        <p:spPr>
          <a:xfrm>
            <a:off x="4303875" y="41651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paths: example</a:t>
            </a:r>
            <a:endParaRPr/>
          </a:p>
        </p:txBody>
      </p:sp>
      <p:sp>
        <p:nvSpPr>
          <p:cNvPr id="608" name="Google Shape;608;p3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9" name="Google Shape;609;p30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30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1" name="Google Shape;611;p30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30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30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4" name="Google Shape;614;p30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5" name="Google Shape;615;p30"/>
          <p:cNvCxnSpPr>
            <a:stCxn id="610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6" name="Google Shape;616;p30"/>
          <p:cNvCxnSpPr>
            <a:stCxn id="610" idx="4"/>
            <a:endCxn id="613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7" name="Google Shape;617;p30"/>
          <p:cNvCxnSpPr>
            <a:stCxn id="610" idx="6"/>
            <a:endCxn id="611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8" name="Google Shape;618;p30"/>
          <p:cNvCxnSpPr>
            <a:stCxn id="611" idx="2"/>
            <a:endCxn id="610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9" name="Google Shape;619;p30"/>
          <p:cNvCxnSpPr>
            <a:stCxn id="613" idx="6"/>
            <a:endCxn id="611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0" name="Google Shape;620;p30"/>
          <p:cNvCxnSpPr>
            <a:stCxn id="611" idx="4"/>
            <a:endCxn id="614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1" name="Google Shape;621;p30"/>
          <p:cNvCxnSpPr>
            <a:stCxn id="614" idx="0"/>
            <a:endCxn id="613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2" name="Google Shape;622;p30"/>
          <p:cNvCxnSpPr>
            <a:stCxn id="614" idx="1"/>
            <a:endCxn id="612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3" name="Google Shape;623;p30"/>
          <p:cNvCxnSpPr>
            <a:stCxn id="612" idx="0"/>
            <a:endCxn id="609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4" name="Google Shape;624;p30"/>
          <p:cNvCxnSpPr>
            <a:stCxn id="609" idx="3"/>
            <a:endCxn id="612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5" name="Google Shape;625;p30"/>
          <p:cNvCxnSpPr>
            <a:stCxn id="609" idx="6"/>
            <a:endCxn id="613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26" name="Google Shape;626;p30"/>
          <p:cNvSpPr txBox="1"/>
          <p:nvPr/>
        </p:nvSpPr>
        <p:spPr>
          <a:xfrm>
            <a:off x="6005250" y="4726925"/>
            <a:ext cx="2826900" cy="13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4 start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Round 5 start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Round 6 start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7" name="Google Shape;627;p30"/>
          <p:cNvSpPr txBox="1"/>
          <p:nvPr/>
        </p:nvSpPr>
        <p:spPr>
          <a:xfrm>
            <a:off x="2904874" y="334995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8" name="Google Shape;628;p30"/>
          <p:cNvSpPr txBox="1"/>
          <p:nvPr/>
        </p:nvSpPr>
        <p:spPr>
          <a:xfrm>
            <a:off x="1543938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9" name="Google Shape;629;p30"/>
          <p:cNvSpPr txBox="1"/>
          <p:nvPr/>
        </p:nvSpPr>
        <p:spPr>
          <a:xfrm>
            <a:off x="2098600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30"/>
          <p:cNvSpPr txBox="1"/>
          <p:nvPr/>
        </p:nvSpPr>
        <p:spPr>
          <a:xfrm>
            <a:off x="3528325" y="46402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30"/>
          <p:cNvSpPr txBox="1"/>
          <p:nvPr/>
        </p:nvSpPr>
        <p:spPr>
          <a:xfrm>
            <a:off x="2755088" y="48930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30"/>
          <p:cNvSpPr txBox="1"/>
          <p:nvPr/>
        </p:nvSpPr>
        <p:spPr>
          <a:xfrm>
            <a:off x="3846013" y="29082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30"/>
          <p:cNvSpPr txBox="1"/>
          <p:nvPr/>
        </p:nvSpPr>
        <p:spPr>
          <a:xfrm>
            <a:off x="2904863" y="22231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30"/>
          <p:cNvSpPr txBox="1"/>
          <p:nvPr/>
        </p:nvSpPr>
        <p:spPr>
          <a:xfrm>
            <a:off x="5095199" y="2223175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5" name="Google Shape;635;p30"/>
          <p:cNvSpPr txBox="1"/>
          <p:nvPr/>
        </p:nvSpPr>
        <p:spPr>
          <a:xfrm>
            <a:off x="4751900" y="2748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6" name="Google Shape;636;p30"/>
          <p:cNvSpPr txBox="1"/>
          <p:nvPr/>
        </p:nvSpPr>
        <p:spPr>
          <a:xfrm>
            <a:off x="4891025" y="4406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30"/>
          <p:cNvSpPr txBox="1"/>
          <p:nvPr/>
        </p:nvSpPr>
        <p:spPr>
          <a:xfrm>
            <a:off x="4751913" y="3381932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8" name="Google Shape;638;p30"/>
          <p:cNvSpPr txBox="1"/>
          <p:nvPr/>
        </p:nvSpPr>
        <p:spPr>
          <a:xfrm>
            <a:off x="3798375" y="59704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9" name="Google Shape;639;p30"/>
          <p:cNvSpPr txBox="1"/>
          <p:nvPr/>
        </p:nvSpPr>
        <p:spPr>
          <a:xfrm>
            <a:off x="1497375" y="4726925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0" name="Google Shape;640;p30"/>
          <p:cNvSpPr txBox="1"/>
          <p:nvPr/>
        </p:nvSpPr>
        <p:spPr>
          <a:xfrm>
            <a:off x="1346325" y="241850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1" name="Google Shape;641;p30"/>
          <p:cNvSpPr txBox="1"/>
          <p:nvPr/>
        </p:nvSpPr>
        <p:spPr>
          <a:xfrm>
            <a:off x="3528325" y="15460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2" name="Google Shape;642;p30"/>
          <p:cNvSpPr txBox="1"/>
          <p:nvPr/>
        </p:nvSpPr>
        <p:spPr>
          <a:xfrm>
            <a:off x="6274875" y="24185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3" name="Google Shape;643;p30"/>
          <p:cNvSpPr txBox="1"/>
          <p:nvPr/>
        </p:nvSpPr>
        <p:spPr>
          <a:xfrm>
            <a:off x="4303875" y="41651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recap</a:t>
            </a:r>
            <a:endParaRPr/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Synchronous vs asynchronous models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Failure models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Techniques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Proofs by induction and simulation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Concepts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Breaking symmetry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Wave propagation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“Convergecast”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Correctness</a:t>
            </a:r>
            <a:endParaRPr/>
          </a:p>
        </p:txBody>
      </p:sp>
      <p:sp>
        <p:nvSpPr>
          <p:cNvPr id="649" name="Google Shape;649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show that after n-1 rounds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0000FF"/>
                </a:solidFill>
              </a:rPr>
              <a:t>d</a:t>
            </a:r>
            <a:r>
              <a:rPr lang="en">
                <a:solidFill>
                  <a:srgbClr val="0000FF"/>
                </a:solidFill>
              </a:rPr>
              <a:t>ist</a:t>
            </a:r>
            <a:r>
              <a:rPr baseline="-25000" lang="en">
                <a:solidFill>
                  <a:srgbClr val="0000FF"/>
                </a:solidFill>
              </a:rPr>
              <a:t>i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has shortest distance to root i</a:t>
            </a:r>
            <a:r>
              <a:rPr baseline="-25000" lang="en"/>
              <a:t>0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0000FF"/>
                </a:solidFill>
              </a:rPr>
              <a:t>p</a:t>
            </a:r>
            <a:r>
              <a:rPr lang="en">
                <a:solidFill>
                  <a:srgbClr val="0000FF"/>
                </a:solidFill>
              </a:rPr>
              <a:t>arent</a:t>
            </a:r>
            <a:r>
              <a:rPr lang="en"/>
              <a:t> is predecessor on shortest path to i</a:t>
            </a:r>
            <a:r>
              <a:rPr baseline="-25000" lang="en"/>
              <a:t>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Correctness</a:t>
            </a:r>
            <a:endParaRPr/>
          </a:p>
        </p:txBody>
      </p:sp>
      <p:sp>
        <p:nvSpPr>
          <p:cNvPr id="656" name="Google Shape;656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show that after n-1 rounds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0000FF"/>
                </a:solidFill>
              </a:rPr>
              <a:t>dist</a:t>
            </a:r>
            <a:r>
              <a:rPr baseline="-25000" lang="en">
                <a:solidFill>
                  <a:srgbClr val="0000FF"/>
                </a:solidFill>
              </a:rPr>
              <a:t>i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has shortest distance to root i</a:t>
            </a:r>
            <a:r>
              <a:rPr baseline="-25000" lang="en"/>
              <a:t>0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0000FF"/>
                </a:solidFill>
              </a:rPr>
              <a:t>parent</a:t>
            </a:r>
            <a:r>
              <a:rPr lang="en"/>
              <a:t> is predecessor on shortest path to i</a:t>
            </a:r>
            <a:r>
              <a:rPr baseline="-25000" lang="en"/>
              <a:t>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Proof by induction on number of rounds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What is the invariant? What is the relevant property after r rounds?</a:t>
            </a:r>
            <a:endParaRPr/>
          </a:p>
        </p:txBody>
      </p:sp>
      <p:sp>
        <p:nvSpPr>
          <p:cNvPr id="657" name="Google Shape;657;p3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invariant</a:t>
            </a:r>
            <a:endParaRPr/>
          </a:p>
        </p:txBody>
      </p:sp>
      <p:sp>
        <p:nvSpPr>
          <p:cNvPr id="663" name="Google Shape;663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process i has </a:t>
            </a:r>
            <a:r>
              <a:rPr lang="en">
                <a:solidFill>
                  <a:srgbClr val="0000FF"/>
                </a:solidFill>
              </a:rPr>
              <a:t>dist</a:t>
            </a:r>
            <a:r>
              <a:rPr baseline="-25000" lang="en">
                <a:solidFill>
                  <a:srgbClr val="0000FF"/>
                </a:solidFill>
              </a:rPr>
              <a:t>i</a:t>
            </a:r>
            <a:r>
              <a:rPr lang="en"/>
              <a:t> and </a:t>
            </a:r>
            <a:r>
              <a:rPr lang="en">
                <a:solidFill>
                  <a:srgbClr val="0000FF"/>
                </a:solidFill>
              </a:rPr>
              <a:t>parent</a:t>
            </a:r>
            <a:r>
              <a:rPr baseline="-25000" lang="en">
                <a:solidFill>
                  <a:srgbClr val="0000FF"/>
                </a:solidFill>
              </a:rPr>
              <a:t>i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corresponding to a shortest path from i</a:t>
            </a:r>
            <a:r>
              <a:rPr baseline="-25000" lang="en"/>
              <a:t>0</a:t>
            </a:r>
            <a:r>
              <a:rPr lang="en"/>
              <a:t> to i among those paths that </a:t>
            </a:r>
            <a:r>
              <a:rPr i="1" lang="en"/>
              <a:t>consist of at most r hops</a:t>
            </a:r>
            <a:r>
              <a:rPr lang="en"/>
              <a:t> (edges).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there is no such path, </a:t>
            </a:r>
            <a:r>
              <a:rPr lang="en">
                <a:solidFill>
                  <a:srgbClr val="0000FF"/>
                </a:solidFill>
              </a:rPr>
              <a:t>dist</a:t>
            </a:r>
            <a:r>
              <a:rPr baseline="-25000" lang="en">
                <a:solidFill>
                  <a:srgbClr val="0000FF"/>
                </a:solidFill>
              </a:rPr>
              <a:t>i</a:t>
            </a:r>
            <a:r>
              <a:rPr baseline="-25000" lang="en"/>
              <a:t> </a:t>
            </a:r>
            <a:r>
              <a:rPr lang="en"/>
              <a:t>= ∞ and </a:t>
            </a:r>
            <a:r>
              <a:rPr lang="en">
                <a:solidFill>
                  <a:srgbClr val="0000FF"/>
                </a:solidFill>
              </a:rPr>
              <a:t>parent</a:t>
            </a:r>
            <a:r>
              <a:rPr baseline="-25000" lang="en">
                <a:solidFill>
                  <a:srgbClr val="0000FF"/>
                </a:solidFill>
              </a:rPr>
              <a:t>i</a:t>
            </a:r>
            <a:r>
              <a:rPr lang="en"/>
              <a:t> = null.</a:t>
            </a:r>
            <a:endParaRPr/>
          </a:p>
        </p:txBody>
      </p:sp>
      <p:sp>
        <p:nvSpPr>
          <p:cNvPr id="664" name="Google Shape;664;p3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sketch</a:t>
            </a:r>
            <a:endParaRPr/>
          </a:p>
        </p:txBody>
      </p:sp>
      <p:sp>
        <p:nvSpPr>
          <p:cNvPr id="670" name="Google Shape;670;p3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Invariant: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dist</a:t>
            </a:r>
            <a:r>
              <a:rPr baseline="-25000" lang="en">
                <a:solidFill>
                  <a:srgbClr val="0000FF"/>
                </a:solidFill>
              </a:rPr>
              <a:t>i</a:t>
            </a:r>
            <a:r>
              <a:rPr lang="en"/>
              <a:t> and </a:t>
            </a:r>
            <a:r>
              <a:rPr lang="en">
                <a:solidFill>
                  <a:srgbClr val="0000FF"/>
                </a:solidFill>
              </a:rPr>
              <a:t>parent</a:t>
            </a:r>
            <a:r>
              <a:rPr baseline="-25000" lang="en">
                <a:solidFill>
                  <a:srgbClr val="0000FF"/>
                </a:solidFill>
              </a:rPr>
              <a:t>i</a:t>
            </a:r>
            <a:r>
              <a:rPr lang="en"/>
              <a:t> correspond to shortest path of at most r hops (or infinite/null)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Inductive step (assume for r−1, prove for r):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By inductive hypothesis, any message i receives on round r with finite distance comes from nodes with shortest routes of length at most r−1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Node i picks shortest route of length at most 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If messages have infinite distance, then no change</a:t>
            </a:r>
            <a:endParaRPr/>
          </a:p>
        </p:txBody>
      </p:sp>
      <p:sp>
        <p:nvSpPr>
          <p:cNvPr id="671" name="Google Shape;671;p3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</a:t>
            </a:r>
            <a:endParaRPr/>
          </a:p>
        </p:txBody>
      </p:sp>
      <p:sp>
        <p:nvSpPr>
          <p:cNvPr id="677" name="Google Shape;677;p3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Bellman-Ford: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Time: n−1 rounds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Messages: (n−1)</a:t>
            </a:r>
            <a:r>
              <a:rPr lang="en"/>
              <a:t>|E|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Worse than BFS: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Time: </a:t>
            </a:r>
            <a:r>
              <a:rPr i="1" lang="en"/>
              <a:t>diam </a:t>
            </a:r>
            <a:r>
              <a:rPr lang="en"/>
              <a:t>rounds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Messages: |E|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Why does Bellman-Ford take n−1 rounds?</a:t>
            </a:r>
            <a:endParaRPr/>
          </a:p>
        </p:txBody>
      </p:sp>
      <p:sp>
        <p:nvSpPr>
          <p:cNvPr id="678" name="Google Shape;678;p3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6"/>
          <p:cNvSpPr txBox="1"/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 might 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longer than diameter</a:t>
            </a:r>
            <a:endParaRPr/>
          </a:p>
        </p:txBody>
      </p:sp>
      <p:sp>
        <p:nvSpPr>
          <p:cNvPr id="684" name="Google Shape;684;p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Bellman-Ford take n−1 rounds?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  <p:sp>
        <p:nvSpPr>
          <p:cNvPr id="685" name="Google Shape;685;p3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6" name="Google Shape;686;p36"/>
          <p:cNvSpPr/>
          <p:nvPr/>
        </p:nvSpPr>
        <p:spPr>
          <a:xfrm>
            <a:off x="1514175" y="40951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7" name="Google Shape;687;p36"/>
          <p:cNvSpPr/>
          <p:nvPr/>
        </p:nvSpPr>
        <p:spPr>
          <a:xfrm>
            <a:off x="3224400" y="40951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8" name="Google Shape;688;p36"/>
          <p:cNvSpPr/>
          <p:nvPr/>
        </p:nvSpPr>
        <p:spPr>
          <a:xfrm>
            <a:off x="4934625" y="40951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9" name="Google Shape;689;p36"/>
          <p:cNvSpPr/>
          <p:nvPr/>
        </p:nvSpPr>
        <p:spPr>
          <a:xfrm>
            <a:off x="6644850" y="40951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0" name="Google Shape;690;p36"/>
          <p:cNvCxnSpPr>
            <a:stCxn id="686" idx="6"/>
            <a:endCxn id="687" idx="2"/>
          </p:cNvCxnSpPr>
          <p:nvPr/>
        </p:nvCxnSpPr>
        <p:spPr>
          <a:xfrm>
            <a:off x="2277675" y="4476875"/>
            <a:ext cx="946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p36"/>
          <p:cNvCxnSpPr>
            <a:stCxn id="687" idx="6"/>
            <a:endCxn id="688" idx="2"/>
          </p:cNvCxnSpPr>
          <p:nvPr/>
        </p:nvCxnSpPr>
        <p:spPr>
          <a:xfrm>
            <a:off x="3987900" y="4476875"/>
            <a:ext cx="946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p36"/>
          <p:cNvCxnSpPr>
            <a:stCxn id="688" idx="6"/>
            <a:endCxn id="689" idx="2"/>
          </p:cNvCxnSpPr>
          <p:nvPr/>
        </p:nvCxnSpPr>
        <p:spPr>
          <a:xfrm>
            <a:off x="5698125" y="4476875"/>
            <a:ext cx="946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" name="Google Shape;693;p36"/>
          <p:cNvCxnSpPr>
            <a:stCxn id="686" idx="0"/>
            <a:endCxn id="689" idx="0"/>
          </p:cNvCxnSpPr>
          <p:nvPr/>
        </p:nvCxnSpPr>
        <p:spPr>
          <a:xfrm flipH="1" rot="-5400000">
            <a:off x="4460925" y="1530125"/>
            <a:ext cx="600" cy="5130600"/>
          </a:xfrm>
          <a:prstGeom prst="curvedConnector3">
            <a:avLst>
              <a:gd fmla="val -170708333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" name="Google Shape;694;p36"/>
          <p:cNvCxnSpPr>
            <a:stCxn id="686" idx="5"/>
            <a:endCxn id="688" idx="3"/>
          </p:cNvCxnSpPr>
          <p:nvPr/>
        </p:nvCxnSpPr>
        <p:spPr>
          <a:xfrm flipH="1" rot="-5400000">
            <a:off x="3605863" y="3306813"/>
            <a:ext cx="600" cy="2880600"/>
          </a:xfrm>
          <a:prstGeom prst="curvedConnector3">
            <a:avLst>
              <a:gd fmla="val 92226998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5" name="Google Shape;695;p36"/>
          <p:cNvCxnSpPr>
            <a:stCxn id="687" idx="7"/>
            <a:endCxn id="689" idx="1"/>
          </p:cNvCxnSpPr>
          <p:nvPr/>
        </p:nvCxnSpPr>
        <p:spPr>
          <a:xfrm flipH="1" rot="-5400000">
            <a:off x="5316088" y="2766937"/>
            <a:ext cx="600" cy="2880600"/>
          </a:xfrm>
          <a:prstGeom prst="curvedConnector3">
            <a:avLst>
              <a:gd fmla="val -86385331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6" name="Google Shape;696;p36"/>
          <p:cNvSpPr txBox="1"/>
          <p:nvPr/>
        </p:nvSpPr>
        <p:spPr>
          <a:xfrm>
            <a:off x="4162575" y="2624625"/>
            <a:ext cx="597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7" name="Google Shape;697;p36"/>
          <p:cNvSpPr txBox="1"/>
          <p:nvPr/>
        </p:nvSpPr>
        <p:spPr>
          <a:xfrm>
            <a:off x="3307500" y="5201700"/>
            <a:ext cx="597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8" name="Google Shape;698;p36"/>
          <p:cNvSpPr txBox="1"/>
          <p:nvPr/>
        </p:nvSpPr>
        <p:spPr>
          <a:xfrm>
            <a:off x="5017725" y="3202175"/>
            <a:ext cx="597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9" name="Google Shape;699;p36"/>
          <p:cNvSpPr txBox="1"/>
          <p:nvPr/>
        </p:nvSpPr>
        <p:spPr>
          <a:xfrm>
            <a:off x="2452388" y="4018925"/>
            <a:ext cx="597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0" name="Google Shape;700;p36"/>
          <p:cNvSpPr txBox="1"/>
          <p:nvPr/>
        </p:nvSpPr>
        <p:spPr>
          <a:xfrm>
            <a:off x="4162600" y="4054925"/>
            <a:ext cx="597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1" name="Google Shape;701;p36"/>
          <p:cNvSpPr txBox="1"/>
          <p:nvPr/>
        </p:nvSpPr>
        <p:spPr>
          <a:xfrm>
            <a:off x="5872838" y="4054925"/>
            <a:ext cx="597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spanning tree</a:t>
            </a:r>
            <a:endParaRPr/>
          </a:p>
        </p:txBody>
      </p:sp>
      <p:sp>
        <p:nvSpPr>
          <p:cNvPr id="707" name="Google Shape;707;p37"/>
          <p:cNvSpPr txBox="1"/>
          <p:nvPr>
            <p:ph idx="1" type="body"/>
          </p:nvPr>
        </p:nvSpPr>
        <p:spPr>
          <a:xfrm>
            <a:off x="311700" y="1384225"/>
            <a:ext cx="84603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Assume same model as before, and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Nodes know (upper bound on) n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Weighted undirected graph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Nodes know edge weights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Required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Spanning tree with minimum total edge weight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Each process should decide which of its incident edges are in MST and which are not</a:t>
            </a:r>
            <a:endParaRPr/>
          </a:p>
        </p:txBody>
      </p:sp>
      <p:sp>
        <p:nvSpPr>
          <p:cNvPr id="708" name="Google Shape;708;p3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terminology</a:t>
            </a:r>
            <a:endParaRPr/>
          </a:p>
        </p:txBody>
      </p:sp>
      <p:sp>
        <p:nvSpPr>
          <p:cNvPr id="714" name="Google Shape;714;p38"/>
          <p:cNvSpPr txBox="1"/>
          <p:nvPr>
            <p:ph idx="1" type="body"/>
          </p:nvPr>
        </p:nvSpPr>
        <p:spPr>
          <a:xfrm>
            <a:off x="311700" y="1384225"/>
            <a:ext cx="84603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Tree: connected acyclic graph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Forest: acyclic graph (not necessarily connected)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Spanning subgraph of a graph G: Subgraph that includes all nodes in G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Spanning tree, spanning forest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Component of a graph: Maximal connected subgraph</a:t>
            </a:r>
            <a:endParaRPr/>
          </a:p>
        </p:txBody>
      </p:sp>
      <p:sp>
        <p:nvSpPr>
          <p:cNvPr id="715" name="Google Shape;715;p3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for computing MST</a:t>
            </a:r>
            <a:endParaRPr/>
          </a:p>
        </p:txBody>
      </p:sp>
      <p:sp>
        <p:nvSpPr>
          <p:cNvPr id="721" name="Google Shape;721;p39"/>
          <p:cNvSpPr txBox="1"/>
          <p:nvPr>
            <p:ph idx="1" type="body"/>
          </p:nvPr>
        </p:nvSpPr>
        <p:spPr>
          <a:xfrm>
            <a:off x="311700" y="1384225"/>
            <a:ext cx="84603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"/>
              <a:t>Start with trivial spanning forest: n isolated nodes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Repeat </a:t>
            </a:r>
            <a:r>
              <a:rPr lang="en"/>
              <a:t>n−1 times: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Merge two components along a common edge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Specifically, add the minimum-weight outgoing edge (MWOE) of some component to the spanning forest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strategy works</a:t>
            </a:r>
            <a:endParaRPr/>
          </a:p>
        </p:txBody>
      </p:sp>
      <p:sp>
        <p:nvSpPr>
          <p:cNvPr id="728" name="Google Shape;728;p40"/>
          <p:cNvSpPr txBox="1"/>
          <p:nvPr>
            <p:ph idx="1" type="body"/>
          </p:nvPr>
        </p:nvSpPr>
        <p:spPr>
          <a:xfrm>
            <a:off x="311700" y="1231825"/>
            <a:ext cx="87093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F0000"/>
                </a:solidFill>
              </a:rPr>
              <a:t>Lemma:</a:t>
            </a:r>
            <a:r>
              <a:rPr lang="en" sz="2400"/>
              <a:t> Let { T</a:t>
            </a:r>
            <a:r>
              <a:rPr baseline="-25000" lang="en" sz="2400"/>
              <a:t>i</a:t>
            </a:r>
            <a:r>
              <a:rPr lang="en" sz="2400"/>
              <a:t> : 1 ≤ i </a:t>
            </a:r>
            <a:r>
              <a:rPr lang="en" sz="2400"/>
              <a:t>≤ k</a:t>
            </a:r>
            <a:r>
              <a:rPr lang="en" sz="2400"/>
              <a:t> } be a spanning forest of G. Fix any j, </a:t>
            </a:r>
            <a:r>
              <a:rPr lang="en" sz="2400"/>
              <a:t>1 ≤ j ≤ k</a:t>
            </a:r>
            <a:r>
              <a:rPr lang="en" sz="2400"/>
              <a:t>. Let e be a minimum weight outgoing edge of T</a:t>
            </a:r>
            <a:r>
              <a:rPr baseline="-25000" lang="en" sz="2400"/>
              <a:t>j</a:t>
            </a:r>
            <a:r>
              <a:rPr lang="en" sz="2400"/>
              <a:t>. Then there is a spanning tree for G that includes all trees (T</a:t>
            </a:r>
            <a:r>
              <a:rPr baseline="-25000" lang="en" sz="2400"/>
              <a:t>i</a:t>
            </a:r>
            <a:r>
              <a:rPr lang="en" sz="2400"/>
              <a:t>) and edge e, and has minimum weight among all spanning trees for G that include all trees T</a:t>
            </a:r>
            <a:r>
              <a:rPr baseline="-25000" lang="en" sz="2400"/>
              <a:t>i</a:t>
            </a:r>
            <a:r>
              <a:rPr lang="en" sz="2400"/>
              <a:t>. 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4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536625"/>
            <a:ext cx="86592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disseminate information when links have different costs?</a:t>
            </a:r>
            <a:endParaRPr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Same model as before, but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Nodes know weight on each incoming edge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Nodes know n (total number of nodes, termination)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Required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Shortest-path tree from i</a:t>
            </a:r>
            <a:r>
              <a:rPr baseline="-25000" lang="en"/>
              <a:t>0</a:t>
            </a:r>
            <a:r>
              <a:rPr lang="en"/>
              <a:t> to all other nodes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Shortest path → path of minimum total weight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Each node should output </a:t>
            </a:r>
            <a:r>
              <a:rPr lang="en"/>
              <a:t>〈</a:t>
            </a:r>
            <a:r>
              <a:rPr lang="en"/>
              <a:t>parent, distance from root</a:t>
            </a:r>
            <a:r>
              <a:rPr lang="en"/>
              <a:t>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strategy works</a:t>
            </a:r>
            <a:endParaRPr/>
          </a:p>
        </p:txBody>
      </p:sp>
      <p:sp>
        <p:nvSpPr>
          <p:cNvPr id="735" name="Google Shape;735;p41"/>
          <p:cNvSpPr txBox="1"/>
          <p:nvPr>
            <p:ph idx="1" type="body"/>
          </p:nvPr>
        </p:nvSpPr>
        <p:spPr>
          <a:xfrm>
            <a:off x="311700" y="1231825"/>
            <a:ext cx="8709300" cy="5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F0000"/>
                </a:solidFill>
              </a:rPr>
              <a:t>Lemma:</a:t>
            </a:r>
            <a:r>
              <a:rPr lang="en" sz="2400"/>
              <a:t> Let { T</a:t>
            </a:r>
            <a:r>
              <a:rPr baseline="-25000" lang="en" sz="2400"/>
              <a:t>i</a:t>
            </a:r>
            <a:r>
              <a:rPr lang="en" sz="2400"/>
              <a:t> : 1 ≤ i ≤ k } be a spanning forest of G. Fix any j, 1 ≤ j ≤ k. Let e be a minimum weight outgoing edge of T</a:t>
            </a:r>
            <a:r>
              <a:rPr baseline="-25000" lang="en" sz="2400"/>
              <a:t>j</a:t>
            </a:r>
            <a:r>
              <a:rPr lang="en" sz="2400"/>
              <a:t>. Then there is a spanning tree for G that includes all trees (T</a:t>
            </a:r>
            <a:r>
              <a:rPr baseline="-25000" lang="en" sz="2400"/>
              <a:t>i</a:t>
            </a:r>
            <a:r>
              <a:rPr lang="en" sz="2400"/>
              <a:t>) and edge e, and has minimum weight among all spanning trees for G that include all trees T</a:t>
            </a:r>
            <a:r>
              <a:rPr baseline="-25000" lang="en" sz="2400"/>
              <a:t>i</a:t>
            </a:r>
            <a:r>
              <a:rPr lang="en" sz="2400"/>
              <a:t>. </a:t>
            </a:r>
            <a:endParaRPr sz="2400"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Sketch of proof (by contradiction):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Suppose there is a spanning tree that includes all T</a:t>
            </a:r>
            <a:r>
              <a:rPr baseline="-25000" lang="en"/>
              <a:t>i </a:t>
            </a:r>
            <a:r>
              <a:rPr lang="en"/>
              <a:t>but not </a:t>
            </a:r>
            <a:r>
              <a:rPr i="1" lang="en"/>
              <a:t>e</a:t>
            </a:r>
            <a:r>
              <a:rPr lang="en"/>
              <a:t> and has smaller cost than any tree with T</a:t>
            </a:r>
            <a:r>
              <a:rPr baseline="-25000" lang="en"/>
              <a:t>i </a:t>
            </a:r>
            <a:r>
              <a:rPr lang="en"/>
              <a:t>and </a:t>
            </a:r>
            <a:r>
              <a:rPr i="1" lang="en"/>
              <a:t>e</a:t>
            </a:r>
            <a:r>
              <a:rPr lang="en"/>
              <a:t>.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Extend spanning tree graph by adding edge </a:t>
            </a:r>
            <a:r>
              <a:rPr i="1" lang="en"/>
              <a:t>e</a:t>
            </a:r>
            <a:r>
              <a:rPr lang="en"/>
              <a:t>.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New graph has cycle that contains another outgoing edge </a:t>
            </a:r>
            <a:r>
              <a:rPr i="1" lang="en"/>
              <a:t>e</a:t>
            </a:r>
            <a:r>
              <a:rPr lang="en"/>
              <a:t>’ of T</a:t>
            </a:r>
            <a:r>
              <a:rPr baseline="-25000" lang="en"/>
              <a:t>j</a:t>
            </a:r>
            <a:r>
              <a:rPr lang="en"/>
              <a:t>.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Removing </a:t>
            </a:r>
            <a:r>
              <a:rPr i="1" lang="en"/>
              <a:t>e</a:t>
            </a:r>
            <a:r>
              <a:rPr lang="en"/>
              <a:t>’ yields another spanning tree</a:t>
            </a:r>
            <a:br>
              <a:rPr lang="en"/>
            </a:br>
            <a:r>
              <a:rPr lang="en"/>
              <a:t>with smaller cost. Contradiction.</a:t>
            </a:r>
            <a:endParaRPr/>
          </a:p>
        </p:txBody>
      </p:sp>
      <p:sp>
        <p:nvSpPr>
          <p:cNvPr id="736" name="Google Shape;736;p4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4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3" name="Google Shape;743;p42"/>
          <p:cNvSpPr/>
          <p:nvPr/>
        </p:nvSpPr>
        <p:spPr>
          <a:xfrm>
            <a:off x="979000" y="192020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42"/>
          <p:cNvSpPr/>
          <p:nvPr/>
        </p:nvSpPr>
        <p:spPr>
          <a:xfrm>
            <a:off x="1158275" y="401490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42"/>
          <p:cNvSpPr/>
          <p:nvPr/>
        </p:nvSpPr>
        <p:spPr>
          <a:xfrm>
            <a:off x="2035850" y="2985475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6" name="Google Shape;746;p42"/>
          <p:cNvSpPr/>
          <p:nvPr/>
        </p:nvSpPr>
        <p:spPr>
          <a:xfrm>
            <a:off x="3338600" y="212660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7" name="Google Shape;747;p42"/>
          <p:cNvSpPr/>
          <p:nvPr/>
        </p:nvSpPr>
        <p:spPr>
          <a:xfrm>
            <a:off x="3298425" y="401490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8" name="Google Shape;748;p42"/>
          <p:cNvSpPr/>
          <p:nvPr/>
        </p:nvSpPr>
        <p:spPr>
          <a:xfrm>
            <a:off x="4543075" y="320930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9" name="Google Shape;749;p42"/>
          <p:cNvSpPr/>
          <p:nvPr/>
        </p:nvSpPr>
        <p:spPr>
          <a:xfrm>
            <a:off x="5832500" y="1713775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g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0" name="Google Shape;750;p42"/>
          <p:cNvSpPr/>
          <p:nvPr/>
        </p:nvSpPr>
        <p:spPr>
          <a:xfrm>
            <a:off x="5053625" y="482105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h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1" name="Google Shape;751;p42"/>
          <p:cNvSpPr/>
          <p:nvPr/>
        </p:nvSpPr>
        <p:spPr>
          <a:xfrm>
            <a:off x="6172925" y="320930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2" name="Google Shape;752;p42"/>
          <p:cNvSpPr/>
          <p:nvPr/>
        </p:nvSpPr>
        <p:spPr>
          <a:xfrm>
            <a:off x="6629725" y="482105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j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3" name="Google Shape;753;p42"/>
          <p:cNvSpPr/>
          <p:nvPr/>
        </p:nvSpPr>
        <p:spPr>
          <a:xfrm>
            <a:off x="8223600" y="3921875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k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4" name="Google Shape;754;p42"/>
          <p:cNvCxnSpPr>
            <a:stCxn id="743" idx="5"/>
            <a:endCxn id="745" idx="1"/>
          </p:cNvCxnSpPr>
          <p:nvPr/>
        </p:nvCxnSpPr>
        <p:spPr>
          <a:xfrm>
            <a:off x="1498558" y="2439758"/>
            <a:ext cx="626400" cy="63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42"/>
          <p:cNvCxnSpPr>
            <a:stCxn id="744" idx="7"/>
            <a:endCxn id="745" idx="3"/>
          </p:cNvCxnSpPr>
          <p:nvPr/>
        </p:nvCxnSpPr>
        <p:spPr>
          <a:xfrm flipH="1" rot="10800000">
            <a:off x="1677833" y="3504942"/>
            <a:ext cx="447300" cy="59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42"/>
          <p:cNvCxnSpPr>
            <a:stCxn id="745" idx="5"/>
            <a:endCxn id="747" idx="1"/>
          </p:cNvCxnSpPr>
          <p:nvPr/>
        </p:nvCxnSpPr>
        <p:spPr>
          <a:xfrm>
            <a:off x="2555408" y="3505033"/>
            <a:ext cx="832200" cy="59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42"/>
          <p:cNvCxnSpPr>
            <a:stCxn id="745" idx="7"/>
            <a:endCxn id="746" idx="3"/>
          </p:cNvCxnSpPr>
          <p:nvPr/>
        </p:nvCxnSpPr>
        <p:spPr>
          <a:xfrm flipH="1" rot="10800000">
            <a:off x="2555408" y="2646217"/>
            <a:ext cx="872400" cy="42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42"/>
          <p:cNvCxnSpPr>
            <a:stCxn id="746" idx="6"/>
            <a:endCxn id="749" idx="2"/>
          </p:cNvCxnSpPr>
          <p:nvPr/>
        </p:nvCxnSpPr>
        <p:spPr>
          <a:xfrm flipH="1" rot="10800000">
            <a:off x="3947300" y="2018150"/>
            <a:ext cx="1885200" cy="41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42"/>
          <p:cNvCxnSpPr>
            <a:stCxn id="746" idx="5"/>
            <a:endCxn id="748" idx="1"/>
          </p:cNvCxnSpPr>
          <p:nvPr/>
        </p:nvCxnSpPr>
        <p:spPr>
          <a:xfrm>
            <a:off x="3858158" y="2646158"/>
            <a:ext cx="774000" cy="65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42"/>
          <p:cNvCxnSpPr>
            <a:stCxn id="746" idx="4"/>
            <a:endCxn id="747" idx="0"/>
          </p:cNvCxnSpPr>
          <p:nvPr/>
        </p:nvCxnSpPr>
        <p:spPr>
          <a:xfrm flipH="1">
            <a:off x="3602750" y="2735300"/>
            <a:ext cx="40200" cy="1279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Google Shape;761;p42"/>
          <p:cNvCxnSpPr>
            <a:stCxn id="748" idx="3"/>
            <a:endCxn id="747" idx="7"/>
          </p:cNvCxnSpPr>
          <p:nvPr/>
        </p:nvCxnSpPr>
        <p:spPr>
          <a:xfrm flipH="1">
            <a:off x="3818017" y="3728858"/>
            <a:ext cx="814200" cy="37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Google Shape;762;p42"/>
          <p:cNvCxnSpPr>
            <a:stCxn id="750" idx="2"/>
            <a:endCxn id="747" idx="5"/>
          </p:cNvCxnSpPr>
          <p:nvPr/>
        </p:nvCxnSpPr>
        <p:spPr>
          <a:xfrm rot="10800000">
            <a:off x="3817925" y="4534400"/>
            <a:ext cx="1235700" cy="59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Google Shape;763;p42"/>
          <p:cNvCxnSpPr>
            <a:stCxn id="752" idx="2"/>
            <a:endCxn id="750" idx="6"/>
          </p:cNvCxnSpPr>
          <p:nvPr/>
        </p:nvCxnSpPr>
        <p:spPr>
          <a:xfrm rot="10800000">
            <a:off x="5662225" y="5125400"/>
            <a:ext cx="967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" name="Google Shape;764;p42"/>
          <p:cNvCxnSpPr>
            <a:stCxn id="752" idx="0"/>
            <a:endCxn id="751" idx="5"/>
          </p:cNvCxnSpPr>
          <p:nvPr/>
        </p:nvCxnSpPr>
        <p:spPr>
          <a:xfrm rot="10800000">
            <a:off x="6692575" y="3728750"/>
            <a:ext cx="241500" cy="1092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" name="Google Shape;765;p42"/>
          <p:cNvCxnSpPr>
            <a:stCxn id="751" idx="2"/>
            <a:endCxn id="748" idx="6"/>
          </p:cNvCxnSpPr>
          <p:nvPr/>
        </p:nvCxnSpPr>
        <p:spPr>
          <a:xfrm rot="10800000">
            <a:off x="5151725" y="3513650"/>
            <a:ext cx="1021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" name="Google Shape;766;p42"/>
          <p:cNvCxnSpPr>
            <a:stCxn id="751" idx="6"/>
            <a:endCxn id="753" idx="1"/>
          </p:cNvCxnSpPr>
          <p:nvPr/>
        </p:nvCxnSpPr>
        <p:spPr>
          <a:xfrm>
            <a:off x="6781625" y="3513650"/>
            <a:ext cx="1531200" cy="49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" name="Google Shape;767;p42"/>
          <p:cNvCxnSpPr>
            <a:stCxn id="752" idx="7"/>
            <a:endCxn id="753" idx="3"/>
          </p:cNvCxnSpPr>
          <p:nvPr/>
        </p:nvCxnSpPr>
        <p:spPr>
          <a:xfrm flipH="1" rot="10800000">
            <a:off x="7149283" y="4441292"/>
            <a:ext cx="1163400" cy="46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8" name="Google Shape;768;p42"/>
          <p:cNvSpPr txBox="1"/>
          <p:nvPr/>
        </p:nvSpPr>
        <p:spPr>
          <a:xfrm>
            <a:off x="1843525" y="367515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9" name="Google Shape;769;p42"/>
          <p:cNvSpPr txBox="1"/>
          <p:nvPr/>
        </p:nvSpPr>
        <p:spPr>
          <a:xfrm>
            <a:off x="1766975" y="2421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0" name="Google Shape;770;p42"/>
          <p:cNvSpPr txBox="1"/>
          <p:nvPr/>
        </p:nvSpPr>
        <p:spPr>
          <a:xfrm>
            <a:off x="2684863" y="2515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1" name="Google Shape;771;p42"/>
          <p:cNvSpPr txBox="1"/>
          <p:nvPr/>
        </p:nvSpPr>
        <p:spPr>
          <a:xfrm>
            <a:off x="2790372" y="3742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2" name="Google Shape;772;p42"/>
          <p:cNvSpPr txBox="1"/>
          <p:nvPr/>
        </p:nvSpPr>
        <p:spPr>
          <a:xfrm>
            <a:off x="33769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3" name="Google Shape;773;p42"/>
          <p:cNvSpPr txBox="1"/>
          <p:nvPr/>
        </p:nvSpPr>
        <p:spPr>
          <a:xfrm>
            <a:off x="4167234" y="2578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4" name="Google Shape;774;p42"/>
          <p:cNvSpPr txBox="1"/>
          <p:nvPr/>
        </p:nvSpPr>
        <p:spPr>
          <a:xfrm>
            <a:off x="4176034" y="38716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5" name="Google Shape;775;p42"/>
          <p:cNvSpPr txBox="1"/>
          <p:nvPr/>
        </p:nvSpPr>
        <p:spPr>
          <a:xfrm>
            <a:off x="4272609" y="477152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6" name="Google Shape;776;p42"/>
          <p:cNvSpPr txBox="1"/>
          <p:nvPr/>
        </p:nvSpPr>
        <p:spPr>
          <a:xfrm>
            <a:off x="4630534" y="1839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7" name="Google Shape;777;p42"/>
          <p:cNvSpPr txBox="1"/>
          <p:nvPr/>
        </p:nvSpPr>
        <p:spPr>
          <a:xfrm>
            <a:off x="55350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8" name="Google Shape;778;p42"/>
          <p:cNvSpPr txBox="1"/>
          <p:nvPr/>
        </p:nvSpPr>
        <p:spPr>
          <a:xfrm>
            <a:off x="5929134" y="5125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9" name="Google Shape;779;p42"/>
          <p:cNvSpPr txBox="1"/>
          <p:nvPr/>
        </p:nvSpPr>
        <p:spPr>
          <a:xfrm>
            <a:off x="7296569" y="33431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0" name="Google Shape;780;p42"/>
          <p:cNvSpPr txBox="1"/>
          <p:nvPr/>
        </p:nvSpPr>
        <p:spPr>
          <a:xfrm>
            <a:off x="6497907" y="40985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1" name="Google Shape;781;p42"/>
          <p:cNvSpPr txBox="1"/>
          <p:nvPr/>
        </p:nvSpPr>
        <p:spPr>
          <a:xfrm>
            <a:off x="7662007" y="46236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4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8" name="Google Shape;788;p43"/>
          <p:cNvSpPr/>
          <p:nvPr/>
        </p:nvSpPr>
        <p:spPr>
          <a:xfrm>
            <a:off x="979000" y="192020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9" name="Google Shape;789;p43"/>
          <p:cNvSpPr/>
          <p:nvPr/>
        </p:nvSpPr>
        <p:spPr>
          <a:xfrm>
            <a:off x="1158275" y="401490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0" name="Google Shape;790;p43"/>
          <p:cNvSpPr/>
          <p:nvPr/>
        </p:nvSpPr>
        <p:spPr>
          <a:xfrm>
            <a:off x="2035850" y="2985475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1" name="Google Shape;791;p43"/>
          <p:cNvSpPr/>
          <p:nvPr/>
        </p:nvSpPr>
        <p:spPr>
          <a:xfrm>
            <a:off x="3338600" y="212660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2" name="Google Shape;792;p43"/>
          <p:cNvSpPr/>
          <p:nvPr/>
        </p:nvSpPr>
        <p:spPr>
          <a:xfrm>
            <a:off x="3298425" y="401490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3" name="Google Shape;793;p43"/>
          <p:cNvSpPr/>
          <p:nvPr/>
        </p:nvSpPr>
        <p:spPr>
          <a:xfrm>
            <a:off x="4543075" y="320930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4" name="Google Shape;794;p43"/>
          <p:cNvSpPr/>
          <p:nvPr/>
        </p:nvSpPr>
        <p:spPr>
          <a:xfrm>
            <a:off x="5832500" y="1713775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g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5" name="Google Shape;795;p43"/>
          <p:cNvSpPr/>
          <p:nvPr/>
        </p:nvSpPr>
        <p:spPr>
          <a:xfrm>
            <a:off x="5053625" y="482105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h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6" name="Google Shape;796;p43"/>
          <p:cNvSpPr/>
          <p:nvPr/>
        </p:nvSpPr>
        <p:spPr>
          <a:xfrm>
            <a:off x="6172925" y="320930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7" name="Google Shape;797;p43"/>
          <p:cNvSpPr/>
          <p:nvPr/>
        </p:nvSpPr>
        <p:spPr>
          <a:xfrm>
            <a:off x="6629725" y="482105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j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8" name="Google Shape;798;p43"/>
          <p:cNvSpPr/>
          <p:nvPr/>
        </p:nvSpPr>
        <p:spPr>
          <a:xfrm>
            <a:off x="8223600" y="3921875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k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9" name="Google Shape;799;p43"/>
          <p:cNvCxnSpPr>
            <a:stCxn id="788" idx="5"/>
            <a:endCxn id="790" idx="1"/>
          </p:cNvCxnSpPr>
          <p:nvPr/>
        </p:nvCxnSpPr>
        <p:spPr>
          <a:xfrm>
            <a:off x="1498558" y="2439758"/>
            <a:ext cx="626400" cy="634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43"/>
          <p:cNvCxnSpPr>
            <a:stCxn id="789" idx="7"/>
            <a:endCxn id="790" idx="3"/>
          </p:cNvCxnSpPr>
          <p:nvPr/>
        </p:nvCxnSpPr>
        <p:spPr>
          <a:xfrm flipH="1" rot="10800000">
            <a:off x="1677833" y="3504942"/>
            <a:ext cx="447300" cy="599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1" name="Google Shape;801;p43"/>
          <p:cNvCxnSpPr>
            <a:stCxn id="790" idx="5"/>
            <a:endCxn id="792" idx="1"/>
          </p:cNvCxnSpPr>
          <p:nvPr/>
        </p:nvCxnSpPr>
        <p:spPr>
          <a:xfrm>
            <a:off x="2555408" y="3505033"/>
            <a:ext cx="832200" cy="59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2" name="Google Shape;802;p43"/>
          <p:cNvCxnSpPr>
            <a:stCxn id="790" idx="7"/>
            <a:endCxn id="791" idx="3"/>
          </p:cNvCxnSpPr>
          <p:nvPr/>
        </p:nvCxnSpPr>
        <p:spPr>
          <a:xfrm flipH="1" rot="10800000">
            <a:off x="2555408" y="2646217"/>
            <a:ext cx="872400" cy="428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3" name="Google Shape;803;p43"/>
          <p:cNvCxnSpPr>
            <a:stCxn id="791" idx="6"/>
            <a:endCxn id="794" idx="2"/>
          </p:cNvCxnSpPr>
          <p:nvPr/>
        </p:nvCxnSpPr>
        <p:spPr>
          <a:xfrm flipH="1" rot="10800000">
            <a:off x="3947300" y="2018150"/>
            <a:ext cx="1885200" cy="412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4" name="Google Shape;804;p43"/>
          <p:cNvCxnSpPr>
            <a:stCxn id="791" idx="5"/>
            <a:endCxn id="793" idx="1"/>
          </p:cNvCxnSpPr>
          <p:nvPr/>
        </p:nvCxnSpPr>
        <p:spPr>
          <a:xfrm>
            <a:off x="3858158" y="2646158"/>
            <a:ext cx="774000" cy="652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5" name="Google Shape;805;p43"/>
          <p:cNvCxnSpPr>
            <a:stCxn id="791" idx="4"/>
            <a:endCxn id="792" idx="0"/>
          </p:cNvCxnSpPr>
          <p:nvPr/>
        </p:nvCxnSpPr>
        <p:spPr>
          <a:xfrm flipH="1">
            <a:off x="3602750" y="2735300"/>
            <a:ext cx="40200" cy="1279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6" name="Google Shape;806;p43"/>
          <p:cNvCxnSpPr>
            <a:stCxn id="793" idx="3"/>
            <a:endCxn id="792" idx="7"/>
          </p:cNvCxnSpPr>
          <p:nvPr/>
        </p:nvCxnSpPr>
        <p:spPr>
          <a:xfrm flipH="1">
            <a:off x="3818017" y="3728858"/>
            <a:ext cx="814200" cy="37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43"/>
          <p:cNvCxnSpPr>
            <a:stCxn id="795" idx="2"/>
            <a:endCxn id="792" idx="5"/>
          </p:cNvCxnSpPr>
          <p:nvPr/>
        </p:nvCxnSpPr>
        <p:spPr>
          <a:xfrm rot="10800000">
            <a:off x="3817925" y="4534400"/>
            <a:ext cx="1235700" cy="591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43"/>
          <p:cNvCxnSpPr>
            <a:stCxn id="797" idx="2"/>
            <a:endCxn id="795" idx="6"/>
          </p:cNvCxnSpPr>
          <p:nvPr/>
        </p:nvCxnSpPr>
        <p:spPr>
          <a:xfrm rot="10800000">
            <a:off x="5662225" y="5125400"/>
            <a:ext cx="967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9" name="Google Shape;809;p43"/>
          <p:cNvCxnSpPr>
            <a:stCxn id="797" idx="0"/>
            <a:endCxn id="796" idx="5"/>
          </p:cNvCxnSpPr>
          <p:nvPr/>
        </p:nvCxnSpPr>
        <p:spPr>
          <a:xfrm rot="10800000">
            <a:off x="6692575" y="3728750"/>
            <a:ext cx="241500" cy="10923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43"/>
          <p:cNvCxnSpPr>
            <a:stCxn id="796" idx="2"/>
            <a:endCxn id="793" idx="6"/>
          </p:cNvCxnSpPr>
          <p:nvPr/>
        </p:nvCxnSpPr>
        <p:spPr>
          <a:xfrm rot="10800000">
            <a:off x="5151725" y="3513650"/>
            <a:ext cx="1021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1" name="Google Shape;811;p43"/>
          <p:cNvCxnSpPr>
            <a:stCxn id="796" idx="6"/>
            <a:endCxn id="798" idx="1"/>
          </p:cNvCxnSpPr>
          <p:nvPr/>
        </p:nvCxnSpPr>
        <p:spPr>
          <a:xfrm>
            <a:off x="6781625" y="3513650"/>
            <a:ext cx="1531200" cy="497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2" name="Google Shape;812;p43"/>
          <p:cNvCxnSpPr>
            <a:stCxn id="797" idx="7"/>
            <a:endCxn id="798" idx="3"/>
          </p:cNvCxnSpPr>
          <p:nvPr/>
        </p:nvCxnSpPr>
        <p:spPr>
          <a:xfrm flipH="1" rot="10800000">
            <a:off x="7149283" y="4441292"/>
            <a:ext cx="1163400" cy="46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3" name="Google Shape;813;p43"/>
          <p:cNvSpPr txBox="1"/>
          <p:nvPr/>
        </p:nvSpPr>
        <p:spPr>
          <a:xfrm>
            <a:off x="1843525" y="367515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43"/>
          <p:cNvSpPr txBox="1"/>
          <p:nvPr/>
        </p:nvSpPr>
        <p:spPr>
          <a:xfrm>
            <a:off x="1766975" y="2421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43"/>
          <p:cNvSpPr txBox="1"/>
          <p:nvPr/>
        </p:nvSpPr>
        <p:spPr>
          <a:xfrm>
            <a:off x="2684863" y="2515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43"/>
          <p:cNvSpPr txBox="1"/>
          <p:nvPr/>
        </p:nvSpPr>
        <p:spPr>
          <a:xfrm>
            <a:off x="2790372" y="3742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7" name="Google Shape;817;p43"/>
          <p:cNvSpPr txBox="1"/>
          <p:nvPr/>
        </p:nvSpPr>
        <p:spPr>
          <a:xfrm>
            <a:off x="33769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8" name="Google Shape;818;p43"/>
          <p:cNvSpPr txBox="1"/>
          <p:nvPr/>
        </p:nvSpPr>
        <p:spPr>
          <a:xfrm>
            <a:off x="4167234" y="2578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9" name="Google Shape;819;p43"/>
          <p:cNvSpPr txBox="1"/>
          <p:nvPr/>
        </p:nvSpPr>
        <p:spPr>
          <a:xfrm>
            <a:off x="4176034" y="38716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0" name="Google Shape;820;p43"/>
          <p:cNvSpPr txBox="1"/>
          <p:nvPr/>
        </p:nvSpPr>
        <p:spPr>
          <a:xfrm>
            <a:off x="4272609" y="477152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1" name="Google Shape;821;p43"/>
          <p:cNvSpPr txBox="1"/>
          <p:nvPr/>
        </p:nvSpPr>
        <p:spPr>
          <a:xfrm>
            <a:off x="4630534" y="1839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2" name="Google Shape;822;p43"/>
          <p:cNvSpPr txBox="1"/>
          <p:nvPr/>
        </p:nvSpPr>
        <p:spPr>
          <a:xfrm>
            <a:off x="55350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3" name="Google Shape;823;p43"/>
          <p:cNvSpPr txBox="1"/>
          <p:nvPr/>
        </p:nvSpPr>
        <p:spPr>
          <a:xfrm>
            <a:off x="5929134" y="5125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4" name="Google Shape;824;p43"/>
          <p:cNvSpPr txBox="1"/>
          <p:nvPr/>
        </p:nvSpPr>
        <p:spPr>
          <a:xfrm>
            <a:off x="7296569" y="33431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5" name="Google Shape;825;p43"/>
          <p:cNvSpPr txBox="1"/>
          <p:nvPr/>
        </p:nvSpPr>
        <p:spPr>
          <a:xfrm>
            <a:off x="6497907" y="40985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6" name="Google Shape;826;p43"/>
          <p:cNvSpPr txBox="1"/>
          <p:nvPr/>
        </p:nvSpPr>
        <p:spPr>
          <a:xfrm>
            <a:off x="7662007" y="46236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4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3" name="Google Shape;833;p44"/>
          <p:cNvSpPr/>
          <p:nvPr/>
        </p:nvSpPr>
        <p:spPr>
          <a:xfrm>
            <a:off x="979000" y="192020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4" name="Google Shape;834;p44"/>
          <p:cNvSpPr/>
          <p:nvPr/>
        </p:nvSpPr>
        <p:spPr>
          <a:xfrm>
            <a:off x="1158275" y="401490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5" name="Google Shape;835;p44"/>
          <p:cNvSpPr/>
          <p:nvPr/>
        </p:nvSpPr>
        <p:spPr>
          <a:xfrm>
            <a:off x="2035850" y="2985475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6" name="Google Shape;836;p44"/>
          <p:cNvSpPr/>
          <p:nvPr/>
        </p:nvSpPr>
        <p:spPr>
          <a:xfrm>
            <a:off x="3338600" y="212660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7" name="Google Shape;837;p44"/>
          <p:cNvSpPr/>
          <p:nvPr/>
        </p:nvSpPr>
        <p:spPr>
          <a:xfrm>
            <a:off x="3298425" y="401490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8" name="Google Shape;838;p44"/>
          <p:cNvSpPr/>
          <p:nvPr/>
        </p:nvSpPr>
        <p:spPr>
          <a:xfrm>
            <a:off x="4543075" y="320930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9" name="Google Shape;839;p44"/>
          <p:cNvSpPr/>
          <p:nvPr/>
        </p:nvSpPr>
        <p:spPr>
          <a:xfrm>
            <a:off x="5832500" y="1713775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g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44"/>
          <p:cNvSpPr/>
          <p:nvPr/>
        </p:nvSpPr>
        <p:spPr>
          <a:xfrm>
            <a:off x="5053625" y="482105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h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44"/>
          <p:cNvSpPr/>
          <p:nvPr/>
        </p:nvSpPr>
        <p:spPr>
          <a:xfrm>
            <a:off x="6172925" y="320930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44"/>
          <p:cNvSpPr/>
          <p:nvPr/>
        </p:nvSpPr>
        <p:spPr>
          <a:xfrm>
            <a:off x="6629725" y="4821050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j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44"/>
          <p:cNvSpPr/>
          <p:nvPr/>
        </p:nvSpPr>
        <p:spPr>
          <a:xfrm>
            <a:off x="8223600" y="3921875"/>
            <a:ext cx="608700" cy="6087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k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4" name="Google Shape;844;p44"/>
          <p:cNvCxnSpPr>
            <a:stCxn id="833" idx="5"/>
            <a:endCxn id="835" idx="1"/>
          </p:cNvCxnSpPr>
          <p:nvPr/>
        </p:nvCxnSpPr>
        <p:spPr>
          <a:xfrm>
            <a:off x="1498558" y="2439758"/>
            <a:ext cx="626400" cy="634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45" name="Google Shape;845;p44"/>
          <p:cNvCxnSpPr>
            <a:stCxn id="834" idx="7"/>
            <a:endCxn id="835" idx="3"/>
          </p:cNvCxnSpPr>
          <p:nvPr/>
        </p:nvCxnSpPr>
        <p:spPr>
          <a:xfrm flipH="1" rot="10800000">
            <a:off x="1677833" y="3504942"/>
            <a:ext cx="447300" cy="599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846" name="Google Shape;846;p44"/>
          <p:cNvCxnSpPr>
            <a:stCxn id="835" idx="5"/>
            <a:endCxn id="837" idx="1"/>
          </p:cNvCxnSpPr>
          <p:nvPr/>
        </p:nvCxnSpPr>
        <p:spPr>
          <a:xfrm>
            <a:off x="2555408" y="3505033"/>
            <a:ext cx="832200" cy="59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p44"/>
          <p:cNvCxnSpPr>
            <a:stCxn id="835" idx="7"/>
            <a:endCxn id="836" idx="3"/>
          </p:cNvCxnSpPr>
          <p:nvPr/>
        </p:nvCxnSpPr>
        <p:spPr>
          <a:xfrm flipH="1" rot="10800000">
            <a:off x="2555408" y="2646217"/>
            <a:ext cx="872400" cy="42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44"/>
          <p:cNvCxnSpPr>
            <a:stCxn id="836" idx="6"/>
            <a:endCxn id="839" idx="2"/>
          </p:cNvCxnSpPr>
          <p:nvPr/>
        </p:nvCxnSpPr>
        <p:spPr>
          <a:xfrm flipH="1" rot="10800000">
            <a:off x="3947300" y="2018150"/>
            <a:ext cx="1885200" cy="412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49" name="Google Shape;849;p44"/>
          <p:cNvCxnSpPr>
            <a:stCxn id="836" idx="5"/>
            <a:endCxn id="838" idx="1"/>
          </p:cNvCxnSpPr>
          <p:nvPr/>
        </p:nvCxnSpPr>
        <p:spPr>
          <a:xfrm>
            <a:off x="3858158" y="2646158"/>
            <a:ext cx="774000" cy="652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50" name="Google Shape;850;p44"/>
          <p:cNvCxnSpPr>
            <a:stCxn id="836" idx="4"/>
            <a:endCxn id="837" idx="0"/>
          </p:cNvCxnSpPr>
          <p:nvPr/>
        </p:nvCxnSpPr>
        <p:spPr>
          <a:xfrm flipH="1">
            <a:off x="3602750" y="2735300"/>
            <a:ext cx="40200" cy="1279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851" name="Google Shape;851;p44"/>
          <p:cNvCxnSpPr>
            <a:stCxn id="838" idx="3"/>
            <a:endCxn id="837" idx="7"/>
          </p:cNvCxnSpPr>
          <p:nvPr/>
        </p:nvCxnSpPr>
        <p:spPr>
          <a:xfrm flipH="1">
            <a:off x="3818017" y="3728858"/>
            <a:ext cx="814200" cy="37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Google Shape;852;p44"/>
          <p:cNvCxnSpPr>
            <a:stCxn id="840" idx="2"/>
            <a:endCxn id="837" idx="5"/>
          </p:cNvCxnSpPr>
          <p:nvPr/>
        </p:nvCxnSpPr>
        <p:spPr>
          <a:xfrm rot="10800000">
            <a:off x="3817925" y="4534400"/>
            <a:ext cx="1235700" cy="591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53" name="Google Shape;853;p44"/>
          <p:cNvCxnSpPr>
            <a:stCxn id="842" idx="2"/>
            <a:endCxn id="840" idx="6"/>
          </p:cNvCxnSpPr>
          <p:nvPr/>
        </p:nvCxnSpPr>
        <p:spPr>
          <a:xfrm rot="10800000">
            <a:off x="5662225" y="5125400"/>
            <a:ext cx="967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4" name="Google Shape;854;p44"/>
          <p:cNvCxnSpPr>
            <a:stCxn id="842" idx="0"/>
            <a:endCxn id="841" idx="5"/>
          </p:cNvCxnSpPr>
          <p:nvPr/>
        </p:nvCxnSpPr>
        <p:spPr>
          <a:xfrm rot="10800000">
            <a:off x="6692575" y="3728750"/>
            <a:ext cx="241500" cy="10923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855" name="Google Shape;855;p44"/>
          <p:cNvCxnSpPr>
            <a:stCxn id="841" idx="2"/>
            <a:endCxn id="838" idx="6"/>
          </p:cNvCxnSpPr>
          <p:nvPr/>
        </p:nvCxnSpPr>
        <p:spPr>
          <a:xfrm rot="10800000">
            <a:off x="5151725" y="3513650"/>
            <a:ext cx="1021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p44"/>
          <p:cNvCxnSpPr>
            <a:stCxn id="841" idx="6"/>
            <a:endCxn id="843" idx="1"/>
          </p:cNvCxnSpPr>
          <p:nvPr/>
        </p:nvCxnSpPr>
        <p:spPr>
          <a:xfrm>
            <a:off x="6781625" y="3513650"/>
            <a:ext cx="1531200" cy="497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57" name="Google Shape;857;p44"/>
          <p:cNvCxnSpPr>
            <a:stCxn id="842" idx="7"/>
            <a:endCxn id="843" idx="3"/>
          </p:cNvCxnSpPr>
          <p:nvPr/>
        </p:nvCxnSpPr>
        <p:spPr>
          <a:xfrm flipH="1" rot="10800000">
            <a:off x="7149283" y="4441292"/>
            <a:ext cx="1163400" cy="46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8" name="Google Shape;858;p44"/>
          <p:cNvSpPr txBox="1"/>
          <p:nvPr/>
        </p:nvSpPr>
        <p:spPr>
          <a:xfrm>
            <a:off x="1843525" y="367515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44"/>
          <p:cNvSpPr txBox="1"/>
          <p:nvPr/>
        </p:nvSpPr>
        <p:spPr>
          <a:xfrm>
            <a:off x="1766975" y="2421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44"/>
          <p:cNvSpPr txBox="1"/>
          <p:nvPr/>
        </p:nvSpPr>
        <p:spPr>
          <a:xfrm>
            <a:off x="2684863" y="2515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1" name="Google Shape;861;p44"/>
          <p:cNvSpPr txBox="1"/>
          <p:nvPr/>
        </p:nvSpPr>
        <p:spPr>
          <a:xfrm>
            <a:off x="2790372" y="3742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2" name="Google Shape;862;p44"/>
          <p:cNvSpPr txBox="1"/>
          <p:nvPr/>
        </p:nvSpPr>
        <p:spPr>
          <a:xfrm>
            <a:off x="33769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3" name="Google Shape;863;p44"/>
          <p:cNvSpPr txBox="1"/>
          <p:nvPr/>
        </p:nvSpPr>
        <p:spPr>
          <a:xfrm>
            <a:off x="4167234" y="2578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4" name="Google Shape;864;p44"/>
          <p:cNvSpPr txBox="1"/>
          <p:nvPr/>
        </p:nvSpPr>
        <p:spPr>
          <a:xfrm>
            <a:off x="4176034" y="38716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5" name="Google Shape;865;p44"/>
          <p:cNvSpPr txBox="1"/>
          <p:nvPr/>
        </p:nvSpPr>
        <p:spPr>
          <a:xfrm>
            <a:off x="4272609" y="477152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44"/>
          <p:cNvSpPr txBox="1"/>
          <p:nvPr/>
        </p:nvSpPr>
        <p:spPr>
          <a:xfrm>
            <a:off x="4630534" y="1839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44"/>
          <p:cNvSpPr txBox="1"/>
          <p:nvPr/>
        </p:nvSpPr>
        <p:spPr>
          <a:xfrm>
            <a:off x="55350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44"/>
          <p:cNvSpPr txBox="1"/>
          <p:nvPr/>
        </p:nvSpPr>
        <p:spPr>
          <a:xfrm>
            <a:off x="5929134" y="5125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44"/>
          <p:cNvSpPr txBox="1"/>
          <p:nvPr/>
        </p:nvSpPr>
        <p:spPr>
          <a:xfrm>
            <a:off x="7296569" y="33431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44"/>
          <p:cNvSpPr txBox="1"/>
          <p:nvPr/>
        </p:nvSpPr>
        <p:spPr>
          <a:xfrm>
            <a:off x="6497907" y="40985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44"/>
          <p:cNvSpPr txBox="1"/>
          <p:nvPr/>
        </p:nvSpPr>
        <p:spPr>
          <a:xfrm>
            <a:off x="7662007" y="46236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2" name="Google Shape;872;p44"/>
          <p:cNvSpPr txBox="1"/>
          <p:nvPr/>
        </p:nvSpPr>
        <p:spPr>
          <a:xfrm>
            <a:off x="224450" y="5097700"/>
            <a:ext cx="42315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Phase 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1-node components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Find MWOE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4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9" name="Google Shape;879;p45"/>
          <p:cNvSpPr/>
          <p:nvPr/>
        </p:nvSpPr>
        <p:spPr>
          <a:xfrm>
            <a:off x="979000" y="1920200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0" name="Google Shape;880;p45"/>
          <p:cNvSpPr/>
          <p:nvPr/>
        </p:nvSpPr>
        <p:spPr>
          <a:xfrm>
            <a:off x="1158275" y="4014900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1" name="Google Shape;881;p45"/>
          <p:cNvSpPr/>
          <p:nvPr/>
        </p:nvSpPr>
        <p:spPr>
          <a:xfrm>
            <a:off x="2035850" y="2985475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2" name="Google Shape;882;p45"/>
          <p:cNvSpPr/>
          <p:nvPr/>
        </p:nvSpPr>
        <p:spPr>
          <a:xfrm>
            <a:off x="3338600" y="21266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3" name="Google Shape;883;p45"/>
          <p:cNvSpPr/>
          <p:nvPr/>
        </p:nvSpPr>
        <p:spPr>
          <a:xfrm>
            <a:off x="3298425" y="40149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45"/>
          <p:cNvSpPr/>
          <p:nvPr/>
        </p:nvSpPr>
        <p:spPr>
          <a:xfrm>
            <a:off x="4543075" y="32093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5" name="Google Shape;885;p45"/>
          <p:cNvSpPr/>
          <p:nvPr/>
        </p:nvSpPr>
        <p:spPr>
          <a:xfrm>
            <a:off x="5832500" y="1713775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g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6" name="Google Shape;886;p45"/>
          <p:cNvSpPr/>
          <p:nvPr/>
        </p:nvSpPr>
        <p:spPr>
          <a:xfrm>
            <a:off x="5053625" y="482105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h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7" name="Google Shape;887;p45"/>
          <p:cNvSpPr/>
          <p:nvPr/>
        </p:nvSpPr>
        <p:spPr>
          <a:xfrm>
            <a:off x="6172925" y="3209300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8" name="Google Shape;888;p45"/>
          <p:cNvSpPr/>
          <p:nvPr/>
        </p:nvSpPr>
        <p:spPr>
          <a:xfrm>
            <a:off x="6629725" y="4821050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j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45"/>
          <p:cNvSpPr/>
          <p:nvPr/>
        </p:nvSpPr>
        <p:spPr>
          <a:xfrm>
            <a:off x="8223600" y="3921875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k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0" name="Google Shape;890;p45"/>
          <p:cNvCxnSpPr>
            <a:stCxn id="879" idx="5"/>
            <a:endCxn id="881" idx="1"/>
          </p:cNvCxnSpPr>
          <p:nvPr/>
        </p:nvCxnSpPr>
        <p:spPr>
          <a:xfrm>
            <a:off x="1498558" y="2439758"/>
            <a:ext cx="626400" cy="634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91" name="Google Shape;891;p45"/>
          <p:cNvCxnSpPr>
            <a:stCxn id="880" idx="7"/>
            <a:endCxn id="881" idx="3"/>
          </p:cNvCxnSpPr>
          <p:nvPr/>
        </p:nvCxnSpPr>
        <p:spPr>
          <a:xfrm flipH="1" rot="10800000">
            <a:off x="1677833" y="3504942"/>
            <a:ext cx="447300" cy="599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892" name="Google Shape;892;p45"/>
          <p:cNvCxnSpPr>
            <a:stCxn id="881" idx="5"/>
            <a:endCxn id="883" idx="1"/>
          </p:cNvCxnSpPr>
          <p:nvPr/>
        </p:nvCxnSpPr>
        <p:spPr>
          <a:xfrm>
            <a:off x="2555408" y="3505033"/>
            <a:ext cx="832200" cy="59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3" name="Google Shape;893;p45"/>
          <p:cNvCxnSpPr>
            <a:stCxn id="881" idx="7"/>
            <a:endCxn id="882" idx="3"/>
          </p:cNvCxnSpPr>
          <p:nvPr/>
        </p:nvCxnSpPr>
        <p:spPr>
          <a:xfrm flipH="1" rot="10800000">
            <a:off x="2555408" y="2646217"/>
            <a:ext cx="872400" cy="42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4" name="Google Shape;894;p45"/>
          <p:cNvCxnSpPr>
            <a:stCxn id="882" idx="6"/>
            <a:endCxn id="885" idx="2"/>
          </p:cNvCxnSpPr>
          <p:nvPr/>
        </p:nvCxnSpPr>
        <p:spPr>
          <a:xfrm flipH="1" rot="10800000">
            <a:off x="3947300" y="2018150"/>
            <a:ext cx="1885200" cy="412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95" name="Google Shape;895;p45"/>
          <p:cNvCxnSpPr>
            <a:stCxn id="882" idx="5"/>
            <a:endCxn id="884" idx="1"/>
          </p:cNvCxnSpPr>
          <p:nvPr/>
        </p:nvCxnSpPr>
        <p:spPr>
          <a:xfrm>
            <a:off x="3858158" y="2646158"/>
            <a:ext cx="774000" cy="652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96" name="Google Shape;896;p45"/>
          <p:cNvCxnSpPr>
            <a:stCxn id="882" idx="4"/>
            <a:endCxn id="883" idx="0"/>
          </p:cNvCxnSpPr>
          <p:nvPr/>
        </p:nvCxnSpPr>
        <p:spPr>
          <a:xfrm flipH="1">
            <a:off x="3602750" y="2735300"/>
            <a:ext cx="40200" cy="1279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897" name="Google Shape;897;p45"/>
          <p:cNvCxnSpPr>
            <a:stCxn id="884" idx="3"/>
            <a:endCxn id="883" idx="7"/>
          </p:cNvCxnSpPr>
          <p:nvPr/>
        </p:nvCxnSpPr>
        <p:spPr>
          <a:xfrm flipH="1">
            <a:off x="3818017" y="3728858"/>
            <a:ext cx="814200" cy="37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8" name="Google Shape;898;p45"/>
          <p:cNvCxnSpPr>
            <a:stCxn id="886" idx="2"/>
            <a:endCxn id="883" idx="5"/>
          </p:cNvCxnSpPr>
          <p:nvPr/>
        </p:nvCxnSpPr>
        <p:spPr>
          <a:xfrm rot="10800000">
            <a:off x="3817925" y="4534400"/>
            <a:ext cx="1235700" cy="591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99" name="Google Shape;899;p45"/>
          <p:cNvCxnSpPr>
            <a:stCxn id="888" idx="2"/>
            <a:endCxn id="886" idx="6"/>
          </p:cNvCxnSpPr>
          <p:nvPr/>
        </p:nvCxnSpPr>
        <p:spPr>
          <a:xfrm rot="10800000">
            <a:off x="5662225" y="5125400"/>
            <a:ext cx="967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45"/>
          <p:cNvCxnSpPr>
            <a:stCxn id="888" idx="0"/>
            <a:endCxn id="887" idx="5"/>
          </p:cNvCxnSpPr>
          <p:nvPr/>
        </p:nvCxnSpPr>
        <p:spPr>
          <a:xfrm rot="10800000">
            <a:off x="6692575" y="3728750"/>
            <a:ext cx="241500" cy="10923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01" name="Google Shape;901;p45"/>
          <p:cNvCxnSpPr>
            <a:stCxn id="887" idx="2"/>
            <a:endCxn id="884" idx="6"/>
          </p:cNvCxnSpPr>
          <p:nvPr/>
        </p:nvCxnSpPr>
        <p:spPr>
          <a:xfrm rot="10800000">
            <a:off x="5151725" y="3513650"/>
            <a:ext cx="1021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45"/>
          <p:cNvCxnSpPr>
            <a:stCxn id="887" idx="6"/>
            <a:endCxn id="889" idx="1"/>
          </p:cNvCxnSpPr>
          <p:nvPr/>
        </p:nvCxnSpPr>
        <p:spPr>
          <a:xfrm>
            <a:off x="6781625" y="3513650"/>
            <a:ext cx="1531200" cy="497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03" name="Google Shape;903;p45"/>
          <p:cNvCxnSpPr>
            <a:stCxn id="888" idx="7"/>
            <a:endCxn id="889" idx="3"/>
          </p:cNvCxnSpPr>
          <p:nvPr/>
        </p:nvCxnSpPr>
        <p:spPr>
          <a:xfrm flipH="1" rot="10800000">
            <a:off x="7149283" y="4441292"/>
            <a:ext cx="1163400" cy="46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4" name="Google Shape;904;p45"/>
          <p:cNvSpPr txBox="1"/>
          <p:nvPr/>
        </p:nvSpPr>
        <p:spPr>
          <a:xfrm>
            <a:off x="1843525" y="367515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5" name="Google Shape;905;p45"/>
          <p:cNvSpPr txBox="1"/>
          <p:nvPr/>
        </p:nvSpPr>
        <p:spPr>
          <a:xfrm>
            <a:off x="1766975" y="2421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6" name="Google Shape;906;p45"/>
          <p:cNvSpPr txBox="1"/>
          <p:nvPr/>
        </p:nvSpPr>
        <p:spPr>
          <a:xfrm>
            <a:off x="2684863" y="2515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7" name="Google Shape;907;p45"/>
          <p:cNvSpPr txBox="1"/>
          <p:nvPr/>
        </p:nvSpPr>
        <p:spPr>
          <a:xfrm>
            <a:off x="2790372" y="3742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45"/>
          <p:cNvSpPr txBox="1"/>
          <p:nvPr/>
        </p:nvSpPr>
        <p:spPr>
          <a:xfrm>
            <a:off x="33769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9" name="Google Shape;909;p45"/>
          <p:cNvSpPr txBox="1"/>
          <p:nvPr/>
        </p:nvSpPr>
        <p:spPr>
          <a:xfrm>
            <a:off x="4167234" y="2578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0" name="Google Shape;910;p45"/>
          <p:cNvSpPr txBox="1"/>
          <p:nvPr/>
        </p:nvSpPr>
        <p:spPr>
          <a:xfrm>
            <a:off x="4176034" y="38716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1" name="Google Shape;911;p45"/>
          <p:cNvSpPr txBox="1"/>
          <p:nvPr/>
        </p:nvSpPr>
        <p:spPr>
          <a:xfrm>
            <a:off x="4272609" y="477152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2" name="Google Shape;912;p45"/>
          <p:cNvSpPr txBox="1"/>
          <p:nvPr/>
        </p:nvSpPr>
        <p:spPr>
          <a:xfrm>
            <a:off x="4630534" y="1839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3" name="Google Shape;913;p45"/>
          <p:cNvSpPr txBox="1"/>
          <p:nvPr/>
        </p:nvSpPr>
        <p:spPr>
          <a:xfrm>
            <a:off x="55350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4" name="Google Shape;914;p45"/>
          <p:cNvSpPr txBox="1"/>
          <p:nvPr/>
        </p:nvSpPr>
        <p:spPr>
          <a:xfrm>
            <a:off x="5929134" y="5125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5" name="Google Shape;915;p45"/>
          <p:cNvSpPr txBox="1"/>
          <p:nvPr/>
        </p:nvSpPr>
        <p:spPr>
          <a:xfrm>
            <a:off x="7296569" y="33431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6" name="Google Shape;916;p45"/>
          <p:cNvSpPr txBox="1"/>
          <p:nvPr/>
        </p:nvSpPr>
        <p:spPr>
          <a:xfrm>
            <a:off x="6497907" y="40985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7" name="Google Shape;917;p45"/>
          <p:cNvSpPr txBox="1"/>
          <p:nvPr/>
        </p:nvSpPr>
        <p:spPr>
          <a:xfrm>
            <a:off x="7662007" y="46236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8" name="Google Shape;918;p45"/>
          <p:cNvSpPr txBox="1"/>
          <p:nvPr/>
        </p:nvSpPr>
        <p:spPr>
          <a:xfrm>
            <a:off x="224450" y="5097700"/>
            <a:ext cx="44061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Phase 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Send 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connect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message to join with component across MWOE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4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4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5" name="Google Shape;925;p46"/>
          <p:cNvSpPr/>
          <p:nvPr/>
        </p:nvSpPr>
        <p:spPr>
          <a:xfrm>
            <a:off x="979000" y="1920200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6" name="Google Shape;926;p46"/>
          <p:cNvSpPr/>
          <p:nvPr/>
        </p:nvSpPr>
        <p:spPr>
          <a:xfrm>
            <a:off x="1158275" y="4014900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7" name="Google Shape;927;p46"/>
          <p:cNvSpPr/>
          <p:nvPr/>
        </p:nvSpPr>
        <p:spPr>
          <a:xfrm>
            <a:off x="2035850" y="2985475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8" name="Google Shape;928;p46"/>
          <p:cNvSpPr/>
          <p:nvPr/>
        </p:nvSpPr>
        <p:spPr>
          <a:xfrm>
            <a:off x="3338600" y="21266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9" name="Google Shape;929;p46"/>
          <p:cNvSpPr/>
          <p:nvPr/>
        </p:nvSpPr>
        <p:spPr>
          <a:xfrm>
            <a:off x="3298425" y="40149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46"/>
          <p:cNvSpPr/>
          <p:nvPr/>
        </p:nvSpPr>
        <p:spPr>
          <a:xfrm>
            <a:off x="4543075" y="32093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46"/>
          <p:cNvSpPr/>
          <p:nvPr/>
        </p:nvSpPr>
        <p:spPr>
          <a:xfrm>
            <a:off x="5832500" y="1713775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g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2" name="Google Shape;932;p46"/>
          <p:cNvSpPr/>
          <p:nvPr/>
        </p:nvSpPr>
        <p:spPr>
          <a:xfrm>
            <a:off x="5053625" y="482105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h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3" name="Google Shape;933;p46"/>
          <p:cNvSpPr/>
          <p:nvPr/>
        </p:nvSpPr>
        <p:spPr>
          <a:xfrm>
            <a:off x="6172925" y="3209300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4" name="Google Shape;934;p46"/>
          <p:cNvSpPr/>
          <p:nvPr/>
        </p:nvSpPr>
        <p:spPr>
          <a:xfrm>
            <a:off x="6629725" y="4821050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j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5" name="Google Shape;935;p46"/>
          <p:cNvSpPr/>
          <p:nvPr/>
        </p:nvSpPr>
        <p:spPr>
          <a:xfrm>
            <a:off x="8223600" y="3921875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k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36" name="Google Shape;936;p46"/>
          <p:cNvCxnSpPr>
            <a:stCxn id="925" idx="5"/>
            <a:endCxn id="927" idx="1"/>
          </p:cNvCxnSpPr>
          <p:nvPr/>
        </p:nvCxnSpPr>
        <p:spPr>
          <a:xfrm>
            <a:off x="1498558" y="2439758"/>
            <a:ext cx="626400" cy="634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37" name="Google Shape;937;p46"/>
          <p:cNvCxnSpPr>
            <a:stCxn id="926" idx="7"/>
            <a:endCxn id="927" idx="3"/>
          </p:cNvCxnSpPr>
          <p:nvPr/>
        </p:nvCxnSpPr>
        <p:spPr>
          <a:xfrm flipH="1" rot="10800000">
            <a:off x="1677833" y="3504942"/>
            <a:ext cx="447300" cy="599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38" name="Google Shape;938;p46"/>
          <p:cNvCxnSpPr>
            <a:stCxn id="927" idx="5"/>
            <a:endCxn id="929" idx="1"/>
          </p:cNvCxnSpPr>
          <p:nvPr/>
        </p:nvCxnSpPr>
        <p:spPr>
          <a:xfrm>
            <a:off x="2555408" y="3505033"/>
            <a:ext cx="832200" cy="59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9" name="Google Shape;939;p46"/>
          <p:cNvCxnSpPr>
            <a:stCxn id="927" idx="7"/>
            <a:endCxn id="928" idx="3"/>
          </p:cNvCxnSpPr>
          <p:nvPr/>
        </p:nvCxnSpPr>
        <p:spPr>
          <a:xfrm flipH="1" rot="10800000">
            <a:off x="2555408" y="2646217"/>
            <a:ext cx="872400" cy="42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0" name="Google Shape;940;p46"/>
          <p:cNvCxnSpPr>
            <a:stCxn id="928" idx="6"/>
            <a:endCxn id="931" idx="2"/>
          </p:cNvCxnSpPr>
          <p:nvPr/>
        </p:nvCxnSpPr>
        <p:spPr>
          <a:xfrm flipH="1" rot="10800000">
            <a:off x="3947300" y="2018150"/>
            <a:ext cx="1885200" cy="412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41" name="Google Shape;941;p46"/>
          <p:cNvCxnSpPr>
            <a:stCxn id="928" idx="5"/>
            <a:endCxn id="930" idx="1"/>
          </p:cNvCxnSpPr>
          <p:nvPr/>
        </p:nvCxnSpPr>
        <p:spPr>
          <a:xfrm>
            <a:off x="3858158" y="2646158"/>
            <a:ext cx="774000" cy="652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42" name="Google Shape;942;p46"/>
          <p:cNvCxnSpPr>
            <a:stCxn id="928" idx="4"/>
            <a:endCxn id="929" idx="0"/>
          </p:cNvCxnSpPr>
          <p:nvPr/>
        </p:nvCxnSpPr>
        <p:spPr>
          <a:xfrm flipH="1">
            <a:off x="3602750" y="2735300"/>
            <a:ext cx="40200" cy="1279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43" name="Google Shape;943;p46"/>
          <p:cNvCxnSpPr>
            <a:stCxn id="930" idx="3"/>
            <a:endCxn id="929" idx="7"/>
          </p:cNvCxnSpPr>
          <p:nvPr/>
        </p:nvCxnSpPr>
        <p:spPr>
          <a:xfrm flipH="1">
            <a:off x="3818017" y="3728858"/>
            <a:ext cx="814200" cy="37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4" name="Google Shape;944;p46"/>
          <p:cNvCxnSpPr>
            <a:stCxn id="932" idx="2"/>
            <a:endCxn id="929" idx="5"/>
          </p:cNvCxnSpPr>
          <p:nvPr/>
        </p:nvCxnSpPr>
        <p:spPr>
          <a:xfrm rot="10800000">
            <a:off x="3817925" y="4534400"/>
            <a:ext cx="1235700" cy="591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45" name="Google Shape;945;p46"/>
          <p:cNvCxnSpPr>
            <a:stCxn id="934" idx="2"/>
            <a:endCxn id="932" idx="6"/>
          </p:cNvCxnSpPr>
          <p:nvPr/>
        </p:nvCxnSpPr>
        <p:spPr>
          <a:xfrm rot="10800000">
            <a:off x="5662225" y="5125400"/>
            <a:ext cx="967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6" name="Google Shape;946;p46"/>
          <p:cNvCxnSpPr>
            <a:stCxn id="934" idx="0"/>
            <a:endCxn id="933" idx="5"/>
          </p:cNvCxnSpPr>
          <p:nvPr/>
        </p:nvCxnSpPr>
        <p:spPr>
          <a:xfrm rot="10800000">
            <a:off x="6692575" y="3728750"/>
            <a:ext cx="241500" cy="10923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947" name="Google Shape;947;p46"/>
          <p:cNvCxnSpPr>
            <a:stCxn id="933" idx="2"/>
            <a:endCxn id="930" idx="6"/>
          </p:cNvCxnSpPr>
          <p:nvPr/>
        </p:nvCxnSpPr>
        <p:spPr>
          <a:xfrm rot="10800000">
            <a:off x="5151725" y="3513650"/>
            <a:ext cx="1021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46"/>
          <p:cNvCxnSpPr>
            <a:stCxn id="933" idx="6"/>
            <a:endCxn id="935" idx="1"/>
          </p:cNvCxnSpPr>
          <p:nvPr/>
        </p:nvCxnSpPr>
        <p:spPr>
          <a:xfrm>
            <a:off x="6781625" y="3513650"/>
            <a:ext cx="1531200" cy="497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49" name="Google Shape;949;p46"/>
          <p:cNvCxnSpPr>
            <a:stCxn id="934" idx="7"/>
            <a:endCxn id="935" idx="3"/>
          </p:cNvCxnSpPr>
          <p:nvPr/>
        </p:nvCxnSpPr>
        <p:spPr>
          <a:xfrm flipH="1" rot="10800000">
            <a:off x="7149283" y="4441292"/>
            <a:ext cx="1163400" cy="46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0" name="Google Shape;950;p46"/>
          <p:cNvSpPr txBox="1"/>
          <p:nvPr/>
        </p:nvSpPr>
        <p:spPr>
          <a:xfrm>
            <a:off x="1843525" y="367515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46"/>
          <p:cNvSpPr txBox="1"/>
          <p:nvPr/>
        </p:nvSpPr>
        <p:spPr>
          <a:xfrm>
            <a:off x="1766975" y="2421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2" name="Google Shape;952;p46"/>
          <p:cNvSpPr txBox="1"/>
          <p:nvPr/>
        </p:nvSpPr>
        <p:spPr>
          <a:xfrm>
            <a:off x="2684863" y="2515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3" name="Google Shape;953;p46"/>
          <p:cNvSpPr txBox="1"/>
          <p:nvPr/>
        </p:nvSpPr>
        <p:spPr>
          <a:xfrm>
            <a:off x="2790372" y="3742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4" name="Google Shape;954;p46"/>
          <p:cNvSpPr txBox="1"/>
          <p:nvPr/>
        </p:nvSpPr>
        <p:spPr>
          <a:xfrm>
            <a:off x="33769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5" name="Google Shape;955;p46"/>
          <p:cNvSpPr txBox="1"/>
          <p:nvPr/>
        </p:nvSpPr>
        <p:spPr>
          <a:xfrm>
            <a:off x="4167234" y="2578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6" name="Google Shape;956;p46"/>
          <p:cNvSpPr txBox="1"/>
          <p:nvPr/>
        </p:nvSpPr>
        <p:spPr>
          <a:xfrm>
            <a:off x="4176034" y="38716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7" name="Google Shape;957;p46"/>
          <p:cNvSpPr txBox="1"/>
          <p:nvPr/>
        </p:nvSpPr>
        <p:spPr>
          <a:xfrm>
            <a:off x="4272609" y="477152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8" name="Google Shape;958;p46"/>
          <p:cNvSpPr txBox="1"/>
          <p:nvPr/>
        </p:nvSpPr>
        <p:spPr>
          <a:xfrm>
            <a:off x="4630534" y="1839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9" name="Google Shape;959;p46"/>
          <p:cNvSpPr txBox="1"/>
          <p:nvPr/>
        </p:nvSpPr>
        <p:spPr>
          <a:xfrm>
            <a:off x="55350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0" name="Google Shape;960;p46"/>
          <p:cNvSpPr txBox="1"/>
          <p:nvPr/>
        </p:nvSpPr>
        <p:spPr>
          <a:xfrm>
            <a:off x="5929134" y="5125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1" name="Google Shape;961;p46"/>
          <p:cNvSpPr txBox="1"/>
          <p:nvPr/>
        </p:nvSpPr>
        <p:spPr>
          <a:xfrm>
            <a:off x="7296569" y="33431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2" name="Google Shape;962;p46"/>
          <p:cNvSpPr txBox="1"/>
          <p:nvPr/>
        </p:nvSpPr>
        <p:spPr>
          <a:xfrm>
            <a:off x="6497907" y="40985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3" name="Google Shape;963;p46"/>
          <p:cNvSpPr txBox="1"/>
          <p:nvPr/>
        </p:nvSpPr>
        <p:spPr>
          <a:xfrm>
            <a:off x="7662007" y="46236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4" name="Google Shape;964;p46"/>
          <p:cNvSpPr txBox="1"/>
          <p:nvPr/>
        </p:nvSpPr>
        <p:spPr>
          <a:xfrm>
            <a:off x="224450" y="5097700"/>
            <a:ext cx="45624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Phase 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Each new component has lowest cost edge chosen by two nodes, one becomes leader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4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1" name="Google Shape;971;p47"/>
          <p:cNvSpPr/>
          <p:nvPr/>
        </p:nvSpPr>
        <p:spPr>
          <a:xfrm>
            <a:off x="979000" y="1920200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2" name="Google Shape;972;p47"/>
          <p:cNvSpPr/>
          <p:nvPr/>
        </p:nvSpPr>
        <p:spPr>
          <a:xfrm>
            <a:off x="1158275" y="4014900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3" name="Google Shape;973;p47"/>
          <p:cNvSpPr/>
          <p:nvPr/>
        </p:nvSpPr>
        <p:spPr>
          <a:xfrm>
            <a:off x="2035850" y="2985475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4" name="Google Shape;974;p47"/>
          <p:cNvSpPr/>
          <p:nvPr/>
        </p:nvSpPr>
        <p:spPr>
          <a:xfrm>
            <a:off x="3338600" y="21266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5" name="Google Shape;975;p47"/>
          <p:cNvSpPr/>
          <p:nvPr/>
        </p:nvSpPr>
        <p:spPr>
          <a:xfrm>
            <a:off x="3298425" y="40149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6" name="Google Shape;976;p47"/>
          <p:cNvSpPr/>
          <p:nvPr/>
        </p:nvSpPr>
        <p:spPr>
          <a:xfrm>
            <a:off x="4543075" y="32093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7" name="Google Shape;977;p47"/>
          <p:cNvSpPr/>
          <p:nvPr/>
        </p:nvSpPr>
        <p:spPr>
          <a:xfrm>
            <a:off x="5832500" y="1713775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g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8" name="Google Shape;978;p47"/>
          <p:cNvSpPr/>
          <p:nvPr/>
        </p:nvSpPr>
        <p:spPr>
          <a:xfrm>
            <a:off x="5053625" y="482105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h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9" name="Google Shape;979;p47"/>
          <p:cNvSpPr/>
          <p:nvPr/>
        </p:nvSpPr>
        <p:spPr>
          <a:xfrm>
            <a:off x="6172925" y="3209300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0" name="Google Shape;980;p47"/>
          <p:cNvSpPr/>
          <p:nvPr/>
        </p:nvSpPr>
        <p:spPr>
          <a:xfrm>
            <a:off x="6629725" y="4821050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j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1" name="Google Shape;981;p47"/>
          <p:cNvSpPr/>
          <p:nvPr/>
        </p:nvSpPr>
        <p:spPr>
          <a:xfrm>
            <a:off x="8223600" y="3921875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k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2" name="Google Shape;982;p47"/>
          <p:cNvCxnSpPr>
            <a:stCxn id="971" idx="5"/>
            <a:endCxn id="973" idx="1"/>
          </p:cNvCxnSpPr>
          <p:nvPr/>
        </p:nvCxnSpPr>
        <p:spPr>
          <a:xfrm>
            <a:off x="1498558" y="2439758"/>
            <a:ext cx="626400" cy="63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3" name="Google Shape;983;p47"/>
          <p:cNvCxnSpPr>
            <a:stCxn id="972" idx="7"/>
            <a:endCxn id="973" idx="3"/>
          </p:cNvCxnSpPr>
          <p:nvPr/>
        </p:nvCxnSpPr>
        <p:spPr>
          <a:xfrm flipH="1" rot="10800000">
            <a:off x="1677833" y="3504942"/>
            <a:ext cx="447300" cy="59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4" name="Google Shape;984;p47"/>
          <p:cNvCxnSpPr>
            <a:stCxn id="973" idx="5"/>
            <a:endCxn id="975" idx="1"/>
          </p:cNvCxnSpPr>
          <p:nvPr/>
        </p:nvCxnSpPr>
        <p:spPr>
          <a:xfrm>
            <a:off x="2555408" y="3505033"/>
            <a:ext cx="832200" cy="59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5" name="Google Shape;985;p47"/>
          <p:cNvCxnSpPr>
            <a:stCxn id="973" idx="7"/>
            <a:endCxn id="974" idx="3"/>
          </p:cNvCxnSpPr>
          <p:nvPr/>
        </p:nvCxnSpPr>
        <p:spPr>
          <a:xfrm flipH="1" rot="10800000">
            <a:off x="2555408" y="2646217"/>
            <a:ext cx="872400" cy="42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6" name="Google Shape;986;p47"/>
          <p:cNvCxnSpPr>
            <a:stCxn id="974" idx="6"/>
            <a:endCxn id="977" idx="2"/>
          </p:cNvCxnSpPr>
          <p:nvPr/>
        </p:nvCxnSpPr>
        <p:spPr>
          <a:xfrm flipH="1" rot="10800000">
            <a:off x="3947300" y="2018150"/>
            <a:ext cx="1885200" cy="41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7" name="Google Shape;987;p47"/>
          <p:cNvCxnSpPr>
            <a:stCxn id="974" idx="5"/>
            <a:endCxn id="976" idx="1"/>
          </p:cNvCxnSpPr>
          <p:nvPr/>
        </p:nvCxnSpPr>
        <p:spPr>
          <a:xfrm>
            <a:off x="3858158" y="2646158"/>
            <a:ext cx="774000" cy="65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8" name="Google Shape;988;p47"/>
          <p:cNvCxnSpPr>
            <a:stCxn id="974" idx="4"/>
            <a:endCxn id="975" idx="0"/>
          </p:cNvCxnSpPr>
          <p:nvPr/>
        </p:nvCxnSpPr>
        <p:spPr>
          <a:xfrm flipH="1">
            <a:off x="3602750" y="2735300"/>
            <a:ext cx="40200" cy="127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9" name="Google Shape;989;p47"/>
          <p:cNvCxnSpPr>
            <a:stCxn id="976" idx="3"/>
            <a:endCxn id="975" idx="7"/>
          </p:cNvCxnSpPr>
          <p:nvPr/>
        </p:nvCxnSpPr>
        <p:spPr>
          <a:xfrm flipH="1">
            <a:off x="3818017" y="3728858"/>
            <a:ext cx="814200" cy="37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0" name="Google Shape;990;p47"/>
          <p:cNvCxnSpPr>
            <a:stCxn id="978" idx="2"/>
            <a:endCxn id="975" idx="5"/>
          </p:cNvCxnSpPr>
          <p:nvPr/>
        </p:nvCxnSpPr>
        <p:spPr>
          <a:xfrm rot="10800000">
            <a:off x="3817925" y="4534400"/>
            <a:ext cx="1235700" cy="59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47"/>
          <p:cNvCxnSpPr>
            <a:stCxn id="980" idx="2"/>
            <a:endCxn id="978" idx="6"/>
          </p:cNvCxnSpPr>
          <p:nvPr/>
        </p:nvCxnSpPr>
        <p:spPr>
          <a:xfrm rot="10800000">
            <a:off x="5662225" y="5125400"/>
            <a:ext cx="967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2" name="Google Shape;992;p47"/>
          <p:cNvCxnSpPr>
            <a:stCxn id="980" idx="0"/>
            <a:endCxn id="979" idx="5"/>
          </p:cNvCxnSpPr>
          <p:nvPr/>
        </p:nvCxnSpPr>
        <p:spPr>
          <a:xfrm rot="10800000">
            <a:off x="6692575" y="3728750"/>
            <a:ext cx="241500" cy="109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47"/>
          <p:cNvCxnSpPr>
            <a:stCxn id="979" idx="2"/>
            <a:endCxn id="976" idx="6"/>
          </p:cNvCxnSpPr>
          <p:nvPr/>
        </p:nvCxnSpPr>
        <p:spPr>
          <a:xfrm rot="10800000">
            <a:off x="5151725" y="3513650"/>
            <a:ext cx="1021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47"/>
          <p:cNvCxnSpPr>
            <a:stCxn id="979" idx="6"/>
            <a:endCxn id="981" idx="1"/>
          </p:cNvCxnSpPr>
          <p:nvPr/>
        </p:nvCxnSpPr>
        <p:spPr>
          <a:xfrm>
            <a:off x="6781625" y="3513650"/>
            <a:ext cx="1531200" cy="497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47"/>
          <p:cNvCxnSpPr>
            <a:stCxn id="980" idx="7"/>
            <a:endCxn id="981" idx="3"/>
          </p:cNvCxnSpPr>
          <p:nvPr/>
        </p:nvCxnSpPr>
        <p:spPr>
          <a:xfrm flipH="1" rot="10800000">
            <a:off x="7149283" y="4441292"/>
            <a:ext cx="1163400" cy="46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6" name="Google Shape;996;p47"/>
          <p:cNvSpPr txBox="1"/>
          <p:nvPr/>
        </p:nvSpPr>
        <p:spPr>
          <a:xfrm>
            <a:off x="1843525" y="367515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7" name="Google Shape;997;p47"/>
          <p:cNvSpPr txBox="1"/>
          <p:nvPr/>
        </p:nvSpPr>
        <p:spPr>
          <a:xfrm>
            <a:off x="1766975" y="2421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8" name="Google Shape;998;p47"/>
          <p:cNvSpPr txBox="1"/>
          <p:nvPr/>
        </p:nvSpPr>
        <p:spPr>
          <a:xfrm>
            <a:off x="2684863" y="2515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9" name="Google Shape;999;p47"/>
          <p:cNvSpPr txBox="1"/>
          <p:nvPr/>
        </p:nvSpPr>
        <p:spPr>
          <a:xfrm>
            <a:off x="2790372" y="3742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0" name="Google Shape;1000;p47"/>
          <p:cNvSpPr txBox="1"/>
          <p:nvPr/>
        </p:nvSpPr>
        <p:spPr>
          <a:xfrm>
            <a:off x="33769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1" name="Google Shape;1001;p47"/>
          <p:cNvSpPr txBox="1"/>
          <p:nvPr/>
        </p:nvSpPr>
        <p:spPr>
          <a:xfrm>
            <a:off x="4167234" y="2578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2" name="Google Shape;1002;p47"/>
          <p:cNvSpPr txBox="1"/>
          <p:nvPr/>
        </p:nvSpPr>
        <p:spPr>
          <a:xfrm>
            <a:off x="4176034" y="38716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3" name="Google Shape;1003;p47"/>
          <p:cNvSpPr txBox="1"/>
          <p:nvPr/>
        </p:nvSpPr>
        <p:spPr>
          <a:xfrm>
            <a:off x="4272609" y="477152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4" name="Google Shape;1004;p47"/>
          <p:cNvSpPr txBox="1"/>
          <p:nvPr/>
        </p:nvSpPr>
        <p:spPr>
          <a:xfrm>
            <a:off x="4630534" y="1839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5" name="Google Shape;1005;p47"/>
          <p:cNvSpPr txBox="1"/>
          <p:nvPr/>
        </p:nvSpPr>
        <p:spPr>
          <a:xfrm>
            <a:off x="55350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6" name="Google Shape;1006;p47"/>
          <p:cNvSpPr txBox="1"/>
          <p:nvPr/>
        </p:nvSpPr>
        <p:spPr>
          <a:xfrm>
            <a:off x="5929134" y="5125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7" name="Google Shape;1007;p47"/>
          <p:cNvSpPr txBox="1"/>
          <p:nvPr/>
        </p:nvSpPr>
        <p:spPr>
          <a:xfrm>
            <a:off x="7296569" y="33431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8" name="Google Shape;1008;p47"/>
          <p:cNvSpPr txBox="1"/>
          <p:nvPr/>
        </p:nvSpPr>
        <p:spPr>
          <a:xfrm>
            <a:off x="6497907" y="40985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9" name="Google Shape;1009;p47"/>
          <p:cNvSpPr txBox="1"/>
          <p:nvPr/>
        </p:nvSpPr>
        <p:spPr>
          <a:xfrm>
            <a:off x="7662007" y="46236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0" name="Google Shape;1010;p47"/>
          <p:cNvSpPr txBox="1"/>
          <p:nvPr/>
        </p:nvSpPr>
        <p:spPr>
          <a:xfrm>
            <a:off x="224450" y="5097700"/>
            <a:ext cx="45624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Phase k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Leader broadcasts 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initiate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message to find MWOE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4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7" name="Google Shape;1017;p48"/>
          <p:cNvSpPr/>
          <p:nvPr/>
        </p:nvSpPr>
        <p:spPr>
          <a:xfrm>
            <a:off x="979000" y="1920200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8" name="Google Shape;1018;p48"/>
          <p:cNvSpPr/>
          <p:nvPr/>
        </p:nvSpPr>
        <p:spPr>
          <a:xfrm>
            <a:off x="1158275" y="4014900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9" name="Google Shape;1019;p48"/>
          <p:cNvSpPr/>
          <p:nvPr/>
        </p:nvSpPr>
        <p:spPr>
          <a:xfrm>
            <a:off x="2035850" y="2985475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0" name="Google Shape;1020;p48"/>
          <p:cNvSpPr/>
          <p:nvPr/>
        </p:nvSpPr>
        <p:spPr>
          <a:xfrm>
            <a:off x="3338600" y="21266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1" name="Google Shape;1021;p48"/>
          <p:cNvSpPr/>
          <p:nvPr/>
        </p:nvSpPr>
        <p:spPr>
          <a:xfrm>
            <a:off x="3298425" y="40149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2" name="Google Shape;1022;p48"/>
          <p:cNvSpPr/>
          <p:nvPr/>
        </p:nvSpPr>
        <p:spPr>
          <a:xfrm>
            <a:off x="4543075" y="32093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3" name="Google Shape;1023;p48"/>
          <p:cNvSpPr/>
          <p:nvPr/>
        </p:nvSpPr>
        <p:spPr>
          <a:xfrm>
            <a:off x="5832500" y="1713775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g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4" name="Google Shape;1024;p48"/>
          <p:cNvSpPr/>
          <p:nvPr/>
        </p:nvSpPr>
        <p:spPr>
          <a:xfrm>
            <a:off x="5053625" y="482105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h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5" name="Google Shape;1025;p48"/>
          <p:cNvSpPr/>
          <p:nvPr/>
        </p:nvSpPr>
        <p:spPr>
          <a:xfrm>
            <a:off x="6172925" y="3209300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6" name="Google Shape;1026;p48"/>
          <p:cNvSpPr/>
          <p:nvPr/>
        </p:nvSpPr>
        <p:spPr>
          <a:xfrm>
            <a:off x="6629725" y="4821050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j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7" name="Google Shape;1027;p48"/>
          <p:cNvSpPr/>
          <p:nvPr/>
        </p:nvSpPr>
        <p:spPr>
          <a:xfrm>
            <a:off x="8223600" y="3921875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k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8" name="Google Shape;1028;p48"/>
          <p:cNvCxnSpPr>
            <a:stCxn id="1017" idx="5"/>
            <a:endCxn id="1019" idx="1"/>
          </p:cNvCxnSpPr>
          <p:nvPr/>
        </p:nvCxnSpPr>
        <p:spPr>
          <a:xfrm>
            <a:off x="1498558" y="2439758"/>
            <a:ext cx="626400" cy="63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9" name="Google Shape;1029;p48"/>
          <p:cNvCxnSpPr>
            <a:stCxn id="1018" idx="7"/>
            <a:endCxn id="1019" idx="3"/>
          </p:cNvCxnSpPr>
          <p:nvPr/>
        </p:nvCxnSpPr>
        <p:spPr>
          <a:xfrm flipH="1" rot="10800000">
            <a:off x="1677833" y="3504942"/>
            <a:ext cx="447300" cy="59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0" name="Google Shape;1030;p48"/>
          <p:cNvCxnSpPr>
            <a:stCxn id="1020" idx="6"/>
            <a:endCxn id="1023" idx="2"/>
          </p:cNvCxnSpPr>
          <p:nvPr/>
        </p:nvCxnSpPr>
        <p:spPr>
          <a:xfrm flipH="1" rot="10800000">
            <a:off x="3947300" y="2018150"/>
            <a:ext cx="1885200" cy="41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1" name="Google Shape;1031;p48"/>
          <p:cNvCxnSpPr>
            <a:stCxn id="1020" idx="5"/>
            <a:endCxn id="1022" idx="1"/>
          </p:cNvCxnSpPr>
          <p:nvPr/>
        </p:nvCxnSpPr>
        <p:spPr>
          <a:xfrm>
            <a:off x="3858158" y="2646158"/>
            <a:ext cx="774000" cy="65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2" name="Google Shape;1032;p48"/>
          <p:cNvCxnSpPr>
            <a:stCxn id="1020" idx="4"/>
            <a:endCxn id="1021" idx="0"/>
          </p:cNvCxnSpPr>
          <p:nvPr/>
        </p:nvCxnSpPr>
        <p:spPr>
          <a:xfrm flipH="1">
            <a:off x="3602750" y="2735300"/>
            <a:ext cx="40200" cy="127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3" name="Google Shape;1033;p48"/>
          <p:cNvCxnSpPr>
            <a:stCxn id="1022" idx="3"/>
            <a:endCxn id="1021" idx="7"/>
          </p:cNvCxnSpPr>
          <p:nvPr/>
        </p:nvCxnSpPr>
        <p:spPr>
          <a:xfrm flipH="1">
            <a:off x="3818017" y="3728858"/>
            <a:ext cx="814200" cy="37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4" name="Google Shape;1034;p48"/>
          <p:cNvCxnSpPr>
            <a:stCxn id="1024" idx="2"/>
            <a:endCxn id="1021" idx="5"/>
          </p:cNvCxnSpPr>
          <p:nvPr/>
        </p:nvCxnSpPr>
        <p:spPr>
          <a:xfrm rot="10800000">
            <a:off x="3817925" y="4534400"/>
            <a:ext cx="1235700" cy="59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5" name="Google Shape;1035;p48"/>
          <p:cNvCxnSpPr>
            <a:stCxn id="1026" idx="0"/>
            <a:endCxn id="1025" idx="5"/>
          </p:cNvCxnSpPr>
          <p:nvPr/>
        </p:nvCxnSpPr>
        <p:spPr>
          <a:xfrm rot="10800000">
            <a:off x="6692575" y="3728750"/>
            <a:ext cx="241500" cy="109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6" name="Google Shape;1036;p48"/>
          <p:cNvCxnSpPr>
            <a:stCxn id="1025" idx="6"/>
            <a:endCxn id="1027" idx="1"/>
          </p:cNvCxnSpPr>
          <p:nvPr/>
        </p:nvCxnSpPr>
        <p:spPr>
          <a:xfrm>
            <a:off x="6781625" y="3513650"/>
            <a:ext cx="1531200" cy="497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7" name="Google Shape;1037;p48"/>
          <p:cNvCxnSpPr>
            <a:stCxn id="1026" idx="7"/>
            <a:endCxn id="1027" idx="3"/>
          </p:cNvCxnSpPr>
          <p:nvPr/>
        </p:nvCxnSpPr>
        <p:spPr>
          <a:xfrm flipH="1" rot="10800000">
            <a:off x="7149283" y="4441292"/>
            <a:ext cx="1163400" cy="46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8" name="Google Shape;1038;p48"/>
          <p:cNvSpPr txBox="1"/>
          <p:nvPr/>
        </p:nvSpPr>
        <p:spPr>
          <a:xfrm>
            <a:off x="1843525" y="367515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9" name="Google Shape;1039;p48"/>
          <p:cNvSpPr txBox="1"/>
          <p:nvPr/>
        </p:nvSpPr>
        <p:spPr>
          <a:xfrm>
            <a:off x="1766975" y="2421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0" name="Google Shape;1040;p48"/>
          <p:cNvSpPr txBox="1"/>
          <p:nvPr/>
        </p:nvSpPr>
        <p:spPr>
          <a:xfrm>
            <a:off x="2684863" y="2515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1" name="Google Shape;1041;p48"/>
          <p:cNvSpPr txBox="1"/>
          <p:nvPr/>
        </p:nvSpPr>
        <p:spPr>
          <a:xfrm>
            <a:off x="2790372" y="3742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2" name="Google Shape;1042;p48"/>
          <p:cNvSpPr txBox="1"/>
          <p:nvPr/>
        </p:nvSpPr>
        <p:spPr>
          <a:xfrm>
            <a:off x="33769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3" name="Google Shape;1043;p48"/>
          <p:cNvSpPr txBox="1"/>
          <p:nvPr/>
        </p:nvSpPr>
        <p:spPr>
          <a:xfrm>
            <a:off x="4167234" y="2578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4" name="Google Shape;1044;p48"/>
          <p:cNvSpPr txBox="1"/>
          <p:nvPr/>
        </p:nvSpPr>
        <p:spPr>
          <a:xfrm>
            <a:off x="4176034" y="38716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5" name="Google Shape;1045;p48"/>
          <p:cNvSpPr txBox="1"/>
          <p:nvPr/>
        </p:nvSpPr>
        <p:spPr>
          <a:xfrm>
            <a:off x="4272609" y="477152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6" name="Google Shape;1046;p48"/>
          <p:cNvSpPr txBox="1"/>
          <p:nvPr/>
        </p:nvSpPr>
        <p:spPr>
          <a:xfrm>
            <a:off x="4630534" y="1839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7" name="Google Shape;1047;p48"/>
          <p:cNvSpPr txBox="1"/>
          <p:nvPr/>
        </p:nvSpPr>
        <p:spPr>
          <a:xfrm>
            <a:off x="55350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8" name="Google Shape;1048;p48"/>
          <p:cNvSpPr txBox="1"/>
          <p:nvPr/>
        </p:nvSpPr>
        <p:spPr>
          <a:xfrm>
            <a:off x="5929134" y="5125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9" name="Google Shape;1049;p48"/>
          <p:cNvSpPr txBox="1"/>
          <p:nvPr/>
        </p:nvSpPr>
        <p:spPr>
          <a:xfrm>
            <a:off x="7296569" y="33431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0" name="Google Shape;1050;p48"/>
          <p:cNvSpPr txBox="1"/>
          <p:nvPr/>
        </p:nvSpPr>
        <p:spPr>
          <a:xfrm>
            <a:off x="6497907" y="40985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1" name="Google Shape;1051;p48"/>
          <p:cNvSpPr txBox="1"/>
          <p:nvPr/>
        </p:nvSpPr>
        <p:spPr>
          <a:xfrm>
            <a:off x="7662007" y="46236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2" name="Google Shape;1052;p48"/>
          <p:cNvCxnSpPr/>
          <p:nvPr/>
        </p:nvCxnSpPr>
        <p:spPr>
          <a:xfrm>
            <a:off x="2555408" y="3505033"/>
            <a:ext cx="832200" cy="599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53" name="Google Shape;1053;p48"/>
          <p:cNvCxnSpPr/>
          <p:nvPr/>
        </p:nvCxnSpPr>
        <p:spPr>
          <a:xfrm flipH="1" rot="10800000">
            <a:off x="2555408" y="2646217"/>
            <a:ext cx="872400" cy="428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54" name="Google Shape;1054;p48"/>
          <p:cNvCxnSpPr/>
          <p:nvPr/>
        </p:nvCxnSpPr>
        <p:spPr>
          <a:xfrm rot="10800000">
            <a:off x="5662225" y="5125400"/>
            <a:ext cx="9675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55" name="Google Shape;1055;p48"/>
          <p:cNvCxnSpPr/>
          <p:nvPr/>
        </p:nvCxnSpPr>
        <p:spPr>
          <a:xfrm rot="10800000">
            <a:off x="5151725" y="3513650"/>
            <a:ext cx="1021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056" name="Google Shape;1056;p48"/>
          <p:cNvSpPr txBox="1"/>
          <p:nvPr/>
        </p:nvSpPr>
        <p:spPr>
          <a:xfrm>
            <a:off x="224450" y="5097700"/>
            <a:ext cx="45624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Phase k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Nodes exchange 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accept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reject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messages to find MWOE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■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Increasing weight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■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Edge e-f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4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4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3" name="Google Shape;1063;p49"/>
          <p:cNvSpPr/>
          <p:nvPr/>
        </p:nvSpPr>
        <p:spPr>
          <a:xfrm>
            <a:off x="979000" y="1920200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4" name="Google Shape;1064;p49"/>
          <p:cNvSpPr/>
          <p:nvPr/>
        </p:nvSpPr>
        <p:spPr>
          <a:xfrm>
            <a:off x="1158275" y="4014900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5" name="Google Shape;1065;p49"/>
          <p:cNvSpPr/>
          <p:nvPr/>
        </p:nvSpPr>
        <p:spPr>
          <a:xfrm>
            <a:off x="2035850" y="2985475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6" name="Google Shape;1066;p49"/>
          <p:cNvSpPr/>
          <p:nvPr/>
        </p:nvSpPr>
        <p:spPr>
          <a:xfrm>
            <a:off x="3338600" y="21266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7" name="Google Shape;1067;p49"/>
          <p:cNvSpPr/>
          <p:nvPr/>
        </p:nvSpPr>
        <p:spPr>
          <a:xfrm>
            <a:off x="3298425" y="40149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8" name="Google Shape;1068;p49"/>
          <p:cNvSpPr/>
          <p:nvPr/>
        </p:nvSpPr>
        <p:spPr>
          <a:xfrm>
            <a:off x="4543075" y="32093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9" name="Google Shape;1069;p49"/>
          <p:cNvSpPr/>
          <p:nvPr/>
        </p:nvSpPr>
        <p:spPr>
          <a:xfrm>
            <a:off x="5832500" y="1713775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g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0" name="Google Shape;1070;p49"/>
          <p:cNvSpPr/>
          <p:nvPr/>
        </p:nvSpPr>
        <p:spPr>
          <a:xfrm>
            <a:off x="5053625" y="482105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h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1" name="Google Shape;1071;p49"/>
          <p:cNvSpPr/>
          <p:nvPr/>
        </p:nvSpPr>
        <p:spPr>
          <a:xfrm>
            <a:off x="6172925" y="3209300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2" name="Google Shape;1072;p49"/>
          <p:cNvSpPr/>
          <p:nvPr/>
        </p:nvSpPr>
        <p:spPr>
          <a:xfrm>
            <a:off x="6629725" y="4821050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j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3" name="Google Shape;1073;p49"/>
          <p:cNvSpPr/>
          <p:nvPr/>
        </p:nvSpPr>
        <p:spPr>
          <a:xfrm>
            <a:off x="8223600" y="3921875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k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74" name="Google Shape;1074;p49"/>
          <p:cNvCxnSpPr>
            <a:stCxn id="1063" idx="5"/>
            <a:endCxn id="1065" idx="1"/>
          </p:cNvCxnSpPr>
          <p:nvPr/>
        </p:nvCxnSpPr>
        <p:spPr>
          <a:xfrm>
            <a:off x="1498558" y="2439758"/>
            <a:ext cx="626400" cy="63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5" name="Google Shape;1075;p49"/>
          <p:cNvCxnSpPr>
            <a:stCxn id="1064" idx="7"/>
            <a:endCxn id="1065" idx="3"/>
          </p:cNvCxnSpPr>
          <p:nvPr/>
        </p:nvCxnSpPr>
        <p:spPr>
          <a:xfrm flipH="1" rot="10800000">
            <a:off x="1677833" y="3504942"/>
            <a:ext cx="447300" cy="59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6" name="Google Shape;1076;p49"/>
          <p:cNvCxnSpPr>
            <a:stCxn id="1066" idx="6"/>
            <a:endCxn id="1069" idx="2"/>
          </p:cNvCxnSpPr>
          <p:nvPr/>
        </p:nvCxnSpPr>
        <p:spPr>
          <a:xfrm flipH="1" rot="10800000">
            <a:off x="3947300" y="2018150"/>
            <a:ext cx="1885200" cy="41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7" name="Google Shape;1077;p49"/>
          <p:cNvCxnSpPr>
            <a:stCxn id="1066" idx="5"/>
            <a:endCxn id="1068" idx="1"/>
          </p:cNvCxnSpPr>
          <p:nvPr/>
        </p:nvCxnSpPr>
        <p:spPr>
          <a:xfrm>
            <a:off x="3858158" y="2646158"/>
            <a:ext cx="774000" cy="65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8" name="Google Shape;1078;p49"/>
          <p:cNvCxnSpPr>
            <a:stCxn id="1066" idx="4"/>
            <a:endCxn id="1067" idx="0"/>
          </p:cNvCxnSpPr>
          <p:nvPr/>
        </p:nvCxnSpPr>
        <p:spPr>
          <a:xfrm flipH="1">
            <a:off x="3602750" y="2735300"/>
            <a:ext cx="40200" cy="127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9" name="Google Shape;1079;p49"/>
          <p:cNvCxnSpPr>
            <a:stCxn id="1068" idx="3"/>
            <a:endCxn id="1067" idx="7"/>
          </p:cNvCxnSpPr>
          <p:nvPr/>
        </p:nvCxnSpPr>
        <p:spPr>
          <a:xfrm flipH="1">
            <a:off x="3818017" y="3728858"/>
            <a:ext cx="814200" cy="37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0" name="Google Shape;1080;p49"/>
          <p:cNvCxnSpPr>
            <a:stCxn id="1070" idx="2"/>
            <a:endCxn id="1067" idx="5"/>
          </p:cNvCxnSpPr>
          <p:nvPr/>
        </p:nvCxnSpPr>
        <p:spPr>
          <a:xfrm rot="10800000">
            <a:off x="3817925" y="4534400"/>
            <a:ext cx="1235700" cy="59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1" name="Google Shape;1081;p49"/>
          <p:cNvCxnSpPr>
            <a:stCxn id="1072" idx="0"/>
            <a:endCxn id="1071" idx="5"/>
          </p:cNvCxnSpPr>
          <p:nvPr/>
        </p:nvCxnSpPr>
        <p:spPr>
          <a:xfrm rot="10800000">
            <a:off x="6692575" y="3728750"/>
            <a:ext cx="241500" cy="109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2" name="Google Shape;1082;p49"/>
          <p:cNvCxnSpPr>
            <a:stCxn id="1071" idx="6"/>
            <a:endCxn id="1073" idx="1"/>
          </p:cNvCxnSpPr>
          <p:nvPr/>
        </p:nvCxnSpPr>
        <p:spPr>
          <a:xfrm>
            <a:off x="6781625" y="3513650"/>
            <a:ext cx="1531200" cy="497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3" name="Google Shape;1083;p49"/>
          <p:cNvCxnSpPr>
            <a:stCxn id="1072" idx="7"/>
            <a:endCxn id="1073" idx="3"/>
          </p:cNvCxnSpPr>
          <p:nvPr/>
        </p:nvCxnSpPr>
        <p:spPr>
          <a:xfrm flipH="1" rot="10800000">
            <a:off x="7149283" y="4441292"/>
            <a:ext cx="1163400" cy="46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4" name="Google Shape;1084;p49"/>
          <p:cNvSpPr txBox="1"/>
          <p:nvPr/>
        </p:nvSpPr>
        <p:spPr>
          <a:xfrm>
            <a:off x="1843525" y="367515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5" name="Google Shape;1085;p49"/>
          <p:cNvSpPr txBox="1"/>
          <p:nvPr/>
        </p:nvSpPr>
        <p:spPr>
          <a:xfrm>
            <a:off x="1766975" y="2421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6" name="Google Shape;1086;p49"/>
          <p:cNvSpPr txBox="1"/>
          <p:nvPr/>
        </p:nvSpPr>
        <p:spPr>
          <a:xfrm>
            <a:off x="2684863" y="2515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7" name="Google Shape;1087;p49"/>
          <p:cNvSpPr txBox="1"/>
          <p:nvPr/>
        </p:nvSpPr>
        <p:spPr>
          <a:xfrm>
            <a:off x="2790372" y="3742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8" name="Google Shape;1088;p49"/>
          <p:cNvSpPr txBox="1"/>
          <p:nvPr/>
        </p:nvSpPr>
        <p:spPr>
          <a:xfrm>
            <a:off x="33769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49"/>
          <p:cNvSpPr txBox="1"/>
          <p:nvPr/>
        </p:nvSpPr>
        <p:spPr>
          <a:xfrm>
            <a:off x="4167234" y="2578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0" name="Google Shape;1090;p49"/>
          <p:cNvSpPr txBox="1"/>
          <p:nvPr/>
        </p:nvSpPr>
        <p:spPr>
          <a:xfrm>
            <a:off x="4176034" y="38716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49"/>
          <p:cNvSpPr txBox="1"/>
          <p:nvPr/>
        </p:nvSpPr>
        <p:spPr>
          <a:xfrm>
            <a:off x="4272609" y="477152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49"/>
          <p:cNvSpPr txBox="1"/>
          <p:nvPr/>
        </p:nvSpPr>
        <p:spPr>
          <a:xfrm>
            <a:off x="4630534" y="1839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49"/>
          <p:cNvSpPr txBox="1"/>
          <p:nvPr/>
        </p:nvSpPr>
        <p:spPr>
          <a:xfrm>
            <a:off x="55350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49"/>
          <p:cNvSpPr txBox="1"/>
          <p:nvPr/>
        </p:nvSpPr>
        <p:spPr>
          <a:xfrm>
            <a:off x="5929134" y="5125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5" name="Google Shape;1095;p49"/>
          <p:cNvSpPr txBox="1"/>
          <p:nvPr/>
        </p:nvSpPr>
        <p:spPr>
          <a:xfrm>
            <a:off x="7296569" y="33431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6" name="Google Shape;1096;p49"/>
          <p:cNvSpPr txBox="1"/>
          <p:nvPr/>
        </p:nvSpPr>
        <p:spPr>
          <a:xfrm>
            <a:off x="6497907" y="40985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7" name="Google Shape;1097;p49"/>
          <p:cNvSpPr txBox="1"/>
          <p:nvPr/>
        </p:nvSpPr>
        <p:spPr>
          <a:xfrm>
            <a:off x="7662007" y="46236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8" name="Google Shape;1098;p49"/>
          <p:cNvCxnSpPr/>
          <p:nvPr/>
        </p:nvCxnSpPr>
        <p:spPr>
          <a:xfrm>
            <a:off x="2555408" y="3505033"/>
            <a:ext cx="832200" cy="599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99" name="Google Shape;1099;p49"/>
          <p:cNvCxnSpPr/>
          <p:nvPr/>
        </p:nvCxnSpPr>
        <p:spPr>
          <a:xfrm flipH="1" rot="10800000">
            <a:off x="2555408" y="2646217"/>
            <a:ext cx="872400" cy="428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00" name="Google Shape;1100;p49"/>
          <p:cNvCxnSpPr/>
          <p:nvPr/>
        </p:nvCxnSpPr>
        <p:spPr>
          <a:xfrm rot="10800000">
            <a:off x="5662225" y="5125400"/>
            <a:ext cx="9675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01" name="Google Shape;1101;p49"/>
          <p:cNvCxnSpPr/>
          <p:nvPr/>
        </p:nvCxnSpPr>
        <p:spPr>
          <a:xfrm rot="10800000">
            <a:off x="5151725" y="3513650"/>
            <a:ext cx="1021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02" name="Google Shape;1102;p49"/>
          <p:cNvSpPr txBox="1"/>
          <p:nvPr/>
        </p:nvSpPr>
        <p:spPr>
          <a:xfrm>
            <a:off x="224450" y="5097700"/>
            <a:ext cx="45624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Phase k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Nodes convergecast MWOE to leader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5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5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9" name="Google Shape;1109;p50"/>
          <p:cNvSpPr/>
          <p:nvPr/>
        </p:nvSpPr>
        <p:spPr>
          <a:xfrm>
            <a:off x="979000" y="1920200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0" name="Google Shape;1110;p50"/>
          <p:cNvSpPr/>
          <p:nvPr/>
        </p:nvSpPr>
        <p:spPr>
          <a:xfrm>
            <a:off x="1158275" y="4014900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1" name="Google Shape;1111;p50"/>
          <p:cNvSpPr/>
          <p:nvPr/>
        </p:nvSpPr>
        <p:spPr>
          <a:xfrm>
            <a:off x="2035850" y="2985475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2" name="Google Shape;1112;p50"/>
          <p:cNvSpPr/>
          <p:nvPr/>
        </p:nvSpPr>
        <p:spPr>
          <a:xfrm>
            <a:off x="3338600" y="21266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3" name="Google Shape;1113;p50"/>
          <p:cNvSpPr/>
          <p:nvPr/>
        </p:nvSpPr>
        <p:spPr>
          <a:xfrm>
            <a:off x="3298425" y="40149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4" name="Google Shape;1114;p50"/>
          <p:cNvSpPr/>
          <p:nvPr/>
        </p:nvSpPr>
        <p:spPr>
          <a:xfrm>
            <a:off x="4543075" y="32093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5" name="Google Shape;1115;p50"/>
          <p:cNvSpPr/>
          <p:nvPr/>
        </p:nvSpPr>
        <p:spPr>
          <a:xfrm>
            <a:off x="5832500" y="1713775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g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6" name="Google Shape;1116;p50"/>
          <p:cNvSpPr/>
          <p:nvPr/>
        </p:nvSpPr>
        <p:spPr>
          <a:xfrm>
            <a:off x="5053625" y="482105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h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7" name="Google Shape;1117;p50"/>
          <p:cNvSpPr/>
          <p:nvPr/>
        </p:nvSpPr>
        <p:spPr>
          <a:xfrm>
            <a:off x="6172925" y="3209300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8" name="Google Shape;1118;p50"/>
          <p:cNvSpPr/>
          <p:nvPr/>
        </p:nvSpPr>
        <p:spPr>
          <a:xfrm>
            <a:off x="6629725" y="4821050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j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9" name="Google Shape;1119;p50"/>
          <p:cNvSpPr/>
          <p:nvPr/>
        </p:nvSpPr>
        <p:spPr>
          <a:xfrm>
            <a:off x="8223600" y="3921875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k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0" name="Google Shape;1120;p50"/>
          <p:cNvCxnSpPr>
            <a:stCxn id="1109" idx="5"/>
            <a:endCxn id="1111" idx="1"/>
          </p:cNvCxnSpPr>
          <p:nvPr/>
        </p:nvCxnSpPr>
        <p:spPr>
          <a:xfrm>
            <a:off x="1498558" y="2439758"/>
            <a:ext cx="626400" cy="63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1" name="Google Shape;1121;p50"/>
          <p:cNvCxnSpPr>
            <a:stCxn id="1110" idx="7"/>
            <a:endCxn id="1111" idx="3"/>
          </p:cNvCxnSpPr>
          <p:nvPr/>
        </p:nvCxnSpPr>
        <p:spPr>
          <a:xfrm flipH="1" rot="10800000">
            <a:off x="1677833" y="3504942"/>
            <a:ext cx="447300" cy="59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2" name="Google Shape;1122;p50"/>
          <p:cNvCxnSpPr>
            <a:stCxn id="1112" idx="6"/>
            <a:endCxn id="1115" idx="2"/>
          </p:cNvCxnSpPr>
          <p:nvPr/>
        </p:nvCxnSpPr>
        <p:spPr>
          <a:xfrm flipH="1" rot="10800000">
            <a:off x="3947300" y="2018150"/>
            <a:ext cx="1885200" cy="41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3" name="Google Shape;1123;p50"/>
          <p:cNvCxnSpPr>
            <a:stCxn id="1112" idx="5"/>
            <a:endCxn id="1114" idx="1"/>
          </p:cNvCxnSpPr>
          <p:nvPr/>
        </p:nvCxnSpPr>
        <p:spPr>
          <a:xfrm>
            <a:off x="3858158" y="2646158"/>
            <a:ext cx="774000" cy="65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4" name="Google Shape;1124;p50"/>
          <p:cNvCxnSpPr>
            <a:stCxn id="1112" idx="4"/>
            <a:endCxn id="1113" idx="0"/>
          </p:cNvCxnSpPr>
          <p:nvPr/>
        </p:nvCxnSpPr>
        <p:spPr>
          <a:xfrm flipH="1">
            <a:off x="3602750" y="2735300"/>
            <a:ext cx="40200" cy="127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5" name="Google Shape;1125;p50"/>
          <p:cNvCxnSpPr>
            <a:stCxn id="1114" idx="3"/>
            <a:endCxn id="1113" idx="7"/>
          </p:cNvCxnSpPr>
          <p:nvPr/>
        </p:nvCxnSpPr>
        <p:spPr>
          <a:xfrm flipH="1">
            <a:off x="3818017" y="3728858"/>
            <a:ext cx="814200" cy="37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6" name="Google Shape;1126;p50"/>
          <p:cNvCxnSpPr>
            <a:stCxn id="1116" idx="2"/>
            <a:endCxn id="1113" idx="5"/>
          </p:cNvCxnSpPr>
          <p:nvPr/>
        </p:nvCxnSpPr>
        <p:spPr>
          <a:xfrm rot="10800000">
            <a:off x="3817925" y="4534400"/>
            <a:ext cx="1235700" cy="59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7" name="Google Shape;1127;p50"/>
          <p:cNvCxnSpPr>
            <a:stCxn id="1118" idx="0"/>
            <a:endCxn id="1117" idx="5"/>
          </p:cNvCxnSpPr>
          <p:nvPr/>
        </p:nvCxnSpPr>
        <p:spPr>
          <a:xfrm rot="10800000">
            <a:off x="6692575" y="3728750"/>
            <a:ext cx="241500" cy="109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8" name="Google Shape;1128;p50"/>
          <p:cNvCxnSpPr>
            <a:stCxn id="1117" idx="6"/>
            <a:endCxn id="1119" idx="1"/>
          </p:cNvCxnSpPr>
          <p:nvPr/>
        </p:nvCxnSpPr>
        <p:spPr>
          <a:xfrm>
            <a:off x="6781625" y="3513650"/>
            <a:ext cx="1531200" cy="497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9" name="Google Shape;1129;p50"/>
          <p:cNvCxnSpPr>
            <a:stCxn id="1118" idx="7"/>
            <a:endCxn id="1119" idx="3"/>
          </p:cNvCxnSpPr>
          <p:nvPr/>
        </p:nvCxnSpPr>
        <p:spPr>
          <a:xfrm flipH="1" rot="10800000">
            <a:off x="7149283" y="4441292"/>
            <a:ext cx="1163400" cy="46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0" name="Google Shape;1130;p50"/>
          <p:cNvSpPr txBox="1"/>
          <p:nvPr/>
        </p:nvSpPr>
        <p:spPr>
          <a:xfrm>
            <a:off x="1843525" y="367515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1" name="Google Shape;1131;p50"/>
          <p:cNvSpPr txBox="1"/>
          <p:nvPr/>
        </p:nvSpPr>
        <p:spPr>
          <a:xfrm>
            <a:off x="1766975" y="2421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2" name="Google Shape;1132;p50"/>
          <p:cNvSpPr txBox="1"/>
          <p:nvPr/>
        </p:nvSpPr>
        <p:spPr>
          <a:xfrm>
            <a:off x="2684863" y="2515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3" name="Google Shape;1133;p50"/>
          <p:cNvSpPr txBox="1"/>
          <p:nvPr/>
        </p:nvSpPr>
        <p:spPr>
          <a:xfrm>
            <a:off x="2790372" y="3742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4" name="Google Shape;1134;p50"/>
          <p:cNvSpPr txBox="1"/>
          <p:nvPr/>
        </p:nvSpPr>
        <p:spPr>
          <a:xfrm>
            <a:off x="33769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5" name="Google Shape;1135;p50"/>
          <p:cNvSpPr txBox="1"/>
          <p:nvPr/>
        </p:nvSpPr>
        <p:spPr>
          <a:xfrm>
            <a:off x="4167234" y="2578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50"/>
          <p:cNvSpPr txBox="1"/>
          <p:nvPr/>
        </p:nvSpPr>
        <p:spPr>
          <a:xfrm>
            <a:off x="4176034" y="38716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7" name="Google Shape;1137;p50"/>
          <p:cNvSpPr txBox="1"/>
          <p:nvPr/>
        </p:nvSpPr>
        <p:spPr>
          <a:xfrm>
            <a:off x="4272609" y="477152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8" name="Google Shape;1138;p50"/>
          <p:cNvSpPr txBox="1"/>
          <p:nvPr/>
        </p:nvSpPr>
        <p:spPr>
          <a:xfrm>
            <a:off x="4630534" y="1839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9" name="Google Shape;1139;p50"/>
          <p:cNvSpPr txBox="1"/>
          <p:nvPr/>
        </p:nvSpPr>
        <p:spPr>
          <a:xfrm>
            <a:off x="55350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0" name="Google Shape;1140;p50"/>
          <p:cNvSpPr txBox="1"/>
          <p:nvPr/>
        </p:nvSpPr>
        <p:spPr>
          <a:xfrm>
            <a:off x="5929134" y="5125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1" name="Google Shape;1141;p50"/>
          <p:cNvSpPr txBox="1"/>
          <p:nvPr/>
        </p:nvSpPr>
        <p:spPr>
          <a:xfrm>
            <a:off x="7296569" y="33431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2" name="Google Shape;1142;p50"/>
          <p:cNvSpPr txBox="1"/>
          <p:nvPr/>
        </p:nvSpPr>
        <p:spPr>
          <a:xfrm>
            <a:off x="6497907" y="40985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3" name="Google Shape;1143;p50"/>
          <p:cNvSpPr txBox="1"/>
          <p:nvPr/>
        </p:nvSpPr>
        <p:spPr>
          <a:xfrm>
            <a:off x="7662007" y="46236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4" name="Google Shape;1144;p50"/>
          <p:cNvCxnSpPr/>
          <p:nvPr/>
        </p:nvCxnSpPr>
        <p:spPr>
          <a:xfrm>
            <a:off x="2555408" y="3505033"/>
            <a:ext cx="832200" cy="59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5" name="Google Shape;1145;p50"/>
          <p:cNvCxnSpPr/>
          <p:nvPr/>
        </p:nvCxnSpPr>
        <p:spPr>
          <a:xfrm flipH="1" rot="10800000">
            <a:off x="2555408" y="2646217"/>
            <a:ext cx="872400" cy="428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46" name="Google Shape;1146;p50"/>
          <p:cNvCxnSpPr/>
          <p:nvPr/>
        </p:nvCxnSpPr>
        <p:spPr>
          <a:xfrm rot="10800000">
            <a:off x="5662225" y="5125400"/>
            <a:ext cx="967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7" name="Google Shape;1147;p50"/>
          <p:cNvCxnSpPr/>
          <p:nvPr/>
        </p:nvCxnSpPr>
        <p:spPr>
          <a:xfrm rot="10800000">
            <a:off x="5151725" y="3513650"/>
            <a:ext cx="1021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8" name="Google Shape;1148;p50"/>
          <p:cNvSpPr txBox="1"/>
          <p:nvPr/>
        </p:nvSpPr>
        <p:spPr>
          <a:xfrm>
            <a:off x="3171376" y="1761200"/>
            <a:ext cx="608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OK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9" name="Google Shape;1149;p50"/>
          <p:cNvSpPr txBox="1"/>
          <p:nvPr/>
        </p:nvSpPr>
        <p:spPr>
          <a:xfrm>
            <a:off x="224450" y="5097700"/>
            <a:ext cx="45624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Phase k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Leader sends 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change-root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message to node with global MWOE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if all links have the same weight?</a:t>
            </a:r>
            <a:endParaRPr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5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51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6" name="Google Shape;1156;p51"/>
          <p:cNvSpPr/>
          <p:nvPr/>
        </p:nvSpPr>
        <p:spPr>
          <a:xfrm>
            <a:off x="979000" y="1920200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7" name="Google Shape;1157;p51"/>
          <p:cNvSpPr/>
          <p:nvPr/>
        </p:nvSpPr>
        <p:spPr>
          <a:xfrm>
            <a:off x="1158275" y="4014900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8" name="Google Shape;1158;p51"/>
          <p:cNvSpPr/>
          <p:nvPr/>
        </p:nvSpPr>
        <p:spPr>
          <a:xfrm>
            <a:off x="2035850" y="2985475"/>
            <a:ext cx="608700" cy="608700"/>
          </a:xfrm>
          <a:prstGeom prst="ellipse">
            <a:avLst/>
          </a:prstGeom>
          <a:solidFill>
            <a:srgbClr val="FFFF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9" name="Google Shape;1159;p51"/>
          <p:cNvSpPr/>
          <p:nvPr/>
        </p:nvSpPr>
        <p:spPr>
          <a:xfrm>
            <a:off x="3338600" y="21266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0" name="Google Shape;1160;p51"/>
          <p:cNvSpPr/>
          <p:nvPr/>
        </p:nvSpPr>
        <p:spPr>
          <a:xfrm>
            <a:off x="3298425" y="40149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1" name="Google Shape;1161;p51"/>
          <p:cNvSpPr/>
          <p:nvPr/>
        </p:nvSpPr>
        <p:spPr>
          <a:xfrm>
            <a:off x="4543075" y="320930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2" name="Google Shape;1162;p51"/>
          <p:cNvSpPr/>
          <p:nvPr/>
        </p:nvSpPr>
        <p:spPr>
          <a:xfrm>
            <a:off x="5832500" y="1713775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g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3" name="Google Shape;1163;p51"/>
          <p:cNvSpPr/>
          <p:nvPr/>
        </p:nvSpPr>
        <p:spPr>
          <a:xfrm>
            <a:off x="5053625" y="4821050"/>
            <a:ext cx="608700" cy="6087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h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4" name="Google Shape;1164;p51"/>
          <p:cNvSpPr/>
          <p:nvPr/>
        </p:nvSpPr>
        <p:spPr>
          <a:xfrm>
            <a:off x="6172925" y="3209300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5" name="Google Shape;1165;p51"/>
          <p:cNvSpPr/>
          <p:nvPr/>
        </p:nvSpPr>
        <p:spPr>
          <a:xfrm>
            <a:off x="6629725" y="4821050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j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51"/>
          <p:cNvSpPr/>
          <p:nvPr/>
        </p:nvSpPr>
        <p:spPr>
          <a:xfrm>
            <a:off x="8223600" y="3921875"/>
            <a:ext cx="608700" cy="6087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k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7" name="Google Shape;1167;p51"/>
          <p:cNvCxnSpPr>
            <a:stCxn id="1156" idx="5"/>
            <a:endCxn id="1158" idx="1"/>
          </p:cNvCxnSpPr>
          <p:nvPr/>
        </p:nvCxnSpPr>
        <p:spPr>
          <a:xfrm>
            <a:off x="1498558" y="2439758"/>
            <a:ext cx="626400" cy="63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8" name="Google Shape;1168;p51"/>
          <p:cNvCxnSpPr>
            <a:stCxn id="1157" idx="7"/>
            <a:endCxn id="1158" idx="3"/>
          </p:cNvCxnSpPr>
          <p:nvPr/>
        </p:nvCxnSpPr>
        <p:spPr>
          <a:xfrm flipH="1" rot="10800000">
            <a:off x="1677833" y="3504942"/>
            <a:ext cx="447300" cy="59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9" name="Google Shape;1169;p51"/>
          <p:cNvCxnSpPr>
            <a:stCxn id="1159" idx="6"/>
            <a:endCxn id="1162" idx="2"/>
          </p:cNvCxnSpPr>
          <p:nvPr/>
        </p:nvCxnSpPr>
        <p:spPr>
          <a:xfrm flipH="1" rot="10800000">
            <a:off x="3947300" y="2018150"/>
            <a:ext cx="1885200" cy="41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0" name="Google Shape;1170;p51"/>
          <p:cNvCxnSpPr>
            <a:stCxn id="1159" idx="5"/>
            <a:endCxn id="1161" idx="1"/>
          </p:cNvCxnSpPr>
          <p:nvPr/>
        </p:nvCxnSpPr>
        <p:spPr>
          <a:xfrm>
            <a:off x="3858158" y="2646158"/>
            <a:ext cx="774000" cy="65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1" name="Google Shape;1171;p51"/>
          <p:cNvCxnSpPr>
            <a:stCxn id="1159" idx="4"/>
            <a:endCxn id="1160" idx="0"/>
          </p:cNvCxnSpPr>
          <p:nvPr/>
        </p:nvCxnSpPr>
        <p:spPr>
          <a:xfrm flipH="1">
            <a:off x="3602750" y="2735300"/>
            <a:ext cx="40200" cy="127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2" name="Google Shape;1172;p51"/>
          <p:cNvCxnSpPr>
            <a:stCxn id="1161" idx="3"/>
            <a:endCxn id="1160" idx="7"/>
          </p:cNvCxnSpPr>
          <p:nvPr/>
        </p:nvCxnSpPr>
        <p:spPr>
          <a:xfrm flipH="1">
            <a:off x="3818017" y="3728858"/>
            <a:ext cx="814200" cy="37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3" name="Google Shape;1173;p51"/>
          <p:cNvCxnSpPr>
            <a:stCxn id="1163" idx="2"/>
            <a:endCxn id="1160" idx="5"/>
          </p:cNvCxnSpPr>
          <p:nvPr/>
        </p:nvCxnSpPr>
        <p:spPr>
          <a:xfrm rot="10800000">
            <a:off x="3817925" y="4534400"/>
            <a:ext cx="1235700" cy="59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4" name="Google Shape;1174;p51"/>
          <p:cNvCxnSpPr>
            <a:stCxn id="1165" idx="0"/>
            <a:endCxn id="1164" idx="5"/>
          </p:cNvCxnSpPr>
          <p:nvPr/>
        </p:nvCxnSpPr>
        <p:spPr>
          <a:xfrm rot="10800000">
            <a:off x="6692575" y="3728750"/>
            <a:ext cx="241500" cy="109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5" name="Google Shape;1175;p51"/>
          <p:cNvCxnSpPr>
            <a:stCxn id="1164" idx="6"/>
            <a:endCxn id="1166" idx="1"/>
          </p:cNvCxnSpPr>
          <p:nvPr/>
        </p:nvCxnSpPr>
        <p:spPr>
          <a:xfrm>
            <a:off x="6781625" y="3513650"/>
            <a:ext cx="1531200" cy="497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6" name="Google Shape;1176;p51"/>
          <p:cNvCxnSpPr>
            <a:stCxn id="1165" idx="7"/>
            <a:endCxn id="1166" idx="3"/>
          </p:cNvCxnSpPr>
          <p:nvPr/>
        </p:nvCxnSpPr>
        <p:spPr>
          <a:xfrm flipH="1" rot="10800000">
            <a:off x="7149283" y="4441292"/>
            <a:ext cx="1163400" cy="46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7" name="Google Shape;1177;p51"/>
          <p:cNvSpPr txBox="1"/>
          <p:nvPr/>
        </p:nvSpPr>
        <p:spPr>
          <a:xfrm>
            <a:off x="1843525" y="367515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51"/>
          <p:cNvSpPr txBox="1"/>
          <p:nvPr/>
        </p:nvSpPr>
        <p:spPr>
          <a:xfrm>
            <a:off x="1766975" y="2421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51"/>
          <p:cNvSpPr txBox="1"/>
          <p:nvPr/>
        </p:nvSpPr>
        <p:spPr>
          <a:xfrm>
            <a:off x="2684863" y="2515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0" name="Google Shape;1180;p51"/>
          <p:cNvSpPr txBox="1"/>
          <p:nvPr/>
        </p:nvSpPr>
        <p:spPr>
          <a:xfrm>
            <a:off x="2790372" y="3742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1" name="Google Shape;1181;p51"/>
          <p:cNvSpPr txBox="1"/>
          <p:nvPr/>
        </p:nvSpPr>
        <p:spPr>
          <a:xfrm>
            <a:off x="33769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2" name="Google Shape;1182;p51"/>
          <p:cNvSpPr txBox="1"/>
          <p:nvPr/>
        </p:nvSpPr>
        <p:spPr>
          <a:xfrm>
            <a:off x="4167234" y="2578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3" name="Google Shape;1183;p51"/>
          <p:cNvSpPr txBox="1"/>
          <p:nvPr/>
        </p:nvSpPr>
        <p:spPr>
          <a:xfrm>
            <a:off x="4176034" y="38716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4" name="Google Shape;1184;p51"/>
          <p:cNvSpPr txBox="1"/>
          <p:nvPr/>
        </p:nvSpPr>
        <p:spPr>
          <a:xfrm>
            <a:off x="4272609" y="477152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5" name="Google Shape;1185;p51"/>
          <p:cNvSpPr txBox="1"/>
          <p:nvPr/>
        </p:nvSpPr>
        <p:spPr>
          <a:xfrm>
            <a:off x="4630534" y="1839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6" name="Google Shape;1186;p51"/>
          <p:cNvSpPr txBox="1"/>
          <p:nvPr/>
        </p:nvSpPr>
        <p:spPr>
          <a:xfrm>
            <a:off x="55350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7" name="Google Shape;1187;p51"/>
          <p:cNvSpPr txBox="1"/>
          <p:nvPr/>
        </p:nvSpPr>
        <p:spPr>
          <a:xfrm>
            <a:off x="5929134" y="5125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8" name="Google Shape;1188;p51"/>
          <p:cNvSpPr txBox="1"/>
          <p:nvPr/>
        </p:nvSpPr>
        <p:spPr>
          <a:xfrm>
            <a:off x="7296569" y="33431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9" name="Google Shape;1189;p51"/>
          <p:cNvSpPr txBox="1"/>
          <p:nvPr/>
        </p:nvSpPr>
        <p:spPr>
          <a:xfrm>
            <a:off x="6497907" y="40985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0" name="Google Shape;1190;p51"/>
          <p:cNvSpPr txBox="1"/>
          <p:nvPr/>
        </p:nvSpPr>
        <p:spPr>
          <a:xfrm>
            <a:off x="7662007" y="46236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91" name="Google Shape;1191;p51"/>
          <p:cNvCxnSpPr/>
          <p:nvPr/>
        </p:nvCxnSpPr>
        <p:spPr>
          <a:xfrm>
            <a:off x="2555408" y="3505033"/>
            <a:ext cx="832200" cy="59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2" name="Google Shape;1192;p51"/>
          <p:cNvCxnSpPr/>
          <p:nvPr/>
        </p:nvCxnSpPr>
        <p:spPr>
          <a:xfrm flipH="1" rot="10800000">
            <a:off x="2555408" y="2646217"/>
            <a:ext cx="872400" cy="428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193" name="Google Shape;1193;p51"/>
          <p:cNvCxnSpPr/>
          <p:nvPr/>
        </p:nvCxnSpPr>
        <p:spPr>
          <a:xfrm rot="10800000">
            <a:off x="5662225" y="5125400"/>
            <a:ext cx="967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4" name="Google Shape;1194;p51"/>
          <p:cNvCxnSpPr/>
          <p:nvPr/>
        </p:nvCxnSpPr>
        <p:spPr>
          <a:xfrm rot="10800000">
            <a:off x="5151725" y="3513650"/>
            <a:ext cx="1021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95" name="Google Shape;1195;p51"/>
          <p:cNvSpPr txBox="1"/>
          <p:nvPr/>
        </p:nvSpPr>
        <p:spPr>
          <a:xfrm>
            <a:off x="3171376" y="1761200"/>
            <a:ext cx="608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OK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6" name="Google Shape;1196;p51"/>
          <p:cNvSpPr txBox="1"/>
          <p:nvPr/>
        </p:nvSpPr>
        <p:spPr>
          <a:xfrm>
            <a:off x="2134079" y="2601169"/>
            <a:ext cx="608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OK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51"/>
          <p:cNvSpPr txBox="1"/>
          <p:nvPr/>
        </p:nvSpPr>
        <p:spPr>
          <a:xfrm>
            <a:off x="6235600" y="2846928"/>
            <a:ext cx="608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OK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8" name="Google Shape;1198;p51"/>
          <p:cNvSpPr txBox="1"/>
          <p:nvPr/>
        </p:nvSpPr>
        <p:spPr>
          <a:xfrm>
            <a:off x="224450" y="5097700"/>
            <a:ext cx="45624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Phase k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Other components do the same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Nodes that receive change-root send 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connect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message do join with component across MWOE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5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52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5" name="Google Shape;1205;p52"/>
          <p:cNvSpPr/>
          <p:nvPr/>
        </p:nvSpPr>
        <p:spPr>
          <a:xfrm>
            <a:off x="979000" y="1920200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6" name="Google Shape;1206;p52"/>
          <p:cNvSpPr/>
          <p:nvPr/>
        </p:nvSpPr>
        <p:spPr>
          <a:xfrm>
            <a:off x="1158275" y="4014900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7" name="Google Shape;1207;p52"/>
          <p:cNvSpPr/>
          <p:nvPr/>
        </p:nvSpPr>
        <p:spPr>
          <a:xfrm>
            <a:off x="2035850" y="2985475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8" name="Google Shape;1208;p52"/>
          <p:cNvSpPr/>
          <p:nvPr/>
        </p:nvSpPr>
        <p:spPr>
          <a:xfrm>
            <a:off x="3338600" y="2126600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9" name="Google Shape;1209;p52"/>
          <p:cNvSpPr/>
          <p:nvPr/>
        </p:nvSpPr>
        <p:spPr>
          <a:xfrm>
            <a:off x="3298425" y="4014900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0" name="Google Shape;1210;p52"/>
          <p:cNvSpPr/>
          <p:nvPr/>
        </p:nvSpPr>
        <p:spPr>
          <a:xfrm>
            <a:off x="4543075" y="3209300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1" name="Google Shape;1211;p52"/>
          <p:cNvSpPr/>
          <p:nvPr/>
        </p:nvSpPr>
        <p:spPr>
          <a:xfrm>
            <a:off x="5832500" y="1713775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g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2" name="Google Shape;1212;p52"/>
          <p:cNvSpPr/>
          <p:nvPr/>
        </p:nvSpPr>
        <p:spPr>
          <a:xfrm>
            <a:off x="5053625" y="4821050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h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3" name="Google Shape;1213;p52"/>
          <p:cNvSpPr/>
          <p:nvPr/>
        </p:nvSpPr>
        <p:spPr>
          <a:xfrm>
            <a:off x="6172925" y="3209300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4" name="Google Shape;1214;p52"/>
          <p:cNvSpPr/>
          <p:nvPr/>
        </p:nvSpPr>
        <p:spPr>
          <a:xfrm>
            <a:off x="6629725" y="4821050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j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5" name="Google Shape;1215;p52"/>
          <p:cNvSpPr/>
          <p:nvPr/>
        </p:nvSpPr>
        <p:spPr>
          <a:xfrm>
            <a:off x="8223600" y="3921875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k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6" name="Google Shape;1216;p52"/>
          <p:cNvCxnSpPr>
            <a:stCxn id="1205" idx="5"/>
            <a:endCxn id="1207" idx="1"/>
          </p:cNvCxnSpPr>
          <p:nvPr/>
        </p:nvCxnSpPr>
        <p:spPr>
          <a:xfrm>
            <a:off x="1498558" y="2439758"/>
            <a:ext cx="626400" cy="63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7" name="Google Shape;1217;p52"/>
          <p:cNvCxnSpPr>
            <a:stCxn id="1206" idx="7"/>
            <a:endCxn id="1207" idx="3"/>
          </p:cNvCxnSpPr>
          <p:nvPr/>
        </p:nvCxnSpPr>
        <p:spPr>
          <a:xfrm flipH="1" rot="10800000">
            <a:off x="1677833" y="3504942"/>
            <a:ext cx="447300" cy="59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8" name="Google Shape;1218;p52"/>
          <p:cNvCxnSpPr>
            <a:stCxn id="1208" idx="6"/>
            <a:endCxn id="1211" idx="2"/>
          </p:cNvCxnSpPr>
          <p:nvPr/>
        </p:nvCxnSpPr>
        <p:spPr>
          <a:xfrm flipH="1" rot="10800000">
            <a:off x="3947300" y="2018150"/>
            <a:ext cx="1885200" cy="41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9" name="Google Shape;1219;p52"/>
          <p:cNvCxnSpPr>
            <a:stCxn id="1208" idx="5"/>
            <a:endCxn id="1210" idx="1"/>
          </p:cNvCxnSpPr>
          <p:nvPr/>
        </p:nvCxnSpPr>
        <p:spPr>
          <a:xfrm>
            <a:off x="3858158" y="2646158"/>
            <a:ext cx="774000" cy="65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0" name="Google Shape;1220;p52"/>
          <p:cNvCxnSpPr>
            <a:stCxn id="1208" idx="4"/>
            <a:endCxn id="1209" idx="0"/>
          </p:cNvCxnSpPr>
          <p:nvPr/>
        </p:nvCxnSpPr>
        <p:spPr>
          <a:xfrm flipH="1">
            <a:off x="3602750" y="2735300"/>
            <a:ext cx="40200" cy="127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1" name="Google Shape;1221;p52"/>
          <p:cNvCxnSpPr>
            <a:stCxn id="1210" idx="3"/>
            <a:endCxn id="1209" idx="7"/>
          </p:cNvCxnSpPr>
          <p:nvPr/>
        </p:nvCxnSpPr>
        <p:spPr>
          <a:xfrm flipH="1">
            <a:off x="3818017" y="3728858"/>
            <a:ext cx="814200" cy="37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2" name="Google Shape;1222;p52"/>
          <p:cNvCxnSpPr>
            <a:stCxn id="1212" idx="2"/>
            <a:endCxn id="1209" idx="5"/>
          </p:cNvCxnSpPr>
          <p:nvPr/>
        </p:nvCxnSpPr>
        <p:spPr>
          <a:xfrm rot="10800000">
            <a:off x="3817925" y="4534400"/>
            <a:ext cx="1235700" cy="59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3" name="Google Shape;1223;p52"/>
          <p:cNvCxnSpPr>
            <a:stCxn id="1214" idx="0"/>
            <a:endCxn id="1213" idx="5"/>
          </p:cNvCxnSpPr>
          <p:nvPr/>
        </p:nvCxnSpPr>
        <p:spPr>
          <a:xfrm rot="10800000">
            <a:off x="6692575" y="3728750"/>
            <a:ext cx="241500" cy="109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4" name="Google Shape;1224;p52"/>
          <p:cNvCxnSpPr>
            <a:stCxn id="1213" idx="6"/>
            <a:endCxn id="1215" idx="1"/>
          </p:cNvCxnSpPr>
          <p:nvPr/>
        </p:nvCxnSpPr>
        <p:spPr>
          <a:xfrm>
            <a:off x="6781625" y="3513650"/>
            <a:ext cx="1531200" cy="497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5" name="Google Shape;1225;p52"/>
          <p:cNvCxnSpPr>
            <a:stCxn id="1214" idx="7"/>
            <a:endCxn id="1215" idx="3"/>
          </p:cNvCxnSpPr>
          <p:nvPr/>
        </p:nvCxnSpPr>
        <p:spPr>
          <a:xfrm flipH="1" rot="10800000">
            <a:off x="7149283" y="4441292"/>
            <a:ext cx="1163400" cy="46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6" name="Google Shape;1226;p52"/>
          <p:cNvSpPr txBox="1"/>
          <p:nvPr/>
        </p:nvSpPr>
        <p:spPr>
          <a:xfrm>
            <a:off x="1843525" y="367515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7" name="Google Shape;1227;p52"/>
          <p:cNvSpPr txBox="1"/>
          <p:nvPr/>
        </p:nvSpPr>
        <p:spPr>
          <a:xfrm>
            <a:off x="1766975" y="2421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8" name="Google Shape;1228;p52"/>
          <p:cNvSpPr txBox="1"/>
          <p:nvPr/>
        </p:nvSpPr>
        <p:spPr>
          <a:xfrm>
            <a:off x="2684863" y="2515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9" name="Google Shape;1229;p52"/>
          <p:cNvSpPr txBox="1"/>
          <p:nvPr/>
        </p:nvSpPr>
        <p:spPr>
          <a:xfrm>
            <a:off x="2790372" y="3742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0" name="Google Shape;1230;p52"/>
          <p:cNvSpPr txBox="1"/>
          <p:nvPr/>
        </p:nvSpPr>
        <p:spPr>
          <a:xfrm>
            <a:off x="33769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1" name="Google Shape;1231;p52"/>
          <p:cNvSpPr txBox="1"/>
          <p:nvPr/>
        </p:nvSpPr>
        <p:spPr>
          <a:xfrm>
            <a:off x="4167234" y="2578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2" name="Google Shape;1232;p52"/>
          <p:cNvSpPr txBox="1"/>
          <p:nvPr/>
        </p:nvSpPr>
        <p:spPr>
          <a:xfrm>
            <a:off x="4176034" y="38716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3" name="Google Shape;1233;p52"/>
          <p:cNvSpPr txBox="1"/>
          <p:nvPr/>
        </p:nvSpPr>
        <p:spPr>
          <a:xfrm>
            <a:off x="4272609" y="477152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4" name="Google Shape;1234;p52"/>
          <p:cNvSpPr txBox="1"/>
          <p:nvPr/>
        </p:nvSpPr>
        <p:spPr>
          <a:xfrm>
            <a:off x="4630534" y="1839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5" name="Google Shape;1235;p52"/>
          <p:cNvSpPr txBox="1"/>
          <p:nvPr/>
        </p:nvSpPr>
        <p:spPr>
          <a:xfrm>
            <a:off x="55350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6" name="Google Shape;1236;p52"/>
          <p:cNvSpPr txBox="1"/>
          <p:nvPr/>
        </p:nvSpPr>
        <p:spPr>
          <a:xfrm>
            <a:off x="5929134" y="5125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7" name="Google Shape;1237;p52"/>
          <p:cNvSpPr txBox="1"/>
          <p:nvPr/>
        </p:nvSpPr>
        <p:spPr>
          <a:xfrm>
            <a:off x="7296569" y="33431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8" name="Google Shape;1238;p52"/>
          <p:cNvSpPr txBox="1"/>
          <p:nvPr/>
        </p:nvSpPr>
        <p:spPr>
          <a:xfrm>
            <a:off x="6497907" y="40985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9" name="Google Shape;1239;p52"/>
          <p:cNvSpPr txBox="1"/>
          <p:nvPr/>
        </p:nvSpPr>
        <p:spPr>
          <a:xfrm>
            <a:off x="7662007" y="46236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40" name="Google Shape;1240;p52"/>
          <p:cNvCxnSpPr/>
          <p:nvPr/>
        </p:nvCxnSpPr>
        <p:spPr>
          <a:xfrm>
            <a:off x="2555408" y="3505033"/>
            <a:ext cx="832200" cy="59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1" name="Google Shape;1241;p52"/>
          <p:cNvCxnSpPr/>
          <p:nvPr/>
        </p:nvCxnSpPr>
        <p:spPr>
          <a:xfrm flipH="1" rot="10800000">
            <a:off x="2555408" y="2646217"/>
            <a:ext cx="872400" cy="428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2" name="Google Shape;1242;p52"/>
          <p:cNvCxnSpPr/>
          <p:nvPr/>
        </p:nvCxnSpPr>
        <p:spPr>
          <a:xfrm rot="10800000">
            <a:off x="5662225" y="5125400"/>
            <a:ext cx="967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3" name="Google Shape;1243;p52"/>
          <p:cNvCxnSpPr/>
          <p:nvPr/>
        </p:nvCxnSpPr>
        <p:spPr>
          <a:xfrm rot="10800000">
            <a:off x="5151725" y="3513650"/>
            <a:ext cx="102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4" name="Google Shape;1244;p52"/>
          <p:cNvSpPr txBox="1"/>
          <p:nvPr/>
        </p:nvSpPr>
        <p:spPr>
          <a:xfrm>
            <a:off x="224450" y="5097700"/>
            <a:ext cx="45624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Phase k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Each new component has lowest cost edge chosen by two nodes, one becomes leader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5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53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1" name="Google Shape;1251;p53"/>
          <p:cNvSpPr/>
          <p:nvPr/>
        </p:nvSpPr>
        <p:spPr>
          <a:xfrm>
            <a:off x="979000" y="1920200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2" name="Google Shape;1252;p53"/>
          <p:cNvSpPr/>
          <p:nvPr/>
        </p:nvSpPr>
        <p:spPr>
          <a:xfrm>
            <a:off x="1158275" y="4014900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3" name="Google Shape;1253;p53"/>
          <p:cNvSpPr/>
          <p:nvPr/>
        </p:nvSpPr>
        <p:spPr>
          <a:xfrm>
            <a:off x="2035850" y="2985475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4" name="Google Shape;1254;p53"/>
          <p:cNvSpPr/>
          <p:nvPr/>
        </p:nvSpPr>
        <p:spPr>
          <a:xfrm>
            <a:off x="3338600" y="2126600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5" name="Google Shape;1255;p53"/>
          <p:cNvSpPr/>
          <p:nvPr/>
        </p:nvSpPr>
        <p:spPr>
          <a:xfrm>
            <a:off x="3298425" y="4014900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6" name="Google Shape;1256;p53"/>
          <p:cNvSpPr/>
          <p:nvPr/>
        </p:nvSpPr>
        <p:spPr>
          <a:xfrm>
            <a:off x="4543075" y="3209300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7" name="Google Shape;1257;p53"/>
          <p:cNvSpPr/>
          <p:nvPr/>
        </p:nvSpPr>
        <p:spPr>
          <a:xfrm>
            <a:off x="5832500" y="1713775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g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8" name="Google Shape;1258;p53"/>
          <p:cNvSpPr/>
          <p:nvPr/>
        </p:nvSpPr>
        <p:spPr>
          <a:xfrm>
            <a:off x="5053625" y="4821050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h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9" name="Google Shape;1259;p53"/>
          <p:cNvSpPr/>
          <p:nvPr/>
        </p:nvSpPr>
        <p:spPr>
          <a:xfrm>
            <a:off x="6172925" y="3209300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0" name="Google Shape;1260;p53"/>
          <p:cNvSpPr/>
          <p:nvPr/>
        </p:nvSpPr>
        <p:spPr>
          <a:xfrm>
            <a:off x="6629725" y="4821050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j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1" name="Google Shape;1261;p53"/>
          <p:cNvSpPr/>
          <p:nvPr/>
        </p:nvSpPr>
        <p:spPr>
          <a:xfrm>
            <a:off x="8223600" y="3921875"/>
            <a:ext cx="608700" cy="608700"/>
          </a:xfrm>
          <a:prstGeom prst="ellipse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k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2" name="Google Shape;1262;p53"/>
          <p:cNvCxnSpPr>
            <a:stCxn id="1251" idx="5"/>
            <a:endCxn id="1253" idx="1"/>
          </p:cNvCxnSpPr>
          <p:nvPr/>
        </p:nvCxnSpPr>
        <p:spPr>
          <a:xfrm>
            <a:off x="1498558" y="2439758"/>
            <a:ext cx="626400" cy="634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3" name="Google Shape;1263;p53"/>
          <p:cNvCxnSpPr>
            <a:stCxn id="1252" idx="7"/>
            <a:endCxn id="1253" idx="3"/>
          </p:cNvCxnSpPr>
          <p:nvPr/>
        </p:nvCxnSpPr>
        <p:spPr>
          <a:xfrm flipH="1" rot="10800000">
            <a:off x="1677833" y="3504942"/>
            <a:ext cx="447300" cy="59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4" name="Google Shape;1264;p53"/>
          <p:cNvCxnSpPr>
            <a:stCxn id="1254" idx="6"/>
            <a:endCxn id="1257" idx="2"/>
          </p:cNvCxnSpPr>
          <p:nvPr/>
        </p:nvCxnSpPr>
        <p:spPr>
          <a:xfrm flipH="1" rot="10800000">
            <a:off x="3947300" y="2018150"/>
            <a:ext cx="1885200" cy="41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5" name="Google Shape;1265;p53"/>
          <p:cNvCxnSpPr>
            <a:stCxn id="1254" idx="5"/>
            <a:endCxn id="1256" idx="1"/>
          </p:cNvCxnSpPr>
          <p:nvPr/>
        </p:nvCxnSpPr>
        <p:spPr>
          <a:xfrm>
            <a:off x="3858158" y="2646158"/>
            <a:ext cx="774000" cy="65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6" name="Google Shape;1266;p53"/>
          <p:cNvCxnSpPr>
            <a:stCxn id="1254" idx="4"/>
            <a:endCxn id="1255" idx="0"/>
          </p:cNvCxnSpPr>
          <p:nvPr/>
        </p:nvCxnSpPr>
        <p:spPr>
          <a:xfrm flipH="1">
            <a:off x="3602750" y="2735300"/>
            <a:ext cx="40200" cy="127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7" name="Google Shape;1267;p53"/>
          <p:cNvCxnSpPr>
            <a:stCxn id="1256" idx="3"/>
            <a:endCxn id="1255" idx="7"/>
          </p:cNvCxnSpPr>
          <p:nvPr/>
        </p:nvCxnSpPr>
        <p:spPr>
          <a:xfrm flipH="1">
            <a:off x="3818017" y="3728858"/>
            <a:ext cx="814200" cy="37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8" name="Google Shape;1268;p53"/>
          <p:cNvCxnSpPr>
            <a:stCxn id="1258" idx="2"/>
            <a:endCxn id="1255" idx="5"/>
          </p:cNvCxnSpPr>
          <p:nvPr/>
        </p:nvCxnSpPr>
        <p:spPr>
          <a:xfrm rot="10800000">
            <a:off x="3817925" y="4534400"/>
            <a:ext cx="1235700" cy="59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9" name="Google Shape;1269;p53"/>
          <p:cNvCxnSpPr>
            <a:stCxn id="1260" idx="0"/>
            <a:endCxn id="1259" idx="5"/>
          </p:cNvCxnSpPr>
          <p:nvPr/>
        </p:nvCxnSpPr>
        <p:spPr>
          <a:xfrm rot="10800000">
            <a:off x="6692575" y="3728750"/>
            <a:ext cx="241500" cy="109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0" name="Google Shape;1270;p53"/>
          <p:cNvCxnSpPr>
            <a:stCxn id="1259" idx="6"/>
            <a:endCxn id="1261" idx="1"/>
          </p:cNvCxnSpPr>
          <p:nvPr/>
        </p:nvCxnSpPr>
        <p:spPr>
          <a:xfrm>
            <a:off x="6781625" y="3513650"/>
            <a:ext cx="1531200" cy="497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1" name="Google Shape;1271;p53"/>
          <p:cNvCxnSpPr>
            <a:stCxn id="1260" idx="7"/>
            <a:endCxn id="1261" idx="3"/>
          </p:cNvCxnSpPr>
          <p:nvPr/>
        </p:nvCxnSpPr>
        <p:spPr>
          <a:xfrm flipH="1" rot="10800000">
            <a:off x="7149283" y="4441292"/>
            <a:ext cx="1163400" cy="46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2" name="Google Shape;1272;p53"/>
          <p:cNvSpPr txBox="1"/>
          <p:nvPr/>
        </p:nvSpPr>
        <p:spPr>
          <a:xfrm>
            <a:off x="1843525" y="367515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3" name="Google Shape;1273;p53"/>
          <p:cNvSpPr txBox="1"/>
          <p:nvPr/>
        </p:nvSpPr>
        <p:spPr>
          <a:xfrm>
            <a:off x="1766975" y="2421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4" name="Google Shape;1274;p53"/>
          <p:cNvSpPr txBox="1"/>
          <p:nvPr/>
        </p:nvSpPr>
        <p:spPr>
          <a:xfrm>
            <a:off x="2684863" y="2515800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5" name="Google Shape;1275;p53"/>
          <p:cNvSpPr txBox="1"/>
          <p:nvPr/>
        </p:nvSpPr>
        <p:spPr>
          <a:xfrm>
            <a:off x="2790372" y="3742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6" name="Google Shape;1276;p53"/>
          <p:cNvSpPr txBox="1"/>
          <p:nvPr/>
        </p:nvSpPr>
        <p:spPr>
          <a:xfrm>
            <a:off x="33769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7" name="Google Shape;1277;p53"/>
          <p:cNvSpPr txBox="1"/>
          <p:nvPr/>
        </p:nvSpPr>
        <p:spPr>
          <a:xfrm>
            <a:off x="4167234" y="2578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8" name="Google Shape;1278;p53"/>
          <p:cNvSpPr txBox="1"/>
          <p:nvPr/>
        </p:nvSpPr>
        <p:spPr>
          <a:xfrm>
            <a:off x="4176034" y="38716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9" name="Google Shape;1279;p53"/>
          <p:cNvSpPr txBox="1"/>
          <p:nvPr/>
        </p:nvSpPr>
        <p:spPr>
          <a:xfrm>
            <a:off x="4272609" y="477152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0" name="Google Shape;1280;p53"/>
          <p:cNvSpPr txBox="1"/>
          <p:nvPr/>
        </p:nvSpPr>
        <p:spPr>
          <a:xfrm>
            <a:off x="4630534" y="183977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1" name="Google Shape;1281;p53"/>
          <p:cNvSpPr txBox="1"/>
          <p:nvPr/>
        </p:nvSpPr>
        <p:spPr>
          <a:xfrm>
            <a:off x="5535009" y="313374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2" name="Google Shape;1282;p53"/>
          <p:cNvSpPr txBox="1"/>
          <p:nvPr/>
        </p:nvSpPr>
        <p:spPr>
          <a:xfrm>
            <a:off x="5929134" y="5125397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3" name="Google Shape;1283;p53"/>
          <p:cNvSpPr txBox="1"/>
          <p:nvPr/>
        </p:nvSpPr>
        <p:spPr>
          <a:xfrm>
            <a:off x="7296569" y="33431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4" name="Google Shape;1284;p53"/>
          <p:cNvSpPr txBox="1"/>
          <p:nvPr/>
        </p:nvSpPr>
        <p:spPr>
          <a:xfrm>
            <a:off x="6497907" y="40985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5" name="Google Shape;1285;p53"/>
          <p:cNvSpPr txBox="1"/>
          <p:nvPr/>
        </p:nvSpPr>
        <p:spPr>
          <a:xfrm>
            <a:off x="7662007" y="4623612"/>
            <a:ext cx="433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86" name="Google Shape;1286;p53"/>
          <p:cNvCxnSpPr/>
          <p:nvPr/>
        </p:nvCxnSpPr>
        <p:spPr>
          <a:xfrm>
            <a:off x="2555408" y="3505033"/>
            <a:ext cx="832200" cy="59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7" name="Google Shape;1287;p53"/>
          <p:cNvCxnSpPr/>
          <p:nvPr/>
        </p:nvCxnSpPr>
        <p:spPr>
          <a:xfrm flipH="1" rot="10800000">
            <a:off x="2555408" y="2646217"/>
            <a:ext cx="872400" cy="428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8" name="Google Shape;1288;p53"/>
          <p:cNvCxnSpPr/>
          <p:nvPr/>
        </p:nvCxnSpPr>
        <p:spPr>
          <a:xfrm rot="10800000">
            <a:off x="5662225" y="5125400"/>
            <a:ext cx="967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9" name="Google Shape;1289;p53"/>
          <p:cNvCxnSpPr/>
          <p:nvPr/>
        </p:nvCxnSpPr>
        <p:spPr>
          <a:xfrm rot="10800000">
            <a:off x="5151725" y="3513650"/>
            <a:ext cx="102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0" name="Google Shape;1290;p53"/>
          <p:cNvSpPr txBox="1"/>
          <p:nvPr/>
        </p:nvSpPr>
        <p:spPr>
          <a:xfrm>
            <a:off x="224450" y="5097700"/>
            <a:ext cx="45624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Last phase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Leader broadcasts 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initiate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message to find MWOE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Terminates when there is no new external edge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5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</a:t>
            </a:r>
            <a:endParaRPr/>
          </a:p>
        </p:txBody>
      </p:sp>
      <p:sp>
        <p:nvSpPr>
          <p:cNvPr id="1296" name="Google Shape;1296;p54"/>
          <p:cNvSpPr txBox="1"/>
          <p:nvPr>
            <p:ph idx="1" type="body"/>
          </p:nvPr>
        </p:nvSpPr>
        <p:spPr>
          <a:xfrm>
            <a:off x="311700" y="1536625"/>
            <a:ext cx="8709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Time: O(n log n)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O(n) rounds at each level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log(n) levels: 2</a:t>
            </a:r>
            <a:r>
              <a:rPr baseline="30000" lang="en"/>
              <a:t>k</a:t>
            </a:r>
            <a:r>
              <a:rPr lang="en"/>
              <a:t> nodes in level k component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Messages: O((n+|E|) log n)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O(n) messages per level for search/convergecast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O(|E|) messages for querying neighbor components</a:t>
            </a:r>
            <a:endParaRPr/>
          </a:p>
        </p:txBody>
      </p:sp>
      <p:sp>
        <p:nvSpPr>
          <p:cNvPr id="1297" name="Google Shape;1297;p54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bound on message complexity</a:t>
            </a:r>
            <a:endParaRPr/>
          </a:p>
        </p:txBody>
      </p:sp>
      <p:sp>
        <p:nvSpPr>
          <p:cNvPr id="1303" name="Google Shape;1303;p5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At each level, test candidate edges, in order of increasing weight, </a:t>
            </a:r>
            <a:r>
              <a:rPr lang="en" sz="2400">
                <a:solidFill>
                  <a:srgbClr val="FF0000"/>
                </a:solidFill>
              </a:rPr>
              <a:t>accept</a:t>
            </a:r>
            <a:r>
              <a:rPr lang="en" sz="2400"/>
              <a:t> first that leads outside component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FF0000"/>
                </a:solidFill>
              </a:rPr>
              <a:t>Reject</a:t>
            </a:r>
            <a:r>
              <a:rPr lang="en" sz="2400"/>
              <a:t> edges found to lead to the same component</a:t>
            </a:r>
            <a:endParaRPr sz="24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Never retest these edges</a:t>
            </a:r>
            <a:endParaRPr sz="22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At next level, resume where tests left off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O(n log n + |E|) bound, amortized analysis: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FF0000"/>
                </a:solidFill>
              </a:rPr>
              <a:t>Reject</a:t>
            </a:r>
            <a:r>
              <a:rPr lang="en" sz="2400"/>
              <a:t>: At most once per edge, for O(|E|) total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FF0000"/>
                </a:solidFill>
              </a:rPr>
              <a:t>Accept</a:t>
            </a:r>
            <a:r>
              <a:rPr lang="en" sz="2400"/>
              <a:t>: Possibly multiple times, but at most once per node per level, for O(n log n) total</a:t>
            </a:r>
            <a:endParaRPr sz="2400"/>
          </a:p>
        </p:txBody>
      </p:sp>
      <p:sp>
        <p:nvSpPr>
          <p:cNvPr id="1304" name="Google Shape;1304;p55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5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10" name="Google Shape;1310;p5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Nancy A. Lynch; Distributed Algorithms;</a:t>
            </a:r>
            <a:br>
              <a:rPr lang="en"/>
            </a:br>
            <a:r>
              <a:rPr lang="en"/>
              <a:t>Morgan Kaufmann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Sections 4.3, 4.4</a:t>
            </a:r>
            <a:endParaRPr/>
          </a:p>
        </p:txBody>
      </p:sp>
      <p:sp>
        <p:nvSpPr>
          <p:cNvPr id="1311" name="Google Shape;1311;p5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paths: overview</a:t>
            </a:r>
            <a:endParaRPr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" name="Google Shape;87;p16"/>
          <p:cNvCxnSpPr>
            <a:stCxn id="82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6"/>
          <p:cNvCxnSpPr>
            <a:stCxn id="82" idx="4"/>
            <a:endCxn id="85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6"/>
          <p:cNvCxnSpPr>
            <a:stCxn id="82" idx="6"/>
            <a:endCxn id="83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>
            <a:stCxn id="83" idx="2"/>
            <a:endCxn id="82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>
            <a:stCxn id="85" idx="6"/>
            <a:endCxn id="83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6"/>
          <p:cNvCxnSpPr>
            <a:stCxn id="83" idx="4"/>
            <a:endCxn id="86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6"/>
          <p:cNvCxnSpPr>
            <a:stCxn id="86" idx="0"/>
            <a:endCxn id="85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6"/>
          <p:cNvCxnSpPr>
            <a:stCxn id="86" idx="1"/>
            <a:endCxn id="84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6"/>
          <p:cNvCxnSpPr>
            <a:stCxn id="84" idx="0"/>
            <a:endCxn id="81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6"/>
          <p:cNvCxnSpPr>
            <a:stCxn id="81" idx="3"/>
            <a:endCxn id="84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6"/>
          <p:cNvCxnSpPr>
            <a:stCxn id="81" idx="6"/>
            <a:endCxn id="85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8" name="Google Shape;98;p16"/>
          <p:cNvSpPr txBox="1"/>
          <p:nvPr/>
        </p:nvSpPr>
        <p:spPr>
          <a:xfrm>
            <a:off x="6005250" y="5595425"/>
            <a:ext cx="2826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Network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2904874" y="334995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1543938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2098600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3452125" y="46402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2755088" y="48168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3769813" y="29082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2904863" y="21469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5095199" y="2146975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4751900" y="2748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4891025" y="4406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4751913" y="3305732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Shortest paths: overview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2" name="Google Shape;122;p17"/>
          <p:cNvCxnSpPr>
            <a:stCxn id="117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7"/>
          <p:cNvCxnSpPr>
            <a:stCxn id="117" idx="4"/>
            <a:endCxn id="120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7"/>
          <p:cNvCxnSpPr>
            <a:stCxn id="117" idx="6"/>
            <a:endCxn id="118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7"/>
          <p:cNvCxnSpPr>
            <a:stCxn id="118" idx="2"/>
            <a:endCxn id="117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7"/>
          <p:cNvCxnSpPr>
            <a:stCxn id="120" idx="6"/>
            <a:endCxn id="118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7"/>
          <p:cNvCxnSpPr>
            <a:stCxn id="118" idx="4"/>
            <a:endCxn id="121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7"/>
          <p:cNvCxnSpPr>
            <a:stCxn id="121" idx="0"/>
            <a:endCxn id="120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7"/>
          <p:cNvCxnSpPr>
            <a:stCxn id="121" idx="1"/>
            <a:endCxn id="119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7"/>
          <p:cNvCxnSpPr>
            <a:stCxn id="119" idx="0"/>
            <a:endCxn id="116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7"/>
          <p:cNvCxnSpPr>
            <a:stCxn id="116" idx="3"/>
            <a:endCxn id="119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7"/>
          <p:cNvCxnSpPr>
            <a:stCxn id="116" idx="6"/>
            <a:endCxn id="120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133" name="Google Shape;133;p17"/>
          <p:cNvSpPr txBox="1"/>
          <p:nvPr/>
        </p:nvSpPr>
        <p:spPr>
          <a:xfrm>
            <a:off x="6005250" y="5595425"/>
            <a:ext cx="2826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Shortest paths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2755088" y="48168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2904863" y="21469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4751900" y="2748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4891025" y="4406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4751913" y="3305732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3798375" y="59704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1685625" y="47269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1346325" y="241850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3528325" y="16222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6274875" y="24185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Bellman-Ford algorithm</a:t>
            </a:r>
            <a:endParaRPr/>
          </a:p>
        </p:txBody>
      </p:sp>
      <p:sp>
        <p:nvSpPr>
          <p:cNvPr id="149" name="Google Shape;149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“Relaxation algorithm”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State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d</a:t>
            </a:r>
            <a:r>
              <a:rPr lang="en">
                <a:solidFill>
                  <a:srgbClr val="0000FF"/>
                </a:solidFill>
              </a:rPr>
              <a:t>ist</a:t>
            </a:r>
            <a:r>
              <a:rPr lang="en"/>
              <a:t>: shortest path distance node knows so far to i</a:t>
            </a:r>
            <a:r>
              <a:rPr baseline="-25000" lang="en"/>
              <a:t>0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parent</a:t>
            </a:r>
            <a:r>
              <a:rPr lang="en"/>
              <a:t>: parent in some path with total weight = dist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round</a:t>
            </a:r>
            <a:r>
              <a:rPr lang="en"/>
              <a:t> number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Start</a:t>
            </a:r>
            <a:endParaRPr baseline="-25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Root i</a:t>
            </a:r>
            <a:r>
              <a:rPr baseline="-25000" lang="en"/>
              <a:t>0</a:t>
            </a:r>
            <a:r>
              <a:rPr lang="en"/>
              <a:t> has </a:t>
            </a:r>
            <a:r>
              <a:rPr lang="en">
                <a:solidFill>
                  <a:srgbClr val="0000FF"/>
                </a:solidFill>
              </a:rPr>
              <a:t>dist</a:t>
            </a:r>
            <a:r>
              <a:rPr lang="en"/>
              <a:t> ← 0, all others have </a:t>
            </a:r>
            <a:r>
              <a:rPr lang="en">
                <a:solidFill>
                  <a:srgbClr val="0000FF"/>
                </a:solidFill>
              </a:rPr>
              <a:t>dist</a:t>
            </a:r>
            <a:r>
              <a:rPr lang="en"/>
              <a:t> ← ∞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parent</a:t>
            </a:r>
            <a:r>
              <a:rPr lang="en"/>
              <a:t> ← null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0000FF"/>
                </a:solidFill>
              </a:rPr>
              <a:t>round</a:t>
            </a:r>
            <a:r>
              <a:rPr lang="en"/>
              <a:t> ← 0</a:t>
            </a:r>
            <a:endParaRPr/>
          </a:p>
        </p:txBody>
      </p:sp>
      <p:sp>
        <p:nvSpPr>
          <p:cNvPr id="150" name="Google Shape;150;p18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Bellman-Ford algorithm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Msgs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Send </a:t>
            </a:r>
            <a:r>
              <a:rPr lang="en">
                <a:solidFill>
                  <a:srgbClr val="0000FF"/>
                </a:solidFill>
              </a:rPr>
              <a:t>dist</a:t>
            </a:r>
            <a:r>
              <a:rPr lang="en"/>
              <a:t> to all out-nbrs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Trans</a:t>
            </a:r>
            <a:endParaRPr/>
          </a:p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19"/>
          <p:cNvSpPr txBox="1"/>
          <p:nvPr/>
        </p:nvSpPr>
        <p:spPr>
          <a:xfrm>
            <a:off x="1143050" y="2957850"/>
            <a:ext cx="6392100" cy="1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round 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← </a:t>
            </a: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round + 1</a:t>
            </a:r>
            <a:endParaRPr sz="2200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min</a:t>
            </a:r>
            <a:r>
              <a:rPr baseline="-25000" lang="en" sz="2200"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2200">
                <a:solidFill>
                  <a:srgbClr val="B45F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dist</a:t>
            </a:r>
            <a:r>
              <a:rPr baseline="-25000" lang="en" sz="2200">
                <a:solidFill>
                  <a:srgbClr val="B45F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+ w</a:t>
            </a:r>
            <a:r>
              <a:rPr baseline="-25000" lang="en" sz="2200">
                <a:latin typeface="Source Code Pro"/>
                <a:ea typeface="Source Code Pro"/>
                <a:cs typeface="Source Code Pro"/>
                <a:sym typeface="Source Code Pro"/>
              </a:rPr>
              <a:t>ji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) &lt;</a:t>
            </a: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dist</a:t>
            </a:r>
            <a:r>
              <a:rPr lang="en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dist 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← min</a:t>
            </a:r>
            <a:r>
              <a:rPr baseline="-25000" lang="en" sz="2200"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2200">
                <a:solidFill>
                  <a:srgbClr val="B45F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dist</a:t>
            </a:r>
            <a:r>
              <a:rPr baseline="-25000" lang="en" sz="2200">
                <a:solidFill>
                  <a:srgbClr val="B45F0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 + w</a:t>
            </a:r>
            <a:r>
              <a:rPr baseline="-25000" lang="en" sz="2200">
                <a:latin typeface="Source Code Pro"/>
                <a:ea typeface="Source Code Pro"/>
                <a:cs typeface="Source Code Pro"/>
                <a:sym typeface="Source Code Pro"/>
              </a:rPr>
              <a:t>ji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parent</a:t>
            </a:r>
            <a:r>
              <a:rPr lang="en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← j </a:t>
            </a:r>
            <a:r>
              <a:rPr lang="en" sz="2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arg</a:t>
            </a:r>
            <a:r>
              <a:rPr lang="en" sz="2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min</a:t>
            </a:r>
            <a:r>
              <a:rPr baseline="-25000" lang="en" sz="2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r>
              <a:rPr lang="en" sz="2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2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dist</a:t>
            </a:r>
            <a:r>
              <a:rPr baseline="-25000" lang="en" sz="2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r>
              <a:rPr lang="en" sz="2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+ w</a:t>
            </a:r>
            <a:r>
              <a:rPr baseline="-25000" lang="en" sz="2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ji</a:t>
            </a:r>
            <a:r>
              <a:rPr lang="en" sz="2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if </a:t>
            </a:r>
            <a:r>
              <a:rPr lang="en" sz="22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round 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22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2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n-1</a:t>
            </a: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Source Code Pro"/>
                <a:ea typeface="Source Code Pro"/>
                <a:cs typeface="Source Code Pro"/>
                <a:sym typeface="Source Code Pro"/>
              </a:rPr>
              <a:t>  halt</a:t>
            </a:r>
            <a:endParaRPr sz="2200">
              <a:solidFill>
                <a:srgbClr val="5959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paths: example</a:t>
            </a:r>
            <a:endParaRPr/>
          </a:p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472458" y="63700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1746950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3711138" y="19347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5675325" y="2698250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1746950" y="416517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3711150" y="3643025"/>
            <a:ext cx="7635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3146575" y="5551025"/>
            <a:ext cx="763500" cy="763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1" name="Google Shape;171;p20"/>
          <p:cNvCxnSpPr>
            <a:stCxn id="166" idx="2"/>
          </p:cNvCxnSpPr>
          <p:nvPr/>
        </p:nvCxnSpPr>
        <p:spPr>
          <a:xfrm flipH="1">
            <a:off x="2490738" y="2316500"/>
            <a:ext cx="1220400" cy="55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0"/>
          <p:cNvCxnSpPr>
            <a:stCxn id="166" idx="4"/>
            <a:endCxn id="169" idx="0"/>
          </p:cNvCxnSpPr>
          <p:nvPr/>
        </p:nvCxnSpPr>
        <p:spPr>
          <a:xfrm>
            <a:off x="4092888" y="2698250"/>
            <a:ext cx="0" cy="94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0"/>
          <p:cNvCxnSpPr>
            <a:stCxn id="166" idx="6"/>
            <a:endCxn id="167" idx="1"/>
          </p:cNvCxnSpPr>
          <p:nvPr/>
        </p:nvCxnSpPr>
        <p:spPr>
          <a:xfrm>
            <a:off x="4474638" y="231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0"/>
          <p:cNvCxnSpPr>
            <a:stCxn id="167" idx="2"/>
            <a:endCxn id="166" idx="5"/>
          </p:cNvCxnSpPr>
          <p:nvPr/>
        </p:nvCxnSpPr>
        <p:spPr>
          <a:xfrm rot="10800000">
            <a:off x="4362825" y="2586500"/>
            <a:ext cx="1312500" cy="49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0"/>
          <p:cNvCxnSpPr>
            <a:stCxn id="169" idx="6"/>
            <a:endCxn id="167" idx="3"/>
          </p:cNvCxnSpPr>
          <p:nvPr/>
        </p:nvCxnSpPr>
        <p:spPr>
          <a:xfrm flipH="1" rot="10800000">
            <a:off x="4474650" y="3350075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0"/>
          <p:cNvCxnSpPr>
            <a:stCxn id="167" idx="4"/>
            <a:endCxn id="170" idx="7"/>
          </p:cNvCxnSpPr>
          <p:nvPr/>
        </p:nvCxnSpPr>
        <p:spPr>
          <a:xfrm flipH="1">
            <a:off x="3798375" y="3461750"/>
            <a:ext cx="2258700" cy="2201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0"/>
          <p:cNvCxnSpPr>
            <a:stCxn id="170" idx="0"/>
            <a:endCxn id="169" idx="4"/>
          </p:cNvCxnSpPr>
          <p:nvPr/>
        </p:nvCxnSpPr>
        <p:spPr>
          <a:xfrm flipH="1" rot="10800000">
            <a:off x="3528325" y="4406525"/>
            <a:ext cx="564600" cy="114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0"/>
          <p:cNvCxnSpPr>
            <a:stCxn id="170" idx="1"/>
            <a:endCxn id="168" idx="5"/>
          </p:cNvCxnSpPr>
          <p:nvPr/>
        </p:nvCxnSpPr>
        <p:spPr>
          <a:xfrm rot="10800000">
            <a:off x="2398587" y="4816837"/>
            <a:ext cx="859800" cy="8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0"/>
          <p:cNvCxnSpPr>
            <a:stCxn id="168" idx="0"/>
            <a:endCxn id="165" idx="4"/>
          </p:cNvCxnSpPr>
          <p:nvPr/>
        </p:nvCxnSpPr>
        <p:spPr>
          <a:xfrm rot="10800000">
            <a:off x="2128700" y="3461675"/>
            <a:ext cx="0" cy="703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0"/>
          <p:cNvCxnSpPr>
            <a:stCxn id="165" idx="3"/>
            <a:endCxn id="168" idx="1"/>
          </p:cNvCxnSpPr>
          <p:nvPr/>
        </p:nvCxnSpPr>
        <p:spPr>
          <a:xfrm>
            <a:off x="1858762" y="3349938"/>
            <a:ext cx="0" cy="92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0"/>
          <p:cNvCxnSpPr>
            <a:stCxn id="165" idx="6"/>
            <a:endCxn id="169" idx="1"/>
          </p:cNvCxnSpPr>
          <p:nvPr/>
        </p:nvCxnSpPr>
        <p:spPr>
          <a:xfrm>
            <a:off x="2510450" y="3080000"/>
            <a:ext cx="1312500" cy="67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2" name="Google Shape;182;p20"/>
          <p:cNvSpPr txBox="1"/>
          <p:nvPr/>
        </p:nvSpPr>
        <p:spPr>
          <a:xfrm>
            <a:off x="6005250" y="5595425"/>
            <a:ext cx="2826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Round 1 start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2904874" y="334995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1543938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2098600" y="35511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3528325" y="46402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2755088" y="48930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3846013" y="2908288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2904863" y="22231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5095199" y="2223175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4751900" y="2748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4891025" y="440651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4751913" y="3381932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3798375" y="59704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1685625" y="472692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1346325" y="2418500"/>
            <a:ext cx="564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3528325" y="1546063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6274875" y="2418500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4303875" y="4165175"/>
            <a:ext cx="376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C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