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usso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usso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ff515cf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ff515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bff515cf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bff515c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bff515cf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bff515c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bff515cf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bff515c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bff515cf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dbff515c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bff515cf_0_2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bff515c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dbff515cf_0_2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dbff515c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bff515cf_0_2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bff515c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dbff515cf_0_2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dbff515c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dbff515cf_0_3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dbff515c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bb5a47ea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bb5a47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bff515cf_0_3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bff515c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bb5a47ea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bb5a47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bbe095f5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bbe095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Breadth-first search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ff515c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ff51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Breadth-first search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ff515cf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ff515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Breadth-first search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bff515cf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bff515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Breadth-first search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bff515cf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bff515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bff515cf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bff515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with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Failures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536625"/>
            <a:ext cx="6394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Start with execution α of algorithm for two processes with input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termination, both processes decide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Say, after r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validity, processes decide on 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21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1"/>
          <p:cNvCxnSpPr>
            <a:stCxn id="144" idx="2"/>
          </p:cNvCxnSpPr>
          <p:nvPr/>
        </p:nvCxnSpPr>
        <p:spPr>
          <a:xfrm>
            <a:off x="6889625" y="1897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6889625" y="22900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6873425" y="26824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6889625" y="3074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6889625" y="3467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5" idx="2"/>
          </p:cNvCxnSpPr>
          <p:nvPr/>
        </p:nvCxnSpPr>
        <p:spPr>
          <a:xfrm flipH="1">
            <a:off x="6908525" y="18976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/>
          <p:nvPr/>
        </p:nvCxnSpPr>
        <p:spPr>
          <a:xfrm flipH="1">
            <a:off x="6890975" y="229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/>
          <p:nvPr/>
        </p:nvCxnSpPr>
        <p:spPr>
          <a:xfrm flipH="1">
            <a:off x="6890975" y="268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/>
          <p:nvPr/>
        </p:nvCxnSpPr>
        <p:spPr>
          <a:xfrm flipH="1">
            <a:off x="6890975" y="307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/>
          <p:nvPr/>
        </p:nvCxnSpPr>
        <p:spPr>
          <a:xfrm flipH="1">
            <a:off x="6899075" y="346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6889625" y="3878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6889625" y="4271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6873425" y="4663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6889625" y="50560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6889625" y="54484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 flipH="1">
            <a:off x="6908525" y="3878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/>
          <p:nvPr/>
        </p:nvCxnSpPr>
        <p:spPr>
          <a:xfrm flipH="1">
            <a:off x="6890975" y="42760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1"/>
          <p:cNvCxnSpPr/>
          <p:nvPr/>
        </p:nvCxnSpPr>
        <p:spPr>
          <a:xfrm flipH="1">
            <a:off x="6890975" y="46684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/>
          <p:nvPr/>
        </p:nvCxnSpPr>
        <p:spPr>
          <a:xfrm flipH="1">
            <a:off x="6890975" y="50560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1"/>
          <p:cNvCxnSpPr/>
          <p:nvPr/>
        </p:nvCxnSpPr>
        <p:spPr>
          <a:xfrm flipH="1">
            <a:off x="6899075" y="54484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1"/>
          <p:cNvSpPr txBox="1"/>
          <p:nvPr/>
        </p:nvSpPr>
        <p:spPr>
          <a:xfrm>
            <a:off x="8375925" y="4824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700" y="1536625"/>
            <a:ext cx="6394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Start with execution α of algorithm for two processes with input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termination, both processes decide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Say, after r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validity, processes decide on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1</a:t>
            </a:r>
            <a:r>
              <a:rPr lang="en"/>
              <a:t>: same as α but lose all messages after round 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difference, as processes have already decided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Both processes decide on 1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2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22"/>
          <p:cNvCxnSpPr>
            <a:stCxn id="177" idx="2"/>
          </p:cNvCxnSpPr>
          <p:nvPr/>
        </p:nvCxnSpPr>
        <p:spPr>
          <a:xfrm>
            <a:off x="6889625" y="1897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6889625" y="22900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6873425" y="26824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6889625" y="3074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6889625" y="3467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2"/>
          <p:cNvCxnSpPr>
            <a:stCxn id="178" idx="2"/>
          </p:cNvCxnSpPr>
          <p:nvPr/>
        </p:nvCxnSpPr>
        <p:spPr>
          <a:xfrm flipH="1">
            <a:off x="6908525" y="18976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2"/>
          <p:cNvCxnSpPr/>
          <p:nvPr/>
        </p:nvCxnSpPr>
        <p:spPr>
          <a:xfrm flipH="1">
            <a:off x="6890975" y="229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2"/>
          <p:cNvCxnSpPr/>
          <p:nvPr/>
        </p:nvCxnSpPr>
        <p:spPr>
          <a:xfrm flipH="1">
            <a:off x="6890975" y="268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/>
          <p:nvPr/>
        </p:nvCxnSpPr>
        <p:spPr>
          <a:xfrm flipH="1">
            <a:off x="6890975" y="307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2"/>
          <p:cNvCxnSpPr/>
          <p:nvPr/>
        </p:nvCxnSpPr>
        <p:spPr>
          <a:xfrm flipH="1">
            <a:off x="6899075" y="346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2"/>
          <p:cNvCxnSpPr/>
          <p:nvPr/>
        </p:nvCxnSpPr>
        <p:spPr>
          <a:xfrm>
            <a:off x="6889625" y="3878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6889625" y="4271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6873425" y="4663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2"/>
          <p:cNvCxnSpPr/>
          <p:nvPr/>
        </p:nvCxnSpPr>
        <p:spPr>
          <a:xfrm flipH="1">
            <a:off x="6908525" y="3878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2"/>
          <p:cNvCxnSpPr/>
          <p:nvPr/>
        </p:nvCxnSpPr>
        <p:spPr>
          <a:xfrm flipH="1">
            <a:off x="6890975" y="42760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2"/>
          <p:cNvCxnSpPr/>
          <p:nvPr/>
        </p:nvCxnSpPr>
        <p:spPr>
          <a:xfrm flipH="1">
            <a:off x="6890975" y="46684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2"/>
          <p:cNvSpPr txBox="1"/>
          <p:nvPr/>
        </p:nvSpPr>
        <p:spPr>
          <a:xfrm>
            <a:off x="8375925" y="4824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59300" y="1536625"/>
            <a:ext cx="66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2</a:t>
            </a:r>
            <a:r>
              <a:rPr lang="en"/>
              <a:t>: same as α</a:t>
            </a:r>
            <a:r>
              <a:rPr baseline="-25000" lang="en"/>
              <a:t>1</a:t>
            </a:r>
            <a:r>
              <a:rPr lang="en"/>
              <a:t> but lose last message from process 1 to process 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difference for process 1 (α</a:t>
            </a:r>
            <a:r>
              <a:rPr baseline="-25000" lang="en"/>
              <a:t>1</a:t>
            </a:r>
            <a:r>
              <a:rPr lang="en"/>
              <a:t> is indistinguishable from α</a:t>
            </a:r>
            <a:r>
              <a:rPr baseline="-25000" lang="en"/>
              <a:t>2</a:t>
            </a:r>
            <a:r>
              <a:rPr lang="en"/>
              <a:t> for process 1)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1 decides on 1 in α</a:t>
            </a:r>
            <a:r>
              <a:rPr baseline="-25000" lang="en"/>
              <a:t>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termination, process 2 decides in α</a:t>
            </a:r>
            <a:r>
              <a:rPr baseline="-25000" lang="en"/>
              <a:t>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agreement, process 2 decides 1 in α</a:t>
            </a:r>
            <a:r>
              <a:rPr baseline="-25000" lang="en"/>
              <a:t>2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3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3"/>
          <p:cNvCxnSpPr>
            <a:stCxn id="206" idx="2"/>
          </p:cNvCxnSpPr>
          <p:nvPr/>
        </p:nvCxnSpPr>
        <p:spPr>
          <a:xfrm>
            <a:off x="6889625" y="1897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3"/>
          <p:cNvCxnSpPr/>
          <p:nvPr/>
        </p:nvCxnSpPr>
        <p:spPr>
          <a:xfrm>
            <a:off x="6889625" y="22900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3"/>
          <p:cNvCxnSpPr/>
          <p:nvPr/>
        </p:nvCxnSpPr>
        <p:spPr>
          <a:xfrm>
            <a:off x="6873425" y="26824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3"/>
          <p:cNvCxnSpPr/>
          <p:nvPr/>
        </p:nvCxnSpPr>
        <p:spPr>
          <a:xfrm>
            <a:off x="6889625" y="3074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6889625" y="3467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3"/>
          <p:cNvCxnSpPr>
            <a:stCxn id="207" idx="2"/>
          </p:cNvCxnSpPr>
          <p:nvPr/>
        </p:nvCxnSpPr>
        <p:spPr>
          <a:xfrm flipH="1">
            <a:off x="6908525" y="18976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/>
          <p:nvPr/>
        </p:nvCxnSpPr>
        <p:spPr>
          <a:xfrm flipH="1">
            <a:off x="6890975" y="229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3"/>
          <p:cNvCxnSpPr/>
          <p:nvPr/>
        </p:nvCxnSpPr>
        <p:spPr>
          <a:xfrm flipH="1">
            <a:off x="6890975" y="268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3"/>
          <p:cNvCxnSpPr/>
          <p:nvPr/>
        </p:nvCxnSpPr>
        <p:spPr>
          <a:xfrm flipH="1">
            <a:off x="6890975" y="307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3"/>
          <p:cNvCxnSpPr/>
          <p:nvPr/>
        </p:nvCxnSpPr>
        <p:spPr>
          <a:xfrm flipH="1">
            <a:off x="6899075" y="346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/>
          <p:nvPr/>
        </p:nvCxnSpPr>
        <p:spPr>
          <a:xfrm>
            <a:off x="6889625" y="3878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3"/>
          <p:cNvCxnSpPr/>
          <p:nvPr/>
        </p:nvCxnSpPr>
        <p:spPr>
          <a:xfrm>
            <a:off x="6889625" y="4271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3"/>
          <p:cNvCxnSpPr/>
          <p:nvPr/>
        </p:nvCxnSpPr>
        <p:spPr>
          <a:xfrm flipH="1">
            <a:off x="6908525" y="3878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3"/>
          <p:cNvCxnSpPr/>
          <p:nvPr/>
        </p:nvCxnSpPr>
        <p:spPr>
          <a:xfrm flipH="1">
            <a:off x="6890975" y="42760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/>
          <p:nvPr/>
        </p:nvCxnSpPr>
        <p:spPr>
          <a:xfrm flipH="1">
            <a:off x="6890975" y="46684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 txBox="1"/>
          <p:nvPr/>
        </p:nvSpPr>
        <p:spPr>
          <a:xfrm>
            <a:off x="8375925" y="4824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59300" y="1536625"/>
            <a:ext cx="66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3</a:t>
            </a:r>
            <a:r>
              <a:rPr lang="en"/>
              <a:t>: same as α</a:t>
            </a:r>
            <a:r>
              <a:rPr baseline="-25000" lang="en"/>
              <a:t>2</a:t>
            </a:r>
            <a:r>
              <a:rPr lang="en"/>
              <a:t> but lose last message from process 2 to process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difference for process 2 (α</a:t>
            </a:r>
            <a:r>
              <a:rPr baseline="-25000" lang="en"/>
              <a:t>2</a:t>
            </a:r>
            <a:r>
              <a:rPr lang="en"/>
              <a:t> is indistinguishable from α</a:t>
            </a:r>
            <a:r>
              <a:rPr baseline="-25000" lang="en"/>
              <a:t>3</a:t>
            </a:r>
            <a:r>
              <a:rPr lang="en"/>
              <a:t> for process 2)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2 decides on 1 in α</a:t>
            </a:r>
            <a:r>
              <a:rPr baseline="-25000" lang="en"/>
              <a:t>3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termination, process 1 decides in α</a:t>
            </a:r>
            <a:r>
              <a:rPr baseline="-25000" lang="en"/>
              <a:t>3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agreement, process 1 decides 1 in α</a:t>
            </a:r>
            <a:r>
              <a:rPr baseline="-25000" lang="en"/>
              <a:t>3</a:t>
            </a:r>
            <a:endParaRPr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2" name="Google Shape;232;p24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4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24"/>
          <p:cNvCxnSpPr>
            <a:stCxn id="234" idx="2"/>
          </p:cNvCxnSpPr>
          <p:nvPr/>
        </p:nvCxnSpPr>
        <p:spPr>
          <a:xfrm>
            <a:off x="6889625" y="1897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4"/>
          <p:cNvCxnSpPr/>
          <p:nvPr/>
        </p:nvCxnSpPr>
        <p:spPr>
          <a:xfrm>
            <a:off x="6889625" y="22900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4"/>
          <p:cNvCxnSpPr/>
          <p:nvPr/>
        </p:nvCxnSpPr>
        <p:spPr>
          <a:xfrm>
            <a:off x="6873425" y="26824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4"/>
          <p:cNvCxnSpPr/>
          <p:nvPr/>
        </p:nvCxnSpPr>
        <p:spPr>
          <a:xfrm>
            <a:off x="6889625" y="3074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4"/>
          <p:cNvCxnSpPr/>
          <p:nvPr/>
        </p:nvCxnSpPr>
        <p:spPr>
          <a:xfrm>
            <a:off x="6889625" y="3467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4"/>
          <p:cNvCxnSpPr>
            <a:stCxn id="235" idx="2"/>
          </p:cNvCxnSpPr>
          <p:nvPr/>
        </p:nvCxnSpPr>
        <p:spPr>
          <a:xfrm flipH="1">
            <a:off x="6908525" y="18976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4"/>
          <p:cNvCxnSpPr/>
          <p:nvPr/>
        </p:nvCxnSpPr>
        <p:spPr>
          <a:xfrm flipH="1">
            <a:off x="6890975" y="229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4"/>
          <p:cNvCxnSpPr/>
          <p:nvPr/>
        </p:nvCxnSpPr>
        <p:spPr>
          <a:xfrm flipH="1">
            <a:off x="6890975" y="268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4"/>
          <p:cNvCxnSpPr/>
          <p:nvPr/>
        </p:nvCxnSpPr>
        <p:spPr>
          <a:xfrm flipH="1">
            <a:off x="6890975" y="307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4"/>
          <p:cNvCxnSpPr/>
          <p:nvPr/>
        </p:nvCxnSpPr>
        <p:spPr>
          <a:xfrm flipH="1">
            <a:off x="6899075" y="346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6889625" y="3878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4"/>
          <p:cNvCxnSpPr/>
          <p:nvPr/>
        </p:nvCxnSpPr>
        <p:spPr>
          <a:xfrm>
            <a:off x="6889625" y="4271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4"/>
          <p:cNvCxnSpPr/>
          <p:nvPr/>
        </p:nvCxnSpPr>
        <p:spPr>
          <a:xfrm flipH="1">
            <a:off x="6908525" y="3878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4"/>
          <p:cNvCxnSpPr/>
          <p:nvPr/>
        </p:nvCxnSpPr>
        <p:spPr>
          <a:xfrm flipH="1">
            <a:off x="6890975" y="42760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4"/>
          <p:cNvSpPr txBox="1"/>
          <p:nvPr/>
        </p:nvSpPr>
        <p:spPr>
          <a:xfrm>
            <a:off x="8375925" y="4824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159300" y="1536625"/>
            <a:ext cx="66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4</a:t>
            </a:r>
            <a:r>
              <a:rPr lang="en"/>
              <a:t>: same as α</a:t>
            </a:r>
            <a:r>
              <a:rPr baseline="-25000" lang="en"/>
              <a:t>3</a:t>
            </a:r>
            <a:r>
              <a:rPr lang="en"/>
              <a:t> but lose last message from process 1 to process 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difference for process 1 (α</a:t>
            </a:r>
            <a:r>
              <a:rPr baseline="-25000" lang="en"/>
              <a:t>3</a:t>
            </a:r>
            <a:r>
              <a:rPr lang="en"/>
              <a:t> is indistinguishable from α</a:t>
            </a:r>
            <a:r>
              <a:rPr baseline="-25000" lang="en"/>
              <a:t>4</a:t>
            </a:r>
            <a:r>
              <a:rPr lang="en"/>
              <a:t> for process 1)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1 decides on 1 in α</a:t>
            </a:r>
            <a:r>
              <a:rPr baseline="-25000" lang="en"/>
              <a:t>4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termination, process 2 decides in α</a:t>
            </a:r>
            <a:r>
              <a:rPr baseline="-25000" lang="en"/>
              <a:t>4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agreement, process 2 decides 1 in α</a:t>
            </a:r>
            <a:r>
              <a:rPr baseline="-25000" lang="en"/>
              <a:t>4</a:t>
            </a:r>
            <a:endParaRPr/>
          </a:p>
        </p:txBody>
      </p:sp>
      <p:sp>
        <p:nvSpPr>
          <p:cNvPr id="258" name="Google Shape;258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9" name="Google Shape;259;p25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5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5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" name="Google Shape;264;p25"/>
          <p:cNvCxnSpPr>
            <a:stCxn id="261" idx="2"/>
          </p:cNvCxnSpPr>
          <p:nvPr/>
        </p:nvCxnSpPr>
        <p:spPr>
          <a:xfrm>
            <a:off x="6889625" y="1897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5"/>
          <p:cNvCxnSpPr/>
          <p:nvPr/>
        </p:nvCxnSpPr>
        <p:spPr>
          <a:xfrm>
            <a:off x="6889625" y="22900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5"/>
          <p:cNvCxnSpPr/>
          <p:nvPr/>
        </p:nvCxnSpPr>
        <p:spPr>
          <a:xfrm>
            <a:off x="6873425" y="26824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5"/>
          <p:cNvCxnSpPr/>
          <p:nvPr/>
        </p:nvCxnSpPr>
        <p:spPr>
          <a:xfrm>
            <a:off x="6889625" y="3074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5"/>
          <p:cNvCxnSpPr/>
          <p:nvPr/>
        </p:nvCxnSpPr>
        <p:spPr>
          <a:xfrm>
            <a:off x="6889625" y="3467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5"/>
          <p:cNvCxnSpPr>
            <a:stCxn id="262" idx="2"/>
          </p:cNvCxnSpPr>
          <p:nvPr/>
        </p:nvCxnSpPr>
        <p:spPr>
          <a:xfrm flipH="1">
            <a:off x="6908525" y="18976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5"/>
          <p:cNvCxnSpPr/>
          <p:nvPr/>
        </p:nvCxnSpPr>
        <p:spPr>
          <a:xfrm flipH="1">
            <a:off x="6890975" y="229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5"/>
          <p:cNvCxnSpPr/>
          <p:nvPr/>
        </p:nvCxnSpPr>
        <p:spPr>
          <a:xfrm flipH="1">
            <a:off x="6890975" y="268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5"/>
          <p:cNvCxnSpPr/>
          <p:nvPr/>
        </p:nvCxnSpPr>
        <p:spPr>
          <a:xfrm flipH="1">
            <a:off x="6890975" y="307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5"/>
          <p:cNvCxnSpPr/>
          <p:nvPr/>
        </p:nvCxnSpPr>
        <p:spPr>
          <a:xfrm flipH="1">
            <a:off x="6899075" y="346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5"/>
          <p:cNvCxnSpPr/>
          <p:nvPr/>
        </p:nvCxnSpPr>
        <p:spPr>
          <a:xfrm>
            <a:off x="6889625" y="3878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5"/>
          <p:cNvCxnSpPr/>
          <p:nvPr/>
        </p:nvCxnSpPr>
        <p:spPr>
          <a:xfrm flipH="1">
            <a:off x="6908525" y="3878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5"/>
          <p:cNvCxnSpPr/>
          <p:nvPr/>
        </p:nvCxnSpPr>
        <p:spPr>
          <a:xfrm flipH="1">
            <a:off x="6890975" y="42760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5"/>
          <p:cNvSpPr txBox="1"/>
          <p:nvPr/>
        </p:nvSpPr>
        <p:spPr>
          <a:xfrm>
            <a:off x="8375925" y="4824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159300" y="1536625"/>
            <a:ext cx="66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4</a:t>
            </a:r>
            <a:r>
              <a:rPr lang="en"/>
              <a:t>: same as α</a:t>
            </a:r>
            <a:r>
              <a:rPr baseline="-25000" lang="en"/>
              <a:t>3</a:t>
            </a:r>
            <a:r>
              <a:rPr lang="en"/>
              <a:t> but lose last message from process 1 to process 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difference for process 1 (α</a:t>
            </a:r>
            <a:r>
              <a:rPr baseline="-25000" lang="en"/>
              <a:t>3</a:t>
            </a:r>
            <a:r>
              <a:rPr lang="en"/>
              <a:t> is indistinguishable from α</a:t>
            </a:r>
            <a:r>
              <a:rPr baseline="-25000" lang="en"/>
              <a:t>4</a:t>
            </a:r>
            <a:r>
              <a:rPr lang="en"/>
              <a:t> for process 1)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1 decides on 1 in α</a:t>
            </a:r>
            <a:r>
              <a:rPr baseline="-25000" lang="en"/>
              <a:t>4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termination, process 2 decides in α</a:t>
            </a:r>
            <a:r>
              <a:rPr baseline="-25000" lang="en"/>
              <a:t>4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agreement, process 2 decides 1 in α</a:t>
            </a:r>
            <a:r>
              <a:rPr baseline="-25000" lang="en"/>
              <a:t>4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Keep removing edges...</a:t>
            </a:r>
            <a:endParaRPr/>
          </a:p>
        </p:txBody>
      </p:sp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5" name="Google Shape;285;p26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6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p26"/>
          <p:cNvCxnSpPr>
            <a:stCxn id="287" idx="2"/>
          </p:cNvCxnSpPr>
          <p:nvPr/>
        </p:nvCxnSpPr>
        <p:spPr>
          <a:xfrm>
            <a:off x="6889625" y="1897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6"/>
          <p:cNvCxnSpPr/>
          <p:nvPr/>
        </p:nvCxnSpPr>
        <p:spPr>
          <a:xfrm>
            <a:off x="6889625" y="22900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6"/>
          <p:cNvCxnSpPr>
            <a:stCxn id="288" idx="2"/>
          </p:cNvCxnSpPr>
          <p:nvPr/>
        </p:nvCxnSpPr>
        <p:spPr>
          <a:xfrm flipH="1">
            <a:off x="6908525" y="18976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6"/>
          <p:cNvCxnSpPr/>
          <p:nvPr/>
        </p:nvCxnSpPr>
        <p:spPr>
          <a:xfrm flipH="1">
            <a:off x="6890975" y="229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6"/>
          <p:cNvSpPr txBox="1"/>
          <p:nvPr/>
        </p:nvSpPr>
        <p:spPr>
          <a:xfrm>
            <a:off x="8375925" y="4824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159300" y="1536625"/>
            <a:ext cx="66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2r+1</a:t>
            </a:r>
            <a:r>
              <a:rPr lang="en"/>
              <a:t>: No messages are received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both processes must still decide 1</a:t>
            </a:r>
            <a:endParaRPr/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2" name="Google Shape;302;p27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7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7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8375925" y="4824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159300" y="1536625"/>
            <a:ext cx="66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2r+1</a:t>
            </a:r>
            <a:r>
              <a:rPr lang="en"/>
              <a:t>: No messages are received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both processes must still decide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2r+2</a:t>
            </a:r>
            <a:r>
              <a:rPr lang="en"/>
              <a:t>: Same as α</a:t>
            </a:r>
            <a:r>
              <a:rPr baseline="-25000" lang="en"/>
              <a:t>2r+1</a:t>
            </a:r>
            <a:r>
              <a:rPr lang="en"/>
              <a:t>, but process 2 starts with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difference for process 1 (α</a:t>
            </a:r>
            <a:r>
              <a:rPr baseline="-25000" lang="en"/>
              <a:t>2r+1</a:t>
            </a:r>
            <a:r>
              <a:rPr lang="en"/>
              <a:t> is indistinguishable from α</a:t>
            </a:r>
            <a:r>
              <a:rPr baseline="-25000" lang="en"/>
              <a:t>2r+2</a:t>
            </a:r>
            <a:r>
              <a:rPr lang="en"/>
              <a:t> for proc 1)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1 decides on 1 in α</a:t>
            </a:r>
            <a:r>
              <a:rPr baseline="-25000" lang="en"/>
              <a:t>2r+2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termination, proc 2 decides in α</a:t>
            </a:r>
            <a:r>
              <a:rPr baseline="-25000" lang="en"/>
              <a:t>2r+2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agreement, proc 2 decides 1 in α</a:t>
            </a:r>
            <a:r>
              <a:rPr baseline="-25000" lang="en"/>
              <a:t>2r+2</a:t>
            </a:r>
            <a:endParaRPr/>
          </a:p>
        </p:txBody>
      </p:sp>
      <p:sp>
        <p:nvSpPr>
          <p:cNvPr id="314" name="Google Shape;314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5" name="Google Shape;315;p28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8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7" name="Google Shape;317;p28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8375925" y="4824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326" name="Google Shape;326;p29"/>
          <p:cNvSpPr txBox="1"/>
          <p:nvPr>
            <p:ph idx="1" type="body"/>
          </p:nvPr>
        </p:nvSpPr>
        <p:spPr>
          <a:xfrm>
            <a:off x="159300" y="1536625"/>
            <a:ext cx="66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2r+1</a:t>
            </a:r>
            <a:r>
              <a:rPr lang="en"/>
              <a:t>: No messages are received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both processes must still decide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2r+2</a:t>
            </a:r>
            <a:r>
              <a:rPr lang="en"/>
              <a:t>: Same as α</a:t>
            </a:r>
            <a:r>
              <a:rPr baseline="-25000" lang="en"/>
              <a:t>2r+1</a:t>
            </a:r>
            <a:r>
              <a:rPr lang="en"/>
              <a:t>, but process 2 starts with 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α</a:t>
            </a:r>
            <a:r>
              <a:rPr baseline="-25000" lang="en"/>
              <a:t>2r+3</a:t>
            </a:r>
            <a:r>
              <a:rPr lang="en"/>
              <a:t>: Same as α</a:t>
            </a:r>
            <a:r>
              <a:rPr baseline="-25000" lang="en"/>
              <a:t>2r+2</a:t>
            </a:r>
            <a:r>
              <a:rPr lang="en"/>
              <a:t>, but process 1 starts with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difference for process 2 (α</a:t>
            </a:r>
            <a:r>
              <a:rPr baseline="-25000" lang="en"/>
              <a:t>2r+2</a:t>
            </a:r>
            <a:r>
              <a:rPr lang="en"/>
              <a:t> is indistinguishable from α</a:t>
            </a:r>
            <a:r>
              <a:rPr baseline="-25000" lang="en"/>
              <a:t>2r+3</a:t>
            </a:r>
            <a:r>
              <a:rPr lang="en"/>
              <a:t> for proc 2)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Both processes decide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Contradiction of the validity condition</a:t>
            </a:r>
            <a:endParaRPr/>
          </a:p>
        </p:txBody>
      </p: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8" name="Google Shape;328;p29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9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0" name="Google Shape;330;p29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8375925" y="4824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RandomAttack algorithm</a:t>
            </a:r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Generals need to decide whether to attack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Adversary has control of initial conditions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Adversary sets when each general wants to attack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Adversary has control of lost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Chooses which messengers make it through and which don’t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Tips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Generals decide after r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Decision is (somewhat) random</a:t>
            </a:r>
            <a:endParaRPr/>
          </a:p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consensus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Reaching agreement in a distributed system, where each process has its own “opinion</a:t>
            </a:r>
            <a:r>
              <a:rPr lang="en"/>
              <a:t>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Easy when there are no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Will study link and process failures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Database transactions: commit or abort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Combining measurements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Decision making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Replicated state machines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RandomAttack properties</a:t>
            </a:r>
            <a:endParaRPr/>
          </a:p>
        </p:txBody>
      </p:sp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Solves the randomized coordinated attack problem with error = 1/r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Improves as we send more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Any r-round algorithm for the randomized coordinated attack has probability of disagreement at least 1/(r+1)</a:t>
            </a:r>
            <a:endParaRPr/>
          </a:p>
        </p:txBody>
      </p:sp>
      <p:sp>
        <p:nvSpPr>
          <p:cNvPr id="347" name="Google Shape;347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3" name="Google Shape;353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5</a:t>
            </a:r>
            <a:endParaRPr/>
          </a:p>
        </p:txBody>
      </p:sp>
      <p:sp>
        <p:nvSpPr>
          <p:cNvPr id="354" name="Google Shape;354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consensus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25"/>
            <a:ext cx="8659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problem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Impossibility results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Bounds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Will revisit in different formats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Link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Timing uncertainties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Informal scenario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Several generals plan a coordinated attack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 should agree to attack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Absolutely must agree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Should attack if possible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has an opinion about his army’s readiness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Generals can communicate using messengers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Unreliable</a:t>
            </a:r>
            <a:r>
              <a:rPr lang="en"/>
              <a:t>, can get lost or captured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Generals know roads and time to travel between camps; assume roads (indirectly) connect all camps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Will show no algorithm exists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problem statement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 = (V, E) is an undirected graph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Synchronous model, n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has input 1 (attack) or 0 (abort)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Any subset of messages can be lost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All process set </a:t>
            </a:r>
            <a:r>
              <a:rPr lang="en">
                <a:solidFill>
                  <a:srgbClr val="0000FF"/>
                </a:solidFill>
              </a:rPr>
              <a:t>decision</a:t>
            </a:r>
            <a:r>
              <a:rPr lang="en"/>
              <a:t> variable to 1 or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practice would need this by some deadline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condition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Agreement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two processes decide differently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Validity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all processes start with 0, then 0 is the only allowed decision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all processes start with 1 and all messages are delivered, then 1 is the only allowed decision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condition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Agreement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two processes decide differently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Validity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trike="sngStrike"/>
              <a:t>If all processes start with 0, then 0 is the only allowed decision</a:t>
            </a:r>
            <a:endParaRPr strike="sngStrike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</a:t>
            </a:r>
            <a:r>
              <a:rPr i="1" lang="en">
                <a:solidFill>
                  <a:srgbClr val="FF0000"/>
                </a:solidFill>
              </a:rPr>
              <a:t>any</a:t>
            </a:r>
            <a:r>
              <a:rPr i="1" lang="en"/>
              <a:t> </a:t>
            </a:r>
            <a:r>
              <a:rPr lang="en"/>
              <a:t>process starts with 0, then 0 is the only allowed decision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all processes start with 1 and all messages are delivered, then 1 is the only allowed decision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guidelines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designing algorithms, use stronger correctness conditions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Algorithms will be applicable to other correctness conditions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proving impossibility results, use weaker correctness conditions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Imply stronger correctness conditions are impossible as well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 two processes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36625"/>
            <a:ext cx="598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Suppose we have an algorithm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send messages every round (can send dummy)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based on limitations of local knowledge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6889625" y="1897650"/>
            <a:ext cx="0" cy="4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8337425" y="1897650"/>
            <a:ext cx="0" cy="44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/>
        </p:nvSpPr>
        <p:spPr>
          <a:xfrm>
            <a:off x="6356975" y="1476750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804775" y="1476738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8223525" y="5586375"/>
            <a:ext cx="1065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20"/>
          <p:cNvCxnSpPr>
            <a:stCxn id="112" idx="2"/>
          </p:cNvCxnSpPr>
          <p:nvPr/>
        </p:nvCxnSpPr>
        <p:spPr>
          <a:xfrm>
            <a:off x="6889625" y="1897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6889625" y="22900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6873425" y="26824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>
            <a:off x="6889625" y="3074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6889625" y="3467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>
            <a:stCxn id="113" idx="2"/>
          </p:cNvCxnSpPr>
          <p:nvPr/>
        </p:nvCxnSpPr>
        <p:spPr>
          <a:xfrm flipH="1">
            <a:off x="6908525" y="18976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 flipH="1">
            <a:off x="6890975" y="229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/>
          <p:nvPr/>
        </p:nvCxnSpPr>
        <p:spPr>
          <a:xfrm flipH="1">
            <a:off x="6890975" y="268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/>
          <p:nvPr/>
        </p:nvCxnSpPr>
        <p:spPr>
          <a:xfrm flipH="1">
            <a:off x="6890975" y="3074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0"/>
          <p:cNvCxnSpPr/>
          <p:nvPr/>
        </p:nvCxnSpPr>
        <p:spPr>
          <a:xfrm flipH="1">
            <a:off x="6899075" y="34672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6889625" y="38788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6889625" y="42712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6873425" y="46636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6889625" y="50560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6889625" y="5448450"/>
            <a:ext cx="14640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/>
          <p:nvPr/>
        </p:nvCxnSpPr>
        <p:spPr>
          <a:xfrm flipH="1">
            <a:off x="6908525" y="38788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/>
          <p:nvPr/>
        </p:nvCxnSpPr>
        <p:spPr>
          <a:xfrm flipH="1">
            <a:off x="6890975" y="42760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6890975" y="46684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6890975" y="50560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 flipH="1">
            <a:off x="6899075" y="5448438"/>
            <a:ext cx="1428900" cy="3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