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Russo One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ussoOne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6ac78c11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6ac78c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6ac78c11_0_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6ac78c1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6ac78c11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6ac78c1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6ac78c11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6ac78c1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6ac78c11_0_1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6ac78c1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6ac78c11_0_1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6ac78c1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6ac78c11_0_1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6ac78c1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6ac78c11_0_1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d6ac78c1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6ac78c11_0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6ac78c1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6ac78c11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d6ac78c1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OK to assume no process fails during round r because there is one such round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Inconsistent propagation can take f rounds to propagate or disappear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dbb5a47ea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dbb5a47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6ac78c11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d6ac78c1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d6ac78c11_0_1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d6ac78c1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d6ac78c11_0_2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d6ac78c1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d6ac78c11_0_2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d6ac78c1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d6ac78c11_0_2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d6ac78c1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d6ac78c11_0_2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d6ac78c1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6ac78c11_0_2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d6ac78c1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d6ac78c11_0_2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d6ac78c1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d6ac78c11_0_2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d6ac78c1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d1ffec0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d1ffec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6ac78c1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6ac78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6ac78c11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6ac78c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6ac78c11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6ac78c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6ac78c11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6ac78c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6ac78c11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6ac78c1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Byzantine agreement, processes that fail need not agree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Problem: when a Byzantine process fails after deciding, other processes might decide differently (and still agree)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6ac78c11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6ac78c1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6ac78c11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6ac78c1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251725" y="1490408"/>
            <a:ext cx="38370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" y="0"/>
            <a:ext cx="9144000" cy="125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Droid Serif"/>
              <a:buNone/>
              <a:defRPr sz="36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148225" y="6412725"/>
            <a:ext cx="1209000" cy="44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DCC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with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Stopping Failures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Ítalo F. S. Cunha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(adapted from the slides for the MIT</a:t>
            </a:r>
            <a:br>
              <a:rPr lang="en"/>
            </a:br>
            <a:r>
              <a:rPr lang="en"/>
              <a:t>Distributed Algorithms course)</a:t>
            </a:r>
            <a:endParaRPr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rounds k?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rounds k?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Depends on number f of failures to be tolerated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f = 0</a:t>
            </a:r>
            <a:endParaRPr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rounds k?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Depends on number f of failures to be tolerated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f = 0 → k = 1 is enough, all get same 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 = 1 → k = 1?</a:t>
            </a:r>
            <a:endParaRPr/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rounds k?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Depends on number f of failures to be tolerated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f = 0 → k = 1 is enough, all get same 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 = 1: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 = 1 does not work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Say process 1 has initial value u, other have initial value v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Process 1 fails in round 1, sends value u to some processes</a:t>
            </a:r>
            <a:br>
              <a:rPr lang="en" sz="2000"/>
            </a:br>
            <a:r>
              <a:rPr lang="en" sz="2000"/>
              <a:t>but not others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Some processes have W = {v} and some have W = {u,v}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 = 2 does work → if a process fails in round 1, then no process fails in round 2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</a:t>
            </a:r>
            <a:endParaRPr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2690625" y="17449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</a:t>
            </a:r>
            <a:endParaRPr/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3224025" y="18973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</a:t>
            </a:r>
            <a:endParaRPr/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1360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2878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3375900" y="2337075"/>
            <a:ext cx="152400" cy="15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3815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4159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4380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4483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/>
          <p:nvPr/>
        </p:nvSpPr>
        <p:spPr>
          <a:xfrm rot="5400000">
            <a:off x="4482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 rot="5400000">
            <a:off x="4397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 rot="5400000">
            <a:off x="4187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 rot="5400000">
            <a:off x="3824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 rot="5400000">
            <a:off x="3384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 rot="5400000">
            <a:off x="2878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 rot="10800000">
            <a:off x="2878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 rot="10800000">
            <a:off x="2381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 rot="10800000">
            <a:off x="1941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 rot="10800000">
            <a:off x="1597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/>
          <p:nvPr/>
        </p:nvSpPr>
        <p:spPr>
          <a:xfrm rot="10800000">
            <a:off x="1376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 rot="10800000">
            <a:off x="1273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 rot="-5400000">
            <a:off x="1273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 rot="-5400000">
            <a:off x="1359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 rot="-5400000">
            <a:off x="1569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 rot="-5400000">
            <a:off x="1932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 rot="-5400000">
            <a:off x="2371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 rot="-5400000">
            <a:off x="2877763" y="2251713"/>
            <a:ext cx="152400" cy="15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3702350" y="216757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rounds k?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Depends on number f of failures to be tolerated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f = 0 → k = 1 is enough, all get same 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 = 1: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 = 1 does not work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Say process 1 has initial value u, other have initial value v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Process 1 fails in round 1, sends value u to some processes</a:t>
            </a:r>
            <a:br>
              <a:rPr lang="en" sz="2000"/>
            </a:br>
            <a:r>
              <a:rPr lang="en" sz="2000"/>
              <a:t>but not others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Some processes have W = {v} and some have W = {u,v}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 = 2 does work → if a process fails in round 1, then no process fails in round 2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General f?</a:t>
            </a:r>
            <a:endParaRPr/>
          </a:p>
        </p:txBody>
      </p: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rounds k?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Depends on number f of failures to be tolerated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f = 0 → k = 1 is enough, all get same 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 = 1: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 = 1 does not work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Say process 1 has initial value u, other have initial value v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Process 1 fails in round 1, sends value u to some processes</a:t>
            </a:r>
            <a:br>
              <a:rPr lang="en" sz="2000"/>
            </a:br>
            <a:r>
              <a:rPr lang="en" sz="2000"/>
              <a:t>but not others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Some processes have W = {v} and some have W = {u,v}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 = 2 does work → if a process fails in round 1, then no process fails in round 2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General f → k = f + 1</a:t>
            </a:r>
            <a:endParaRPr/>
          </a:p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proof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311700" y="1536625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0000"/>
                </a:solidFill>
              </a:rPr>
              <a:t>Lemma</a:t>
            </a:r>
            <a:r>
              <a:rPr lang="en" sz="2600"/>
              <a:t>: Suppose 1 ≤ r ≤ f+1 and no process fails during round r. Let i and j be two processes that haven’t failed by end of round r. Then W</a:t>
            </a:r>
            <a:r>
              <a:rPr baseline="-25000" lang="en" sz="2600"/>
              <a:t>i</a:t>
            </a:r>
            <a:r>
              <a:rPr lang="en" sz="2600"/>
              <a:t> = W</a:t>
            </a:r>
            <a:r>
              <a:rPr baseline="-25000" lang="en" sz="2600"/>
              <a:t>j</a:t>
            </a:r>
            <a:r>
              <a:rPr lang="en" sz="2600"/>
              <a:t> after round r.</a:t>
            </a:r>
            <a:endParaRPr sz="2600"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Each process gets union of all W’s for processes that have not failed by beginning of round r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“Clean round” allows everyone to synchronize</a:t>
            </a:r>
            <a:endParaRPr sz="2600"/>
          </a:p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with process failures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Stopping failures (crashes)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Byzantine failures (arbitrary behavior)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Agreement problem: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Known n-node connected graph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Input </a:t>
            </a:r>
            <a:r>
              <a:rPr lang="en">
                <a:solidFill>
                  <a:srgbClr val="0000FF"/>
                </a:solidFill>
              </a:rPr>
              <a:t>v</a:t>
            </a:r>
            <a:r>
              <a:rPr lang="en"/>
              <a:t> in from known set V in some state variable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Output value from V setting a </a:t>
            </a:r>
            <a:r>
              <a:rPr lang="en">
                <a:solidFill>
                  <a:srgbClr val="0000FF"/>
                </a:solidFill>
              </a:rPr>
              <a:t>decision</a:t>
            </a:r>
            <a:r>
              <a:rPr lang="en"/>
              <a:t> variable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Bounded number ≤ f or processes may fail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proof</a:t>
            </a: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311700" y="1536625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0000"/>
                </a:solidFill>
              </a:rPr>
              <a:t>Lemma</a:t>
            </a:r>
            <a:r>
              <a:rPr lang="en" sz="2600"/>
              <a:t>: Suppose all W sets are identical just after round r for all process that are still non-failed. Then the same is true for any r’ &gt; r.</a:t>
            </a:r>
            <a:endParaRPr sz="2600"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True because if all W sets are identical after round r, no W set changes after round r.</a:t>
            </a:r>
            <a:endParaRPr sz="2600"/>
          </a:p>
        </p:txBody>
      </p:sp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correctness conditions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 is a round r, </a:t>
            </a:r>
            <a:r>
              <a:rPr lang="en" sz="2400"/>
              <a:t>1 ≤ r ≤ f+1, at which no process fails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Lemma 1 says all processes that haven’t failed have same W after round 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Lemma 2 says all have same W after round f+1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Nonfaulty processes pick the same value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Validity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everyone starts with v, then the only value that anyone ever gets is v, so |W| = 1 and v is chosen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Termination: after f+1 rounds</a:t>
            </a:r>
            <a:endParaRPr/>
          </a:p>
        </p:txBody>
      </p:sp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bounds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Time: </a:t>
            </a:r>
            <a:endParaRPr/>
          </a:p>
        </p:txBody>
      </p:sp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bounds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 f+1 rounds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Communication: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Messages ≤ (f+1)n</a:t>
            </a:r>
            <a:r>
              <a:rPr baseline="30000" lang="en"/>
              <a:t>2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 bits: multiply by n⁢✕b</a:t>
            </a:r>
            <a:endParaRPr/>
          </a:p>
        </p:txBody>
      </p:sp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4"/>
          <p:cNvSpPr txBox="1"/>
          <p:nvPr/>
        </p:nvSpPr>
        <p:spPr>
          <a:xfrm>
            <a:off x="2840775" y="4075575"/>
            <a:ext cx="2066100" cy="69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Number of values sent in a message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5641350" y="4075575"/>
            <a:ext cx="2755200" cy="69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Bound on number of bits to represent a value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5" name="Google Shape;285;p34"/>
          <p:cNvCxnSpPr/>
          <p:nvPr/>
        </p:nvCxnSpPr>
        <p:spPr>
          <a:xfrm flipH="1" rot="10800000">
            <a:off x="4667650" y="3693050"/>
            <a:ext cx="306000" cy="39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4"/>
          <p:cNvCxnSpPr/>
          <p:nvPr/>
        </p:nvCxnSpPr>
        <p:spPr>
          <a:xfrm rot="10800000">
            <a:off x="5527825" y="3693050"/>
            <a:ext cx="507600" cy="39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algorithm</a:t>
            </a:r>
            <a:endParaRPr/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Each process broadcasts its value in round 1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May broadcast at </a:t>
            </a:r>
            <a:r>
              <a:rPr lang="en">
                <a:solidFill>
                  <a:srgbClr val="E06666"/>
                </a:solidFill>
              </a:rPr>
              <a:t>one other round</a:t>
            </a:r>
            <a:r>
              <a:rPr lang="en"/>
              <a:t>, just after it first learns about some value different from its own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Choose one value to rebroadcast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After f+1 rounds, use same rule as before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|W| = 1, decide on the unique value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Else decide on the default value v</a:t>
            </a:r>
            <a:r>
              <a:rPr baseline="-25000" lang="en"/>
              <a:t>0</a:t>
            </a:r>
            <a:endParaRPr/>
          </a:p>
        </p:txBody>
      </p:sp>
      <p:sp>
        <p:nvSpPr>
          <p:cNvPr id="293" name="Google Shape;293;p3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by simulation</a:t>
            </a:r>
            <a:endParaRPr/>
          </a:p>
        </p:txBody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Relate behavior to that of original algorithm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Assume same inputs and same failure pattern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Let OW denote the W set in the new algorithm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Relation between states of the two algorithms: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For every process i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OW</a:t>
            </a:r>
            <a:r>
              <a:rPr baseline="-25000" lang="en"/>
              <a:t>i</a:t>
            </a:r>
            <a:r>
              <a:rPr lang="en"/>
              <a:t> in W</a:t>
            </a:r>
            <a:r>
              <a:rPr baseline="-25000" lang="en"/>
              <a:t>i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If |W</a:t>
            </a:r>
            <a:r>
              <a:rPr baseline="-25000" lang="en"/>
              <a:t>i</a:t>
            </a:r>
            <a:r>
              <a:rPr lang="en"/>
              <a:t>| = 1, then OW</a:t>
            </a:r>
            <a:r>
              <a:rPr baseline="-25000" lang="en"/>
              <a:t>i</a:t>
            </a:r>
            <a:r>
              <a:rPr lang="en"/>
              <a:t> = W</a:t>
            </a:r>
            <a:r>
              <a:rPr baseline="-25000" lang="en"/>
              <a:t>i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If |W</a:t>
            </a:r>
            <a:r>
              <a:rPr baseline="-25000" lang="en"/>
              <a:t>i</a:t>
            </a:r>
            <a:r>
              <a:rPr lang="en"/>
              <a:t>| &gt; 1, then |OW</a:t>
            </a:r>
            <a:r>
              <a:rPr baseline="-25000" lang="en"/>
              <a:t>i</a:t>
            </a:r>
            <a:r>
              <a:rPr lang="en"/>
              <a:t>| &gt;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Relation after f+1 rounds implies same decisions</a:t>
            </a:r>
            <a:endParaRPr/>
          </a:p>
        </p:txBody>
      </p:sp>
      <p:sp>
        <p:nvSpPr>
          <p:cNvPr id="300" name="Google Shape;300;p3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36"/>
          <p:cNvSpPr txBox="1"/>
          <p:nvPr/>
        </p:nvSpPr>
        <p:spPr>
          <a:xfrm>
            <a:off x="2706875" y="5223350"/>
            <a:ext cx="2066100" cy="69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Not the same set, but both &gt; 1.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" name="Google Shape;302;p36"/>
          <p:cNvCxnSpPr/>
          <p:nvPr/>
        </p:nvCxnSpPr>
        <p:spPr>
          <a:xfrm rot="10800000">
            <a:off x="3739925" y="4944950"/>
            <a:ext cx="0" cy="27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6"/>
          <p:cNvCxnSpPr>
            <a:stCxn id="301" idx="1"/>
          </p:cNvCxnSpPr>
          <p:nvPr/>
        </p:nvCxnSpPr>
        <p:spPr>
          <a:xfrm rot="10800000">
            <a:off x="2305175" y="5088350"/>
            <a:ext cx="401700" cy="48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correspondence</a:t>
            </a:r>
            <a:endParaRPr/>
          </a:p>
        </p:txBody>
      </p:sp>
      <p:sp>
        <p:nvSpPr>
          <p:cNvPr id="309" name="Google Shape;309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OW</a:t>
            </a:r>
            <a:r>
              <a:rPr baseline="-25000" lang="en"/>
              <a:t>i</a:t>
            </a:r>
            <a:r>
              <a:rPr lang="en"/>
              <a:t> ⊆ W</a:t>
            </a:r>
            <a:r>
              <a:rPr baseline="-25000" lang="en"/>
              <a:t>i</a:t>
            </a:r>
            <a:r>
              <a:rPr lang="en"/>
              <a:t> (new algorithm suppresses messages)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|W</a:t>
            </a:r>
            <a:r>
              <a:rPr baseline="-25000" lang="en"/>
              <a:t>i</a:t>
            </a:r>
            <a:r>
              <a:rPr lang="en"/>
              <a:t>| = 1, then OW</a:t>
            </a:r>
            <a:r>
              <a:rPr baseline="-25000" lang="en"/>
              <a:t>i</a:t>
            </a:r>
            <a:r>
              <a:rPr lang="en"/>
              <a:t> = W</a:t>
            </a:r>
            <a:r>
              <a:rPr baseline="-25000" lang="en"/>
              <a:t>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Nothing suppressed in this case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From first property and that OW</a:t>
            </a:r>
            <a:r>
              <a:rPr baseline="-25000" lang="en"/>
              <a:t>i</a:t>
            </a:r>
            <a:r>
              <a:rPr lang="en"/>
              <a:t> is always nonempty</a:t>
            </a:r>
            <a:endParaRPr/>
          </a:p>
        </p:txBody>
      </p:sp>
      <p:sp>
        <p:nvSpPr>
          <p:cNvPr id="310" name="Google Shape;310;p3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correspondence</a:t>
            </a:r>
            <a:endParaRPr/>
          </a:p>
        </p:txBody>
      </p:sp>
      <p:sp>
        <p:nvSpPr>
          <p:cNvPr id="316" name="Google Shape;316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OW</a:t>
            </a:r>
            <a:r>
              <a:rPr baseline="-25000" lang="en"/>
              <a:t>i</a:t>
            </a:r>
            <a:r>
              <a:rPr lang="en"/>
              <a:t> ⊆ W</a:t>
            </a:r>
            <a:r>
              <a:rPr baseline="-25000" lang="en"/>
              <a:t>i</a:t>
            </a:r>
            <a:r>
              <a:rPr lang="en"/>
              <a:t> (new algorithm suppresses messages)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|W</a:t>
            </a:r>
            <a:r>
              <a:rPr baseline="-25000" lang="en"/>
              <a:t>i</a:t>
            </a:r>
            <a:r>
              <a:rPr lang="en"/>
              <a:t>| = 1, then OW</a:t>
            </a:r>
            <a:r>
              <a:rPr baseline="-25000" lang="en"/>
              <a:t>i</a:t>
            </a:r>
            <a:r>
              <a:rPr lang="en"/>
              <a:t> = W</a:t>
            </a:r>
            <a:r>
              <a:rPr baseline="-25000" lang="en"/>
              <a:t>i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If |W</a:t>
            </a:r>
            <a:r>
              <a:rPr baseline="-25000" lang="en"/>
              <a:t>i</a:t>
            </a:r>
            <a:r>
              <a:rPr lang="en"/>
              <a:t>| &gt; 1, then |OW</a:t>
            </a:r>
            <a:r>
              <a:rPr baseline="-25000" lang="en"/>
              <a:t>i</a:t>
            </a:r>
            <a:r>
              <a:rPr lang="en"/>
              <a:t>| &gt; 1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Base case (r = 0) is trivially true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Assume true for r, show for r+1. Assume</a:t>
            </a:r>
            <a:r>
              <a:rPr baseline="-25000" lang="en"/>
              <a:t> </a:t>
            </a:r>
            <a:r>
              <a:rPr lang="en"/>
              <a:t>|</a:t>
            </a:r>
            <a:r>
              <a:rPr lang="en"/>
              <a:t>W</a:t>
            </a:r>
            <a:r>
              <a:rPr baseline="-25000" lang="en"/>
              <a:t>i</a:t>
            </a:r>
            <a:r>
              <a:rPr lang="en"/>
              <a:t>(r+1)| &gt; 1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If |W</a:t>
            </a:r>
            <a:r>
              <a:rPr baseline="-25000" lang="en" sz="2000"/>
              <a:t>i</a:t>
            </a:r>
            <a:r>
              <a:rPr lang="en" sz="2000"/>
              <a:t>(r)| &gt; 1 → then |OW</a:t>
            </a:r>
            <a:r>
              <a:rPr baseline="-25000" lang="en" sz="2000"/>
              <a:t>i</a:t>
            </a:r>
            <a:r>
              <a:rPr lang="en" sz="2000"/>
              <a:t>(r)| &gt; 1 (induction)</a:t>
            </a:r>
            <a:r>
              <a:rPr lang="en"/>
              <a:t> </a:t>
            </a:r>
            <a:r>
              <a:rPr lang="en" sz="2000"/>
              <a:t>and |OW</a:t>
            </a:r>
            <a:r>
              <a:rPr baseline="-25000" lang="en" sz="2000"/>
              <a:t>i</a:t>
            </a:r>
            <a:r>
              <a:rPr lang="en" sz="2000"/>
              <a:t>(r+1)| &gt; 1 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If |W</a:t>
            </a:r>
            <a:r>
              <a:rPr baseline="-25000" lang="en" sz="2000"/>
              <a:t>i</a:t>
            </a:r>
            <a:r>
              <a:rPr lang="en" sz="2000"/>
              <a:t>(r)| = 1, then OW</a:t>
            </a:r>
            <a:r>
              <a:rPr baseline="-25000" lang="en" sz="2000"/>
              <a:t>i</a:t>
            </a:r>
            <a:r>
              <a:rPr lang="en" sz="2000"/>
              <a:t>(r) = W</a:t>
            </a:r>
            <a:r>
              <a:rPr baseline="-25000" lang="en" sz="2000"/>
              <a:t>i</a:t>
            </a:r>
            <a:r>
              <a:rPr lang="en" sz="2000"/>
              <a:t>(r). Two cases:</a:t>
            </a:r>
            <a:endParaRPr sz="2000"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|W</a:t>
            </a:r>
            <a:r>
              <a:rPr baseline="-25000" lang="en" sz="2000"/>
              <a:t>j</a:t>
            </a:r>
            <a:r>
              <a:rPr lang="en" sz="2000"/>
              <a:t>(r)| = 1 for all j, then OW</a:t>
            </a:r>
            <a:r>
              <a:rPr baseline="-25000" lang="en" sz="2000"/>
              <a:t>i</a:t>
            </a:r>
            <a:r>
              <a:rPr lang="en" sz="2000"/>
              <a:t>(r+1) = W</a:t>
            </a:r>
            <a:r>
              <a:rPr baseline="-25000" lang="en" sz="2000"/>
              <a:t>i</a:t>
            </a:r>
            <a:r>
              <a:rPr lang="en" sz="2000"/>
              <a:t>(r+1)</a:t>
            </a:r>
            <a:endParaRPr sz="2000"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|W</a:t>
            </a:r>
            <a:r>
              <a:rPr baseline="-25000" lang="en" sz="2000"/>
              <a:t>j</a:t>
            </a:r>
            <a:r>
              <a:rPr lang="en" sz="2000"/>
              <a:t>(r)| &gt; 1 for some j, then |OW</a:t>
            </a:r>
            <a:r>
              <a:rPr baseline="-25000" lang="en" sz="2000"/>
              <a:t>j</a:t>
            </a:r>
            <a:r>
              <a:rPr lang="en" sz="2000"/>
              <a:t>(r)| &gt; 1 (induction) and |OW</a:t>
            </a:r>
            <a:r>
              <a:rPr baseline="-25000" lang="en" sz="2000"/>
              <a:t>i</a:t>
            </a:r>
            <a:r>
              <a:rPr lang="en" sz="2000"/>
              <a:t>(r+1)| &gt; 1</a:t>
            </a:r>
            <a:endParaRPr sz="2000"/>
          </a:p>
        </p:txBody>
      </p:sp>
      <p:sp>
        <p:nvSpPr>
          <p:cNvPr id="317" name="Google Shape;317;p3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bounds</a:t>
            </a:r>
            <a:endParaRPr/>
          </a:p>
        </p:txBody>
      </p:sp>
      <p:sp>
        <p:nvSpPr>
          <p:cNvPr id="323" name="Google Shape;323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 f+1 rounds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Communication: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Messages ≤ 2n</a:t>
            </a:r>
            <a:r>
              <a:rPr baseline="30000" lang="en"/>
              <a:t>2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 bits: multiply by b</a:t>
            </a:r>
            <a:endParaRPr/>
          </a:p>
        </p:txBody>
      </p:sp>
      <p:sp>
        <p:nvSpPr>
          <p:cNvPr id="324" name="Google Shape;324;p3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30" name="Google Shape;330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Nancy A. Lynch; Distributed Algorithms;</a:t>
            </a:r>
            <a:br>
              <a:rPr lang="en"/>
            </a:br>
            <a:r>
              <a:rPr lang="en"/>
              <a:t>Morgan Kaufmann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Sections 6.1, 6.2.1, 6.2.2</a:t>
            </a:r>
            <a:endParaRPr/>
          </a:p>
        </p:txBody>
      </p:sp>
      <p:sp>
        <p:nvSpPr>
          <p:cNvPr id="331" name="Google Shape;331;p4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Bounded number of failures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assume limits on frequency of failures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How should limits be expressed?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Distribution of probability of failures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Bounded rate of failures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Bounded number of failures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Bounded number of failures simplifies analysis but is problematic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Implies </a:t>
            </a:r>
            <a:r>
              <a:rPr i="1" lang="en"/>
              <a:t>negative correlation</a:t>
            </a:r>
            <a:r>
              <a:rPr lang="en"/>
              <a:t> between failures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Stopping failures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may fail at any point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Before, </a:t>
            </a:r>
            <a:r>
              <a:rPr i="1" lang="en" sz="2400"/>
              <a:t>midway</a:t>
            </a:r>
            <a:r>
              <a:rPr lang="en" sz="2400"/>
              <a:t>, or after sending messages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Before or after changing states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Correctness conditions: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Agreement</a:t>
            </a:r>
            <a:r>
              <a:rPr lang="en" sz="2400"/>
              <a:t>: No two processes decide differently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Validity</a:t>
            </a:r>
            <a:r>
              <a:rPr lang="en" sz="2400"/>
              <a:t>: If all processes start with the same v, then v is the only possible decision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Termination</a:t>
            </a:r>
            <a:r>
              <a:rPr lang="en" sz="2400"/>
              <a:t>: All nonfaulty processes eventually decide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Stopping failures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may fail at any point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Before, </a:t>
            </a:r>
            <a:r>
              <a:rPr i="1" lang="en" sz="2400"/>
              <a:t>midway</a:t>
            </a:r>
            <a:r>
              <a:rPr lang="en" sz="2400"/>
              <a:t>, or after sending messages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Before or after changing states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Correctness conditions: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Agreement</a:t>
            </a:r>
            <a:r>
              <a:rPr lang="en" sz="2400"/>
              <a:t>: No two processes decide differently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strike="sngStrike">
                <a:solidFill>
                  <a:srgbClr val="FF0000"/>
                </a:solidFill>
              </a:rPr>
              <a:t>Validity</a:t>
            </a:r>
            <a:r>
              <a:rPr lang="en" sz="2400" strike="sngStrike"/>
              <a:t>: If all processes start with the same v, then v is the only possible decision</a:t>
            </a:r>
            <a:endParaRPr sz="2400" strike="sngStrike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Validity</a:t>
            </a:r>
            <a:r>
              <a:rPr lang="en" sz="2400"/>
              <a:t>: Every decision must be some process’ initial v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Termination</a:t>
            </a:r>
            <a:r>
              <a:rPr lang="en" sz="2400"/>
              <a:t>: All nonfaulty processes eventually decide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Byzantine failures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536625"/>
            <a:ext cx="8709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can have arbitrary behavior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Any initial states, messages, or transitions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Possibly malicious (or correct) behavior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Cannot affect other processes’ state or messages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Correctness conditions: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Agreement</a:t>
            </a:r>
            <a:r>
              <a:rPr lang="en" sz="2400"/>
              <a:t>: No two </a:t>
            </a:r>
            <a:r>
              <a:rPr lang="en" sz="2400">
                <a:solidFill>
                  <a:srgbClr val="FF0000"/>
                </a:solidFill>
              </a:rPr>
              <a:t>nonfaulty</a:t>
            </a:r>
            <a:r>
              <a:rPr lang="en" sz="2400"/>
              <a:t> processes decide differently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Validity</a:t>
            </a:r>
            <a:r>
              <a:rPr lang="en" sz="2400"/>
              <a:t>: If all </a:t>
            </a:r>
            <a:r>
              <a:rPr lang="en" sz="2400">
                <a:solidFill>
                  <a:srgbClr val="FF0000"/>
                </a:solidFill>
              </a:rPr>
              <a:t>nonfaulty</a:t>
            </a:r>
            <a:r>
              <a:rPr lang="en" sz="2400"/>
              <a:t> processes start with the same v, then v is the only possible decision </a:t>
            </a:r>
            <a:r>
              <a:rPr lang="en" sz="2400">
                <a:solidFill>
                  <a:srgbClr val="FF0000"/>
                </a:solidFill>
              </a:rPr>
              <a:t>for nonfaulty processes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Termination</a:t>
            </a:r>
            <a:r>
              <a:rPr lang="en" sz="2400"/>
              <a:t>: All nonfaulty processes eventually decide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stopping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Byzantine agreement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Byzantine agreement is harder, algorithms can be adapted to stopping agreement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 stopping failures, all processes that decide must agree (even if process fails later)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Not a problem, e.g., if all processes decide at the same time in the Byzantine agreement</a:t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measures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Time</a:t>
            </a:r>
            <a:r>
              <a:rPr lang="en"/>
              <a:t>: Number of rounds until all nonfaulty</a:t>
            </a:r>
            <a:br>
              <a:rPr lang="en"/>
            </a:br>
            <a:r>
              <a:rPr lang="en"/>
              <a:t>processes decide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Communication: Number of messages or bits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 Byzantine case, only count messages from nonfaulty processes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algorithm for stopping failures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n-node complete graph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Processes keep broadcasting all values ever seen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Simple global decision rule at the 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Formally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 maintains W ⊆ V, initially just initial value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Repeatedly: broadcast W, add received values to W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After k rounds: if |W| = 1, decide on unique value;</a:t>
            </a:r>
            <a:br>
              <a:rPr lang="en"/>
            </a:br>
            <a:r>
              <a:rPr lang="en"/>
              <a:t>otherwise decide on default value v</a:t>
            </a:r>
            <a:r>
              <a:rPr baseline="-25000" lang="en"/>
              <a:t>0</a:t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C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