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usso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usso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a14c2a9e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a14c2a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a14c2a9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a14c2a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a14c2a9e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a14c2a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a14c2a9e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a14c2a9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a14c2a9e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a14c2a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a14c2a9e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a14c2a9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a14c2a9e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a14c2a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a14c2a9e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a14c2a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a14c2a9e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a14c2a9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a14c2a9e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a14c2a9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a14c2a9e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a14c2a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a14c2a9e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a14c2a9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a14c2a9e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a14c2a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a14c2a9e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a14c2a9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a14c2a9e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a14c2a9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a14c2a9e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a14c2a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bb5a47e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bb5a4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a14c2a9e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a14c2a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a14c2a9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a14c2a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a14c2a9e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a14c2a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a14c2a9e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a14c2a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a14c2a9e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a14c2a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a14c2a9e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a14c2a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Consensus Problems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 on real number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Altimeters on aircraft, clocks, proximity sensors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with Byzantine failures (hardware failure)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Problem: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Inputs, outputs are reals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 Within 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 Within range of initial values of nonfaulty procs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Nonfaulty eventually decide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Assumptions: complete n-node graph, n &gt; 3f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can we solve this with 1-agreement?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Solution with classic Byzantine agreement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 on initial value of each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Take median across all initial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“All initial values” includes those of faulty processes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Solution with classic Byzantine agreement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 on initial value of each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 sends its initial value to all other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Classic agreement to decide on the </a:t>
            </a:r>
            <a:r>
              <a:rPr lang="en">
                <a:solidFill>
                  <a:srgbClr val="E06666"/>
                </a:solidFill>
              </a:rPr>
              <a:t>true</a:t>
            </a:r>
            <a:r>
              <a:rPr lang="en"/>
              <a:t>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Take median across all initial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“All initial values” includes those of faulty processes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Solution with classic Byzantine agreement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 on initial value of each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 sends its initial value to all other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Classic agreement to decide on the </a:t>
            </a:r>
            <a:r>
              <a:rPr lang="en">
                <a:solidFill>
                  <a:srgbClr val="E06666"/>
                </a:solidFill>
              </a:rPr>
              <a:t>true</a:t>
            </a:r>
            <a:r>
              <a:rPr lang="en"/>
              <a:t>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Take median across all initial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“All initial values” includes those of faulty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Better algorithms exist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Simpler, cheaper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Extend to asynchronous settings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Classic agreement is unsolvable in asynchronous networks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-162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algorithm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convergence strategy, </a:t>
            </a:r>
            <a:r>
              <a:rPr lang="en" sz="2400"/>
              <a:t>successively</a:t>
            </a:r>
            <a:r>
              <a:rPr lang="en" sz="2400"/>
              <a:t> narrowing the range of guesses of nonfaulty processes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Take average at each round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Need fault-tolerant average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Keep </a:t>
            </a:r>
            <a:r>
              <a:rPr lang="en" sz="2400">
                <a:solidFill>
                  <a:srgbClr val="0000FF"/>
                </a:solidFill>
              </a:rPr>
              <a:t>val</a:t>
            </a:r>
            <a:r>
              <a:rPr lang="en" sz="2400"/>
              <a:t> ← current estimate, intially initial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round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Broadcast </a:t>
            </a:r>
            <a:r>
              <a:rPr lang="en" sz="2200">
                <a:solidFill>
                  <a:srgbClr val="0000FF"/>
                </a:solidFill>
              </a:rPr>
              <a:t>val</a:t>
            </a:r>
            <a:r>
              <a:rPr lang="en" sz="2200"/>
              <a:t>, collect all received values in W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Fill in missing values with any value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Calculate W’ = reduce(W): remove f largest and f smallest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Calculate W’’ = select(W’): choose smallest and every f-th value thereafter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Update </a:t>
            </a:r>
            <a:r>
              <a:rPr lang="en" sz="2200">
                <a:solidFill>
                  <a:srgbClr val="0000FF"/>
                </a:solidFill>
              </a:rPr>
              <a:t>val</a:t>
            </a:r>
            <a:r>
              <a:rPr lang="en" sz="2200"/>
              <a:t> ← mean(W’’)</a:t>
            </a:r>
            <a:endParaRPr sz="2200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Approximate agreement: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 values: 1, 2, 3, 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3 faulty, sends: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1: 2		process 2: 100		process 3: -100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1: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Receives (1, 2, 2, 4), reduces to (2, 2), selects (2, 2)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val</a:t>
            </a:r>
            <a:r>
              <a:rPr lang="en"/>
              <a:t> ← 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2: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Receives (1, 2, 100, 4), reduces to (2, 4), selects (2, 4)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val</a:t>
            </a:r>
            <a:r>
              <a:rPr lang="en"/>
              <a:t> ←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4: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Receives (1, 2, -100, 4), reduces to (1, 2), selects (1, 2)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val</a:t>
            </a:r>
            <a:r>
              <a:rPr lang="en"/>
              <a:t> ← 1.5</a:t>
            </a:r>
            <a:endParaRPr sz="2400"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commit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Distributed database transaction processing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database transaction performs work at several distributed sites.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Transaction manager (TM) at each site decides whether it would like to “commit” or “abort”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Based on whether the transaction’s work has been successfully completed at that site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Results made stable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TMs must agree on whether to commit or abort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Distributed commit: problem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536625"/>
            <a:ext cx="8709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stopping failures only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n-node, complete, undirected graph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Require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 two processes decide differently (faulty or not, uniformity)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</a:t>
            </a:r>
            <a:r>
              <a:rPr lang="en">
                <a:solidFill>
                  <a:srgbClr val="E06666"/>
                </a:solidFill>
              </a:rPr>
              <a:t>any</a:t>
            </a:r>
            <a:r>
              <a:rPr lang="en"/>
              <a:t> process starts with 0 (abort),</a:t>
            </a:r>
            <a:br>
              <a:rPr lang="en"/>
            </a:br>
            <a:r>
              <a:rPr lang="en"/>
              <a:t>then 0 is the only allowed decision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</a:t>
            </a:r>
            <a:r>
              <a:rPr lang="en">
                <a:solidFill>
                  <a:srgbClr val="E06666"/>
                </a:solidFill>
              </a:rPr>
              <a:t>all</a:t>
            </a:r>
            <a:r>
              <a:rPr lang="en"/>
              <a:t> start with 1 (commit) </a:t>
            </a:r>
            <a:r>
              <a:rPr lang="en">
                <a:solidFill>
                  <a:srgbClr val="E06666"/>
                </a:solidFill>
              </a:rPr>
              <a:t>and</a:t>
            </a:r>
            <a:r>
              <a:rPr lang="en"/>
              <a:t> there are </a:t>
            </a:r>
            <a:r>
              <a:rPr lang="en">
                <a:solidFill>
                  <a:srgbClr val="E06666"/>
                </a:solidFill>
              </a:rPr>
              <a:t>no faulty processes,</a:t>
            </a:r>
            <a:r>
              <a:rPr lang="en"/>
              <a:t> then 1 is the only allowed decision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commit:</a:t>
            </a:r>
            <a:br>
              <a:rPr lang="en"/>
            </a:br>
            <a:r>
              <a:rPr lang="en"/>
              <a:t>correctness conditions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81600" y="1536625"/>
            <a:ext cx="8708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Agreement</a:t>
            </a:r>
            <a:r>
              <a:rPr lang="en" sz="2400"/>
              <a:t>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 two processes decide differently (faulty or not, uniformity)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Validity</a:t>
            </a:r>
            <a:r>
              <a:rPr lang="en" sz="2400"/>
              <a:t>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</a:t>
            </a:r>
            <a:r>
              <a:rPr lang="en" sz="2000">
                <a:solidFill>
                  <a:srgbClr val="E06666"/>
                </a:solidFill>
              </a:rPr>
              <a:t>any</a:t>
            </a:r>
            <a:r>
              <a:rPr lang="en" sz="2000"/>
              <a:t> process starts with 0 (abort),</a:t>
            </a:r>
            <a:br>
              <a:rPr lang="en" sz="2000"/>
            </a:br>
            <a:r>
              <a:rPr lang="en" sz="2000"/>
              <a:t>then 0 is the only allowed decision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</a:t>
            </a:r>
            <a:r>
              <a:rPr lang="en" sz="2000">
                <a:solidFill>
                  <a:srgbClr val="E06666"/>
                </a:solidFill>
              </a:rPr>
              <a:t>all</a:t>
            </a:r>
            <a:r>
              <a:rPr lang="en" sz="2000"/>
              <a:t> start with 1 (commit) </a:t>
            </a:r>
            <a:r>
              <a:rPr lang="en" sz="2000">
                <a:solidFill>
                  <a:srgbClr val="E06666"/>
                </a:solidFill>
              </a:rPr>
              <a:t>and</a:t>
            </a:r>
            <a:r>
              <a:rPr lang="en" sz="2000"/>
              <a:t> there are </a:t>
            </a:r>
            <a:r>
              <a:rPr lang="en" sz="2000">
                <a:solidFill>
                  <a:srgbClr val="E06666"/>
                </a:solidFill>
              </a:rPr>
              <a:t>no faulty processes,</a:t>
            </a:r>
            <a:br>
              <a:rPr lang="en" sz="2000"/>
            </a:br>
            <a:r>
              <a:rPr lang="en" sz="2000"/>
              <a:t>then 1 is the only allowed decision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Termination</a:t>
            </a:r>
            <a:r>
              <a:rPr lang="en" sz="2400"/>
              <a:t>: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rgbClr val="FF0000"/>
                </a:solidFill>
              </a:rPr>
              <a:t>Weak</a:t>
            </a:r>
            <a:r>
              <a:rPr lang="en" sz="2200"/>
              <a:t>: If there are no failures, then all processes eventually decide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rgbClr val="FF0000"/>
                </a:solidFill>
              </a:rPr>
              <a:t>Strong</a:t>
            </a:r>
            <a:r>
              <a:rPr lang="en" sz="2200"/>
              <a:t> (non-blocking condition): All nonfaulty processes eventually decide</a:t>
            </a:r>
            <a:endParaRPr sz="2200"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K-agreement</a:t>
            </a:r>
            <a:endParaRPr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2-phase commit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Traditional, blocking algorithm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(guarantees weak termination only)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Assumes distinguished process 1,</a:t>
            </a:r>
            <a:br>
              <a:rPr lang="en" sz="2400"/>
            </a:br>
            <a:r>
              <a:rPr lang="en" sz="2400"/>
              <a:t>acts as “coordinator” (leader)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Round 1</a:t>
            </a:r>
            <a:r>
              <a:rPr lang="en" sz="2400"/>
              <a:t>: All send initial values to process 1, who determines the decision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Round 2</a:t>
            </a:r>
            <a:r>
              <a:rPr lang="en" sz="2400"/>
              <a:t>: Process 1 sends out the decision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can processes decide?</a:t>
            </a:r>
            <a:endParaRPr sz="2400"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p31"/>
          <p:cNvCxnSpPr/>
          <p:nvPr/>
        </p:nvCxnSpPr>
        <p:spPr>
          <a:xfrm>
            <a:off x="6718475" y="1669100"/>
            <a:ext cx="0" cy="243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1"/>
          <p:cNvCxnSpPr/>
          <p:nvPr/>
        </p:nvCxnSpPr>
        <p:spPr>
          <a:xfrm>
            <a:off x="7458950" y="1669100"/>
            <a:ext cx="0" cy="24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8199425" y="1669100"/>
            <a:ext cx="0" cy="24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1"/>
          <p:cNvSpPr txBox="1"/>
          <p:nvPr/>
        </p:nvSpPr>
        <p:spPr>
          <a:xfrm>
            <a:off x="6260075" y="16691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6260075" y="22787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260075" y="28883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6260075" y="34979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31"/>
          <p:cNvCxnSpPr>
            <a:stCxn id="190" idx="3"/>
            <a:endCxn id="192" idx="3"/>
          </p:cNvCxnSpPr>
          <p:nvPr/>
        </p:nvCxnSpPr>
        <p:spPr>
          <a:xfrm flipH="1" rot="10800000">
            <a:off x="6718475" y="1893950"/>
            <a:ext cx="744600" cy="182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1"/>
          <p:cNvCxnSpPr>
            <a:stCxn id="189" idx="3"/>
            <a:endCxn id="192" idx="3"/>
          </p:cNvCxnSpPr>
          <p:nvPr/>
        </p:nvCxnSpPr>
        <p:spPr>
          <a:xfrm flipH="1" rot="10800000">
            <a:off x="6718475" y="1893950"/>
            <a:ext cx="744600" cy="12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1"/>
          <p:cNvCxnSpPr>
            <a:stCxn id="188" idx="3"/>
            <a:endCxn id="192" idx="3"/>
          </p:cNvCxnSpPr>
          <p:nvPr/>
        </p:nvCxnSpPr>
        <p:spPr>
          <a:xfrm flipH="1" rot="10800000">
            <a:off x="6718475" y="1893950"/>
            <a:ext cx="7446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1"/>
          <p:cNvSpPr txBox="1"/>
          <p:nvPr/>
        </p:nvSpPr>
        <p:spPr>
          <a:xfrm>
            <a:off x="6954050" y="40310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7639850" y="40310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7004779" y="16691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8198034" y="22787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8198034" y="28883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8198034" y="34979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31"/>
          <p:cNvCxnSpPr>
            <a:stCxn id="199" idx="1"/>
            <a:endCxn id="192" idx="3"/>
          </p:cNvCxnSpPr>
          <p:nvPr/>
        </p:nvCxnSpPr>
        <p:spPr>
          <a:xfrm rot="10800000">
            <a:off x="7463034" y="1893950"/>
            <a:ext cx="735000" cy="182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1"/>
          <p:cNvCxnSpPr>
            <a:stCxn id="197" idx="1"/>
            <a:endCxn id="192" idx="3"/>
          </p:cNvCxnSpPr>
          <p:nvPr/>
        </p:nvCxnSpPr>
        <p:spPr>
          <a:xfrm rot="10800000">
            <a:off x="7463034" y="1893950"/>
            <a:ext cx="7350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1"/>
          <p:cNvCxnSpPr>
            <a:stCxn id="198" idx="1"/>
            <a:endCxn id="192" idx="3"/>
          </p:cNvCxnSpPr>
          <p:nvPr/>
        </p:nvCxnSpPr>
        <p:spPr>
          <a:xfrm rot="10800000">
            <a:off x="7463034" y="1893950"/>
            <a:ext cx="735000" cy="12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2-phase commit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Traditional, blocking algorithm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(guarantees weak termination only)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Assumes distinguished process 1,</a:t>
            </a:r>
            <a:br>
              <a:rPr lang="en" sz="2400"/>
            </a:br>
            <a:r>
              <a:rPr lang="en" sz="2400"/>
              <a:t>acts as “coordinator” (leader)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Round 1</a:t>
            </a:r>
            <a:r>
              <a:rPr lang="en" sz="2400"/>
              <a:t>: All send initial values to</a:t>
            </a:r>
            <a:br>
              <a:rPr lang="en" sz="2400"/>
            </a:br>
            <a:r>
              <a:rPr lang="en" sz="2400"/>
              <a:t>process 1, who determines the decision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Round 2</a:t>
            </a:r>
            <a:r>
              <a:rPr lang="en" sz="2400"/>
              <a:t>: Process 1 sends out the decision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can processes decide?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Anyone with initial value 0 can decide at the beginning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1 decides after receiving round 1 messages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it does not hear from someone, decide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Other processes decide in round 2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0" name="Google Shape;210;p32"/>
          <p:cNvCxnSpPr/>
          <p:nvPr/>
        </p:nvCxnSpPr>
        <p:spPr>
          <a:xfrm>
            <a:off x="6718475" y="1669100"/>
            <a:ext cx="0" cy="243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2"/>
          <p:cNvCxnSpPr/>
          <p:nvPr/>
        </p:nvCxnSpPr>
        <p:spPr>
          <a:xfrm>
            <a:off x="7458950" y="1669100"/>
            <a:ext cx="0" cy="24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2"/>
          <p:cNvCxnSpPr/>
          <p:nvPr/>
        </p:nvCxnSpPr>
        <p:spPr>
          <a:xfrm>
            <a:off x="8199425" y="1669100"/>
            <a:ext cx="0" cy="24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2"/>
          <p:cNvSpPr txBox="1"/>
          <p:nvPr/>
        </p:nvSpPr>
        <p:spPr>
          <a:xfrm>
            <a:off x="6260075" y="16691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6260075" y="22787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260075" y="28883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6260075" y="34979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32"/>
          <p:cNvCxnSpPr>
            <a:stCxn id="216" idx="3"/>
            <a:endCxn id="218" idx="3"/>
          </p:cNvCxnSpPr>
          <p:nvPr/>
        </p:nvCxnSpPr>
        <p:spPr>
          <a:xfrm flipH="1" rot="10800000">
            <a:off x="6718475" y="1893950"/>
            <a:ext cx="744600" cy="182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2"/>
          <p:cNvCxnSpPr>
            <a:stCxn id="215" idx="3"/>
            <a:endCxn id="218" idx="3"/>
          </p:cNvCxnSpPr>
          <p:nvPr/>
        </p:nvCxnSpPr>
        <p:spPr>
          <a:xfrm flipH="1" rot="10800000">
            <a:off x="6718475" y="1893950"/>
            <a:ext cx="744600" cy="12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2"/>
          <p:cNvCxnSpPr>
            <a:stCxn id="214" idx="3"/>
            <a:endCxn id="218" idx="3"/>
          </p:cNvCxnSpPr>
          <p:nvPr/>
        </p:nvCxnSpPr>
        <p:spPr>
          <a:xfrm flipH="1" rot="10800000">
            <a:off x="6718475" y="1893950"/>
            <a:ext cx="7446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2"/>
          <p:cNvSpPr txBox="1"/>
          <p:nvPr/>
        </p:nvSpPr>
        <p:spPr>
          <a:xfrm>
            <a:off x="6954050" y="40310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7639850" y="40310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7004779" y="16691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8198034" y="22787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8198034" y="28883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8198034" y="3497900"/>
            <a:ext cx="45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32"/>
          <p:cNvCxnSpPr>
            <a:stCxn id="225" idx="1"/>
            <a:endCxn id="218" idx="3"/>
          </p:cNvCxnSpPr>
          <p:nvPr/>
        </p:nvCxnSpPr>
        <p:spPr>
          <a:xfrm rot="10800000">
            <a:off x="7463034" y="1893950"/>
            <a:ext cx="735000" cy="182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2"/>
          <p:cNvCxnSpPr>
            <a:stCxn id="223" idx="1"/>
            <a:endCxn id="218" idx="3"/>
          </p:cNvCxnSpPr>
          <p:nvPr/>
        </p:nvCxnSpPr>
        <p:spPr>
          <a:xfrm rot="10800000">
            <a:off x="7463034" y="1893950"/>
            <a:ext cx="735000" cy="6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>
            <a:stCxn id="224" idx="1"/>
            <a:endCxn id="218" idx="3"/>
          </p:cNvCxnSpPr>
          <p:nvPr/>
        </p:nvCxnSpPr>
        <p:spPr>
          <a:xfrm rot="10800000">
            <a:off x="7463034" y="1893950"/>
            <a:ext cx="735000" cy="12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of 2-phase commit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Because decision is centralized (and consistent with any individual initial decisions)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Validity: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Because of how the coordinator decides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no one fails, everyone terminates by end of round 2</a:t>
            </a:r>
            <a:endParaRPr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of 2-phase commit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Because decision is centralized (and consistent with any individual initial decisions)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Because of how the coordinator decides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no one fails, everyone terminates by end of round 2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ollface.jpg"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0" y="4834325"/>
            <a:ext cx="1859374" cy="18593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protocol + 3-phase commit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Pg 43 8B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7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K-agreement (k-set consensus)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Generalizes ordinary agreement by allowing k different decisions instead of just one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n-node complete undirected graph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Stopping failures only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Inputs, decisions in finite </a:t>
            </a:r>
            <a:r>
              <a:rPr lang="en">
                <a:solidFill>
                  <a:srgbClr val="E06666"/>
                </a:solidFill>
              </a:rPr>
              <a:t>totally-ordered</a:t>
            </a:r>
            <a:r>
              <a:rPr lang="en"/>
              <a:t> set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K-agreement: correctness conditions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∃ W ⊆ V, |W| = k, all decision values in 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That is, there are at most k different decision values.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Any decision value is some process’ initial 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Like strong validity for 1-agreement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nonfaulty processes eventually decide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FloodMin k</a:t>
            </a:r>
            <a:r>
              <a:rPr lang="en"/>
              <a:t>-agreement algorithm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remembers </a:t>
            </a: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value seen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each round, broadcast </a:t>
            </a: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Decide after some generally-agreed-upon number of rounds, on current </a:t>
            </a: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many rounds are enough?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1-agreement: f+1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k-agreement: ⎣f/k⎦ + 1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Allowing k values divides runtime by k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FloodMin proof sketch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Nonfaulty processes broadcast and converge</a:t>
            </a:r>
            <a:br>
              <a:rPr lang="en"/>
            </a:br>
            <a:r>
              <a:rPr lang="en"/>
              <a:t>on </a:t>
            </a: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in 1 round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Different </a:t>
            </a: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values only possible if failures occur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a process sends a small value to some</a:t>
            </a:r>
            <a:br>
              <a:rPr lang="en"/>
            </a:br>
            <a:r>
              <a:rPr lang="en"/>
              <a:t>nodes but not all (i.e., fails)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each different </a:t>
            </a:r>
            <a:r>
              <a:rPr lang="en">
                <a:solidFill>
                  <a:srgbClr val="0000FF"/>
                </a:solidFill>
              </a:rPr>
              <a:t>min</a:t>
            </a:r>
            <a:r>
              <a:rPr lang="en"/>
              <a:t> value in a each round,</a:t>
            </a:r>
            <a:br>
              <a:rPr lang="en"/>
            </a:br>
            <a:r>
              <a:rPr lang="en"/>
              <a:t>there is at least one failure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have k+1 failures in round ⎣f/k⎦ + 1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Need k+1 failures in each of ⎣f/k⎦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Impossible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 on real number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Altimeters on aircraft, clocks, proximity sensors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with Byzantine failures (hardware failure)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Problem: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Inputs, outputs are reals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 Within 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 Within range of initial values of nonfaulty procs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Nonfaulty eventually decide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agreement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 on real number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Altimeters on aircraft, clocks, proximity sensors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with Byzantine failures (hardware failure)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Problem: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Inputs, outputs are reals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Agreement</a:t>
            </a:r>
            <a:r>
              <a:rPr lang="en"/>
              <a:t>: Within 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Validity</a:t>
            </a:r>
            <a:r>
              <a:rPr lang="en"/>
              <a:t>: Within range of initial values of nonfaulty procs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Nonfaulty eventually decide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Assumptions: complete n-node graph, n &gt; 3f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