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usso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ussoOn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16da9321_0_3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16da932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16da9321_0_3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16da932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16da9321_0_4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e16da932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16da9321_0_4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16da932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16da9321_0_4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16da9321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16da9321_0_5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16da9321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16da9321_0_5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e16da932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Infinite number of states is important. Allows systems that have unbounded data structures (e.g., lists of arbitrary sizes, malloc).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Automaton cannot control inputs (environment, halt)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Control environment, or halt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16da9321_0_5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16da932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16da9321_0_6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16da9321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16da9321_0_5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e16da9321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270ed004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1270ed0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16da9321_0_5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16da9321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e16da9321_0_5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e16da932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e16da9321_0_5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e16da9321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e16da9321_0_5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e16da932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16da9321_0_5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e16da9321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e1860427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e186042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e1860427e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e186042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6da932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16da93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6da9321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16da93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16da9321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16da932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16da9321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16da932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70ed004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70ed00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16da9321_0_2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16da932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16da9321_0_2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16da932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Model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network: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and channels</a:t>
            </a:r>
            <a:endParaRPr/>
          </a:p>
        </p:txBody>
      </p:sp>
      <p:sp>
        <p:nvSpPr>
          <p:cNvPr id="260" name="Google Shape;260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2115950" y="2537175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6118775" y="2537175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3877813" y="1924275"/>
            <a:ext cx="1341000" cy="6129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1,2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3877800" y="3399075"/>
            <a:ext cx="1341000" cy="6129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2,1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21"/>
          <p:cNvCxnSpPr>
            <a:stCxn id="261" idx="7"/>
            <a:endCxn id="263" idx="2"/>
          </p:cNvCxnSpPr>
          <p:nvPr/>
        </p:nvCxnSpPr>
        <p:spPr>
          <a:xfrm flipH="1" rot="10800000">
            <a:off x="2851628" y="2230797"/>
            <a:ext cx="1026300" cy="43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1"/>
          <p:cNvCxnSpPr>
            <a:stCxn id="263" idx="6"/>
            <a:endCxn id="262" idx="1"/>
          </p:cNvCxnSpPr>
          <p:nvPr/>
        </p:nvCxnSpPr>
        <p:spPr>
          <a:xfrm>
            <a:off x="5218813" y="2230725"/>
            <a:ext cx="1026300" cy="43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1"/>
          <p:cNvCxnSpPr>
            <a:stCxn id="262" idx="3"/>
            <a:endCxn id="264" idx="6"/>
          </p:cNvCxnSpPr>
          <p:nvPr/>
        </p:nvCxnSpPr>
        <p:spPr>
          <a:xfrm flipH="1">
            <a:off x="5218697" y="3272853"/>
            <a:ext cx="1026300" cy="43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1"/>
          <p:cNvCxnSpPr>
            <a:stCxn id="264" idx="2"/>
            <a:endCxn id="261" idx="5"/>
          </p:cNvCxnSpPr>
          <p:nvPr/>
        </p:nvCxnSpPr>
        <p:spPr>
          <a:xfrm rot="10800000">
            <a:off x="2851500" y="3272925"/>
            <a:ext cx="1026300" cy="43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1"/>
          <p:cNvCxnSpPr>
            <a:stCxn id="261" idx="2"/>
          </p:cNvCxnSpPr>
          <p:nvPr/>
        </p:nvCxnSpPr>
        <p:spPr>
          <a:xfrm rot="10800000">
            <a:off x="622550" y="2968125"/>
            <a:ext cx="1493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1"/>
          <p:cNvCxnSpPr>
            <a:endCxn id="261" idx="1"/>
          </p:cNvCxnSpPr>
          <p:nvPr/>
        </p:nvCxnSpPr>
        <p:spPr>
          <a:xfrm>
            <a:off x="660872" y="2663397"/>
            <a:ext cx="15813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1"/>
          <p:cNvCxnSpPr>
            <a:endCxn id="262" idx="6"/>
          </p:cNvCxnSpPr>
          <p:nvPr/>
        </p:nvCxnSpPr>
        <p:spPr>
          <a:xfrm rot="10800000">
            <a:off x="6980675" y="2968125"/>
            <a:ext cx="16875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1"/>
          <p:cNvCxnSpPr>
            <a:stCxn id="262" idx="7"/>
          </p:cNvCxnSpPr>
          <p:nvPr/>
        </p:nvCxnSpPr>
        <p:spPr>
          <a:xfrm>
            <a:off x="6854453" y="2663397"/>
            <a:ext cx="17946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1"/>
          <p:cNvSpPr txBox="1"/>
          <p:nvPr/>
        </p:nvSpPr>
        <p:spPr>
          <a:xfrm>
            <a:off x="786056" y="2220796"/>
            <a:ext cx="861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init(v)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766900" y="2891925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decide(v)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 rot="-1410497">
            <a:off x="2686666" y="1925019"/>
            <a:ext cx="1341000" cy="432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1,2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 rot="1423224">
            <a:off x="5317040" y="2062354"/>
            <a:ext cx="1535522" cy="432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recv(m)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1,2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 rot="-1410497">
            <a:off x="5061341" y="2989019"/>
            <a:ext cx="1341000" cy="432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2,1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 rot="1423224">
            <a:off x="2899565" y="3164292"/>
            <a:ext cx="1535522" cy="432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recv(m)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2,1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7742131" y="2968121"/>
            <a:ext cx="861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init(v)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7742125" y="2220800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decide(v)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network: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and channels</a:t>
            </a:r>
            <a:endParaRPr/>
          </a:p>
        </p:txBody>
      </p:sp>
      <p:sp>
        <p:nvSpPr>
          <p:cNvPr id="286" name="Google Shape;286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22"/>
          <p:cNvSpPr/>
          <p:nvPr/>
        </p:nvSpPr>
        <p:spPr>
          <a:xfrm rot="5400000">
            <a:off x="2487450" y="4808275"/>
            <a:ext cx="1341000" cy="6129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2115950" y="2537175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6118775" y="2537175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3877813" y="1924275"/>
            <a:ext cx="1341000" cy="6129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1,2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3877800" y="3399075"/>
            <a:ext cx="1341000" cy="6129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2,1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" name="Google Shape;292;p22"/>
          <p:cNvCxnSpPr>
            <a:stCxn id="288" idx="7"/>
            <a:endCxn id="290" idx="2"/>
          </p:cNvCxnSpPr>
          <p:nvPr/>
        </p:nvCxnSpPr>
        <p:spPr>
          <a:xfrm flipH="1" rot="10800000">
            <a:off x="2851628" y="2230797"/>
            <a:ext cx="1026300" cy="43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2"/>
          <p:cNvCxnSpPr>
            <a:stCxn id="290" idx="6"/>
            <a:endCxn id="289" idx="1"/>
          </p:cNvCxnSpPr>
          <p:nvPr/>
        </p:nvCxnSpPr>
        <p:spPr>
          <a:xfrm>
            <a:off x="5218813" y="2230725"/>
            <a:ext cx="1026300" cy="43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2"/>
          <p:cNvCxnSpPr>
            <a:stCxn id="289" idx="3"/>
            <a:endCxn id="291" idx="6"/>
          </p:cNvCxnSpPr>
          <p:nvPr/>
        </p:nvCxnSpPr>
        <p:spPr>
          <a:xfrm flipH="1">
            <a:off x="5218697" y="3272853"/>
            <a:ext cx="1026300" cy="43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2"/>
          <p:cNvCxnSpPr>
            <a:stCxn id="291" idx="2"/>
            <a:endCxn id="288" idx="5"/>
          </p:cNvCxnSpPr>
          <p:nvPr/>
        </p:nvCxnSpPr>
        <p:spPr>
          <a:xfrm rot="10800000">
            <a:off x="2851500" y="3272925"/>
            <a:ext cx="1026300" cy="43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2"/>
          <p:cNvCxnSpPr>
            <a:stCxn id="288" idx="2"/>
          </p:cNvCxnSpPr>
          <p:nvPr/>
        </p:nvCxnSpPr>
        <p:spPr>
          <a:xfrm rot="10800000">
            <a:off x="622550" y="2968125"/>
            <a:ext cx="1493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2"/>
          <p:cNvCxnSpPr>
            <a:endCxn id="288" idx="1"/>
          </p:cNvCxnSpPr>
          <p:nvPr/>
        </p:nvCxnSpPr>
        <p:spPr>
          <a:xfrm>
            <a:off x="660872" y="2663397"/>
            <a:ext cx="15813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2"/>
          <p:cNvCxnSpPr>
            <a:endCxn id="289" idx="6"/>
          </p:cNvCxnSpPr>
          <p:nvPr/>
        </p:nvCxnSpPr>
        <p:spPr>
          <a:xfrm rot="10800000">
            <a:off x="6980675" y="2968125"/>
            <a:ext cx="16875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2"/>
          <p:cNvCxnSpPr>
            <a:stCxn id="289" idx="7"/>
          </p:cNvCxnSpPr>
          <p:nvPr/>
        </p:nvCxnSpPr>
        <p:spPr>
          <a:xfrm>
            <a:off x="6854453" y="2663397"/>
            <a:ext cx="17946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2"/>
          <p:cNvSpPr/>
          <p:nvPr/>
        </p:nvSpPr>
        <p:spPr>
          <a:xfrm rot="5400000">
            <a:off x="1265175" y="4808275"/>
            <a:ext cx="1341000" cy="6129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2"/>
          <p:cNvSpPr/>
          <p:nvPr/>
        </p:nvSpPr>
        <p:spPr>
          <a:xfrm rot="5400000">
            <a:off x="5268175" y="4808275"/>
            <a:ext cx="1341000" cy="6129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2"/>
          <p:cNvSpPr/>
          <p:nvPr/>
        </p:nvSpPr>
        <p:spPr>
          <a:xfrm rot="5400000">
            <a:off x="6490400" y="4808275"/>
            <a:ext cx="1341000" cy="6129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22"/>
          <p:cNvCxnSpPr>
            <a:stCxn id="288" idx="4"/>
            <a:endCxn id="300" idx="2"/>
          </p:cNvCxnSpPr>
          <p:nvPr/>
        </p:nvCxnSpPr>
        <p:spPr>
          <a:xfrm flipH="1">
            <a:off x="1935800" y="3399075"/>
            <a:ext cx="611100" cy="1045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2"/>
          <p:cNvCxnSpPr>
            <a:stCxn id="287" idx="2"/>
            <a:endCxn id="288" idx="4"/>
          </p:cNvCxnSpPr>
          <p:nvPr/>
        </p:nvCxnSpPr>
        <p:spPr>
          <a:xfrm rot="10800000">
            <a:off x="2546850" y="3399025"/>
            <a:ext cx="611100" cy="1045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2"/>
          <p:cNvCxnSpPr>
            <a:stCxn id="300" idx="6"/>
          </p:cNvCxnSpPr>
          <p:nvPr/>
        </p:nvCxnSpPr>
        <p:spPr>
          <a:xfrm>
            <a:off x="1935675" y="5785225"/>
            <a:ext cx="226200" cy="843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2"/>
          <p:cNvCxnSpPr>
            <a:endCxn id="287" idx="6"/>
          </p:cNvCxnSpPr>
          <p:nvPr/>
        </p:nvCxnSpPr>
        <p:spPr>
          <a:xfrm flipH="1" rot="10800000">
            <a:off x="2941950" y="5785225"/>
            <a:ext cx="216000" cy="805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2"/>
          <p:cNvCxnSpPr/>
          <p:nvPr/>
        </p:nvCxnSpPr>
        <p:spPr>
          <a:xfrm>
            <a:off x="5938513" y="5766200"/>
            <a:ext cx="226200" cy="843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2"/>
          <p:cNvCxnSpPr/>
          <p:nvPr/>
        </p:nvCxnSpPr>
        <p:spPr>
          <a:xfrm flipH="1" rot="10800000">
            <a:off x="6944938" y="5766225"/>
            <a:ext cx="216000" cy="805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2"/>
          <p:cNvCxnSpPr>
            <a:stCxn id="301" idx="2"/>
            <a:endCxn id="289" idx="4"/>
          </p:cNvCxnSpPr>
          <p:nvPr/>
        </p:nvCxnSpPr>
        <p:spPr>
          <a:xfrm flipH="1" rot="10800000">
            <a:off x="5938675" y="3399025"/>
            <a:ext cx="611100" cy="1045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2"/>
          <p:cNvCxnSpPr>
            <a:stCxn id="289" idx="4"/>
            <a:endCxn id="302" idx="2"/>
          </p:cNvCxnSpPr>
          <p:nvPr/>
        </p:nvCxnSpPr>
        <p:spPr>
          <a:xfrm>
            <a:off x="6549725" y="3399075"/>
            <a:ext cx="611100" cy="1045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2"/>
          <p:cNvSpPr txBox="1"/>
          <p:nvPr/>
        </p:nvSpPr>
        <p:spPr>
          <a:xfrm>
            <a:off x="786056" y="2220796"/>
            <a:ext cx="861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init(v)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766900" y="2891925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decide(v)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 rot="-1410497">
            <a:off x="2686666" y="1925019"/>
            <a:ext cx="1341000" cy="432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1,2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 rot="1423224">
            <a:off x="5317040" y="2062354"/>
            <a:ext cx="1535522" cy="432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recv(m)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1,2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 rot="-1410497">
            <a:off x="5061341" y="2989019"/>
            <a:ext cx="1341000" cy="432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2,1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 rot="1423224">
            <a:off x="2899565" y="3164292"/>
            <a:ext cx="1535522" cy="432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recv(m)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2,1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7742131" y="2968121"/>
            <a:ext cx="861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init(v)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7742125" y="2220800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decide(v)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Automata</a:t>
            </a:r>
            <a:endParaRPr/>
          </a:p>
        </p:txBody>
      </p:sp>
      <p:sp>
        <p:nvSpPr>
          <p:cNvPr id="324" name="Google Shape;324;p23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modeling framework for </a:t>
            </a:r>
            <a:r>
              <a:rPr lang="en">
                <a:solidFill>
                  <a:srgbClr val="E06666"/>
                </a:solidFill>
              </a:rPr>
              <a:t>reactive components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Modular descriptions of a system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describe individual system components and how they </a:t>
            </a:r>
            <a:r>
              <a:rPr lang="en">
                <a:solidFill>
                  <a:srgbClr val="E06666"/>
                </a:solidFill>
              </a:rPr>
              <a:t>compose</a:t>
            </a:r>
            <a:r>
              <a:rPr lang="en"/>
              <a:t> to yield a larger system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describe systems at different </a:t>
            </a:r>
            <a:r>
              <a:rPr lang="en">
                <a:solidFill>
                  <a:srgbClr val="E06666"/>
                </a:solidFill>
              </a:rPr>
              <a:t>levels of abstraction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Detailed vs abstract, or optimized vs simple implementations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Automata</a:t>
            </a:r>
            <a:endParaRPr/>
          </a:p>
        </p:txBody>
      </p:sp>
      <p:sp>
        <p:nvSpPr>
          <p:cNvPr id="331" name="Google Shape;331;p24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modeling framework for </a:t>
            </a:r>
            <a:r>
              <a:rPr lang="en">
                <a:solidFill>
                  <a:srgbClr val="E06666"/>
                </a:solidFill>
              </a:rPr>
              <a:t>reactive components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Modular descriptions of a system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describe individual system components and how they </a:t>
            </a:r>
            <a:r>
              <a:rPr lang="en">
                <a:solidFill>
                  <a:srgbClr val="E06666"/>
                </a:solidFill>
              </a:rPr>
              <a:t>compose</a:t>
            </a:r>
            <a:r>
              <a:rPr lang="en"/>
              <a:t> to yield a larger system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describe systems at different </a:t>
            </a:r>
            <a:r>
              <a:rPr lang="en">
                <a:solidFill>
                  <a:srgbClr val="E06666"/>
                </a:solidFill>
              </a:rPr>
              <a:t>levels of abstraction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Detailed vs abstract, or optimized vs simple implementations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Standard proof techniques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Invariants (induction)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Simulation relations (running automata side-by-side)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Compositional reasoning (individual → composed)</a:t>
            </a:r>
            <a:endParaRPr/>
          </a:p>
        </p:txBody>
      </p:sp>
      <p:sp>
        <p:nvSpPr>
          <p:cNvPr id="332" name="Google Shape;332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automaton</a:t>
            </a:r>
            <a:endParaRPr/>
          </a:p>
        </p:txBody>
      </p:sp>
      <p:sp>
        <p:nvSpPr>
          <p:cNvPr id="338" name="Google Shape;338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 transition system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Transitions labeled by actions (or events)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Actions classified as </a:t>
            </a:r>
            <a:r>
              <a:rPr lang="en">
                <a:solidFill>
                  <a:srgbClr val="FF0000"/>
                </a:solidFill>
              </a:rPr>
              <a:t>input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output</a:t>
            </a:r>
            <a:r>
              <a:rPr lang="en"/>
              <a:t>, internal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Input and output are </a:t>
            </a:r>
            <a:r>
              <a:rPr i="1" lang="en">
                <a:solidFill>
                  <a:srgbClr val="E06666"/>
                </a:solidFill>
              </a:rPr>
              <a:t>external</a:t>
            </a:r>
            <a:endParaRPr i="1">
              <a:solidFill>
                <a:srgbClr val="E0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Output and internal are </a:t>
            </a:r>
            <a:r>
              <a:rPr i="1" lang="en">
                <a:solidFill>
                  <a:srgbClr val="E06666"/>
                </a:solidFill>
              </a:rPr>
              <a:t>locally controlled</a:t>
            </a:r>
            <a:endParaRPr i="1">
              <a:solidFill>
                <a:srgbClr val="E06666"/>
              </a:solidFill>
            </a:endParaRPr>
          </a:p>
        </p:txBody>
      </p:sp>
      <p:sp>
        <p:nvSpPr>
          <p:cNvPr id="339" name="Google Shape;339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2115950" y="4670775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6118775" y="4670775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5"/>
          <p:cNvSpPr/>
          <p:nvPr/>
        </p:nvSpPr>
        <p:spPr>
          <a:xfrm>
            <a:off x="3877813" y="4057875"/>
            <a:ext cx="1341000" cy="6129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1,2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3877800" y="5532675"/>
            <a:ext cx="1341000" cy="6129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2,1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" name="Google Shape;344;p25"/>
          <p:cNvCxnSpPr>
            <a:stCxn id="340" idx="7"/>
            <a:endCxn id="342" idx="2"/>
          </p:cNvCxnSpPr>
          <p:nvPr/>
        </p:nvCxnSpPr>
        <p:spPr>
          <a:xfrm flipH="1" rot="10800000">
            <a:off x="2851628" y="4364397"/>
            <a:ext cx="1026300" cy="43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5"/>
          <p:cNvCxnSpPr>
            <a:stCxn id="342" idx="6"/>
            <a:endCxn id="341" idx="1"/>
          </p:cNvCxnSpPr>
          <p:nvPr/>
        </p:nvCxnSpPr>
        <p:spPr>
          <a:xfrm>
            <a:off x="5218813" y="4364325"/>
            <a:ext cx="1026300" cy="43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5"/>
          <p:cNvCxnSpPr>
            <a:stCxn id="341" idx="3"/>
            <a:endCxn id="343" idx="6"/>
          </p:cNvCxnSpPr>
          <p:nvPr/>
        </p:nvCxnSpPr>
        <p:spPr>
          <a:xfrm flipH="1">
            <a:off x="5218697" y="5406453"/>
            <a:ext cx="1026300" cy="43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5"/>
          <p:cNvCxnSpPr>
            <a:stCxn id="343" idx="2"/>
            <a:endCxn id="340" idx="5"/>
          </p:cNvCxnSpPr>
          <p:nvPr/>
        </p:nvCxnSpPr>
        <p:spPr>
          <a:xfrm rot="10800000">
            <a:off x="2851500" y="5406525"/>
            <a:ext cx="1026300" cy="43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5"/>
          <p:cNvCxnSpPr>
            <a:stCxn id="340" idx="2"/>
          </p:cNvCxnSpPr>
          <p:nvPr/>
        </p:nvCxnSpPr>
        <p:spPr>
          <a:xfrm rot="10800000">
            <a:off x="622550" y="5101725"/>
            <a:ext cx="1493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5"/>
          <p:cNvCxnSpPr>
            <a:endCxn id="340" idx="1"/>
          </p:cNvCxnSpPr>
          <p:nvPr/>
        </p:nvCxnSpPr>
        <p:spPr>
          <a:xfrm>
            <a:off x="660872" y="4796997"/>
            <a:ext cx="15813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5"/>
          <p:cNvCxnSpPr>
            <a:endCxn id="341" idx="6"/>
          </p:cNvCxnSpPr>
          <p:nvPr/>
        </p:nvCxnSpPr>
        <p:spPr>
          <a:xfrm rot="10800000">
            <a:off x="6980675" y="5101725"/>
            <a:ext cx="16875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5"/>
          <p:cNvCxnSpPr>
            <a:stCxn id="341" idx="7"/>
          </p:cNvCxnSpPr>
          <p:nvPr/>
        </p:nvCxnSpPr>
        <p:spPr>
          <a:xfrm>
            <a:off x="6854453" y="4796997"/>
            <a:ext cx="17946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25"/>
          <p:cNvSpPr txBox="1"/>
          <p:nvPr/>
        </p:nvSpPr>
        <p:spPr>
          <a:xfrm>
            <a:off x="786056" y="4354396"/>
            <a:ext cx="861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init(v)</a:t>
            </a:r>
            <a:r>
              <a:rPr baseline="-25000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766900" y="5025525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decide(v)</a:t>
            </a:r>
            <a:r>
              <a:rPr baseline="-25000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 rot="-1410497">
            <a:off x="2686666" y="4058619"/>
            <a:ext cx="1341000" cy="432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1,2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 rot="1423224">
            <a:off x="5317040" y="4195954"/>
            <a:ext cx="1535522" cy="432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recv(m)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1,2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 rot="-1410497">
            <a:off x="5061341" y="5122619"/>
            <a:ext cx="1341000" cy="432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2,1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5"/>
          <p:cNvSpPr txBox="1"/>
          <p:nvPr/>
        </p:nvSpPr>
        <p:spPr>
          <a:xfrm rot="1423224">
            <a:off x="2899565" y="5297892"/>
            <a:ext cx="1535522" cy="432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recv(m)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2,1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7742131" y="5101721"/>
            <a:ext cx="861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init(v)</a:t>
            </a:r>
            <a:r>
              <a:rPr baseline="-25000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7742125" y="4354400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decide(v)</a:t>
            </a:r>
            <a:r>
              <a:rPr baseline="-25000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automaton</a:t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sig</a:t>
            </a:r>
            <a:r>
              <a:rPr lang="en"/>
              <a:t> = (in, out, int)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actions</a:t>
            </a:r>
            <a:r>
              <a:rPr lang="en"/>
              <a:t>: input, output, internal (disjoint)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external = </a:t>
            </a:r>
            <a:r>
              <a:rPr lang="en"/>
              <a:t>in ∪ out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local = out ∪ int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states</a:t>
            </a:r>
            <a:r>
              <a:rPr lang="en"/>
              <a:t>: not necessarily finite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start</a:t>
            </a:r>
            <a:r>
              <a:rPr lang="en"/>
              <a:t> ⊆ states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trans</a:t>
            </a:r>
            <a:r>
              <a:rPr lang="en"/>
              <a:t> ⊆ states ✕ actions ✕ states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Input-enabled: Any input “enabled” in any state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tasks</a:t>
            </a:r>
            <a:r>
              <a:rPr lang="en"/>
              <a:t>: partition of locally controlled actions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Used for liveness</a:t>
            </a:r>
            <a:endParaRPr/>
          </a:p>
        </p:txBody>
      </p:sp>
      <p:sp>
        <p:nvSpPr>
          <p:cNvPr id="366" name="Google Shape;366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automaton: remarks</a:t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Similar to a process in synchronous networks,</a:t>
            </a:r>
            <a:br>
              <a:rPr lang="en"/>
            </a:br>
            <a:r>
              <a:rPr lang="en"/>
              <a:t>but more general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Infinite number of states → unbounded structures 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 </a:t>
            </a:r>
            <a:r>
              <a:rPr lang="en">
                <a:solidFill>
                  <a:srgbClr val="FF0000"/>
                </a:solidFill>
              </a:rPr>
              <a:t>step</a:t>
            </a:r>
            <a:r>
              <a:rPr lang="en"/>
              <a:t> of an automaton is an element of trans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Action 𝛑 is enabled in a state s if (s, 𝛑, s’) ∊ trans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I/O automata must be </a:t>
            </a:r>
            <a:r>
              <a:rPr lang="en">
                <a:solidFill>
                  <a:srgbClr val="E06666"/>
                </a:solidFill>
              </a:rPr>
              <a:t>input-enabled</a:t>
            </a:r>
            <a:endParaRPr>
              <a:solidFill>
                <a:srgbClr val="E0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Every input action enabled in every state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Automaton cannot control inputs (environment, halt)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Tasks correspond to threads of control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Define fairness (give turns to all tasks)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Guarantee liveness (progress)</a:t>
            </a:r>
            <a:endParaRPr/>
          </a:p>
        </p:txBody>
      </p:sp>
      <p:sp>
        <p:nvSpPr>
          <p:cNvPr id="373" name="Google Shape;373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automaton</a:t>
            </a:r>
            <a:endParaRPr/>
          </a:p>
        </p:txBody>
      </p:sp>
      <p:sp>
        <p:nvSpPr>
          <p:cNvPr id="379" name="Google Shape;379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states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queue</a:t>
            </a:r>
            <a:r>
              <a:rPr lang="en"/>
              <a:t>, initially empty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trans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send(m)</a:t>
            </a:r>
            <a:r>
              <a:rPr baseline="-25000" lang="en"/>
              <a:t>i,j</a:t>
            </a:r>
            <a:r>
              <a:rPr lang="en"/>
              <a:t> → add m to (end of) </a:t>
            </a:r>
            <a:r>
              <a:rPr lang="en">
                <a:solidFill>
                  <a:srgbClr val="0000FF"/>
                </a:solidFill>
              </a:rPr>
              <a:t>queue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recv(m)</a:t>
            </a:r>
            <a:r>
              <a:rPr baseline="-25000" lang="en"/>
              <a:t>i,j</a:t>
            </a:r>
            <a:r>
              <a:rPr lang="en"/>
              <a:t> → remove head of </a:t>
            </a:r>
            <a:r>
              <a:rPr lang="en">
                <a:solidFill>
                  <a:srgbClr val="0000FF"/>
                </a:solidFill>
              </a:rPr>
              <a:t>queue</a:t>
            </a:r>
            <a:endParaRPr>
              <a:solidFill>
                <a:srgbClr val="0000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Precondition: m is at head of </a:t>
            </a:r>
            <a:r>
              <a:rPr lang="en">
                <a:solidFill>
                  <a:srgbClr val="0000FF"/>
                </a:solidFill>
              </a:rPr>
              <a:t>queue</a:t>
            </a:r>
            <a:endParaRPr>
              <a:solidFill>
                <a:srgbClr val="0000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tasks</a:t>
            </a:r>
            <a:r>
              <a:rPr lang="en"/>
              <a:t>: all receive actions in one task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3684425" y="1834225"/>
            <a:ext cx="1341000" cy="6129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,j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28"/>
          <p:cNvCxnSpPr>
            <a:endCxn id="381" idx="2"/>
          </p:cNvCxnSpPr>
          <p:nvPr/>
        </p:nvCxnSpPr>
        <p:spPr>
          <a:xfrm>
            <a:off x="2356325" y="2140675"/>
            <a:ext cx="13281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8"/>
          <p:cNvCxnSpPr>
            <a:stCxn id="381" idx="6"/>
          </p:cNvCxnSpPr>
          <p:nvPr/>
        </p:nvCxnSpPr>
        <p:spPr>
          <a:xfrm>
            <a:off x="5025425" y="2140675"/>
            <a:ext cx="15357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28"/>
          <p:cNvSpPr txBox="1"/>
          <p:nvPr/>
        </p:nvSpPr>
        <p:spPr>
          <a:xfrm>
            <a:off x="2321829" y="1667500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5123652" y="1667504"/>
            <a:ext cx="1535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recv(m)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1494350" y="1709725"/>
            <a:ext cx="861900" cy="861900"/>
          </a:xfrm>
          <a:prstGeom prst="ellipse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6561125" y="1709725"/>
            <a:ext cx="861900" cy="861900"/>
          </a:xfrm>
          <a:prstGeom prst="ellipse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j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behaviors</a:t>
            </a:r>
            <a:endParaRPr/>
          </a:p>
        </p:txBody>
      </p:sp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Reliable FIFO channel (no failures)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Multiple behavioral models (failures)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Defined by </a:t>
            </a:r>
            <a:r>
              <a:rPr lang="en">
                <a:solidFill>
                  <a:srgbClr val="FF0000"/>
                </a:solidFill>
              </a:rPr>
              <a:t>trace</a:t>
            </a:r>
            <a:r>
              <a:rPr lang="en"/>
              <a:t> properties using a </a:t>
            </a:r>
            <a:r>
              <a:rPr lang="en">
                <a:solidFill>
                  <a:srgbClr val="FF0000"/>
                </a:solidFill>
              </a:rPr>
              <a:t>cause</a:t>
            </a:r>
            <a:r>
              <a:rPr lang="en"/>
              <a:t> function mapping recv and send actions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Integrity → cause function preserves message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No message corruption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loss → cause function is onto (surjective)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duplicates → cause function is 1-1 (injective)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reordering → cause function is order-preserving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Broadcast and multicast channels can be</a:t>
            </a:r>
            <a:br>
              <a:rPr lang="en"/>
            </a:br>
            <a:r>
              <a:rPr lang="en"/>
              <a:t>defined similarly</a:t>
            </a:r>
            <a:endParaRPr/>
          </a:p>
        </p:txBody>
      </p:sp>
      <p:sp>
        <p:nvSpPr>
          <p:cNvPr id="394" name="Google Shape;394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r>
              <a:rPr lang="en"/>
              <a:t> automaton</a:t>
            </a:r>
            <a:endParaRPr/>
          </a:p>
        </p:txBody>
      </p:sp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states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val</a:t>
            </a:r>
            <a:r>
              <a:rPr lang="en"/>
              <a:t> vector, all elements initially null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trans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init(v)</a:t>
            </a:r>
            <a:r>
              <a:rPr baseline="-25000" lang="en"/>
              <a:t>i</a:t>
            </a:r>
            <a:r>
              <a:rPr lang="en"/>
              <a:t> → val[i] = v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decide(v)</a:t>
            </a:r>
            <a:r>
              <a:rPr baseline="-25000" lang="en"/>
              <a:t>i</a:t>
            </a:r>
            <a:r>
              <a:rPr lang="en"/>
              <a:t> → nothing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Precondition: val[x] ≠ null for all 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</a:t>
            </a:r>
            <a:r>
              <a:rPr lang="en"/>
              <a:t>(v)</a:t>
            </a:r>
            <a:r>
              <a:rPr baseline="-25000" lang="en"/>
              <a:t>i,j</a:t>
            </a:r>
            <a:r>
              <a:rPr lang="en"/>
              <a:t> → nothing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Precondition: val[i] = v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recv(v)</a:t>
            </a:r>
            <a:r>
              <a:rPr baseline="-25000" lang="en"/>
              <a:t>i,j</a:t>
            </a:r>
            <a:r>
              <a:rPr lang="en"/>
              <a:t> → val[j] = 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3944750" y="1775175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3" name="Google Shape;403;p30"/>
          <p:cNvCxnSpPr>
            <a:stCxn id="402" idx="3"/>
          </p:cNvCxnSpPr>
          <p:nvPr/>
        </p:nvCxnSpPr>
        <p:spPr>
          <a:xfrm rot="10800000">
            <a:off x="2533772" y="2510853"/>
            <a:ext cx="15372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0"/>
          <p:cNvCxnSpPr>
            <a:endCxn id="402" idx="1"/>
          </p:cNvCxnSpPr>
          <p:nvPr/>
        </p:nvCxnSpPr>
        <p:spPr>
          <a:xfrm>
            <a:off x="2489672" y="1901397"/>
            <a:ext cx="15813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0"/>
          <p:cNvSpPr txBox="1"/>
          <p:nvPr/>
        </p:nvSpPr>
        <p:spPr>
          <a:xfrm>
            <a:off x="2614856" y="1458796"/>
            <a:ext cx="861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init(v)</a:t>
            </a:r>
            <a:r>
              <a:rPr baseline="-25000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2631875" y="2472537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decide(v)</a:t>
            </a:r>
            <a:r>
              <a:rPr baseline="-25000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7" name="Google Shape;407;p30"/>
          <p:cNvCxnSpPr>
            <a:stCxn id="402" idx="7"/>
            <a:endCxn id="408" idx="2"/>
          </p:cNvCxnSpPr>
          <p:nvPr/>
        </p:nvCxnSpPr>
        <p:spPr>
          <a:xfrm flipH="1" rot="10800000">
            <a:off x="4680428" y="1675197"/>
            <a:ext cx="1630200" cy="226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0"/>
          <p:cNvCxnSpPr>
            <a:stCxn id="410" idx="2"/>
            <a:endCxn id="402" idx="5"/>
          </p:cNvCxnSpPr>
          <p:nvPr/>
        </p:nvCxnSpPr>
        <p:spPr>
          <a:xfrm rot="10800000">
            <a:off x="4680425" y="2510775"/>
            <a:ext cx="1630200" cy="148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0"/>
          <p:cNvSpPr/>
          <p:nvPr/>
        </p:nvSpPr>
        <p:spPr>
          <a:xfrm>
            <a:off x="6310613" y="1368650"/>
            <a:ext cx="1341000" cy="612900"/>
          </a:xfrm>
          <a:prstGeom prst="ellipse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,j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0"/>
          <p:cNvSpPr/>
          <p:nvPr/>
        </p:nvSpPr>
        <p:spPr>
          <a:xfrm>
            <a:off x="6310625" y="2353125"/>
            <a:ext cx="1341000" cy="612900"/>
          </a:xfrm>
          <a:prstGeom prst="ellipse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,i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 rot="-520326">
            <a:off x="4787216" y="1344818"/>
            <a:ext cx="1341031" cy="432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 rot="357939">
            <a:off x="4968474" y="2527079"/>
            <a:ext cx="1535616" cy="4325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recv(m)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j,i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0"/>
          <p:cNvSpPr txBox="1"/>
          <p:nvPr>
            <p:ph idx="1" type="body"/>
          </p:nvPr>
        </p:nvSpPr>
        <p:spPr>
          <a:xfrm>
            <a:off x="6026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tasks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send, 1 per</a:t>
            </a:r>
            <a:br>
              <a:rPr lang="en"/>
            </a:br>
            <a:r>
              <a:rPr lang="en"/>
              <a:t>neighbor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decide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LCR algorithm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ring networks</a:t>
            </a:r>
            <a:endParaRPr/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798675" y="1460425"/>
            <a:ext cx="4033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LCR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Send PID clockwise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Discard smaller PIDs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Elect leader if PID</a:t>
            </a:r>
            <a:br>
              <a:rPr lang="en"/>
            </a:br>
            <a:r>
              <a:rPr lang="en"/>
              <a:t>comes back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behavior</a:t>
            </a:r>
            <a:endParaRPr/>
          </a:p>
        </p:txBody>
      </p:sp>
      <p:sp>
        <p:nvSpPr>
          <p:cNvPr id="419" name="Google Shape;419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 failures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Failures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Stopping failures: input action stop</a:t>
            </a:r>
            <a:r>
              <a:rPr baseline="-25000" lang="en"/>
              <a:t>i</a:t>
            </a:r>
            <a:r>
              <a:rPr lang="en"/>
              <a:t> which</a:t>
            </a:r>
            <a:br>
              <a:rPr lang="en"/>
            </a:br>
            <a:r>
              <a:rPr lang="en"/>
              <a:t>effectively disables all tasks of i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State changes do not matter as they cannot</a:t>
            </a:r>
            <a:br>
              <a:rPr lang="en"/>
            </a:br>
            <a:r>
              <a:rPr lang="en"/>
              <a:t>be observed externally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Byzantine failures: substitution by any other</a:t>
            </a:r>
            <a:br>
              <a:rPr lang="en"/>
            </a:br>
            <a:r>
              <a:rPr lang="en"/>
              <a:t>I/O automaton</a:t>
            </a:r>
            <a:endParaRPr/>
          </a:p>
        </p:txBody>
      </p:sp>
      <p:sp>
        <p:nvSpPr>
          <p:cNvPr id="420" name="Google Shape;420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Executions</a:t>
            </a:r>
            <a:endParaRPr/>
          </a:p>
        </p:txBody>
      </p:sp>
      <p:sp>
        <p:nvSpPr>
          <p:cNvPr id="426" name="Google Shape;426;p32"/>
          <p:cNvSpPr txBox="1"/>
          <p:nvPr>
            <p:ph idx="1" type="body"/>
          </p:nvPr>
        </p:nvSpPr>
        <p:spPr>
          <a:xfrm>
            <a:off x="249025" y="1536625"/>
            <a:ext cx="8772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 I/O automaton executes as follows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Start at some start state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Repeatedly take steps from current state to new state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Formally, an execution is a finite or infinite sequence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</a:t>
            </a:r>
            <a:r>
              <a:rPr baseline="-25000" lang="en"/>
              <a:t>0</a:t>
            </a:r>
            <a:r>
              <a:rPr lang="en"/>
              <a:t> </a:t>
            </a:r>
            <a:r>
              <a:rPr lang="en"/>
              <a:t>𝛑</a:t>
            </a:r>
            <a:r>
              <a:rPr baseline="-25000" lang="en"/>
              <a:t>1 </a:t>
            </a:r>
            <a:r>
              <a:rPr lang="en"/>
              <a:t>s</a:t>
            </a:r>
            <a:r>
              <a:rPr baseline="-25000" lang="en"/>
              <a:t>1</a:t>
            </a:r>
            <a:r>
              <a:rPr lang="en"/>
              <a:t> 𝛑</a:t>
            </a:r>
            <a:r>
              <a:rPr baseline="-25000" lang="en"/>
              <a:t>2 </a:t>
            </a:r>
            <a:r>
              <a:rPr lang="en"/>
              <a:t>s</a:t>
            </a:r>
            <a:r>
              <a:rPr baseline="-25000" lang="en"/>
              <a:t>2</a:t>
            </a:r>
            <a:r>
              <a:rPr lang="en"/>
              <a:t> 𝛑</a:t>
            </a:r>
            <a:r>
              <a:rPr baseline="-25000" lang="en"/>
              <a:t>3 </a:t>
            </a:r>
            <a:r>
              <a:rPr lang="en"/>
              <a:t>s</a:t>
            </a:r>
            <a:r>
              <a:rPr baseline="-25000" lang="en"/>
              <a:t>3</a:t>
            </a:r>
            <a:r>
              <a:rPr lang="en"/>
              <a:t> 𝛑</a:t>
            </a:r>
            <a:r>
              <a:rPr baseline="-25000" lang="en"/>
              <a:t>4 </a:t>
            </a:r>
            <a:r>
              <a:rPr lang="en"/>
              <a:t>s</a:t>
            </a:r>
            <a:r>
              <a:rPr baseline="-25000" lang="en"/>
              <a:t>4</a:t>
            </a:r>
            <a:r>
              <a:rPr lang="en"/>
              <a:t> 𝛑</a:t>
            </a:r>
            <a:r>
              <a:rPr baseline="-25000" lang="en"/>
              <a:t>5 </a:t>
            </a:r>
            <a:r>
              <a:rPr lang="en"/>
              <a:t>s</a:t>
            </a:r>
            <a:r>
              <a:rPr baseline="-25000" lang="en"/>
              <a:t>5</a:t>
            </a:r>
            <a:r>
              <a:rPr lang="en"/>
              <a:t> ... (if finite, ends in state)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</a:t>
            </a:r>
            <a:r>
              <a:rPr baseline="-25000" lang="en"/>
              <a:t>0</a:t>
            </a:r>
            <a:r>
              <a:rPr lang="en"/>
              <a:t> is a </a:t>
            </a:r>
            <a:r>
              <a:rPr lang="en">
                <a:solidFill>
                  <a:srgbClr val="FF0000"/>
                </a:solidFill>
              </a:rPr>
              <a:t>start</a:t>
            </a:r>
            <a:r>
              <a:rPr lang="en"/>
              <a:t> state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</a:t>
            </a:r>
            <a:r>
              <a:rPr baseline="-25000" lang="en"/>
              <a:t>i</a:t>
            </a:r>
            <a:r>
              <a:rPr lang="en"/>
              <a:t> 𝛑</a:t>
            </a:r>
            <a:r>
              <a:rPr baseline="-25000" lang="en"/>
              <a:t>i+1 </a:t>
            </a:r>
            <a:r>
              <a:rPr lang="en"/>
              <a:t>s</a:t>
            </a:r>
            <a:r>
              <a:rPr baseline="-25000" lang="en"/>
              <a:t>i+1</a:t>
            </a:r>
            <a:r>
              <a:rPr lang="en"/>
              <a:t> is in </a:t>
            </a:r>
            <a:r>
              <a:rPr lang="en">
                <a:solidFill>
                  <a:srgbClr val="FF0000"/>
                </a:solidFill>
              </a:rPr>
              <a:t>trans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Executions</a:t>
            </a:r>
            <a:endParaRPr/>
          </a:p>
        </p:txBody>
      </p:sp>
      <p:sp>
        <p:nvSpPr>
          <p:cNvPr id="433" name="Google Shape;433;p33"/>
          <p:cNvSpPr txBox="1"/>
          <p:nvPr>
            <p:ph idx="1" type="body"/>
          </p:nvPr>
        </p:nvSpPr>
        <p:spPr>
          <a:xfrm>
            <a:off x="249025" y="1536625"/>
            <a:ext cx="8772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 I/O automaton executes as follows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Start at some start state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Repeatedly take steps from current state to new state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Formally, an execution is a finite or infinite sequence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</a:t>
            </a:r>
            <a:r>
              <a:rPr baseline="-25000" lang="en"/>
              <a:t>0</a:t>
            </a:r>
            <a:r>
              <a:rPr lang="en"/>
              <a:t> 𝛑</a:t>
            </a:r>
            <a:r>
              <a:rPr baseline="-25000" lang="en"/>
              <a:t>1 </a:t>
            </a:r>
            <a:r>
              <a:rPr lang="en"/>
              <a:t>s</a:t>
            </a:r>
            <a:r>
              <a:rPr baseline="-25000" lang="en"/>
              <a:t>1</a:t>
            </a:r>
            <a:r>
              <a:rPr lang="en"/>
              <a:t> 𝛑</a:t>
            </a:r>
            <a:r>
              <a:rPr baseline="-25000" lang="en"/>
              <a:t>2 </a:t>
            </a:r>
            <a:r>
              <a:rPr lang="en"/>
              <a:t>s</a:t>
            </a:r>
            <a:r>
              <a:rPr baseline="-25000" lang="en"/>
              <a:t>2</a:t>
            </a:r>
            <a:r>
              <a:rPr lang="en"/>
              <a:t> 𝛑</a:t>
            </a:r>
            <a:r>
              <a:rPr baseline="-25000" lang="en"/>
              <a:t>3 </a:t>
            </a:r>
            <a:r>
              <a:rPr lang="en"/>
              <a:t>s</a:t>
            </a:r>
            <a:r>
              <a:rPr baseline="-25000" lang="en"/>
              <a:t>3</a:t>
            </a:r>
            <a:r>
              <a:rPr lang="en"/>
              <a:t> 𝛑</a:t>
            </a:r>
            <a:r>
              <a:rPr baseline="-25000" lang="en"/>
              <a:t>4 </a:t>
            </a:r>
            <a:r>
              <a:rPr lang="en"/>
              <a:t>s</a:t>
            </a:r>
            <a:r>
              <a:rPr baseline="-25000" lang="en"/>
              <a:t>4</a:t>
            </a:r>
            <a:r>
              <a:rPr lang="en"/>
              <a:t> 𝛑</a:t>
            </a:r>
            <a:r>
              <a:rPr baseline="-25000" lang="en"/>
              <a:t>5 </a:t>
            </a:r>
            <a:r>
              <a:rPr lang="en"/>
              <a:t>s</a:t>
            </a:r>
            <a:r>
              <a:rPr baseline="-25000" lang="en"/>
              <a:t>5</a:t>
            </a:r>
            <a:r>
              <a:rPr lang="en"/>
              <a:t> ... (if finite, ends in state)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</a:t>
            </a:r>
            <a:r>
              <a:rPr baseline="-25000" lang="en"/>
              <a:t>0</a:t>
            </a:r>
            <a:r>
              <a:rPr lang="en"/>
              <a:t> is a </a:t>
            </a:r>
            <a:r>
              <a:rPr lang="en">
                <a:solidFill>
                  <a:srgbClr val="FF0000"/>
                </a:solidFill>
              </a:rPr>
              <a:t>start</a:t>
            </a:r>
            <a:r>
              <a:rPr lang="en"/>
              <a:t> state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</a:t>
            </a:r>
            <a:r>
              <a:rPr baseline="-25000" lang="en"/>
              <a:t>i</a:t>
            </a:r>
            <a:r>
              <a:rPr lang="en"/>
              <a:t> 𝛑</a:t>
            </a:r>
            <a:r>
              <a:rPr baseline="-25000" lang="en"/>
              <a:t>i+1 </a:t>
            </a:r>
            <a:r>
              <a:rPr lang="en"/>
              <a:t>s</a:t>
            </a:r>
            <a:r>
              <a:rPr baseline="-25000" lang="en"/>
              <a:t>i+1</a:t>
            </a:r>
            <a:r>
              <a:rPr lang="en"/>
              <a:t> is in </a:t>
            </a:r>
            <a:r>
              <a:rPr lang="en">
                <a:solidFill>
                  <a:srgbClr val="FF0000"/>
                </a:solidFill>
              </a:rPr>
              <a:t>trans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Example with a channel: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𝛌, send(a), a, send(b), ab, receive(a), b, receive(b), 𝛌</a:t>
            </a:r>
            <a:endParaRPr/>
          </a:p>
        </p:txBody>
      </p:sp>
      <p:sp>
        <p:nvSpPr>
          <p:cNvPr id="434" name="Google Shape;434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Executions</a:t>
            </a:r>
            <a:endParaRPr/>
          </a:p>
        </p:txBody>
      </p:sp>
      <p:sp>
        <p:nvSpPr>
          <p:cNvPr id="440" name="Google Shape;440;p34"/>
          <p:cNvSpPr txBox="1"/>
          <p:nvPr>
            <p:ph idx="1" type="body"/>
          </p:nvPr>
        </p:nvSpPr>
        <p:spPr>
          <a:xfrm>
            <a:off x="249025" y="1536625"/>
            <a:ext cx="8772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 I/O automaton executes as follows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Start at some start state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Repeatedly take steps from current state to new state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Formally, an execution is a finite or infinite sequence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</a:t>
            </a:r>
            <a:r>
              <a:rPr baseline="-25000" lang="en"/>
              <a:t>0</a:t>
            </a:r>
            <a:r>
              <a:rPr lang="en"/>
              <a:t> 𝛑</a:t>
            </a:r>
            <a:r>
              <a:rPr baseline="-25000" lang="en"/>
              <a:t>1 </a:t>
            </a:r>
            <a:r>
              <a:rPr lang="en"/>
              <a:t>s</a:t>
            </a:r>
            <a:r>
              <a:rPr baseline="-25000" lang="en"/>
              <a:t>1</a:t>
            </a:r>
            <a:r>
              <a:rPr lang="en"/>
              <a:t> 𝛑</a:t>
            </a:r>
            <a:r>
              <a:rPr baseline="-25000" lang="en"/>
              <a:t>2 </a:t>
            </a:r>
            <a:r>
              <a:rPr lang="en"/>
              <a:t>s</a:t>
            </a:r>
            <a:r>
              <a:rPr baseline="-25000" lang="en"/>
              <a:t>2</a:t>
            </a:r>
            <a:r>
              <a:rPr lang="en"/>
              <a:t> 𝛑</a:t>
            </a:r>
            <a:r>
              <a:rPr baseline="-25000" lang="en"/>
              <a:t>3 </a:t>
            </a:r>
            <a:r>
              <a:rPr lang="en"/>
              <a:t>s</a:t>
            </a:r>
            <a:r>
              <a:rPr baseline="-25000" lang="en"/>
              <a:t>3</a:t>
            </a:r>
            <a:r>
              <a:rPr lang="en"/>
              <a:t> 𝛑</a:t>
            </a:r>
            <a:r>
              <a:rPr baseline="-25000" lang="en"/>
              <a:t>4 </a:t>
            </a:r>
            <a:r>
              <a:rPr lang="en"/>
              <a:t>s</a:t>
            </a:r>
            <a:r>
              <a:rPr baseline="-25000" lang="en"/>
              <a:t>4</a:t>
            </a:r>
            <a:r>
              <a:rPr lang="en"/>
              <a:t> 𝛑</a:t>
            </a:r>
            <a:r>
              <a:rPr baseline="-25000" lang="en"/>
              <a:t>5 </a:t>
            </a:r>
            <a:r>
              <a:rPr lang="en"/>
              <a:t>s</a:t>
            </a:r>
            <a:r>
              <a:rPr baseline="-25000" lang="en"/>
              <a:t>5</a:t>
            </a:r>
            <a:r>
              <a:rPr lang="en"/>
              <a:t> ... (if finite, ends in state)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</a:t>
            </a:r>
            <a:r>
              <a:rPr baseline="-25000" lang="en"/>
              <a:t>0</a:t>
            </a:r>
            <a:r>
              <a:rPr lang="en"/>
              <a:t> is a </a:t>
            </a:r>
            <a:r>
              <a:rPr lang="en">
                <a:solidFill>
                  <a:srgbClr val="FF0000"/>
                </a:solidFill>
              </a:rPr>
              <a:t>start</a:t>
            </a:r>
            <a:r>
              <a:rPr lang="en"/>
              <a:t> state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</a:t>
            </a:r>
            <a:r>
              <a:rPr baseline="-25000" lang="en"/>
              <a:t>i</a:t>
            </a:r>
            <a:r>
              <a:rPr lang="en"/>
              <a:t> 𝛑</a:t>
            </a:r>
            <a:r>
              <a:rPr baseline="-25000" lang="en"/>
              <a:t>i+1 </a:t>
            </a:r>
            <a:r>
              <a:rPr lang="en"/>
              <a:t>s</a:t>
            </a:r>
            <a:r>
              <a:rPr baseline="-25000" lang="en"/>
              <a:t>i+1</a:t>
            </a:r>
            <a:r>
              <a:rPr lang="en"/>
              <a:t> is in </a:t>
            </a:r>
            <a:r>
              <a:rPr lang="en">
                <a:solidFill>
                  <a:srgbClr val="FF0000"/>
                </a:solidFill>
              </a:rPr>
              <a:t>trans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Execution </a:t>
            </a:r>
            <a:r>
              <a:rPr i="1" lang="en">
                <a:solidFill>
                  <a:srgbClr val="E06666"/>
                </a:solidFill>
              </a:rPr>
              <a:t>fragments</a:t>
            </a:r>
            <a:r>
              <a:rPr lang="en"/>
              <a:t> can start from any state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Can compose (concat) if end and start state are the same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Traces</a:t>
            </a:r>
            <a:endParaRPr/>
          </a:p>
        </p:txBody>
      </p:sp>
      <p:sp>
        <p:nvSpPr>
          <p:cNvPr id="447" name="Google Shape;447;p35"/>
          <p:cNvSpPr txBox="1"/>
          <p:nvPr>
            <p:ph idx="1" type="body"/>
          </p:nvPr>
        </p:nvSpPr>
        <p:spPr>
          <a:xfrm>
            <a:off x="249025" y="1536625"/>
            <a:ext cx="8772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Captures an automaton’s external behavior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Useful for defining correctness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 </a:t>
            </a:r>
            <a:r>
              <a:rPr lang="en">
                <a:solidFill>
                  <a:srgbClr val="FF0000"/>
                </a:solidFill>
              </a:rPr>
              <a:t>trace</a:t>
            </a:r>
            <a:r>
              <a:rPr lang="en"/>
              <a:t> of an execution is the subsequence of external actions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states, no internal actions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Denoted trace(</a:t>
            </a:r>
            <a:r>
              <a:rPr lang="en"/>
              <a:t>𝛂</a:t>
            </a:r>
            <a:r>
              <a:rPr lang="en"/>
              <a:t>) where </a:t>
            </a:r>
            <a:r>
              <a:rPr lang="en"/>
              <a:t>𝛂</a:t>
            </a:r>
            <a:r>
              <a:rPr lang="en"/>
              <a:t> is an execution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Example execution: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𝛌, send(a), a, send(b), ab, receive(a), b, receive(b), 𝛌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Trace: send(a), send(b), receive(a), receive(b)</a:t>
            </a:r>
            <a:endParaRPr/>
          </a:p>
        </p:txBody>
      </p:sp>
      <p:sp>
        <p:nvSpPr>
          <p:cNvPr id="448" name="Google Shape;448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a ring (async)</a:t>
            </a:r>
            <a:endParaRPr/>
          </a:p>
        </p:txBody>
      </p:sp>
      <p:sp>
        <p:nvSpPr>
          <p:cNvPr id="454" name="Google Shape;454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Assumptions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 (graph) is a ring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Unidirectional or bidirectional channels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Local names for neighbors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Unique PIDs</a:t>
            </a:r>
            <a:endParaRPr/>
          </a:p>
        </p:txBody>
      </p:sp>
      <p:sp>
        <p:nvSpPr>
          <p:cNvPr id="455" name="Google Shape;455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r>
              <a:rPr lang="en"/>
              <a:t>LCR algorithm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ring networks</a:t>
            </a:r>
            <a:endParaRPr/>
          </a:p>
        </p:txBody>
      </p:sp>
      <p:sp>
        <p:nvSpPr>
          <p:cNvPr id="461" name="Google Shape;461;p37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7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7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7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7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7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7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7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7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7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7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7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7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7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7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7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7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7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7"/>
          <p:cNvSpPr txBox="1"/>
          <p:nvPr>
            <p:ph idx="1" type="body"/>
          </p:nvPr>
        </p:nvSpPr>
        <p:spPr>
          <a:xfrm>
            <a:off x="4798675" y="1460425"/>
            <a:ext cx="4033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LCR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Send PID clockwise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Discard smaller PIDs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Elect leader if PID</a:t>
            </a:r>
            <a:br>
              <a:rPr lang="en"/>
            </a:br>
            <a:r>
              <a:rPr lang="en"/>
              <a:t>comes back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94" name="Google Shape;494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Sections 8.1, 14.1</a:t>
            </a:r>
            <a:endParaRPr/>
          </a:p>
        </p:txBody>
      </p:sp>
      <p:sp>
        <p:nvSpPr>
          <p:cNvPr id="495" name="Google Shape;495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LCR algorithm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ring networks</a:t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rot="977047">
            <a:off x="3172966" y="2032255"/>
            <a:ext cx="460056" cy="1775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rot="1883967">
            <a:off x="3677381" y="2239206"/>
            <a:ext cx="460075" cy="1774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4798675" y="1460425"/>
            <a:ext cx="4033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LCR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Send PID clockwise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Discard smaller PIDs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Elect leader if PID</a:t>
            </a:r>
            <a:br>
              <a:rPr lang="en"/>
            </a:br>
            <a:r>
              <a:rPr lang="en"/>
              <a:t>comes back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LCR algorithm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ring networks</a:t>
            </a:r>
            <a:endParaRPr/>
          </a:p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1957381">
            <a:off x="1761728" y="2287939"/>
            <a:ext cx="460204" cy="1776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rot="-1052209">
            <a:off x="2249073" y="2043626"/>
            <a:ext cx="459978" cy="1774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4549700" y="1460425"/>
            <a:ext cx="42825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Synchronous networks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Strong constraints on when events happen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Simpler algorithms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networks</a:t>
            </a:r>
            <a:endParaRPr/>
          </a:p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49700" y="1460425"/>
            <a:ext cx="45114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Synchronous networks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Strong constraints on when events happen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Simpler algorithms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Asynchronous networks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Relaxed constraints on when events happen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More complex algorithms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networks</a:t>
            </a:r>
            <a:endParaRPr/>
          </a:p>
        </p:txBody>
      </p:sp>
      <p:sp>
        <p:nvSpPr>
          <p:cNvPr id="192" name="Google Shape;192;p17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17"/>
          <p:cNvCxnSpPr>
            <a:stCxn id="212" idx="5"/>
            <a:endCxn id="213" idx="1"/>
          </p:cNvCxnSpPr>
          <p:nvPr/>
        </p:nvCxnSpPr>
        <p:spPr>
          <a:xfrm flipH="1" rot="10800000">
            <a:off x="1489244" y="3049606"/>
            <a:ext cx="102000" cy="3321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7"/>
          <p:cNvCxnSpPr>
            <a:stCxn id="199" idx="2"/>
            <a:endCxn id="197" idx="5"/>
          </p:cNvCxnSpPr>
          <p:nvPr/>
        </p:nvCxnSpPr>
        <p:spPr>
          <a:xfrm rot="10800000">
            <a:off x="4510838" y="3479763"/>
            <a:ext cx="48000" cy="3759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7"/>
          <p:cNvCxnSpPr>
            <a:stCxn id="209" idx="0"/>
            <a:endCxn id="208" idx="5"/>
          </p:cNvCxnSpPr>
          <p:nvPr/>
        </p:nvCxnSpPr>
        <p:spPr>
          <a:xfrm>
            <a:off x="1452750" y="4513925"/>
            <a:ext cx="167400" cy="309600"/>
          </a:xfrm>
          <a:prstGeom prst="straightConnector1">
            <a:avLst/>
          </a:prstGeom>
          <a:noFill/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networks</a:t>
            </a:r>
            <a:endParaRPr/>
          </a:p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When do events happen?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How do processes and links behave?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What are the failure modes?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How are events processed?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are the guarantees we can enforce?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do we prove correctness?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Or reason about optimality?</a:t>
            </a:r>
            <a:endParaRPr/>
          </a:p>
        </p:txBody>
      </p:sp>
      <p:sp>
        <p:nvSpPr>
          <p:cNvPr id="227" name="Google Shape;227;p18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network: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and channels</a:t>
            </a:r>
            <a:endParaRPr/>
          </a:p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2115950" y="2537175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19"/>
          <p:cNvCxnSpPr>
            <a:stCxn id="234" idx="2"/>
          </p:cNvCxnSpPr>
          <p:nvPr/>
        </p:nvCxnSpPr>
        <p:spPr>
          <a:xfrm rot="10800000">
            <a:off x="622550" y="2968125"/>
            <a:ext cx="1493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9"/>
          <p:cNvCxnSpPr>
            <a:endCxn id="234" idx="1"/>
          </p:cNvCxnSpPr>
          <p:nvPr/>
        </p:nvCxnSpPr>
        <p:spPr>
          <a:xfrm>
            <a:off x="660872" y="2663397"/>
            <a:ext cx="15813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19"/>
          <p:cNvSpPr txBox="1"/>
          <p:nvPr/>
        </p:nvSpPr>
        <p:spPr>
          <a:xfrm>
            <a:off x="786056" y="2220796"/>
            <a:ext cx="861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init(v)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766900" y="2891925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decide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network: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and channels</a:t>
            </a:r>
            <a:endParaRPr/>
          </a:p>
        </p:txBody>
      </p:sp>
      <p:sp>
        <p:nvSpPr>
          <p:cNvPr id="244" name="Google Shape;244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2115950" y="2537175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6118775" y="2537175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" name="Google Shape;247;p20"/>
          <p:cNvCxnSpPr>
            <a:stCxn id="245" idx="2"/>
          </p:cNvCxnSpPr>
          <p:nvPr/>
        </p:nvCxnSpPr>
        <p:spPr>
          <a:xfrm rot="10800000">
            <a:off x="622550" y="2968125"/>
            <a:ext cx="1493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0"/>
          <p:cNvCxnSpPr>
            <a:endCxn id="245" idx="1"/>
          </p:cNvCxnSpPr>
          <p:nvPr/>
        </p:nvCxnSpPr>
        <p:spPr>
          <a:xfrm>
            <a:off x="660872" y="2663397"/>
            <a:ext cx="15813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0"/>
          <p:cNvCxnSpPr>
            <a:endCxn id="246" idx="6"/>
          </p:cNvCxnSpPr>
          <p:nvPr/>
        </p:nvCxnSpPr>
        <p:spPr>
          <a:xfrm rot="10800000">
            <a:off x="6980675" y="2968125"/>
            <a:ext cx="16875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0"/>
          <p:cNvCxnSpPr>
            <a:stCxn id="246" idx="7"/>
          </p:cNvCxnSpPr>
          <p:nvPr/>
        </p:nvCxnSpPr>
        <p:spPr>
          <a:xfrm>
            <a:off x="6854453" y="2663397"/>
            <a:ext cx="17946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0"/>
          <p:cNvSpPr txBox="1"/>
          <p:nvPr/>
        </p:nvSpPr>
        <p:spPr>
          <a:xfrm>
            <a:off x="786056" y="2220796"/>
            <a:ext cx="861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init(v)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766900" y="2891925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decide(v)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7742131" y="2968121"/>
            <a:ext cx="861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init(v)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7742125" y="2220800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decide(v)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