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embeddedFontLst>
    <p:embeddedFont>
      <p:font typeface="Barlow ExtraLight"/>
      <p:regular r:id="rId51"/>
      <p:bold r:id="rId52"/>
      <p:italic r:id="rId53"/>
      <p:boldItalic r:id="rId54"/>
    </p:embeddedFont>
    <p:embeddedFont>
      <p:font typeface="Roboto"/>
      <p:regular r:id="rId55"/>
      <p:bold r:id="rId56"/>
      <p:italic r:id="rId57"/>
      <p:boldItalic r:id="rId58"/>
    </p:embeddedFont>
    <p:embeddedFont>
      <p:font typeface="Hepta Slab Medium"/>
      <p:regular r:id="rId59"/>
      <p:bold r:id="rId60"/>
    </p:embeddedFont>
    <p:embeddedFont>
      <p:font typeface="Hepta Slab Light"/>
      <p:regular r:id="rId61"/>
      <p:bold r:id="rId62"/>
    </p:embeddedFont>
    <p:embeddedFont>
      <p:font typeface="Hepta Slab"/>
      <p:regular r:id="rId63"/>
      <p:bold r:id="rId64"/>
    </p:embeddedFont>
    <p:embeddedFont>
      <p:font typeface="Barlow Medium"/>
      <p:regular r:id="rId65"/>
      <p:bold r:id="rId66"/>
      <p:italic r:id="rId67"/>
      <p:boldItalic r:id="rId68"/>
    </p:embeddedFont>
    <p:embeddedFont>
      <p:font typeface="Quattrocento Sans"/>
      <p:regular r:id="rId69"/>
      <p:bold r:id="rId70"/>
      <p:italic r:id="rId71"/>
      <p:boldItalic r:id="rId72"/>
    </p:embeddedFont>
    <p:embeddedFont>
      <p:font typeface="Roboto Mono"/>
      <p:regular r:id="rId73"/>
      <p:bold r:id="rId74"/>
      <p:italic r:id="rId75"/>
      <p:boldItalic r:id="rId76"/>
    </p:embeddedFont>
    <p:embeddedFont>
      <p:font typeface="Barlow Light"/>
      <p:regular r:id="rId77"/>
      <p:bold r:id="rId78"/>
      <p:italic r:id="rId79"/>
      <p:boldItalic r:id="rId80"/>
    </p:embeddedFont>
    <p:embeddedFont>
      <p:font typeface="Barlow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D44B99-AD22-4882-8205-AC934E389957}">
  <a:tblStyle styleId="{ECD44B99-AD22-4882-8205-AC934E389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Barlow-boldItalic.fntdata"/><Relationship Id="rId83" Type="http://schemas.openxmlformats.org/officeDocument/2006/relationships/font" Target="fonts/Barlow-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BarlowLight-boldItalic.fntdata"/><Relationship Id="rId82" Type="http://schemas.openxmlformats.org/officeDocument/2006/relationships/font" Target="fonts/Barlow-bold.fntdata"/><Relationship Id="rId81" Type="http://schemas.openxmlformats.org/officeDocument/2006/relationships/font" Target="fonts/Barlow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RobotoMono-regular.fntdata"/><Relationship Id="rId72" Type="http://schemas.openxmlformats.org/officeDocument/2006/relationships/font" Target="fonts/QuattrocentoSans-boldItalic.fntdata"/><Relationship Id="rId31" Type="http://schemas.openxmlformats.org/officeDocument/2006/relationships/slide" Target="slides/slide24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3.xml"/><Relationship Id="rId74" Type="http://schemas.openxmlformats.org/officeDocument/2006/relationships/font" Target="fonts/RobotoMono-bold.fntdata"/><Relationship Id="rId33" Type="http://schemas.openxmlformats.org/officeDocument/2006/relationships/slide" Target="slides/slide26.xml"/><Relationship Id="rId77" Type="http://schemas.openxmlformats.org/officeDocument/2006/relationships/font" Target="fonts/BarlowLight-regular.fntdata"/><Relationship Id="rId32" Type="http://schemas.openxmlformats.org/officeDocument/2006/relationships/slide" Target="slides/slide25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28.xml"/><Relationship Id="rId79" Type="http://schemas.openxmlformats.org/officeDocument/2006/relationships/font" Target="fonts/BarlowLight-italic.fntdata"/><Relationship Id="rId34" Type="http://schemas.openxmlformats.org/officeDocument/2006/relationships/slide" Target="slides/slide27.xml"/><Relationship Id="rId78" Type="http://schemas.openxmlformats.org/officeDocument/2006/relationships/font" Target="fonts/BarlowLight-bold.fntdata"/><Relationship Id="rId71" Type="http://schemas.openxmlformats.org/officeDocument/2006/relationships/font" Target="fonts/QuattrocentoSans-italic.fntdata"/><Relationship Id="rId70" Type="http://schemas.openxmlformats.org/officeDocument/2006/relationships/font" Target="fonts/QuattrocentoSans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HeptaSlabLight-bold.fntdata"/><Relationship Id="rId61" Type="http://schemas.openxmlformats.org/officeDocument/2006/relationships/font" Target="fonts/HeptaSlabLight-regular.fntdata"/><Relationship Id="rId20" Type="http://schemas.openxmlformats.org/officeDocument/2006/relationships/slide" Target="slides/slide13.xml"/><Relationship Id="rId64" Type="http://schemas.openxmlformats.org/officeDocument/2006/relationships/font" Target="fonts/HeptaSlab-bold.fntdata"/><Relationship Id="rId63" Type="http://schemas.openxmlformats.org/officeDocument/2006/relationships/font" Target="fonts/HeptaSlab-regular.fntdata"/><Relationship Id="rId22" Type="http://schemas.openxmlformats.org/officeDocument/2006/relationships/slide" Target="slides/slide15.xml"/><Relationship Id="rId66" Type="http://schemas.openxmlformats.org/officeDocument/2006/relationships/font" Target="fonts/BarlowMedium-bold.fntdata"/><Relationship Id="rId21" Type="http://schemas.openxmlformats.org/officeDocument/2006/relationships/slide" Target="slides/slide14.xml"/><Relationship Id="rId65" Type="http://schemas.openxmlformats.org/officeDocument/2006/relationships/font" Target="fonts/BarlowMedium-regular.fntdata"/><Relationship Id="rId24" Type="http://schemas.openxmlformats.org/officeDocument/2006/relationships/slide" Target="slides/slide17.xml"/><Relationship Id="rId68" Type="http://schemas.openxmlformats.org/officeDocument/2006/relationships/font" Target="fonts/BarlowMedium-boldItalic.fntdata"/><Relationship Id="rId23" Type="http://schemas.openxmlformats.org/officeDocument/2006/relationships/slide" Target="slides/slide16.xml"/><Relationship Id="rId67" Type="http://schemas.openxmlformats.org/officeDocument/2006/relationships/font" Target="fonts/BarlowMedium-italic.fntdata"/><Relationship Id="rId60" Type="http://schemas.openxmlformats.org/officeDocument/2006/relationships/font" Target="fonts/HeptaSlabMedium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QuattrocentoSans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BarlowExtraLight-regular.fntdata"/><Relationship Id="rId50" Type="http://schemas.openxmlformats.org/officeDocument/2006/relationships/slide" Target="slides/slide43.xml"/><Relationship Id="rId53" Type="http://schemas.openxmlformats.org/officeDocument/2006/relationships/font" Target="fonts/BarlowExtraLight-italic.fntdata"/><Relationship Id="rId52" Type="http://schemas.openxmlformats.org/officeDocument/2006/relationships/font" Target="fonts/BarlowExtraLight-bold.fntdata"/><Relationship Id="rId11" Type="http://schemas.openxmlformats.org/officeDocument/2006/relationships/slide" Target="slides/slide4.xml"/><Relationship Id="rId55" Type="http://schemas.openxmlformats.org/officeDocument/2006/relationships/font" Target="fonts/Roboto-regular.fntdata"/><Relationship Id="rId10" Type="http://schemas.openxmlformats.org/officeDocument/2006/relationships/slide" Target="slides/slide3.xml"/><Relationship Id="rId54" Type="http://schemas.openxmlformats.org/officeDocument/2006/relationships/font" Target="fonts/BarlowExtraLight-boldItalic.fntdata"/><Relationship Id="rId13" Type="http://schemas.openxmlformats.org/officeDocument/2006/relationships/slide" Target="slides/slide6.xml"/><Relationship Id="rId57" Type="http://schemas.openxmlformats.org/officeDocument/2006/relationships/font" Target="fonts/Roboto-italic.fntdata"/><Relationship Id="rId12" Type="http://schemas.openxmlformats.org/officeDocument/2006/relationships/slide" Target="slides/slide5.xml"/><Relationship Id="rId56" Type="http://schemas.openxmlformats.org/officeDocument/2006/relationships/font" Target="fonts/Roboto-bold.fntdata"/><Relationship Id="rId15" Type="http://schemas.openxmlformats.org/officeDocument/2006/relationships/slide" Target="slides/slide8.xml"/><Relationship Id="rId59" Type="http://schemas.openxmlformats.org/officeDocument/2006/relationships/font" Target="fonts/HeptaSlabMedium-regular.fntdata"/><Relationship Id="rId14" Type="http://schemas.openxmlformats.org/officeDocument/2006/relationships/slide" Target="slides/slide7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ac8f17f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6ac8f17f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add495f15_1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add495f15_1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a829122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a829122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add495f15_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add495f15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add495f15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add495f15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add495f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add495f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add495f1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6add495f1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add495f1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add495f1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6add495f15_2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6add495f15_2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6add495f15_29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6add495f15_29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add495f15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6add495f15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add495f1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add495f1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add495f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add495f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add495f1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add495f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6add495f1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6add495f1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a82912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6a82912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a829122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6a829122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a829122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a829122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ac8f17f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ac8f17f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add495f15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add495f15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add495f15_2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add495f15_2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ac37389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ac37389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6280e494d3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6280e494d3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6ac92440bc_1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6ac92440bc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6ac92440bc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6ac92440bc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add495f15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add495f15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6add495f15_27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6add495f15_27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Model Name:</a:t>
            </a:r>
            <a:r>
              <a:rPr lang="en">
                <a:solidFill>
                  <a:schemeClr val="dk1"/>
                </a:solidFill>
              </a:rPr>
              <a:t> all-MiniLM-L6-v2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Developer:</a:t>
            </a:r>
            <a:r>
              <a:rPr lang="en">
                <a:solidFill>
                  <a:schemeClr val="dk1"/>
                </a:solidFill>
              </a:rPr>
              <a:t> Sentence-Transformers (by Hugging Face &amp; Microsoft)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Type:</a:t>
            </a:r>
            <a:r>
              <a:rPr lang="en">
                <a:solidFill>
                  <a:schemeClr val="dk1"/>
                </a:solidFill>
              </a:rPr>
              <a:t> Sentence Embedding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Architecture:</a:t>
            </a:r>
            <a:r>
              <a:rPr lang="en">
                <a:solidFill>
                  <a:schemeClr val="dk1"/>
                </a:solidFill>
              </a:rPr>
              <a:t> Distilled MiniLM (6 Transformer layers)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Model Name:</a:t>
            </a:r>
            <a:r>
              <a:rPr lang="en">
                <a:solidFill>
                  <a:schemeClr val="dk1"/>
                </a:solidFill>
              </a:rPr>
              <a:t> BAAI/bge-reranker-large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Developer:</a:t>
            </a:r>
            <a:r>
              <a:rPr lang="en">
                <a:solidFill>
                  <a:schemeClr val="dk1"/>
                </a:solidFill>
              </a:rPr>
              <a:t> Beijing Academy of Artificial Intelligence (BAAI)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Type:</a:t>
            </a:r>
            <a:r>
              <a:rPr lang="en">
                <a:solidFill>
                  <a:schemeClr val="dk1"/>
                </a:solidFill>
              </a:rPr>
              <a:t> Cross-Encoder Re-Ranker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Architecture:</a:t>
            </a:r>
            <a:r>
              <a:rPr lang="en">
                <a:solidFill>
                  <a:schemeClr val="dk1"/>
                </a:solidFill>
              </a:rPr>
              <a:t> BERT-large-based Cross-Encoder</a:t>
            </a:r>
            <a:br>
              <a:rPr b="1" lang="en" sz="1300">
                <a:solidFill>
                  <a:schemeClr val="dk1"/>
                </a:solidFill>
              </a:rPr>
            </a:br>
            <a:br>
              <a:rPr b="1" lang="en" sz="13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6add495f15_27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6add495f15_27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6add495f15_27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6add495f15_27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6add495f15_27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6add495f15_27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ac92440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ac92440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6ac92440b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6ac92440b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6280e494d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6280e494d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698b72b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698b72b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6abc3568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6abc3568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6abc3568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6abc3568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6280e494d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6280e494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ac8f17f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ac8f17f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ac8f17f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ac8f17f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add495f15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6add495f15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add495f15_2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add495f15_2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6add495f15_2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6add495f15_2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arxiv.org/abs/1908.10084" TargetMode="External"/><Relationship Id="rId4" Type="http://schemas.openxmlformats.org/officeDocument/2006/relationships/hyperlink" Target="https://arxiv.org/abs/2309.1426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2025/1 RC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Search Challenge</a:t>
            </a:r>
            <a:endParaRPr/>
          </a:p>
        </p:txBody>
      </p:sp>
      <p:sp>
        <p:nvSpPr>
          <p:cNvPr id="372" name="Google Shape;372;p59"/>
          <p:cNvSpPr txBox="1"/>
          <p:nvPr>
            <p:ph idx="1" type="subTitle"/>
          </p:nvPr>
        </p:nvSpPr>
        <p:spPr>
          <a:xfrm>
            <a:off x="311700" y="2834125"/>
            <a:ext cx="8520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Presentations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25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8"/>
          <p:cNvSpPr txBox="1"/>
          <p:nvPr/>
        </p:nvSpPr>
        <p:spPr>
          <a:xfrm>
            <a:off x="311700" y="1315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Técnica Principal:</a:t>
            </a:r>
            <a:r>
              <a:rPr lang="en" sz="12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combinação de Expansão de Consulta Semântica (SBERT) com um Pipeline de Learning to Rank (LTR) otimizado por pesos de modelos de ranqueamento.</a:t>
            </a:r>
            <a:endParaRPr sz="12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Como Funcionou:</a:t>
            </a:r>
            <a:endParaRPr b="1" sz="1150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150"/>
              <a:buFont typeface="Quattrocento Sans"/>
              <a:buChar char="●"/>
            </a:pP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Toolkit de Busca: </a:t>
            </a:r>
            <a:r>
              <a:rPr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PyTerrier</a:t>
            </a: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b="1"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150"/>
              <a:buFont typeface="Quattrocento Sans"/>
              <a:buChar char="●"/>
            </a:pP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Explorados e Tratamento: </a:t>
            </a:r>
            <a:r>
              <a:rPr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Tokenização, remove stopwords e stemming</a:t>
            </a:r>
            <a:endParaRPr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150"/>
              <a:buFont typeface="Quattrocento Sans"/>
              <a:buChar char="●"/>
            </a:pP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Treinamento: </a:t>
            </a:r>
            <a:r>
              <a:rPr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(75%/25% para treinamento/validação). Otimização de hiperparâmetros (incluindo pesos dos ranqueadores) via </a:t>
            </a:r>
            <a:r>
              <a:rPr lang="en" sz="1125">
                <a:solidFill>
                  <a:srgbClr val="2C3E50"/>
                </a:solidFill>
              </a:rPr>
              <a:t>pt.grid_scan</a:t>
            </a:r>
            <a:endParaRPr sz="1125">
              <a:solidFill>
                <a:srgbClr val="2C3E5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rgbClr val="2C3E50"/>
              </a:solidFill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150"/>
              <a:buFont typeface="Quattrocento Sans"/>
              <a:buChar char="●"/>
            </a:pP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Modelos de Ranking: </a:t>
            </a:r>
            <a:r>
              <a:rPr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Recuperação inicial com modelos PyTerrier (BM25, TF-IDF, PL2, etc.). Expansão de Consulta com SBERT (</a:t>
            </a:r>
            <a:r>
              <a:rPr lang="en" sz="1125">
                <a:solidFill>
                  <a:srgbClr val="2C3E50"/>
                </a:solidFill>
              </a:rPr>
              <a:t>multi-qa-mpnet-base-dot-v1</a:t>
            </a:r>
            <a:r>
              <a:rPr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 Ranking Final (LTR) com LightGBM, treinado para combinar pontuações.</a:t>
            </a:r>
            <a:r>
              <a:rPr b="1" lang="en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 b="1" sz="1150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5">
              <a:solidFill>
                <a:srgbClr val="2C3E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7" name="Google Shape;427;p68"/>
          <p:cNvSpPr/>
          <p:nvPr/>
        </p:nvSpPr>
        <p:spPr>
          <a:xfrm>
            <a:off x="311700" y="772700"/>
            <a:ext cx="51831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025"/>
              <a:buFont typeface="Quattrocento Sans"/>
              <a:buNone/>
            </a:pPr>
            <a:r>
              <a:rPr b="1" i="0" lang="en" sz="1825" u="none" cap="none" strike="noStrike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Expansão de Consulta com SBERT e LTR Otimizado</a:t>
            </a:r>
            <a:endParaRPr b="0" i="0" sz="182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8" name="Google Shape;428;p68"/>
          <p:cNvGrpSpPr/>
          <p:nvPr/>
        </p:nvGrpSpPr>
        <p:grpSpPr>
          <a:xfrm>
            <a:off x="5626472" y="822650"/>
            <a:ext cx="3154200" cy="285900"/>
            <a:chOff x="2615447" y="776875"/>
            <a:chExt cx="3154200" cy="285900"/>
          </a:xfrm>
        </p:grpSpPr>
        <p:sp>
          <p:nvSpPr>
            <p:cNvPr id="429" name="Google Shape;429;p68"/>
            <p:cNvSpPr/>
            <p:nvPr/>
          </p:nvSpPr>
          <p:spPr>
            <a:xfrm>
              <a:off x="2615447" y="777025"/>
              <a:ext cx="3154200" cy="285600"/>
            </a:xfrm>
            <a:prstGeom prst="roundRect">
              <a:avLst>
                <a:gd fmla="val 16667" name="adj"/>
              </a:avLst>
            </a:prstGeom>
            <a:solidFill>
              <a:srgbClr val="2C3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8"/>
            <p:cNvSpPr/>
            <p:nvPr/>
          </p:nvSpPr>
          <p:spPr>
            <a:xfrm>
              <a:off x="2880050" y="776875"/>
              <a:ext cx="2625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050" lIns="136000" spcFirstLastPara="1" rIns="136000" wrap="square" tIns="680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Quattrocento Sans"/>
                <a:buNone/>
              </a:pPr>
              <a:r>
                <a:rPr b="1" i="0" lang="en" sz="9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Score Alcançado:  </a:t>
              </a:r>
              <a:r>
                <a:rPr b="1" lang="en" sz="9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0.39378  </a:t>
              </a:r>
              <a:r>
                <a:rPr b="1" i="0" lang="en" sz="9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b="1" lang="en" sz="9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0.43883 - public</a:t>
              </a:r>
              <a:r>
                <a:rPr b="1" i="0" lang="en" sz="9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)</a:t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68"/>
          <p:cNvSpPr txBox="1"/>
          <p:nvPr/>
        </p:nvSpPr>
        <p:spPr>
          <a:xfrm>
            <a:off x="311700" y="82225"/>
            <a:ext cx="426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[0.39378] [Luciano]</a:t>
            </a:r>
            <a:endParaRPr/>
          </a:p>
        </p:txBody>
      </p:sp>
      <p:pic>
        <p:nvPicPr>
          <p:cNvPr id="432" name="Google Shape;432;p68" title="pipeline_ranking_improved-removebg-preview.png"/>
          <p:cNvPicPr preferRelativeResize="0"/>
          <p:nvPr/>
        </p:nvPicPr>
        <p:blipFill rotWithShape="1">
          <a:blip r:embed="rId3">
            <a:alphaModFix/>
          </a:blip>
          <a:srcRect b="32302" l="0" r="0" t="29991"/>
          <a:stretch/>
        </p:blipFill>
        <p:spPr>
          <a:xfrm>
            <a:off x="3111500" y="4195450"/>
            <a:ext cx="2921000" cy="7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/>
          <p:nvPr/>
        </p:nvSpPr>
        <p:spPr>
          <a:xfrm>
            <a:off x="799123" y="285750"/>
            <a:ext cx="7617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025"/>
              <a:buFont typeface="Quattrocento Sans"/>
              <a:buNone/>
            </a:pPr>
            <a:r>
              <a:rPr b="1" i="0" lang="en" sz="2025" u="none" cap="none" strike="noStrike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Desafios e Limitações</a:t>
            </a:r>
            <a:endParaRPr b="0" i="0" sz="202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8" name="Google Shape;438;p69"/>
          <p:cNvGrpSpPr/>
          <p:nvPr/>
        </p:nvGrpSpPr>
        <p:grpSpPr>
          <a:xfrm>
            <a:off x="637350" y="671550"/>
            <a:ext cx="7869300" cy="991200"/>
            <a:chOff x="547175" y="787225"/>
            <a:chExt cx="7869300" cy="991200"/>
          </a:xfrm>
        </p:grpSpPr>
        <p:sp>
          <p:nvSpPr>
            <p:cNvPr id="439" name="Google Shape;439;p69"/>
            <p:cNvSpPr/>
            <p:nvPr/>
          </p:nvSpPr>
          <p:spPr>
            <a:xfrm>
              <a:off x="582875" y="787225"/>
              <a:ext cx="7833600" cy="9912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9"/>
            <p:cNvSpPr/>
            <p:nvPr/>
          </p:nvSpPr>
          <p:spPr>
            <a:xfrm>
              <a:off x="547175" y="787225"/>
              <a:ext cx="35700" cy="9912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9"/>
            <p:cNvSpPr/>
            <p:nvPr/>
          </p:nvSpPr>
          <p:spPr>
            <a:xfrm>
              <a:off x="681800" y="856850"/>
              <a:ext cx="7390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350"/>
                <a:buFont typeface="Quattrocento Sans"/>
                <a:buNone/>
              </a:pPr>
              <a:r>
                <a:rPr b="1" i="0" lang="en" sz="1350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Indexação Expandida</a:t>
              </a:r>
              <a:endParaRPr b="0" i="0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9"/>
            <p:cNvSpPr/>
            <p:nvPr/>
          </p:nvSpPr>
          <p:spPr>
            <a:xfrm>
              <a:off x="681800" y="1212250"/>
              <a:ext cx="7462200" cy="44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rPr b="1" i="0" lang="en" sz="1125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Problema: </a:t>
              </a:r>
              <a:r>
                <a:rPr lang="en" sz="1125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Embora a indexação com N-grams e keyphrases (gensim) visasse enriquecer a representação dos documentos, seu uso não resultou em diferenças significativas no score final em comparação com o índice básico.</a:t>
              </a:r>
              <a:endParaRPr b="0" i="0" sz="1125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69"/>
          <p:cNvGrpSpPr/>
          <p:nvPr/>
        </p:nvGrpSpPr>
        <p:grpSpPr>
          <a:xfrm>
            <a:off x="637350" y="1868600"/>
            <a:ext cx="7869300" cy="931800"/>
            <a:chOff x="547175" y="2281925"/>
            <a:chExt cx="7869300" cy="931800"/>
          </a:xfrm>
        </p:grpSpPr>
        <p:sp>
          <p:nvSpPr>
            <p:cNvPr id="444" name="Google Shape;444;p69"/>
            <p:cNvSpPr/>
            <p:nvPr/>
          </p:nvSpPr>
          <p:spPr>
            <a:xfrm>
              <a:off x="547175" y="2281925"/>
              <a:ext cx="7869300" cy="931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9"/>
            <p:cNvSpPr/>
            <p:nvPr/>
          </p:nvSpPr>
          <p:spPr>
            <a:xfrm>
              <a:off x="547175" y="2281925"/>
              <a:ext cx="35700" cy="9318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9"/>
            <p:cNvSpPr/>
            <p:nvPr/>
          </p:nvSpPr>
          <p:spPr>
            <a:xfrm>
              <a:off x="690050" y="2424800"/>
              <a:ext cx="6929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350"/>
                <a:buFont typeface="Quattrocento Sans"/>
                <a:buNone/>
              </a:pPr>
              <a:r>
                <a:rPr b="1" i="0" lang="en" sz="1350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Variações de Parâmetros BM25 Isoladas</a:t>
              </a:r>
              <a:endParaRPr b="0" i="0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9"/>
            <p:cNvSpPr/>
            <p:nvPr/>
          </p:nvSpPr>
          <p:spPr>
            <a:xfrm>
              <a:off x="690050" y="2758775"/>
              <a:ext cx="746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rPr b="1" i="0" lang="en" sz="1125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Problema: </a:t>
              </a:r>
              <a:r>
                <a:rPr lang="en" sz="1125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 otimização isolada dos parâmetros específicos do BM25 (bm25.b, bm25.k_1, bm25.k_3) resultou na pontuação mais baixa entre as top 5 submissões.</a:t>
              </a:r>
              <a:endParaRPr sz="11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t/>
              </a:r>
              <a:endParaRPr b="1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48" name="Google Shape;448;p69"/>
          <p:cNvGrpSpPr/>
          <p:nvPr/>
        </p:nvGrpSpPr>
        <p:grpSpPr>
          <a:xfrm>
            <a:off x="637350" y="3006245"/>
            <a:ext cx="7869300" cy="850505"/>
            <a:chOff x="547175" y="3328220"/>
            <a:chExt cx="7869300" cy="850505"/>
          </a:xfrm>
        </p:grpSpPr>
        <p:sp>
          <p:nvSpPr>
            <p:cNvPr id="449" name="Google Shape;449;p69"/>
            <p:cNvSpPr/>
            <p:nvPr/>
          </p:nvSpPr>
          <p:spPr>
            <a:xfrm>
              <a:off x="547175" y="3328225"/>
              <a:ext cx="7869300" cy="8505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9"/>
            <p:cNvSpPr/>
            <p:nvPr/>
          </p:nvSpPr>
          <p:spPr>
            <a:xfrm>
              <a:off x="547175" y="3328220"/>
              <a:ext cx="35700" cy="8505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9"/>
            <p:cNvSpPr/>
            <p:nvPr/>
          </p:nvSpPr>
          <p:spPr>
            <a:xfrm>
              <a:off x="690050" y="3471088"/>
              <a:ext cx="6929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350"/>
                <a:buFont typeface="Quattrocento Sans"/>
                <a:buNone/>
              </a:pPr>
              <a:r>
                <a:rPr b="1" i="0" lang="en" sz="1350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Re-rankers Neurais Avançados (MonoT5 e DuoT5)</a:t>
              </a:r>
              <a:endParaRPr b="0" i="0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9"/>
            <p:cNvSpPr/>
            <p:nvPr/>
          </p:nvSpPr>
          <p:spPr>
            <a:xfrm>
              <a:off x="690050" y="3826500"/>
              <a:ext cx="7462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rPr b="1" i="0" lang="en" sz="1125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Problema: </a:t>
              </a:r>
              <a:r>
                <a:rPr lang="en" sz="1125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Apesar de promissores para capturar relações semânticas profundas, esses modelos não foram incluídos nas top 5 submissões.</a:t>
              </a:r>
              <a:endParaRPr sz="112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t/>
              </a:r>
              <a:endParaRPr b="1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53" name="Google Shape;453;p69"/>
          <p:cNvGrpSpPr/>
          <p:nvPr/>
        </p:nvGrpSpPr>
        <p:grpSpPr>
          <a:xfrm>
            <a:off x="637350" y="4062600"/>
            <a:ext cx="7869300" cy="931875"/>
            <a:chOff x="547175" y="4228800"/>
            <a:chExt cx="7869300" cy="931875"/>
          </a:xfrm>
        </p:grpSpPr>
        <p:sp>
          <p:nvSpPr>
            <p:cNvPr id="454" name="Google Shape;454;p69"/>
            <p:cNvSpPr/>
            <p:nvPr/>
          </p:nvSpPr>
          <p:spPr>
            <a:xfrm>
              <a:off x="547175" y="4228800"/>
              <a:ext cx="7869300" cy="931800"/>
            </a:xfrm>
            <a:prstGeom prst="rect">
              <a:avLst/>
            </a:prstGeom>
            <a:solidFill>
              <a:srgbClr val="F8F9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9"/>
            <p:cNvSpPr/>
            <p:nvPr/>
          </p:nvSpPr>
          <p:spPr>
            <a:xfrm>
              <a:off x="547175" y="4228800"/>
              <a:ext cx="35700" cy="931800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9"/>
            <p:cNvSpPr/>
            <p:nvPr/>
          </p:nvSpPr>
          <p:spPr>
            <a:xfrm>
              <a:off x="690050" y="4321875"/>
              <a:ext cx="6929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350"/>
                <a:buFont typeface="Quattrocento Sans"/>
                <a:buNone/>
              </a:pPr>
              <a:r>
                <a:rPr b="1" i="0" lang="en" sz="1350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Recuperação Densa (Dense Retrieval) como Solução Única</a:t>
              </a:r>
              <a:endParaRPr b="0" i="0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9"/>
            <p:cNvSpPr/>
            <p:nvPr/>
          </p:nvSpPr>
          <p:spPr>
            <a:xfrm>
              <a:off x="690050" y="4578975"/>
              <a:ext cx="7462200" cy="58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C3E50"/>
                </a:buClr>
                <a:buSzPts val="1125"/>
                <a:buFont typeface="Quattrocento Sans"/>
                <a:buNone/>
              </a:pPr>
              <a:r>
                <a:rPr b="1" i="0" lang="en" sz="1125" u="none" cap="none" strike="noStrike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Problema: </a:t>
              </a:r>
              <a:r>
                <a:rPr lang="en" sz="1125">
                  <a:solidFill>
                    <a:srgbClr val="2C3E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Embora explorada como uma linha de pesquisa avançada para similaridade semântica, não se destacou como a estratégia de melhor desempenho por si só ou nas combinações testadas que levaram aos melhores scores.</a:t>
              </a:r>
              <a:endParaRPr b="1" sz="1125">
                <a:solidFill>
                  <a:srgbClr val="2C3E5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0.39997</a:t>
            </a:r>
            <a:r>
              <a:rPr lang="en"/>
              <a:t>] – [Arthur Codama]</a:t>
            </a:r>
            <a:endParaRPr/>
          </a:p>
        </p:txBody>
      </p:sp>
      <p:sp>
        <p:nvSpPr>
          <p:cNvPr id="463" name="Google Shape;46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Bibliotecas utilizadas: </a:t>
            </a:r>
            <a:r>
              <a:rPr lang="en"/>
              <a:t>Pyserini (Lucene), SentenceTransformers e LightGBM.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 pré-processamento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Indíces: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Esparso: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Título + keywords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Denso (“msmarco-MiniLM-L6-v3”)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Título, keywords e texto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[0.39997] – [Arthur Codama]</a:t>
            </a:r>
            <a:endParaRPr/>
          </a:p>
        </p:txBody>
      </p:sp>
      <p:sp>
        <p:nvSpPr>
          <p:cNvPr id="469" name="Google Shape;46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de Busca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Esparsa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BM25 com soma ponderada dos índices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Similaridade de cosseno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Híbrida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Reciprocal Rank Fusion com esparsa + densa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LTR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LambdaMART (LambdaRank + GBDT)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Esparsa e Densa</a:t>
            </a:r>
            <a:endParaRPr/>
          </a:p>
        </p:txBody>
      </p:sp>
      <p:pic>
        <p:nvPicPr>
          <p:cNvPr id="470" name="Google Shape;47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975" y="1987275"/>
            <a:ext cx="3877025" cy="1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[0.39997] – [Arthur Codama]</a:t>
            </a:r>
            <a:endParaRPr/>
          </a:p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Melhores resultados (P</a:t>
            </a:r>
            <a:r>
              <a:rPr lang="en"/>
              <a:t>rivado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Híbrida (0.40337)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BM25: B=0.3 e K1 =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RRF: K=60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LTR</a:t>
            </a:r>
            <a:r>
              <a:rPr lang="en"/>
              <a:t> (0.36223)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Esparsa (0.35649)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BM25: B=0.3 e K1 = 0.6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Densa (0.28855)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[0.40067] – [Jorge e Vitor]</a:t>
            </a:r>
            <a:endParaRPr/>
          </a:p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Toolkit: PyTerrier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Index:</a:t>
            </a:r>
            <a:endParaRPr sz="220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Pré processamento: Padrão do PyTerrier (Porter + Stopword Removal)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Documento: Título + Texto + Keywords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Baselines:</a:t>
            </a:r>
            <a:endParaRPr sz="2200"/>
          </a:p>
          <a:p>
            <a:pPr indent="-3263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TF-IDF: 0.29123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BM25: 0.29283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BM25 (pyserini): 0.31120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QLD (pyserini): 0.30940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RM3 (pyserini): 0.30699</a:t>
            </a:r>
            <a:endParaRPr sz="2200"/>
          </a:p>
          <a:p>
            <a:pPr indent="-3263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Rocchio (pyserini): 0.30549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[0.40067] – [Jorge e Vitor]</a:t>
            </a:r>
            <a:endParaRPr/>
          </a:p>
        </p:txBody>
      </p:sp>
      <p:sp>
        <p:nvSpPr>
          <p:cNvPr id="488" name="Google Shape;48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Estratégia final: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Combinação de DPH com inL2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Expansão de consultas com Bo1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[0.40067] – [Jorge e Vitor]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Estratégias que não funcionaram: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Dense Retrieval com all-MiniLM-L6-v2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Muito demorado (+7 horas) e consome muito armazenamento (~38gb)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Learning to Rank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Resultados não foram promissores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6"/>
          <p:cNvSpPr txBox="1"/>
          <p:nvPr>
            <p:ph type="title"/>
          </p:nvPr>
        </p:nvSpPr>
        <p:spPr>
          <a:xfrm>
            <a:off x="299725" y="266925"/>
            <a:ext cx="83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0.40327 - [Gabriel Lima Barros e Isabella Vignoli Gonçalves]</a:t>
            </a:r>
            <a:endParaRPr b="1" sz="2497"/>
          </a:p>
        </p:txBody>
      </p:sp>
      <p:pic>
        <p:nvPicPr>
          <p:cNvPr id="500" name="Google Shape;50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450" y="39675"/>
            <a:ext cx="822525" cy="6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1" name="Google Shape;501;p76"/>
          <p:cNvCxnSpPr/>
          <p:nvPr/>
        </p:nvCxnSpPr>
        <p:spPr>
          <a:xfrm flipH="1" rot="10800000">
            <a:off x="432150" y="824475"/>
            <a:ext cx="8279700" cy="9600"/>
          </a:xfrm>
          <a:prstGeom prst="straightConnector1">
            <a:avLst/>
          </a:prstGeom>
          <a:noFill/>
          <a:ln cap="flat" cmpd="sng" w="19050">
            <a:solidFill>
              <a:srgbClr val="CA0E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76"/>
          <p:cNvSpPr/>
          <p:nvPr/>
        </p:nvSpPr>
        <p:spPr>
          <a:xfrm>
            <a:off x="359325" y="1003950"/>
            <a:ext cx="8338800" cy="873900"/>
          </a:xfrm>
          <a:prstGeom prst="roundRect">
            <a:avLst>
              <a:gd fmla="val 16667" name="adj"/>
            </a:avLst>
          </a:prstGeom>
          <a:solidFill>
            <a:srgbClr val="97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A estratégia foi expandir a consulta usando a técnica de </a:t>
            </a:r>
            <a:r>
              <a:rPr b="1" lang="en" sz="2000">
                <a:solidFill>
                  <a:schemeClr val="lt2"/>
                </a:solidFill>
              </a:rPr>
              <a:t>Pseudo-Relevance Feedback RM3</a:t>
            </a:r>
            <a:r>
              <a:rPr lang="en" sz="2000">
                <a:solidFill>
                  <a:schemeClr val="lt2"/>
                </a:solidFill>
              </a:rPr>
              <a:t> e, em seguida, realizar um refinamento da ordenação dos resultados com o modelo </a:t>
            </a:r>
            <a:r>
              <a:rPr b="1" lang="en" sz="2000">
                <a:solidFill>
                  <a:schemeClr val="lt2"/>
                </a:solidFill>
              </a:rPr>
              <a:t>DPH</a:t>
            </a:r>
            <a:endParaRPr b="1" sz="1500">
              <a:solidFill>
                <a:schemeClr val="lt2"/>
              </a:solidFill>
            </a:endParaRPr>
          </a:p>
        </p:txBody>
      </p:sp>
      <p:sp>
        <p:nvSpPr>
          <p:cNvPr id="503" name="Google Shape;503;p76"/>
          <p:cNvSpPr/>
          <p:nvPr/>
        </p:nvSpPr>
        <p:spPr>
          <a:xfrm>
            <a:off x="2755563" y="3045575"/>
            <a:ext cx="5994000" cy="8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504" name="Google Shape;504;p76"/>
          <p:cNvSpPr txBox="1"/>
          <p:nvPr>
            <p:ph idx="1" type="body"/>
          </p:nvPr>
        </p:nvSpPr>
        <p:spPr>
          <a:xfrm>
            <a:off x="2355238" y="3013050"/>
            <a:ext cx="64293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Usa os documentos mais relevantes da recuperação inicial para gerar termos adicionais -&gt; Melhorar o recall da consulta, incluindo </a:t>
            </a:r>
            <a:r>
              <a:rPr b="1" lang="en" sz="1400">
                <a:solidFill>
                  <a:schemeClr val="dk1"/>
                </a:solidFill>
              </a:rPr>
              <a:t>sinônimos </a:t>
            </a:r>
            <a:r>
              <a:rPr lang="en" sz="1400">
                <a:solidFill>
                  <a:schemeClr val="dk1"/>
                </a:solidFill>
              </a:rPr>
              <a:t>ou </a:t>
            </a:r>
            <a:r>
              <a:rPr b="1" lang="en" sz="1400">
                <a:solidFill>
                  <a:schemeClr val="dk1"/>
                </a:solidFill>
              </a:rPr>
              <a:t>termos relacionados</a:t>
            </a:r>
            <a:r>
              <a:rPr lang="en" sz="1400">
                <a:solidFill>
                  <a:schemeClr val="dk1"/>
                </a:solidFill>
              </a:rPr>
              <a:t> que não foram capturados inicialmente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5" name="Google Shape;505;p76"/>
          <p:cNvSpPr/>
          <p:nvPr/>
        </p:nvSpPr>
        <p:spPr>
          <a:xfrm>
            <a:off x="359463" y="3045663"/>
            <a:ext cx="2396100" cy="873900"/>
          </a:xfrm>
          <a:prstGeom prst="roundRect">
            <a:avLst>
              <a:gd fmla="val 16667" name="adj"/>
            </a:avLst>
          </a:prstGeom>
          <a:solidFill>
            <a:srgbClr val="97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Expansão de Consulta com RM3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06" name="Google Shape;506;p76"/>
          <p:cNvSpPr/>
          <p:nvPr/>
        </p:nvSpPr>
        <p:spPr>
          <a:xfrm>
            <a:off x="2755563" y="2024750"/>
            <a:ext cx="5994000" cy="8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507" name="Google Shape;507;p76"/>
          <p:cNvSpPr txBox="1"/>
          <p:nvPr>
            <p:ph idx="1" type="body"/>
          </p:nvPr>
        </p:nvSpPr>
        <p:spPr>
          <a:xfrm>
            <a:off x="2790549" y="1954050"/>
            <a:ext cx="59940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É utilizado para recuperar uma lista inicial de documentos com base em uma medição probabilística de relevância</a:t>
            </a:r>
            <a:endParaRPr sz="1700">
              <a:solidFill>
                <a:schemeClr val="dk1"/>
              </a:solidFill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8" name="Google Shape;508;p76"/>
          <p:cNvSpPr/>
          <p:nvPr/>
        </p:nvSpPr>
        <p:spPr>
          <a:xfrm>
            <a:off x="359463" y="2024838"/>
            <a:ext cx="2396100" cy="873900"/>
          </a:xfrm>
          <a:prstGeom prst="roundRect">
            <a:avLst>
              <a:gd fmla="val 16667" name="adj"/>
            </a:avLst>
          </a:prstGeom>
          <a:solidFill>
            <a:srgbClr val="97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Uso de DPH (Primeira vez)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509" name="Google Shape;509;p76"/>
          <p:cNvSpPr/>
          <p:nvPr/>
        </p:nvSpPr>
        <p:spPr>
          <a:xfrm>
            <a:off x="2755425" y="4104750"/>
            <a:ext cx="5994000" cy="87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2755575" y="4060275"/>
            <a:ext cx="63912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Após a expansão da consulta, o DPH é reaplicado para refinar o ranking, considerando os novos termos da consulta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76"/>
          <p:cNvSpPr/>
          <p:nvPr/>
        </p:nvSpPr>
        <p:spPr>
          <a:xfrm>
            <a:off x="359325" y="4104838"/>
            <a:ext cx="2396100" cy="873900"/>
          </a:xfrm>
          <a:prstGeom prst="roundRect">
            <a:avLst>
              <a:gd fmla="val 16667" name="adj"/>
            </a:avLst>
          </a:prstGeom>
          <a:solidFill>
            <a:srgbClr val="97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</a:rPr>
              <a:t>Uso de DPH (Segunda vez)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/>
          <p:nvPr>
            <p:ph type="title"/>
          </p:nvPr>
        </p:nvSpPr>
        <p:spPr>
          <a:xfrm>
            <a:off x="373125" y="170050"/>
            <a:ext cx="833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en" sz="2222"/>
              <a:t>0.40327 - [Gabriel Lima Barros e Isabella Vignoli Gonçalves]</a:t>
            </a:r>
            <a:endParaRPr b="1" sz="272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t/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t/>
            </a:r>
            <a:endParaRPr sz="2320"/>
          </a:p>
        </p:txBody>
      </p:sp>
      <p:pic>
        <p:nvPicPr>
          <p:cNvPr id="517" name="Google Shape;5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450" y="39675"/>
            <a:ext cx="822525" cy="63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77"/>
          <p:cNvCxnSpPr/>
          <p:nvPr/>
        </p:nvCxnSpPr>
        <p:spPr>
          <a:xfrm flipH="1" rot="10800000">
            <a:off x="432150" y="791875"/>
            <a:ext cx="8279700" cy="9600"/>
          </a:xfrm>
          <a:prstGeom prst="straightConnector1">
            <a:avLst/>
          </a:prstGeom>
          <a:noFill/>
          <a:ln cap="flat" cmpd="sng" w="19050">
            <a:solidFill>
              <a:srgbClr val="CA0E2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9" name="Google Shape;51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950" y="989275"/>
            <a:ext cx="6517801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77"/>
          <p:cNvSpPr/>
          <p:nvPr/>
        </p:nvSpPr>
        <p:spPr>
          <a:xfrm>
            <a:off x="88175" y="1035475"/>
            <a:ext cx="2396100" cy="944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EEEEE"/>
              </a:solidFill>
            </a:endParaRPr>
          </a:p>
        </p:txBody>
      </p:sp>
      <p:sp>
        <p:nvSpPr>
          <p:cNvPr id="521" name="Google Shape;521;p77"/>
          <p:cNvSpPr txBox="1"/>
          <p:nvPr/>
        </p:nvSpPr>
        <p:spPr>
          <a:xfrm>
            <a:off x="88175" y="1035475"/>
            <a:ext cx="2396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Pipeline é definido como a sequência DPH &gt;&gt; RM3 &gt;&gt; DPH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522" name="Google Shape;522;p77"/>
          <p:cNvCxnSpPr/>
          <p:nvPr/>
        </p:nvCxnSpPr>
        <p:spPr>
          <a:xfrm>
            <a:off x="1249125" y="202800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77"/>
          <p:cNvSpPr/>
          <p:nvPr/>
        </p:nvSpPr>
        <p:spPr>
          <a:xfrm>
            <a:off x="88175" y="2458625"/>
            <a:ext cx="2396100" cy="944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EEEEE"/>
              </a:solidFill>
            </a:endParaRPr>
          </a:p>
        </p:txBody>
      </p:sp>
      <p:sp>
        <p:nvSpPr>
          <p:cNvPr id="524" name="Google Shape;524;p77"/>
          <p:cNvSpPr txBox="1"/>
          <p:nvPr/>
        </p:nvSpPr>
        <p:spPr>
          <a:xfrm>
            <a:off x="88175" y="2381500"/>
            <a:ext cx="23961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consultas são transformadas aplicando o pipeline para gerar os resultados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cxnSp>
        <p:nvCxnSpPr>
          <p:cNvPr id="525" name="Google Shape;525;p77"/>
          <p:cNvCxnSpPr/>
          <p:nvPr/>
        </p:nvCxnSpPr>
        <p:spPr>
          <a:xfrm>
            <a:off x="1249125" y="3451150"/>
            <a:ext cx="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77"/>
          <p:cNvSpPr/>
          <p:nvPr/>
        </p:nvSpPr>
        <p:spPr>
          <a:xfrm>
            <a:off x="88175" y="3881775"/>
            <a:ext cx="2396100" cy="944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97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EEEEE"/>
              </a:solidFill>
            </a:endParaRPr>
          </a:p>
        </p:txBody>
      </p:sp>
      <p:sp>
        <p:nvSpPr>
          <p:cNvPr id="527" name="Google Shape;527;p77"/>
          <p:cNvSpPr txBox="1"/>
          <p:nvPr/>
        </p:nvSpPr>
        <p:spPr>
          <a:xfrm>
            <a:off x="88175" y="3881775"/>
            <a:ext cx="23961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resultados são ordenados por relevância e limite de 100 resultados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[</a:t>
            </a:r>
            <a:r>
              <a:rPr lang="en"/>
              <a:t>0.35726</a:t>
            </a:r>
            <a:r>
              <a:rPr lang="en"/>
              <a:t>] – [Arthur e Philipe]</a:t>
            </a:r>
            <a:endParaRPr/>
          </a:p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Toolkit: PyTerrier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Index: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Indexador PyTerrier (Porter + Stopword Removal), separando nos campos do corpus (separando em título, keywords e texto)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Pipeline: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BM25 &gt; RM3 &gt; BM25 + TF + PL2 + Dirichlet &gt; LTR (LightGBM) &gt; Cross-Encoder (cross-encoder/ms-marco-MiniLM-L-6-v2)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[0.43100] – [Luis Antonio Duarte Sousa]</a:t>
            </a:r>
            <a:endParaRPr/>
          </a:p>
        </p:txBody>
      </p:sp>
      <p:sp>
        <p:nvSpPr>
          <p:cNvPr id="533" name="Google Shape;533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78" title="Captura de tela de 2025-06-25 12-24-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[0.41619] – [Giovana e Clara]</a:t>
            </a:r>
            <a:endParaRPr/>
          </a:p>
        </p:txBody>
      </p:sp>
      <p:sp>
        <p:nvSpPr>
          <p:cNvPr id="540" name="Google Shape;54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Index:</a:t>
            </a:r>
            <a:endParaRPr sz="2200"/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Pré processamento: Remoção de stop worlds, steeming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Documento: Título + Texto + Keywords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Index: pyterrier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Ranks iniciais:</a:t>
            </a:r>
            <a:endParaRPr sz="2200"/>
          </a:p>
          <a:p>
            <a:pPr indent="-35782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TF-IDF: 0.29415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BM25: 0.29302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DFIC: 0.31547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DPH: 0.32205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[0.41619] – [Giovana e Clara]</a:t>
            </a:r>
            <a:endParaRPr/>
          </a:p>
        </p:txBody>
      </p:sp>
      <p:sp>
        <p:nvSpPr>
          <p:cNvPr id="546" name="Google Shape;546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Estratégia final: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Rank com DFIC e DPH, utilizando query expansion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Normalização dos scores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União dos rankings associando pesos a cada rankeador 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[0.41619] – [Giovana e Clara]</a:t>
            </a:r>
            <a:endParaRPr/>
          </a:p>
        </p:txBody>
      </p:sp>
      <p:sp>
        <p:nvSpPr>
          <p:cNvPr id="552" name="Google Shape;552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Estratégias que não funcionaram: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 to rank (Random forest e Xgboost)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Utilização de mais rankeadores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0.42878 – [Caio, Lucas e Victor]</a:t>
            </a:r>
            <a:endParaRPr/>
          </a:p>
        </p:txBody>
      </p:sp>
      <p:sp>
        <p:nvSpPr>
          <p:cNvPr id="558" name="Google Shape;558;p82"/>
          <p:cNvSpPr txBox="1"/>
          <p:nvPr>
            <p:ph idx="1" type="body"/>
          </p:nvPr>
        </p:nvSpPr>
        <p:spPr>
          <a:xfrm>
            <a:off x="1995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Pré-processamento: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Tokenização.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Remoção de stopwords.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Stemming.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Indexação e matching: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Primeiro momento: Pyserini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Depois: Pyterrier (Multiprocessing durante Indexação)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Score 0.42878 – [Caio, Lucas e Victor]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Recuperação supervisionada / Learning to Rank:</a:t>
            </a:r>
            <a:endParaRPr sz="1660"/>
          </a:p>
          <a:p>
            <a:pPr indent="-3340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LambdaMART com LightGBM. 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0"/>
              <a:t>Features usadas:</a:t>
            </a:r>
            <a:endParaRPr sz="1660"/>
          </a:p>
          <a:p>
            <a:pPr indent="-3340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BM25, TF-IDF e PL2.</a:t>
            </a:r>
            <a:endParaRPr sz="16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660"/>
              <a:t>Aperfeiçoamento:</a:t>
            </a:r>
            <a:endParaRPr sz="1660"/>
          </a:p>
          <a:p>
            <a:pPr indent="-3340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Ponderar o texto por seu campo (Title, body, Keywords)</a:t>
            </a:r>
            <a:endParaRPr sz="1660"/>
          </a:p>
          <a:p>
            <a:pPr indent="-3340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60"/>
              <a:buChar char="●"/>
            </a:pPr>
            <a:r>
              <a:rPr lang="en" sz="1660"/>
              <a:t>BM25F na recuperação inicial (considera todos os campos de texto)</a:t>
            </a:r>
            <a:endParaRPr sz="166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Score 0.42878 – [Caio, Lucas e Victor]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Tentativas de re-ranqueamento com modelos neurais (frustradas):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CEDR (Contextualized Embeddings for Document Ranking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MonoT5 (pointwise)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DuoT5 (pairwise)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0.42025 </a:t>
            </a:r>
            <a:r>
              <a:rPr lang="en"/>
              <a:t>– </a:t>
            </a:r>
            <a:r>
              <a:rPr lang="en"/>
              <a:t>Gabriel, Maria Luiza e Mariano</a:t>
            </a:r>
            <a:endParaRPr/>
          </a:p>
        </p:txBody>
      </p:sp>
      <p:grpSp>
        <p:nvGrpSpPr>
          <p:cNvPr id="576" name="Google Shape;576;p85"/>
          <p:cNvGrpSpPr/>
          <p:nvPr/>
        </p:nvGrpSpPr>
        <p:grpSpPr>
          <a:xfrm>
            <a:off x="2505500" y="1295650"/>
            <a:ext cx="4108200" cy="1449300"/>
            <a:chOff x="156650" y="1295725"/>
            <a:chExt cx="4108200" cy="1449300"/>
          </a:xfrm>
        </p:grpSpPr>
        <p:sp>
          <p:nvSpPr>
            <p:cNvPr id="577" name="Google Shape;577;p85"/>
            <p:cNvSpPr/>
            <p:nvPr/>
          </p:nvSpPr>
          <p:spPr>
            <a:xfrm>
              <a:off x="156650" y="1295725"/>
              <a:ext cx="4108200" cy="144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Indexing</a:t>
              </a:r>
              <a:endParaRPr/>
            </a:p>
          </p:txBody>
        </p:sp>
        <p:sp>
          <p:nvSpPr>
            <p:cNvPr id="578" name="Google Shape;578;p85"/>
            <p:cNvSpPr/>
            <p:nvPr/>
          </p:nvSpPr>
          <p:spPr>
            <a:xfrm>
              <a:off x="568850" y="1704325"/>
              <a:ext cx="959100" cy="6756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Corpus</a:t>
              </a:r>
              <a:endParaRPr/>
            </a:p>
          </p:txBody>
        </p:sp>
        <p:sp>
          <p:nvSpPr>
            <p:cNvPr id="579" name="Google Shape;579;p85"/>
            <p:cNvSpPr/>
            <p:nvPr/>
          </p:nvSpPr>
          <p:spPr>
            <a:xfrm>
              <a:off x="2893550" y="1704325"/>
              <a:ext cx="959100" cy="675600"/>
            </a:xfrm>
            <a:prstGeom prst="can">
              <a:avLst>
                <a:gd fmla="val 25000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Field index</a:t>
              </a:r>
              <a:endParaRPr/>
            </a:p>
          </p:txBody>
        </p:sp>
        <p:cxnSp>
          <p:nvCxnSpPr>
            <p:cNvPr id="580" name="Google Shape;580;p85"/>
            <p:cNvCxnSpPr>
              <a:stCxn id="578" idx="4"/>
              <a:endCxn id="579" idx="2"/>
            </p:cNvCxnSpPr>
            <p:nvPr/>
          </p:nvCxnSpPr>
          <p:spPr>
            <a:xfrm>
              <a:off x="1527950" y="2042125"/>
              <a:ext cx="136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81" name="Google Shape;581;p85"/>
          <p:cNvGrpSpPr/>
          <p:nvPr/>
        </p:nvGrpSpPr>
        <p:grpSpPr>
          <a:xfrm>
            <a:off x="800000" y="2379850"/>
            <a:ext cx="7711300" cy="2419325"/>
            <a:chOff x="800000" y="2379850"/>
            <a:chExt cx="7711300" cy="2419325"/>
          </a:xfrm>
        </p:grpSpPr>
        <p:cxnSp>
          <p:nvCxnSpPr>
            <p:cNvPr id="582" name="Google Shape;582;p85"/>
            <p:cNvCxnSpPr>
              <a:stCxn id="579" idx="3"/>
              <a:endCxn id="583" idx="1"/>
            </p:cNvCxnSpPr>
            <p:nvPr/>
          </p:nvCxnSpPr>
          <p:spPr>
            <a:xfrm rot="5400000">
              <a:off x="2486600" y="972700"/>
              <a:ext cx="1828200" cy="4642500"/>
            </a:xfrm>
            <a:prstGeom prst="bentConnector4">
              <a:avLst>
                <a:gd fmla="val 34578" name="adj1"/>
                <a:gd fmla="val 110999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4" name="Google Shape;584;p85"/>
            <p:cNvCxnSpPr>
              <a:stCxn id="583" idx="4"/>
              <a:endCxn id="585" idx="1"/>
            </p:cNvCxnSpPr>
            <p:nvPr/>
          </p:nvCxnSpPr>
          <p:spPr>
            <a:xfrm>
              <a:off x="2724950" y="4208188"/>
              <a:ext cx="4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86" name="Google Shape;586;p85"/>
            <p:cNvGrpSpPr/>
            <p:nvPr/>
          </p:nvGrpSpPr>
          <p:grpSpPr>
            <a:xfrm>
              <a:off x="800000" y="3197175"/>
              <a:ext cx="7519200" cy="1602000"/>
              <a:chOff x="800000" y="3197175"/>
              <a:chExt cx="7519200" cy="1602000"/>
            </a:xfrm>
          </p:grpSpPr>
          <p:sp>
            <p:nvSpPr>
              <p:cNvPr id="587" name="Google Shape;587;p85"/>
              <p:cNvSpPr/>
              <p:nvPr/>
            </p:nvSpPr>
            <p:spPr>
              <a:xfrm>
                <a:off x="800000" y="3197175"/>
                <a:ext cx="7519200" cy="16020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Scoring</a:t>
                </a:r>
                <a:endParaRPr/>
              </a:p>
            </p:txBody>
          </p:sp>
          <p:sp>
            <p:nvSpPr>
              <p:cNvPr id="583" name="Google Shape;583;p85"/>
              <p:cNvSpPr/>
              <p:nvPr/>
            </p:nvSpPr>
            <p:spPr>
              <a:xfrm>
                <a:off x="1079475" y="3861900"/>
                <a:ext cx="1645475" cy="692575"/>
              </a:xfrm>
              <a:prstGeom prst="flowChartMagneticDrum">
                <a:avLst/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BM25F</a:t>
                </a:r>
                <a:endParaRPr/>
              </a:p>
            </p:txBody>
          </p:sp>
          <p:sp>
            <p:nvSpPr>
              <p:cNvPr id="588" name="Google Shape;588;p85"/>
              <p:cNvSpPr/>
              <p:nvPr/>
            </p:nvSpPr>
            <p:spPr>
              <a:xfrm>
                <a:off x="6540525" y="3861900"/>
                <a:ext cx="1469475" cy="692575"/>
              </a:xfrm>
              <a:prstGeom prst="flowChartMagneticDrum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DPH</a:t>
                </a:r>
                <a:endParaRPr/>
              </a:p>
            </p:txBody>
          </p:sp>
          <p:sp>
            <p:nvSpPr>
              <p:cNvPr id="585" name="Google Shape;585;p85"/>
              <p:cNvSpPr/>
              <p:nvPr/>
            </p:nvSpPr>
            <p:spPr>
              <a:xfrm>
                <a:off x="3207125" y="3861912"/>
                <a:ext cx="882684" cy="692550"/>
              </a:xfrm>
              <a:prstGeom prst="flowChartMultidocumen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@100</a:t>
                </a:r>
                <a:endParaRPr/>
              </a:p>
            </p:txBody>
          </p:sp>
          <p:sp>
            <p:nvSpPr>
              <p:cNvPr id="589" name="Google Shape;589;p85"/>
              <p:cNvSpPr/>
              <p:nvPr/>
            </p:nvSpPr>
            <p:spPr>
              <a:xfrm>
                <a:off x="4715812" y="3861900"/>
                <a:ext cx="1198725" cy="692575"/>
              </a:xfrm>
              <a:prstGeom prst="flowChartMagneticDrum">
                <a:avLst/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RM3</a:t>
                </a:r>
                <a:endParaRPr/>
              </a:p>
            </p:txBody>
          </p:sp>
        </p:grpSp>
        <p:cxnSp>
          <p:nvCxnSpPr>
            <p:cNvPr id="590" name="Google Shape;590;p85"/>
            <p:cNvCxnSpPr>
              <a:stCxn id="585" idx="3"/>
              <a:endCxn id="589" idx="1"/>
            </p:cNvCxnSpPr>
            <p:nvPr/>
          </p:nvCxnSpPr>
          <p:spPr>
            <a:xfrm>
              <a:off x="4089809" y="4208187"/>
              <a:ext cx="62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1" name="Google Shape;591;p85"/>
            <p:cNvCxnSpPr>
              <a:stCxn id="589" idx="4"/>
              <a:endCxn id="588" idx="1"/>
            </p:cNvCxnSpPr>
            <p:nvPr/>
          </p:nvCxnSpPr>
          <p:spPr>
            <a:xfrm>
              <a:off x="5914537" y="4208188"/>
              <a:ext cx="62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2" name="Google Shape;592;p85"/>
            <p:cNvCxnSpPr>
              <a:stCxn id="588" idx="4"/>
            </p:cNvCxnSpPr>
            <p:nvPr/>
          </p:nvCxnSpPr>
          <p:spPr>
            <a:xfrm>
              <a:off x="8010000" y="4208188"/>
              <a:ext cx="501300" cy="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3" name="Google Shape;593;p85"/>
            <p:cNvCxnSpPr>
              <a:stCxn id="583" idx="4"/>
              <a:endCxn id="585" idx="1"/>
            </p:cNvCxnSpPr>
            <p:nvPr/>
          </p:nvCxnSpPr>
          <p:spPr>
            <a:xfrm>
              <a:off x="2724950" y="4208188"/>
              <a:ext cx="4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0.42025 – Gabriel, Maria Luiza e Mariano</a:t>
            </a:r>
            <a:endParaRPr/>
          </a:p>
        </p:txBody>
      </p:sp>
      <p:grpSp>
        <p:nvGrpSpPr>
          <p:cNvPr id="599" name="Google Shape;599;p86"/>
          <p:cNvGrpSpPr/>
          <p:nvPr/>
        </p:nvGrpSpPr>
        <p:grpSpPr>
          <a:xfrm>
            <a:off x="463800" y="2307850"/>
            <a:ext cx="4108200" cy="1449300"/>
            <a:chOff x="156650" y="1295725"/>
            <a:chExt cx="4108200" cy="1449300"/>
          </a:xfrm>
        </p:grpSpPr>
        <p:sp>
          <p:nvSpPr>
            <p:cNvPr id="600" name="Google Shape;600;p86"/>
            <p:cNvSpPr/>
            <p:nvPr/>
          </p:nvSpPr>
          <p:spPr>
            <a:xfrm>
              <a:off x="156650" y="1295725"/>
              <a:ext cx="4108200" cy="14493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Indexing</a:t>
              </a:r>
              <a:endParaRPr/>
            </a:p>
          </p:txBody>
        </p:sp>
        <p:sp>
          <p:nvSpPr>
            <p:cNvPr id="601" name="Google Shape;601;p86"/>
            <p:cNvSpPr/>
            <p:nvPr/>
          </p:nvSpPr>
          <p:spPr>
            <a:xfrm>
              <a:off x="568850" y="1704325"/>
              <a:ext cx="959100" cy="675600"/>
            </a:xfrm>
            <a:prstGeom prst="can">
              <a:avLst>
                <a:gd fmla="val 25000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Corpus</a:t>
              </a:r>
              <a:endParaRPr/>
            </a:p>
          </p:txBody>
        </p:sp>
        <p:sp>
          <p:nvSpPr>
            <p:cNvPr id="602" name="Google Shape;602;p86"/>
            <p:cNvSpPr/>
            <p:nvPr/>
          </p:nvSpPr>
          <p:spPr>
            <a:xfrm>
              <a:off x="2893550" y="1704325"/>
              <a:ext cx="959100" cy="675600"/>
            </a:xfrm>
            <a:prstGeom prst="can">
              <a:avLst>
                <a:gd fmla="val 25000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Field index</a:t>
              </a:r>
              <a:endParaRPr/>
            </a:p>
          </p:txBody>
        </p:sp>
        <p:cxnSp>
          <p:nvCxnSpPr>
            <p:cNvPr id="603" name="Google Shape;603;p86"/>
            <p:cNvCxnSpPr>
              <a:stCxn id="601" idx="4"/>
              <a:endCxn id="602" idx="2"/>
            </p:cNvCxnSpPr>
            <p:nvPr/>
          </p:nvCxnSpPr>
          <p:spPr>
            <a:xfrm>
              <a:off x="1527950" y="2042125"/>
              <a:ext cx="1365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04" name="Google Shape;604;p86"/>
          <p:cNvSpPr/>
          <p:nvPr/>
        </p:nvSpPr>
        <p:spPr>
          <a:xfrm>
            <a:off x="4966200" y="1437400"/>
            <a:ext cx="3866100" cy="319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Pre-process: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Lower-case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Normaliza acentuação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 aspas simples/dobradas e outras pontuações, como ‘!’ e ‘?’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PyTerrier index: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Steemer:</a:t>
            </a:r>
            <a:r>
              <a:rPr lang="en"/>
              <a:t> </a:t>
            </a:r>
            <a:r>
              <a:rPr lang="en"/>
              <a:t>TerrierStemmer.porter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Stopwords: </a:t>
            </a:r>
            <a:r>
              <a:rPr lang="en">
                <a:solidFill>
                  <a:schemeClr val="dk1"/>
                </a:solidFill>
              </a:rPr>
              <a:t>TerrierStemmer.english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Tokenizer:</a:t>
            </a:r>
            <a:r>
              <a:rPr lang="en">
                <a:solidFill>
                  <a:schemeClr val="dk1"/>
                </a:solidFill>
              </a:rPr>
              <a:t> TerrierTokenizer.english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Fields: </a:t>
            </a:r>
            <a:r>
              <a:rPr lang="en">
                <a:solidFill>
                  <a:schemeClr val="dk1"/>
                </a:solidFill>
              </a:rPr>
              <a:t>“title”, “text” and “keywords”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0.42025 – Gabriel, Maria Luiza e Mariano</a:t>
            </a:r>
            <a:endParaRPr/>
          </a:p>
        </p:txBody>
      </p:sp>
      <p:grpSp>
        <p:nvGrpSpPr>
          <p:cNvPr id="610" name="Google Shape;610;p87"/>
          <p:cNvGrpSpPr/>
          <p:nvPr/>
        </p:nvGrpSpPr>
        <p:grpSpPr>
          <a:xfrm>
            <a:off x="949229" y="1176937"/>
            <a:ext cx="7245537" cy="1597675"/>
            <a:chOff x="800000" y="3197175"/>
            <a:chExt cx="7711300" cy="1602000"/>
          </a:xfrm>
        </p:grpSpPr>
        <p:cxnSp>
          <p:nvCxnSpPr>
            <p:cNvPr id="611" name="Google Shape;611;p87"/>
            <p:cNvCxnSpPr>
              <a:stCxn id="612" idx="4"/>
              <a:endCxn id="613" idx="1"/>
            </p:cNvCxnSpPr>
            <p:nvPr/>
          </p:nvCxnSpPr>
          <p:spPr>
            <a:xfrm>
              <a:off x="2724950" y="4208188"/>
              <a:ext cx="4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14" name="Google Shape;614;p87"/>
            <p:cNvGrpSpPr/>
            <p:nvPr/>
          </p:nvGrpSpPr>
          <p:grpSpPr>
            <a:xfrm>
              <a:off x="800000" y="3197175"/>
              <a:ext cx="7519200" cy="1602000"/>
              <a:chOff x="800000" y="3197175"/>
              <a:chExt cx="7519200" cy="1602000"/>
            </a:xfrm>
          </p:grpSpPr>
          <p:sp>
            <p:nvSpPr>
              <p:cNvPr id="615" name="Google Shape;615;p87"/>
              <p:cNvSpPr/>
              <p:nvPr/>
            </p:nvSpPr>
            <p:spPr>
              <a:xfrm>
                <a:off x="800000" y="3197175"/>
                <a:ext cx="7519200" cy="16020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Scoring</a:t>
                </a:r>
                <a:endParaRPr/>
              </a:p>
            </p:txBody>
          </p:sp>
          <p:sp>
            <p:nvSpPr>
              <p:cNvPr id="612" name="Google Shape;612;p87"/>
              <p:cNvSpPr/>
              <p:nvPr/>
            </p:nvSpPr>
            <p:spPr>
              <a:xfrm>
                <a:off x="1079475" y="3861900"/>
                <a:ext cx="1645475" cy="692575"/>
              </a:xfrm>
              <a:prstGeom prst="flowChartMagneticDrum">
                <a:avLst/>
              </a:prstGeom>
              <a:solidFill>
                <a:srgbClr val="FCE5C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BM25F</a:t>
                </a:r>
                <a:endParaRPr/>
              </a:p>
            </p:txBody>
          </p:sp>
          <p:sp>
            <p:nvSpPr>
              <p:cNvPr id="616" name="Google Shape;616;p87"/>
              <p:cNvSpPr/>
              <p:nvPr/>
            </p:nvSpPr>
            <p:spPr>
              <a:xfrm>
                <a:off x="6540525" y="3861900"/>
                <a:ext cx="1469475" cy="692575"/>
              </a:xfrm>
              <a:prstGeom prst="flowChartMagneticDrum">
                <a:avLst/>
              </a:prstGeom>
              <a:solidFill>
                <a:srgbClr val="D0E0E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DPH</a:t>
                </a:r>
                <a:endParaRPr/>
              </a:p>
            </p:txBody>
          </p:sp>
          <p:sp>
            <p:nvSpPr>
              <p:cNvPr id="613" name="Google Shape;613;p87"/>
              <p:cNvSpPr/>
              <p:nvPr/>
            </p:nvSpPr>
            <p:spPr>
              <a:xfrm>
                <a:off x="3207125" y="3861912"/>
                <a:ext cx="882684" cy="692550"/>
              </a:xfrm>
              <a:prstGeom prst="flowChartMultidocumen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@100</a:t>
                </a:r>
                <a:endParaRPr/>
              </a:p>
            </p:txBody>
          </p:sp>
          <p:sp>
            <p:nvSpPr>
              <p:cNvPr id="617" name="Google Shape;617;p87"/>
              <p:cNvSpPr/>
              <p:nvPr/>
            </p:nvSpPr>
            <p:spPr>
              <a:xfrm>
                <a:off x="4715812" y="3861900"/>
                <a:ext cx="1198725" cy="692575"/>
              </a:xfrm>
              <a:prstGeom prst="flowChartMagneticDrum">
                <a:avLst/>
              </a:prstGeom>
              <a:solidFill>
                <a:srgbClr val="D9D2E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RM3</a:t>
                </a:r>
                <a:endParaRPr/>
              </a:p>
            </p:txBody>
          </p:sp>
        </p:grpSp>
        <p:cxnSp>
          <p:nvCxnSpPr>
            <p:cNvPr id="618" name="Google Shape;618;p87"/>
            <p:cNvCxnSpPr>
              <a:stCxn id="613" idx="3"/>
              <a:endCxn id="617" idx="1"/>
            </p:cNvCxnSpPr>
            <p:nvPr/>
          </p:nvCxnSpPr>
          <p:spPr>
            <a:xfrm>
              <a:off x="4089809" y="4208187"/>
              <a:ext cx="62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87"/>
            <p:cNvCxnSpPr>
              <a:stCxn id="617" idx="4"/>
              <a:endCxn id="616" idx="1"/>
            </p:cNvCxnSpPr>
            <p:nvPr/>
          </p:nvCxnSpPr>
          <p:spPr>
            <a:xfrm>
              <a:off x="5914537" y="4208188"/>
              <a:ext cx="626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0" name="Google Shape;620;p87"/>
            <p:cNvCxnSpPr>
              <a:stCxn id="616" idx="4"/>
            </p:cNvCxnSpPr>
            <p:nvPr/>
          </p:nvCxnSpPr>
          <p:spPr>
            <a:xfrm>
              <a:off x="8010000" y="4208188"/>
              <a:ext cx="501300" cy="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87"/>
            <p:cNvCxnSpPr>
              <a:stCxn id="612" idx="4"/>
              <a:endCxn id="613" idx="1"/>
            </p:cNvCxnSpPr>
            <p:nvPr/>
          </p:nvCxnSpPr>
          <p:spPr>
            <a:xfrm>
              <a:off x="2724950" y="4208188"/>
              <a:ext cx="482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2" name="Google Shape;622;p87"/>
          <p:cNvSpPr/>
          <p:nvPr/>
        </p:nvSpPr>
        <p:spPr>
          <a:xfrm>
            <a:off x="949225" y="3156250"/>
            <a:ext cx="4745100" cy="141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</a:t>
            </a:r>
            <a:r>
              <a:rPr lang="en"/>
              <a:t>tuning</a:t>
            </a:r>
            <a:r>
              <a:rPr lang="en"/>
              <a:t> for BM25F and RM3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Grid-search on train set → best local nDCG@100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Best local = best private ≠ best public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7"/>
          <p:cNvSpPr/>
          <p:nvPr/>
        </p:nvSpPr>
        <p:spPr>
          <a:xfrm>
            <a:off x="6106175" y="3156250"/>
            <a:ext cx="1917000" cy="1410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Weights</a:t>
            </a:r>
            <a:endParaRPr sz="8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title.weight: 2.5,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title.bias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: 1.8,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keywords.weight: 0.5,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keywords.bias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: 0.5,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text.weight: 0.5,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text.bias: 0.6,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fb_docs=12,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fb_terms=40,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Font typeface="Roboto Mono"/>
              <a:buChar char="●"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fb_lambda=0.65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[0.35726] – [Arthur e Philipe]</a:t>
            </a:r>
            <a:endParaRPr/>
          </a:p>
        </p:txBody>
      </p:sp>
      <p:pic>
        <p:nvPicPr>
          <p:cNvPr id="384" name="Google Shape;3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8" y="1829975"/>
            <a:ext cx="83915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0.46764</a:t>
            </a:r>
            <a:r>
              <a:rPr lang="en"/>
              <a:t>] – [JVHeHe - João Vítor, Helio, Henrique]</a:t>
            </a:r>
            <a:endParaRPr/>
          </a:p>
        </p:txBody>
      </p:sp>
      <p:sp>
        <p:nvSpPr>
          <p:cNvPr id="629" name="Google Shape;629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Reranqueamento Híbrido com BM25 + FAISS + Cross-Encoder</a:t>
            </a:r>
            <a:endParaRPr b="1" sz="20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Estratégia combinada envolvendo recuperação esparsa e densa, seguida de reranqueamento supervisionado.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Objetivo:</a:t>
            </a:r>
            <a:r>
              <a:rPr lang="en" sz="1500">
                <a:solidFill>
                  <a:schemeClr val="dk1"/>
                </a:solidFill>
              </a:rPr>
              <a:t> aumentar cobertura e precisão na identificação de entidades relevantes, usando diferentes perspectivas de recuperação.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[0.46764] – [JVHeHe - </a:t>
            </a:r>
            <a:r>
              <a:rPr lang="en"/>
              <a:t>João Vítor</a:t>
            </a:r>
            <a:r>
              <a:rPr lang="en"/>
              <a:t>, Helio, Henrique]</a:t>
            </a:r>
            <a:endParaRPr/>
          </a:p>
        </p:txBody>
      </p:sp>
      <p:sp>
        <p:nvSpPr>
          <p:cNvPr id="635" name="Google Shape;635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17">
                <a:solidFill>
                  <a:schemeClr val="dk1"/>
                </a:solidFill>
              </a:rPr>
              <a:t>Fluxo</a:t>
            </a:r>
            <a:endParaRPr b="1" sz="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1. Pré-processamento do corpus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Título duplicado no conteúdo para reforço semântico (field boosting).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2. Indexação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BM25 (Pyserini)</a:t>
            </a:r>
            <a:r>
              <a:rPr lang="en" sz="1500">
                <a:solidFill>
                  <a:schemeClr val="dk1"/>
                </a:solidFill>
              </a:rPr>
              <a:t>: indexação esparsa com storePositions, storeDocvectors e storeRaw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FAISS</a:t>
            </a:r>
            <a:r>
              <a:rPr lang="en" sz="1500">
                <a:solidFill>
                  <a:schemeClr val="dk1"/>
                </a:solidFill>
              </a:rPr>
              <a:t>: embeddings com msmarco-MiniLM-L-6-v3, indexados com IVFPQ (nlist=4096, m=96, bits=8).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3. Recuperação Inicial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Top-200 documentos por BM25 e FAISS, unificados por ID.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[0.46764] – [JVHeHe - </a:t>
            </a:r>
            <a:r>
              <a:rPr lang="en"/>
              <a:t>João Vítor</a:t>
            </a:r>
            <a:r>
              <a:rPr lang="en"/>
              <a:t>, Helio, Henrique]</a:t>
            </a:r>
            <a:endParaRPr/>
          </a:p>
        </p:txBody>
      </p:sp>
      <p:sp>
        <p:nvSpPr>
          <p:cNvPr id="641" name="Google Shape;641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Reranqueamento e Resultados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4. Reranking com Cross-Encoder (BAAI/bge-reranker-large)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Par de entrada: (query, doc), com batches de 32.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Classificação dos documentos combinados e seleção dos Top-100.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5. Resultados: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Boa cobertura e precisão com reranker supervisionado robusto.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Estratégia híbrida se mostrou mais efetiva do que abordagens puramente esparsas ou densas.</a:t>
            </a:r>
            <a:endParaRPr b="1" sz="313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Denise: 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Best Result 0.49266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7" name="Google Shape;647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METHODOLOGY</a:t>
            </a:r>
            <a:endParaRPr sz="1800"/>
          </a:p>
        </p:txBody>
      </p:sp>
      <p:sp>
        <p:nvSpPr>
          <p:cNvPr id="653" name="Google Shape;653;p92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Three Stage Pipeline</a:t>
            </a:r>
            <a:endParaRPr sz="1400"/>
          </a:p>
        </p:txBody>
      </p:sp>
      <p:sp>
        <p:nvSpPr>
          <p:cNvPr id="654" name="Google Shape;654;p92"/>
          <p:cNvSpPr txBox="1"/>
          <p:nvPr/>
        </p:nvSpPr>
        <p:spPr>
          <a:xfrm>
            <a:off x="5279375" y="17587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GPT-3.5-Turbo</a:t>
            </a:r>
            <a:b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(3 - 6 variations per query)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55" name="Google Shape;655;p92"/>
          <p:cNvSpPr txBox="1"/>
          <p:nvPr/>
        </p:nvSpPr>
        <p:spPr>
          <a:xfrm>
            <a:off x="5279375" y="1424075"/>
            <a:ext cx="3327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2: QUERY EXPANSION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56" name="Google Shape;656;p92"/>
          <p:cNvSpPr txBox="1"/>
          <p:nvPr/>
        </p:nvSpPr>
        <p:spPr>
          <a:xfrm>
            <a:off x="5037425" y="3677675"/>
            <a:ext cx="3997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Hybrid Fusion: Reciprocal Rank Fusion (RRF)  with k = 60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BM25 Parameters: k1=2.0, b=0.75 with custom text analysis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Score Combination: α=0.8 weighting toward Cross-Encoder scores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Hard Negative Sampling: Improved Cross-Encoder training effectiveness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57" name="Google Shape;657;p92"/>
          <p:cNvSpPr txBox="1"/>
          <p:nvPr/>
        </p:nvSpPr>
        <p:spPr>
          <a:xfrm>
            <a:off x="5279375" y="3343000"/>
            <a:ext cx="343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KEY TECHNICAL COMPONENTS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58" name="Google Shape;658;p92"/>
          <p:cNvSpPr txBox="1"/>
          <p:nvPr/>
        </p:nvSpPr>
        <p:spPr>
          <a:xfrm>
            <a:off x="791150" y="17587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BM25 + Dense Vectors</a:t>
            </a:r>
            <a:b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(Elasticsearch + all-MiniLM-L6-v2)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59" name="Google Shape;659;p92"/>
          <p:cNvSpPr txBox="1"/>
          <p:nvPr/>
        </p:nvSpPr>
        <p:spPr>
          <a:xfrm>
            <a:off x="791175" y="1424075"/>
            <a:ext cx="29760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1: HYBRID RETRIEVAL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60" name="Google Shape;660;p92"/>
          <p:cNvSpPr txBox="1"/>
          <p:nvPr/>
        </p:nvSpPr>
        <p:spPr>
          <a:xfrm>
            <a:off x="791150" y="36776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BGE Models</a:t>
            </a:r>
            <a:b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b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(300 - 1000 candidates)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61" name="Google Shape;661;p92"/>
          <p:cNvSpPr txBox="1"/>
          <p:nvPr/>
        </p:nvSpPr>
        <p:spPr>
          <a:xfrm>
            <a:off x="791175" y="3343000"/>
            <a:ext cx="3512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3: CROSS ENCODER RERANK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662" name="Google Shape;662;p9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3"/>
          <p:cNvSpPr txBox="1"/>
          <p:nvPr>
            <p:ph idx="1" type="subTitle"/>
          </p:nvPr>
        </p:nvSpPr>
        <p:spPr>
          <a:xfrm>
            <a:off x="480425" y="290625"/>
            <a:ext cx="3987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EXPERIMENTAL RESULTS &amp; PERFORMANCE ANALYSIS</a:t>
            </a:r>
            <a:endParaRPr sz="1700"/>
          </a:p>
        </p:txBody>
      </p:sp>
      <p:sp>
        <p:nvSpPr>
          <p:cNvPr id="668" name="Google Shape;668;p9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9" name="Google Shape;669;p93"/>
          <p:cNvGraphicFramePr/>
          <p:nvPr/>
        </p:nvGraphicFramePr>
        <p:xfrm>
          <a:off x="952500" y="177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{ECD44B99-AD22-4882-8205-AC934E389957}</a:tableStyleId>
              </a:tblPr>
              <a:tblGrid>
                <a:gridCol w="1356700"/>
                <a:gridCol w="1356700"/>
                <a:gridCol w="1356700"/>
                <a:gridCol w="1356700"/>
                <a:gridCol w="1356700"/>
              </a:tblGrid>
              <a:tr h="5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Configuration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NDCG@100</a:t>
                      </a:r>
                      <a:b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(Average)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Recall@100</a:t>
                      </a:r>
                      <a:b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(Median)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Processing Time</a:t>
                      </a:r>
                      <a:b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</a:b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(Average)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Improvement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( NDCG@100)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BM25 only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0.3896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0.3333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1.0s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0.0658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31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BM25 + Semantic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0.4697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0.5000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1.6s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0.0809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  <a:tr h="43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Full Pipeline (Best)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0.4841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0.5000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6.6s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0.0765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93"/>
          <p:cNvSpPr txBox="1"/>
          <p:nvPr>
            <p:ph idx="5" type="body"/>
          </p:nvPr>
        </p:nvSpPr>
        <p:spPr>
          <a:xfrm>
            <a:off x="480425" y="907688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 evaluation based on the top 100 documents retrieved in the first stage.</a:t>
            </a:r>
            <a:endParaRPr sz="1400"/>
          </a:p>
        </p:txBody>
      </p:sp>
      <p:sp>
        <p:nvSpPr>
          <p:cNvPr id="671" name="Google Shape;671;p93"/>
          <p:cNvSpPr txBox="1"/>
          <p:nvPr/>
        </p:nvSpPr>
        <p:spPr>
          <a:xfrm>
            <a:off x="480425" y="3664625"/>
            <a:ext cx="74634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Key Findings:</a:t>
            </a:r>
            <a:endParaRPr b="1"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Semantic Search Impact: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50% recall improvement (0.33 → 0.50)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Query Expansion: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3% NDCG gain but 400% time increase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Cross-Encoder Reranking: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Consistent 0.066-0.081 NDCG improvements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Performance-Efficiency Trade-off: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BM25+Semantic offers optimal balance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4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Configuration</a:t>
            </a:r>
            <a:endParaRPr/>
          </a:p>
        </p:txBody>
      </p:sp>
      <p:sp>
        <p:nvSpPr>
          <p:cNvPr id="677" name="Google Shape;677;p94"/>
          <p:cNvSpPr txBox="1"/>
          <p:nvPr>
            <p:ph idx="3" type="title"/>
          </p:nvPr>
        </p:nvSpPr>
        <p:spPr>
          <a:xfrm>
            <a:off x="702825" y="26606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Recommendation</a:t>
            </a:r>
            <a:endParaRPr/>
          </a:p>
        </p:txBody>
      </p:sp>
      <p:sp>
        <p:nvSpPr>
          <p:cNvPr id="678" name="Google Shape;678;p94"/>
          <p:cNvSpPr txBox="1"/>
          <p:nvPr>
            <p:ph idx="4" type="title"/>
          </p:nvPr>
        </p:nvSpPr>
        <p:spPr>
          <a:xfrm>
            <a:off x="702825" y="37202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Insights</a:t>
            </a:r>
            <a:endParaRPr/>
          </a:p>
        </p:txBody>
      </p:sp>
      <p:sp>
        <p:nvSpPr>
          <p:cNvPr id="679" name="Google Shape;679;p94"/>
          <p:cNvSpPr txBox="1"/>
          <p:nvPr>
            <p:ph idx="4294967295" type="title"/>
          </p:nvPr>
        </p:nvSpPr>
        <p:spPr>
          <a:xfrm>
            <a:off x="3435929" y="12739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BGE-Large reranker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1000 candidates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5 query expansion variants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0.49266 NDCG@100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80" name="Google Shape;680;p94"/>
          <p:cNvSpPr txBox="1"/>
          <p:nvPr>
            <p:ph idx="4294967295" type="title"/>
          </p:nvPr>
        </p:nvSpPr>
        <p:spPr>
          <a:xfrm>
            <a:off x="3433500" y="2486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BM25 + Semantic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97% of best performance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24% of computational cost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Optimal balance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81" name="Google Shape;681;p94"/>
          <p:cNvSpPr txBox="1"/>
          <p:nvPr>
            <p:ph idx="4294967295" type="title"/>
          </p:nvPr>
        </p:nvSpPr>
        <p:spPr>
          <a:xfrm>
            <a:off x="3408150" y="3354078"/>
            <a:ext cx="5637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Hybrid Retrieval: Most impactful component with reasonable </a:t>
            </a:r>
            <a:b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</a:b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overhead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Recall vs. Ranking: Initial retrieval determines recall; reranking </a:t>
            </a:r>
            <a:b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</a:b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improves precision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Query Expansion: Significant computational bottleneck requiring </a:t>
            </a:r>
            <a:b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</a:br>
            <a:r>
              <a:rPr lang="en" sz="1100">
                <a:solidFill>
                  <a:srgbClr val="444444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optimization</a:t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2" name="Google Shape;682;p94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94"/>
          <p:cNvCxnSpPr/>
          <p:nvPr/>
        </p:nvCxnSpPr>
        <p:spPr>
          <a:xfrm>
            <a:off x="791150" y="24014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94"/>
          <p:cNvCxnSpPr/>
          <p:nvPr/>
        </p:nvCxnSpPr>
        <p:spPr>
          <a:xfrm>
            <a:off x="791150" y="3430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94"/>
          <p:cNvCxnSpPr/>
          <p:nvPr/>
        </p:nvCxnSpPr>
        <p:spPr>
          <a:xfrm>
            <a:off x="791150" y="49299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94"/>
          <p:cNvSpPr txBox="1"/>
          <p:nvPr>
            <p:ph idx="1" type="subTitle"/>
          </p:nvPr>
        </p:nvSpPr>
        <p:spPr>
          <a:xfrm>
            <a:off x="480425" y="290625"/>
            <a:ext cx="3987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CONCLUSIONS &amp; DEPLOYMENT RECOMMENDATIONS</a:t>
            </a:r>
            <a:endParaRPr sz="1700"/>
          </a:p>
        </p:txBody>
      </p:sp>
      <p:sp>
        <p:nvSpPr>
          <p:cNvPr id="687" name="Google Shape;687;p9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5"/>
          <p:cNvSpPr txBox="1"/>
          <p:nvPr>
            <p:ph type="title"/>
          </p:nvPr>
        </p:nvSpPr>
        <p:spPr>
          <a:xfrm>
            <a:off x="702825" y="1194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Reciprocal Rank Fusion (RRF)</a:t>
            </a:r>
            <a:endParaRPr/>
          </a:p>
        </p:txBody>
      </p:sp>
      <p:sp>
        <p:nvSpPr>
          <p:cNvPr id="693" name="Google Shape;693;p95"/>
          <p:cNvSpPr txBox="1"/>
          <p:nvPr>
            <p:ph idx="3" type="title"/>
          </p:nvPr>
        </p:nvSpPr>
        <p:spPr>
          <a:xfrm>
            <a:off x="702825" y="25844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Transformer</a:t>
            </a:r>
            <a:br>
              <a:rPr lang="en"/>
            </a:br>
            <a:r>
              <a:rPr lang="en"/>
              <a:t>all-MiniLM-L6-v2</a:t>
            </a:r>
            <a:endParaRPr/>
          </a:p>
        </p:txBody>
      </p:sp>
      <p:sp>
        <p:nvSpPr>
          <p:cNvPr id="694" name="Google Shape;694;p95"/>
          <p:cNvSpPr txBox="1"/>
          <p:nvPr>
            <p:ph idx="4" type="title"/>
          </p:nvPr>
        </p:nvSpPr>
        <p:spPr>
          <a:xfrm>
            <a:off x="702825" y="3720275"/>
            <a:ext cx="2465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Encoder</a:t>
            </a:r>
            <a:br>
              <a:rPr lang="en"/>
            </a:br>
            <a:r>
              <a:rPr lang="en"/>
              <a:t>BAAI/bge-reranker-large</a:t>
            </a:r>
            <a:endParaRPr/>
          </a:p>
        </p:txBody>
      </p:sp>
      <p:sp>
        <p:nvSpPr>
          <p:cNvPr id="695" name="Google Shape;695;p95"/>
          <p:cNvSpPr txBox="1"/>
          <p:nvPr>
            <p:ph idx="4294967295" type="title"/>
          </p:nvPr>
        </p:nvSpPr>
        <p:spPr>
          <a:xfrm>
            <a:off x="3433504" y="1080125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Cormack, G. V., &amp; Clarke, C. L. A. (2009).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Reciprocal Rank Fusion Outperforms Condorcet and Individual Rank Learning Methods.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Proceedings of the 32nd International ACM SIGIR Conference on Research and Development in Information Retrieval (SIGIR '09)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pp. 758–759.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https://doi.org/10.1145/1571941.1572114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96" name="Google Shape;696;p95"/>
          <p:cNvSpPr txBox="1"/>
          <p:nvPr>
            <p:ph idx="4294967295" type="title"/>
          </p:nvPr>
        </p:nvSpPr>
        <p:spPr>
          <a:xfrm>
            <a:off x="3433500" y="225362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Reimers, N., &amp; Gurevych, I. (2019).</a:t>
            </a:r>
            <a:b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Sentence-BERT: Sentence Embeddings using Siamese BERT-Networks.</a:t>
            </a:r>
            <a:b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i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Proceedings of the 2019 Conference on Empirical Methods in Natural Language Processing (EMNLP)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r>
              <a:rPr lang="en" sz="1100" u="sng">
                <a:solidFill>
                  <a:schemeClr val="hlink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  <a:hlinkClick r:id="rId3"/>
              </a:rPr>
              <a:t>https://arxiv.org/abs/1908.10084</a:t>
            </a:r>
            <a:b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https://huggingface.co/sentence-transformers/all-MiniLM-L6-v2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97" name="Google Shape;697;p95"/>
          <p:cNvSpPr txBox="1"/>
          <p:nvPr>
            <p:ph idx="4294967295" type="title"/>
          </p:nvPr>
        </p:nvSpPr>
        <p:spPr>
          <a:xfrm>
            <a:off x="3433500" y="3434228"/>
            <a:ext cx="5637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Xiao, Y., Liang, Y., &amp; BAAI Team. (2023).</a:t>
            </a:r>
            <a:b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BGE: Bridging the Gap Between Text and Semantic Embeddings with Multi-Stage Supervised Fine-Tuning.</a:t>
            </a:r>
            <a:b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Preprint on arXiv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10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https://arxiv.org/abs/2309.14267</a:t>
            </a:r>
            <a:b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https://huggingface.co/BAAI/bge-reranker-large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98" name="Google Shape;698;p95"/>
          <p:cNvCxnSpPr/>
          <p:nvPr/>
        </p:nvCxnSpPr>
        <p:spPr>
          <a:xfrm>
            <a:off x="791150" y="990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95"/>
          <p:cNvCxnSpPr/>
          <p:nvPr/>
        </p:nvCxnSpPr>
        <p:spPr>
          <a:xfrm>
            <a:off x="791150" y="24014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95"/>
          <p:cNvCxnSpPr/>
          <p:nvPr/>
        </p:nvCxnSpPr>
        <p:spPr>
          <a:xfrm>
            <a:off x="791150" y="35069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95"/>
          <p:cNvCxnSpPr/>
          <p:nvPr/>
        </p:nvCxnSpPr>
        <p:spPr>
          <a:xfrm>
            <a:off x="791150" y="49299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95"/>
          <p:cNvSpPr txBox="1"/>
          <p:nvPr>
            <p:ph idx="1" type="subTitle"/>
          </p:nvPr>
        </p:nvSpPr>
        <p:spPr>
          <a:xfrm>
            <a:off x="480425" y="290625"/>
            <a:ext cx="3987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REFERENCES</a:t>
            </a:r>
            <a:endParaRPr sz="1700"/>
          </a:p>
        </p:txBody>
      </p:sp>
      <p:sp>
        <p:nvSpPr>
          <p:cNvPr id="703" name="Google Shape;703;p9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</a:t>
            </a:r>
            <a:r>
              <a:rPr lang="en"/>
              <a:t>0.49736</a:t>
            </a:r>
            <a:r>
              <a:rPr lang="en"/>
              <a:t> – Francisco e Lorenzo</a:t>
            </a:r>
            <a:endParaRPr/>
          </a:p>
        </p:txBody>
      </p:sp>
      <p:pic>
        <p:nvPicPr>
          <p:cNvPr id="709" name="Google Shape;70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00" y="2192625"/>
            <a:ext cx="1413600" cy="1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96"/>
          <p:cNvSpPr txBox="1"/>
          <p:nvPr/>
        </p:nvSpPr>
        <p:spPr>
          <a:xfrm>
            <a:off x="1855750" y="2192625"/>
            <a:ext cx="168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BM25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711" name="Google Shape;711;p96"/>
          <p:cNvSpPr txBox="1"/>
          <p:nvPr/>
        </p:nvSpPr>
        <p:spPr>
          <a:xfrm>
            <a:off x="5527400" y="2269725"/>
            <a:ext cx="298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Cross-encoder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12" name="Google Shape;712;p96"/>
          <p:cNvSpPr txBox="1"/>
          <p:nvPr/>
        </p:nvSpPr>
        <p:spPr>
          <a:xfrm>
            <a:off x="311700" y="4009025"/>
            <a:ext cx="669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BM25(k1=0.8, b=0.2)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RM3(fb_terms=10, fb_docs=50, original_query_weight=0.5)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Cross-encoder → ms-marco-MiniLM-L-6-v2 com 4000 docs de contexto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Interpolação 80%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13" name="Google Shape;713;p96"/>
          <p:cNvSpPr txBox="1"/>
          <p:nvPr/>
        </p:nvSpPr>
        <p:spPr>
          <a:xfrm>
            <a:off x="3865200" y="1548625"/>
            <a:ext cx="14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2"/>
                </a:solidFill>
              </a:rPr>
              <a:t>RM3</a:t>
            </a:r>
            <a:endParaRPr sz="4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0.49736 – Francisco e Lorenzo</a:t>
            </a:r>
            <a:endParaRPr/>
          </a:p>
        </p:txBody>
      </p:sp>
      <p:sp>
        <p:nvSpPr>
          <p:cNvPr id="719" name="Google Shape;719;p97"/>
          <p:cNvSpPr txBox="1"/>
          <p:nvPr/>
        </p:nvSpPr>
        <p:spPr>
          <a:xfrm>
            <a:off x="311700" y="1155650"/>
            <a:ext cx="83973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Biblioteca pyserini fez o trabalho sujo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Tentativas não bacanas: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BM25 puro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CrossEncoder puro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Interpolação linear (não mudou muito no resultado)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Remoção de stop words + stemming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Potenciais melhorias: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Explorar hiperparâmetros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Testar as combinações das coisas que fizemos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Melhores modelos de CrossEncoder como o DeBERTa-v3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SPLADE, RankGPT (Listwise re-ranker), DuoT5 (Pairwise re-ranker)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Referências: https://trec.nist.gov/pubs/trec32/papers/h2oloo.DN.pdf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0.37413 – Eduardo, Etelvina, Indra</a:t>
            </a:r>
            <a:endParaRPr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Geraç</a:t>
            </a:r>
            <a:r>
              <a:rPr b="1" lang="en" sz="1600">
                <a:solidFill>
                  <a:schemeClr val="dk1"/>
                </a:solidFill>
              </a:rPr>
              <a:t>ão do Index com a biblioteca PyTerrier:</a:t>
            </a:r>
            <a:endParaRPr b="1"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Concatenação de título + keyword + texto respectivamente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Stemming e remoção de stop-words default da biblioteca (PorterStemmer)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Criação de um dataframe auxiliar para armazenar os offsets de cada índice para otimização</a:t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Filtragem Inicial:</a:t>
            </a:r>
            <a:endParaRPr b="1"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TF-IDF</a:t>
            </a:r>
            <a:endParaRPr sz="12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Reranking dos 100 melhores documentos:</a:t>
            </a:r>
            <a:endParaRPr b="1"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c</a:t>
            </a:r>
            <a:r>
              <a:rPr lang="en" sz="1200">
                <a:solidFill>
                  <a:schemeClr val="dk1"/>
                </a:solidFill>
              </a:rPr>
              <a:t>ross-encoder/ms-marco-MiniLM-L12-v2 + Fine-tuning (com train_queries.csv e train_qrels.csv)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[0.55626] – José, Luiz, Vinícius</a:t>
            </a:r>
            <a:endParaRPr/>
          </a:p>
        </p:txBody>
      </p:sp>
      <p:sp>
        <p:nvSpPr>
          <p:cNvPr id="725" name="Google Shape;725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Toolkit fundamental: </a:t>
            </a:r>
            <a:r>
              <a:rPr b="1" lang="en"/>
              <a:t>PyTerrier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Pré-processamento: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Junção de título, body e </a:t>
            </a:r>
            <a:r>
              <a:rPr i="1" lang="en"/>
              <a:t>keywords</a:t>
            </a:r>
            <a:r>
              <a:rPr lang="en"/>
              <a:t> com “\n”.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Processo de indexação “tradicional”: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Tokenizador e stopwords padrão do Terrier, Porter stemmer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Retrievers </a:t>
            </a:r>
            <a:r>
              <a:rPr lang="en"/>
              <a:t>iniciais: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BM25</a:t>
            </a:r>
            <a:r>
              <a:rPr lang="en"/>
              <a:t> e </a:t>
            </a:r>
            <a:r>
              <a:rPr b="1" lang="en"/>
              <a:t>SPLADE</a:t>
            </a:r>
            <a:r>
              <a:rPr lang="en"/>
              <a:t> - junção via </a:t>
            </a:r>
            <a:r>
              <a:rPr b="1" lang="en"/>
              <a:t>Reciprocal Rank Fusion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Reranker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baseado em LLM, </a:t>
            </a:r>
            <a:r>
              <a:rPr b="1" i="1" lang="en"/>
              <a:t>mxbai-rerank-base-v2</a:t>
            </a:r>
            <a:endParaRPr b="1"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[0.55626] – José, Luiz, Vinícius</a:t>
            </a:r>
            <a:endParaRPr b="1"/>
          </a:p>
        </p:txBody>
      </p:sp>
      <p:sp>
        <p:nvSpPr>
          <p:cNvPr id="731" name="Google Shape;731;p99"/>
          <p:cNvSpPr txBox="1"/>
          <p:nvPr>
            <p:ph idx="1" type="body"/>
          </p:nvPr>
        </p:nvSpPr>
        <p:spPr>
          <a:xfrm>
            <a:off x="311700" y="1152475"/>
            <a:ext cx="85206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Primeiro </a:t>
            </a:r>
            <a:r>
              <a:rPr b="1" i="1" lang="en"/>
              <a:t>Retriever </a:t>
            </a:r>
            <a:r>
              <a:rPr b="1" lang="en"/>
              <a:t>inicial: SPLADE </a:t>
            </a:r>
            <a:r>
              <a:rPr lang="en"/>
              <a:t>(Sparse Lexical and Expansion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Utiliza o BERT para gerar um vetor esparso “expandido” para cada documento e a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Vetor resultante </a:t>
            </a:r>
            <a:r>
              <a:rPr lang="en"/>
              <a:t>contém</a:t>
            </a:r>
            <a:r>
              <a:rPr lang="en"/>
              <a:t> termos contidos no documento/query, assim como termos </a:t>
            </a:r>
            <a:r>
              <a:rPr lang="en"/>
              <a:t>semanticamente</a:t>
            </a:r>
            <a:r>
              <a:rPr lang="en"/>
              <a:t> similares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também atribui um peso para cada termo, indicando sua relevância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f(q,d) </a:t>
            </a:r>
            <a:r>
              <a:rPr lang="en"/>
              <a:t>é obtido via produto escalar do vetor do documento e </a:t>
            </a:r>
            <a:r>
              <a:rPr i="1" lang="en"/>
              <a:t>query</a:t>
            </a:r>
            <a:r>
              <a:rPr lang="en"/>
              <a:t>.</a:t>
            </a:r>
            <a:endParaRPr/>
          </a:p>
        </p:txBody>
      </p:sp>
      <p:sp>
        <p:nvSpPr>
          <p:cNvPr id="732" name="Google Shape;732;p99"/>
          <p:cNvSpPr txBox="1"/>
          <p:nvPr/>
        </p:nvSpPr>
        <p:spPr>
          <a:xfrm>
            <a:off x="1869300" y="3240925"/>
            <a:ext cx="248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{"normandy": 247.7384, "d": 218.5087, "invasion": 179.3113, "day": 178.8987, "battle": 96.2996, "army": 94.3744, "norman": 85.2171, "war": 78.9227, "france": 66.4753, …. }</a:t>
            </a:r>
            <a:endParaRPr/>
          </a:p>
        </p:txBody>
      </p:sp>
      <p:sp>
        <p:nvSpPr>
          <p:cNvPr id="733" name="Google Shape;733;p99"/>
          <p:cNvSpPr txBox="1"/>
          <p:nvPr/>
        </p:nvSpPr>
        <p:spPr>
          <a:xfrm>
            <a:off x="0" y="3779725"/>
            <a:ext cx="166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d</a:t>
            </a:r>
            <a:r>
              <a:rPr lang="en"/>
              <a:t>-day normandy invasion”</a:t>
            </a:r>
            <a:endParaRPr/>
          </a:p>
        </p:txBody>
      </p:sp>
      <p:cxnSp>
        <p:nvCxnSpPr>
          <p:cNvPr id="734" name="Google Shape;734;p99"/>
          <p:cNvCxnSpPr>
            <a:stCxn id="733" idx="3"/>
            <a:endCxn id="732" idx="1"/>
          </p:cNvCxnSpPr>
          <p:nvPr/>
        </p:nvCxnSpPr>
        <p:spPr>
          <a:xfrm>
            <a:off x="1666800" y="4087525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99"/>
          <p:cNvSpPr txBox="1"/>
          <p:nvPr/>
        </p:nvSpPr>
        <p:spPr>
          <a:xfrm>
            <a:off x="4969375" y="3564175"/>
            <a:ext cx="166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H-hour (D-day) \n H-hour was the name given to the…”</a:t>
            </a:r>
            <a:endParaRPr/>
          </a:p>
        </p:txBody>
      </p:sp>
      <p:sp>
        <p:nvSpPr>
          <p:cNvPr id="736" name="Google Shape;736;p99"/>
          <p:cNvSpPr txBox="1"/>
          <p:nvPr/>
        </p:nvSpPr>
        <p:spPr>
          <a:xfrm>
            <a:off x="6907975" y="3240925"/>
            <a:ext cx="2157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{"normandy": 238, "h": 236, "d": 210, "hour": 198, "airborne": 194, "day": 161, "assault": 146, "hours": 132, "invasion": 129, "battle": 128, …}</a:t>
            </a:r>
            <a:endParaRPr/>
          </a:p>
        </p:txBody>
      </p:sp>
      <p:cxnSp>
        <p:nvCxnSpPr>
          <p:cNvPr id="737" name="Google Shape;737;p99"/>
          <p:cNvCxnSpPr>
            <a:stCxn id="735" idx="3"/>
            <a:endCxn id="736" idx="1"/>
          </p:cNvCxnSpPr>
          <p:nvPr/>
        </p:nvCxnSpPr>
        <p:spPr>
          <a:xfrm>
            <a:off x="6636175" y="4087525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8" name="Google Shape;738;p99"/>
          <p:cNvSpPr txBox="1"/>
          <p:nvPr/>
        </p:nvSpPr>
        <p:spPr>
          <a:xfrm>
            <a:off x="714350" y="2809825"/>
            <a:ext cx="248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Expansão de query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739" name="Google Shape;739;p99"/>
          <p:cNvSpPr txBox="1"/>
          <p:nvPr/>
        </p:nvSpPr>
        <p:spPr>
          <a:xfrm>
            <a:off x="5593525" y="2809825"/>
            <a:ext cx="284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Expansão de documento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[0.55626] – José, Luiz, Vinícius</a:t>
            </a:r>
            <a:endParaRPr/>
          </a:p>
        </p:txBody>
      </p:sp>
      <p:sp>
        <p:nvSpPr>
          <p:cNvPr id="745" name="Google Shape;745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Reranker: MixedBread AI Reranker (</a:t>
            </a:r>
            <a:r>
              <a:rPr b="1" i="1" lang="en"/>
              <a:t>mxbai-reranker-base-v2)</a:t>
            </a:r>
            <a:r>
              <a:rPr b="1" lang="en"/>
              <a:t>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Estudo do estado-da-arte no benchmark </a:t>
            </a:r>
            <a:r>
              <a:rPr b="1" lang="en"/>
              <a:t>BEIR - </a:t>
            </a:r>
            <a:r>
              <a:rPr lang="en"/>
              <a:t>amplo benchmark heterogêneo em diversos domínios diferentes, para testagem de </a:t>
            </a:r>
            <a:r>
              <a:rPr i="1" lang="en"/>
              <a:t>zero-shot ranking</a:t>
            </a:r>
            <a:r>
              <a:rPr lang="en"/>
              <a:t> com a métrica </a:t>
            </a:r>
            <a:r>
              <a:rPr i="1" lang="en"/>
              <a:t>nDCG@10.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escolhido: segundo melhor modelo no placar (</a:t>
            </a:r>
            <a:r>
              <a:rPr i="1" lang="en"/>
              <a:t>nDCG@10: </a:t>
            </a:r>
            <a:r>
              <a:rPr lang="en"/>
              <a:t>55.5)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Utiliza como base a LLM </a:t>
            </a:r>
            <a:r>
              <a:rPr b="1" lang="en"/>
              <a:t>Qwen-2.5 0.5B</a:t>
            </a:r>
            <a:r>
              <a:rPr lang="en"/>
              <a:t>, e é treinado para a tarefa de ranqueamento via aprendizado por reforço, sendo usado </a:t>
            </a:r>
            <a:r>
              <a:rPr i="1" lang="en"/>
              <a:t>cross-encoding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Método de ranqueamento é </a:t>
            </a:r>
            <a:r>
              <a:rPr b="1" lang="en"/>
              <a:t>pointwise</a:t>
            </a:r>
            <a:r>
              <a:rPr lang="en"/>
              <a:t>, mas o modelo também é treinado utilizando </a:t>
            </a:r>
            <a:r>
              <a:rPr i="1" lang="en"/>
              <a:t>preference learning</a:t>
            </a:r>
            <a:endParaRPr i="1"/>
          </a:p>
        </p:txBody>
      </p:sp>
      <p:pic>
        <p:nvPicPr>
          <p:cNvPr id="746" name="Google Shape;74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75" y="3299077"/>
            <a:ext cx="6312451" cy="1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101" title="pipe_page-0001.jpg"/>
          <p:cNvPicPr preferRelativeResize="0"/>
          <p:nvPr/>
        </p:nvPicPr>
        <p:blipFill rotWithShape="1">
          <a:blip r:embed="rId3">
            <a:alphaModFix/>
          </a:blip>
          <a:srcRect b="4811" l="3890" r="3259" t="3722"/>
          <a:stretch/>
        </p:blipFill>
        <p:spPr>
          <a:xfrm>
            <a:off x="5019740" y="61775"/>
            <a:ext cx="3803558" cy="508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01" title="IMG-20250612-WA0001.jpg"/>
          <p:cNvPicPr preferRelativeResize="0"/>
          <p:nvPr/>
        </p:nvPicPr>
        <p:blipFill rotWithShape="1">
          <a:blip r:embed="rId4">
            <a:alphaModFix/>
          </a:blip>
          <a:srcRect b="0" l="30750" r="65057" t="28840"/>
          <a:stretch/>
        </p:blipFill>
        <p:spPr>
          <a:xfrm>
            <a:off x="1596562" y="1078550"/>
            <a:ext cx="1645776" cy="29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101" title="IMG-20250612-WA0001.jpg"/>
          <p:cNvPicPr preferRelativeResize="0"/>
          <p:nvPr/>
        </p:nvPicPr>
        <p:blipFill rotWithShape="1">
          <a:blip r:embed="rId4">
            <a:alphaModFix/>
          </a:blip>
          <a:srcRect b="0" l="76771" r="19841" t="28840"/>
          <a:stretch/>
        </p:blipFill>
        <p:spPr>
          <a:xfrm>
            <a:off x="3152224" y="1078550"/>
            <a:ext cx="1329652" cy="29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101"/>
          <p:cNvSpPr txBox="1"/>
          <p:nvPr/>
        </p:nvSpPr>
        <p:spPr>
          <a:xfrm>
            <a:off x="232325" y="3341050"/>
            <a:ext cx="1094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BM25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55" name="Google Shape;755;p101"/>
          <p:cNvSpPr txBox="1"/>
          <p:nvPr/>
        </p:nvSpPr>
        <p:spPr>
          <a:xfrm>
            <a:off x="193775" y="2739050"/>
            <a:ext cx="11712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SPLADE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56" name="Google Shape;756;p101"/>
          <p:cNvSpPr txBox="1"/>
          <p:nvPr/>
        </p:nvSpPr>
        <p:spPr>
          <a:xfrm>
            <a:off x="193775" y="1982450"/>
            <a:ext cx="1171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BM25 + </a:t>
            </a:r>
            <a:r>
              <a:rPr b="1" lang="en" sz="1800">
                <a:solidFill>
                  <a:schemeClr val="dk2"/>
                </a:solidFill>
              </a:rPr>
              <a:t>SPLADE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0.37413 – Eduardo, Etelvina, Indra</a:t>
            </a:r>
            <a:endParaRPr/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 que aprendemos com tentativas anteriores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Remoção dos campos </a:t>
            </a:r>
            <a:r>
              <a:rPr lang="en" sz="1200">
                <a:solidFill>
                  <a:schemeClr val="dk1"/>
                </a:solidFill>
              </a:rPr>
              <a:t>de título ou  keyword piora o resultado final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TF-IDF performou ligeiramente melhor que o BM25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RM3 contribui para a melhoria nos resultados, mas n</a:t>
            </a:r>
            <a:r>
              <a:rPr lang="en" sz="1200">
                <a:solidFill>
                  <a:schemeClr val="dk1"/>
                </a:solidFill>
              </a:rPr>
              <a:t>ão de forma significativa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O top-100 ranking produzido pelo TF-IDF já tem qualidade boa o bastante para ser enviado para o reranking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0.37413 – Eduardo, Etelvina, Indra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Tentativas que não deram certo:</a:t>
            </a:r>
            <a:endParaRPr b="1"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MonoT5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Multi staging com MonoT5  + DuoT5 para top-20 documentos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Doc2Query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m</a:t>
            </a:r>
            <a:r>
              <a:rPr lang="en" sz="1200">
                <a:solidFill>
                  <a:schemeClr val="dk1"/>
                </a:solidFill>
              </a:rPr>
              <a:t>s-marco-electra-base (ligeramente pior que o </a:t>
            </a:r>
            <a:r>
              <a:rPr lang="en" sz="1200">
                <a:solidFill>
                  <a:schemeClr val="dk1"/>
                </a:solidFill>
              </a:rPr>
              <a:t>ms-marco-MiniLM-L12-v2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Lucas Sacramento e Milena Moreira – 0.37546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Estratégia: BM25 + LTR (LightGBM)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Dados usados: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todos os dados disponibilizados para o desafio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Toolkit: Pyserini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Pré-processamento: Remoção de stopwords e stemming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Indexação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BM25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Pipeline: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Indexação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Recuperação do top-250 com BM25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Reranqueamento com LTR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Lucas Sacramento e Milena Moreira – 0.37546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Extração de Features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Score do BM25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Tamanho do documento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N° de termos da query presente no documento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Outras features foram calculadas, mas pioraram ou não ajudaram o desempenho do modelo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Learning to Rank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LightGBM – LambdaMART (objective = lambdarank) visto em aula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Treinado com os dados anotados (train_qrels.csv)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Ajuste manual de hiperparâmetros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Lucas Sacramento e Milena Moreira – 0.37546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2313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32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 sz="7223">
                <a:latin typeface="Roboto"/>
                <a:ea typeface="Roboto"/>
                <a:cs typeface="Roboto"/>
                <a:sym typeface="Roboto"/>
              </a:rPr>
              <a:t>Melhor submissão</a:t>
            </a:r>
            <a:endParaRPr b="1" sz="7223">
              <a:latin typeface="Roboto"/>
              <a:ea typeface="Roboto"/>
              <a:cs typeface="Roboto"/>
              <a:sym typeface="Roboto"/>
            </a:endParaRPr>
          </a:p>
          <a:p>
            <a:pPr indent="-31786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5623">
                <a:latin typeface="Roboto"/>
                <a:ea typeface="Roboto"/>
                <a:cs typeface="Roboto"/>
                <a:sym typeface="Roboto"/>
              </a:rPr>
              <a:t>Score Privado: 0.37546</a:t>
            </a:r>
            <a:endParaRPr sz="5623">
              <a:latin typeface="Roboto"/>
              <a:ea typeface="Roboto"/>
              <a:cs typeface="Roboto"/>
              <a:sym typeface="Roboto"/>
            </a:endParaRPr>
          </a:p>
          <a:p>
            <a:pPr indent="-31786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5623">
                <a:latin typeface="Roboto"/>
                <a:ea typeface="Roboto"/>
                <a:cs typeface="Roboto"/>
                <a:sym typeface="Roboto"/>
              </a:rPr>
              <a:t>Score Público: 0.41060</a:t>
            </a:r>
            <a:endParaRPr sz="5623">
              <a:latin typeface="Roboto"/>
              <a:ea typeface="Roboto"/>
              <a:cs typeface="Roboto"/>
              <a:sym typeface="Roboto"/>
            </a:endParaRPr>
          </a:p>
          <a:p>
            <a:pPr indent="-31786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lang="en" sz="5623">
                <a:latin typeface="Roboto"/>
                <a:ea typeface="Roboto"/>
                <a:cs typeface="Roboto"/>
                <a:sym typeface="Roboto"/>
              </a:rPr>
              <a:t>Regularização aumentada (</a:t>
            </a:r>
            <a:r>
              <a:rPr i="1" lang="en" sz="5623">
                <a:latin typeface="Roboto"/>
                <a:ea typeface="Roboto"/>
                <a:cs typeface="Roboto"/>
                <a:sym typeface="Roboto"/>
              </a:rPr>
              <a:t>lambda_l1</a:t>
            </a:r>
            <a:r>
              <a:rPr lang="en" sz="5623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 sz="5623">
                <a:latin typeface="Roboto"/>
                <a:ea typeface="Roboto"/>
                <a:cs typeface="Roboto"/>
                <a:sym typeface="Roboto"/>
              </a:rPr>
              <a:t>lambda_l2</a:t>
            </a:r>
            <a:r>
              <a:rPr lang="en" sz="5623">
                <a:latin typeface="Roboto"/>
                <a:ea typeface="Roboto"/>
                <a:cs typeface="Roboto"/>
                <a:sym typeface="Roboto"/>
              </a:rPr>
              <a:t> = 3)</a:t>
            </a:r>
            <a:endParaRPr sz="5623">
              <a:latin typeface="Roboto"/>
              <a:ea typeface="Roboto"/>
              <a:cs typeface="Roboto"/>
              <a:sym typeface="Roboto"/>
            </a:endParaRPr>
          </a:p>
          <a:p>
            <a:pPr indent="-317866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○"/>
            </a:pPr>
            <a:r>
              <a:rPr i="1" lang="en" sz="5623">
                <a:latin typeface="Roboto"/>
                <a:ea typeface="Roboto"/>
                <a:cs typeface="Roboto"/>
                <a:sym typeface="Roboto"/>
              </a:rPr>
              <a:t>learning_rate</a:t>
            </a:r>
            <a:r>
              <a:rPr lang="en" sz="5623">
                <a:latin typeface="Roboto"/>
                <a:ea typeface="Roboto"/>
                <a:cs typeface="Roboto"/>
                <a:sym typeface="Roboto"/>
              </a:rPr>
              <a:t> = 0.03 com </a:t>
            </a:r>
            <a:r>
              <a:rPr i="1" lang="en" sz="5623">
                <a:latin typeface="Roboto"/>
                <a:ea typeface="Roboto"/>
                <a:cs typeface="Roboto"/>
                <a:sym typeface="Roboto"/>
              </a:rPr>
              <a:t>n_estimators</a:t>
            </a:r>
            <a:r>
              <a:rPr lang="en" sz="5623">
                <a:latin typeface="Roboto"/>
                <a:ea typeface="Roboto"/>
                <a:cs typeface="Roboto"/>
                <a:sym typeface="Roboto"/>
              </a:rPr>
              <a:t> = 7500</a:t>
            </a:r>
            <a:endParaRPr sz="5623">
              <a:latin typeface="Roboto"/>
              <a:ea typeface="Roboto"/>
              <a:cs typeface="Roboto"/>
              <a:sym typeface="Roboto"/>
            </a:endParaRPr>
          </a:p>
          <a:p>
            <a:pPr indent="-3432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23">
                <a:latin typeface="Roboto"/>
                <a:ea typeface="Roboto"/>
                <a:cs typeface="Roboto"/>
                <a:sym typeface="Roboto"/>
              </a:rPr>
              <a:t>Maior regularização melhorou a generalização do modelo</a:t>
            </a:r>
            <a:endParaRPr sz="7223">
              <a:latin typeface="Roboto"/>
              <a:ea typeface="Roboto"/>
              <a:cs typeface="Roboto"/>
              <a:sym typeface="Roboto"/>
            </a:endParaRPr>
          </a:p>
          <a:p>
            <a:pPr indent="-343266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7223">
                <a:latin typeface="Roboto"/>
                <a:ea typeface="Roboto"/>
                <a:cs typeface="Roboto"/>
                <a:sym typeface="Roboto"/>
              </a:rPr>
              <a:t>Reranking supervisionado superou o BM25 isolado mesmo com poucas features</a:t>
            </a:r>
            <a:endParaRPr sz="7223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6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3175"/>
            <a:ext cx="4348474" cy="26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