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</p:sldIdLst>
  <p:sldSz cy="7559675" cx="10080625"/>
  <p:notesSz cx="7772400" cy="100584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6D9CC8-60E1-4F21-98AF-BBBC7337F0EB}">
  <a:tblStyle styleId="{386D9CC8-60E1-4F21-98AF-BBBC7337F0E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2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5f1908c68_0_2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125f1908c68_0_2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5f1908c68_0_11:notes"/>
          <p:cNvSpPr txBox="1"/>
          <p:nvPr>
            <p:ph idx="1" type="body"/>
          </p:nvPr>
        </p:nvSpPr>
        <p:spPr>
          <a:xfrm>
            <a:off x="777225" y="4777725"/>
            <a:ext cx="6217800" cy="45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g125f1908c68_0_11:notes"/>
          <p:cNvSpPr/>
          <p:nvPr>
            <p:ph idx="2" type="sldImg"/>
          </p:nvPr>
        </p:nvSpPr>
        <p:spPr>
          <a:xfrm>
            <a:off x="1295650" y="754375"/>
            <a:ext cx="518190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3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3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3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3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3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4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4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4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4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4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4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4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4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4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4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5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5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5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5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5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5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5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5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5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5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5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5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0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60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61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61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2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62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63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3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64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64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65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5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6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6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0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6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2" name="Google Shape;612;p6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7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7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/>
          <p:nvPr>
            <p:ph idx="1" type="body"/>
          </p:nvPr>
        </p:nvSpPr>
        <p:spPr>
          <a:xfrm>
            <a:off x="777225" y="4777725"/>
            <a:ext cx="6217900" cy="4526275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9:notes"/>
          <p:cNvSpPr/>
          <p:nvPr>
            <p:ph idx="2" type="sldImg"/>
          </p:nvPr>
        </p:nvSpPr>
        <p:spPr>
          <a:xfrm>
            <a:off x="1295650" y="754375"/>
            <a:ext cx="5181850" cy="37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2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4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6"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6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6"/>
          <p:cNvSpPr txBox="1"/>
          <p:nvPr>
            <p:ph idx="1"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3"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jpg"/><Relationship Id="rId4" Type="http://schemas.openxmlformats.org/officeDocument/2006/relationships/image" Target="../media/image3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4.jpg"/><Relationship Id="rId4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4.jpg"/><Relationship Id="rId4" Type="http://schemas.openxmlformats.org/officeDocument/2006/relationships/image" Target="../media/image1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4.jpg"/><Relationship Id="rId4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7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6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0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1.jpg"/><Relationship Id="rId4" Type="http://schemas.openxmlformats.org/officeDocument/2006/relationships/image" Target="../media/image27.gif"/><Relationship Id="rId5" Type="http://schemas.openxmlformats.org/officeDocument/2006/relationships/image" Target="../media/image33.jp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6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9.jp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1.jp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3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5.png"/><Relationship Id="rId5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2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9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51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5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5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52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4.png"/><Relationship Id="rId4" Type="http://schemas.openxmlformats.org/officeDocument/2006/relationships/image" Target="../media/image45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4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Utilities for this lottery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1715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720" y="2591280"/>
            <a:ext cx="4449600" cy="44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4937760"/>
            <a:ext cx="60264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8120" y="4921200"/>
            <a:ext cx="689400" cy="6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3"/>
          <p:cNvSpPr txBox="1"/>
          <p:nvPr/>
        </p:nvSpPr>
        <p:spPr>
          <a:xfrm>
            <a:off x="4009680" y="2652120"/>
            <a:ext cx="1019520" cy="54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u(x)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3"/>
          <p:cNvSpPr/>
          <p:nvPr/>
        </p:nvSpPr>
        <p:spPr>
          <a:xfrm>
            <a:off x="6968880" y="2468880"/>
            <a:ext cx="274320" cy="27432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2560320" y="6858000"/>
            <a:ext cx="274320" cy="27432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4" name="Google Shape;154;p23"/>
          <p:cNvCxnSpPr>
            <a:stCxn id="153" idx="7"/>
            <a:endCxn id="152" idx="3"/>
          </p:cNvCxnSpPr>
          <p:nvPr/>
        </p:nvCxnSpPr>
        <p:spPr>
          <a:xfrm flipH="1" rot="10800000">
            <a:off x="2794467" y="2702973"/>
            <a:ext cx="4214700" cy="419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Utilities for this lottery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1715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720" y="2591280"/>
            <a:ext cx="4449600" cy="44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4937760"/>
            <a:ext cx="60264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8120" y="4921200"/>
            <a:ext cx="689400" cy="6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4"/>
          <p:cNvSpPr txBox="1"/>
          <p:nvPr/>
        </p:nvSpPr>
        <p:spPr>
          <a:xfrm>
            <a:off x="4009680" y="2652120"/>
            <a:ext cx="1019520" cy="54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u(x)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4"/>
          <p:cNvSpPr/>
          <p:nvPr/>
        </p:nvSpPr>
        <p:spPr>
          <a:xfrm>
            <a:off x="6949440" y="4663440"/>
            <a:ext cx="274320" cy="27432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2560320" y="4663440"/>
            <a:ext cx="274320" cy="27432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67" name="Google Shape;167;p24"/>
          <p:cNvCxnSpPr>
            <a:stCxn id="166" idx="6"/>
            <a:endCxn id="165" idx="2"/>
          </p:cNvCxnSpPr>
          <p:nvPr/>
        </p:nvCxnSpPr>
        <p:spPr>
          <a:xfrm>
            <a:off x="2834640" y="4800600"/>
            <a:ext cx="4114800" cy="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… as if I am paying $70 for not playing this lottery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440" y="2106000"/>
            <a:ext cx="10040040" cy="35240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1005840" y="1557000"/>
            <a:ext cx="45720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3561840" y="1557360"/>
            <a:ext cx="45720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6"/>
          <p:cNvSpPr txBox="1"/>
          <p:nvPr/>
        </p:nvSpPr>
        <p:spPr>
          <a:xfrm>
            <a:off x="6189840" y="1557720"/>
            <a:ext cx="45720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8781840" y="1558080"/>
            <a:ext cx="45720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6"/>
          <p:cNvSpPr txBox="1"/>
          <p:nvPr/>
        </p:nvSpPr>
        <p:spPr>
          <a:xfrm>
            <a:off x="6189840" y="6130080"/>
            <a:ext cx="331992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u(c) = $7.999,00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1005840" y="2277000"/>
            <a:ext cx="45720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7"/>
          <p:cNvSpPr txBox="1"/>
          <p:nvPr/>
        </p:nvSpPr>
        <p:spPr>
          <a:xfrm>
            <a:off x="6189840" y="6130080"/>
            <a:ext cx="331992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u(a) = $5,00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360" y="3108960"/>
            <a:ext cx="237384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16800" y="2975760"/>
            <a:ext cx="3124080" cy="265176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7"/>
          <p:cNvSpPr txBox="1"/>
          <p:nvPr/>
        </p:nvSpPr>
        <p:spPr>
          <a:xfrm>
            <a:off x="4173840" y="2277360"/>
            <a:ext cx="45720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b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7"/>
          <p:cNvSpPr txBox="1"/>
          <p:nvPr/>
        </p:nvSpPr>
        <p:spPr>
          <a:xfrm>
            <a:off x="6189840" y="6706440"/>
            <a:ext cx="331992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u(b) = $1.299,00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8"/>
          <p:cNvSpPr txBox="1"/>
          <p:nvPr/>
        </p:nvSpPr>
        <p:spPr>
          <a:xfrm>
            <a:off x="504000" y="1769044"/>
            <a:ext cx="9071700" cy="17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Preference relations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over the space of lotteries for which there is a </a:t>
            </a:r>
            <a:r>
              <a:rPr b="0" lang="en-US" sz="3200" u="sng" strike="noStrike">
                <a:latin typeface="Arial"/>
                <a:ea typeface="Arial"/>
                <a:cs typeface="Arial"/>
                <a:sym typeface="Arial"/>
              </a:rPr>
              <a:t>continuous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function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such that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is represented by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2440" y="3991680"/>
            <a:ext cx="7874640" cy="101376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 txBox="1"/>
          <p:nvPr/>
        </p:nvSpPr>
        <p:spPr>
          <a:xfrm>
            <a:off x="504463" y="5554470"/>
            <a:ext cx="9071700" cy="23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function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Eu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assigns to the lottery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the expectation of the </a:t>
            </a:r>
            <a:r>
              <a:rPr b="0" lang="en-US" sz="3200" u="sng" strike="noStrike">
                <a:latin typeface="Arial"/>
                <a:ea typeface="Arial"/>
                <a:cs typeface="Arial"/>
                <a:sym typeface="Arial"/>
              </a:rPr>
              <a:t>random variable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that receives the value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u(x)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with a probability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p(x)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lottery do you prefer?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0" name="Google Shape;210;p29"/>
          <p:cNvGraphicFramePr/>
          <p:nvPr/>
        </p:nvGraphicFramePr>
        <p:xfrm>
          <a:off x="2253960" y="375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398950"/>
                <a:gridCol w="1399325"/>
              </a:tblGrid>
              <a:tr h="47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$30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$50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$70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1" name="Google Shape;211;p29"/>
          <p:cNvSpPr txBox="1"/>
          <p:nvPr/>
        </p:nvSpPr>
        <p:spPr>
          <a:xfrm>
            <a:off x="6189840" y="6130440"/>
            <a:ext cx="304560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Eu(p) = $50,00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lottery do you prefer?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8" name="Google Shape;218;p30"/>
          <p:cNvGraphicFramePr/>
          <p:nvPr/>
        </p:nvGraphicFramePr>
        <p:xfrm>
          <a:off x="2253960" y="375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398950"/>
                <a:gridCol w="1399325"/>
              </a:tblGrid>
              <a:tr h="47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$50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$100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30"/>
          <p:cNvSpPr txBox="1"/>
          <p:nvPr/>
        </p:nvSpPr>
        <p:spPr>
          <a:xfrm>
            <a:off x="6189840" y="6130440"/>
            <a:ext cx="3045600" cy="546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Eu(p) = $50,00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lottery do you prefer?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6" name="Google Shape;226;p31"/>
          <p:cNvGraphicFramePr/>
          <p:nvPr/>
        </p:nvGraphicFramePr>
        <p:xfrm>
          <a:off x="2253960" y="375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398950"/>
                <a:gridCol w="1399325"/>
              </a:tblGrid>
              <a:tr h="47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$30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$100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lottery do you prefer?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3" name="Google Shape;233;p32"/>
          <p:cNvGraphicFramePr/>
          <p:nvPr/>
        </p:nvGraphicFramePr>
        <p:xfrm>
          <a:off x="2253960" y="375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398950"/>
                <a:gridCol w="1399325"/>
              </a:tblGrid>
              <a:tr h="47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$30M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$100M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Who is this guy?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600" y="2834640"/>
            <a:ext cx="6896880" cy="38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Let's play a game...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3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lottery do you prefer?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46" name="Google Shape;246;p34"/>
          <p:cNvGraphicFramePr/>
          <p:nvPr/>
        </p:nvGraphicFramePr>
        <p:xfrm>
          <a:off x="2253960" y="375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398950"/>
                <a:gridCol w="1399325"/>
              </a:tblGrid>
              <a:tr h="47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$30M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$100M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Is there an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value that would make you choose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53" name="Google Shape;253;p35"/>
          <p:cNvGraphicFramePr/>
          <p:nvPr/>
        </p:nvGraphicFramePr>
        <p:xfrm>
          <a:off x="2253960" y="37587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398950"/>
                <a:gridCol w="1399325"/>
              </a:tblGrid>
              <a:tr h="47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$30M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$[x]M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If yes, let's imagine the following situation…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b="1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that will make you choose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60" name="Google Shape;260;p36"/>
          <p:cNvGraphicFramePr/>
          <p:nvPr/>
        </p:nvGraphicFramePr>
        <p:xfrm>
          <a:off x="2073600" y="32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398950"/>
                <a:gridCol w="1399325"/>
              </a:tblGrid>
              <a:tr h="551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$30M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$[</a:t>
                      </a:r>
                      <a:r>
                        <a:rPr b="1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]M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261" name="Google Shape;26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560" y="54864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5120640"/>
            <a:ext cx="3291840" cy="22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6"/>
          <p:cNvSpPr txBox="1"/>
          <p:nvPr/>
        </p:nvSpPr>
        <p:spPr>
          <a:xfrm>
            <a:off x="504000" y="5120650"/>
            <a:ext cx="494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1" marL="8640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chemeClr val="dk1"/>
                </a:solidFill>
              </a:rPr>
              <a:t>Now flip a coin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If yes, let's imagine the following situation…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b="1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that will make you choose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YOU WON!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0" name="Google Shape;270;p37"/>
          <p:cNvGraphicFramePr/>
          <p:nvPr/>
        </p:nvGraphicFramePr>
        <p:xfrm>
          <a:off x="2073600" y="32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398950"/>
                <a:gridCol w="1399325"/>
              </a:tblGrid>
              <a:tr h="551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$30M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$[</a:t>
                      </a:r>
                      <a:r>
                        <a:rPr b="1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]M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271" name="Google Shape;271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760" y="4896000"/>
            <a:ext cx="2437560" cy="26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8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8"/>
          <p:cNvSpPr txBox="1"/>
          <p:nvPr/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If yes, let's imagine the following situation…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b="1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that will make you choose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78" name="Google Shape;278;p38"/>
          <p:cNvGraphicFramePr/>
          <p:nvPr/>
        </p:nvGraphicFramePr>
        <p:xfrm>
          <a:off x="2073600" y="32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398950"/>
                <a:gridCol w="1399325"/>
              </a:tblGrid>
              <a:tr h="551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b="1" lang="en-US" sz="260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b="1" baseline="-25000" lang="en-US" sz="260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$[</a:t>
                      </a:r>
                      <a:r>
                        <a:rPr b="1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lang="en-US" sz="2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]M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279" name="Google Shape;27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560" y="54864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5120640"/>
            <a:ext cx="3291841" cy="22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8"/>
          <p:cNvSpPr txBox="1"/>
          <p:nvPr/>
        </p:nvSpPr>
        <p:spPr>
          <a:xfrm>
            <a:off x="504000" y="5120650"/>
            <a:ext cx="494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1" marL="8640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chemeClr val="dk1"/>
                </a:solidFill>
              </a:rPr>
              <a:t>Now flip a coin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If yes, let's imagine the following situation…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Choose now a </a:t>
            </a:r>
            <a:r>
              <a:rPr b="1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that will make you choose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YOU WON!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39"/>
          <p:cNvGraphicFramePr/>
          <p:nvPr/>
        </p:nvGraphicFramePr>
        <p:xfrm>
          <a:off x="2073600" y="32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398950"/>
                <a:gridCol w="1399325"/>
              </a:tblGrid>
              <a:tr h="551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$[</a:t>
                      </a:r>
                      <a:r>
                        <a:rPr b="1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]M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$[</a:t>
                      </a:r>
                      <a:r>
                        <a:rPr b="1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]M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289" name="Google Shape;28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760" y="4896000"/>
            <a:ext cx="2437560" cy="262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0"/>
          <p:cNvSpPr txBox="1"/>
          <p:nvPr/>
        </p:nvSpPr>
        <p:spPr>
          <a:xfrm>
            <a:off x="504000" y="301320"/>
            <a:ext cx="9071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0"/>
          <p:cNvSpPr txBox="1"/>
          <p:nvPr/>
        </p:nvSpPr>
        <p:spPr>
          <a:xfrm>
            <a:off x="504000" y="1769040"/>
            <a:ext cx="9071700" cy="438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3999" lvl="0" marL="431999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If yes, let's imagine the following situation…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39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Choose </a:t>
            </a:r>
            <a:r>
              <a:rPr b="1" i="1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1" baseline="-25000" i="1" lang="en-US" sz="2800">
                <a:solidFill>
                  <a:srgbClr val="FF0000"/>
                </a:solidFill>
              </a:rPr>
              <a:t>3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that will make you choose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6" name="Google Shape;296;p40"/>
          <p:cNvGraphicFramePr/>
          <p:nvPr/>
        </p:nvGraphicFramePr>
        <p:xfrm>
          <a:off x="2073600" y="32774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398950"/>
                <a:gridCol w="1399325"/>
              </a:tblGrid>
              <a:tr h="5511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</a:t>
                      </a: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[</a:t>
                      </a:r>
                      <a:r>
                        <a:rPr b="1" lang="en-US" sz="2600">
                          <a:solidFill>
                            <a:srgbClr val="FF0000"/>
                          </a:solidFill>
                        </a:rPr>
                        <a:t>x</a:t>
                      </a:r>
                      <a:r>
                        <a:rPr b="1" baseline="-25000" lang="en-US" sz="260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b="1" lang="en-US" sz="2600">
                          <a:solidFill>
                            <a:schemeClr val="dk1"/>
                          </a:solidFill>
                        </a:rPr>
                        <a:t>]</a:t>
                      </a: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$[</a:t>
                      </a:r>
                      <a:r>
                        <a:rPr b="1" lang="en-US" sz="2600" u="none" cap="none" strike="noStrik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</a:t>
                      </a:r>
                      <a:r>
                        <a:rPr b="1" baseline="-25000" lang="en-US" sz="2600">
                          <a:solidFill>
                            <a:srgbClr val="FF0000"/>
                          </a:solidFill>
                        </a:rPr>
                        <a:t>3</a:t>
                      </a: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]M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50%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100%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  <p:pic>
        <p:nvPicPr>
          <p:cNvPr id="297" name="Google Shape;29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80560" y="548640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00800" y="5120640"/>
            <a:ext cx="3291841" cy="2278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0"/>
          <p:cNvSpPr txBox="1"/>
          <p:nvPr/>
        </p:nvSpPr>
        <p:spPr>
          <a:xfrm>
            <a:off x="504000" y="5120650"/>
            <a:ext cx="494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999" lvl="1" marL="864000" rtl="0" algn="l">
              <a:spcBef>
                <a:spcPts val="1134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−"/>
            </a:pPr>
            <a:r>
              <a:rPr lang="en-US" sz="2800">
                <a:solidFill>
                  <a:schemeClr val="dk1"/>
                </a:solidFill>
              </a:rPr>
              <a:t>Now flip a coin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If utility is </a:t>
            </a:r>
            <a:r>
              <a:rPr b="0" lang="en-US" sz="32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not bounded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, this game goes on forever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More important: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What is the probability of our decision maker being left with no money?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1!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St. Petersburg paradox 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1715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715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4206240"/>
            <a:ext cx="3291840" cy="3291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4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St. Petersburg paradox, proposed by Nicolaus Bernoulli more than 300 years ago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232559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</a:pPr>
            <a:r>
              <a:t/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49040" y="3507840"/>
            <a:ext cx="2743200" cy="3046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Lets watch a portion of a video…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2:45 (specially)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3600" y="3050640"/>
            <a:ext cx="6896880" cy="387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4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Money vs. Utility over money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0" name="Google Shape;32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8800" y="2572920"/>
            <a:ext cx="6249240" cy="4833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4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Money vs. Utility over money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7" name="Google Shape;327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160" y="2573280"/>
            <a:ext cx="6248880" cy="483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Money vs. Utility over money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9520" y="2573640"/>
            <a:ext cx="6248520" cy="4832280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5"/>
          <p:cNvSpPr/>
          <p:nvPr/>
        </p:nvSpPr>
        <p:spPr>
          <a:xfrm>
            <a:off x="637200" y="3843360"/>
            <a:ext cx="8870040" cy="360"/>
          </a:xfrm>
          <a:custGeom>
            <a:rect b="b" l="l" r="r" t="t"/>
            <a:pathLst>
              <a:path extrusionOk="0" h="1" w="24639">
                <a:moveTo>
                  <a:pt x="0" y="0"/>
                </a:moveTo>
                <a:lnTo>
                  <a:pt x="24638" y="0"/>
                </a:lnTo>
              </a:path>
            </a:pathLst>
          </a:custGeom>
          <a:noFill/>
          <a:ln cap="flat" cmpd="sng" w="54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45"/>
          <p:cNvSpPr txBox="1"/>
          <p:nvPr/>
        </p:nvSpPr>
        <p:spPr>
          <a:xfrm>
            <a:off x="7659360" y="3291840"/>
            <a:ext cx="2307600" cy="4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 strike="noStrike">
                <a:latin typeface="Arial"/>
                <a:ea typeface="Arial"/>
                <a:cs typeface="Arial"/>
                <a:sym typeface="Arial"/>
              </a:rPr>
              <a:t>Upper bounded</a:t>
            </a:r>
            <a:endParaRPr b="0" sz="2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46"/>
          <p:cNvSpPr txBox="1"/>
          <p:nvPr/>
        </p:nvSpPr>
        <p:spPr>
          <a:xfrm>
            <a:off x="182880" y="1769040"/>
            <a:ext cx="69494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Daniel Bernoulli (cousin of Nicolaus) explains 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“The value of an item must not be based upon its price, but rather on the utility it yields.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The price of the item is dependent only on the thing itself and is equal for everyone.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950"/>
              <a:buFont typeface="Noto Sans Symbols"/>
              <a:buChar char="−"/>
            </a:pPr>
            <a:r>
              <a:rPr lang="en-US" sz="2600"/>
              <a:t>T</a:t>
            </a:r>
            <a:r>
              <a:rPr b="0" i="0" lang="en-US" sz="2600" u="none" cap="none" strike="noStrike">
                <a:latin typeface="Arial"/>
                <a:ea typeface="Arial"/>
                <a:cs typeface="Arial"/>
                <a:sym typeface="Arial"/>
              </a:rPr>
              <a:t>he utility, however, is dependent on the particular circumstances of the person making the estimate.”</a:t>
            </a:r>
            <a:endParaRPr b="0" i="0" sz="26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59040" y="2169360"/>
            <a:ext cx="2342160" cy="2859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Two insights about the St. Petersburg paradox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value attached to this gamble would vary across individuals, with some individuals willing to pay more than others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utility from gaining an additional dollar would decrease with wealth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Utility increases as wealth increases and at a declining rate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Lotteries with monetary prize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4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 value attached to this gamble would vary across individuals, with some individuals willing to pay more than others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1715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6" name="Google Shape;35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0800" y="5120640"/>
            <a:ext cx="3025800" cy="2117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97000" y="5577840"/>
            <a:ext cx="2292120" cy="1763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4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63040" y="3516120"/>
            <a:ext cx="3017520" cy="1695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4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4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How to measure?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0160" y="2462040"/>
            <a:ext cx="7132320" cy="4934160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9"/>
          <p:cNvSpPr/>
          <p:nvPr/>
        </p:nvSpPr>
        <p:spPr>
          <a:xfrm>
            <a:off x="2651760" y="2834640"/>
            <a:ext cx="5029560" cy="3621960"/>
          </a:xfrm>
          <a:custGeom>
            <a:rect b="b" l="l" r="r" t="t"/>
            <a:pathLst>
              <a:path extrusionOk="0" h="10061" w="13971">
                <a:moveTo>
                  <a:pt x="0" y="10060"/>
                </a:moveTo>
                <a:lnTo>
                  <a:pt x="13970" y="0"/>
                </a:lnTo>
              </a:path>
            </a:pathLst>
          </a:custGeom>
          <a:noFill/>
          <a:ln cap="flat" cmpd="sng" w="36700">
            <a:solidFill>
              <a:srgbClr val="0000CC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49"/>
          <p:cNvSpPr/>
          <p:nvPr/>
        </p:nvSpPr>
        <p:spPr>
          <a:xfrm>
            <a:off x="2651760" y="2890080"/>
            <a:ext cx="5029560" cy="3566520"/>
          </a:xfrm>
          <a:custGeom>
            <a:rect b="b" l="l" r="r" t="t"/>
            <a:pathLst>
              <a:path extrusionOk="0" h="9907" w="13971">
                <a:moveTo>
                  <a:pt x="0" y="9906"/>
                </a:moveTo>
                <a:cubicBezTo>
                  <a:pt x="13462" y="9652"/>
                  <a:pt x="13970" y="0"/>
                  <a:pt x="13970" y="0"/>
                </a:cubicBezTo>
              </a:path>
            </a:pathLst>
          </a:custGeom>
          <a:noFill/>
          <a:ln cap="flat" cmpd="sng" w="36700">
            <a:solidFill>
              <a:srgbClr val="00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50"/>
          <p:cNvSpPr txBox="1"/>
          <p:nvPr/>
        </p:nvSpPr>
        <p:spPr>
          <a:xfrm>
            <a:off x="504000" y="1769040"/>
            <a:ext cx="928008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How to measure?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Every prize should be converted to money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Define a utility function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u($)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over money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For a lottery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over prizes, calculate: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E(p)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: the expected amount of money of lottery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Eu(p):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the expected utility of lottery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u(E(p)):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the utility of the expected amount of money of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CE(p):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the </a:t>
            </a:r>
            <a:r>
              <a:rPr b="0" i="0" lang="en-US" sz="2400" u="sng" cap="none" strike="noStrike">
                <a:latin typeface="Arial"/>
                <a:ea typeface="Arial"/>
                <a:cs typeface="Arial"/>
                <a:sym typeface="Arial"/>
              </a:rPr>
              <a:t>certainty equivalent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16000" lvl="3" marL="1728000" marR="0" rtl="0" algn="l"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the amount of money I am willing to pay to play lottery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51"/>
          <p:cNvSpPr txBox="1"/>
          <p:nvPr/>
        </p:nvSpPr>
        <p:spPr>
          <a:xfrm>
            <a:off x="504000" y="1769040"/>
            <a:ext cx="89143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How much would you pay to play lottery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CE(p)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b="0" i="0" lang="en-US" sz="2400" u="sng" cap="none" strike="noStrike">
                <a:latin typeface="Arial"/>
                <a:ea typeface="Arial"/>
                <a:cs typeface="Arial"/>
                <a:sym typeface="Arial"/>
              </a:rPr>
              <a:t>certainty equivalent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be the amount of money I am willing to pay to play lottery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p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How much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value to you?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u(A)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u(B)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(or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u($20)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u($80)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Eu(p) = p(A)u(A) + p(B)u(B)  = 0.25 u($20) + 0.75 u($80)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E(p) = p(A)A + p(B)B = 0.25 $20 + 0.75 $80 = $65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If I am </a:t>
            </a:r>
            <a:r>
              <a:rPr b="0" lang="en-US" sz="2600" u="sng" strike="noStrik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rPr>
              <a:t>risk neutral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u(E(p)) = Eu(p)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E(p) = CE(p) = $65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0" name="Google Shape;380;p51"/>
          <p:cNvGraphicFramePr/>
          <p:nvPr/>
        </p:nvGraphicFramePr>
        <p:xfrm>
          <a:off x="2895840" y="635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400050"/>
              </a:tblGrid>
              <a:tr h="47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A($20)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B($80)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52"/>
          <p:cNvSpPr txBox="1"/>
          <p:nvPr/>
        </p:nvSpPr>
        <p:spPr>
          <a:xfrm>
            <a:off x="504000" y="1769040"/>
            <a:ext cx="89143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How much would you pay to play lottery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CE(p)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b="0" i="0" lang="en-US" sz="2400" u="sng" cap="none" strike="noStrike">
                <a:latin typeface="Arial"/>
                <a:ea typeface="Arial"/>
                <a:cs typeface="Arial"/>
                <a:sym typeface="Arial"/>
              </a:rPr>
              <a:t>certainty equivalent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be the amount of money I am willing to pay to play lottery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p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How much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value to you?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u(A)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u(B)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(or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u($20)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u($80)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Eu(p) = p(A)u(A) + p(B)u(B)  = 0.25 u($20) + 0.75 u($80)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E(p) = p(A)A + p(B)B = 0.25 $20 + 0.75 $80 = $65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If I am </a:t>
            </a:r>
            <a:r>
              <a:rPr b="0" lang="en-US" sz="2600" u="sng" strike="noStrike">
                <a:solidFill>
                  <a:srgbClr val="CE181E"/>
                </a:solidFill>
                <a:latin typeface="Arial"/>
                <a:ea typeface="Arial"/>
                <a:cs typeface="Arial"/>
                <a:sym typeface="Arial"/>
              </a:rPr>
              <a:t>risk averse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u(E(p)) &gt; Eu(p)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E(p) &gt; CE(p) &lt; $65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87" name="Google Shape;387;p52"/>
          <p:cNvGraphicFramePr/>
          <p:nvPr/>
        </p:nvGraphicFramePr>
        <p:xfrm>
          <a:off x="2895840" y="635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400050"/>
              </a:tblGrid>
              <a:tr h="47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A($20)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B($80)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32960" y="5741280"/>
            <a:ext cx="2324880" cy="145296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i="0" sz="4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Imagine a situation where River Plate plays against Boca Juniors and falls to 2</a:t>
            </a:r>
            <a:r>
              <a:rPr b="0" baseline="3000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i="0" lang="en-US" sz="3200" u="none" cap="none" strike="noStrike">
                <a:latin typeface="Arial"/>
                <a:ea typeface="Arial"/>
                <a:cs typeface="Arial"/>
                <a:sym typeface="Arial"/>
              </a:rPr>
              <a:t> division iff it loses</a:t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67680" y="360864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9520" y="3528000"/>
            <a:ext cx="1614600" cy="19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7"/>
          <p:cNvSpPr txBox="1"/>
          <p:nvPr/>
        </p:nvSpPr>
        <p:spPr>
          <a:xfrm>
            <a:off x="4752000" y="4111920"/>
            <a:ext cx="914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latin typeface="Arial"/>
                <a:ea typeface="Arial"/>
                <a:cs typeface="Arial"/>
                <a:sym typeface="Arial"/>
              </a:rPr>
              <a:t>vs.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84320" y="5669280"/>
            <a:ext cx="2186640" cy="164376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7"/>
          <p:cNvSpPr txBox="1"/>
          <p:nvPr/>
        </p:nvSpPr>
        <p:spPr>
          <a:xfrm>
            <a:off x="5608080" y="6126840"/>
            <a:ext cx="1740240" cy="93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u(L) =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/>
        </p:nvSpPr>
        <p:spPr>
          <a:xfrm>
            <a:off x="352080" y="6126480"/>
            <a:ext cx="2468880" cy="93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u(W,D) =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5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53"/>
          <p:cNvSpPr txBox="1"/>
          <p:nvPr/>
        </p:nvSpPr>
        <p:spPr>
          <a:xfrm>
            <a:off x="504000" y="1769040"/>
            <a:ext cx="891432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How much would you pay to play lottery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CE(p)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the </a:t>
            </a:r>
            <a:r>
              <a:rPr b="0" i="0" lang="en-US" sz="2400" u="sng" cap="none" strike="noStrike">
                <a:latin typeface="Arial"/>
                <a:ea typeface="Arial"/>
                <a:cs typeface="Arial"/>
                <a:sym typeface="Arial"/>
              </a:rPr>
              <a:t>certainty equivalent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be the amount of money I am willing to pay to play lottery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p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How much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B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value to you?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u(A)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u(B)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(or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u($20)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u($80)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Eu(p) = p(A)u(A) + p(B)u(B)  = 0.25 u($20) + 0.75 u($80)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E(p) = p(A)A + p(B)B = 0.25 $20 + 0.75 $80 = $65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If I am </a:t>
            </a:r>
            <a:r>
              <a:rPr b="0" lang="en-US" sz="2600" u="sng" strike="noStrike">
                <a:solidFill>
                  <a:srgbClr val="008000"/>
                </a:solidFill>
                <a:latin typeface="Arial"/>
                <a:ea typeface="Arial"/>
                <a:cs typeface="Arial"/>
                <a:sym typeface="Arial"/>
              </a:rPr>
              <a:t>risk seeking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u(E(p)) &lt; Eu(p)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 E(p) &lt; CE(p) &gt; $65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4" name="Google Shape;394;p53"/>
          <p:cNvGraphicFramePr/>
          <p:nvPr/>
        </p:nvGraphicFramePr>
        <p:xfrm>
          <a:off x="2895840" y="635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398950"/>
                <a:gridCol w="1398950"/>
                <a:gridCol w="1400050"/>
              </a:tblGrid>
              <a:tr h="471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lottery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A($20)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B($80)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4629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25%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75%</a:t>
                      </a:r>
                      <a:endParaRPr b="0" sz="2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Claim: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be a preference 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L(Z)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represented by the vNM utility function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u,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lang="en-US" sz="2800"/>
              <a:t>t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he preference relation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risk averse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iff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spcBef>
                <a:spcPts val="1134"/>
              </a:spcBef>
              <a:spcAft>
                <a:spcPts val="0"/>
              </a:spcAft>
              <a:buNone/>
            </a:pPr>
            <a:r>
              <a:rPr lang="en-US" sz="2800" u="sng"/>
              <a:t>strictly </a:t>
            </a:r>
            <a:r>
              <a:rPr b="0" i="0" lang="en-US" sz="2800" u="sng" cap="none" strike="noStrike">
                <a:latin typeface="Arial"/>
                <a:ea typeface="Arial"/>
                <a:cs typeface="Arial"/>
                <a:sym typeface="Arial"/>
              </a:rPr>
              <a:t>concave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Proof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In the book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Reminder: strictly concave functions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5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f((1-α)x + αy) </a:t>
            </a:r>
            <a:r>
              <a:rPr b="1" i="1" lang="en-US" sz="3100"/>
              <a:t>&gt;</a:t>
            </a: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 (1-α)f(x) + αf(y)</a:t>
            </a: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 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consider a lottery with two prizes </a:t>
            </a: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y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and </a:t>
            </a: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p(y) = α</a:t>
            </a: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p(x) = 1-α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E(p) = (1-α)x + αy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if the function </a:t>
            </a: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 is strictly concave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f(E(p)) </a:t>
            </a:r>
            <a:r>
              <a:rPr b="1" i="1" lang="en-US" sz="3100">
                <a:solidFill>
                  <a:schemeClr val="dk1"/>
                </a:solidFill>
              </a:rPr>
              <a:t>&gt;</a:t>
            </a: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 (1-α)f(x) + αf(y)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f</a:t>
            </a: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 is the utility function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u(E(p)) </a:t>
            </a:r>
            <a:r>
              <a:rPr b="1" i="1" lang="en-US" sz="3100">
                <a:solidFill>
                  <a:schemeClr val="dk1"/>
                </a:solidFill>
              </a:rPr>
              <a:t>&gt;</a:t>
            </a: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 (1-α)u(x) + αu(y)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spcBef>
                <a:spcPts val="1417"/>
              </a:spcBef>
              <a:spcAft>
                <a:spcPts val="0"/>
              </a:spcAft>
              <a:buNone/>
            </a:pP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u(E(p)) </a:t>
            </a:r>
            <a:r>
              <a:rPr b="1" i="1" lang="en-US" sz="3100">
                <a:solidFill>
                  <a:schemeClr val="dk1"/>
                </a:solidFill>
              </a:rPr>
              <a:t>&gt;</a:t>
            </a:r>
            <a:r>
              <a:rPr b="1" i="1" lang="en-US" sz="3100" strike="noStrike">
                <a:latin typeface="Arial"/>
                <a:ea typeface="Arial"/>
                <a:cs typeface="Arial"/>
                <a:sym typeface="Arial"/>
              </a:rPr>
              <a:t> Eu(p)</a:t>
            </a:r>
            <a:r>
              <a:rPr b="0" lang="en-US" sz="3100" strike="noStrike">
                <a:latin typeface="Arial"/>
                <a:ea typeface="Arial"/>
                <a:cs typeface="Arial"/>
                <a:sym typeface="Arial"/>
              </a:rPr>
              <a:t> (definition of risk aversion)</a:t>
            </a:r>
            <a:endParaRPr b="0" sz="31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5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u(x) = ln(x)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p = (0.5)</a:t>
            </a:r>
            <a:r>
              <a:rPr b="1" i="1" lang="en-US" sz="26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$20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 ⊕ (0.5) </a:t>
            </a:r>
            <a:r>
              <a:rPr b="1" i="1" lang="en-US" sz="26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3" name="Google Shape;41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520" y="2840400"/>
            <a:ext cx="5760720" cy="45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14" name="Google Shape;414;p56"/>
          <p:cNvSpPr/>
          <p:nvPr/>
        </p:nvSpPr>
        <p:spPr>
          <a:xfrm>
            <a:off x="6422400" y="337536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56"/>
          <p:cNvSpPr/>
          <p:nvPr/>
        </p:nvSpPr>
        <p:spPr>
          <a:xfrm>
            <a:off x="3470760" y="456372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5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u(x) = ln(x)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p = (0.5)</a:t>
            </a:r>
            <a:r>
              <a:rPr b="1" i="1" lang="en-US" sz="26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$20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 ⊕ (0.5) </a:t>
            </a:r>
            <a:r>
              <a:rPr b="1" i="1" lang="en-US" sz="26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520" y="2840400"/>
            <a:ext cx="5760720" cy="45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57"/>
          <p:cNvSpPr/>
          <p:nvPr/>
        </p:nvSpPr>
        <p:spPr>
          <a:xfrm>
            <a:off x="6422400" y="337536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57"/>
          <p:cNvSpPr/>
          <p:nvPr/>
        </p:nvSpPr>
        <p:spPr>
          <a:xfrm>
            <a:off x="3470760" y="456372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57"/>
          <p:cNvSpPr/>
          <p:nvPr/>
        </p:nvSpPr>
        <p:spPr>
          <a:xfrm>
            <a:off x="4947120" y="3736080"/>
            <a:ext cx="182880" cy="18288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57"/>
          <p:cNvSpPr txBox="1"/>
          <p:nvPr/>
        </p:nvSpPr>
        <p:spPr>
          <a:xfrm>
            <a:off x="5009760" y="3970800"/>
            <a:ext cx="3383280" cy="6022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E(p) = 0.5 * 20 + 0.5 * 100 = 60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u(E(p)) = ln(60) = 4.09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1" name="Google Shape;431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520" y="2840400"/>
            <a:ext cx="5760720" cy="45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5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3" name="Google Shape;433;p5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u(x) = ln(x)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p = (0.5)</a:t>
            </a:r>
            <a:r>
              <a:rPr b="1" i="1" lang="en-US" sz="26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$20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 ⊕ (0.5) </a:t>
            </a:r>
            <a:r>
              <a:rPr b="1" i="1" lang="en-US" sz="26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4" name="Google Shape;434;p58"/>
          <p:cNvSpPr/>
          <p:nvPr/>
        </p:nvSpPr>
        <p:spPr>
          <a:xfrm>
            <a:off x="6422400" y="337536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8"/>
          <p:cNvSpPr/>
          <p:nvPr/>
        </p:nvSpPr>
        <p:spPr>
          <a:xfrm>
            <a:off x="3470760" y="456372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8"/>
          <p:cNvSpPr txBox="1"/>
          <p:nvPr/>
        </p:nvSpPr>
        <p:spPr>
          <a:xfrm>
            <a:off x="3353760" y="3466800"/>
            <a:ext cx="1645920" cy="3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E(p), u(E(p))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7" name="Google Shape;437;p58"/>
          <p:cNvCxnSpPr>
            <a:stCxn id="435" idx="6"/>
            <a:endCxn id="434" idx="3"/>
          </p:cNvCxnSpPr>
          <p:nvPr/>
        </p:nvCxnSpPr>
        <p:spPr>
          <a:xfrm flipH="1" rot="10800000">
            <a:off x="3653640" y="3531360"/>
            <a:ext cx="2795400" cy="112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8" name="Google Shape;438;p58"/>
          <p:cNvSpPr txBox="1"/>
          <p:nvPr/>
        </p:nvSpPr>
        <p:spPr>
          <a:xfrm>
            <a:off x="4932000" y="4245120"/>
            <a:ext cx="4297680" cy="3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Eu(p) = 0.5ln(20) + 0.5ln(100) = 3.80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9" name="Google Shape;439;p58"/>
          <p:cNvSpPr/>
          <p:nvPr/>
        </p:nvSpPr>
        <p:spPr>
          <a:xfrm>
            <a:off x="4947480" y="398844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58"/>
          <p:cNvSpPr/>
          <p:nvPr/>
        </p:nvSpPr>
        <p:spPr>
          <a:xfrm>
            <a:off x="4947480" y="3736440"/>
            <a:ext cx="182880" cy="18288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5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u(x) = ln(x)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p = (0.5)</a:t>
            </a:r>
            <a:r>
              <a:rPr b="1" i="1" lang="en-US" sz="26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$20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 ⊕ (0.5) </a:t>
            </a:r>
            <a:r>
              <a:rPr b="1" i="1" lang="en-US" sz="26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7" name="Google Shape;447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520" y="2840400"/>
            <a:ext cx="5760720" cy="45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p59"/>
          <p:cNvSpPr/>
          <p:nvPr/>
        </p:nvSpPr>
        <p:spPr>
          <a:xfrm>
            <a:off x="6422400" y="337536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59"/>
          <p:cNvSpPr/>
          <p:nvPr/>
        </p:nvSpPr>
        <p:spPr>
          <a:xfrm>
            <a:off x="3470760" y="456372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59"/>
          <p:cNvSpPr txBox="1"/>
          <p:nvPr/>
        </p:nvSpPr>
        <p:spPr>
          <a:xfrm>
            <a:off x="3353760" y="3466800"/>
            <a:ext cx="1645920" cy="3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E(p), u(E(p))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1" name="Google Shape;451;p59"/>
          <p:cNvCxnSpPr>
            <a:stCxn id="449" idx="6"/>
            <a:endCxn id="448" idx="3"/>
          </p:cNvCxnSpPr>
          <p:nvPr/>
        </p:nvCxnSpPr>
        <p:spPr>
          <a:xfrm flipH="1" rot="10800000">
            <a:off x="3653640" y="3531360"/>
            <a:ext cx="2795400" cy="112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2" name="Google Shape;452;p59"/>
          <p:cNvSpPr txBox="1"/>
          <p:nvPr/>
        </p:nvSpPr>
        <p:spPr>
          <a:xfrm>
            <a:off x="5004000" y="4245120"/>
            <a:ext cx="1554480" cy="3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E(p), Eu(p)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59"/>
          <p:cNvSpPr/>
          <p:nvPr/>
        </p:nvSpPr>
        <p:spPr>
          <a:xfrm>
            <a:off x="4335840" y="3988800"/>
            <a:ext cx="182880" cy="1828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4" name="Google Shape;454;p59"/>
          <p:cNvCxnSpPr>
            <a:stCxn id="453" idx="6"/>
          </p:cNvCxnSpPr>
          <p:nvPr/>
        </p:nvCxnSpPr>
        <p:spPr>
          <a:xfrm>
            <a:off x="4518720" y="4080240"/>
            <a:ext cx="429600" cy="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455" name="Google Shape;455;p59"/>
          <p:cNvSpPr/>
          <p:nvPr/>
        </p:nvSpPr>
        <p:spPr>
          <a:xfrm>
            <a:off x="4336200" y="6797160"/>
            <a:ext cx="182880" cy="1828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6" name="Google Shape;456;p59"/>
          <p:cNvCxnSpPr>
            <a:stCxn id="453" idx="4"/>
            <a:endCxn id="455" idx="0"/>
          </p:cNvCxnSpPr>
          <p:nvPr/>
        </p:nvCxnSpPr>
        <p:spPr>
          <a:xfrm>
            <a:off x="4427280" y="4171680"/>
            <a:ext cx="300" cy="2625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457" name="Google Shape;457;p59"/>
          <p:cNvSpPr txBox="1"/>
          <p:nvPr/>
        </p:nvSpPr>
        <p:spPr>
          <a:xfrm>
            <a:off x="4680000" y="6126480"/>
            <a:ext cx="4255920" cy="696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u(CE(p)) = Eu(p)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ln(CE(p)) = 3.80, CE(p) = 44.70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59"/>
          <p:cNvSpPr/>
          <p:nvPr/>
        </p:nvSpPr>
        <p:spPr>
          <a:xfrm>
            <a:off x="4947840" y="398880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59"/>
          <p:cNvSpPr/>
          <p:nvPr/>
        </p:nvSpPr>
        <p:spPr>
          <a:xfrm>
            <a:off x="4947840" y="3736800"/>
            <a:ext cx="182880" cy="18288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4" name="Google Shape;464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81520" y="2840400"/>
            <a:ext cx="5760720" cy="45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5" name="Google Shape;465;p6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6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u(x) = ln(x)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p = (0.5)</a:t>
            </a:r>
            <a:r>
              <a:rPr b="1" i="1" lang="en-US" sz="26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 $20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 ⊕ (0.5) </a:t>
            </a:r>
            <a:r>
              <a:rPr b="1" i="1" lang="en-US" sz="26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$100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60"/>
          <p:cNvSpPr/>
          <p:nvPr/>
        </p:nvSpPr>
        <p:spPr>
          <a:xfrm>
            <a:off x="6422400" y="337536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60"/>
          <p:cNvSpPr/>
          <p:nvPr/>
        </p:nvSpPr>
        <p:spPr>
          <a:xfrm>
            <a:off x="3470760" y="456372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60"/>
          <p:cNvSpPr txBox="1"/>
          <p:nvPr/>
        </p:nvSpPr>
        <p:spPr>
          <a:xfrm>
            <a:off x="3677760" y="3358800"/>
            <a:ext cx="1645920" cy="3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 strike="noStrike">
                <a:solidFill>
                  <a:srgbClr val="009900"/>
                </a:solidFill>
                <a:latin typeface="Arial"/>
                <a:ea typeface="Arial"/>
                <a:cs typeface="Arial"/>
                <a:sym typeface="Arial"/>
              </a:rPr>
              <a:t>E(p), u(E(p))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0" name="Google Shape;470;p60"/>
          <p:cNvCxnSpPr>
            <a:stCxn id="468" idx="6"/>
            <a:endCxn id="467" idx="3"/>
          </p:cNvCxnSpPr>
          <p:nvPr/>
        </p:nvCxnSpPr>
        <p:spPr>
          <a:xfrm flipH="1" rot="10800000">
            <a:off x="3653640" y="3531360"/>
            <a:ext cx="2795400" cy="11238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71" name="Google Shape;471;p60"/>
          <p:cNvSpPr txBox="1"/>
          <p:nvPr/>
        </p:nvSpPr>
        <p:spPr>
          <a:xfrm>
            <a:off x="5004000" y="4245120"/>
            <a:ext cx="1554480" cy="3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E(p), Eu(p)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60"/>
          <p:cNvSpPr/>
          <p:nvPr/>
        </p:nvSpPr>
        <p:spPr>
          <a:xfrm>
            <a:off x="4335840" y="3988800"/>
            <a:ext cx="182880" cy="1828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3" name="Google Shape;473;p60"/>
          <p:cNvCxnSpPr>
            <a:stCxn id="472" idx="6"/>
          </p:cNvCxnSpPr>
          <p:nvPr/>
        </p:nvCxnSpPr>
        <p:spPr>
          <a:xfrm>
            <a:off x="4518720" y="4080240"/>
            <a:ext cx="429600" cy="3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474" name="Google Shape;474;p60"/>
          <p:cNvSpPr/>
          <p:nvPr/>
        </p:nvSpPr>
        <p:spPr>
          <a:xfrm>
            <a:off x="4336200" y="6797160"/>
            <a:ext cx="182880" cy="182880"/>
          </a:xfrm>
          <a:prstGeom prst="ellipse">
            <a:avLst/>
          </a:prstGeom>
          <a:solidFill>
            <a:srgbClr val="FFCC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5" name="Google Shape;475;p60"/>
          <p:cNvCxnSpPr>
            <a:stCxn id="472" idx="4"/>
            <a:endCxn id="474" idx="0"/>
          </p:cNvCxnSpPr>
          <p:nvPr/>
        </p:nvCxnSpPr>
        <p:spPr>
          <a:xfrm>
            <a:off x="4427280" y="4171680"/>
            <a:ext cx="300" cy="2625600"/>
          </a:xfrm>
          <a:prstGeom prst="straightConnector1">
            <a:avLst/>
          </a:prstGeom>
          <a:noFill/>
          <a:ln cap="flat" cmpd="sng" w="9525">
            <a:solidFill>
              <a:srgbClr val="FF9900"/>
            </a:solidFill>
            <a:prstDash val="dashDot"/>
            <a:round/>
            <a:headEnd len="sm" w="sm" type="none"/>
            <a:tailEnd len="sm" w="sm" type="none"/>
          </a:ln>
        </p:spPr>
      </p:cxnSp>
      <p:sp>
        <p:nvSpPr>
          <p:cNvPr id="476" name="Google Shape;476;p60"/>
          <p:cNvSpPr/>
          <p:nvPr/>
        </p:nvSpPr>
        <p:spPr>
          <a:xfrm>
            <a:off x="4947840" y="398880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60"/>
          <p:cNvSpPr/>
          <p:nvPr/>
        </p:nvSpPr>
        <p:spPr>
          <a:xfrm>
            <a:off x="4947840" y="3736800"/>
            <a:ext cx="182880" cy="182880"/>
          </a:xfrm>
          <a:prstGeom prst="ellipse">
            <a:avLst/>
          </a:prstGeom>
          <a:solidFill>
            <a:srgbClr val="0099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60"/>
          <p:cNvSpPr txBox="1"/>
          <p:nvPr/>
        </p:nvSpPr>
        <p:spPr>
          <a:xfrm>
            <a:off x="2352240" y="3808800"/>
            <a:ext cx="1918080" cy="346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CE(p),u(CE(p))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9" name="Google Shape;479;p60"/>
          <p:cNvCxnSpPr>
            <a:stCxn id="474" idx="6"/>
          </p:cNvCxnSpPr>
          <p:nvPr/>
        </p:nvCxnSpPr>
        <p:spPr>
          <a:xfrm>
            <a:off x="4519080" y="6888600"/>
            <a:ext cx="429600" cy="300"/>
          </a:xfrm>
          <a:prstGeom prst="straightConnector1">
            <a:avLst/>
          </a:prstGeom>
          <a:noFill/>
          <a:ln cap="flat" cmpd="sng" w="54700">
            <a:solidFill>
              <a:srgbClr val="CC00C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0" name="Google Shape;480;p60"/>
          <p:cNvSpPr/>
          <p:nvPr/>
        </p:nvSpPr>
        <p:spPr>
          <a:xfrm>
            <a:off x="4948200" y="6797160"/>
            <a:ext cx="182880" cy="182880"/>
          </a:xfrm>
          <a:prstGeom prst="ellipse">
            <a:avLst/>
          </a:prstGeom>
          <a:solidFill>
            <a:srgbClr val="FF3333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60"/>
          <p:cNvSpPr txBox="1"/>
          <p:nvPr/>
        </p:nvSpPr>
        <p:spPr>
          <a:xfrm>
            <a:off x="4846320" y="6297120"/>
            <a:ext cx="4480560" cy="3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R(p)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</a:t>
            </a:r>
            <a:r>
              <a:rPr b="1" lang="en-US" sz="1800" strike="noStrike">
                <a:solidFill>
                  <a:srgbClr val="FF3333"/>
                </a:solidFill>
                <a:latin typeface="Arial"/>
                <a:ea typeface="Arial"/>
                <a:cs typeface="Arial"/>
                <a:sym typeface="Arial"/>
              </a:rPr>
              <a:t>E(p)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</a:t>
            </a:r>
            <a:r>
              <a:rPr b="1" lang="en-US" sz="1800" strike="noStrik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rPr>
              <a:t>CE(p)</a:t>
            </a:r>
            <a:r>
              <a:rPr b="1" lang="en-US" sz="18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= 60 – 44.70 = </a:t>
            </a:r>
            <a:r>
              <a:rPr b="1" lang="en-US" sz="1800" strike="noStrike">
                <a:solidFill>
                  <a:srgbClr val="CC00CC"/>
                </a:solidFill>
                <a:latin typeface="Arial"/>
                <a:ea typeface="Arial"/>
                <a:cs typeface="Arial"/>
                <a:sym typeface="Arial"/>
              </a:rPr>
              <a:t>15.30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6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080" y="2831760"/>
            <a:ext cx="6816960" cy="4582080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6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6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Risk premium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R(p)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R(p) = E(p) - CE(p)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6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6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Claim: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 preference relation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more risk averse than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CE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(p) ≤ CE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(p)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Utilities for this lottery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17159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</a:pPr>
            <a:r>
              <a:t/>
            </a:r>
            <a:endParaRPr b="0" i="0" sz="32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720" y="2591280"/>
            <a:ext cx="4449600" cy="444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0" y="4937760"/>
            <a:ext cx="60264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28120" y="4921200"/>
            <a:ext cx="689400" cy="689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4009680" y="2652120"/>
            <a:ext cx="1019520" cy="548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u(x)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6968880" y="2468880"/>
            <a:ext cx="274320" cy="27432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2560320" y="6858000"/>
            <a:ext cx="274320" cy="274320"/>
          </a:xfrm>
          <a:prstGeom prst="ellipse">
            <a:avLst/>
          </a:prstGeom>
          <a:solidFill>
            <a:srgbClr val="FF0000"/>
          </a:solidFill>
          <a:ln cap="flat" cmpd="sng" w="9525">
            <a:solidFill>
              <a:srgbClr val="3465A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3" name="Google Shape;103;p18"/>
          <p:cNvCxnSpPr>
            <a:stCxn id="102" idx="7"/>
            <a:endCxn id="101" idx="3"/>
          </p:cNvCxnSpPr>
          <p:nvPr/>
        </p:nvCxnSpPr>
        <p:spPr>
          <a:xfrm flipH="1" rot="10800000">
            <a:off x="2794467" y="2702973"/>
            <a:ext cx="4214700" cy="41952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6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6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individual is more risk averse?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1" name="Google Shape;501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760" y="2619360"/>
            <a:ext cx="6400800" cy="485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6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64"/>
          <p:cNvSpPr txBox="1"/>
          <p:nvPr/>
        </p:nvSpPr>
        <p:spPr>
          <a:xfrm>
            <a:off x="504000" y="1769040"/>
            <a:ext cx="9071640" cy="536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Another definition of the relation “more risk averse” exists when vNM utility functions are twice differentiable: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be twice differentiable vNM utility functions representing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respectively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The preference relation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is more risk averse than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1" baseline="-25000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2 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if   </a:t>
            </a:r>
            <a:r>
              <a:rPr b="1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(x)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≥ </a:t>
            </a:r>
            <a:r>
              <a:rPr b="1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 for all </a:t>
            </a:r>
            <a:r>
              <a:rPr b="1" i="1" lang="en-US" sz="24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400" u="none" cap="none" strike="noStrike">
                <a:latin typeface="Arial"/>
                <a:ea typeface="Arial"/>
                <a:cs typeface="Arial"/>
                <a:sym typeface="Arial"/>
              </a:rPr>
              <a:t>, where 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−"/>
            </a:pPr>
            <a:r>
              <a:rPr b="1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(x) = −u′′</a:t>
            </a:r>
            <a:r>
              <a:rPr b="1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(x)/u′</a:t>
            </a:r>
            <a:r>
              <a:rPr b="1" baseline="-25000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1" i="1" lang="en-US" sz="2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(x)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The number </a:t>
            </a:r>
            <a:r>
              <a:rPr b="1" i="1" lang="en-US" sz="2600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r(x)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is called the </a:t>
            </a:r>
            <a:r>
              <a:rPr b="1" lang="en-US" sz="2600" u="sng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coefficient of absolute risk aversion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 at </a:t>
            </a:r>
            <a:r>
              <a:rPr b="1" i="1" lang="en-US" sz="2600" strike="noStrike">
                <a:latin typeface="Arial"/>
                <a:ea typeface="Arial"/>
                <a:cs typeface="Arial"/>
                <a:sym typeface="Arial"/>
              </a:rPr>
              <a:t>x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170"/>
              <a:buFont typeface="Noto Sans Symbols"/>
              <a:buChar char="●"/>
            </a:pPr>
            <a:r>
              <a:rPr b="0" lang="en-US" sz="2600" strike="noStrike">
                <a:latin typeface="Arial"/>
                <a:ea typeface="Arial"/>
                <a:cs typeface="Arial"/>
                <a:sym typeface="Arial"/>
              </a:rPr>
              <a:t>A higher coefficient of absolute risk aversion means a more risk-averse decision maker</a:t>
            </a:r>
            <a:endParaRPr b="0" sz="26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6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individual is more risk averse?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4" name="Google Shape;514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1760" y="2619360"/>
            <a:ext cx="6400800" cy="4857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6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Absolute risk aversion coefficient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r(x) = -u''(x) / u'(x)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120" y="2986560"/>
            <a:ext cx="5869080" cy="445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6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Relative risk aversion coefficient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rw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rw(x) = x r(x)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8" name="Google Shape;528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120" y="2986560"/>
            <a:ext cx="5869080" cy="445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4" name="Google Shape;534;p6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Absolute risk aversion coefficient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r(x)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decreases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then individuals will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invest larger money amounts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in risky assets as they get wealthier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Relative risk aversion coefficient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rw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rw(x)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individuals will invest </a:t>
            </a:r>
            <a:r>
              <a:rPr b="0" i="0" lang="en-US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the same percentage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of their wealth in risky assets as they get wealthier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6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individual is more risk averse?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1" name="Google Shape;541;p6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2120" y="2619720"/>
            <a:ext cx="6400080" cy="4856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7" name="Google Shape;547;p7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Absolute risk aversion coefficient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r(x) = -u''(x) / u'(x)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8" name="Google Shape;548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120" y="2986560"/>
            <a:ext cx="5869080" cy="4454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7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71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Absolute risk aversion coefficient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u(x) = 10(1-e</a:t>
            </a:r>
            <a:r>
              <a:rPr b="1" baseline="30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-0.1x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5" name="Google Shape;555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480" y="2986920"/>
            <a:ext cx="5868720" cy="445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7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7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Relative risk aversion coefficient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rw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rw(x) = x r(x)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2" name="Google Shape;56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3120" y="2986560"/>
            <a:ext cx="5869440" cy="445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Imagine a situation where River Plate plays against Boca Juniors and falls to 2</a:t>
            </a:r>
            <a:r>
              <a:rPr b="0" baseline="30000" lang="en-US" sz="3200" strike="noStrike">
                <a:latin typeface="Arial"/>
                <a:ea typeface="Arial"/>
                <a:cs typeface="Arial"/>
                <a:sym typeface="Arial"/>
              </a:rPr>
              <a:t>nd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division iff it loses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7680" y="360864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9520" y="3528000"/>
            <a:ext cx="1614600" cy="19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/>
          <p:nvPr/>
        </p:nvSpPr>
        <p:spPr>
          <a:xfrm>
            <a:off x="4752000" y="4111920"/>
            <a:ext cx="914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vs.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52080" y="6126480"/>
            <a:ext cx="4219920" cy="93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u(W,D) = $105	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5608080" y="6126840"/>
            <a:ext cx="4267440" cy="93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u(L) = -$105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3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73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happens with an agent represented by the red curve?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9" name="Google Shape;56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17760" y="3383280"/>
            <a:ext cx="4744440" cy="3600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9400" y="3618720"/>
            <a:ext cx="4382640" cy="3326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74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74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Absolute risk aversion coefficient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With </a:t>
            </a:r>
            <a:r>
              <a:rPr b="0" i="0" lang="en-US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constant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r(x)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the amount of wealth that we expose to risk </a:t>
            </a:r>
            <a:r>
              <a:rPr b="0" i="0" lang="en-US" sz="28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remains constant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as wealth increases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287999" lvl="2" marL="1296000" marR="0" rtl="0" algn="l">
              <a:spcBef>
                <a:spcPts val="850"/>
              </a:spcBef>
              <a:spcAft>
                <a:spcPts val="0"/>
              </a:spcAft>
              <a:buClr>
                <a:srgbClr val="000000"/>
              </a:buClr>
              <a:buSzPts val="1080"/>
              <a:buFont typeface="Noto Sans Symbols"/>
              <a:buChar char="●"/>
            </a:pPr>
            <a:r>
              <a:rPr b="0" i="0" lang="en-US" sz="2400" u="sng" cap="none" strike="noStrike">
                <a:latin typeface="Arial"/>
                <a:ea typeface="Arial"/>
                <a:cs typeface="Arial"/>
                <a:sym typeface="Arial"/>
              </a:rPr>
              <a:t>Invariance to wealth</a:t>
            </a:r>
            <a:endParaRPr b="0" i="0" sz="24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Relative risk aversion coefficient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rw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rw(x)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b="0" i="0" lang="en-US" sz="28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increasing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with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individuals will invest 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less percentage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of their wealth in risky assets as they get wealthier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75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Invariance to Wealth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75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Claim: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Assume that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is a vNM utility function representing preferences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≿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which are monotonic and exhibit invariance to wealth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Then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must be exponential or linear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Proof in the book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76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First-Order Stochastic Domination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8" name="Google Shape;588;p76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Is there other ways to compare lotteries besides using the expected utility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Eu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Now we see when a lottery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p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 first-order stochastically dominates a lottery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q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Or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pD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q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77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First-Order Stochastic Domination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77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lottery do you prefer?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95" name="Google Shape;595;p77"/>
          <p:cNvGraphicFramePr/>
          <p:nvPr/>
        </p:nvGraphicFramePr>
        <p:xfrm>
          <a:off x="1376640" y="3238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168925"/>
                <a:gridCol w="1168925"/>
                <a:gridCol w="1168925"/>
                <a:gridCol w="1168925"/>
                <a:gridCol w="1168925"/>
                <a:gridCol w="1171800"/>
              </a:tblGrid>
              <a:tr h="917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$20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$50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$100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$200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91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9176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q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0.05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0.35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78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First-Order Stochastic Domination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78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lottery do you prefer?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G(p,x) = Σ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z ≥ x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p(z)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2" name="Google Shape;602;p78"/>
          <p:cNvGraphicFramePr/>
          <p:nvPr/>
        </p:nvGraphicFramePr>
        <p:xfrm>
          <a:off x="609840" y="3238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733400"/>
                <a:gridCol w="1336675"/>
                <a:gridCol w="1521725"/>
                <a:gridCol w="1495450"/>
                <a:gridCol w="1457650"/>
                <a:gridCol w="1413350"/>
              </a:tblGrid>
              <a:tr h="54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$20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$50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$100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$200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1005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G(p,x)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(0.1)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0.9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(0.1)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(0.2)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0.6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(0.3)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0.3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(0.3)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461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G(q,x)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(0.15)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0.85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(0.05)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(0.25)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0.55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(0.35)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(0.20)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79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First-Order Stochastic Domination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79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Which lottery do you prefer?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F(p,x) = Σ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z ≤ x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 p(z) 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09" name="Google Shape;609;p79"/>
          <p:cNvGraphicFramePr/>
          <p:nvPr/>
        </p:nvGraphicFramePr>
        <p:xfrm>
          <a:off x="861840" y="32385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{386D9CC8-60E1-4F21-98AF-BBBC7337F0EB}</a:tableStyleId>
              </a:tblPr>
              <a:tblGrid>
                <a:gridCol w="1567450"/>
                <a:gridCol w="1249550"/>
                <a:gridCol w="1335250"/>
                <a:gridCol w="1352150"/>
                <a:gridCol w="1317950"/>
                <a:gridCol w="1276925"/>
              </a:tblGrid>
              <a:tr h="549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$20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$50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$100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$200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10054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F(p,x)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(0.1)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(0.1)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(0.2)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0.7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(0.3)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(0.3)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1461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F(q,x)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0.15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(0.15)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0.2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(0.05)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0.45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(0.25)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0.80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(0.35)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lang="en-US" sz="32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(0.20)</a:t>
                      </a:r>
                      <a:endParaRPr b="0" sz="32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8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First-Order Stochastic Domination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5" name="Google Shape;615;p8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Claim: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pD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iff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G(p, x) ≥ G(q, x)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or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pD</a:t>
            </a:r>
            <a:r>
              <a:rPr b="1" baseline="-25000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q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iff for all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F(p, x) ≤ F(q, x)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6" name="Google Shape;616;p8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3040" y="3599640"/>
            <a:ext cx="4229280" cy="3715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What should I do if I am extremely risk averse?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7680" y="360864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9520" y="3528000"/>
            <a:ext cx="1614600" cy="19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4752000" y="4111920"/>
            <a:ext cx="914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vs.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20"/>
          <p:cNvSpPr txBox="1"/>
          <p:nvPr/>
        </p:nvSpPr>
        <p:spPr>
          <a:xfrm>
            <a:off x="352080" y="6126480"/>
            <a:ext cx="4219920" cy="93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u(W,D) = $105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5608080" y="6126840"/>
            <a:ext cx="4267440" cy="939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u(L) = -$105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7680" y="360864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9520" y="3528000"/>
            <a:ext cx="1614600" cy="192924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/>
        </p:nvSpPr>
        <p:spPr>
          <a:xfrm>
            <a:off x="4752000" y="4111920"/>
            <a:ext cx="914400" cy="715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vs.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54960" y="1804320"/>
            <a:ext cx="7328880" cy="5234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4400" strike="noStrike">
                <a:latin typeface="Arial"/>
                <a:ea typeface="Arial"/>
                <a:cs typeface="Arial"/>
                <a:sym typeface="Arial"/>
              </a:rPr>
              <a:t>Risk Aversion</a:t>
            </a:r>
            <a:endParaRPr b="0" sz="44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24000" lvl="0" marL="4320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Suppose a site is paying 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r = </a:t>
            </a:r>
            <a:r>
              <a:rPr b="1" i="1" lang="en-US" sz="3200"/>
              <a:t>3</a:t>
            </a:r>
            <a:r>
              <a:rPr b="1" i="1" lang="en-US" sz="3200" strike="noStrike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dollars for each dollar I put on Boca Juniors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●"/>
            </a:pPr>
            <a:r>
              <a:rPr b="0" lang="en-US" sz="3200" strike="noStrike">
                <a:latin typeface="Arial"/>
                <a:ea typeface="Arial"/>
                <a:cs typeface="Arial"/>
                <a:sym typeface="Arial"/>
              </a:rPr>
              <a:t>Then...</a:t>
            </a:r>
            <a:endParaRPr b="0" sz="3200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let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 be the amount of dollars I put on Boca Juniors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then, if 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u(W,D) – x = u(L) + (r-</a:t>
            </a:r>
            <a:r>
              <a:rPr b="1" i="1" lang="en-US" sz="2800"/>
              <a:t>1</a:t>
            </a:r>
            <a:r>
              <a:rPr b="1" i="1" lang="en-US" sz="2800" u="none" cap="none" strike="noStrike">
                <a:latin typeface="Arial"/>
                <a:ea typeface="Arial"/>
                <a:cs typeface="Arial"/>
                <a:sym typeface="Arial"/>
              </a:rPr>
              <a:t>)x</a:t>
            </a: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, I have nothing to worry about!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105 – x = -105 + </a:t>
            </a:r>
            <a:r>
              <a:rPr lang="en-US" sz="2800"/>
              <a:t>3x - x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3x = 210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Char char="−"/>
            </a:pPr>
            <a:r>
              <a:rPr b="0" i="0" lang="en-US" sz="2800" u="none" cap="none" strike="noStrike">
                <a:latin typeface="Arial"/>
                <a:ea typeface="Arial"/>
                <a:cs typeface="Arial"/>
                <a:sym typeface="Arial"/>
              </a:rPr>
              <a:t>x = $70</a:t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  <a:p>
            <a:pPr indent="-190649" lvl="1" marL="864000" marR="0" rtl="0" algn="l"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Noto Sans Symbols"/>
              <a:buNone/>
            </a:pPr>
            <a:r>
              <a:t/>
            </a:r>
            <a:endParaRPr b="0" i="0" sz="28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1" name="Google Shape;14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23760" y="4805280"/>
            <a:ext cx="2509920" cy="2509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