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JgcNRL4bUj4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JgcNRL4bUj4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3936acabb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23936acabb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(7) Lecture 45(B): Lexicographic Preference - YouTube</a:t>
            </a:r>
            <a:endParaRPr/>
          </a:p>
        </p:txBody>
      </p:sp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35e2e0919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(7) Lecture 45(B): Lexicographic Preference - YouTube</a:t>
            </a:r>
            <a:endParaRPr/>
          </a:p>
        </p:txBody>
      </p:sp>
      <p:sp>
        <p:nvSpPr>
          <p:cNvPr id="304" name="Google Shape;304;g3435e2e0919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\begin{equation}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h(x)=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2, &amp; \text{if}\ x \leq 1 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x, &amp; \text{if}\ x &gt;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\end{equation}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3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3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jpg"/><Relationship Id="rId4" Type="http://schemas.openxmlformats.org/officeDocument/2006/relationships/image" Target="../media/image14.jpg"/><Relationship Id="rId5" Type="http://schemas.openxmlformats.org/officeDocument/2006/relationships/image" Target="../media/image13.jpg"/><Relationship Id="rId6" Type="http://schemas.openxmlformats.org/officeDocument/2006/relationships/image" Target="../media/image3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Relationship Id="rId5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Utility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Concept of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In some cases, the alternatives are grouped into a </a:t>
            </a:r>
            <a:r>
              <a:rPr b="0" i="0" lang="en-US" sz="3200" u="sng" cap="none" strike="noStrike">
                <a:latin typeface="Arial"/>
                <a:ea typeface="Arial"/>
                <a:cs typeface="Arial"/>
                <a:sym typeface="Arial"/>
              </a:rPr>
              <a:t>small number of categories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we describe the preferences 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by specifying the preferences on the set of categories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Concept of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“I prefer the fastest car”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“I prefer the taller basketball player”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“I prefer the more expensive present”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“I prefer a teacher who gives higher grades”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Concept of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They can naturally be specified by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1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x ≿  y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V(x) ≥ V(y)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b="1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V(x) ≤ V(y)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), where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V : X →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ℝ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For example, the preferences stated by “I prefer the taller basketball player” can be expressed formally by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1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is the set of all conceivable basketball players, and </a:t>
            </a:r>
            <a:r>
              <a:rPr b="1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V(x)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is the height of player </a:t>
            </a:r>
            <a:r>
              <a:rPr b="1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Concept of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Note that the statement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≿  y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V(x) ≥ V(y)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always defines a preference relation because</a:t>
            </a:r>
            <a:r>
              <a:rPr lang="en-US" sz="2800"/>
              <a:t>…</a:t>
            </a:r>
            <a:endParaRPr sz="2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…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the relation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ℝ</a:t>
            </a:r>
            <a:r>
              <a:rPr b="0" i="0" lang="en-US" sz="2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satisfies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completeness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transitivity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Concept of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We say that the function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U : X → ℝ 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represents the preference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 if for all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∈  X, x ≿  y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U(x) ≥ U(y)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100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If the function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represents the preference relation</a:t>
            </a:r>
            <a:r>
              <a:rPr b="0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≿ 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, we refer to it as a </a:t>
            </a:r>
            <a:r>
              <a:rPr b="1" i="1" lang="en-US" sz="3200" u="sng" cap="none" strike="noStrike">
                <a:latin typeface="Arial"/>
                <a:ea typeface="Arial"/>
                <a:cs typeface="Arial"/>
                <a:sym typeface="Arial"/>
              </a:rPr>
              <a:t>utility function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, and we say that </a:t>
            </a: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has a utility representation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Concept of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represents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then for any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strictly increasing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f : ℝ  → ℝ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V(x) = f(U(x)) 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…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represents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 as well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Proof: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 ≿  b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iff U(a) ≥ U(b)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(since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represents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iff f(U(a)) ≥ f(U(b))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(since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strictly increasing)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iff V(a) ≥ V(b)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Concept of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represents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then for any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strictly increasing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f : ℝ  → ℝ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V(x) = f(U(x))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represents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as well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What does this mean?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Various forms of utility functions may exist to represent a preference relation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If any preference relation could be represented by a </a:t>
            </a:r>
            <a:r>
              <a:rPr b="1" i="1" lang="en-US" sz="3200" u="sng" cap="none" strike="noStrike">
                <a:latin typeface="Arial"/>
                <a:ea typeface="Arial"/>
                <a:cs typeface="Arial"/>
                <a:sym typeface="Arial"/>
              </a:rPr>
              <a:t>utility function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, then…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6960" y="3420000"/>
            <a:ext cx="3499920" cy="380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Existence of a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If any preference relation could be represented by a </a:t>
            </a:r>
            <a:r>
              <a:rPr b="1" i="1" lang="en-US" sz="3200" u="sng" cap="none" strike="noStrike">
                <a:latin typeface="Arial"/>
                <a:ea typeface="Arial"/>
                <a:cs typeface="Arial"/>
                <a:sym typeface="Arial"/>
              </a:rPr>
              <a:t>utility function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, then it would “grant a license” to use utility functions rather than preference relations with no loss of generality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Why is this important?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Existence of a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preferences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Easier to compare two items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preferred to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00" y="3168000"/>
            <a:ext cx="4065840" cy="41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>
            <a:off x="3096000" y="4392000"/>
            <a:ext cx="648000" cy="288000"/>
          </a:xfrm>
          <a:custGeom>
            <a:rect b="b" l="l" r="r" t="t"/>
            <a:pathLst>
              <a:path extrusionOk="0" h="802" w="1801">
                <a:moveTo>
                  <a:pt x="0" y="200"/>
                </a:moveTo>
                <a:lnTo>
                  <a:pt x="1350" y="200"/>
                </a:lnTo>
                <a:lnTo>
                  <a:pt x="1350" y="0"/>
                </a:lnTo>
                <a:lnTo>
                  <a:pt x="1800" y="400"/>
                </a:lnTo>
                <a:lnTo>
                  <a:pt x="1350" y="801"/>
                </a:lnTo>
                <a:lnTo>
                  <a:pt x="13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32"/>
          <p:cNvSpPr/>
          <p:nvPr/>
        </p:nvSpPr>
        <p:spPr>
          <a:xfrm>
            <a:off x="6336000" y="6336000"/>
            <a:ext cx="576000" cy="288000"/>
          </a:xfrm>
          <a:custGeom>
            <a:rect b="b" l="l" r="r" t="t"/>
            <a:pathLst>
              <a:path extrusionOk="0" h="802" w="1601">
                <a:moveTo>
                  <a:pt x="1600" y="200"/>
                </a:moveTo>
                <a:lnTo>
                  <a:pt x="400" y="200"/>
                </a:lnTo>
                <a:lnTo>
                  <a:pt x="400" y="0"/>
                </a:lnTo>
                <a:lnTo>
                  <a:pt x="0" y="400"/>
                </a:lnTo>
                <a:lnTo>
                  <a:pt x="400" y="801"/>
                </a:lnTo>
                <a:lnTo>
                  <a:pt x="400" y="600"/>
                </a:lnTo>
                <a:lnTo>
                  <a:pt x="1600" y="600"/>
                </a:lnTo>
                <a:lnTo>
                  <a:pt x="1600" y="20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preferences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DAG (Directed Acyclic Graph)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There is a direct edge from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j ≻  i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00" y="3168000"/>
            <a:ext cx="4065840" cy="41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Possibility of numerical representations carrying additional meanings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Ex: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preferred to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more than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preferred to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Existence of a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Existence of a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Under what assumptions do utility representations exist?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504000" y="1769040"/>
            <a:ext cx="9071640" cy="55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Lemma: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In any </a:t>
            </a:r>
            <a:r>
              <a:rPr b="0" i="0" lang="en-US" sz="26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finite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set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A ⊆  X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, there is a minimal element (similarly, there is also a maximal element)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That is, there is an element that is </a:t>
            </a:r>
            <a:r>
              <a:rPr b="0" i="0" lang="en-US" sz="3200" u="sng" cap="none" strike="noStrike">
                <a:latin typeface="Arial"/>
                <a:ea typeface="Arial"/>
                <a:cs typeface="Arial"/>
                <a:sym typeface="Arial"/>
              </a:rPr>
              <a:t>less preferred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to any other element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Which property guarantees that?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Existence of a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/>
        </p:nvSpPr>
        <p:spPr>
          <a:xfrm>
            <a:off x="504000" y="1769040"/>
            <a:ext cx="9071640" cy="55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Lemma: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In any </a:t>
            </a:r>
            <a:r>
              <a:rPr b="0" i="0" lang="en-US" sz="26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finite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 set </a:t>
            </a:r>
            <a:r>
              <a:rPr b="1" i="1" lang="en-US" sz="2600" u="none" cap="none" strike="noStrike">
                <a:latin typeface="Arial"/>
                <a:ea typeface="Arial"/>
                <a:cs typeface="Arial"/>
                <a:sym typeface="Arial"/>
              </a:rPr>
              <a:t>A ⊆  X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, there is a minimal element (similarly, there is also a maximal element)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Proof: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9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By induction on the size of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9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 is a singleton, then by completeness its only element is minimal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9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For the inductive step, let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 be of cardinality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 and let    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x∈ A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. The set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A − {x}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 is of cardinality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 and by the inductive assumption has a minimal element denoted by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9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x ≿  y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 is minimal in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9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y ≿  x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,  then by </a:t>
            </a:r>
            <a:r>
              <a:rPr b="1" i="1" lang="en-US" sz="2100" u="sng" cap="none" strike="noStrike">
                <a:latin typeface="Arial"/>
                <a:ea typeface="Arial"/>
                <a:cs typeface="Arial"/>
                <a:sym typeface="Arial"/>
              </a:rPr>
              <a:t>transitivity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z ≿  x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z ∈  A−{x}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, and thus </a:t>
            </a:r>
            <a:r>
              <a:rPr b="1" i="1" lang="en-US" sz="21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100" u="none" cap="none" strike="noStrike">
                <a:latin typeface="Arial"/>
                <a:ea typeface="Arial"/>
                <a:cs typeface="Arial"/>
                <a:sym typeface="Arial"/>
              </a:rPr>
              <a:t> is minimal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Existence of a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</a:t>
            </a:r>
            <a:endParaRPr b="0" i="0" sz="4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Recall that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1" lang="en-US" sz="3200" u="sng" cap="none" strike="noStrike">
                <a:latin typeface="Arial"/>
                <a:ea typeface="Arial"/>
                <a:cs typeface="Arial"/>
                <a:sym typeface="Arial"/>
              </a:rPr>
              <a:t>countable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3200" u="sng" cap="none" strike="noStrike">
                <a:latin typeface="Arial"/>
                <a:ea typeface="Arial"/>
                <a:cs typeface="Arial"/>
                <a:sym typeface="Arial"/>
              </a:rPr>
              <a:t>infinite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if there is a </a:t>
            </a:r>
            <a:r>
              <a:rPr b="1" i="1" lang="en-US" sz="3200" u="sng" cap="none" strike="noStrike">
                <a:latin typeface="Arial"/>
                <a:ea typeface="Arial"/>
                <a:cs typeface="Arial"/>
                <a:sym typeface="Arial"/>
              </a:rPr>
              <a:t>one-to-one function 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onto the natural numbers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It is possible to specify an enumeration of all its members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{x</a:t>
            </a:r>
            <a:r>
              <a:rPr b="0" baseline="-2500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baseline="-2500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n=1,2,...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countable, then any preference relation 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has a utility representation with a range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(−1, 1)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Existence of a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/>
        </p:nvSpPr>
        <p:spPr>
          <a:xfrm>
            <a:off x="360000" y="1563480"/>
            <a:ext cx="9432000" cy="58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Proof: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{x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be an enumeration of all elements in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 = 0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Assume that you have completed the definition of the values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), . . . ,U(x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n−1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so that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 ≿  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 iff 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 ≥ 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is indifferent to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for some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 &lt; n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, then assign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 = 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If not, by transitivity, all numbers in the nonempty set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{U(x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)| 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≺  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} ∪  {−1}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are below all numbers in the nonempty set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{U(x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)|  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≻ 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 } ∪  {1}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to be between the two sets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This guarantees that for any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 &lt; n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we have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 ≿  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 iff 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 ≥ 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Thus, the function defined on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{x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, . . . , 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represents the preferences on those elements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To complete the proof that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represents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, take any two elements,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y ∈  X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. For some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we have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x = 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y = 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. The above applied to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n = max{k, l}</a:t>
            </a: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 yields  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 ≿ 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 iff 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 ≥ U(x</a:t>
            </a:r>
            <a:r>
              <a:rPr b="1" baseline="-25000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en-US" sz="1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Existence of a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/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 sz="3200"/>
              <a:t>Let’s put that in practice…</a:t>
            </a:r>
            <a:endParaRPr i="0" sz="2800" u="none" cap="none" strike="noStrike"/>
          </a:p>
        </p:txBody>
      </p:sp>
      <p:sp>
        <p:nvSpPr>
          <p:cNvPr id="237" name="Google Shape;237;p4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Existence of a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371" y="2828296"/>
            <a:ext cx="4855575" cy="430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Which bundle do you prefer?</a:t>
            </a:r>
            <a:endParaRPr b="0" i="0" sz="4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2768760"/>
            <a:ext cx="3285720" cy="349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/>
          <p:nvPr/>
        </p:nvSpPr>
        <p:spPr>
          <a:xfrm>
            <a:off x="6552000" y="1728000"/>
            <a:ext cx="2808000" cy="1656000"/>
          </a:xfrm>
          <a:prstGeom prst="rect">
            <a:avLst/>
          </a:prstGeom>
          <a:noFill/>
          <a:ln cap="flat" cmpd="sng" w="1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95400" spcFirstLastPara="1" rIns="95400" wrap="square" tIns="50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3 chocolates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6 snacks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4 sodas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/>
          <p:nvPr/>
        </p:nvSpPr>
        <p:spPr>
          <a:xfrm>
            <a:off x="6552000" y="3672000"/>
            <a:ext cx="2808000" cy="1656000"/>
          </a:xfrm>
          <a:prstGeom prst="rect">
            <a:avLst/>
          </a:prstGeom>
          <a:noFill/>
          <a:ln cap="flat" cmpd="sng" w="1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95400" spcFirstLastPara="1" rIns="95400" wrap="square" tIns="50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2 chocolates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2 snacks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10 sodas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/>
          <p:nvPr/>
        </p:nvSpPr>
        <p:spPr>
          <a:xfrm>
            <a:off x="6552000" y="5616000"/>
            <a:ext cx="2808000" cy="1656000"/>
          </a:xfrm>
          <a:prstGeom prst="rect">
            <a:avLst/>
          </a:prstGeom>
          <a:noFill/>
          <a:ln cap="flat" cmpd="sng" w="1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95400" spcFirstLastPara="1" rIns="95400" wrap="square" tIns="50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1 beer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1 snack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1 chocolate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41"/>
          <p:cNvCxnSpPr/>
          <p:nvPr/>
        </p:nvCxnSpPr>
        <p:spPr>
          <a:xfrm flipH="1" rot="10800000">
            <a:off x="3816000" y="2520000"/>
            <a:ext cx="2376000" cy="79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9" name="Google Shape;249;p41"/>
          <p:cNvCxnSpPr/>
          <p:nvPr/>
        </p:nvCxnSpPr>
        <p:spPr>
          <a:xfrm>
            <a:off x="3888000" y="4608000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" name="Google Shape;250;p41"/>
          <p:cNvCxnSpPr/>
          <p:nvPr/>
        </p:nvCxnSpPr>
        <p:spPr>
          <a:xfrm>
            <a:off x="3744000" y="5616000"/>
            <a:ext cx="2520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" name="Google Shape;251;p41"/>
          <p:cNvSpPr txBox="1"/>
          <p:nvPr/>
        </p:nvSpPr>
        <p:spPr>
          <a:xfrm>
            <a:off x="5112000" y="1728000"/>
            <a:ext cx="1440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Bundle #1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5112000" y="3636000"/>
            <a:ext cx="1440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Bundle #2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5112000" y="5580000"/>
            <a:ext cx="1440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Bundle #3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Lexicographic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2768760"/>
            <a:ext cx="3285720" cy="349524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/>
          <p:nvPr/>
        </p:nvSpPr>
        <p:spPr>
          <a:xfrm>
            <a:off x="6552000" y="1728000"/>
            <a:ext cx="2808000" cy="1656000"/>
          </a:xfrm>
          <a:prstGeom prst="rect">
            <a:avLst/>
          </a:prstGeom>
          <a:noFill/>
          <a:ln cap="flat" cmpd="sng" w="1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95400" spcFirstLastPara="1" rIns="95400" wrap="square" tIns="50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3 chocolates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6 snacks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4 sodas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2"/>
          <p:cNvSpPr/>
          <p:nvPr/>
        </p:nvSpPr>
        <p:spPr>
          <a:xfrm>
            <a:off x="6552000" y="3672000"/>
            <a:ext cx="2808000" cy="1656000"/>
          </a:xfrm>
          <a:prstGeom prst="rect">
            <a:avLst/>
          </a:prstGeom>
          <a:noFill/>
          <a:ln cap="flat" cmpd="sng" w="1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95400" spcFirstLastPara="1" rIns="95400" wrap="square" tIns="50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2 chocolates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2 snacks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10 sodas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2"/>
          <p:cNvSpPr/>
          <p:nvPr/>
        </p:nvSpPr>
        <p:spPr>
          <a:xfrm>
            <a:off x="6552000" y="5616000"/>
            <a:ext cx="2808000" cy="1656000"/>
          </a:xfrm>
          <a:prstGeom prst="rect">
            <a:avLst/>
          </a:prstGeom>
          <a:noFill/>
          <a:ln cap="flat" cmpd="sng" w="108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95400" spcFirstLastPara="1" rIns="95400" wrap="square" tIns="50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1 beer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1 snack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1 chocolate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42"/>
          <p:cNvCxnSpPr/>
          <p:nvPr/>
        </p:nvCxnSpPr>
        <p:spPr>
          <a:xfrm flipH="1" rot="10800000">
            <a:off x="3816000" y="2520000"/>
            <a:ext cx="2376000" cy="79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42"/>
          <p:cNvCxnSpPr/>
          <p:nvPr/>
        </p:nvCxnSpPr>
        <p:spPr>
          <a:xfrm>
            <a:off x="3888000" y="4608000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42"/>
          <p:cNvCxnSpPr/>
          <p:nvPr/>
        </p:nvCxnSpPr>
        <p:spPr>
          <a:xfrm>
            <a:off x="3744000" y="5616000"/>
            <a:ext cx="2520000" cy="100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p42"/>
          <p:cNvSpPr txBox="1"/>
          <p:nvPr/>
        </p:nvSpPr>
        <p:spPr>
          <a:xfrm>
            <a:off x="5112000" y="1728000"/>
            <a:ext cx="1440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Bundle #1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2"/>
          <p:cNvSpPr txBox="1"/>
          <p:nvPr/>
        </p:nvSpPr>
        <p:spPr>
          <a:xfrm>
            <a:off x="5112000" y="3636000"/>
            <a:ext cx="1440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Bundle #2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5112000" y="5580000"/>
            <a:ext cx="1440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Bundle #3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preferences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There is a direct edge from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3200">
                <a:solidFill>
                  <a:srgbClr val="CE181E"/>
                </a:solidFill>
              </a:rPr>
              <a:t>j</a:t>
            </a:r>
            <a:r>
              <a:rPr b="1" i="1" lang="en-US" sz="3200" u="none" cap="none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 ≻ </a:t>
            </a:r>
            <a:r>
              <a:rPr b="1" i="1" lang="en-US" sz="3200">
                <a:solidFill>
                  <a:srgbClr val="CE181E"/>
                </a:solidFill>
              </a:rPr>
              <a:t>i</a:t>
            </a:r>
            <a:r>
              <a:rPr b="1" i="1" lang="en-US" sz="3200" u="none" cap="none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which are the most preferred nodes?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00" y="3168000"/>
            <a:ext cx="4065840" cy="41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Lexicographic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(≿ 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k=1,...,K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be a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K-tuple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of preferences over the set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X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lexicographic preferences induced by those preferences are defined by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x ≿ </a:t>
            </a:r>
            <a:r>
              <a:rPr b="1" baseline="-25000" i="1" lang="en-US" sz="3200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if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(1) there is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baseline="3000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such that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 &lt; k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∗</a:t>
            </a:r>
            <a:r>
              <a:rPr b="0" baseline="3000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we have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∼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≻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k∗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(2)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∼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lower the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the more relevant it is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Lexicographic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be the unit square, that is,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= [0, 1] × [0, 1]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≿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≥ y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lexicographic preferences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induced from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 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 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-2500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are: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) ≿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(b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&gt; b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or both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= b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≥ b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Lexicographic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lexicographic preference relation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[0, 1] × [0, 1]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induced from the relations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≿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≥ y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k = 1, 2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1" i="0" lang="en-US" sz="2800" u="none" cap="none" strike="noStrike">
                <a:solidFill>
                  <a:srgbClr val="FF0000"/>
                </a:solidFill>
              </a:rPr>
              <a:t>does not have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 utility representation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040" y="3024000"/>
            <a:ext cx="6672960" cy="43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Lexicographic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Why it cannot be represented by a utility function?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7447800" y="6111600"/>
            <a:ext cx="25200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) ≿ (y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) if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 &gt; y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or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 = y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 x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 &gt; y</a:t>
            </a:r>
            <a:r>
              <a:rPr b="1" baseline="-25000" i="1" lang="en-US" sz="1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1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46"/>
          <p:cNvCxnSpPr>
            <a:stCxn id="294" idx="0"/>
          </p:cNvCxnSpPr>
          <p:nvPr/>
        </p:nvCxnSpPr>
        <p:spPr>
          <a:xfrm flipH="1" rot="5400000">
            <a:off x="7467750" y="4871550"/>
            <a:ext cx="1224300" cy="12558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576000" y="360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Lexicographic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216313" y="2150749"/>
            <a:ext cx="96480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Proof: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1" lang="en-US" sz="2000"/>
              <a:t>Theorem: </a:t>
            </a:r>
            <a:r>
              <a:rPr b="1" i="1" lang="en-US" sz="2400">
                <a:solidFill>
                  <a:schemeClr val="dk1"/>
                </a:solidFill>
              </a:rPr>
              <a:t>ℝ </a:t>
            </a:r>
            <a:r>
              <a:rPr lang="en-US" sz="2000"/>
              <a:t>is uncountable</a:t>
            </a:r>
            <a:endParaRPr sz="2000"/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Theorem:</a:t>
            </a:r>
            <a:r>
              <a:rPr lang="en-US" sz="2000">
                <a:solidFill>
                  <a:schemeClr val="dk1"/>
                </a:solidFill>
              </a:rPr>
              <a:t> every subset of </a:t>
            </a:r>
            <a:r>
              <a:rPr b="1" i="1" lang="en-US" sz="2400">
                <a:solidFill>
                  <a:schemeClr val="dk1"/>
                </a:solidFill>
              </a:rPr>
              <a:t>ℚ </a:t>
            </a:r>
            <a:r>
              <a:rPr lang="en-US" sz="2000">
                <a:solidFill>
                  <a:schemeClr val="dk1"/>
                </a:solidFill>
              </a:rPr>
              <a:t>is countable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Corollary:</a:t>
            </a:r>
            <a:r>
              <a:rPr lang="en-US" sz="2000">
                <a:solidFill>
                  <a:schemeClr val="dk1"/>
                </a:solidFill>
              </a:rPr>
              <a:t> there is no one-to-one function f : </a:t>
            </a:r>
            <a:r>
              <a:rPr b="1" i="1" lang="en-US" sz="2400">
                <a:solidFill>
                  <a:schemeClr val="dk1"/>
                </a:solidFill>
              </a:rPr>
              <a:t>ℝ</a:t>
            </a:r>
            <a:r>
              <a:rPr lang="en-US" sz="2000">
                <a:solidFill>
                  <a:schemeClr val="dk1"/>
                </a:solidFill>
              </a:rPr>
              <a:t> → </a:t>
            </a:r>
            <a:r>
              <a:rPr b="1" i="1" lang="en-US" sz="2400">
                <a:solidFill>
                  <a:schemeClr val="dk1"/>
                </a:solidFill>
              </a:rPr>
              <a:t>ℚ</a:t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Theorem: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1" i="1" lang="en-US" sz="2400">
                <a:solidFill>
                  <a:schemeClr val="dk1"/>
                </a:solidFill>
              </a:rPr>
              <a:t>ℚ </a:t>
            </a:r>
            <a:r>
              <a:rPr lang="en-US" sz="2000">
                <a:solidFill>
                  <a:schemeClr val="dk1"/>
                </a:solidFill>
              </a:rPr>
              <a:t>is dense in </a:t>
            </a:r>
            <a:r>
              <a:rPr b="1" i="1" lang="en-US" sz="2400">
                <a:solidFill>
                  <a:schemeClr val="dk1"/>
                </a:solidFill>
              </a:rPr>
              <a:t>ℝ</a:t>
            </a:r>
            <a:endParaRPr i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/>
        </p:nvSpPr>
        <p:spPr>
          <a:xfrm>
            <a:off x="576000" y="36000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Lexicographic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216313" y="2150749"/>
            <a:ext cx="96480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Proof: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Assume by contradiction that the function</a:t>
            </a: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u : X →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ℝ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 represents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For any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a ∈  [0, 1], (a, 1) ≻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 (a, 0)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and, therefore, </a:t>
            </a: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u(a, 1) &gt; u(a, 0)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q(a)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be a </a:t>
            </a:r>
            <a:r>
              <a:rPr b="1" i="1" lang="en-US" sz="2000" u="sng" cap="none" strike="noStrike">
                <a:latin typeface="Arial"/>
                <a:ea typeface="Arial"/>
                <a:cs typeface="Arial"/>
                <a:sym typeface="Arial"/>
              </a:rPr>
              <a:t>rational number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in the nonempty interval</a:t>
            </a: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 = (u(a, 0), u(a, 1))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is a function from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[0, 1]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into the set of </a:t>
            </a:r>
            <a:r>
              <a:rPr b="1" i="1" lang="en-US" sz="2000" u="sng" cap="none" strike="noStrike">
                <a:latin typeface="Arial"/>
                <a:ea typeface="Arial"/>
                <a:cs typeface="Arial"/>
                <a:sym typeface="Arial"/>
              </a:rPr>
              <a:t>rational numbers </a:t>
            </a:r>
            <a:r>
              <a:rPr b="1" i="1" lang="en-US" sz="2400">
                <a:solidFill>
                  <a:schemeClr val="dk1"/>
                </a:solidFill>
              </a:rPr>
              <a:t>ℚ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b="0" i="0" lang="en-US" sz="2000" u="sng" cap="none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one-to-one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function since if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b &gt; a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(b, 0) ≻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 (a, 1)</a:t>
            </a: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 u(b, 0) &gt; u(a, 1)</a:t>
            </a: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and, therefore, the intervals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-2500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are disjoint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5999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, there is a rational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q(b)</a:t>
            </a: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number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Thus, </a:t>
            </a:r>
            <a:r>
              <a:rPr b="1" i="1" lang="en-US" sz="2000" u="none" cap="none" strike="noStrike">
                <a:latin typeface="Arial"/>
                <a:ea typeface="Arial"/>
                <a:cs typeface="Arial"/>
                <a:sym typeface="Arial"/>
              </a:rPr>
              <a:t>q(a) ≠ q(b)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But the cardinality of the rational numbers is lower than that of the continuum, a contradiction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continuous functions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Is this function continuous?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000" y="2916000"/>
            <a:ext cx="4120200" cy="423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continuous functions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 function is continuous when its graph is a single unbroken curve…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… that you could draw without lifting your pen from the paper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0240" y="2736000"/>
            <a:ext cx="2003760" cy="17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continuous functions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Examples: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120" y="3047400"/>
            <a:ext cx="9503280" cy="340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continuous functions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5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Examples: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560" y="2726640"/>
            <a:ext cx="7484040" cy="411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preferences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There is a direct edge from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 ≻ i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which are the least preferred nodes?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00" y="3168000"/>
            <a:ext cx="4065840" cy="41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continuous functions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Formal definition: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when, for every value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in its Domain: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f(c)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defined, and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941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941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941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displaystyle \lim_{x\rightarrow c}{f(x) = f(c)}" id="342" name="Google Shape;342;p5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349" y="4040100"/>
            <a:ext cx="3188900" cy="7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 txBox="1"/>
          <p:nvPr/>
        </p:nvSpPr>
        <p:spPr>
          <a:xfrm>
            <a:off x="362400" y="5428275"/>
            <a:ext cx="88827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7999" lvl="2" marL="1295999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the limit of </a:t>
            </a:r>
            <a:r>
              <a:rPr b="1" i="1" lang="en-US" sz="2400">
                <a:solidFill>
                  <a:schemeClr val="dk1"/>
                </a:solidFill>
              </a:rPr>
              <a:t>f(x)</a:t>
            </a:r>
            <a:r>
              <a:rPr lang="en-US" sz="2400">
                <a:solidFill>
                  <a:schemeClr val="dk1"/>
                </a:solidFill>
              </a:rPr>
              <a:t> as </a:t>
            </a:r>
            <a:r>
              <a:rPr b="1" i="1" lang="en-US" sz="2400">
                <a:solidFill>
                  <a:schemeClr val="dk1"/>
                </a:solidFill>
              </a:rPr>
              <a:t>x</a:t>
            </a:r>
            <a:r>
              <a:rPr lang="en-US" sz="2400">
                <a:solidFill>
                  <a:schemeClr val="dk1"/>
                </a:solidFill>
              </a:rPr>
              <a:t> approaches </a:t>
            </a:r>
            <a:r>
              <a:rPr b="1" i="1" lang="en-US" sz="2400">
                <a:solidFill>
                  <a:schemeClr val="dk1"/>
                </a:solidFill>
              </a:rPr>
              <a:t>c</a:t>
            </a:r>
            <a:r>
              <a:rPr lang="en-US" sz="2400">
                <a:solidFill>
                  <a:schemeClr val="dk1"/>
                </a:solidFill>
              </a:rPr>
              <a:t> equals </a:t>
            </a:r>
            <a:r>
              <a:rPr b="1" i="1" lang="en-US" sz="2400">
                <a:solidFill>
                  <a:schemeClr val="dk1"/>
                </a:solidFill>
              </a:rPr>
              <a:t>f(c)</a:t>
            </a:r>
            <a:endParaRPr sz="2400">
              <a:solidFill>
                <a:schemeClr val="dk1"/>
              </a:solidFill>
            </a:endParaRPr>
          </a:p>
          <a:p>
            <a:pPr indent="-287999" lvl="2" marL="1295999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chemeClr val="dk1"/>
                </a:solidFill>
              </a:rPr>
              <a:t>“as </a:t>
            </a:r>
            <a:r>
              <a:rPr b="1" i="1" lang="en-US" sz="2400">
                <a:solidFill>
                  <a:schemeClr val="dk1"/>
                </a:solidFill>
              </a:rPr>
              <a:t>x</a:t>
            </a:r>
            <a:r>
              <a:rPr lang="en-US" sz="2400">
                <a:solidFill>
                  <a:schemeClr val="dk1"/>
                </a:solidFill>
              </a:rPr>
              <a:t> gets closer and closer to </a:t>
            </a:r>
            <a:r>
              <a:rPr b="1" i="1" lang="en-US" sz="2400">
                <a:solidFill>
                  <a:schemeClr val="dk1"/>
                </a:solidFill>
              </a:rPr>
              <a:t>c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b="1" i="1" lang="en-US" sz="2400">
                <a:solidFill>
                  <a:schemeClr val="dk1"/>
                </a:solidFill>
              </a:rPr>
              <a:t>f(x)</a:t>
            </a:r>
            <a:r>
              <a:rPr lang="en-US" sz="2400">
                <a:solidFill>
                  <a:schemeClr val="dk1"/>
                </a:solidFill>
              </a:rPr>
              <a:t> gets closer and closer to </a:t>
            </a:r>
            <a:r>
              <a:rPr b="1" i="1" lang="en-US" sz="2400">
                <a:solidFill>
                  <a:schemeClr val="dk1"/>
                </a:solidFill>
              </a:rPr>
              <a:t>f(c)</a:t>
            </a:r>
            <a:r>
              <a:rPr lang="en-US" sz="2400">
                <a:solidFill>
                  <a:schemeClr val="dk1"/>
                </a:solidFill>
              </a:rPr>
              <a:t>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continuous functions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000" y="1620360"/>
            <a:ext cx="7097400" cy="593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continuous functions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240" y="1362600"/>
            <a:ext cx="10079640" cy="288792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504360" y="17859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255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It is defined at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x=1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since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h(1) = 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But you cannot say what the </a:t>
            </a:r>
            <a:r>
              <a:rPr b="0" lang="en-US" sz="3200" u="sng" strike="noStrike"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at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x=1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from the left: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from the right: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Why is it important to talk about this?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In economics, the set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often an </a:t>
            </a:r>
            <a:r>
              <a:rPr b="1" i="1" lang="en-US" sz="3200" u="sng" strike="noStrike">
                <a:latin typeface="Arial"/>
                <a:ea typeface="Arial"/>
                <a:cs typeface="Arial"/>
                <a:sym typeface="Arial"/>
              </a:rPr>
              <a:t>infinite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subset of a Euclidean space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ℝ</a:t>
            </a:r>
            <a:r>
              <a:rPr b="0" baseline="30000" lang="en-US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Ex: gold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ℝ</a:t>
            </a:r>
            <a:r>
              <a:rPr b="0" baseline="30000" lang="en-US" sz="3200" strike="noStrike">
                <a:latin typeface="Arial"/>
                <a:ea typeface="Arial"/>
                <a:cs typeface="Arial"/>
                <a:sym typeface="Arial"/>
              </a:rPr>
              <a:t>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Ex: (salary, vacation time per year)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ℝ</a:t>
            </a:r>
            <a:r>
              <a:rPr b="0" baseline="30000" lang="en-US" sz="3200" strike="noStrike">
                <a:latin typeface="Arial"/>
                <a:ea typeface="Arial"/>
                <a:cs typeface="Arial"/>
                <a:sym typeface="Arial"/>
              </a:rPr>
              <a:t>3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Ex: (coffee, bread, milk)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In economics, the set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often an </a:t>
            </a:r>
            <a:r>
              <a:rPr b="1" i="1" lang="en-US" sz="3200" u="sng" strike="noStrike">
                <a:latin typeface="Arial"/>
                <a:ea typeface="Arial"/>
                <a:cs typeface="Arial"/>
                <a:sym typeface="Arial"/>
              </a:rPr>
              <a:t>infinite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subset of a Euclidean space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Is there a utility representation in such a case?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one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280" y="5312520"/>
            <a:ext cx="2925720" cy="188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5616000"/>
            <a:ext cx="2172960" cy="159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000" y="3122640"/>
            <a:ext cx="2232000" cy="2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1000" y="3225240"/>
            <a:ext cx="2619000" cy="17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9"/>
          <p:cNvSpPr txBox="1"/>
          <p:nvPr/>
        </p:nvSpPr>
        <p:spPr>
          <a:xfrm>
            <a:off x="4392000" y="4608000"/>
            <a:ext cx="122400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latin typeface="Arial"/>
                <a:ea typeface="Arial"/>
                <a:cs typeface="Arial"/>
                <a:sym typeface="Arial"/>
              </a:rPr>
              <a:t>OR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9"/>
          <p:cNvSpPr txBox="1"/>
          <p:nvPr/>
        </p:nvSpPr>
        <p:spPr>
          <a:xfrm>
            <a:off x="180000" y="3924000"/>
            <a:ext cx="1224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12 free months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9"/>
          <p:cNvSpPr txBox="1"/>
          <p:nvPr/>
        </p:nvSpPr>
        <p:spPr>
          <a:xfrm>
            <a:off x="180000" y="6192360"/>
            <a:ext cx="1224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120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9"/>
          <p:cNvSpPr txBox="1"/>
          <p:nvPr/>
        </p:nvSpPr>
        <p:spPr>
          <a:xfrm>
            <a:off x="8820000" y="3924360"/>
            <a:ext cx="1224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100k miles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9"/>
          <p:cNvSpPr txBox="1"/>
          <p:nvPr/>
        </p:nvSpPr>
        <p:spPr>
          <a:xfrm>
            <a:off x="8712000" y="5868720"/>
            <a:ext cx="1332000" cy="94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20 boosters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one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280" y="5312520"/>
            <a:ext cx="2925720" cy="188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5616000"/>
            <a:ext cx="2172960" cy="159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000" y="3122640"/>
            <a:ext cx="2232000" cy="2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1000" y="3225240"/>
            <a:ext cx="2619000" cy="17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0"/>
          <p:cNvSpPr txBox="1"/>
          <p:nvPr/>
        </p:nvSpPr>
        <p:spPr>
          <a:xfrm>
            <a:off x="4392000" y="4608000"/>
            <a:ext cx="122400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latin typeface="Arial"/>
                <a:ea typeface="Arial"/>
                <a:cs typeface="Arial"/>
                <a:sym typeface="Arial"/>
              </a:rPr>
              <a:t>OR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60"/>
          <p:cNvSpPr txBox="1"/>
          <p:nvPr/>
        </p:nvSpPr>
        <p:spPr>
          <a:xfrm>
            <a:off x="180000" y="3924000"/>
            <a:ext cx="1224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12 free months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180000" y="6192360"/>
            <a:ext cx="1224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120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60"/>
          <p:cNvSpPr txBox="1"/>
          <p:nvPr/>
        </p:nvSpPr>
        <p:spPr>
          <a:xfrm>
            <a:off x="8820000" y="3924360"/>
            <a:ext cx="1224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99.8k miles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0"/>
          <p:cNvSpPr txBox="1"/>
          <p:nvPr/>
        </p:nvSpPr>
        <p:spPr>
          <a:xfrm>
            <a:off x="8712000" y="5868720"/>
            <a:ext cx="1332000" cy="94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19 boosters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one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280" y="5312520"/>
            <a:ext cx="2925720" cy="188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5616000"/>
            <a:ext cx="2172960" cy="159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8000" y="3122640"/>
            <a:ext cx="2232000" cy="22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1000" y="3225240"/>
            <a:ext cx="2619000" cy="174276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61"/>
          <p:cNvSpPr txBox="1"/>
          <p:nvPr/>
        </p:nvSpPr>
        <p:spPr>
          <a:xfrm>
            <a:off x="4392000" y="4608000"/>
            <a:ext cx="1224000" cy="6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latin typeface="Arial"/>
                <a:ea typeface="Arial"/>
                <a:cs typeface="Arial"/>
                <a:sym typeface="Arial"/>
              </a:rPr>
              <a:t>OR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1"/>
          <p:cNvSpPr txBox="1"/>
          <p:nvPr/>
        </p:nvSpPr>
        <p:spPr>
          <a:xfrm>
            <a:off x="180000" y="3924000"/>
            <a:ext cx="1224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12 free months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61"/>
          <p:cNvSpPr txBox="1"/>
          <p:nvPr/>
        </p:nvSpPr>
        <p:spPr>
          <a:xfrm>
            <a:off x="180000" y="6192360"/>
            <a:ext cx="1224000" cy="3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119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1"/>
          <p:cNvSpPr txBox="1"/>
          <p:nvPr/>
        </p:nvSpPr>
        <p:spPr>
          <a:xfrm>
            <a:off x="8820000" y="3924360"/>
            <a:ext cx="12240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100k miles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1"/>
          <p:cNvSpPr txBox="1"/>
          <p:nvPr/>
        </p:nvSpPr>
        <p:spPr>
          <a:xfrm>
            <a:off x="8712000" y="5868720"/>
            <a:ext cx="1332000" cy="94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strike="noStrike">
                <a:latin typeface="Arial"/>
                <a:ea typeface="Arial"/>
                <a:cs typeface="Arial"/>
                <a:sym typeface="Arial"/>
              </a:rPr>
              <a:t>20 boosters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basic intuition, captured by the notion of a </a:t>
            </a:r>
            <a:r>
              <a:rPr b="1" i="1" lang="en-US" sz="3200" u="sng" strike="noStrike">
                <a:latin typeface="Arial"/>
                <a:ea typeface="Arial"/>
                <a:cs typeface="Arial"/>
                <a:sym typeface="Arial"/>
              </a:rPr>
              <a:t>continuous preference relation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is that if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preferred to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then “small” deviations from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or from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will not reverse the ordering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preferences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There is a direct edge from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 ≻ i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preferred to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00" y="3168000"/>
            <a:ext cx="4065840" cy="41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3096000" y="4392000"/>
            <a:ext cx="648000" cy="288000"/>
          </a:xfrm>
          <a:custGeom>
            <a:rect b="b" l="l" r="r" t="t"/>
            <a:pathLst>
              <a:path extrusionOk="0" h="802" w="1801">
                <a:moveTo>
                  <a:pt x="0" y="200"/>
                </a:moveTo>
                <a:lnTo>
                  <a:pt x="1350" y="200"/>
                </a:lnTo>
                <a:lnTo>
                  <a:pt x="1350" y="0"/>
                </a:lnTo>
                <a:lnTo>
                  <a:pt x="1800" y="400"/>
                </a:lnTo>
                <a:lnTo>
                  <a:pt x="1350" y="801"/>
                </a:lnTo>
                <a:lnTo>
                  <a:pt x="1350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8"/>
          <p:cNvSpPr/>
          <p:nvPr/>
        </p:nvSpPr>
        <p:spPr>
          <a:xfrm>
            <a:off x="6336000" y="6336000"/>
            <a:ext cx="576000" cy="288000"/>
          </a:xfrm>
          <a:custGeom>
            <a:rect b="b" l="l" r="r" t="t"/>
            <a:pathLst>
              <a:path extrusionOk="0" h="802" w="1601">
                <a:moveTo>
                  <a:pt x="1600" y="200"/>
                </a:moveTo>
                <a:lnTo>
                  <a:pt x="400" y="200"/>
                </a:lnTo>
                <a:lnTo>
                  <a:pt x="400" y="0"/>
                </a:lnTo>
                <a:lnTo>
                  <a:pt x="0" y="400"/>
                </a:lnTo>
                <a:lnTo>
                  <a:pt x="400" y="801"/>
                </a:lnTo>
                <a:lnTo>
                  <a:pt x="400" y="600"/>
                </a:lnTo>
                <a:lnTo>
                  <a:pt x="1600" y="600"/>
                </a:lnTo>
                <a:lnTo>
                  <a:pt x="1600" y="20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Definition C1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preference relation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if whenever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 ≻ 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are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balls (neighborhoods in the relevant topology)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around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respectively, such that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for all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∈ 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y ∈ 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     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≻ 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Definition C1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1715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520" y="2576520"/>
            <a:ext cx="4227480" cy="462348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4"/>
          <p:cNvSpPr txBox="1"/>
          <p:nvPr/>
        </p:nvSpPr>
        <p:spPr>
          <a:xfrm>
            <a:off x="1944000" y="2664000"/>
            <a:ext cx="1008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bread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4"/>
          <p:cNvSpPr txBox="1"/>
          <p:nvPr/>
        </p:nvSpPr>
        <p:spPr>
          <a:xfrm>
            <a:off x="6912000" y="6265800"/>
            <a:ext cx="1008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milk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Definition C2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 preference relation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continuous if the graph of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(i.e., the set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{(x, y)|x ≿ y} ⊆ X × 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 is a closed set (with the product topology)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That is, 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{(a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)}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a sequence of pairs of elements in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satisfying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≿ 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for all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→ 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→ 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 ≿ b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en-US" sz="3200" strike="noStrike">
                <a:latin typeface="Arial"/>
                <a:ea typeface="Arial"/>
                <a:cs typeface="Arial"/>
                <a:sym typeface="Arial"/>
              </a:rPr>
              <a:t>Definition C2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1715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560" y="2570040"/>
            <a:ext cx="4375440" cy="472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6"/>
          <p:cNvSpPr txBox="1"/>
          <p:nvPr/>
        </p:nvSpPr>
        <p:spPr>
          <a:xfrm>
            <a:off x="1836000" y="2628360"/>
            <a:ext cx="1008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bread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66"/>
          <p:cNvSpPr txBox="1"/>
          <p:nvPr/>
        </p:nvSpPr>
        <p:spPr>
          <a:xfrm>
            <a:off x="6732000" y="6446160"/>
            <a:ext cx="10080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latin typeface="Arial"/>
                <a:ea typeface="Arial"/>
                <a:cs typeface="Arial"/>
                <a:sym typeface="Arial"/>
              </a:rPr>
              <a:t>milk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6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preference relation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satisfies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C1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if and only if it satisfies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Proof: (if)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Assume that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continuous according to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C1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. Let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{(a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)}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be a sequence of pairs satisfying        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 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→ 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→ b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it is not true that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 ≿ 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(i.e.,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 ≻ 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), then there exist two balls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around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respectively, such that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y ∈ 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∈ 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y ≻ x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There is an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large enough such that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 &gt; 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both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∈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∈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Therefore,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 &gt; 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we have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≻ 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which is a contradiction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Proof: (only if)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Assume that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continuous according to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 ≻ b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Assume by contradiction that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there exist  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∈ Ball(a, 1/n)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∈ Ball(b, 1/n)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such that      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≿ 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sequence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(b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converges to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(b, a)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By the second definition,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(b, a)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within the graph of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that is,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 ≿ 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which is a contradiction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0"/>
          <p:cNvSpPr txBox="1"/>
          <p:nvPr/>
        </p:nvSpPr>
        <p:spPr>
          <a:xfrm>
            <a:off x="504000" y="1769040"/>
            <a:ext cx="9071640" cy="528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Remark #1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represented by a continuous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continuous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To see this, note that 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 ≻ 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U(a) &gt; U(b)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ε = (U(a) − U(b))/2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By the continuity of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there is a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δ &gt; 0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such that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distanced less than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U(x) &gt; U(a) − ε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and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distanced less than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          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U(y) &lt; U(b) + ε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Thus, for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within the balls of radius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around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respectively,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≻ 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Remark #2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lexicographic preferences that were used in the counterexample to the existence of a utility representation are not continuous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Why?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This is because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(1, 1) ≻ (1, 0)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but in any ball around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(1, 1)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there are points inferior to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(1, 0)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Remark #2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lexicographic preferences that were used in the counterexample to the existence of a utility representation are not continuous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4000" y="3941280"/>
            <a:ext cx="5304960" cy="343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preferences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There is a direct edge from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 ≻ i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h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preferred to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f?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00" y="3168000"/>
            <a:ext cx="4065840" cy="41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6336000" y="6336000"/>
            <a:ext cx="576000" cy="288000"/>
          </a:xfrm>
          <a:custGeom>
            <a:rect b="b" l="l" r="r" t="t"/>
            <a:pathLst>
              <a:path extrusionOk="0" h="802" w="1601">
                <a:moveTo>
                  <a:pt x="1600" y="200"/>
                </a:moveTo>
                <a:lnTo>
                  <a:pt x="400" y="200"/>
                </a:lnTo>
                <a:lnTo>
                  <a:pt x="400" y="0"/>
                </a:lnTo>
                <a:lnTo>
                  <a:pt x="0" y="400"/>
                </a:lnTo>
                <a:lnTo>
                  <a:pt x="400" y="801"/>
                </a:lnTo>
                <a:lnTo>
                  <a:pt x="400" y="600"/>
                </a:lnTo>
                <a:lnTo>
                  <a:pt x="1600" y="600"/>
                </a:lnTo>
                <a:lnTo>
                  <a:pt x="1600" y="20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9"/>
          <p:cNvSpPr/>
          <p:nvPr/>
        </p:nvSpPr>
        <p:spPr>
          <a:xfrm>
            <a:off x="5256360" y="6804360"/>
            <a:ext cx="576000" cy="288000"/>
          </a:xfrm>
          <a:custGeom>
            <a:rect b="b" l="l" r="r" t="t"/>
            <a:pathLst>
              <a:path extrusionOk="0" h="802" w="1601">
                <a:moveTo>
                  <a:pt x="1600" y="200"/>
                </a:moveTo>
                <a:lnTo>
                  <a:pt x="400" y="200"/>
                </a:lnTo>
                <a:lnTo>
                  <a:pt x="400" y="0"/>
                </a:lnTo>
                <a:lnTo>
                  <a:pt x="0" y="400"/>
                </a:lnTo>
                <a:lnTo>
                  <a:pt x="400" y="801"/>
                </a:lnTo>
                <a:lnTo>
                  <a:pt x="400" y="600"/>
                </a:lnTo>
                <a:lnTo>
                  <a:pt x="1600" y="600"/>
                </a:lnTo>
                <a:lnTo>
                  <a:pt x="1600" y="20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Continuity of Preferences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7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Remark #3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Note that the second definition of continuity can be applied to any binary relation over a topological space, not just to a preference relation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For example, the relation = on the real numbers (</a:t>
            </a:r>
            <a:r>
              <a:rPr b="0" i="0" lang="en-US" sz="4000" u="none" cap="none" strike="noStrike">
                <a:latin typeface="Arial"/>
                <a:ea typeface="Arial"/>
                <a:cs typeface="Arial"/>
                <a:sym typeface="Arial"/>
              </a:rPr>
              <a:t>ℝ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 is continuous, whereas the relation ≠ is not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Why?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Debreu's theorem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Continuous preferences have a continuous utility representation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Proof in the book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</a:t>
            </a:r>
            <a:endParaRPr b="0" sz="40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represents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then for any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strictly increasing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f : ℝ  → ℝ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V(x) = f(U(x))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represents</a:t>
            </a:r>
            <a:r>
              <a:rPr b="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 as well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Proof: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a ≿  b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iff U(a) ≥ U(b)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(since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represents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 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iff f(U(a)) ≥ f(U(b))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(since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strictly increasing)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iff V(a) ≥ V(b)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a) Is the statement “if both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 represent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, then there is a strictly monotonic function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f : ℝ  → ℝ </a:t>
            </a: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b="1" i="1" lang="en-US" sz="2200" strike="noStrike">
                <a:latin typeface="Arial"/>
                <a:ea typeface="Arial"/>
                <a:cs typeface="Arial"/>
                <a:sym typeface="Arial"/>
              </a:rPr>
              <a:t>V(x) = f(U(x))</a:t>
            </a: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” correct?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FALSE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400" y="2983800"/>
            <a:ext cx="8298359" cy="154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000" y="4716000"/>
            <a:ext cx="8786880" cy="203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000" y="6552000"/>
            <a:ext cx="3965760" cy="36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b) Can a continuous preference relation be represented by a discontinuous utility function?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True: The preferences (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x ≿ y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x ≥ y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) is represented by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in (a) are continuous, though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discontinuous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sz="4400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c) Show that in the case of X = </a:t>
            </a: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ℝ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, the preference relation that is represented by the discontinuous utility function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u(x) = floor(x)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not a continuous relation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floor(x): the largest integer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 ≥ 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00" y="4757760"/>
            <a:ext cx="1457640" cy="46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440" y="4752000"/>
            <a:ext cx="5659560" cy="42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7200" y="4788000"/>
            <a:ext cx="2206800" cy="4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preferences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There is a direct edge from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 ≻ i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Q: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how can I identify two indifferent nodes?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00" y="3168000"/>
            <a:ext cx="4065840" cy="41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6336000" y="6336000"/>
            <a:ext cx="576000" cy="288000"/>
          </a:xfrm>
          <a:custGeom>
            <a:rect b="b" l="l" r="r" t="t"/>
            <a:pathLst>
              <a:path extrusionOk="0" h="802" w="1601">
                <a:moveTo>
                  <a:pt x="1600" y="200"/>
                </a:moveTo>
                <a:lnTo>
                  <a:pt x="400" y="200"/>
                </a:lnTo>
                <a:lnTo>
                  <a:pt x="400" y="0"/>
                </a:lnTo>
                <a:lnTo>
                  <a:pt x="0" y="400"/>
                </a:lnTo>
                <a:lnTo>
                  <a:pt x="400" y="801"/>
                </a:lnTo>
                <a:lnTo>
                  <a:pt x="400" y="600"/>
                </a:lnTo>
                <a:lnTo>
                  <a:pt x="1600" y="600"/>
                </a:lnTo>
                <a:lnTo>
                  <a:pt x="1600" y="20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0"/>
          <p:cNvSpPr/>
          <p:nvPr/>
        </p:nvSpPr>
        <p:spPr>
          <a:xfrm>
            <a:off x="5256360" y="6804360"/>
            <a:ext cx="576000" cy="288000"/>
          </a:xfrm>
          <a:custGeom>
            <a:rect b="b" l="l" r="r" t="t"/>
            <a:pathLst>
              <a:path extrusionOk="0" h="802" w="1601">
                <a:moveTo>
                  <a:pt x="1600" y="200"/>
                </a:moveTo>
                <a:lnTo>
                  <a:pt x="400" y="200"/>
                </a:lnTo>
                <a:lnTo>
                  <a:pt x="400" y="0"/>
                </a:lnTo>
                <a:lnTo>
                  <a:pt x="0" y="400"/>
                </a:lnTo>
                <a:lnTo>
                  <a:pt x="400" y="801"/>
                </a:lnTo>
                <a:lnTo>
                  <a:pt x="400" y="600"/>
                </a:lnTo>
                <a:lnTo>
                  <a:pt x="1600" y="600"/>
                </a:lnTo>
                <a:lnTo>
                  <a:pt x="1600" y="200"/>
                </a:lnTo>
              </a:path>
            </a:pathLst>
          </a:cu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Reminder: preferences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04360" y="17694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There is a direct edge from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3200" u="none" cap="none" strike="noStrike">
                <a:latin typeface="Arial"/>
                <a:ea typeface="Arial"/>
                <a:cs typeface="Arial"/>
                <a:sym typeface="Arial"/>
              </a:rPr>
              <a:t>j ≻ i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Q: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this preference relation transitive?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00" y="3168000"/>
            <a:ext cx="4065840" cy="41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Concept of Utility Representation</a:t>
            </a:r>
            <a:endParaRPr b="0" i="0" sz="40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If the number of alternatives is </a:t>
            </a:r>
            <a:r>
              <a:rPr b="1" i="0" lang="en-US" sz="3200" u="none" cap="none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endParaRPr b="0" i="0" sz="3200" u="none" cap="none" strike="noStrike">
              <a:solidFill>
                <a:srgbClr val="CE18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preference relation can be an ordered list from best to worst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640" y="3348000"/>
            <a:ext cx="6507360" cy="406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