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0C0E6B-D5F3-43F6-9904-58AEA887EBA9}">
  <a:tblStyle styleId="{490C0E6B-D5F3-43F6-9904-58AEA887EBA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b8a032989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6b8a03298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17b6e1464_0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3417b6e1464_0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17b6e1464_0_2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417b6e1464_0_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17b6e1464_0_3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3417b6e1464_0_3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417b6e1464_0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3417b6e1464_0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417b6e1464_0_4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3417b6e1464_0_4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17b6e1464_0_5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417b6e1464_0_5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417b6e1464_0_6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417b6e1464_0_6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17b6e1464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3417b6e1464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417b6e1464_0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3417b6e1464_0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6b8a032989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6b8a032989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6b8a032989_0_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6b8a032989_0_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6b8a032989_0_2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6b8a032989_0_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6b8a032989_0_5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6b8a032989_0_5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b8a032989_0_5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6b8a032989_0_5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b8a032989_0_6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26b8a032989_0_6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6b8a032989_0_4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g26b8a032989_0_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6b8a032989_0_8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26b8a032989_0_8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6b8a032989_0_8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g26b8a032989_0_8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b8a032989_0_9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6b8a032989_0_9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6b8a032989_0_10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6b8a032989_0_10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6b8a032989_0_7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26b8a032989_0_7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b8a032989_0_1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6b8a032989_0_1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6b8a032989_0_1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26b8a032989_0_1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a8ba97e32f6da66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1a8ba97e32f6da66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 name="Shape 11"/>
        <p:cNvGrpSpPr/>
        <p:nvPr/>
      </p:nvGrpSpPr>
      <p:grpSpPr>
        <a:xfrm>
          <a:off x="0" y="0"/>
          <a:ext cx="0" cy="0"/>
          <a:chOff x="0" y="0"/>
          <a:chExt cx="0" cy="0"/>
        </a:xfrm>
      </p:grpSpPr>
      <p:sp>
        <p:nvSpPr>
          <p:cNvPr id="12" name="Google Shape;12;p2"/>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 type="subTitle"/>
          </p:nvPr>
        </p:nvSpPr>
        <p:spPr>
          <a:xfrm>
            <a:off x="504000" y="1769040"/>
            <a:ext cx="9071640" cy="4384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7"/>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4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2.jpg"/><Relationship Id="rId5" Type="http://schemas.openxmlformats.org/officeDocument/2006/relationships/image" Target="../media/image26.jpg"/><Relationship Id="rId6" Type="http://schemas.openxmlformats.org/officeDocument/2006/relationships/image" Target="../media/image1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7.png"/><Relationship Id="rId4" Type="http://schemas.openxmlformats.org/officeDocument/2006/relationships/image" Target="../media/image7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80.png"/><Relationship Id="rId4" Type="http://schemas.openxmlformats.org/officeDocument/2006/relationships/image" Target="../media/image72.png"/><Relationship Id="rId5" Type="http://schemas.openxmlformats.org/officeDocument/2006/relationships/image" Target="../media/image7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jpg"/><Relationship Id="rId5" Type="http://schemas.openxmlformats.org/officeDocument/2006/relationships/image" Target="../media/image22.jpg"/><Relationship Id="rId6" Type="http://schemas.openxmlformats.org/officeDocument/2006/relationships/image" Target="../media/image26.jpg"/><Relationship Id="rId7" Type="http://schemas.openxmlformats.org/officeDocument/2006/relationships/image" Target="../media/image1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www.youtube.com/watch?v=BzNzgsAE4F0"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2.jpg"/><Relationship Id="rId5" Type="http://schemas.openxmlformats.org/officeDocument/2006/relationships/image" Target="../media/image26.jp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6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7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6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6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7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7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7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7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2.jpg"/><Relationship Id="rId5" Type="http://schemas.openxmlformats.org/officeDocument/2006/relationships/image" Target="../media/image26.jpg"/><Relationship Id="rId6" Type="http://schemas.openxmlformats.org/officeDocument/2006/relationships/image" Target="../media/image1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7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7.png"/><Relationship Id="rId4" Type="http://schemas.openxmlformats.org/officeDocument/2006/relationships/image" Target="../media/image7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4000" y="301320"/>
            <a:ext cx="9071640" cy="5851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latin typeface="Arial"/>
                <a:ea typeface="Arial"/>
                <a:cs typeface="Arial"/>
                <a:sym typeface="Arial"/>
              </a:rPr>
              <a:t>Modeling Rational Agents</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Preferences</a:t>
            </a:r>
            <a:endParaRPr b="0" sz="4400" strike="noStrike">
              <a:solidFill>
                <a:srgbClr val="000099"/>
              </a:solidFill>
              <a:latin typeface="Arial"/>
              <a:ea typeface="Arial"/>
              <a:cs typeface="Arial"/>
              <a:sym typeface="Arial"/>
            </a:endParaRPr>
          </a:p>
        </p:txBody>
      </p:sp>
      <p:pic>
        <p:nvPicPr>
          <p:cNvPr id="123" name="Google Shape;123;p23"/>
          <p:cNvPicPr preferRelativeResize="0"/>
          <p:nvPr/>
        </p:nvPicPr>
        <p:blipFill rotWithShape="1">
          <a:blip r:embed="rId3">
            <a:alphaModFix/>
          </a:blip>
          <a:srcRect b="0" l="0" r="0" t="0"/>
          <a:stretch/>
        </p:blipFill>
        <p:spPr>
          <a:xfrm>
            <a:off x="5899680" y="5246280"/>
            <a:ext cx="1831680" cy="1411560"/>
          </a:xfrm>
          <a:prstGeom prst="rect">
            <a:avLst/>
          </a:prstGeom>
          <a:noFill/>
          <a:ln>
            <a:noFill/>
          </a:ln>
        </p:spPr>
      </p:pic>
      <p:pic>
        <p:nvPicPr>
          <p:cNvPr id="124" name="Google Shape;124;p23"/>
          <p:cNvPicPr preferRelativeResize="0"/>
          <p:nvPr/>
        </p:nvPicPr>
        <p:blipFill rotWithShape="1">
          <a:blip r:embed="rId4">
            <a:alphaModFix/>
          </a:blip>
          <a:srcRect b="0" l="0" r="0" t="0"/>
          <a:stretch/>
        </p:blipFill>
        <p:spPr>
          <a:xfrm>
            <a:off x="3816720" y="5213880"/>
            <a:ext cx="1799280" cy="1385640"/>
          </a:xfrm>
          <a:prstGeom prst="rect">
            <a:avLst/>
          </a:prstGeom>
          <a:noFill/>
          <a:ln>
            <a:noFill/>
          </a:ln>
        </p:spPr>
      </p:pic>
      <p:pic>
        <p:nvPicPr>
          <p:cNvPr id="125" name="Google Shape;125;p23"/>
          <p:cNvPicPr preferRelativeResize="0"/>
          <p:nvPr/>
        </p:nvPicPr>
        <p:blipFill rotWithShape="1">
          <a:blip r:embed="rId5">
            <a:alphaModFix/>
          </a:blip>
          <a:srcRect b="0" l="0" r="0" t="0"/>
          <a:stretch/>
        </p:blipFill>
        <p:spPr>
          <a:xfrm>
            <a:off x="5933160" y="3799440"/>
            <a:ext cx="1953720" cy="933480"/>
          </a:xfrm>
          <a:prstGeom prst="rect">
            <a:avLst/>
          </a:prstGeom>
          <a:noFill/>
          <a:ln>
            <a:noFill/>
          </a:ln>
        </p:spPr>
      </p:pic>
      <p:pic>
        <p:nvPicPr>
          <p:cNvPr id="126" name="Google Shape;126;p23"/>
          <p:cNvPicPr preferRelativeResize="0"/>
          <p:nvPr/>
        </p:nvPicPr>
        <p:blipFill rotWithShape="1">
          <a:blip r:embed="rId6">
            <a:alphaModFix/>
          </a:blip>
          <a:srcRect b="0" l="0" r="0" t="0"/>
          <a:stretch/>
        </p:blipFill>
        <p:spPr>
          <a:xfrm>
            <a:off x="3751200" y="3507840"/>
            <a:ext cx="1921680" cy="1166760"/>
          </a:xfrm>
          <a:prstGeom prst="rect">
            <a:avLst/>
          </a:prstGeom>
          <a:noFill/>
          <a:ln>
            <a:noFill/>
          </a:ln>
        </p:spPr>
      </p:pic>
      <p:sp>
        <p:nvSpPr>
          <p:cNvPr id="127" name="Google Shape;127;p23"/>
          <p:cNvSpPr/>
          <p:nvPr/>
        </p:nvSpPr>
        <p:spPr>
          <a:xfrm>
            <a:off x="2834280" y="2808000"/>
            <a:ext cx="5733720" cy="4608000"/>
          </a:xfrm>
          <a:prstGeom prst="ellipse">
            <a:avLst/>
          </a:prstGeom>
          <a:noFill/>
          <a:ln cap="flat" cmpd="sng" w="36000">
            <a:solidFill>
              <a:srgbClr val="3333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txBox="1"/>
          <p:nvPr/>
        </p:nvSpPr>
        <p:spPr>
          <a:xfrm>
            <a:off x="2088000" y="3633120"/>
            <a:ext cx="681120" cy="1118880"/>
          </a:xfrm>
          <a:prstGeom prst="rect">
            <a:avLst/>
          </a:prstGeom>
          <a:noFill/>
          <a:ln>
            <a:noFill/>
          </a:ln>
        </p:spPr>
        <p:txBody>
          <a:bodyPr anchorCtr="0" anchor="t" bIns="48600" lIns="93600" spcFirstLastPara="1" rIns="93600" wrap="square" tIns="48600">
            <a:noAutofit/>
          </a:bodyPr>
          <a:lstStyle/>
          <a:p>
            <a:pPr indent="0" lvl="0" marL="0" marR="0" rtl="0" algn="l">
              <a:spcBef>
                <a:spcPts val="0"/>
              </a:spcBef>
              <a:spcAft>
                <a:spcPts val="0"/>
              </a:spcAft>
              <a:buNone/>
            </a:pPr>
            <a:r>
              <a:rPr b="1" i="1" lang="en-US" sz="7200" strike="noStrike">
                <a:latin typeface="Arial"/>
                <a:ea typeface="Arial"/>
                <a:cs typeface="Arial"/>
                <a:sym typeface="Arial"/>
              </a:rPr>
              <a:t>X</a:t>
            </a:r>
            <a:endParaRPr b="0" sz="7200" strike="noStrike">
              <a:latin typeface="Arial"/>
              <a:ea typeface="Arial"/>
              <a:cs typeface="Arial"/>
              <a:sym typeface="Arial"/>
            </a:endParaRPr>
          </a:p>
        </p:txBody>
      </p:sp>
      <p:sp>
        <p:nvSpPr>
          <p:cNvPr id="129" name="Google Shape;129;p23"/>
          <p:cNvSpPr txBox="1"/>
          <p:nvPr/>
        </p:nvSpPr>
        <p:spPr>
          <a:xfrm>
            <a:off x="513360" y="176940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A description of preferences should </a:t>
            </a:r>
            <a:r>
              <a:rPr b="0" lang="en-US" sz="2800" u="sng" strike="noStrike">
                <a:solidFill>
                  <a:srgbClr val="FF0000"/>
                </a:solidFill>
                <a:latin typeface="Arial"/>
                <a:ea typeface="Arial"/>
                <a:cs typeface="Arial"/>
                <a:sym typeface="Arial"/>
              </a:rPr>
              <a:t>fully specify</a:t>
            </a:r>
            <a:r>
              <a:rPr b="0" lang="en-US" sz="2800" strike="noStrike">
                <a:latin typeface="Arial"/>
                <a:ea typeface="Arial"/>
                <a:cs typeface="Arial"/>
                <a:sym typeface="Arial"/>
              </a:rPr>
              <a:t> the attitude of the agent toward each pair of elements in </a:t>
            </a:r>
            <a:r>
              <a:rPr b="1" i="1" lang="en-US" sz="2800" strike="noStrike">
                <a:latin typeface="Arial"/>
                <a:ea typeface="Arial"/>
                <a:cs typeface="Arial"/>
                <a:sym typeface="Arial"/>
              </a:rPr>
              <a:t>X</a:t>
            </a:r>
            <a:endParaRPr b="0" sz="2800"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1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a:t>
            </a:r>
            <a:endParaRPr b="0" sz="4400" strike="noStrike">
              <a:solidFill>
                <a:srgbClr val="000099"/>
              </a:solidFill>
              <a:latin typeface="Arial"/>
              <a:ea typeface="Arial"/>
              <a:cs typeface="Arial"/>
              <a:sym typeface="Arial"/>
            </a:endParaRPr>
          </a:p>
        </p:txBody>
      </p:sp>
      <p:sp>
        <p:nvSpPr>
          <p:cNvPr id="817" name="Google Shape;817;p11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 n-ary relation on </a:t>
            </a:r>
            <a:r>
              <a:rPr b="1" i="1" lang="en-US" sz="3200" strike="noStrike">
                <a:latin typeface="Arial"/>
                <a:ea typeface="Arial"/>
                <a:cs typeface="Arial"/>
                <a:sym typeface="Arial"/>
              </a:rPr>
              <a:t>X</a:t>
            </a:r>
            <a:r>
              <a:rPr b="0" lang="en-US" sz="3200" strike="noStrike">
                <a:latin typeface="Arial"/>
                <a:ea typeface="Arial"/>
                <a:cs typeface="Arial"/>
                <a:sym typeface="Arial"/>
              </a:rPr>
              <a:t> can be thought of as a response to a questionnaire regarding all n-tuples of elements of </a:t>
            </a:r>
            <a:r>
              <a:rPr b="1" i="1" lang="en-US" sz="3200" strike="noStrike">
                <a:latin typeface="Arial"/>
                <a:ea typeface="Arial"/>
                <a:cs typeface="Arial"/>
                <a:sym typeface="Arial"/>
              </a:rPr>
              <a:t>X</a:t>
            </a:r>
            <a:r>
              <a:rPr b="0" lang="en-US" sz="3200" strike="noStrike">
                <a:latin typeface="Arial"/>
                <a:ea typeface="Arial"/>
                <a:cs typeface="Arial"/>
                <a:sym typeface="Arial"/>
              </a:rPr>
              <a:t> where each question can get only a </a:t>
            </a:r>
            <a:r>
              <a:rPr b="1" i="1" lang="en-US" sz="3200" strike="noStrike">
                <a:latin typeface="Arial"/>
                <a:ea typeface="Arial"/>
                <a:cs typeface="Arial"/>
                <a:sym typeface="Arial"/>
              </a:rPr>
              <a:t>Yes</a:t>
            </a:r>
            <a:r>
              <a:rPr b="0" lang="en-US" sz="3200" strike="noStrike">
                <a:latin typeface="Arial"/>
                <a:ea typeface="Arial"/>
                <a:cs typeface="Arial"/>
                <a:sym typeface="Arial"/>
              </a:rPr>
              <a:t> answer</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Ex: is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 a</a:t>
            </a:r>
            <a:r>
              <a:rPr b="1" baseline="-25000" i="1" lang="en-US" sz="3200" strike="noStrike">
                <a:latin typeface="Arial"/>
                <a:ea typeface="Arial"/>
                <a:cs typeface="Arial"/>
                <a:sym typeface="Arial"/>
              </a:rPr>
              <a:t>2</a:t>
            </a:r>
            <a:r>
              <a:rPr b="1" i="1" lang="en-US" sz="3200" strike="noStrike">
                <a:latin typeface="Arial"/>
                <a:ea typeface="Arial"/>
                <a:cs typeface="Arial"/>
                <a:sym typeface="Arial"/>
              </a:rPr>
              <a:t> ≿ a</a:t>
            </a:r>
            <a:r>
              <a:rPr b="1" baseline="-25000" i="1" lang="en-US" sz="3200" strike="noStrike">
                <a:latin typeface="Arial"/>
                <a:ea typeface="Arial"/>
                <a:cs typeface="Arial"/>
                <a:sym typeface="Arial"/>
              </a:rPr>
              <a:t>3</a:t>
            </a:r>
            <a:r>
              <a:rPr b="1" i="1" lang="en-US" sz="3200" strike="noStrike">
                <a:latin typeface="Arial"/>
                <a:ea typeface="Arial"/>
                <a:cs typeface="Arial"/>
                <a:sym typeface="Arial"/>
              </a:rPr>
              <a:t> ≿ … ≿ a</a:t>
            </a:r>
            <a:r>
              <a:rPr b="1" baseline="-25000" i="1" lang="en-US" sz="3200" strike="noStrike">
                <a:latin typeface="Arial"/>
                <a:ea typeface="Arial"/>
                <a:cs typeface="Arial"/>
                <a:sym typeface="Arial"/>
              </a:rPr>
              <a:t>n</a:t>
            </a:r>
            <a:r>
              <a:rPr b="0" lang="en-US" sz="3200" strike="noStrike">
                <a:latin typeface="Arial"/>
                <a:ea typeface="Arial"/>
                <a:cs typeface="Arial"/>
                <a:sym typeface="Arial"/>
              </a:rPr>
              <a:t> ? (Yes)</a:t>
            </a:r>
            <a:endParaRPr b="0" sz="3200" strike="noStrike">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Preferences</a:t>
            </a:r>
            <a:endParaRPr b="0" sz="4400" strike="noStrike">
              <a:solidFill>
                <a:srgbClr val="000099"/>
              </a:solidFill>
              <a:latin typeface="Arial"/>
              <a:ea typeface="Arial"/>
              <a:cs typeface="Arial"/>
              <a:sym typeface="Arial"/>
            </a:endParaRPr>
          </a:p>
        </p:txBody>
      </p:sp>
      <p:sp>
        <p:nvSpPr>
          <p:cNvPr id="823" name="Google Shape;823;p11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Definition 2</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Preferences on a set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is a binary relation </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on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satisfying:</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1" i="1" lang="en-US" sz="2400" u="sng" cap="none" strike="noStrike">
                <a:latin typeface="Arial"/>
                <a:ea typeface="Arial"/>
                <a:cs typeface="Arial"/>
                <a:sym typeface="Arial"/>
              </a:rPr>
              <a:t>Completeness</a:t>
            </a:r>
            <a:r>
              <a:rPr b="0" i="0" lang="en-US" sz="2400" u="none" cap="none" strike="noStrike">
                <a:latin typeface="Arial"/>
                <a:ea typeface="Arial"/>
                <a:cs typeface="Arial"/>
                <a:sym typeface="Arial"/>
              </a:rPr>
              <a:t>: For any </a:t>
            </a:r>
            <a:r>
              <a:rPr b="1" i="1" lang="en-US" sz="2400" u="none" cap="none" strike="noStrike">
                <a:latin typeface="Arial"/>
                <a:ea typeface="Arial"/>
                <a:cs typeface="Arial"/>
                <a:sym typeface="Arial"/>
              </a:rPr>
              <a:t>x</a:t>
            </a:r>
            <a:r>
              <a:rPr b="0" i="0" lang="en-US" sz="2400" u="none" cap="none" strike="noStrike">
                <a:latin typeface="Arial"/>
                <a:ea typeface="Arial"/>
                <a:cs typeface="Arial"/>
                <a:sym typeface="Arial"/>
              </a:rPr>
              <a:t>,</a:t>
            </a:r>
            <a:r>
              <a:rPr b="1" i="1" lang="en-US" sz="2400" u="none" cap="none" strike="noStrike">
                <a:latin typeface="Arial"/>
                <a:ea typeface="Arial"/>
                <a:cs typeface="Arial"/>
                <a:sym typeface="Arial"/>
              </a:rPr>
              <a:t> y ∈  X</a:t>
            </a:r>
            <a:r>
              <a:rPr b="0" i="0" lang="en-US" sz="2400" u="none" cap="none" strike="noStrike">
                <a:latin typeface="Arial"/>
                <a:ea typeface="Arial"/>
                <a:cs typeface="Arial"/>
                <a:sym typeface="Arial"/>
              </a:rPr>
              <a:t>,</a:t>
            </a:r>
            <a:r>
              <a:rPr b="1" i="1" lang="en-US" sz="2400" u="none" cap="none" strike="noStrike">
                <a:latin typeface="Arial"/>
                <a:ea typeface="Arial"/>
                <a:cs typeface="Arial"/>
                <a:sym typeface="Arial"/>
              </a:rPr>
              <a:t> x ≿ y</a:t>
            </a:r>
            <a:r>
              <a:rPr b="0" i="0" lang="en-US" sz="2400" u="none" cap="none" strike="noStrike">
                <a:latin typeface="Arial"/>
                <a:ea typeface="Arial"/>
                <a:cs typeface="Arial"/>
                <a:sym typeface="Arial"/>
              </a:rPr>
              <a:t>,</a:t>
            </a:r>
            <a:r>
              <a:rPr b="1" i="1" lang="en-US" sz="2400" u="none" cap="none" strike="noStrike">
                <a:latin typeface="Arial"/>
                <a:ea typeface="Arial"/>
                <a:cs typeface="Arial"/>
                <a:sym typeface="Arial"/>
              </a:rPr>
              <a:t> </a:t>
            </a:r>
            <a:r>
              <a:rPr b="0" i="0" lang="en-US" sz="2400" u="none" cap="none" strike="noStrike">
                <a:latin typeface="Arial"/>
                <a:ea typeface="Arial"/>
                <a:cs typeface="Arial"/>
                <a:sym typeface="Arial"/>
              </a:rPr>
              <a:t>or</a:t>
            </a:r>
            <a:r>
              <a:rPr b="1" i="1" lang="en-US" sz="2400" u="none" cap="none" strike="noStrike">
                <a:latin typeface="Arial"/>
                <a:ea typeface="Arial"/>
                <a:cs typeface="Arial"/>
                <a:sym typeface="Arial"/>
              </a:rPr>
              <a:t> y ≿ x</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1" i="1" lang="en-US" sz="2400" u="sng" cap="none" strike="noStrike">
                <a:latin typeface="Arial"/>
                <a:ea typeface="Arial"/>
                <a:cs typeface="Arial"/>
                <a:sym typeface="Arial"/>
              </a:rPr>
              <a:t>Transitivity</a:t>
            </a:r>
            <a:r>
              <a:rPr b="0" i="0" lang="en-US" sz="2400" u="none" cap="none" strike="noStrike">
                <a:latin typeface="Arial"/>
                <a:ea typeface="Arial"/>
                <a:cs typeface="Arial"/>
                <a:sym typeface="Arial"/>
              </a:rPr>
              <a:t>: For any </a:t>
            </a:r>
            <a:r>
              <a:rPr b="1" i="1" lang="en-US" sz="2400" u="none" cap="none" strike="noStrike">
                <a:latin typeface="Arial"/>
                <a:ea typeface="Arial"/>
                <a:cs typeface="Arial"/>
                <a:sym typeface="Arial"/>
              </a:rPr>
              <a:t>x</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y</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z</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 X</a:t>
            </a:r>
            <a:r>
              <a:rPr b="0" i="0" lang="en-US" sz="2400" u="none" cap="none" strike="noStrike">
                <a:latin typeface="Arial"/>
                <a:ea typeface="Arial"/>
                <a:cs typeface="Arial"/>
                <a:sym typeface="Arial"/>
              </a:rPr>
              <a:t>, if </a:t>
            </a:r>
            <a:r>
              <a:rPr b="1" i="1" lang="en-US" sz="2400" u="none" cap="none" strike="noStrike">
                <a:latin typeface="Arial"/>
                <a:ea typeface="Arial"/>
                <a:cs typeface="Arial"/>
                <a:sym typeface="Arial"/>
              </a:rPr>
              <a:t>x ≿ y</a:t>
            </a:r>
            <a:r>
              <a:rPr b="0" i="0" lang="en-US" sz="2400" u="none" cap="none" strike="noStrike">
                <a:latin typeface="Arial"/>
                <a:ea typeface="Arial"/>
                <a:cs typeface="Arial"/>
                <a:sym typeface="Arial"/>
              </a:rPr>
              <a:t> and </a:t>
            </a:r>
            <a:r>
              <a:rPr b="1" i="1" lang="en-US" sz="2400" u="none" cap="none" strike="noStrike">
                <a:latin typeface="Arial"/>
                <a:ea typeface="Arial"/>
                <a:cs typeface="Arial"/>
                <a:sym typeface="Arial"/>
              </a:rPr>
              <a:t>y ≿ z</a:t>
            </a:r>
            <a:r>
              <a:rPr b="0" i="0" lang="en-US" sz="2400" u="none" cap="none" strike="noStrike">
                <a:latin typeface="Arial"/>
                <a:ea typeface="Arial"/>
                <a:cs typeface="Arial"/>
                <a:sym typeface="Arial"/>
              </a:rPr>
              <a:t>, then        </a:t>
            </a:r>
            <a:r>
              <a:rPr b="1" i="1" lang="en-US" sz="2400" u="none" cap="none" strike="noStrike">
                <a:latin typeface="Arial"/>
                <a:ea typeface="Arial"/>
                <a:cs typeface="Arial"/>
                <a:sym typeface="Arial"/>
              </a:rPr>
              <a:t>x ≿ z</a:t>
            </a:r>
            <a:endParaRPr b="0" i="0" sz="2400" u="none" cap="none" strike="noStrike">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The equivalence of</a:t>
            </a:r>
            <a:br>
              <a:rPr lang="en-US" sz="1800"/>
            </a:br>
            <a:r>
              <a:rPr b="0" lang="en-US" sz="4400" strike="noStrike">
                <a:solidFill>
                  <a:srgbClr val="000099"/>
                </a:solidFill>
                <a:latin typeface="Arial"/>
                <a:ea typeface="Arial"/>
                <a:cs typeface="Arial"/>
                <a:sym typeface="Arial"/>
              </a:rPr>
              <a:t>the two definitions</a:t>
            </a:r>
            <a:endParaRPr b="0" sz="4400" strike="noStrike">
              <a:solidFill>
                <a:srgbClr val="000099"/>
              </a:solidFill>
              <a:latin typeface="Arial"/>
              <a:ea typeface="Arial"/>
              <a:cs typeface="Arial"/>
              <a:sym typeface="Arial"/>
            </a:endParaRPr>
          </a:p>
        </p:txBody>
      </p:sp>
      <p:sp>
        <p:nvSpPr>
          <p:cNvPr id="829" name="Google Shape;829;p11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If I get a questionnaire Q from “Smith”, can I fill questionnaire R for “Smith”?</a:t>
            </a:r>
            <a:endParaRPr b="0" sz="3200" strike="noStrike">
              <a:latin typeface="Arial"/>
              <a:ea typeface="Arial"/>
              <a:cs typeface="Arial"/>
              <a:sym typeface="Arial"/>
            </a:endParaRPr>
          </a:p>
        </p:txBody>
      </p:sp>
      <p:pic>
        <p:nvPicPr>
          <p:cNvPr id="830" name="Google Shape;830;p115"/>
          <p:cNvPicPr preferRelativeResize="0"/>
          <p:nvPr/>
        </p:nvPicPr>
        <p:blipFill rotWithShape="1">
          <a:blip r:embed="rId3">
            <a:alphaModFix/>
          </a:blip>
          <a:srcRect b="0" l="0" r="0" t="0"/>
          <a:stretch/>
        </p:blipFill>
        <p:spPr>
          <a:xfrm>
            <a:off x="432000" y="3024000"/>
            <a:ext cx="7200000" cy="2174040"/>
          </a:xfrm>
          <a:prstGeom prst="rect">
            <a:avLst/>
          </a:prstGeom>
          <a:noFill/>
          <a:ln>
            <a:noFill/>
          </a:ln>
        </p:spPr>
      </p:pic>
      <p:pic>
        <p:nvPicPr>
          <p:cNvPr id="831" name="Google Shape;831;p115"/>
          <p:cNvPicPr preferRelativeResize="0"/>
          <p:nvPr/>
        </p:nvPicPr>
        <p:blipFill rotWithShape="1">
          <a:blip r:embed="rId4">
            <a:alphaModFix/>
          </a:blip>
          <a:srcRect b="0" l="0" r="0" t="0"/>
          <a:stretch/>
        </p:blipFill>
        <p:spPr>
          <a:xfrm>
            <a:off x="411480" y="5652000"/>
            <a:ext cx="6617880" cy="1602360"/>
          </a:xfrm>
          <a:prstGeom prst="rect">
            <a:avLst/>
          </a:prstGeom>
          <a:noFill/>
          <a:ln>
            <a:noFill/>
          </a:ln>
        </p:spPr>
      </p:pic>
      <p:cxnSp>
        <p:nvCxnSpPr>
          <p:cNvPr id="832" name="Google Shape;832;p115"/>
          <p:cNvCxnSpPr/>
          <p:nvPr/>
        </p:nvCxnSpPr>
        <p:spPr>
          <a:xfrm>
            <a:off x="216000" y="2952000"/>
            <a:ext cx="9504000" cy="0"/>
          </a:xfrm>
          <a:prstGeom prst="straightConnector1">
            <a:avLst/>
          </a:prstGeom>
          <a:noFill/>
          <a:ln cap="flat" cmpd="sng" w="9525">
            <a:solidFill>
              <a:srgbClr val="000000"/>
            </a:solidFill>
            <a:prstDash val="solid"/>
            <a:round/>
            <a:headEnd len="sm" w="sm" type="none"/>
            <a:tailEnd len="sm" w="sm" type="none"/>
          </a:ln>
        </p:spPr>
      </p:cxnSp>
      <p:cxnSp>
        <p:nvCxnSpPr>
          <p:cNvPr id="833" name="Google Shape;833;p115"/>
          <p:cNvCxnSpPr/>
          <p:nvPr/>
        </p:nvCxnSpPr>
        <p:spPr>
          <a:xfrm>
            <a:off x="216000" y="5544000"/>
            <a:ext cx="950400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a:t>
            </a:r>
            <a:endParaRPr b="0" sz="4400" strike="noStrike">
              <a:solidFill>
                <a:srgbClr val="000099"/>
              </a:solidFill>
              <a:latin typeface="Arial"/>
              <a:ea typeface="Arial"/>
              <a:cs typeface="Arial"/>
              <a:sym typeface="Arial"/>
            </a:endParaRPr>
          </a:p>
        </p:txBody>
      </p:sp>
      <p:sp>
        <p:nvSpPr>
          <p:cNvPr id="839" name="Google Shape;839;p116"/>
          <p:cNvSpPr txBox="1"/>
          <p:nvPr/>
        </p:nvSpPr>
        <p:spPr>
          <a:xfrm>
            <a:off x="504000" y="1769052"/>
            <a:ext cx="9071700" cy="5372700"/>
          </a:xfrm>
          <a:prstGeom prst="rect">
            <a:avLst/>
          </a:prstGeom>
          <a:noFill/>
          <a:ln>
            <a:noFill/>
          </a:ln>
        </p:spPr>
        <p:txBody>
          <a:bodyPr anchorCtr="0" anchor="t" bIns="0" lIns="0" spcFirstLastPara="1" rIns="0" wrap="square" tIns="0">
            <a:normAutofit fontScale="85000" lnSpcReduction="20000"/>
          </a:bodyPr>
          <a:lstStyle/>
          <a:p>
            <a:pPr indent="-310284" lvl="0" marL="432000" marR="0" rtl="0" algn="l">
              <a:spcBef>
                <a:spcPts val="0"/>
              </a:spcBef>
              <a:spcAft>
                <a:spcPts val="0"/>
              </a:spcAft>
              <a:buClr>
                <a:srgbClr val="000000"/>
              </a:buClr>
              <a:buSzPct val="45000"/>
              <a:buFont typeface="Noto Sans Symbols"/>
              <a:buChar char="●"/>
            </a:pPr>
            <a:r>
              <a:rPr b="0" lang="en-US" sz="3200" strike="noStrike">
                <a:latin typeface="Arial"/>
                <a:ea typeface="Arial"/>
                <a:cs typeface="Arial"/>
                <a:sym typeface="Arial"/>
              </a:rPr>
              <a:t>The function </a:t>
            </a:r>
            <a:r>
              <a:rPr b="1" i="1" lang="en-US" sz="3200" strike="noStrike">
                <a:latin typeface="Arial"/>
                <a:ea typeface="Arial"/>
                <a:cs typeface="Arial"/>
                <a:sym typeface="Arial"/>
              </a:rPr>
              <a:t>f : X → Y</a:t>
            </a:r>
            <a:r>
              <a:rPr b="0" lang="en-US" sz="3200" strike="noStrike">
                <a:latin typeface="Arial"/>
                <a:ea typeface="Arial"/>
                <a:cs typeface="Arial"/>
                <a:sym typeface="Arial"/>
              </a:rPr>
              <a:t> is a </a:t>
            </a:r>
            <a:r>
              <a:rPr b="1" i="1" lang="en-US" sz="3200" u="sng" strike="noStrike">
                <a:latin typeface="Arial"/>
                <a:ea typeface="Arial"/>
                <a:cs typeface="Arial"/>
                <a:sym typeface="Arial"/>
              </a:rPr>
              <a:t>one-to-one</a:t>
            </a:r>
            <a:r>
              <a:rPr b="0" lang="en-US" sz="3200" strike="noStrike">
                <a:latin typeface="Arial"/>
                <a:ea typeface="Arial"/>
                <a:cs typeface="Arial"/>
                <a:sym typeface="Arial"/>
              </a:rPr>
              <a:t> function (or injection) if </a:t>
            </a:r>
            <a:r>
              <a:rPr b="1" i="1" lang="en-US" sz="3200" strike="noStrike">
                <a:latin typeface="Arial"/>
                <a:ea typeface="Arial"/>
                <a:cs typeface="Arial"/>
                <a:sym typeface="Arial"/>
              </a:rPr>
              <a:t>f(x) = f(y)</a:t>
            </a:r>
            <a:r>
              <a:rPr b="0" lang="en-US" sz="3200" strike="noStrike">
                <a:latin typeface="Arial"/>
                <a:ea typeface="Arial"/>
                <a:cs typeface="Arial"/>
                <a:sym typeface="Arial"/>
              </a:rPr>
              <a:t> implies that </a:t>
            </a:r>
            <a:r>
              <a:rPr b="1" i="1" lang="en-US" sz="3200" strike="noStrike">
                <a:latin typeface="Arial"/>
                <a:ea typeface="Arial"/>
                <a:cs typeface="Arial"/>
                <a:sym typeface="Arial"/>
              </a:rPr>
              <a:t>x = y</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Ex: Brazilians → CPF number</a:t>
            </a:r>
            <a:endParaRPr b="0" i="0" sz="2800" u="none" cap="none" strike="noStrike">
              <a:latin typeface="Arial"/>
              <a:ea typeface="Arial"/>
              <a:cs typeface="Arial"/>
              <a:sym typeface="Arial"/>
            </a:endParaRPr>
          </a:p>
          <a:p>
            <a:pPr indent="-243990" lvl="0" marL="432000" marR="0" rtl="0" algn="l">
              <a:spcBef>
                <a:spcPts val="1417"/>
              </a:spcBef>
              <a:spcAft>
                <a:spcPts val="0"/>
              </a:spcAft>
              <a:buClr>
                <a:srgbClr val="000000"/>
              </a:buClr>
              <a:buSzPct val="45000"/>
              <a:buFont typeface="Noto Sans Symbols"/>
              <a:buNone/>
            </a:pPr>
            <a:r>
              <a:t/>
            </a:r>
            <a:endParaRPr b="0" sz="2800" strike="noStrike">
              <a:latin typeface="Arial"/>
              <a:ea typeface="Arial"/>
              <a:cs typeface="Arial"/>
              <a:sym typeface="Arial"/>
            </a:endParaRPr>
          </a:p>
          <a:p>
            <a:pPr indent="-310284" lvl="0" marL="432000" marR="0" rtl="0" algn="l">
              <a:spcBef>
                <a:spcPts val="1417"/>
              </a:spcBef>
              <a:spcAft>
                <a:spcPts val="0"/>
              </a:spcAft>
              <a:buClr>
                <a:srgbClr val="000000"/>
              </a:buClr>
              <a:buSzPct val="45000"/>
              <a:buFont typeface="Noto Sans Symbols"/>
              <a:buChar char="●"/>
            </a:pPr>
            <a:r>
              <a:rPr b="0" lang="en-US" sz="3200" strike="noStrike">
                <a:latin typeface="Arial"/>
                <a:ea typeface="Arial"/>
                <a:cs typeface="Arial"/>
                <a:sym typeface="Arial"/>
              </a:rPr>
              <a:t>The function </a:t>
            </a:r>
            <a:r>
              <a:rPr b="1" i="1" lang="en-US" sz="3200" strike="noStrike">
                <a:latin typeface="Arial"/>
                <a:ea typeface="Arial"/>
                <a:cs typeface="Arial"/>
                <a:sym typeface="Arial"/>
              </a:rPr>
              <a:t>f : X → Y</a:t>
            </a:r>
            <a:r>
              <a:rPr b="0" lang="en-US" sz="3200" strike="noStrike">
                <a:latin typeface="Arial"/>
                <a:ea typeface="Arial"/>
                <a:cs typeface="Arial"/>
                <a:sym typeface="Arial"/>
              </a:rPr>
              <a:t> is an </a:t>
            </a:r>
            <a:r>
              <a:rPr b="1" i="1" lang="en-US" sz="3200" u="sng" strike="noStrike">
                <a:latin typeface="Arial"/>
                <a:ea typeface="Arial"/>
                <a:cs typeface="Arial"/>
                <a:sym typeface="Arial"/>
              </a:rPr>
              <a:t>onto</a:t>
            </a:r>
            <a:r>
              <a:rPr b="0" lang="en-US" sz="3200" strike="noStrike">
                <a:latin typeface="Arial"/>
                <a:ea typeface="Arial"/>
                <a:cs typeface="Arial"/>
                <a:sym typeface="Arial"/>
              </a:rPr>
              <a:t> function (or surjection) if for every </a:t>
            </a:r>
            <a:r>
              <a:rPr b="1" i="1" lang="en-US" sz="3200" strike="noStrike">
                <a:latin typeface="Arial"/>
                <a:ea typeface="Arial"/>
                <a:cs typeface="Arial"/>
                <a:sym typeface="Arial"/>
              </a:rPr>
              <a:t>y ∈ Y</a:t>
            </a:r>
            <a:r>
              <a:rPr b="0" lang="en-US" sz="3200" strike="noStrike">
                <a:latin typeface="Arial"/>
                <a:ea typeface="Arial"/>
                <a:cs typeface="Arial"/>
                <a:sym typeface="Arial"/>
              </a:rPr>
              <a:t> there is an </a:t>
            </a:r>
            <a:r>
              <a:rPr b="1" i="1" lang="en-US" sz="3200" strike="noStrike">
                <a:latin typeface="Arial"/>
                <a:ea typeface="Arial"/>
                <a:cs typeface="Arial"/>
                <a:sym typeface="Arial"/>
              </a:rPr>
              <a:t>x ∈ X</a:t>
            </a:r>
            <a:r>
              <a:rPr b="0" lang="en-US" sz="3200" strike="noStrike">
                <a:latin typeface="Arial"/>
                <a:ea typeface="Arial"/>
                <a:cs typeface="Arial"/>
                <a:sym typeface="Arial"/>
              </a:rPr>
              <a:t> such that </a:t>
            </a:r>
            <a:r>
              <a:rPr b="1" i="1" lang="en-US" sz="3200" strike="noStrike">
                <a:latin typeface="Arial"/>
                <a:ea typeface="Arial"/>
                <a:cs typeface="Arial"/>
                <a:sym typeface="Arial"/>
              </a:rPr>
              <a:t>f(x) = y</a:t>
            </a:r>
            <a:endParaRPr b="0" sz="3200"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Ex: people → country of birth </a:t>
            </a:r>
            <a:endParaRPr b="0" i="0" sz="2800" u="none" cap="none" strike="noStrike">
              <a:latin typeface="Arial"/>
              <a:ea typeface="Arial"/>
              <a:cs typeface="Arial"/>
              <a:sym typeface="Arial"/>
            </a:endParaRPr>
          </a:p>
          <a:p>
            <a:pPr indent="-243990" lvl="0" marL="432000" marR="0" rtl="0" algn="l">
              <a:spcBef>
                <a:spcPts val="1417"/>
              </a:spcBef>
              <a:spcAft>
                <a:spcPts val="0"/>
              </a:spcAft>
              <a:buClr>
                <a:srgbClr val="000000"/>
              </a:buClr>
              <a:buSzPct val="45000"/>
              <a:buFont typeface="Noto Sans Symbols"/>
              <a:buNone/>
            </a:pPr>
            <a:r>
              <a:t/>
            </a:r>
            <a:endParaRPr b="0" sz="2800" strike="noStrike">
              <a:latin typeface="Arial"/>
              <a:ea typeface="Arial"/>
              <a:cs typeface="Arial"/>
              <a:sym typeface="Arial"/>
            </a:endParaRPr>
          </a:p>
          <a:p>
            <a:pPr indent="-310284" lvl="0" marL="432000" marR="0" rtl="0" algn="l">
              <a:spcBef>
                <a:spcPts val="1417"/>
              </a:spcBef>
              <a:spcAft>
                <a:spcPts val="0"/>
              </a:spcAft>
              <a:buClr>
                <a:srgbClr val="000000"/>
              </a:buClr>
              <a:buSzPct val="45000"/>
              <a:buFont typeface="Noto Sans Symbols"/>
              <a:buChar char="●"/>
            </a:pPr>
            <a:r>
              <a:rPr b="0" lang="en-US" sz="3200" strike="noStrike">
                <a:latin typeface="Arial"/>
                <a:ea typeface="Arial"/>
                <a:cs typeface="Arial"/>
                <a:sym typeface="Arial"/>
              </a:rPr>
              <a:t>The function </a:t>
            </a:r>
            <a:r>
              <a:rPr b="1" i="1" lang="en-US" sz="3200" strike="noStrike">
                <a:latin typeface="Arial"/>
                <a:ea typeface="Arial"/>
                <a:cs typeface="Arial"/>
                <a:sym typeface="Arial"/>
              </a:rPr>
              <a:t>f : X → Y</a:t>
            </a:r>
            <a:r>
              <a:rPr b="0" lang="en-US" sz="3200" strike="noStrike">
                <a:latin typeface="Arial"/>
                <a:ea typeface="Arial"/>
                <a:cs typeface="Arial"/>
                <a:sym typeface="Arial"/>
              </a:rPr>
              <a:t> is a </a:t>
            </a:r>
            <a:r>
              <a:rPr b="1" i="1" lang="en-US" sz="3200" u="sng" strike="noStrike">
                <a:latin typeface="Arial"/>
                <a:ea typeface="Arial"/>
                <a:cs typeface="Arial"/>
                <a:sym typeface="Arial"/>
              </a:rPr>
              <a:t>one-to-one and onto</a:t>
            </a:r>
            <a:r>
              <a:rPr b="0" lang="en-US" sz="3200" strike="noStrike">
                <a:latin typeface="Arial"/>
                <a:ea typeface="Arial"/>
                <a:cs typeface="Arial"/>
                <a:sym typeface="Arial"/>
              </a:rPr>
              <a:t> function (or bijection, or one-to-one correspondence) if for every </a:t>
            </a:r>
            <a:r>
              <a:rPr b="1" i="1" lang="en-US" sz="3200" strike="noStrike">
                <a:latin typeface="Arial"/>
                <a:ea typeface="Arial"/>
                <a:cs typeface="Arial"/>
                <a:sym typeface="Arial"/>
              </a:rPr>
              <a:t>y ∈ Y</a:t>
            </a:r>
            <a:r>
              <a:rPr b="0" lang="en-US" sz="3200" strike="noStrike">
                <a:latin typeface="Arial"/>
                <a:ea typeface="Arial"/>
                <a:cs typeface="Arial"/>
                <a:sym typeface="Arial"/>
              </a:rPr>
              <a:t> there is a unique </a:t>
            </a:r>
            <a:r>
              <a:rPr b="1" i="1" lang="en-US" sz="3200" strike="noStrike">
                <a:latin typeface="Arial"/>
                <a:ea typeface="Arial"/>
                <a:cs typeface="Arial"/>
                <a:sym typeface="Arial"/>
              </a:rPr>
              <a:t>x ∈ X</a:t>
            </a:r>
            <a:r>
              <a:rPr b="0" lang="en-US" sz="3200" strike="noStrike">
                <a:latin typeface="Arial"/>
                <a:ea typeface="Arial"/>
                <a:cs typeface="Arial"/>
                <a:sym typeface="Arial"/>
              </a:rPr>
              <a:t> such that </a:t>
            </a:r>
            <a:r>
              <a:rPr b="1" i="1" lang="en-US" sz="3200" strike="noStrike">
                <a:latin typeface="Arial"/>
                <a:ea typeface="Arial"/>
                <a:cs typeface="Arial"/>
                <a:sym typeface="Arial"/>
              </a:rPr>
              <a:t>f(x) = y</a:t>
            </a:r>
            <a:endParaRPr b="0" sz="3200"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Ex: Brazilians→ </a:t>
            </a:r>
            <a:r>
              <a:rPr lang="en-US" sz="2800"/>
              <a:t>Passport</a:t>
            </a:r>
            <a:endParaRPr b="0" i="0" sz="2800" u="none" cap="none" strike="noStrike">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a:t>
            </a:r>
            <a:endParaRPr b="0" sz="4400" strike="noStrike">
              <a:solidFill>
                <a:srgbClr val="000099"/>
              </a:solidFill>
              <a:latin typeface="Arial"/>
              <a:ea typeface="Arial"/>
              <a:cs typeface="Arial"/>
              <a:sym typeface="Arial"/>
            </a:endParaRPr>
          </a:p>
        </p:txBody>
      </p:sp>
      <p:pic>
        <p:nvPicPr>
          <p:cNvPr id="845" name="Google Shape;845;p117"/>
          <p:cNvPicPr preferRelativeResize="0"/>
          <p:nvPr/>
        </p:nvPicPr>
        <p:blipFill rotWithShape="1">
          <a:blip r:embed="rId3">
            <a:alphaModFix/>
          </a:blip>
          <a:srcRect b="0" l="0" r="0" t="0"/>
          <a:stretch/>
        </p:blipFill>
        <p:spPr>
          <a:xfrm>
            <a:off x="577800" y="2397600"/>
            <a:ext cx="2230200" cy="2230200"/>
          </a:xfrm>
          <a:prstGeom prst="rect">
            <a:avLst/>
          </a:prstGeom>
          <a:noFill/>
          <a:ln>
            <a:noFill/>
          </a:ln>
        </p:spPr>
      </p:pic>
      <p:pic>
        <p:nvPicPr>
          <p:cNvPr id="846" name="Google Shape;846;p117"/>
          <p:cNvPicPr preferRelativeResize="0"/>
          <p:nvPr/>
        </p:nvPicPr>
        <p:blipFill rotWithShape="1">
          <a:blip r:embed="rId4">
            <a:alphaModFix/>
          </a:blip>
          <a:srcRect b="0" l="0" r="0" t="0"/>
          <a:stretch/>
        </p:blipFill>
        <p:spPr>
          <a:xfrm>
            <a:off x="6984000" y="2510280"/>
            <a:ext cx="2160000" cy="2160000"/>
          </a:xfrm>
          <a:prstGeom prst="rect">
            <a:avLst/>
          </a:prstGeom>
          <a:noFill/>
          <a:ln>
            <a:noFill/>
          </a:ln>
        </p:spPr>
      </p:pic>
      <p:pic>
        <p:nvPicPr>
          <p:cNvPr id="847" name="Google Shape;847;p117"/>
          <p:cNvPicPr preferRelativeResize="0"/>
          <p:nvPr/>
        </p:nvPicPr>
        <p:blipFill rotWithShape="1">
          <a:blip r:embed="rId5">
            <a:alphaModFix/>
          </a:blip>
          <a:srcRect b="0" l="0" r="0" t="0"/>
          <a:stretch/>
        </p:blipFill>
        <p:spPr>
          <a:xfrm>
            <a:off x="3600000" y="2340000"/>
            <a:ext cx="2304000" cy="23040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The equivalence of</a:t>
            </a:r>
            <a:br>
              <a:rPr lang="en-US" sz="1800"/>
            </a:br>
            <a:r>
              <a:rPr b="0" lang="en-US" sz="4400" strike="noStrike">
                <a:solidFill>
                  <a:srgbClr val="000099"/>
                </a:solidFill>
                <a:latin typeface="Arial"/>
                <a:ea typeface="Arial"/>
                <a:cs typeface="Arial"/>
                <a:sym typeface="Arial"/>
              </a:rPr>
              <a:t>the two definitions</a:t>
            </a:r>
            <a:endParaRPr b="0" sz="4400" strike="noStrike">
              <a:solidFill>
                <a:srgbClr val="000099"/>
              </a:solidFill>
              <a:latin typeface="Arial"/>
              <a:ea typeface="Arial"/>
              <a:cs typeface="Arial"/>
              <a:sym typeface="Arial"/>
            </a:endParaRPr>
          </a:p>
        </p:txBody>
      </p:sp>
      <p:sp>
        <p:nvSpPr>
          <p:cNvPr id="853" name="Google Shape;853;p11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If I get a questionnaire Q from “Smith”, can I fill questionnaire R for “Smith”?</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We need to construct a </a:t>
            </a:r>
            <a:r>
              <a:rPr b="1" i="1" lang="en-US" sz="3200" u="sng" strike="noStrike">
                <a:latin typeface="Arial"/>
                <a:ea typeface="Arial"/>
                <a:cs typeface="Arial"/>
                <a:sym typeface="Arial"/>
              </a:rPr>
              <a:t>one-to-one and onto</a:t>
            </a:r>
            <a:r>
              <a:rPr b="0" lang="en-US" sz="3200" strike="noStrike">
                <a:latin typeface="Arial"/>
                <a:ea typeface="Arial"/>
                <a:cs typeface="Arial"/>
                <a:sym typeface="Arial"/>
              </a:rPr>
              <a:t> function answers to Q and answers to R, such that the correspondence preserves the meaning of the responses to the two questionnaires</a:t>
            </a:r>
            <a:endParaRPr b="0" sz="3200" strike="noStrike">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The equivalence of</a:t>
            </a:r>
            <a:br>
              <a:rPr lang="en-US" sz="1800"/>
            </a:br>
            <a:r>
              <a:rPr b="0" lang="en-US" sz="4400" strike="noStrike">
                <a:solidFill>
                  <a:srgbClr val="000099"/>
                </a:solidFill>
                <a:latin typeface="Arial"/>
                <a:ea typeface="Arial"/>
                <a:cs typeface="Arial"/>
                <a:sym typeface="Arial"/>
              </a:rPr>
              <a:t>the two definitions</a:t>
            </a:r>
            <a:endParaRPr b="0" sz="4400" strike="noStrike">
              <a:solidFill>
                <a:srgbClr val="000099"/>
              </a:solidFill>
              <a:latin typeface="Arial"/>
              <a:ea typeface="Arial"/>
              <a:cs typeface="Arial"/>
              <a:sym typeface="Arial"/>
            </a:endParaRPr>
          </a:p>
        </p:txBody>
      </p:sp>
      <p:pic>
        <p:nvPicPr>
          <p:cNvPr id="859" name="Google Shape;859;p119"/>
          <p:cNvPicPr preferRelativeResize="0"/>
          <p:nvPr/>
        </p:nvPicPr>
        <p:blipFill rotWithShape="1">
          <a:blip r:embed="rId3">
            <a:alphaModFix/>
          </a:blip>
          <a:srcRect b="0" l="0" r="0" t="0"/>
          <a:stretch/>
        </p:blipFill>
        <p:spPr>
          <a:xfrm>
            <a:off x="1656000" y="2595240"/>
            <a:ext cx="6571800" cy="330876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Summary</a:t>
            </a:r>
            <a:endParaRPr b="0" sz="4400" strike="noStrike">
              <a:solidFill>
                <a:srgbClr val="000099"/>
              </a:solidFill>
              <a:latin typeface="Arial"/>
              <a:ea typeface="Arial"/>
              <a:cs typeface="Arial"/>
              <a:sym typeface="Arial"/>
            </a:endParaRPr>
          </a:p>
        </p:txBody>
      </p:sp>
      <p:sp>
        <p:nvSpPr>
          <p:cNvPr id="865" name="Google Shape;865;p12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Preferences on </a:t>
            </a:r>
            <a:r>
              <a:rPr b="1" i="1" lang="en-US" sz="3200" strike="noStrike">
                <a:latin typeface="Arial"/>
                <a:ea typeface="Arial"/>
                <a:cs typeface="Arial"/>
                <a:sym typeface="Arial"/>
              </a:rPr>
              <a:t>X</a:t>
            </a:r>
            <a:r>
              <a:rPr b="0" lang="en-US" sz="3200" strike="noStrike">
                <a:latin typeface="Arial"/>
                <a:ea typeface="Arial"/>
                <a:cs typeface="Arial"/>
                <a:sym typeface="Arial"/>
              </a:rPr>
              <a:t> are a binary relation </a:t>
            </a:r>
            <a:r>
              <a:rPr b="1" i="1" lang="en-US" sz="3200" strike="noStrike">
                <a:latin typeface="Arial"/>
                <a:ea typeface="Arial"/>
                <a:cs typeface="Arial"/>
                <a:sym typeface="Arial"/>
              </a:rPr>
              <a:t>≿</a:t>
            </a:r>
            <a:r>
              <a:rPr b="1" i="1" lang="en-US" sz="3200" strike="noStrike"/>
              <a:t> </a:t>
            </a:r>
            <a:r>
              <a:rPr b="0" lang="en-US" sz="3200" strike="noStrike">
                <a:latin typeface="Arial"/>
                <a:ea typeface="Arial"/>
                <a:cs typeface="Arial"/>
                <a:sym typeface="Arial"/>
              </a:rPr>
              <a:t>on a set </a:t>
            </a:r>
            <a:r>
              <a:rPr b="1" i="1" lang="en-US" sz="3200" strike="noStrike">
                <a:latin typeface="Arial"/>
                <a:ea typeface="Arial"/>
                <a:cs typeface="Arial"/>
                <a:sym typeface="Arial"/>
              </a:rPr>
              <a:t>X</a:t>
            </a:r>
            <a:r>
              <a:rPr b="0" lang="en-US" sz="3200" strike="noStrike">
                <a:latin typeface="Arial"/>
                <a:ea typeface="Arial"/>
                <a:cs typeface="Arial"/>
                <a:sym typeface="Arial"/>
              </a:rPr>
              <a:t> satisfying completeness and transitivity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Notate </a:t>
            </a:r>
            <a:r>
              <a:rPr b="1" i="1" lang="en-US" sz="3200" strike="noStrike">
                <a:latin typeface="Arial"/>
                <a:ea typeface="Arial"/>
                <a:cs typeface="Arial"/>
                <a:sym typeface="Arial"/>
              </a:rPr>
              <a:t>x ≻ y</a:t>
            </a:r>
            <a:r>
              <a:rPr b="0" lang="en-US" sz="3200" strike="noStrike">
                <a:latin typeface="Arial"/>
                <a:ea typeface="Arial"/>
                <a:cs typeface="Arial"/>
                <a:sym typeface="Arial"/>
              </a:rPr>
              <a:t> when both </a:t>
            </a:r>
            <a:r>
              <a:rPr b="1" i="1" lang="en-US" sz="3200" strike="noStrike">
                <a:latin typeface="Arial"/>
                <a:ea typeface="Arial"/>
                <a:cs typeface="Arial"/>
                <a:sym typeface="Arial"/>
              </a:rPr>
              <a:t>x ≿ y</a:t>
            </a:r>
            <a:r>
              <a:rPr b="0" lang="en-US" sz="3200" strike="noStrike">
                <a:latin typeface="Arial"/>
                <a:ea typeface="Arial"/>
                <a:cs typeface="Arial"/>
                <a:sym typeface="Arial"/>
              </a:rPr>
              <a:t> and </a:t>
            </a:r>
            <a:r>
              <a:rPr b="0" lang="en-US" sz="3200" u="sng" strike="noStrike">
                <a:latin typeface="Arial"/>
                <a:ea typeface="Arial"/>
                <a:cs typeface="Arial"/>
                <a:sym typeface="Arial"/>
              </a:rPr>
              <a:t>not</a:t>
            </a:r>
            <a:r>
              <a:rPr b="0" lang="en-US" sz="3200" strike="noStrike">
                <a:latin typeface="Arial"/>
                <a:ea typeface="Arial"/>
                <a:cs typeface="Arial"/>
                <a:sym typeface="Arial"/>
              </a:rPr>
              <a:t> </a:t>
            </a:r>
            <a:r>
              <a:rPr b="1" i="1" lang="en-US" sz="3200" strike="noStrike">
                <a:latin typeface="Arial"/>
                <a:ea typeface="Arial"/>
                <a:cs typeface="Arial"/>
                <a:sym typeface="Arial"/>
              </a:rPr>
              <a:t>y ≿ x</a:t>
            </a:r>
            <a:r>
              <a:rPr b="0" lang="en-US" sz="3200" strike="noStrike">
                <a:latin typeface="Arial"/>
                <a:ea typeface="Arial"/>
                <a:cs typeface="Arial"/>
                <a:sym typeface="Arial"/>
              </a:rPr>
              <a:t>, and </a:t>
            </a:r>
            <a:r>
              <a:rPr b="1" i="1" lang="en-US" sz="3200" strike="noStrike">
                <a:latin typeface="Arial"/>
                <a:ea typeface="Arial"/>
                <a:cs typeface="Arial"/>
                <a:sym typeface="Arial"/>
              </a:rPr>
              <a:t>x ∼ y</a:t>
            </a:r>
            <a:r>
              <a:rPr b="0" lang="en-US" sz="3200" strike="noStrike">
                <a:latin typeface="Arial"/>
                <a:ea typeface="Arial"/>
                <a:cs typeface="Arial"/>
                <a:sym typeface="Arial"/>
              </a:rPr>
              <a:t> when </a:t>
            </a:r>
            <a:r>
              <a:rPr b="1" i="1" lang="en-US" sz="3200" strike="noStrike">
                <a:latin typeface="Arial"/>
                <a:ea typeface="Arial"/>
                <a:cs typeface="Arial"/>
                <a:sym typeface="Arial"/>
              </a:rPr>
              <a:t>x ≿ y</a:t>
            </a:r>
            <a:r>
              <a:rPr b="0" lang="en-US" sz="3200" strike="noStrike">
                <a:latin typeface="Arial"/>
                <a:ea typeface="Arial"/>
                <a:cs typeface="Arial"/>
                <a:sym typeface="Arial"/>
              </a:rPr>
              <a:t> and </a:t>
            </a:r>
            <a:r>
              <a:rPr b="1" i="1" lang="en-US" sz="3200" strike="noStrike">
                <a:latin typeface="Arial"/>
                <a:ea typeface="Arial"/>
                <a:cs typeface="Arial"/>
                <a:sym typeface="Arial"/>
              </a:rPr>
              <a:t>y ≿ x</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Summary</a:t>
            </a:r>
            <a:endParaRPr b="0" sz="4400" strike="noStrike">
              <a:solidFill>
                <a:srgbClr val="000099"/>
              </a:solidFill>
              <a:latin typeface="Arial"/>
              <a:ea typeface="Arial"/>
              <a:cs typeface="Arial"/>
              <a:sym typeface="Arial"/>
            </a:endParaRPr>
          </a:p>
        </p:txBody>
      </p:sp>
      <p:sp>
        <p:nvSpPr>
          <p:cNvPr id="871" name="Google Shape;871;p12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solidFill>
                  <a:srgbClr val="000000"/>
                </a:solidFill>
                <a:latin typeface="Arial"/>
                <a:ea typeface="Arial"/>
                <a:cs typeface="Arial"/>
                <a:sym typeface="Arial"/>
              </a:rPr>
              <a:t>Now, with one single relation (</a:t>
            </a:r>
            <a:r>
              <a:rPr b="1" i="1" lang="en-US" sz="3200" strike="noStrike">
                <a:solidFill>
                  <a:srgbClr val="000000"/>
                </a:solidFill>
                <a:latin typeface="Arial"/>
                <a:ea typeface="Arial"/>
                <a:cs typeface="Arial"/>
                <a:sym typeface="Arial"/>
              </a:rPr>
              <a:t>≿</a:t>
            </a:r>
            <a:r>
              <a:rPr b="0" lang="en-US" sz="3200" strike="noStrike">
                <a:solidFill>
                  <a:srgbClr val="000000"/>
                </a:solidFill>
                <a:latin typeface="Arial"/>
                <a:ea typeface="Arial"/>
                <a:cs typeface="Arial"/>
                <a:sym typeface="Arial"/>
              </a:rPr>
              <a:t>), we can describe the full preference relation towards the items in</a:t>
            </a:r>
            <a:r>
              <a:rPr b="1" i="1" lang="en-US" sz="3200" strike="noStrike">
                <a:solidFill>
                  <a:srgbClr val="000000"/>
                </a:solidFill>
                <a:latin typeface="Arial"/>
                <a:ea typeface="Arial"/>
                <a:cs typeface="Arial"/>
                <a:sym typeface="Arial"/>
              </a:rPr>
              <a:t> X</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With questionnaire </a:t>
            </a:r>
            <a:r>
              <a:rPr b="1" i="1" lang="en-US" sz="2800" u="none" cap="none" strike="noStrike">
                <a:solidFill>
                  <a:srgbClr val="000000"/>
                </a:solidFill>
                <a:latin typeface="Arial"/>
                <a:ea typeface="Arial"/>
                <a:cs typeface="Arial"/>
                <a:sym typeface="Arial"/>
              </a:rPr>
              <a:t>Q</a:t>
            </a:r>
            <a:r>
              <a:rPr b="0" i="0" lang="en-US" sz="2800" u="none" cap="none" strike="noStrike">
                <a:solidFill>
                  <a:srgbClr val="000000"/>
                </a:solidFill>
                <a:latin typeface="Arial"/>
                <a:ea typeface="Arial"/>
                <a:cs typeface="Arial"/>
                <a:sym typeface="Arial"/>
              </a:rPr>
              <a:t>, we needed two relations: </a:t>
            </a:r>
            <a:r>
              <a:rPr b="1" i="1" lang="en-US" sz="2800" u="none" cap="none" strike="noStrike">
                <a:solidFill>
                  <a:srgbClr val="000000"/>
                </a:solidFill>
                <a:latin typeface="Arial"/>
                <a:ea typeface="Arial"/>
                <a:cs typeface="Arial"/>
                <a:sym typeface="Arial"/>
              </a:rPr>
              <a:t>≻</a:t>
            </a:r>
            <a:r>
              <a:rPr b="0" i="0" lang="en-US" sz="2800" u="none" cap="none" strike="noStrike">
                <a:solidFill>
                  <a:srgbClr val="000000"/>
                </a:solidFill>
                <a:latin typeface="Arial"/>
                <a:ea typeface="Arial"/>
                <a:cs typeface="Arial"/>
                <a:sym typeface="Arial"/>
              </a:rPr>
              <a:t> and </a:t>
            </a:r>
            <a:r>
              <a:rPr b="1" i="1" lang="en-US" sz="2800" u="none" cap="none" strike="noStrike">
                <a:solidFill>
                  <a:srgbClr val="000000"/>
                </a:solidFill>
                <a:latin typeface="Arial"/>
                <a:ea typeface="Arial"/>
                <a:cs typeface="Arial"/>
                <a:sym typeface="Arial"/>
              </a:rPr>
              <a:t>I</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5" name="Shape 875"/>
        <p:cNvGrpSpPr/>
        <p:nvPr/>
      </p:nvGrpSpPr>
      <p:grpSpPr>
        <a:xfrm>
          <a:off x="0" y="0"/>
          <a:ext cx="0" cy="0"/>
          <a:chOff x="0" y="0"/>
          <a:chExt cx="0" cy="0"/>
        </a:xfrm>
      </p:grpSpPr>
      <p:sp>
        <p:nvSpPr>
          <p:cNvPr id="876" name="Google Shape;876;p1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Summary</a:t>
            </a:r>
            <a:endParaRPr b="0" sz="4400" strike="noStrike">
              <a:solidFill>
                <a:srgbClr val="000099"/>
              </a:solidFill>
              <a:latin typeface="Arial"/>
              <a:ea typeface="Arial"/>
              <a:cs typeface="Arial"/>
              <a:sym typeface="Arial"/>
            </a:endParaRPr>
          </a:p>
        </p:txBody>
      </p:sp>
      <p:sp>
        <p:nvSpPr>
          <p:cNvPr id="877" name="Google Shape;877;p122"/>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Modeling exercise with two methodological points</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1. When we introduce two formalizations of the same verbal concept, we have to make sure that they indeed carry the same meaning</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2. When we construct a formal concept, we make assumptions beyond those explicitly mentioned. Being aware of the implicit assumptions is important for understanding the concept and is useful in coming up with ideas for alternative formalizations</a:t>
            </a:r>
            <a:endParaRPr b="0" i="0" sz="2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pic>
        <p:nvPicPr>
          <p:cNvPr id="135" name="Google Shape;135;p24"/>
          <p:cNvPicPr preferRelativeResize="0"/>
          <p:nvPr/>
        </p:nvPicPr>
        <p:blipFill rotWithShape="1">
          <a:blip r:embed="rId3">
            <a:alphaModFix/>
          </a:blip>
          <a:srcRect b="0" l="0" r="0" t="0"/>
          <a:stretch/>
        </p:blipFill>
        <p:spPr>
          <a:xfrm>
            <a:off x="504000" y="2045880"/>
            <a:ext cx="9200520" cy="2778120"/>
          </a:xfrm>
          <a:prstGeom prst="rect">
            <a:avLst/>
          </a:prstGeom>
          <a:noFill/>
          <a:ln>
            <a:noFill/>
          </a:ln>
        </p:spPr>
      </p:pic>
      <p:pic>
        <p:nvPicPr>
          <p:cNvPr id="136" name="Google Shape;136;p24"/>
          <p:cNvPicPr preferRelativeResize="0"/>
          <p:nvPr/>
        </p:nvPicPr>
        <p:blipFill rotWithShape="1">
          <a:blip r:embed="rId4">
            <a:alphaModFix/>
          </a:blip>
          <a:srcRect b="0" l="0" r="0" t="0"/>
          <a:stretch/>
        </p:blipFill>
        <p:spPr>
          <a:xfrm>
            <a:off x="7472160" y="6331320"/>
            <a:ext cx="758520" cy="705960"/>
          </a:xfrm>
          <a:prstGeom prst="rect">
            <a:avLst/>
          </a:prstGeom>
          <a:noFill/>
          <a:ln>
            <a:noFill/>
          </a:ln>
        </p:spPr>
      </p:pic>
      <p:pic>
        <p:nvPicPr>
          <p:cNvPr id="137" name="Google Shape;137;p24"/>
          <p:cNvPicPr preferRelativeResize="0"/>
          <p:nvPr/>
        </p:nvPicPr>
        <p:blipFill rotWithShape="1">
          <a:blip r:embed="rId5">
            <a:alphaModFix/>
          </a:blip>
          <a:srcRect b="0" l="0" r="0" t="0"/>
          <a:stretch/>
        </p:blipFill>
        <p:spPr>
          <a:xfrm>
            <a:off x="6609960" y="6315120"/>
            <a:ext cx="744840" cy="693000"/>
          </a:xfrm>
          <a:prstGeom prst="rect">
            <a:avLst/>
          </a:prstGeom>
          <a:noFill/>
          <a:ln>
            <a:noFill/>
          </a:ln>
        </p:spPr>
      </p:pic>
      <p:pic>
        <p:nvPicPr>
          <p:cNvPr id="138" name="Google Shape;138;p24"/>
          <p:cNvPicPr preferRelativeResize="0"/>
          <p:nvPr/>
        </p:nvPicPr>
        <p:blipFill rotWithShape="1">
          <a:blip r:embed="rId6">
            <a:alphaModFix/>
          </a:blip>
          <a:srcRect b="0" l="0" r="0" t="0"/>
          <a:stretch/>
        </p:blipFill>
        <p:spPr>
          <a:xfrm>
            <a:off x="7486200" y="5607720"/>
            <a:ext cx="808920" cy="466920"/>
          </a:xfrm>
          <a:prstGeom prst="rect">
            <a:avLst/>
          </a:prstGeom>
          <a:noFill/>
          <a:ln>
            <a:noFill/>
          </a:ln>
        </p:spPr>
      </p:pic>
      <p:pic>
        <p:nvPicPr>
          <p:cNvPr id="139" name="Google Shape;139;p24"/>
          <p:cNvPicPr preferRelativeResize="0"/>
          <p:nvPr/>
        </p:nvPicPr>
        <p:blipFill rotWithShape="1">
          <a:blip r:embed="rId7">
            <a:alphaModFix/>
          </a:blip>
          <a:srcRect b="0" l="0" r="0" t="0"/>
          <a:stretch/>
        </p:blipFill>
        <p:spPr>
          <a:xfrm>
            <a:off x="6582960" y="5461920"/>
            <a:ext cx="795600" cy="583560"/>
          </a:xfrm>
          <a:prstGeom prst="rect">
            <a:avLst/>
          </a:prstGeom>
          <a:noFill/>
          <a:ln>
            <a:noFill/>
          </a:ln>
        </p:spPr>
      </p:pic>
      <p:sp>
        <p:nvSpPr>
          <p:cNvPr id="140" name="Google Shape;140;p24"/>
          <p:cNvSpPr/>
          <p:nvPr/>
        </p:nvSpPr>
        <p:spPr>
          <a:xfrm>
            <a:off x="6203520" y="5112000"/>
            <a:ext cx="2373480" cy="2304360"/>
          </a:xfrm>
          <a:prstGeom prst="ellipse">
            <a:avLst/>
          </a:prstGeom>
          <a:noFill/>
          <a:ln cap="flat" cmpd="sng" w="36000">
            <a:solidFill>
              <a:srgbClr val="3333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txBox="1"/>
          <p:nvPr/>
        </p:nvSpPr>
        <p:spPr>
          <a:xfrm>
            <a:off x="8486280" y="5256000"/>
            <a:ext cx="513720" cy="609480"/>
          </a:xfrm>
          <a:prstGeom prst="rect">
            <a:avLst/>
          </a:prstGeom>
          <a:noFill/>
          <a:ln>
            <a:noFill/>
          </a:ln>
        </p:spPr>
        <p:txBody>
          <a:bodyPr anchorCtr="0" anchor="t" bIns="48600" lIns="93600" spcFirstLastPara="1" rIns="93600" wrap="square" tIns="48600">
            <a:noAutofit/>
          </a:bodyPr>
          <a:lstStyle/>
          <a:p>
            <a:pPr indent="0" lvl="0" marL="0" marR="0" rtl="0" algn="l">
              <a:spcBef>
                <a:spcPts val="0"/>
              </a:spcBef>
              <a:spcAft>
                <a:spcPts val="0"/>
              </a:spcAft>
              <a:buNone/>
            </a:pPr>
            <a:r>
              <a:rPr b="1" i="1" lang="en-US" sz="3600" strike="noStrike">
                <a:latin typeface="Arial"/>
                <a:ea typeface="Arial"/>
                <a:cs typeface="Arial"/>
                <a:sym typeface="Arial"/>
              </a:rPr>
              <a:t>X</a:t>
            </a:r>
            <a:endParaRPr b="0" sz="3600" strike="noStrike">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Fun problem</a:t>
            </a:r>
            <a:endParaRPr b="0" sz="4400" strike="noStrike">
              <a:solidFill>
                <a:srgbClr val="000099"/>
              </a:solidFill>
              <a:latin typeface="Arial"/>
              <a:ea typeface="Arial"/>
              <a:cs typeface="Arial"/>
              <a:sym typeface="Arial"/>
            </a:endParaRPr>
          </a:p>
        </p:txBody>
      </p:sp>
      <p:sp>
        <p:nvSpPr>
          <p:cNvPr id="883" name="Google Shape;883;p12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listen to the Shepard tone</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sng" cap="none" strike="noStrike">
                <a:solidFill>
                  <a:schemeClr val="hlink"/>
                </a:solidFill>
                <a:latin typeface="Arial"/>
                <a:ea typeface="Arial"/>
                <a:cs typeface="Arial"/>
                <a:sym typeface="Arial"/>
                <a:hlinkClick r:id="rId3"/>
              </a:rPr>
              <a:t>https://www.youtube.com/watch?v=BzNzgsAE4F0</a:t>
            </a:r>
            <a:endParaRPr b="0" i="0" sz="28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Can you think of any economic analogies?</a:t>
            </a:r>
            <a:endParaRPr b="0" sz="3200" strike="noStrike">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Fun problem</a:t>
            </a:r>
            <a:endParaRPr b="0" sz="4400" strike="noStrike">
              <a:solidFill>
                <a:srgbClr val="000099"/>
              </a:solidFill>
              <a:latin typeface="Arial"/>
              <a:ea typeface="Arial"/>
              <a:cs typeface="Arial"/>
              <a:sym typeface="Arial"/>
            </a:endParaRPr>
          </a:p>
        </p:txBody>
      </p:sp>
      <p:sp>
        <p:nvSpPr>
          <p:cNvPr id="889" name="Google Shape;889;p12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Roll a die and get a prize! Which lottery do you prefer?</a:t>
            </a:r>
            <a:endParaRPr b="0" sz="3200" strike="noStrike">
              <a:latin typeface="Arial"/>
              <a:ea typeface="Arial"/>
              <a:cs typeface="Arial"/>
              <a:sym typeface="Arial"/>
            </a:endParaRPr>
          </a:p>
        </p:txBody>
      </p:sp>
      <p:graphicFrame>
        <p:nvGraphicFramePr>
          <p:cNvPr id="890" name="Google Shape;890;p124"/>
          <p:cNvGraphicFramePr/>
          <p:nvPr/>
        </p:nvGraphicFramePr>
        <p:xfrm>
          <a:off x="1296000" y="3498120"/>
          <a:ext cx="3000000" cy="3000000"/>
        </p:xfrm>
        <a:graphic>
          <a:graphicData uri="http://schemas.openxmlformats.org/drawingml/2006/table">
            <a:tbl>
              <a:tblPr>
                <a:noFill/>
                <a:tableStyleId>{490C0E6B-D5F3-43F6-9904-58AEA887EBA9}</a:tableStyleId>
              </a:tblPr>
              <a:tblGrid>
                <a:gridCol w="1089350"/>
                <a:gridCol w="1089350"/>
                <a:gridCol w="1089350"/>
                <a:gridCol w="1089350"/>
                <a:gridCol w="1089350"/>
                <a:gridCol w="1089350"/>
                <a:gridCol w="1095125"/>
              </a:tblGrid>
              <a:tr h="337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3</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4</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37325">
                <a:tc>
                  <a:txBody>
                    <a:bodyPr/>
                    <a:lstStyle/>
                    <a:p>
                      <a:pPr indent="0" lvl="0" marL="0" marR="0" rtl="0" algn="ctr">
                        <a:spcBef>
                          <a:spcPts val="0"/>
                        </a:spcBef>
                        <a:spcAft>
                          <a:spcPts val="0"/>
                        </a:spcAft>
                        <a:buNone/>
                      </a:pPr>
                      <a:r>
                        <a:rPr b="1" lang="en-US" sz="2200" u="none" cap="none" strike="noStrike">
                          <a:latin typeface="Arial"/>
                          <a:ea typeface="Arial"/>
                          <a:cs typeface="Arial"/>
                          <a:sym typeface="Arial"/>
                        </a:rPr>
                        <a:t>L1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37325">
                <a:tc>
                  <a:txBody>
                    <a:bodyPr/>
                    <a:lstStyle/>
                    <a:p>
                      <a:pPr indent="0" lvl="0" marL="0" marR="0" rtl="0" algn="ctr">
                        <a:spcBef>
                          <a:spcPts val="0"/>
                        </a:spcBef>
                        <a:spcAft>
                          <a:spcPts val="0"/>
                        </a:spcAft>
                        <a:buNone/>
                      </a:pPr>
                      <a:r>
                        <a:rPr b="1" lang="en-US" sz="2200" u="none" cap="none" strike="noStrike">
                          <a:latin typeface="Arial"/>
                          <a:ea typeface="Arial"/>
                          <a:cs typeface="Arial"/>
                          <a:sym typeface="Arial"/>
                        </a:rPr>
                        <a:t>L2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Fun problem</a:t>
            </a:r>
            <a:endParaRPr b="0" sz="4400" strike="noStrike">
              <a:solidFill>
                <a:srgbClr val="000099"/>
              </a:solidFill>
              <a:latin typeface="Arial"/>
              <a:ea typeface="Arial"/>
              <a:cs typeface="Arial"/>
              <a:sym typeface="Arial"/>
            </a:endParaRPr>
          </a:p>
        </p:txBody>
      </p:sp>
      <p:sp>
        <p:nvSpPr>
          <p:cNvPr id="896" name="Google Shape;896;p12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Roll a die and get a prize! Which lottery do you prefer?</a:t>
            </a:r>
            <a:endParaRPr b="0" sz="3200" strike="noStrike">
              <a:latin typeface="Arial"/>
              <a:ea typeface="Arial"/>
              <a:cs typeface="Arial"/>
              <a:sym typeface="Arial"/>
            </a:endParaRPr>
          </a:p>
        </p:txBody>
      </p:sp>
      <p:graphicFrame>
        <p:nvGraphicFramePr>
          <p:cNvPr id="897" name="Google Shape;897;p125"/>
          <p:cNvGraphicFramePr/>
          <p:nvPr/>
        </p:nvGraphicFramePr>
        <p:xfrm>
          <a:off x="1296000" y="3498120"/>
          <a:ext cx="3000000" cy="3000000"/>
        </p:xfrm>
        <a:graphic>
          <a:graphicData uri="http://schemas.openxmlformats.org/drawingml/2006/table">
            <a:tbl>
              <a:tblPr>
                <a:noFill/>
                <a:tableStyleId>{490C0E6B-D5F3-43F6-9904-58AEA887EBA9}</a:tableStyleId>
              </a:tblPr>
              <a:tblGrid>
                <a:gridCol w="1089350"/>
                <a:gridCol w="1089350"/>
                <a:gridCol w="1089350"/>
                <a:gridCol w="1089350"/>
                <a:gridCol w="1089350"/>
                <a:gridCol w="1089350"/>
                <a:gridCol w="1095125"/>
              </a:tblGrid>
              <a:tr h="337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3</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4</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37325">
                <a:tc>
                  <a:txBody>
                    <a:bodyPr/>
                    <a:lstStyle/>
                    <a:p>
                      <a:pPr indent="0" lvl="0" marL="0" marR="0" rtl="0" algn="ctr">
                        <a:spcBef>
                          <a:spcPts val="0"/>
                        </a:spcBef>
                        <a:spcAft>
                          <a:spcPts val="0"/>
                        </a:spcAft>
                        <a:buNone/>
                      </a:pPr>
                      <a:r>
                        <a:rPr b="1" lang="en-US" sz="2200" u="none" cap="none" strike="noStrike">
                          <a:solidFill>
                            <a:srgbClr val="999999"/>
                          </a:solidFill>
                          <a:latin typeface="Arial"/>
                          <a:ea typeface="Arial"/>
                          <a:cs typeface="Arial"/>
                          <a:sym typeface="Arial"/>
                        </a:rPr>
                        <a:t>L1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999999"/>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37325">
                <a:tc>
                  <a:txBody>
                    <a:bodyPr/>
                    <a:lstStyle/>
                    <a:p>
                      <a:pPr indent="0" lvl="0" marL="0" marR="0" rtl="0" algn="ctr">
                        <a:spcBef>
                          <a:spcPts val="0"/>
                        </a:spcBef>
                        <a:spcAft>
                          <a:spcPts val="0"/>
                        </a:spcAft>
                        <a:buNone/>
                      </a:pPr>
                      <a:r>
                        <a:rPr b="1" lang="en-US" sz="2200" u="none" cap="none" strike="noStrike">
                          <a:latin typeface="Arial"/>
                          <a:ea typeface="Arial"/>
                          <a:cs typeface="Arial"/>
                          <a:sym typeface="Arial"/>
                        </a:rPr>
                        <a:t>L2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37325">
                <a:tc>
                  <a:txBody>
                    <a:bodyPr/>
                    <a:lstStyle/>
                    <a:p>
                      <a:pPr indent="0" lvl="0" marL="0" marR="0" rtl="0" algn="ctr">
                        <a:spcBef>
                          <a:spcPts val="0"/>
                        </a:spcBef>
                        <a:spcAft>
                          <a:spcPts val="0"/>
                        </a:spcAft>
                        <a:buNone/>
                      </a:pPr>
                      <a:r>
                        <a:rPr b="1" lang="en-US" sz="2200" u="none" cap="none" strike="noStrike">
                          <a:latin typeface="Arial"/>
                          <a:ea typeface="Arial"/>
                          <a:cs typeface="Arial"/>
                          <a:sym typeface="Arial"/>
                        </a:rPr>
                        <a:t>L3</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Fun problem</a:t>
            </a:r>
            <a:endParaRPr b="0" sz="4400" strike="noStrike">
              <a:solidFill>
                <a:srgbClr val="000099"/>
              </a:solidFill>
              <a:latin typeface="Arial"/>
              <a:ea typeface="Arial"/>
              <a:cs typeface="Arial"/>
              <a:sym typeface="Arial"/>
            </a:endParaRPr>
          </a:p>
        </p:txBody>
      </p:sp>
      <p:sp>
        <p:nvSpPr>
          <p:cNvPr id="903" name="Google Shape;903;p12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Roll a die and get a prize! Which lottery do you prefer?</a:t>
            </a:r>
            <a:endParaRPr b="0" sz="3200" strike="noStrike">
              <a:latin typeface="Arial"/>
              <a:ea typeface="Arial"/>
              <a:cs typeface="Arial"/>
              <a:sym typeface="Arial"/>
            </a:endParaRPr>
          </a:p>
        </p:txBody>
      </p:sp>
      <p:graphicFrame>
        <p:nvGraphicFramePr>
          <p:cNvPr id="904" name="Google Shape;904;p126"/>
          <p:cNvGraphicFramePr/>
          <p:nvPr/>
        </p:nvGraphicFramePr>
        <p:xfrm>
          <a:off x="1296000" y="3498120"/>
          <a:ext cx="3000000" cy="3000000"/>
        </p:xfrm>
        <a:graphic>
          <a:graphicData uri="http://schemas.openxmlformats.org/drawingml/2006/table">
            <a:tbl>
              <a:tblPr>
                <a:noFill/>
                <a:tableStyleId>{490C0E6B-D5F3-43F6-9904-58AEA887EBA9}</a:tableStyleId>
              </a:tblPr>
              <a:tblGrid>
                <a:gridCol w="1089350"/>
                <a:gridCol w="1089350"/>
                <a:gridCol w="1089350"/>
                <a:gridCol w="1089350"/>
                <a:gridCol w="1089350"/>
                <a:gridCol w="1089350"/>
                <a:gridCol w="1095125"/>
              </a:tblGrid>
              <a:tr h="337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3</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4</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5</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2200" u="none" cap="none" strike="noStrike">
                          <a:latin typeface="Arial"/>
                          <a:ea typeface="Arial"/>
                          <a:cs typeface="Arial"/>
                          <a:sym typeface="Arial"/>
                        </a:rPr>
                        <a:t>6</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37325">
                <a:tc>
                  <a:txBody>
                    <a:bodyPr/>
                    <a:lstStyle/>
                    <a:p>
                      <a:pPr indent="0" lvl="0" marL="0" marR="0" rtl="0" algn="ctr">
                        <a:spcBef>
                          <a:spcPts val="0"/>
                        </a:spcBef>
                        <a:spcAft>
                          <a:spcPts val="0"/>
                        </a:spcAft>
                        <a:buNone/>
                      </a:pPr>
                      <a:r>
                        <a:rPr b="1" lang="en-US" sz="2200" u="none" cap="none" strike="noStrike">
                          <a:solidFill>
                            <a:srgbClr val="000000"/>
                          </a:solidFill>
                          <a:latin typeface="Arial"/>
                          <a:ea typeface="Arial"/>
                          <a:cs typeface="Arial"/>
                          <a:sym typeface="Arial"/>
                        </a:rPr>
                        <a:t>L1</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37325">
                <a:tc>
                  <a:txBody>
                    <a:bodyPr/>
                    <a:lstStyle/>
                    <a:p>
                      <a:pPr indent="0" lvl="0" marL="0" marR="0" rtl="0" algn="ctr">
                        <a:spcBef>
                          <a:spcPts val="0"/>
                        </a:spcBef>
                        <a:spcAft>
                          <a:spcPts val="0"/>
                        </a:spcAft>
                        <a:buNone/>
                      </a:pPr>
                      <a:r>
                        <a:rPr b="1" lang="en-US" sz="2200" u="none" cap="none" strike="noStrike">
                          <a:solidFill>
                            <a:srgbClr val="000000"/>
                          </a:solidFill>
                          <a:latin typeface="Arial"/>
                          <a:ea typeface="Arial"/>
                          <a:cs typeface="Arial"/>
                          <a:sym typeface="Arial"/>
                        </a:rPr>
                        <a:t>L2</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37325">
                <a:tc>
                  <a:txBody>
                    <a:bodyPr/>
                    <a:lstStyle/>
                    <a:p>
                      <a:pPr indent="0" lvl="0" marL="0" marR="0" rtl="0" algn="ctr">
                        <a:spcBef>
                          <a:spcPts val="0"/>
                        </a:spcBef>
                        <a:spcAft>
                          <a:spcPts val="0"/>
                        </a:spcAft>
                        <a:buNone/>
                      </a:pPr>
                      <a:r>
                        <a:rPr b="1" lang="en-US" sz="2200" u="none" cap="none" strike="noStrike">
                          <a:solidFill>
                            <a:srgbClr val="000000"/>
                          </a:solidFill>
                          <a:latin typeface="Arial"/>
                          <a:ea typeface="Arial"/>
                          <a:cs typeface="Arial"/>
                          <a:sym typeface="Arial"/>
                        </a:rPr>
                        <a:t>L3</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37325">
                <a:tc>
                  <a:txBody>
                    <a:bodyPr/>
                    <a:lstStyle/>
                    <a:p>
                      <a:pPr indent="0" lvl="0" marL="0" marR="0" rtl="0" algn="ctr">
                        <a:spcBef>
                          <a:spcPts val="0"/>
                        </a:spcBef>
                        <a:spcAft>
                          <a:spcPts val="0"/>
                        </a:spcAft>
                        <a:buNone/>
                      </a:pPr>
                      <a:r>
                        <a:rPr b="1" lang="en-US" sz="1800" u="none" cap="none" strike="noStrike">
                          <a:solidFill>
                            <a:srgbClr val="000000"/>
                          </a:solidFill>
                          <a:latin typeface="Arial"/>
                          <a:ea typeface="Arial"/>
                          <a:cs typeface="Arial"/>
                          <a:sym typeface="Arial"/>
                        </a:rPr>
                        <a:t>L4</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r h="337325">
                <a:tc>
                  <a:txBody>
                    <a:bodyPr/>
                    <a:lstStyle/>
                    <a:p>
                      <a:pPr indent="0" lvl="0" marL="0" marR="0" rtl="0" algn="ctr">
                        <a:spcBef>
                          <a:spcPts val="0"/>
                        </a:spcBef>
                        <a:spcAft>
                          <a:spcPts val="0"/>
                        </a:spcAft>
                        <a:buNone/>
                      </a:pPr>
                      <a:r>
                        <a:rPr b="1" lang="en-US" sz="1800" u="none" cap="none" strike="noStrike">
                          <a:solidFill>
                            <a:srgbClr val="000000"/>
                          </a:solidFill>
                          <a:latin typeface="Arial"/>
                          <a:ea typeface="Arial"/>
                          <a:cs typeface="Arial"/>
                          <a:sym typeface="Arial"/>
                        </a:rPr>
                        <a:t>L5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37325">
                <a:tc>
                  <a:txBody>
                    <a:bodyPr/>
                    <a:lstStyle/>
                    <a:p>
                      <a:pPr indent="0" lvl="0" marL="0" marR="0" rtl="0" algn="ctr">
                        <a:spcBef>
                          <a:spcPts val="0"/>
                        </a:spcBef>
                        <a:spcAft>
                          <a:spcPts val="0"/>
                        </a:spcAft>
                        <a:buNone/>
                      </a:pPr>
                      <a:r>
                        <a:rPr b="1" lang="en-US" sz="1800" u="none" cap="none" strike="noStrike">
                          <a:solidFill>
                            <a:srgbClr val="000000"/>
                          </a:solidFill>
                          <a:latin typeface="Arial"/>
                          <a:ea typeface="Arial"/>
                          <a:cs typeface="Arial"/>
                          <a:sym typeface="Arial"/>
                        </a:rPr>
                        <a:t>L6</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$500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$600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$700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$800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$900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2200" u="none" cap="none" strike="noStrike">
                          <a:solidFill>
                            <a:srgbClr val="000000"/>
                          </a:solidFill>
                          <a:latin typeface="Arial"/>
                          <a:ea typeface="Arial"/>
                          <a:cs typeface="Arial"/>
                          <a:sym typeface="Arial"/>
                        </a:rPr>
                        <a:t>$1000</a:t>
                      </a:r>
                      <a:endParaRPr b="0" sz="22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pic>
        <p:nvPicPr>
          <p:cNvPr id="147" name="Google Shape;147;p25"/>
          <p:cNvPicPr preferRelativeResize="0"/>
          <p:nvPr/>
        </p:nvPicPr>
        <p:blipFill rotWithShape="1">
          <a:blip r:embed="rId3">
            <a:alphaModFix/>
          </a:blip>
          <a:srcRect b="0" l="0" r="0" t="0"/>
          <a:stretch/>
        </p:blipFill>
        <p:spPr>
          <a:xfrm>
            <a:off x="432000" y="1800000"/>
            <a:ext cx="9200520" cy="2778120"/>
          </a:xfrm>
          <a:prstGeom prst="rect">
            <a:avLst/>
          </a:prstGeom>
          <a:noFill/>
          <a:ln>
            <a:noFill/>
          </a:ln>
        </p:spPr>
      </p:pic>
      <p:sp>
        <p:nvSpPr>
          <p:cNvPr id="148" name="Google Shape;148;p25"/>
          <p:cNvSpPr txBox="1"/>
          <p:nvPr/>
        </p:nvSpPr>
        <p:spPr>
          <a:xfrm>
            <a:off x="513720" y="1769760"/>
            <a:ext cx="9071640" cy="4384440"/>
          </a:xfrm>
          <a:prstGeom prst="rect">
            <a:avLst/>
          </a:prstGeom>
          <a:noFill/>
          <a:ln>
            <a:noFill/>
          </a:ln>
        </p:spPr>
        <p:txBody>
          <a:bodyPr anchorCtr="0" anchor="t" bIns="0" lIns="0" spcFirstLastPara="1" rIns="0" wrap="square" tIns="0">
            <a:norm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A “</a:t>
            </a:r>
            <a:r>
              <a:rPr b="1" i="1" lang="en-US" sz="2800" u="sng" strike="noStrike">
                <a:latin typeface="Arial"/>
                <a:ea typeface="Arial"/>
                <a:cs typeface="Arial"/>
                <a:sym typeface="Arial"/>
              </a:rPr>
              <a:t>legal</a:t>
            </a:r>
            <a:r>
              <a:rPr b="0" lang="en-US" sz="2800" strike="noStrike">
                <a:latin typeface="Arial"/>
                <a:ea typeface="Arial"/>
                <a:cs typeface="Arial"/>
                <a:sym typeface="Arial"/>
              </a:rPr>
              <a:t>” answer to the questionnaire is a response in which exactly one of the boxes is ticked in each question</a:t>
            </a:r>
            <a:endParaRPr b="0" sz="28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sp>
        <p:nvSpPr>
          <p:cNvPr id="154" name="Google Shape;154;p26"/>
          <p:cNvSpPr txBox="1"/>
          <p:nvPr/>
        </p:nvSpPr>
        <p:spPr>
          <a:xfrm>
            <a:off x="513720" y="176976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Exclusion of responses that demonstrate a </a:t>
            </a:r>
            <a:r>
              <a:rPr b="1" i="1" lang="en-US" sz="2800" u="sng" strike="noStrike">
                <a:latin typeface="Arial"/>
                <a:ea typeface="Arial"/>
                <a:cs typeface="Arial"/>
                <a:sym typeface="Arial"/>
              </a:rPr>
              <a:t>lack of ability to compare</a:t>
            </a:r>
            <a:r>
              <a:rPr b="0" lang="en-US" sz="2800" strike="noStrike">
                <a:latin typeface="Arial"/>
                <a:ea typeface="Arial"/>
                <a:cs typeface="Arial"/>
                <a:sym typeface="Arial"/>
              </a:rPr>
              <a:t>, such as:</a:t>
            </a:r>
            <a:endParaRPr b="0" sz="2800" strike="noStrike">
              <a:latin typeface="Arial"/>
              <a:ea typeface="Arial"/>
              <a:cs typeface="Arial"/>
              <a:sym typeface="Arial"/>
            </a:endParaRPr>
          </a:p>
        </p:txBody>
      </p:sp>
      <p:pic>
        <p:nvPicPr>
          <p:cNvPr id="155" name="Google Shape;155;p26"/>
          <p:cNvPicPr preferRelativeResize="0"/>
          <p:nvPr/>
        </p:nvPicPr>
        <p:blipFill rotWithShape="1">
          <a:blip r:embed="rId3">
            <a:alphaModFix/>
          </a:blip>
          <a:srcRect b="0" l="0" r="0" t="0"/>
          <a:stretch/>
        </p:blipFill>
        <p:spPr>
          <a:xfrm>
            <a:off x="1728000" y="3600000"/>
            <a:ext cx="6734520" cy="2059920"/>
          </a:xfrm>
          <a:prstGeom prst="rect">
            <a:avLst/>
          </a:prstGeom>
          <a:noFill/>
          <a:ln>
            <a:noFill/>
          </a:ln>
        </p:spPr>
      </p:pic>
      <p:sp>
        <p:nvSpPr>
          <p:cNvPr id="156" name="Google Shape;156;p26"/>
          <p:cNvSpPr/>
          <p:nvPr/>
        </p:nvSpPr>
        <p:spPr>
          <a:xfrm>
            <a:off x="1800000" y="4176000"/>
            <a:ext cx="4833000" cy="40536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1694160" y="4653360"/>
            <a:ext cx="4824000" cy="38664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4032000" y="6120000"/>
            <a:ext cx="72000" cy="14400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1800000" y="5112000"/>
            <a:ext cx="6336000" cy="40536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sp>
        <p:nvSpPr>
          <p:cNvPr id="165" name="Google Shape;165;p27"/>
          <p:cNvSpPr txBox="1"/>
          <p:nvPr/>
        </p:nvSpPr>
        <p:spPr>
          <a:xfrm>
            <a:off x="513720" y="176976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Exclusion of responses that demonstrate a </a:t>
            </a:r>
            <a:r>
              <a:rPr b="1" i="1" lang="en-US" sz="2800" u="sng" strike="noStrike">
                <a:latin typeface="Arial"/>
                <a:ea typeface="Arial"/>
                <a:cs typeface="Arial"/>
                <a:sym typeface="Arial"/>
              </a:rPr>
              <a:t>dependence of other factors</a:t>
            </a:r>
            <a:r>
              <a:rPr b="0" lang="en-US" sz="2800" strike="noStrike">
                <a:latin typeface="Arial"/>
                <a:ea typeface="Arial"/>
                <a:cs typeface="Arial"/>
                <a:sym typeface="Arial"/>
              </a:rPr>
              <a:t>, such as:</a:t>
            </a:r>
            <a:endParaRPr b="0" sz="2800" strike="noStrike">
              <a:latin typeface="Arial"/>
              <a:ea typeface="Arial"/>
              <a:cs typeface="Arial"/>
              <a:sym typeface="Arial"/>
            </a:endParaRPr>
          </a:p>
        </p:txBody>
      </p:sp>
      <p:pic>
        <p:nvPicPr>
          <p:cNvPr id="166" name="Google Shape;166;p27"/>
          <p:cNvPicPr preferRelativeResize="0"/>
          <p:nvPr/>
        </p:nvPicPr>
        <p:blipFill rotWithShape="1">
          <a:blip r:embed="rId3">
            <a:alphaModFix/>
          </a:blip>
          <a:srcRect b="0" l="0" r="0" t="0"/>
          <a:stretch/>
        </p:blipFill>
        <p:spPr>
          <a:xfrm>
            <a:off x="288000" y="3859920"/>
            <a:ext cx="9638280" cy="1540080"/>
          </a:xfrm>
          <a:prstGeom prst="rect">
            <a:avLst/>
          </a:prstGeom>
          <a:noFill/>
          <a:ln>
            <a:noFill/>
          </a:ln>
        </p:spPr>
      </p:pic>
      <p:sp>
        <p:nvSpPr>
          <p:cNvPr id="167" name="Google Shape;167;p27"/>
          <p:cNvSpPr/>
          <p:nvPr/>
        </p:nvSpPr>
        <p:spPr>
          <a:xfrm>
            <a:off x="216000" y="4418640"/>
            <a:ext cx="9648000" cy="105336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sp>
        <p:nvSpPr>
          <p:cNvPr id="173" name="Google Shape;173;p28"/>
          <p:cNvSpPr txBox="1"/>
          <p:nvPr/>
        </p:nvSpPr>
        <p:spPr>
          <a:xfrm>
            <a:off x="513720" y="176976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Exclusion of responses that demonstrate an </a:t>
            </a:r>
            <a:r>
              <a:rPr b="1" i="1" lang="en-US" sz="2800" u="sng" strike="noStrike">
                <a:latin typeface="Arial"/>
                <a:ea typeface="Arial"/>
                <a:cs typeface="Arial"/>
                <a:sym typeface="Arial"/>
              </a:rPr>
              <a:t>intensity of preferences</a:t>
            </a:r>
            <a:r>
              <a:rPr b="0" lang="en-US" sz="2800" strike="noStrike">
                <a:latin typeface="Arial"/>
                <a:ea typeface="Arial"/>
                <a:cs typeface="Arial"/>
                <a:sym typeface="Arial"/>
              </a:rPr>
              <a:t>, such as:</a:t>
            </a:r>
            <a:endParaRPr b="0" sz="2800" strike="noStrike">
              <a:latin typeface="Arial"/>
              <a:ea typeface="Arial"/>
              <a:cs typeface="Arial"/>
              <a:sym typeface="Arial"/>
            </a:endParaRPr>
          </a:p>
        </p:txBody>
      </p:sp>
      <p:pic>
        <p:nvPicPr>
          <p:cNvPr id="174" name="Google Shape;174;p28"/>
          <p:cNvPicPr preferRelativeResize="0"/>
          <p:nvPr/>
        </p:nvPicPr>
        <p:blipFill rotWithShape="1">
          <a:blip r:embed="rId3">
            <a:alphaModFix/>
          </a:blip>
          <a:srcRect b="0" l="0" r="0" t="0"/>
          <a:stretch/>
        </p:blipFill>
        <p:spPr>
          <a:xfrm>
            <a:off x="2541600" y="3290040"/>
            <a:ext cx="4226400" cy="1029960"/>
          </a:xfrm>
          <a:prstGeom prst="rect">
            <a:avLst/>
          </a:prstGeom>
          <a:noFill/>
          <a:ln>
            <a:noFill/>
          </a:ln>
        </p:spPr>
      </p:pic>
      <p:sp>
        <p:nvSpPr>
          <p:cNvPr id="175" name="Google Shape;175;p28"/>
          <p:cNvSpPr/>
          <p:nvPr/>
        </p:nvSpPr>
        <p:spPr>
          <a:xfrm>
            <a:off x="288000" y="3816000"/>
            <a:ext cx="9648000" cy="105336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 </a:t>
            </a:r>
            <a:endParaRPr b="0" sz="4400" strike="noStrike">
              <a:solidFill>
                <a:srgbClr val="000099"/>
              </a:solidFill>
              <a:latin typeface="Arial"/>
              <a:ea typeface="Arial"/>
              <a:cs typeface="Arial"/>
              <a:sym typeface="Arial"/>
            </a:endParaRPr>
          </a:p>
        </p:txBody>
      </p:sp>
      <p:sp>
        <p:nvSpPr>
          <p:cNvPr id="181" name="Google Shape;181;p29"/>
          <p:cNvSpPr txBox="1"/>
          <p:nvPr/>
        </p:nvSpPr>
        <p:spPr>
          <a:xfrm>
            <a:off x="513720" y="176976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The elements in the set </a:t>
            </a:r>
            <a:r>
              <a:rPr b="1" i="1" lang="en-US" sz="3200" strike="noStrike">
                <a:latin typeface="Arial"/>
                <a:ea typeface="Arial"/>
                <a:cs typeface="Arial"/>
                <a:sym typeface="Arial"/>
              </a:rPr>
              <a:t>X</a:t>
            </a:r>
            <a:r>
              <a:rPr b="0" lang="en-US" sz="3200" strike="noStrike">
                <a:latin typeface="Arial"/>
                <a:ea typeface="Arial"/>
                <a:cs typeface="Arial"/>
                <a:sym typeface="Arial"/>
              </a:rPr>
              <a:t> are all comparable and the </a:t>
            </a:r>
            <a:r>
              <a:rPr b="1" lang="en-US" sz="3200" strike="noStrike">
                <a:latin typeface="Arial"/>
                <a:ea typeface="Arial"/>
                <a:cs typeface="Arial"/>
                <a:sym typeface="Arial"/>
              </a:rPr>
              <a:t>intensity</a:t>
            </a:r>
            <a:r>
              <a:rPr b="0" lang="en-US" sz="3200" strike="noStrike">
                <a:latin typeface="Arial"/>
                <a:ea typeface="Arial"/>
                <a:cs typeface="Arial"/>
                <a:sym typeface="Arial"/>
              </a:rPr>
              <a:t> of preferences are ignored</a:t>
            </a:r>
            <a:endParaRPr b="0" sz="3200" strike="noStrike">
              <a:latin typeface="Arial"/>
              <a:ea typeface="Arial"/>
              <a:cs typeface="Arial"/>
              <a:sym typeface="Arial"/>
            </a:endParaRPr>
          </a:p>
        </p:txBody>
      </p:sp>
      <p:pic>
        <p:nvPicPr>
          <p:cNvPr id="182" name="Google Shape;182;p29"/>
          <p:cNvPicPr preferRelativeResize="0"/>
          <p:nvPr/>
        </p:nvPicPr>
        <p:blipFill rotWithShape="1">
          <a:blip r:embed="rId3">
            <a:alphaModFix/>
          </a:blip>
          <a:srcRect b="0" l="0" r="0" t="0"/>
          <a:stretch/>
        </p:blipFill>
        <p:spPr>
          <a:xfrm>
            <a:off x="5476680" y="5081400"/>
            <a:ext cx="1528920" cy="1191240"/>
          </a:xfrm>
          <a:prstGeom prst="rect">
            <a:avLst/>
          </a:prstGeom>
          <a:noFill/>
          <a:ln>
            <a:noFill/>
          </a:ln>
        </p:spPr>
      </p:pic>
      <p:pic>
        <p:nvPicPr>
          <p:cNvPr id="183" name="Google Shape;183;p29"/>
          <p:cNvPicPr preferRelativeResize="0"/>
          <p:nvPr/>
        </p:nvPicPr>
        <p:blipFill rotWithShape="1">
          <a:blip r:embed="rId4">
            <a:alphaModFix/>
          </a:blip>
          <a:srcRect b="0" l="0" r="0" t="0"/>
          <a:stretch/>
        </p:blipFill>
        <p:spPr>
          <a:xfrm>
            <a:off x="3737880" y="5054040"/>
            <a:ext cx="1501920" cy="1169280"/>
          </a:xfrm>
          <a:prstGeom prst="rect">
            <a:avLst/>
          </a:prstGeom>
          <a:noFill/>
          <a:ln>
            <a:noFill/>
          </a:ln>
        </p:spPr>
      </p:pic>
      <p:pic>
        <p:nvPicPr>
          <p:cNvPr id="184" name="Google Shape;184;p29"/>
          <p:cNvPicPr preferRelativeResize="0"/>
          <p:nvPr/>
        </p:nvPicPr>
        <p:blipFill rotWithShape="1">
          <a:blip r:embed="rId5">
            <a:alphaModFix/>
          </a:blip>
          <a:srcRect b="0" l="0" r="0" t="0"/>
          <a:stretch/>
        </p:blipFill>
        <p:spPr>
          <a:xfrm>
            <a:off x="5504760" y="3860640"/>
            <a:ext cx="1630800" cy="787680"/>
          </a:xfrm>
          <a:prstGeom prst="rect">
            <a:avLst/>
          </a:prstGeom>
          <a:noFill/>
          <a:ln>
            <a:noFill/>
          </a:ln>
        </p:spPr>
      </p:pic>
      <p:pic>
        <p:nvPicPr>
          <p:cNvPr id="185" name="Google Shape;185;p29"/>
          <p:cNvPicPr preferRelativeResize="0"/>
          <p:nvPr/>
        </p:nvPicPr>
        <p:blipFill rotWithShape="1">
          <a:blip r:embed="rId6">
            <a:alphaModFix/>
          </a:blip>
          <a:srcRect b="0" l="0" r="0" t="0"/>
          <a:stretch/>
        </p:blipFill>
        <p:spPr>
          <a:xfrm>
            <a:off x="3683160" y="3614400"/>
            <a:ext cx="1604160" cy="984600"/>
          </a:xfrm>
          <a:prstGeom prst="rect">
            <a:avLst/>
          </a:prstGeom>
          <a:noFill/>
          <a:ln>
            <a:noFill/>
          </a:ln>
        </p:spPr>
      </p:pic>
      <p:sp>
        <p:nvSpPr>
          <p:cNvPr id="186" name="Google Shape;186;p29"/>
          <p:cNvSpPr/>
          <p:nvPr/>
        </p:nvSpPr>
        <p:spPr>
          <a:xfrm>
            <a:off x="2917800" y="3024000"/>
            <a:ext cx="4786200" cy="3888360"/>
          </a:xfrm>
          <a:prstGeom prst="ellipse">
            <a:avLst/>
          </a:prstGeom>
          <a:noFill/>
          <a:ln cap="flat" cmpd="sng" w="36000">
            <a:solidFill>
              <a:srgbClr val="3333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txBox="1"/>
          <p:nvPr/>
        </p:nvSpPr>
        <p:spPr>
          <a:xfrm>
            <a:off x="2349360" y="3720240"/>
            <a:ext cx="568440" cy="949680"/>
          </a:xfrm>
          <a:prstGeom prst="rect">
            <a:avLst/>
          </a:prstGeom>
          <a:noFill/>
          <a:ln>
            <a:noFill/>
          </a:ln>
        </p:spPr>
        <p:txBody>
          <a:bodyPr anchorCtr="0" anchor="t" bIns="48600" lIns="93600" spcFirstLastPara="1" rIns="93600" wrap="square" tIns="48600">
            <a:noAutofit/>
          </a:bodyPr>
          <a:lstStyle/>
          <a:p>
            <a:pPr indent="0" lvl="0" marL="0" marR="0" rtl="0" algn="l">
              <a:spcBef>
                <a:spcPts val="0"/>
              </a:spcBef>
              <a:spcAft>
                <a:spcPts val="0"/>
              </a:spcAft>
              <a:buNone/>
            </a:pPr>
            <a:r>
              <a:rPr b="1" i="1" lang="en-US" sz="6000" strike="noStrike">
                <a:latin typeface="Arial"/>
                <a:ea typeface="Arial"/>
                <a:cs typeface="Arial"/>
                <a:sym typeface="Arial"/>
              </a:rPr>
              <a:t>X</a:t>
            </a:r>
            <a:endParaRPr b="0" sz="60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a:t>
            </a:r>
            <a:endParaRPr b="0" sz="4400" strike="noStrike">
              <a:solidFill>
                <a:srgbClr val="000099"/>
              </a:solidFill>
              <a:latin typeface="Arial"/>
              <a:ea typeface="Arial"/>
              <a:cs typeface="Arial"/>
              <a:sym typeface="Arial"/>
            </a:endParaRPr>
          </a:p>
        </p:txBody>
      </p:sp>
      <p:sp>
        <p:nvSpPr>
          <p:cNvPr id="193" name="Google Shape;193;p30"/>
          <p:cNvSpPr txBox="1"/>
          <p:nvPr/>
        </p:nvSpPr>
        <p:spPr>
          <a:xfrm>
            <a:off x="504000" y="1769052"/>
            <a:ext cx="9071700" cy="5215500"/>
          </a:xfrm>
          <a:prstGeom prst="rect">
            <a:avLst/>
          </a:prstGeom>
          <a:noFill/>
          <a:ln>
            <a:noFill/>
          </a:ln>
        </p:spPr>
        <p:txBody>
          <a:bodyPr anchorCtr="0" anchor="t" bIns="0" lIns="0" spcFirstLastPara="1" rIns="0" wrap="square" tIns="0">
            <a:normAutofit lnSpcReduction="10000"/>
          </a:bodyPr>
          <a:lstStyle/>
          <a:p>
            <a:pPr indent="0" lvl="0" marL="457200" marR="0" rtl="0" algn="l">
              <a:spcBef>
                <a:spcPts val="0"/>
              </a:spcBef>
              <a:spcAft>
                <a:spcPts val="0"/>
              </a:spcAft>
              <a:buNone/>
            </a:pPr>
            <a:r>
              <a:rPr b="0" lang="en-US" sz="3200" strike="noStrike">
                <a:latin typeface="Arial"/>
                <a:ea typeface="Arial"/>
                <a:cs typeface="Arial"/>
                <a:sym typeface="Arial"/>
              </a:rPr>
              <a:t>A legal answer to the questionnaire can be formulated as a function </a:t>
            </a:r>
            <a:r>
              <a:rPr b="1" i="1" lang="en-US" sz="3200" strike="noStrike">
                <a:solidFill>
                  <a:srgbClr val="FF0000"/>
                </a:solidFill>
                <a:latin typeface="Arial"/>
                <a:ea typeface="Arial"/>
                <a:cs typeface="Arial"/>
                <a:sym typeface="Arial"/>
              </a:rPr>
              <a:t>f</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0" lvl="0" marL="457200" marR="0" rtl="0" algn="l">
              <a:spcBef>
                <a:spcPts val="1417"/>
              </a:spcBef>
              <a:spcAft>
                <a:spcPts val="0"/>
              </a:spcAft>
              <a:buNone/>
            </a:pPr>
            <a:r>
              <a:rPr b="0" lang="en-US" sz="3200" strike="noStrike">
                <a:latin typeface="Arial"/>
                <a:ea typeface="Arial"/>
                <a:cs typeface="Arial"/>
                <a:sym typeface="Arial"/>
              </a:rPr>
              <a:t>which assigns to any pair </a:t>
            </a:r>
            <a:r>
              <a:rPr b="1" i="1" lang="en-US" sz="3200" strike="noStrike">
                <a:solidFill>
                  <a:srgbClr val="FF0000"/>
                </a:solidFill>
                <a:latin typeface="Arial"/>
                <a:ea typeface="Arial"/>
                <a:cs typeface="Arial"/>
                <a:sym typeface="Arial"/>
              </a:rPr>
              <a:t>(x, y)</a:t>
            </a:r>
            <a:r>
              <a:rPr b="0" lang="en-US" sz="3200" strike="noStrike">
                <a:latin typeface="Arial"/>
                <a:ea typeface="Arial"/>
                <a:cs typeface="Arial"/>
                <a:sym typeface="Arial"/>
              </a:rPr>
              <a:t> of distinct elements in </a:t>
            </a:r>
            <a:r>
              <a:rPr b="1" i="1" lang="en-US" sz="3200" strike="noStrike">
                <a:solidFill>
                  <a:srgbClr val="FF0000"/>
                </a:solidFill>
                <a:latin typeface="Arial"/>
                <a:ea typeface="Arial"/>
                <a:cs typeface="Arial"/>
                <a:sym typeface="Arial"/>
              </a:rPr>
              <a:t>X</a:t>
            </a:r>
            <a:r>
              <a:rPr b="0" lang="en-US" sz="3200" strike="noStrike">
                <a:latin typeface="Arial"/>
                <a:ea typeface="Arial"/>
                <a:cs typeface="Arial"/>
                <a:sym typeface="Arial"/>
              </a:rPr>
              <a:t> exactly one of the three “values”,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 </a:t>
            </a:r>
            <a:r>
              <a:rPr b="1" i="1" lang="en-US" sz="3200" strike="noStrike">
                <a:solidFill>
                  <a:srgbClr val="FF0000"/>
                </a:solidFill>
                <a:latin typeface="Arial"/>
                <a:ea typeface="Arial"/>
                <a:cs typeface="Arial"/>
                <a:sym typeface="Arial"/>
              </a:rPr>
              <a:t>x</a:t>
            </a:r>
            <a:r>
              <a:rPr b="1" lang="en-US" sz="3200" strike="noStrike">
                <a:solidFill>
                  <a:srgbClr val="FF0000"/>
                </a:solidFill>
                <a:latin typeface="Arial"/>
                <a:ea typeface="Arial"/>
                <a:cs typeface="Arial"/>
                <a:sym typeface="Arial"/>
              </a:rPr>
              <a:t> ≻ </a:t>
            </a:r>
            <a:r>
              <a:rPr b="1" i="1" lang="en-US" sz="3200" strike="noStrike">
                <a:solidFill>
                  <a:srgbClr val="FF0000"/>
                </a:solidFill>
                <a:latin typeface="Arial"/>
                <a:ea typeface="Arial"/>
                <a:cs typeface="Arial"/>
                <a:sym typeface="Arial"/>
              </a:rPr>
              <a:t>y</a:t>
            </a:r>
            <a:r>
              <a:rPr b="0" lang="en-US" sz="3200" strike="noStrike">
                <a:latin typeface="Arial"/>
                <a:ea typeface="Arial"/>
                <a:cs typeface="Arial"/>
                <a:sym typeface="Arial"/>
              </a:rPr>
              <a:t> or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solidFill>
                  <a:srgbClr val="FF0000"/>
                </a:solidFill>
                <a:latin typeface="Arial"/>
                <a:ea typeface="Arial"/>
                <a:cs typeface="Arial"/>
                <a:sym typeface="Arial"/>
              </a:rPr>
              <a:t>y</a:t>
            </a:r>
            <a:r>
              <a:rPr b="1" lang="en-US" sz="3200" strike="noStrike">
                <a:solidFill>
                  <a:srgbClr val="FF0000"/>
                </a:solidFill>
                <a:latin typeface="Arial"/>
                <a:ea typeface="Arial"/>
                <a:cs typeface="Arial"/>
                <a:sym typeface="Arial"/>
              </a:rPr>
              <a:t> ≻ </a:t>
            </a:r>
            <a:r>
              <a:rPr b="1" i="1" lang="en-US" sz="3200" strike="noStrike">
                <a:solidFill>
                  <a:srgbClr val="FF0000"/>
                </a:solidFill>
                <a:latin typeface="Arial"/>
                <a:ea typeface="Arial"/>
                <a:cs typeface="Arial"/>
                <a:sym typeface="Arial"/>
              </a:rPr>
              <a:t>x</a:t>
            </a:r>
            <a:r>
              <a:rPr b="0" lang="en-US" sz="3200" strike="noStrike">
                <a:latin typeface="Arial"/>
                <a:ea typeface="Arial"/>
                <a:cs typeface="Arial"/>
                <a:sym typeface="Arial"/>
              </a:rPr>
              <a:t> or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solidFill>
                  <a:srgbClr val="FF0000"/>
                </a:solidFill>
                <a:latin typeface="Arial"/>
                <a:ea typeface="Arial"/>
                <a:cs typeface="Arial"/>
                <a:sym typeface="Arial"/>
              </a:rPr>
              <a:t>I</a:t>
            </a:r>
            <a:r>
              <a:rPr b="0" lang="en-US" sz="3200" strike="noStrike">
                <a:latin typeface="Arial"/>
                <a:ea typeface="Arial"/>
                <a:cs typeface="Arial"/>
                <a:sym typeface="Arial"/>
              </a:rPr>
              <a:t>,</a:t>
            </a:r>
            <a:endParaRPr b="0" sz="3200" strike="noStrike">
              <a:latin typeface="Arial"/>
              <a:ea typeface="Arial"/>
              <a:cs typeface="Arial"/>
              <a:sym typeface="Arial"/>
            </a:endParaRPr>
          </a:p>
          <a:p>
            <a:pPr indent="0" lvl="0" marL="457200" marR="0" rtl="0" algn="l">
              <a:spcBef>
                <a:spcPts val="1417"/>
              </a:spcBef>
              <a:spcAft>
                <a:spcPts val="0"/>
              </a:spcAft>
              <a:buNone/>
            </a:pPr>
            <a:r>
              <a:rPr b="0" lang="en-US" sz="3200" strike="noStrike">
                <a:latin typeface="Arial"/>
                <a:ea typeface="Arial"/>
                <a:cs typeface="Arial"/>
                <a:sym typeface="Arial"/>
              </a:rPr>
              <a:t>with the interpretation that </a:t>
            </a:r>
            <a:r>
              <a:rPr b="1" i="1" lang="en-US" sz="3200" strike="noStrike">
                <a:solidFill>
                  <a:srgbClr val="FF0000"/>
                </a:solidFill>
                <a:latin typeface="Arial"/>
                <a:ea typeface="Arial"/>
                <a:cs typeface="Arial"/>
                <a:sym typeface="Arial"/>
              </a:rPr>
              <a:t>f(x, y)</a:t>
            </a:r>
            <a:r>
              <a:rPr b="0" lang="en-US" sz="3200" strike="noStrike">
                <a:latin typeface="Arial"/>
                <a:ea typeface="Arial"/>
                <a:cs typeface="Arial"/>
                <a:sym typeface="Arial"/>
              </a:rPr>
              <a:t> is the answer to the question </a:t>
            </a:r>
            <a:r>
              <a:rPr b="1" i="1" lang="en-US" sz="3200" strike="noStrike">
                <a:solidFill>
                  <a:srgbClr val="FF0000"/>
                </a:solidFill>
                <a:latin typeface="Arial"/>
                <a:ea typeface="Arial"/>
                <a:cs typeface="Arial"/>
                <a:sym typeface="Arial"/>
              </a:rPr>
              <a:t>Q(x, y)</a:t>
            </a:r>
            <a:endParaRPr b="0" sz="32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Q</a:t>
            </a:r>
            <a:endParaRPr b="0" sz="4400" strike="noStrike">
              <a:solidFill>
                <a:srgbClr val="000099"/>
              </a:solidFill>
              <a:latin typeface="Arial"/>
              <a:ea typeface="Arial"/>
              <a:cs typeface="Arial"/>
              <a:sym typeface="Arial"/>
            </a:endParaRPr>
          </a:p>
        </p:txBody>
      </p:sp>
      <p:sp>
        <p:nvSpPr>
          <p:cNvPr id="199" name="Google Shape;199;p31"/>
          <p:cNvSpPr txBox="1"/>
          <p:nvPr/>
        </p:nvSpPr>
        <p:spPr>
          <a:xfrm>
            <a:off x="2016000" y="3702600"/>
            <a:ext cx="3672000" cy="1121400"/>
          </a:xfrm>
          <a:prstGeom prst="rect">
            <a:avLst/>
          </a:prstGeom>
          <a:noFill/>
          <a:ln>
            <a:noFill/>
          </a:ln>
        </p:spPr>
        <p:txBody>
          <a:bodyPr anchorCtr="0" anchor="t" bIns="48600" lIns="93600" spcFirstLastPara="1" rIns="93600" wrap="square" tIns="48600">
            <a:noAutofit/>
          </a:bodyPr>
          <a:lstStyle/>
          <a:p>
            <a:pPr indent="0" lvl="0" marL="0" marR="0" rtl="0" algn="l">
              <a:spcBef>
                <a:spcPts val="0"/>
              </a:spcBef>
              <a:spcAft>
                <a:spcPts val="0"/>
              </a:spcAft>
              <a:buNone/>
            </a:pPr>
            <a:r>
              <a:rPr b="0" i="1" lang="en-US" sz="3600" strike="noStrike">
                <a:solidFill>
                  <a:srgbClr val="FF0000"/>
                </a:solidFill>
                <a:latin typeface="Arial"/>
                <a:ea typeface="Arial"/>
                <a:cs typeface="Arial"/>
                <a:sym typeface="Arial"/>
              </a:rPr>
              <a:t> </a:t>
            </a:r>
            <a:r>
              <a:rPr b="1" i="1" lang="en-US" sz="3600" strike="noStrike">
                <a:solidFill>
                  <a:srgbClr val="FF0000"/>
                </a:solidFill>
                <a:latin typeface="Arial"/>
                <a:ea typeface="Arial"/>
                <a:cs typeface="Arial"/>
                <a:sym typeface="Arial"/>
              </a:rPr>
              <a:t>Q(x, y)</a:t>
            </a:r>
            <a:r>
              <a:rPr b="1" lang="en-US" sz="3600" strike="noStrike">
                <a:solidFill>
                  <a:srgbClr val="FF0000"/>
                </a:solidFill>
                <a:latin typeface="Arial"/>
                <a:ea typeface="Arial"/>
                <a:cs typeface="Arial"/>
                <a:sym typeface="Arial"/>
              </a:rPr>
              <a:t> → </a:t>
            </a:r>
            <a:r>
              <a:rPr b="1" i="1" lang="en-US" sz="3600" strike="noStrike">
                <a:solidFill>
                  <a:srgbClr val="FF0000"/>
                </a:solidFill>
                <a:latin typeface="Arial"/>
                <a:ea typeface="Arial"/>
                <a:cs typeface="Arial"/>
                <a:sym typeface="Arial"/>
              </a:rPr>
              <a:t>f(x, y)</a:t>
            </a:r>
            <a:r>
              <a:rPr b="1" lang="en-US" sz="2600" strike="noStrike">
                <a:solidFill>
                  <a:srgbClr val="FF0000"/>
                </a:solidFill>
                <a:latin typeface="Arial"/>
                <a:ea typeface="Arial"/>
                <a:cs typeface="Arial"/>
                <a:sym typeface="Arial"/>
              </a:rPr>
              <a:t>  </a:t>
            </a:r>
            <a:endParaRPr b="0" sz="2600" strike="noStrike">
              <a:latin typeface="Arial"/>
              <a:ea typeface="Arial"/>
              <a:cs typeface="Arial"/>
              <a:sym typeface="Arial"/>
            </a:endParaRPr>
          </a:p>
        </p:txBody>
      </p:sp>
      <p:sp>
        <p:nvSpPr>
          <p:cNvPr id="200" name="Google Shape;200;p31"/>
          <p:cNvSpPr/>
          <p:nvPr/>
        </p:nvSpPr>
        <p:spPr>
          <a:xfrm>
            <a:off x="5616000" y="2952000"/>
            <a:ext cx="576000" cy="2232000"/>
          </a:xfrm>
          <a:custGeom>
            <a:rect b="b" l="l" r="r" t="t"/>
            <a:pathLst>
              <a:path extrusionOk="0" h="6202" w="1601">
                <a:moveTo>
                  <a:pt x="1600" y="0"/>
                </a:moveTo>
                <a:cubicBezTo>
                  <a:pt x="1200" y="0"/>
                  <a:pt x="800" y="258"/>
                  <a:pt x="800" y="516"/>
                </a:cubicBezTo>
                <a:lnTo>
                  <a:pt x="800" y="2583"/>
                </a:lnTo>
                <a:cubicBezTo>
                  <a:pt x="800" y="2842"/>
                  <a:pt x="400" y="3100"/>
                  <a:pt x="0" y="3100"/>
                </a:cubicBezTo>
                <a:cubicBezTo>
                  <a:pt x="400" y="3100"/>
                  <a:pt x="800" y="3358"/>
                  <a:pt x="800" y="3617"/>
                </a:cubicBezTo>
                <a:lnTo>
                  <a:pt x="800" y="5684"/>
                </a:lnTo>
                <a:cubicBezTo>
                  <a:pt x="800" y="5942"/>
                  <a:pt x="1200" y="6201"/>
                  <a:pt x="1600" y="6201"/>
                </a:cubicBezTo>
              </a:path>
            </a:pathLst>
          </a:custGeom>
          <a:no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txBox="1"/>
          <p:nvPr/>
        </p:nvSpPr>
        <p:spPr>
          <a:xfrm>
            <a:off x="5832000" y="2952000"/>
            <a:ext cx="2622000" cy="609600"/>
          </a:xfrm>
          <a:prstGeom prst="rect">
            <a:avLst/>
          </a:prstGeom>
          <a:noFill/>
          <a:ln>
            <a:noFill/>
          </a:ln>
        </p:spPr>
        <p:txBody>
          <a:bodyPr anchorCtr="0" anchor="t" bIns="48600" lIns="93600" spcFirstLastPara="1" rIns="93600" wrap="square" tIns="48600">
            <a:noAutofit/>
          </a:bodyPr>
          <a:lstStyle/>
          <a:p>
            <a:pPr indent="0" lvl="0" marL="457200" marR="0" rtl="0" algn="l">
              <a:spcBef>
                <a:spcPts val="0"/>
              </a:spcBef>
              <a:spcAft>
                <a:spcPts val="0"/>
              </a:spcAft>
              <a:buNone/>
            </a:pPr>
            <a:r>
              <a:rPr b="1" i="1" lang="en-US" sz="3600" strike="noStrike">
                <a:solidFill>
                  <a:srgbClr val="FF0000"/>
                </a:solidFill>
                <a:latin typeface="Arial"/>
                <a:ea typeface="Arial"/>
                <a:cs typeface="Arial"/>
                <a:sym typeface="Arial"/>
              </a:rPr>
              <a:t>x</a:t>
            </a:r>
            <a:r>
              <a:rPr b="1" lang="en-US" sz="3600" strike="noStrike">
                <a:solidFill>
                  <a:srgbClr val="FF0000"/>
                </a:solidFill>
                <a:latin typeface="Arial"/>
                <a:ea typeface="Arial"/>
                <a:cs typeface="Arial"/>
                <a:sym typeface="Arial"/>
              </a:rPr>
              <a:t> </a:t>
            </a:r>
            <a:r>
              <a:rPr b="1" lang="en-US" sz="3200" strike="noStrike">
                <a:solidFill>
                  <a:srgbClr val="FF0000"/>
                </a:solidFill>
                <a:latin typeface="Arial"/>
                <a:ea typeface="Arial"/>
                <a:cs typeface="Arial"/>
                <a:sym typeface="Arial"/>
              </a:rPr>
              <a:t>≻</a:t>
            </a:r>
            <a:r>
              <a:rPr b="1" lang="en-US" sz="3600" strike="noStrike">
                <a:solidFill>
                  <a:srgbClr val="FF0000"/>
                </a:solidFill>
                <a:latin typeface="Arial"/>
                <a:ea typeface="Arial"/>
                <a:cs typeface="Arial"/>
                <a:sym typeface="Arial"/>
              </a:rPr>
              <a:t> </a:t>
            </a:r>
            <a:r>
              <a:rPr b="1" i="1" lang="en-US" sz="3600" strike="noStrike">
                <a:solidFill>
                  <a:srgbClr val="FF0000"/>
                </a:solidFill>
                <a:latin typeface="Arial"/>
                <a:ea typeface="Arial"/>
                <a:cs typeface="Arial"/>
                <a:sym typeface="Arial"/>
              </a:rPr>
              <a:t>y</a:t>
            </a:r>
            <a:endParaRPr b="0" sz="3600" strike="noStrike">
              <a:latin typeface="Arial"/>
              <a:ea typeface="Arial"/>
              <a:cs typeface="Arial"/>
              <a:sym typeface="Arial"/>
            </a:endParaRPr>
          </a:p>
        </p:txBody>
      </p:sp>
      <p:sp>
        <p:nvSpPr>
          <p:cNvPr id="202" name="Google Shape;202;p31"/>
          <p:cNvSpPr txBox="1"/>
          <p:nvPr/>
        </p:nvSpPr>
        <p:spPr>
          <a:xfrm>
            <a:off x="5832000" y="3708350"/>
            <a:ext cx="2492100" cy="609600"/>
          </a:xfrm>
          <a:prstGeom prst="rect">
            <a:avLst/>
          </a:prstGeom>
          <a:noFill/>
          <a:ln>
            <a:noFill/>
          </a:ln>
        </p:spPr>
        <p:txBody>
          <a:bodyPr anchorCtr="0" anchor="t" bIns="48600" lIns="93600" spcFirstLastPara="1" rIns="93600" wrap="square" tIns="48600">
            <a:noAutofit/>
          </a:bodyPr>
          <a:lstStyle/>
          <a:p>
            <a:pPr indent="0" lvl="0" marL="457200" marR="0" rtl="0" algn="l">
              <a:spcBef>
                <a:spcPts val="0"/>
              </a:spcBef>
              <a:spcAft>
                <a:spcPts val="0"/>
              </a:spcAft>
              <a:buNone/>
            </a:pPr>
            <a:r>
              <a:rPr b="1" i="1" lang="en-US" sz="3600" strike="noStrike">
                <a:solidFill>
                  <a:srgbClr val="FF0000"/>
                </a:solidFill>
                <a:latin typeface="Arial"/>
                <a:ea typeface="Arial"/>
                <a:cs typeface="Arial"/>
                <a:sym typeface="Arial"/>
              </a:rPr>
              <a:t>y</a:t>
            </a:r>
            <a:r>
              <a:rPr b="1" lang="en-US" sz="3600" strike="noStrike">
                <a:solidFill>
                  <a:srgbClr val="FF0000"/>
                </a:solidFill>
                <a:latin typeface="Arial"/>
                <a:ea typeface="Arial"/>
                <a:cs typeface="Arial"/>
                <a:sym typeface="Arial"/>
              </a:rPr>
              <a:t> ≻ </a:t>
            </a:r>
            <a:r>
              <a:rPr b="1" i="1" lang="en-US" sz="3600" strike="noStrike">
                <a:solidFill>
                  <a:srgbClr val="FF0000"/>
                </a:solidFill>
                <a:latin typeface="Arial"/>
                <a:ea typeface="Arial"/>
                <a:cs typeface="Arial"/>
                <a:sym typeface="Arial"/>
              </a:rPr>
              <a:t>x</a:t>
            </a:r>
            <a:endParaRPr b="0" sz="3600" strike="noStrike">
              <a:latin typeface="Arial"/>
              <a:ea typeface="Arial"/>
              <a:cs typeface="Arial"/>
              <a:sym typeface="Arial"/>
            </a:endParaRPr>
          </a:p>
        </p:txBody>
      </p:sp>
      <p:sp>
        <p:nvSpPr>
          <p:cNvPr id="203" name="Google Shape;203;p31"/>
          <p:cNvSpPr txBox="1"/>
          <p:nvPr/>
        </p:nvSpPr>
        <p:spPr>
          <a:xfrm>
            <a:off x="5832000" y="4464725"/>
            <a:ext cx="2492100" cy="609600"/>
          </a:xfrm>
          <a:prstGeom prst="rect">
            <a:avLst/>
          </a:prstGeom>
          <a:noFill/>
          <a:ln>
            <a:noFill/>
          </a:ln>
        </p:spPr>
        <p:txBody>
          <a:bodyPr anchorCtr="0" anchor="t" bIns="48600" lIns="93600" spcFirstLastPara="1" rIns="93600" wrap="square" tIns="48600">
            <a:noAutofit/>
          </a:bodyPr>
          <a:lstStyle/>
          <a:p>
            <a:pPr indent="0" lvl="0" marL="457200" marR="0" rtl="0" algn="l">
              <a:spcBef>
                <a:spcPts val="0"/>
              </a:spcBef>
              <a:spcAft>
                <a:spcPts val="0"/>
              </a:spcAft>
              <a:buNone/>
            </a:pPr>
            <a:r>
              <a:rPr b="1" i="1" lang="en-US" sz="3600" strike="noStrike">
                <a:solidFill>
                  <a:srgbClr val="FF0000"/>
                </a:solidFill>
                <a:latin typeface="Arial"/>
                <a:ea typeface="Arial"/>
                <a:cs typeface="Arial"/>
                <a:sym typeface="Arial"/>
              </a:rPr>
              <a:t>I</a:t>
            </a:r>
            <a:endParaRPr b="0" sz="36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Preference symbol</a:t>
            </a:r>
            <a:endParaRPr b="0" sz="4400" strike="noStrike">
              <a:solidFill>
                <a:srgbClr val="000099"/>
              </a:solidFill>
              <a:latin typeface="Arial"/>
              <a:ea typeface="Arial"/>
              <a:cs typeface="Arial"/>
              <a:sym typeface="Arial"/>
            </a:endParaRPr>
          </a:p>
        </p:txBody>
      </p:sp>
      <p:sp>
        <p:nvSpPr>
          <p:cNvPr id="209" name="Google Shape;209;p32"/>
          <p:cNvSpPr txBox="1"/>
          <p:nvPr/>
        </p:nvSpPr>
        <p:spPr>
          <a:xfrm>
            <a:off x="1296000" y="2918520"/>
            <a:ext cx="6768000" cy="2769480"/>
          </a:xfrm>
          <a:prstGeom prst="rect">
            <a:avLst/>
          </a:prstGeom>
          <a:noFill/>
          <a:ln>
            <a:noFill/>
          </a:ln>
        </p:spPr>
        <p:txBody>
          <a:bodyPr anchorCtr="0" anchor="t" bIns="48600" lIns="93600" spcFirstLastPara="1" rIns="93600" wrap="square" tIns="48600">
            <a:noAutofit/>
          </a:bodyPr>
          <a:lstStyle/>
          <a:p>
            <a:pPr indent="0" lvl="0" marL="457200" marR="0" rtl="0" algn="ctr">
              <a:spcBef>
                <a:spcPts val="0"/>
              </a:spcBef>
              <a:spcAft>
                <a:spcPts val="0"/>
              </a:spcAft>
              <a:buNone/>
            </a:pPr>
            <a:r>
              <a:rPr b="1" i="1" lang="en-US" sz="9600" strike="noStrike">
                <a:solidFill>
                  <a:srgbClr val="000000"/>
                </a:solidFill>
                <a:latin typeface="Arial"/>
                <a:ea typeface="Arial"/>
                <a:cs typeface="Arial"/>
                <a:sym typeface="Arial"/>
              </a:rPr>
              <a:t>y</a:t>
            </a:r>
            <a:r>
              <a:rPr b="1" lang="en-US" sz="9600" strike="noStrike">
                <a:solidFill>
                  <a:srgbClr val="000000"/>
                </a:solidFill>
                <a:latin typeface="Arial"/>
                <a:ea typeface="Arial"/>
                <a:cs typeface="Arial"/>
                <a:sym typeface="Arial"/>
              </a:rPr>
              <a:t> ≻ </a:t>
            </a:r>
            <a:r>
              <a:rPr b="1" i="1" lang="en-US" sz="9600" strike="noStrike">
                <a:solidFill>
                  <a:srgbClr val="000000"/>
                </a:solidFill>
                <a:latin typeface="Arial"/>
                <a:ea typeface="Arial"/>
                <a:cs typeface="Arial"/>
                <a:sym typeface="Arial"/>
              </a:rPr>
              <a:t>x</a:t>
            </a:r>
            <a:endParaRPr b="0" sz="96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1137240" y="1368000"/>
            <a:ext cx="7934760" cy="5184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Preferences</a:t>
            </a:r>
            <a:endParaRPr b="0" sz="4400" strike="noStrike">
              <a:solidFill>
                <a:srgbClr val="000099"/>
              </a:solidFill>
              <a:latin typeface="Arial"/>
              <a:ea typeface="Arial"/>
              <a:cs typeface="Arial"/>
              <a:sym typeface="Arial"/>
            </a:endParaRPr>
          </a:p>
        </p:txBody>
      </p:sp>
      <p:sp>
        <p:nvSpPr>
          <p:cNvPr id="215" name="Google Shape;215;p3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Definition 1</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Preferences on a set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are </a:t>
            </a:r>
            <a:r>
              <a:rPr b="0" i="0" lang="en-US" sz="2800" u="sng" cap="none" strike="noStrike">
                <a:solidFill>
                  <a:srgbClr val="FF0000"/>
                </a:solidFill>
                <a:latin typeface="Arial"/>
                <a:ea typeface="Arial"/>
                <a:cs typeface="Arial"/>
                <a:sym typeface="Arial"/>
              </a:rPr>
              <a:t>a function</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f</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that assigns to any pair </a:t>
            </a:r>
            <a:r>
              <a:rPr b="1" i="1" lang="en-US" sz="2800" u="none" cap="none" strike="noStrike">
                <a:latin typeface="Arial"/>
                <a:ea typeface="Arial"/>
                <a:cs typeface="Arial"/>
                <a:sym typeface="Arial"/>
              </a:rPr>
              <a:t>(x, y)</a:t>
            </a:r>
            <a:r>
              <a:rPr b="0" i="0" lang="en-US" sz="2800" u="none" cap="none" strike="noStrike">
                <a:latin typeface="Arial"/>
                <a:ea typeface="Arial"/>
                <a:cs typeface="Arial"/>
                <a:sym typeface="Arial"/>
              </a:rPr>
              <a:t> of distinct elements in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exactly one of the three “values”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1" i="1" lang="en-US" sz="2800" u="none" cap="none" strike="noStrike">
                <a:latin typeface="Arial"/>
                <a:ea typeface="Arial"/>
                <a:cs typeface="Arial"/>
                <a:sym typeface="Arial"/>
              </a:rPr>
              <a:t>x ≻ y</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y ≻ x</a:t>
            </a:r>
            <a:r>
              <a:rPr b="0" i="0" lang="en-US" sz="2800" u="none" cap="none" strike="noStrike">
                <a:latin typeface="Arial"/>
                <a:ea typeface="Arial"/>
                <a:cs typeface="Arial"/>
                <a:sym typeface="Arial"/>
              </a:rPr>
              <a:t>, or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so that for any three different elements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y</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z</a:t>
            </a:r>
            <a:r>
              <a:rPr b="0" i="0" lang="en-US" sz="2800" u="none" cap="none" strike="noStrike">
                <a:latin typeface="Arial"/>
                <a:ea typeface="Arial"/>
                <a:cs typeface="Arial"/>
                <a:sym typeface="Arial"/>
              </a:rPr>
              <a:t> in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the following two properties hold:</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sng" cap="none" strike="noStrike">
                <a:latin typeface="Arial"/>
                <a:ea typeface="Arial"/>
                <a:cs typeface="Arial"/>
                <a:sym typeface="Arial"/>
              </a:rPr>
              <a:t>No order effect</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f(x, y) = f(y, x)</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sng" cap="none" strike="noStrike">
                <a:latin typeface="Arial"/>
                <a:ea typeface="Arial"/>
                <a:cs typeface="Arial"/>
                <a:sym typeface="Arial"/>
              </a:rPr>
              <a:t>Transitivity</a:t>
            </a:r>
            <a:r>
              <a:rPr b="0" i="0" lang="en-US" sz="2400" u="none" cap="none" strike="noStrike">
                <a:latin typeface="Arial"/>
                <a:ea typeface="Arial"/>
                <a:cs typeface="Arial"/>
                <a:sym typeface="Arial"/>
              </a:rPr>
              <a:t>: </a:t>
            </a:r>
            <a:endParaRPr b="0" i="0" sz="24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00"/>
              <a:buFont typeface="Noto Sans Symbols"/>
              <a:buChar char="−"/>
            </a:pPr>
            <a:r>
              <a:rPr b="0" i="0" lang="en-US" sz="2000" u="none" cap="none" strike="noStrike">
                <a:latin typeface="Arial"/>
                <a:ea typeface="Arial"/>
                <a:cs typeface="Arial"/>
                <a:sym typeface="Arial"/>
              </a:rPr>
              <a:t>if </a:t>
            </a:r>
            <a:r>
              <a:rPr b="1" i="1" lang="en-US" sz="2000" u="none" cap="none" strike="noStrike">
                <a:latin typeface="Arial"/>
                <a:ea typeface="Arial"/>
                <a:cs typeface="Arial"/>
                <a:sym typeface="Arial"/>
              </a:rPr>
              <a:t>f(x, y) = x ≻ y</a:t>
            </a:r>
            <a:r>
              <a:rPr b="0" i="0" lang="en-US" sz="2000" u="none" cap="none" strike="noStrike">
                <a:latin typeface="Arial"/>
                <a:ea typeface="Arial"/>
                <a:cs typeface="Arial"/>
                <a:sym typeface="Arial"/>
              </a:rPr>
              <a:t> and </a:t>
            </a:r>
            <a:r>
              <a:rPr b="1" i="1" lang="en-US" sz="2000" u="none" cap="none" strike="noStrike">
                <a:latin typeface="Arial"/>
                <a:ea typeface="Arial"/>
                <a:cs typeface="Arial"/>
                <a:sym typeface="Arial"/>
              </a:rPr>
              <a:t>f(y, z) = y ≻ z</a:t>
            </a:r>
            <a:r>
              <a:rPr b="0" i="0" lang="en-US" sz="2000" u="none" cap="none" strike="noStrike">
                <a:latin typeface="Arial"/>
                <a:ea typeface="Arial"/>
                <a:cs typeface="Arial"/>
                <a:sym typeface="Arial"/>
              </a:rPr>
              <a:t>, then </a:t>
            </a:r>
            <a:r>
              <a:rPr b="1" i="1" lang="en-US" sz="2000" u="none" cap="none" strike="noStrike">
                <a:latin typeface="Arial"/>
                <a:ea typeface="Arial"/>
                <a:cs typeface="Arial"/>
                <a:sym typeface="Arial"/>
              </a:rPr>
              <a:t>f(x, z) = x ≻ z</a:t>
            </a:r>
            <a:r>
              <a:rPr b="0" i="0" lang="en-US" sz="2000" u="none" cap="none" strike="noStrike">
                <a:latin typeface="Arial"/>
                <a:ea typeface="Arial"/>
                <a:cs typeface="Arial"/>
                <a:sym typeface="Arial"/>
              </a:rPr>
              <a:t> and</a:t>
            </a:r>
            <a:endParaRPr b="0" i="0" sz="2000" u="none" cap="none" strike="noStrike">
              <a:latin typeface="Arial"/>
              <a:ea typeface="Arial"/>
              <a:cs typeface="Arial"/>
              <a:sym typeface="Arial"/>
            </a:endParaRPr>
          </a:p>
          <a:p>
            <a:pPr indent="-216000" lvl="3" marL="1728000" marR="0" rtl="0" algn="l">
              <a:spcBef>
                <a:spcPts val="567"/>
              </a:spcBef>
              <a:spcAft>
                <a:spcPts val="0"/>
              </a:spcAft>
              <a:buClr>
                <a:srgbClr val="000000"/>
              </a:buClr>
              <a:buSzPts val="1500"/>
              <a:buFont typeface="Noto Sans Symbols"/>
              <a:buChar char="−"/>
            </a:pPr>
            <a:r>
              <a:rPr b="0" i="0" lang="en-US" sz="2000" u="none" cap="none" strike="noStrike">
                <a:latin typeface="Arial"/>
                <a:ea typeface="Arial"/>
                <a:cs typeface="Arial"/>
                <a:sym typeface="Arial"/>
              </a:rPr>
              <a:t>if </a:t>
            </a:r>
            <a:r>
              <a:rPr b="1" i="1" lang="en-US" sz="2000" u="none" cap="none" strike="noStrike">
                <a:latin typeface="Arial"/>
                <a:ea typeface="Arial"/>
                <a:cs typeface="Arial"/>
                <a:sym typeface="Arial"/>
              </a:rPr>
              <a:t>f(x, y) = I</a:t>
            </a:r>
            <a:r>
              <a:rPr b="0" i="0" lang="en-US" sz="2000" u="none" cap="none" strike="noStrike">
                <a:latin typeface="Arial"/>
                <a:ea typeface="Arial"/>
                <a:cs typeface="Arial"/>
                <a:sym typeface="Arial"/>
              </a:rPr>
              <a:t> and </a:t>
            </a:r>
            <a:r>
              <a:rPr b="1" i="1" lang="en-US" sz="2000" u="none" cap="none" strike="noStrike">
                <a:latin typeface="Arial"/>
                <a:ea typeface="Arial"/>
                <a:cs typeface="Arial"/>
                <a:sym typeface="Arial"/>
              </a:rPr>
              <a:t>f(y, z) = I</a:t>
            </a:r>
            <a:r>
              <a:rPr b="0" i="0" lang="en-US" sz="2000" u="none" cap="none" strike="noStrike">
                <a:latin typeface="Arial"/>
                <a:ea typeface="Arial"/>
                <a:cs typeface="Arial"/>
                <a:sym typeface="Arial"/>
              </a:rPr>
              <a:t>, then </a:t>
            </a:r>
            <a:r>
              <a:rPr b="1" i="1" lang="en-US" sz="2000" u="none" cap="none" strike="noStrike">
                <a:latin typeface="Arial"/>
                <a:ea typeface="Arial"/>
                <a:cs typeface="Arial"/>
                <a:sym typeface="Arial"/>
              </a:rPr>
              <a:t>f(x, z) = I</a:t>
            </a:r>
            <a:endParaRPr b="0" i="0" sz="2000" u="none" cap="none" strike="noStrike">
              <a:latin typeface="Arial"/>
              <a:ea typeface="Arial"/>
              <a:cs typeface="Arial"/>
              <a:sym typeface="Arial"/>
            </a:endParaRPr>
          </a:p>
          <a:p>
            <a:pPr indent="-120749" lvl="3" marL="1728000" marR="0" rtl="0" algn="l">
              <a:spcBef>
                <a:spcPts val="567"/>
              </a:spcBef>
              <a:spcAft>
                <a:spcPts val="0"/>
              </a:spcAft>
              <a:buClr>
                <a:srgbClr val="000000"/>
              </a:buClr>
              <a:buSzPts val="1500"/>
              <a:buFont typeface="Noto Sans Symbols"/>
              <a:buNone/>
            </a:pPr>
            <a:r>
              <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21" name="Google Shape;221;p3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sh</a:t>
            </a:r>
            <a:r>
              <a:rPr lang="en-US" sz="3200"/>
              <a:t>e/</a:t>
            </a:r>
            <a:r>
              <a:rPr b="0" lang="en-US" sz="3200" strike="noStrike">
                <a:latin typeface="Arial"/>
                <a:ea typeface="Arial"/>
                <a:cs typeface="Arial"/>
                <a:sym typeface="Arial"/>
              </a:rPr>
              <a:t>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pic>
        <p:nvPicPr>
          <p:cNvPr id="227" name="Google Shape;227;p35"/>
          <p:cNvPicPr preferRelativeResize="0"/>
          <p:nvPr/>
        </p:nvPicPr>
        <p:blipFill rotWithShape="1">
          <a:blip r:embed="rId3">
            <a:alphaModFix/>
          </a:blip>
          <a:srcRect b="0" l="0" r="0" t="0"/>
          <a:stretch/>
        </p:blipFill>
        <p:spPr>
          <a:xfrm>
            <a:off x="413640" y="1583640"/>
            <a:ext cx="9243000" cy="506016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33" name="Google Shape;233;p3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1" marL="864000" marR="0" rtl="0" algn="l">
              <a:spcBef>
                <a:spcPts val="0"/>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There is a direct edge from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to </a:t>
            </a:r>
            <a:r>
              <a:rPr b="1" i="1" lang="en-US" sz="2800" u="none" cap="none" strike="noStrike">
                <a:latin typeface="Arial"/>
                <a:ea typeface="Arial"/>
                <a:cs typeface="Arial"/>
                <a:sym typeface="Arial"/>
              </a:rPr>
              <a:t>j</a:t>
            </a:r>
            <a:r>
              <a:rPr b="0" i="0" lang="en-US" sz="2800" u="none" cap="none" strike="noStrike">
                <a:latin typeface="Arial"/>
                <a:ea typeface="Arial"/>
                <a:cs typeface="Arial"/>
                <a:sym typeface="Arial"/>
              </a:rPr>
              <a:t> if </a:t>
            </a:r>
            <a:r>
              <a:rPr b="1" i="1" lang="en-US" sz="2800" u="none" cap="none" strike="noStrike">
                <a:latin typeface="Arial"/>
                <a:ea typeface="Arial"/>
                <a:cs typeface="Arial"/>
                <a:sym typeface="Arial"/>
              </a:rPr>
              <a:t>j ≻  i </a:t>
            </a:r>
            <a:endParaRPr b="0" i="0" sz="2800" u="none" cap="none" strike="noStrike">
              <a:latin typeface="Arial"/>
              <a:ea typeface="Arial"/>
              <a:cs typeface="Arial"/>
              <a:sym typeface="Arial"/>
            </a:endParaRPr>
          </a:p>
          <a:p>
            <a:pPr indent="-190649" lvl="1" marL="864000" marR="0" rtl="0" algn="l">
              <a:spcBef>
                <a:spcPts val="1134"/>
              </a:spcBef>
              <a:spcAft>
                <a:spcPts val="0"/>
              </a:spcAft>
              <a:buClr>
                <a:srgbClr val="000000"/>
              </a:buClr>
              <a:buSzPts val="2100"/>
              <a:buFont typeface="Noto Sans Symbols"/>
              <a:buNone/>
            </a:pPr>
            <a:r>
              <a:t/>
            </a:r>
            <a:endParaRPr b="0" i="0" sz="2800" u="none" cap="none" strike="noStrike">
              <a:latin typeface="Arial"/>
              <a:ea typeface="Arial"/>
              <a:cs typeface="Arial"/>
              <a:sym typeface="Arial"/>
            </a:endParaRPr>
          </a:p>
        </p:txBody>
      </p:sp>
      <p:sp>
        <p:nvSpPr>
          <p:cNvPr id="234" name="Google Shape;234;p36"/>
          <p:cNvSpPr/>
          <p:nvPr/>
        </p:nvSpPr>
        <p:spPr>
          <a:xfrm>
            <a:off x="2448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235" name="Google Shape;235;p36"/>
          <p:cNvSpPr/>
          <p:nvPr/>
        </p:nvSpPr>
        <p:spPr>
          <a:xfrm>
            <a:off x="6192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cxnSp>
        <p:nvCxnSpPr>
          <p:cNvPr id="236" name="Google Shape;236;p36"/>
          <p:cNvCxnSpPr>
            <a:stCxn id="234" idx="6"/>
            <a:endCxn id="235" idx="2"/>
          </p:cNvCxnSpPr>
          <p:nvPr/>
        </p:nvCxnSpPr>
        <p:spPr>
          <a:xfrm>
            <a:off x="2952000" y="3708000"/>
            <a:ext cx="3240000" cy="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42" name="Google Shape;242;p3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to check intransitivities from this questionnaire?</a:t>
            </a:r>
            <a:endParaRPr b="0" sz="3200" strike="noStrike">
              <a:latin typeface="Arial"/>
              <a:ea typeface="Arial"/>
              <a:cs typeface="Arial"/>
              <a:sym typeface="Arial"/>
            </a:endParaRPr>
          </a:p>
          <a:p>
            <a:pPr indent="-171599" lvl="1" marL="864000" marR="0" rtl="0" algn="l">
              <a:spcBef>
                <a:spcPts val="1134"/>
              </a:spcBef>
              <a:spcAft>
                <a:spcPts val="0"/>
              </a:spcAft>
              <a:buClr>
                <a:srgbClr val="000000"/>
              </a:buClr>
              <a:buSzPts val="2400"/>
              <a:buFont typeface="Noto Sans Symbols"/>
              <a:buNone/>
            </a:pPr>
            <a:r>
              <a:t/>
            </a:r>
            <a:endParaRPr b="0" i="0" sz="3200" u="none" cap="none" strike="noStrike">
              <a:latin typeface="Arial"/>
              <a:ea typeface="Arial"/>
              <a:cs typeface="Arial"/>
              <a:sym typeface="Arial"/>
            </a:endParaRPr>
          </a:p>
        </p:txBody>
      </p:sp>
      <p:sp>
        <p:nvSpPr>
          <p:cNvPr id="243" name="Google Shape;243;p37"/>
          <p:cNvSpPr/>
          <p:nvPr/>
        </p:nvSpPr>
        <p:spPr>
          <a:xfrm>
            <a:off x="2448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244" name="Google Shape;244;p37"/>
          <p:cNvSpPr/>
          <p:nvPr/>
        </p:nvSpPr>
        <p:spPr>
          <a:xfrm>
            <a:off x="6192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245" name="Google Shape;245;p37"/>
          <p:cNvSpPr/>
          <p:nvPr/>
        </p:nvSpPr>
        <p:spPr>
          <a:xfrm>
            <a:off x="2448000" y="5940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a:t>
            </a:r>
            <a:endParaRPr b="0" sz="1800" strike="noStrike">
              <a:latin typeface="Arial"/>
              <a:ea typeface="Arial"/>
              <a:cs typeface="Arial"/>
              <a:sym typeface="Arial"/>
            </a:endParaRPr>
          </a:p>
        </p:txBody>
      </p:sp>
      <p:sp>
        <p:nvSpPr>
          <p:cNvPr id="246" name="Google Shape;246;p37"/>
          <p:cNvSpPr/>
          <p:nvPr/>
        </p:nvSpPr>
        <p:spPr>
          <a:xfrm>
            <a:off x="6192360" y="594036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d</a:t>
            </a:r>
            <a:endParaRPr b="0" sz="1800" strike="noStrike">
              <a:latin typeface="Arial"/>
              <a:ea typeface="Arial"/>
              <a:cs typeface="Arial"/>
              <a:sym typeface="Arial"/>
            </a:endParaRPr>
          </a:p>
        </p:txBody>
      </p:sp>
      <p:cxnSp>
        <p:nvCxnSpPr>
          <p:cNvPr id="247" name="Google Shape;247;p37"/>
          <p:cNvCxnSpPr>
            <a:stCxn id="243" idx="6"/>
            <a:endCxn id="244" idx="2"/>
          </p:cNvCxnSpPr>
          <p:nvPr/>
        </p:nvCxnSpPr>
        <p:spPr>
          <a:xfrm>
            <a:off x="2952000" y="3708000"/>
            <a:ext cx="3240000" cy="0"/>
          </a:xfrm>
          <a:prstGeom prst="straightConnector1">
            <a:avLst/>
          </a:prstGeom>
          <a:noFill/>
          <a:ln cap="flat" cmpd="sng" w="9525">
            <a:solidFill>
              <a:srgbClr val="000000"/>
            </a:solidFill>
            <a:prstDash val="solid"/>
            <a:round/>
            <a:headEnd len="sm" w="sm" type="none"/>
            <a:tailEnd len="med" w="med" type="triangle"/>
          </a:ln>
        </p:spPr>
      </p:cxnSp>
      <p:cxnSp>
        <p:nvCxnSpPr>
          <p:cNvPr id="248" name="Google Shape;248;p37"/>
          <p:cNvCxnSpPr>
            <a:stCxn id="244" idx="4"/>
            <a:endCxn id="246" idx="0"/>
          </p:cNvCxnSpPr>
          <p:nvPr/>
        </p:nvCxnSpPr>
        <p:spPr>
          <a:xfrm>
            <a:off x="6444000" y="3960000"/>
            <a:ext cx="300" cy="1980300"/>
          </a:xfrm>
          <a:prstGeom prst="straightConnector1">
            <a:avLst/>
          </a:prstGeom>
          <a:noFill/>
          <a:ln cap="flat" cmpd="sng" w="9525">
            <a:solidFill>
              <a:srgbClr val="000000"/>
            </a:solidFill>
            <a:prstDash val="solid"/>
            <a:round/>
            <a:headEnd len="sm" w="sm" type="none"/>
            <a:tailEnd len="med" w="med" type="triangle"/>
          </a:ln>
        </p:spPr>
      </p:cxnSp>
      <p:cxnSp>
        <p:nvCxnSpPr>
          <p:cNvPr id="249" name="Google Shape;249;p37"/>
          <p:cNvCxnSpPr>
            <a:stCxn id="246" idx="2"/>
            <a:endCxn id="245" idx="6"/>
          </p:cNvCxnSpPr>
          <p:nvPr/>
        </p:nvCxnSpPr>
        <p:spPr>
          <a:xfrm rot="10800000">
            <a:off x="2952060" y="6192060"/>
            <a:ext cx="3240300" cy="300"/>
          </a:xfrm>
          <a:prstGeom prst="straightConnector1">
            <a:avLst/>
          </a:prstGeom>
          <a:noFill/>
          <a:ln cap="flat" cmpd="sng" w="9525">
            <a:solidFill>
              <a:srgbClr val="000000"/>
            </a:solidFill>
            <a:prstDash val="solid"/>
            <a:round/>
            <a:headEnd len="sm" w="sm" type="none"/>
            <a:tailEnd len="med" w="med" type="triangle"/>
          </a:ln>
        </p:spPr>
      </p:cxnSp>
      <p:cxnSp>
        <p:nvCxnSpPr>
          <p:cNvPr id="250" name="Google Shape;250;p37"/>
          <p:cNvCxnSpPr>
            <a:stCxn id="244" idx="3"/>
            <a:endCxn id="245" idx="7"/>
          </p:cNvCxnSpPr>
          <p:nvPr/>
        </p:nvCxnSpPr>
        <p:spPr>
          <a:xfrm flipH="1">
            <a:off x="2878209" y="3886191"/>
            <a:ext cx="3387600" cy="2127600"/>
          </a:xfrm>
          <a:prstGeom prst="straightConnector1">
            <a:avLst/>
          </a:prstGeom>
          <a:noFill/>
          <a:ln cap="flat" cmpd="sng" w="9525">
            <a:solidFill>
              <a:srgbClr val="000000"/>
            </a:solidFill>
            <a:prstDash val="solid"/>
            <a:round/>
            <a:headEnd len="sm" w="sm" type="none"/>
            <a:tailEnd len="med" w="med" type="triangle"/>
          </a:ln>
        </p:spPr>
      </p:cxnSp>
      <p:cxnSp>
        <p:nvCxnSpPr>
          <p:cNvPr id="251" name="Google Shape;251;p37"/>
          <p:cNvCxnSpPr>
            <a:stCxn id="245" idx="0"/>
            <a:endCxn id="243" idx="4"/>
          </p:cNvCxnSpPr>
          <p:nvPr/>
        </p:nvCxnSpPr>
        <p:spPr>
          <a:xfrm rot="10800000">
            <a:off x="2700000" y="3960000"/>
            <a:ext cx="0" cy="1980000"/>
          </a:xfrm>
          <a:prstGeom prst="straightConnector1">
            <a:avLst/>
          </a:prstGeom>
          <a:noFill/>
          <a:ln cap="flat" cmpd="sng" w="36700">
            <a:solidFill>
              <a:srgbClr val="FF0000"/>
            </a:solidFill>
            <a:prstDash val="solid"/>
            <a:round/>
            <a:headEnd len="sm" w="sm" type="none"/>
            <a:tailEnd len="med" w="med" type="triangle"/>
          </a:ln>
        </p:spPr>
      </p:cxnSp>
      <p:sp>
        <p:nvSpPr>
          <p:cNvPr id="252" name="Google Shape;252;p37"/>
          <p:cNvSpPr txBox="1"/>
          <p:nvPr/>
        </p:nvSpPr>
        <p:spPr>
          <a:xfrm>
            <a:off x="648000" y="4372200"/>
            <a:ext cx="1872000" cy="1027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solidFill>
                  <a:srgbClr val="FF0000"/>
                </a:solidFill>
                <a:latin typeface="Arial"/>
                <a:ea typeface="Arial"/>
                <a:cs typeface="Arial"/>
                <a:sym typeface="Arial"/>
              </a:rPr>
              <a:t>intransitivity detected!</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58" name="Google Shape;258;p3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And if I am indifferent between </a:t>
            </a:r>
            <a:r>
              <a:rPr b="1" i="1" lang="en-US" sz="3200" strike="noStrike">
                <a:latin typeface="Arial"/>
                <a:ea typeface="Arial"/>
                <a:cs typeface="Arial"/>
                <a:sym typeface="Arial"/>
              </a:rPr>
              <a:t>a</a:t>
            </a:r>
            <a:r>
              <a:rPr b="0" lang="en-US" sz="3200" strike="noStrike">
                <a:latin typeface="Arial"/>
                <a:ea typeface="Arial"/>
                <a:cs typeface="Arial"/>
                <a:sym typeface="Arial"/>
              </a:rPr>
              <a:t> and </a:t>
            </a:r>
            <a:r>
              <a:rPr b="1" i="1" lang="en-US" sz="3200" strike="noStrike">
                <a:latin typeface="Arial"/>
                <a:ea typeface="Arial"/>
                <a:cs typeface="Arial"/>
                <a:sym typeface="Arial"/>
              </a:rPr>
              <a:t>c</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259" name="Google Shape;259;p38"/>
          <p:cNvSpPr/>
          <p:nvPr/>
        </p:nvSpPr>
        <p:spPr>
          <a:xfrm>
            <a:off x="2448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260" name="Google Shape;260;p38"/>
          <p:cNvSpPr/>
          <p:nvPr/>
        </p:nvSpPr>
        <p:spPr>
          <a:xfrm>
            <a:off x="6192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261" name="Google Shape;261;p38"/>
          <p:cNvSpPr/>
          <p:nvPr/>
        </p:nvSpPr>
        <p:spPr>
          <a:xfrm>
            <a:off x="2448000" y="5940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a:t>
            </a:r>
            <a:endParaRPr b="0" sz="1800" strike="noStrike">
              <a:latin typeface="Arial"/>
              <a:ea typeface="Arial"/>
              <a:cs typeface="Arial"/>
              <a:sym typeface="Arial"/>
            </a:endParaRPr>
          </a:p>
        </p:txBody>
      </p:sp>
      <p:sp>
        <p:nvSpPr>
          <p:cNvPr id="262" name="Google Shape;262;p38"/>
          <p:cNvSpPr/>
          <p:nvPr/>
        </p:nvSpPr>
        <p:spPr>
          <a:xfrm>
            <a:off x="6192360" y="594036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d</a:t>
            </a:r>
            <a:endParaRPr b="0" sz="1800" strike="noStrike">
              <a:latin typeface="Arial"/>
              <a:ea typeface="Arial"/>
              <a:cs typeface="Arial"/>
              <a:sym typeface="Arial"/>
            </a:endParaRPr>
          </a:p>
        </p:txBody>
      </p:sp>
      <p:cxnSp>
        <p:nvCxnSpPr>
          <p:cNvPr id="263" name="Google Shape;263;p38"/>
          <p:cNvCxnSpPr>
            <a:stCxn id="259" idx="6"/>
            <a:endCxn id="260" idx="2"/>
          </p:cNvCxnSpPr>
          <p:nvPr/>
        </p:nvCxnSpPr>
        <p:spPr>
          <a:xfrm>
            <a:off x="2952000" y="3708000"/>
            <a:ext cx="3240000" cy="0"/>
          </a:xfrm>
          <a:prstGeom prst="straightConnector1">
            <a:avLst/>
          </a:prstGeom>
          <a:noFill/>
          <a:ln cap="flat" cmpd="sng" w="9525">
            <a:solidFill>
              <a:srgbClr val="000000"/>
            </a:solidFill>
            <a:prstDash val="solid"/>
            <a:round/>
            <a:headEnd len="sm" w="sm" type="none"/>
            <a:tailEnd len="med" w="med" type="triangle"/>
          </a:ln>
        </p:spPr>
      </p:cxnSp>
      <p:cxnSp>
        <p:nvCxnSpPr>
          <p:cNvPr id="264" name="Google Shape;264;p38"/>
          <p:cNvCxnSpPr>
            <a:stCxn id="260" idx="4"/>
            <a:endCxn id="262" idx="0"/>
          </p:cNvCxnSpPr>
          <p:nvPr/>
        </p:nvCxnSpPr>
        <p:spPr>
          <a:xfrm>
            <a:off x="6444000" y="3960000"/>
            <a:ext cx="300" cy="1980300"/>
          </a:xfrm>
          <a:prstGeom prst="straightConnector1">
            <a:avLst/>
          </a:prstGeom>
          <a:noFill/>
          <a:ln cap="flat" cmpd="sng" w="9525">
            <a:solidFill>
              <a:srgbClr val="000000"/>
            </a:solidFill>
            <a:prstDash val="solid"/>
            <a:round/>
            <a:headEnd len="sm" w="sm" type="none"/>
            <a:tailEnd len="med" w="med" type="triangle"/>
          </a:ln>
        </p:spPr>
      </p:cxnSp>
      <p:cxnSp>
        <p:nvCxnSpPr>
          <p:cNvPr id="265" name="Google Shape;265;p38"/>
          <p:cNvCxnSpPr>
            <a:stCxn id="262" idx="2"/>
            <a:endCxn id="261" idx="6"/>
          </p:cNvCxnSpPr>
          <p:nvPr/>
        </p:nvCxnSpPr>
        <p:spPr>
          <a:xfrm rot="10800000">
            <a:off x="2952060" y="6192060"/>
            <a:ext cx="3240300" cy="300"/>
          </a:xfrm>
          <a:prstGeom prst="straightConnector1">
            <a:avLst/>
          </a:prstGeom>
          <a:noFill/>
          <a:ln cap="flat" cmpd="sng" w="9525">
            <a:solidFill>
              <a:srgbClr val="000000"/>
            </a:solidFill>
            <a:prstDash val="solid"/>
            <a:round/>
            <a:headEnd len="sm" w="sm" type="none"/>
            <a:tailEnd len="med" w="med" type="triangle"/>
          </a:ln>
        </p:spPr>
      </p:cxnSp>
      <p:cxnSp>
        <p:nvCxnSpPr>
          <p:cNvPr id="266" name="Google Shape;266;p38"/>
          <p:cNvCxnSpPr>
            <a:stCxn id="260" idx="3"/>
            <a:endCxn id="261" idx="7"/>
          </p:cNvCxnSpPr>
          <p:nvPr/>
        </p:nvCxnSpPr>
        <p:spPr>
          <a:xfrm flipH="1">
            <a:off x="2878209" y="3886191"/>
            <a:ext cx="3387600" cy="21276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72" name="Google Shape;272;p3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And if I am indifferent between </a:t>
            </a:r>
            <a:r>
              <a:rPr b="1" i="1" lang="en-US" sz="3200" strike="noStrike">
                <a:latin typeface="Arial"/>
                <a:ea typeface="Arial"/>
                <a:cs typeface="Arial"/>
                <a:sym typeface="Arial"/>
              </a:rPr>
              <a:t>a</a:t>
            </a:r>
            <a:r>
              <a:rPr b="0" lang="en-US" sz="3200" strike="noStrike">
                <a:latin typeface="Arial"/>
                <a:ea typeface="Arial"/>
                <a:cs typeface="Arial"/>
                <a:sym typeface="Arial"/>
              </a:rPr>
              <a:t> and </a:t>
            </a:r>
            <a:r>
              <a:rPr b="1" i="1" lang="en-US" sz="3200" strike="noStrike">
                <a:latin typeface="Arial"/>
                <a:ea typeface="Arial"/>
                <a:cs typeface="Arial"/>
                <a:sym typeface="Arial"/>
              </a:rPr>
              <a:t>c</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273" name="Google Shape;273;p39"/>
          <p:cNvSpPr/>
          <p:nvPr/>
        </p:nvSpPr>
        <p:spPr>
          <a:xfrm>
            <a:off x="2232000" y="3384000"/>
            <a:ext cx="720000" cy="648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a,c</a:t>
            </a:r>
            <a:endParaRPr b="0" sz="1800" strike="noStrike">
              <a:latin typeface="Arial"/>
              <a:ea typeface="Arial"/>
              <a:cs typeface="Arial"/>
              <a:sym typeface="Arial"/>
            </a:endParaRPr>
          </a:p>
        </p:txBody>
      </p:sp>
      <p:sp>
        <p:nvSpPr>
          <p:cNvPr id="274" name="Google Shape;274;p39"/>
          <p:cNvSpPr/>
          <p:nvPr/>
        </p:nvSpPr>
        <p:spPr>
          <a:xfrm>
            <a:off x="6192000" y="345600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275" name="Google Shape;275;p39"/>
          <p:cNvSpPr/>
          <p:nvPr/>
        </p:nvSpPr>
        <p:spPr>
          <a:xfrm>
            <a:off x="6192360" y="5940360"/>
            <a:ext cx="504000" cy="504000"/>
          </a:xfrm>
          <a:prstGeom prst="ellipse">
            <a:avLst/>
          </a:prstGeom>
          <a:solidFill>
            <a:srgbClr val="CFE7F5"/>
          </a:solidFill>
          <a:ln cap="flat" cmpd="sng" w="9525">
            <a:solidFill>
              <a:srgbClr val="3465A4"/>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d</a:t>
            </a:r>
            <a:endParaRPr b="0" sz="1800" strike="noStrike">
              <a:latin typeface="Arial"/>
              <a:ea typeface="Arial"/>
              <a:cs typeface="Arial"/>
              <a:sym typeface="Arial"/>
            </a:endParaRPr>
          </a:p>
        </p:txBody>
      </p:sp>
      <p:cxnSp>
        <p:nvCxnSpPr>
          <p:cNvPr id="276" name="Google Shape;276;p39"/>
          <p:cNvCxnSpPr>
            <a:stCxn id="273" idx="6"/>
            <a:endCxn id="274" idx="2"/>
          </p:cNvCxnSpPr>
          <p:nvPr/>
        </p:nvCxnSpPr>
        <p:spPr>
          <a:xfrm>
            <a:off x="2952000" y="3708000"/>
            <a:ext cx="3240000" cy="0"/>
          </a:xfrm>
          <a:prstGeom prst="straightConnector1">
            <a:avLst/>
          </a:prstGeom>
          <a:noFill/>
          <a:ln cap="flat" cmpd="sng" w="9525">
            <a:solidFill>
              <a:srgbClr val="000000"/>
            </a:solidFill>
            <a:prstDash val="solid"/>
            <a:round/>
            <a:headEnd len="sm" w="sm" type="none"/>
            <a:tailEnd len="med" w="med" type="triangle"/>
          </a:ln>
        </p:spPr>
      </p:cxnSp>
      <p:cxnSp>
        <p:nvCxnSpPr>
          <p:cNvPr id="277" name="Google Shape;277;p39"/>
          <p:cNvCxnSpPr>
            <a:stCxn id="274" idx="4"/>
            <a:endCxn id="275" idx="0"/>
          </p:cNvCxnSpPr>
          <p:nvPr/>
        </p:nvCxnSpPr>
        <p:spPr>
          <a:xfrm>
            <a:off x="6444000" y="3960000"/>
            <a:ext cx="300" cy="1980300"/>
          </a:xfrm>
          <a:prstGeom prst="straightConnector1">
            <a:avLst/>
          </a:prstGeom>
          <a:noFill/>
          <a:ln cap="flat" cmpd="sng" w="9525">
            <a:solidFill>
              <a:srgbClr val="000000"/>
            </a:solidFill>
            <a:prstDash val="solid"/>
            <a:round/>
            <a:headEnd len="sm" w="sm" type="none"/>
            <a:tailEnd len="med" w="med" type="triangle"/>
          </a:ln>
        </p:spPr>
      </p:cxnSp>
      <p:cxnSp>
        <p:nvCxnSpPr>
          <p:cNvPr id="278" name="Google Shape;278;p39"/>
          <p:cNvCxnSpPr>
            <a:stCxn id="275" idx="2"/>
            <a:endCxn id="273" idx="4"/>
          </p:cNvCxnSpPr>
          <p:nvPr/>
        </p:nvCxnSpPr>
        <p:spPr>
          <a:xfrm rot="10800000">
            <a:off x="2592060" y="4032060"/>
            <a:ext cx="3600300" cy="2160300"/>
          </a:xfrm>
          <a:prstGeom prst="straightConnector1">
            <a:avLst/>
          </a:prstGeom>
          <a:noFill/>
          <a:ln cap="flat" cmpd="sng" w="9525">
            <a:solidFill>
              <a:srgbClr val="000000"/>
            </a:solidFill>
            <a:prstDash val="solid"/>
            <a:round/>
            <a:headEnd len="sm" w="sm" type="none"/>
            <a:tailEnd len="med" w="med" type="triangle"/>
          </a:ln>
        </p:spPr>
      </p:cxnSp>
      <p:cxnSp>
        <p:nvCxnSpPr>
          <p:cNvPr id="279" name="Google Shape;279;p39"/>
          <p:cNvCxnSpPr>
            <a:stCxn id="274" idx="3"/>
            <a:endCxn id="273" idx="5"/>
          </p:cNvCxnSpPr>
          <p:nvPr/>
        </p:nvCxnSpPr>
        <p:spPr>
          <a:xfrm flipH="1">
            <a:off x="2846409" y="3886191"/>
            <a:ext cx="3419400" cy="51000"/>
          </a:xfrm>
          <a:prstGeom prst="straightConnector1">
            <a:avLst/>
          </a:prstGeom>
          <a:noFill/>
          <a:ln cap="flat" cmpd="sng" w="9525">
            <a:solidFill>
              <a:srgbClr val="00000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285" name="Google Shape;285;p40"/>
          <p:cNvSpPr txBox="1"/>
          <p:nvPr/>
        </p:nvSpPr>
        <p:spPr>
          <a:xfrm>
            <a:off x="504000" y="1769040"/>
            <a:ext cx="9071640" cy="4384440"/>
          </a:xfrm>
          <a:prstGeom prst="rect">
            <a:avLst/>
          </a:prstGeom>
          <a:noFill/>
          <a:ln>
            <a:noFill/>
          </a:ln>
        </p:spPr>
        <p:txBody>
          <a:bodyPr anchorCtr="0" anchor="t" bIns="0" lIns="0" spcFirstLastPara="1" rIns="0" wrap="square" tIns="0">
            <a:normAutofit lnSpcReduction="10000"/>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a:t>
            </a:r>
            <a:r>
              <a:rPr b="1" lang="en-US" sz="3200"/>
              <a:t>6</a:t>
            </a:r>
            <a:r>
              <a:rPr b="0" lang="en-US" sz="3200" strike="noStrike">
                <a:latin typeface="Arial"/>
                <a:ea typeface="Arial"/>
                <a:cs typeface="Arial"/>
                <a:sym typeface="Arial"/>
              </a:rPr>
              <a:t> students who responded questionnaire </a:t>
            </a:r>
            <a:r>
              <a:rPr b="1" lang="en-US" sz="3200" strike="noStrike"/>
              <a:t>Q1</a:t>
            </a:r>
            <a:r>
              <a:rPr b="0" lang="en-US" sz="3200" strike="noStrike">
                <a:latin typeface="Arial"/>
                <a:ea typeface="Arial"/>
                <a:cs typeface="Arial"/>
                <a:sym typeface="Arial"/>
              </a:rPr>
              <a:t> in 202</a:t>
            </a:r>
            <a:r>
              <a:rPr lang="en-US" sz="3200"/>
              <a:t>5</a:t>
            </a:r>
            <a:r>
              <a:rPr b="0" lang="en-US" sz="3200" strike="noStrike">
                <a:latin typeface="Arial"/>
                <a:ea typeface="Arial"/>
                <a:cs typeface="Arial"/>
                <a:sym typeface="Arial"/>
              </a:rPr>
              <a:t>/01…</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t>
            </a:r>
            <a:r>
              <a:rPr lang="en-US" sz="3200">
                <a:solidFill>
                  <a:srgbClr val="FF3333"/>
                </a:solidFill>
              </a:rPr>
              <a:t>3</a:t>
            </a:r>
            <a:r>
              <a:rPr b="0" lang="en-US" sz="3200" strike="noStrike">
                <a:latin typeface="Arial"/>
                <a:ea typeface="Arial"/>
                <a:cs typeface="Arial"/>
                <a:sym typeface="Arial"/>
              </a:rPr>
              <a:t> (</a:t>
            </a:r>
            <a:r>
              <a:rPr lang="en-US" sz="3200">
                <a:solidFill>
                  <a:srgbClr val="FF3333"/>
                </a:solidFill>
              </a:rPr>
              <a:t>50</a:t>
            </a:r>
            <a:r>
              <a:rPr b="0" lang="en-US" sz="3200" strike="noStrike">
                <a:solidFill>
                  <a:srgbClr val="FF3333"/>
                </a:solidFill>
                <a:latin typeface="Arial"/>
                <a:ea typeface="Arial"/>
                <a:cs typeface="Arial"/>
                <a:sym typeface="Arial"/>
              </a:rPr>
              <a:t>%</a:t>
            </a:r>
            <a:r>
              <a:rPr b="0" lang="en-US" sz="3200" strike="noStrike">
                <a:latin typeface="Arial"/>
                <a:ea typeface="Arial"/>
                <a:cs typeface="Arial"/>
                <a:sym typeface="Arial"/>
              </a:rPr>
              <a:t>) had no intransitivities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a:t>
            </a:r>
            <a:r>
              <a:rPr lang="en-US" sz="3200">
                <a:solidFill>
                  <a:srgbClr val="FF3333"/>
                </a:solidFill>
              </a:rPr>
              <a:t>0.5</a:t>
            </a:r>
            <a:endParaRPr b="0" sz="3200" strike="noStrike">
              <a:solidFill>
                <a:srgbClr val="FF3333"/>
              </a:solidFill>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a:t>
            </a:r>
            <a:r>
              <a:rPr lang="en-US" sz="3200">
                <a:solidFill>
                  <a:srgbClr val="FF3333"/>
                </a:solidFill>
              </a:rPr>
              <a:t>1.17</a:t>
            </a:r>
            <a:endParaRPr b="0" sz="3200" strike="noStrike">
              <a:solidFill>
                <a:srgbClr val="FF333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Easy questions?</a:t>
            </a:r>
            <a:endParaRPr b="0" sz="4400" strike="noStrike">
              <a:solidFill>
                <a:srgbClr val="000099"/>
              </a:solidFill>
              <a:latin typeface="Arial"/>
              <a:ea typeface="Arial"/>
              <a:cs typeface="Arial"/>
              <a:sym typeface="Arial"/>
            </a:endParaRPr>
          </a:p>
        </p:txBody>
      </p:sp>
      <p:sp>
        <p:nvSpPr>
          <p:cNvPr id="291" name="Google Shape;291;p41"/>
          <p:cNvSpPr txBox="1"/>
          <p:nvPr/>
        </p:nvSpPr>
        <p:spPr>
          <a:xfrm>
            <a:off x="432000" y="187200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6) A weekend at a 5 star hotel with romance for $842 in New York OR a weekend at a 5 star hotel for $574 in New York with romance?</a:t>
            </a:r>
            <a:endParaRPr b="0" sz="1800" strike="noStrike">
              <a:latin typeface="Arial"/>
              <a:ea typeface="Arial"/>
              <a:cs typeface="Arial"/>
              <a:sym typeface="Arial"/>
            </a:endParaRPr>
          </a:p>
        </p:txBody>
      </p:sp>
      <p:sp>
        <p:nvSpPr>
          <p:cNvPr id="292" name="Google Shape;292;p41"/>
          <p:cNvSpPr txBox="1"/>
          <p:nvPr/>
        </p:nvSpPr>
        <p:spPr>
          <a:xfrm>
            <a:off x="432000" y="270036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30) A weekend in New York at a 3 star hotel for $842 with friends OR a weekend at a 5 star hotel for $574 in New York with friends?</a:t>
            </a:r>
            <a:endParaRPr b="0" sz="1800" strike="noStrike">
              <a:latin typeface="Arial"/>
              <a:ea typeface="Arial"/>
              <a:cs typeface="Arial"/>
              <a:sym typeface="Arial"/>
            </a:endParaRPr>
          </a:p>
        </p:txBody>
      </p:sp>
      <p:sp>
        <p:nvSpPr>
          <p:cNvPr id="293" name="Google Shape;293;p41"/>
          <p:cNvSpPr txBox="1"/>
          <p:nvPr/>
        </p:nvSpPr>
        <p:spPr>
          <a:xfrm>
            <a:off x="432000" y="360072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31) A weekend with friends at a 5 star hotel in New York for $842 OR a weekend for $842 with friends in New York at a 3 star hotel?</a:t>
            </a:r>
            <a:endParaRPr b="0" sz="1800" strike="noStrike">
              <a:latin typeface="Arial"/>
              <a:ea typeface="Arial"/>
              <a:cs typeface="Arial"/>
              <a:sym typeface="Arial"/>
            </a:endParaRPr>
          </a:p>
        </p:txBody>
      </p:sp>
      <p:sp>
        <p:nvSpPr>
          <p:cNvPr id="294" name="Google Shape;294;p41"/>
          <p:cNvSpPr txBox="1"/>
          <p:nvPr/>
        </p:nvSpPr>
        <p:spPr>
          <a:xfrm>
            <a:off x="432000" y="457308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37) A weekend with friends in Paris at a 5 star hotel for $574 OR a weekend at a 3 star hotel for $574 with friends in Paris?</a:t>
            </a:r>
            <a:endParaRPr b="0" sz="1800" strike="noStrike">
              <a:latin typeface="Arial"/>
              <a:ea typeface="Arial"/>
              <a:cs typeface="Arial"/>
              <a:sym typeface="Arial"/>
            </a:endParaRPr>
          </a:p>
        </p:txBody>
      </p:sp>
      <p:sp>
        <p:nvSpPr>
          <p:cNvPr id="295" name="Google Shape;295;p41"/>
          <p:cNvSpPr txBox="1"/>
          <p:nvPr/>
        </p:nvSpPr>
        <p:spPr>
          <a:xfrm>
            <a:off x="432000" y="543744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38) A weekend with friends at a 3 star hotel for $574 in Paris OR a weekend at a 3 star hotel with friends for $842 in Paris?</a:t>
            </a:r>
            <a:endParaRPr b="0" sz="1800" strike="noStrike">
              <a:latin typeface="Arial"/>
              <a:ea typeface="Arial"/>
              <a:cs typeface="Arial"/>
              <a:sym typeface="Arial"/>
            </a:endParaRPr>
          </a:p>
        </p:txBody>
      </p:sp>
      <p:sp>
        <p:nvSpPr>
          <p:cNvPr id="296" name="Google Shape;296;p41"/>
          <p:cNvSpPr txBox="1"/>
          <p:nvPr/>
        </p:nvSpPr>
        <p:spPr>
          <a:xfrm>
            <a:off x="432000" y="6337800"/>
            <a:ext cx="936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39) A weekend for $574 with romance at a 5 star hotel in New York OR a weekend for $842 at a 3 star hotel in New York with romance?</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Easy questions?</a:t>
            </a:r>
            <a:endParaRPr b="0" sz="4400" strike="noStrike">
              <a:solidFill>
                <a:srgbClr val="000099"/>
              </a:solidFill>
              <a:latin typeface="Arial"/>
              <a:ea typeface="Arial"/>
              <a:cs typeface="Arial"/>
              <a:sym typeface="Arial"/>
            </a:endParaRPr>
          </a:p>
        </p:txBody>
      </p:sp>
      <p:sp>
        <p:nvSpPr>
          <p:cNvPr id="302" name="Google Shape;302;p42"/>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fails to answer those easy questions?</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a:t>
            </a:r>
            <a:r>
              <a:rPr lang="en-US" sz="3200"/>
              <a:t>6</a:t>
            </a:r>
            <a:r>
              <a:rPr b="0" lang="en-US" sz="3200" strike="noStrike">
                <a:latin typeface="Arial"/>
                <a:ea typeface="Arial"/>
                <a:cs typeface="Arial"/>
                <a:sym typeface="Arial"/>
              </a:rPr>
              <a:t> students who responded questionnaire Q1 in 202</a:t>
            </a:r>
            <a:r>
              <a:rPr lang="en-US" sz="3200"/>
              <a:t>5</a:t>
            </a:r>
            <a:r>
              <a:rPr b="0" lang="en-US" sz="3200" strike="noStrike">
                <a:latin typeface="Arial"/>
                <a:ea typeface="Arial"/>
                <a:cs typeface="Arial"/>
                <a:sym typeface="Arial"/>
              </a:rPr>
              <a:t>/01…</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t>
            </a:r>
            <a:r>
              <a:rPr lang="en-US" sz="3200">
                <a:solidFill>
                  <a:srgbClr val="FF3333"/>
                </a:solidFill>
              </a:rPr>
              <a:t>2</a:t>
            </a:r>
            <a:r>
              <a:rPr b="0" lang="en-US" sz="3200" strike="noStrike">
                <a:latin typeface="Arial"/>
                <a:ea typeface="Arial"/>
                <a:cs typeface="Arial"/>
                <a:sym typeface="Arial"/>
              </a:rPr>
              <a:t> (</a:t>
            </a:r>
            <a:r>
              <a:rPr lang="en-US" sz="3200">
                <a:solidFill>
                  <a:srgbClr val="FF3333"/>
                </a:solidFill>
              </a:rPr>
              <a:t>~33</a:t>
            </a:r>
            <a:r>
              <a:rPr b="0" lang="en-US" sz="3200" strike="noStrike">
                <a:solidFill>
                  <a:srgbClr val="FF3333"/>
                </a:solidFill>
                <a:latin typeface="Arial"/>
                <a:ea typeface="Arial"/>
                <a:cs typeface="Arial"/>
                <a:sym typeface="Arial"/>
              </a:rPr>
              <a:t>%</a:t>
            </a:r>
            <a:r>
              <a:rPr b="0" lang="en-US" sz="3200" strike="noStrike">
                <a:latin typeface="Arial"/>
                <a:ea typeface="Arial"/>
                <a:cs typeface="Arial"/>
                <a:sym typeface="Arial"/>
              </a:rPr>
              <a:t>) gave unreasonable answers to the easy questions</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Modeling Human Behavior</a:t>
            </a:r>
            <a:endParaRPr b="0" i="0" sz="4400" u="none" cap="none" strike="noStrike">
              <a:solidFill>
                <a:srgbClr val="000099"/>
              </a:solidFill>
              <a:latin typeface="Arial"/>
              <a:ea typeface="Arial"/>
              <a:cs typeface="Arial"/>
              <a:sym typeface="Arial"/>
            </a:endParaRPr>
          </a:p>
        </p:txBody>
      </p:sp>
      <p:sp>
        <p:nvSpPr>
          <p:cNvPr id="74" name="Google Shape;74;p1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What is (mathematical) modeling?</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A description of a system using mathematical concepts and language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May help to</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explain a system</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study the effects of different components</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080"/>
              <a:buFont typeface="Noto Sans Symbols"/>
              <a:buChar char="●"/>
            </a:pPr>
            <a:r>
              <a:rPr b="0" i="0" lang="en-US" sz="2400" u="none" cap="none" strike="noStrike">
                <a:latin typeface="Arial"/>
                <a:ea typeface="Arial"/>
                <a:cs typeface="Arial"/>
                <a:sym typeface="Arial"/>
              </a:rPr>
              <a:t>make predictions about behavior</a:t>
            </a:r>
            <a:endParaRPr b="0" i="0" sz="24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Thiago Assis</a:t>
            </a:r>
            <a:endParaRPr b="0" sz="4400" strike="noStrike">
              <a:solidFill>
                <a:srgbClr val="000099"/>
              </a:solidFill>
              <a:latin typeface="Arial"/>
              <a:ea typeface="Arial"/>
              <a:cs typeface="Arial"/>
              <a:sym typeface="Arial"/>
            </a:endParaRPr>
          </a:p>
        </p:txBody>
      </p:sp>
      <p:sp>
        <p:nvSpPr>
          <p:cNvPr id="308" name="Google Shape;308;p43"/>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3333"/>
                </a:solidFill>
              </a:rPr>
              <a:t>Number of nodes: 12</a:t>
            </a:r>
            <a:endParaRPr b="1" sz="1800">
              <a:solidFill>
                <a:srgbClr val="FF3333"/>
              </a:solidFill>
            </a:endParaRPr>
          </a:p>
          <a:p>
            <a:pPr indent="0" lvl="0" marL="0" rtl="0" algn="l">
              <a:spcBef>
                <a:spcPts val="0"/>
              </a:spcBef>
              <a:spcAft>
                <a:spcPts val="0"/>
              </a:spcAft>
              <a:buNone/>
            </a:pPr>
            <a:r>
              <a:rPr b="1" lang="en-US" sz="1800">
                <a:solidFill>
                  <a:srgbClr val="FF3333"/>
                </a:solidFill>
              </a:rPr>
              <a:t>Number of cycles: 2</a:t>
            </a:r>
            <a:endParaRPr b="1" sz="1800">
              <a:solidFill>
                <a:srgbClr val="FF3333"/>
              </a:solidFill>
            </a:endParaRPr>
          </a:p>
          <a:p>
            <a:pPr indent="0" lvl="0" marL="0" rtl="0" algn="l">
              <a:spcBef>
                <a:spcPts val="0"/>
              </a:spcBef>
              <a:spcAft>
                <a:spcPts val="0"/>
              </a:spcAft>
              <a:buNone/>
            </a:pPr>
            <a:r>
              <a:rPr b="1" lang="en-US" sz="1800">
                <a:solidFill>
                  <a:srgbClr val="FF3333"/>
                </a:solidFill>
              </a:rPr>
              <a:t>Cycles: [[16, 4, 3, 19], [3, 19, 4]]</a:t>
            </a:r>
            <a:endParaRPr b="1" sz="1800">
              <a:solidFill>
                <a:srgbClr val="FF3333"/>
              </a:solidFill>
            </a:endParaRPr>
          </a:p>
          <a:p>
            <a:pPr indent="0" lvl="0" marL="0" rtl="0" algn="l">
              <a:spcBef>
                <a:spcPts val="0"/>
              </a:spcBef>
              <a:spcAft>
                <a:spcPts val="0"/>
              </a:spcAft>
              <a:buNone/>
            </a:pPr>
            <a:r>
              <a:rPr b="1" lang="en-US" sz="1800">
                <a:solidFill>
                  <a:srgbClr val="FF3333"/>
                </a:solidFill>
              </a:rPr>
              <a:t>Number of edges 31</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2</a:t>
            </a:r>
            <a:endParaRPr b="1" sz="1800">
              <a:solidFill>
                <a:srgbClr val="FF3333"/>
              </a:solidFill>
            </a:endParaRPr>
          </a:p>
        </p:txBody>
      </p:sp>
      <p:pic>
        <p:nvPicPr>
          <p:cNvPr id="309" name="Google Shape;309;p43" title="thiago_assis.png"/>
          <p:cNvPicPr preferRelativeResize="0"/>
          <p:nvPr/>
        </p:nvPicPr>
        <p:blipFill>
          <a:blip r:embed="rId3">
            <a:alphaModFix/>
          </a:blip>
          <a:stretch>
            <a:fillRect/>
          </a:stretch>
        </p:blipFill>
        <p:spPr>
          <a:xfrm>
            <a:off x="1960587" y="1251950"/>
            <a:ext cx="6158525" cy="461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Laila Melo</a:t>
            </a:r>
            <a:endParaRPr b="0" sz="4400" strike="noStrike">
              <a:solidFill>
                <a:srgbClr val="000099"/>
              </a:solidFill>
              <a:latin typeface="Arial"/>
              <a:ea typeface="Arial"/>
              <a:cs typeface="Arial"/>
              <a:sym typeface="Arial"/>
            </a:endParaRPr>
          </a:p>
        </p:txBody>
      </p:sp>
      <p:sp>
        <p:nvSpPr>
          <p:cNvPr id="315" name="Google Shape;315;p44"/>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800">
                <a:solidFill>
                  <a:srgbClr val="FF3333"/>
                </a:solidFill>
              </a:rPr>
              <a:t>Number of nodes: 16</a:t>
            </a:r>
            <a:endParaRPr b="1" sz="1800">
              <a:solidFill>
                <a:srgbClr val="FF3333"/>
              </a:solidFill>
            </a:endParaRPr>
          </a:p>
          <a:p>
            <a:pPr indent="0" lvl="0" marL="0" rtl="0" algn="l">
              <a:spcBef>
                <a:spcPts val="0"/>
              </a:spcBef>
              <a:spcAft>
                <a:spcPts val="0"/>
              </a:spcAft>
              <a:buClr>
                <a:schemeClr val="dk1"/>
              </a:buClr>
              <a:buSzPts val="1100"/>
              <a:buFont typeface="Arial"/>
              <a:buNone/>
            </a:pPr>
            <a:r>
              <a:rPr b="1" lang="en-US" sz="1800">
                <a:solidFill>
                  <a:srgbClr val="FF3333"/>
                </a:solidFill>
              </a:rPr>
              <a:t>Number of cycles: 1</a:t>
            </a:r>
            <a:endParaRPr b="1" sz="1800">
              <a:solidFill>
                <a:srgbClr val="FF3333"/>
              </a:solidFill>
            </a:endParaRPr>
          </a:p>
          <a:p>
            <a:pPr indent="0" lvl="0" marL="0" rtl="0" algn="l">
              <a:spcBef>
                <a:spcPts val="0"/>
              </a:spcBef>
              <a:spcAft>
                <a:spcPts val="0"/>
              </a:spcAft>
              <a:buClr>
                <a:schemeClr val="dk1"/>
              </a:buClr>
              <a:buSzPts val="1100"/>
              <a:buFont typeface="Arial"/>
              <a:buNone/>
            </a:pPr>
            <a:r>
              <a:rPr b="1" lang="en-US" sz="1800">
                <a:solidFill>
                  <a:srgbClr val="FF3333"/>
                </a:solidFill>
              </a:rPr>
              <a:t>Cycles: [[2, 6, 4, 3]]</a:t>
            </a:r>
            <a:endParaRPr b="1" sz="1800">
              <a:solidFill>
                <a:srgbClr val="FF3333"/>
              </a:solidFill>
            </a:endParaRPr>
          </a:p>
          <a:p>
            <a:pPr indent="0" lvl="0" marL="0" rtl="0" algn="l">
              <a:spcBef>
                <a:spcPts val="0"/>
              </a:spcBef>
              <a:spcAft>
                <a:spcPts val="0"/>
              </a:spcAft>
              <a:buClr>
                <a:schemeClr val="dk1"/>
              </a:buClr>
              <a:buSzPts val="1100"/>
              <a:buFont typeface="Arial"/>
              <a:buNone/>
            </a:pPr>
            <a:r>
              <a:rPr b="1" lang="en-US" sz="1800">
                <a:solidFill>
                  <a:srgbClr val="FF3333"/>
                </a:solidFill>
              </a:rPr>
              <a:t>Number of edges 40</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0</a:t>
            </a:r>
            <a:endParaRPr b="1" sz="1800">
              <a:solidFill>
                <a:srgbClr val="FF3333"/>
              </a:solidFill>
            </a:endParaRPr>
          </a:p>
        </p:txBody>
      </p:sp>
      <p:pic>
        <p:nvPicPr>
          <p:cNvPr id="316" name="Google Shape;316;p44" title="Laila_Melo.png"/>
          <p:cNvPicPr preferRelativeResize="0"/>
          <p:nvPr/>
        </p:nvPicPr>
        <p:blipFill>
          <a:blip r:embed="rId3">
            <a:alphaModFix/>
          </a:blip>
          <a:stretch>
            <a:fillRect/>
          </a:stretch>
        </p:blipFill>
        <p:spPr>
          <a:xfrm>
            <a:off x="1671575" y="1258376"/>
            <a:ext cx="6454774" cy="484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Henrique Magalhães</a:t>
            </a:r>
            <a:endParaRPr b="0" sz="4400" strike="noStrike">
              <a:solidFill>
                <a:srgbClr val="000099"/>
              </a:solidFill>
              <a:latin typeface="Arial"/>
              <a:ea typeface="Arial"/>
              <a:cs typeface="Arial"/>
              <a:sym typeface="Arial"/>
            </a:endParaRPr>
          </a:p>
        </p:txBody>
      </p:sp>
      <p:sp>
        <p:nvSpPr>
          <p:cNvPr id="322" name="Google Shape;322;p45"/>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3333"/>
                </a:solidFill>
              </a:rPr>
              <a:t>Number of nodes: 15</a:t>
            </a:r>
            <a:endParaRPr b="1" sz="1800">
              <a:solidFill>
                <a:srgbClr val="FF3333"/>
              </a:solidFill>
            </a:endParaRPr>
          </a:p>
          <a:p>
            <a:pPr indent="0" lvl="0" marL="0" rtl="0" algn="l">
              <a:spcBef>
                <a:spcPts val="0"/>
              </a:spcBef>
              <a:spcAft>
                <a:spcPts val="0"/>
              </a:spcAft>
              <a:buNone/>
            </a:pPr>
            <a:r>
              <a:rPr b="1" lang="en-US" sz="1800">
                <a:solidFill>
                  <a:srgbClr val="FF3333"/>
                </a:solidFill>
              </a:rPr>
              <a:t>Number of cycles: 0</a:t>
            </a:r>
            <a:endParaRPr b="1" sz="1800">
              <a:solidFill>
                <a:srgbClr val="FF3333"/>
              </a:solidFill>
            </a:endParaRPr>
          </a:p>
          <a:p>
            <a:pPr indent="0" lvl="0" marL="0" rtl="0" algn="l">
              <a:spcBef>
                <a:spcPts val="0"/>
              </a:spcBef>
              <a:spcAft>
                <a:spcPts val="0"/>
              </a:spcAft>
              <a:buNone/>
            </a:pPr>
            <a:r>
              <a:rPr b="1" lang="en-US" sz="1800">
                <a:solidFill>
                  <a:srgbClr val="FF3333"/>
                </a:solidFill>
              </a:rPr>
              <a:t>Cycles: []</a:t>
            </a:r>
            <a:endParaRPr b="1" sz="1800">
              <a:solidFill>
                <a:srgbClr val="FF3333"/>
              </a:solidFill>
            </a:endParaRPr>
          </a:p>
          <a:p>
            <a:pPr indent="0" lvl="0" marL="0" rtl="0" algn="l">
              <a:spcBef>
                <a:spcPts val="0"/>
              </a:spcBef>
              <a:spcAft>
                <a:spcPts val="0"/>
              </a:spcAft>
              <a:buNone/>
            </a:pPr>
            <a:r>
              <a:rPr b="1" lang="en-US" sz="1800">
                <a:solidFill>
                  <a:srgbClr val="FF3333"/>
                </a:solidFill>
              </a:rPr>
              <a:t>Number of edges 37</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0</a:t>
            </a:r>
            <a:endParaRPr b="1" sz="1800">
              <a:solidFill>
                <a:srgbClr val="FF3333"/>
              </a:solidFill>
            </a:endParaRPr>
          </a:p>
        </p:txBody>
      </p:sp>
      <p:pic>
        <p:nvPicPr>
          <p:cNvPr id="323" name="Google Shape;323;p45" title="Henrique_Magalhaes.png"/>
          <p:cNvPicPr preferRelativeResize="0"/>
          <p:nvPr/>
        </p:nvPicPr>
        <p:blipFill>
          <a:blip r:embed="rId3">
            <a:alphaModFix/>
          </a:blip>
          <a:stretch>
            <a:fillRect/>
          </a:stretch>
        </p:blipFill>
        <p:spPr>
          <a:xfrm>
            <a:off x="1884800" y="1290676"/>
            <a:ext cx="6310101" cy="4732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Haniel Botelho</a:t>
            </a:r>
            <a:endParaRPr b="0" sz="4400" strike="noStrike">
              <a:solidFill>
                <a:srgbClr val="000099"/>
              </a:solidFill>
              <a:latin typeface="Arial"/>
              <a:ea typeface="Arial"/>
              <a:cs typeface="Arial"/>
              <a:sym typeface="Arial"/>
            </a:endParaRPr>
          </a:p>
        </p:txBody>
      </p:sp>
      <p:sp>
        <p:nvSpPr>
          <p:cNvPr id="329" name="Google Shape;329;p46"/>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3333"/>
                </a:solidFill>
              </a:rPr>
              <a:t>Number of nodes: 13</a:t>
            </a:r>
            <a:endParaRPr b="1" sz="1800">
              <a:solidFill>
                <a:srgbClr val="FF3333"/>
              </a:solidFill>
            </a:endParaRPr>
          </a:p>
          <a:p>
            <a:pPr indent="0" lvl="0" marL="0" rtl="0" algn="l">
              <a:spcBef>
                <a:spcPts val="0"/>
              </a:spcBef>
              <a:spcAft>
                <a:spcPts val="0"/>
              </a:spcAft>
              <a:buNone/>
            </a:pPr>
            <a:r>
              <a:rPr b="1" lang="en-US" sz="1800">
                <a:solidFill>
                  <a:srgbClr val="FF3333"/>
                </a:solidFill>
              </a:rPr>
              <a:t>Number of cycles: 0</a:t>
            </a:r>
            <a:endParaRPr b="1" sz="1800">
              <a:solidFill>
                <a:srgbClr val="FF3333"/>
              </a:solidFill>
            </a:endParaRPr>
          </a:p>
          <a:p>
            <a:pPr indent="0" lvl="0" marL="0" rtl="0" algn="l">
              <a:spcBef>
                <a:spcPts val="0"/>
              </a:spcBef>
              <a:spcAft>
                <a:spcPts val="0"/>
              </a:spcAft>
              <a:buNone/>
            </a:pPr>
            <a:r>
              <a:rPr b="1" lang="en-US" sz="1800">
                <a:solidFill>
                  <a:srgbClr val="FF3333"/>
                </a:solidFill>
              </a:rPr>
              <a:t>Cycles: []</a:t>
            </a:r>
            <a:endParaRPr b="1" sz="1800">
              <a:solidFill>
                <a:srgbClr val="FF3333"/>
              </a:solidFill>
            </a:endParaRPr>
          </a:p>
          <a:p>
            <a:pPr indent="0" lvl="0" marL="0" rtl="0" algn="l">
              <a:spcBef>
                <a:spcPts val="0"/>
              </a:spcBef>
              <a:spcAft>
                <a:spcPts val="0"/>
              </a:spcAft>
              <a:buNone/>
            </a:pPr>
            <a:r>
              <a:rPr b="1" lang="en-US" sz="1800">
                <a:solidFill>
                  <a:srgbClr val="FF3333"/>
                </a:solidFill>
              </a:rPr>
              <a:t>Number of edges 33</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3</a:t>
            </a:r>
            <a:endParaRPr b="1" sz="1800">
              <a:solidFill>
                <a:srgbClr val="FF3333"/>
              </a:solidFill>
            </a:endParaRPr>
          </a:p>
        </p:txBody>
      </p:sp>
      <p:pic>
        <p:nvPicPr>
          <p:cNvPr id="330" name="Google Shape;330;p46" title="Haniel_Botelho.png"/>
          <p:cNvPicPr preferRelativeResize="0"/>
          <p:nvPr/>
        </p:nvPicPr>
        <p:blipFill>
          <a:blip r:embed="rId3">
            <a:alphaModFix/>
          </a:blip>
          <a:stretch>
            <a:fillRect/>
          </a:stretch>
        </p:blipFill>
        <p:spPr>
          <a:xfrm>
            <a:off x="1809163" y="1280625"/>
            <a:ext cx="6461374" cy="484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Lorenzo Correa</a:t>
            </a:r>
            <a:endParaRPr b="0" sz="4400" strike="noStrike">
              <a:solidFill>
                <a:srgbClr val="000099"/>
              </a:solidFill>
              <a:latin typeface="Arial"/>
              <a:ea typeface="Arial"/>
              <a:cs typeface="Arial"/>
              <a:sym typeface="Arial"/>
            </a:endParaRPr>
          </a:p>
        </p:txBody>
      </p:sp>
      <p:sp>
        <p:nvSpPr>
          <p:cNvPr id="336" name="Google Shape;336;p47"/>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3333"/>
                </a:solidFill>
              </a:rPr>
              <a:t>Number of nodes: 15</a:t>
            </a:r>
            <a:endParaRPr b="1" sz="1800">
              <a:solidFill>
                <a:srgbClr val="FF3333"/>
              </a:solidFill>
            </a:endParaRPr>
          </a:p>
          <a:p>
            <a:pPr indent="0" lvl="0" marL="0" rtl="0" algn="l">
              <a:spcBef>
                <a:spcPts val="0"/>
              </a:spcBef>
              <a:spcAft>
                <a:spcPts val="0"/>
              </a:spcAft>
              <a:buNone/>
            </a:pPr>
            <a:r>
              <a:rPr b="1" lang="en-US" sz="1800">
                <a:solidFill>
                  <a:srgbClr val="FF3333"/>
                </a:solidFill>
              </a:rPr>
              <a:t>Number of cycles: 0</a:t>
            </a:r>
            <a:endParaRPr b="1" sz="1800">
              <a:solidFill>
                <a:srgbClr val="FF3333"/>
              </a:solidFill>
            </a:endParaRPr>
          </a:p>
          <a:p>
            <a:pPr indent="0" lvl="0" marL="0" rtl="0" algn="l">
              <a:spcBef>
                <a:spcPts val="0"/>
              </a:spcBef>
              <a:spcAft>
                <a:spcPts val="0"/>
              </a:spcAft>
              <a:buNone/>
            </a:pPr>
            <a:r>
              <a:rPr b="1" lang="en-US" sz="1800">
                <a:solidFill>
                  <a:srgbClr val="FF3333"/>
                </a:solidFill>
              </a:rPr>
              <a:t>Cycles: []</a:t>
            </a:r>
            <a:endParaRPr b="1" sz="1800">
              <a:solidFill>
                <a:srgbClr val="FF3333"/>
              </a:solidFill>
            </a:endParaRPr>
          </a:p>
          <a:p>
            <a:pPr indent="0" lvl="0" marL="0" rtl="0" algn="l">
              <a:spcBef>
                <a:spcPts val="0"/>
              </a:spcBef>
              <a:spcAft>
                <a:spcPts val="0"/>
              </a:spcAft>
              <a:buNone/>
            </a:pPr>
            <a:r>
              <a:rPr b="1" lang="en-US" sz="1800">
                <a:solidFill>
                  <a:srgbClr val="FF3333"/>
                </a:solidFill>
              </a:rPr>
              <a:t>Number of edges 37</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0</a:t>
            </a:r>
            <a:endParaRPr b="1" sz="1800">
              <a:solidFill>
                <a:srgbClr val="FF3333"/>
              </a:solidFill>
            </a:endParaRPr>
          </a:p>
        </p:txBody>
      </p:sp>
      <p:pic>
        <p:nvPicPr>
          <p:cNvPr id="337" name="Google Shape;337;p47" title="Lorenzo_Correa.png"/>
          <p:cNvPicPr preferRelativeResize="0"/>
          <p:nvPr/>
        </p:nvPicPr>
        <p:blipFill>
          <a:blip r:embed="rId3">
            <a:alphaModFix/>
          </a:blip>
          <a:stretch>
            <a:fillRect/>
          </a:stretch>
        </p:blipFill>
        <p:spPr>
          <a:xfrm>
            <a:off x="1903350" y="1201726"/>
            <a:ext cx="6273925" cy="470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4400">
                <a:solidFill>
                  <a:srgbClr val="000099"/>
                </a:solidFill>
              </a:rPr>
              <a:t>Matheus Farnese</a:t>
            </a:r>
            <a:endParaRPr b="0" sz="4400" strike="noStrike">
              <a:solidFill>
                <a:srgbClr val="000099"/>
              </a:solidFill>
              <a:latin typeface="Arial"/>
              <a:ea typeface="Arial"/>
              <a:cs typeface="Arial"/>
              <a:sym typeface="Arial"/>
            </a:endParaRPr>
          </a:p>
        </p:txBody>
      </p:sp>
      <p:sp>
        <p:nvSpPr>
          <p:cNvPr id="343" name="Google Shape;343;p48"/>
          <p:cNvSpPr txBox="1"/>
          <p:nvPr/>
        </p:nvSpPr>
        <p:spPr>
          <a:xfrm>
            <a:off x="348850" y="6023250"/>
            <a:ext cx="60051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FF3333"/>
                </a:solidFill>
              </a:rPr>
              <a:t>Number of nodes: 10</a:t>
            </a:r>
            <a:endParaRPr b="1" sz="1800">
              <a:solidFill>
                <a:srgbClr val="FF3333"/>
              </a:solidFill>
            </a:endParaRPr>
          </a:p>
          <a:p>
            <a:pPr indent="0" lvl="0" marL="0" rtl="0" algn="l">
              <a:spcBef>
                <a:spcPts val="0"/>
              </a:spcBef>
              <a:spcAft>
                <a:spcPts val="0"/>
              </a:spcAft>
              <a:buNone/>
            </a:pPr>
            <a:r>
              <a:rPr b="1" lang="en-US" sz="1800">
                <a:solidFill>
                  <a:srgbClr val="FF3333"/>
                </a:solidFill>
              </a:rPr>
              <a:t>Number of cycles: 4</a:t>
            </a:r>
            <a:endParaRPr b="1" sz="1800">
              <a:solidFill>
                <a:srgbClr val="FF3333"/>
              </a:solidFill>
            </a:endParaRPr>
          </a:p>
          <a:p>
            <a:pPr indent="0" lvl="0" marL="0" rtl="0" algn="l">
              <a:spcBef>
                <a:spcPts val="0"/>
              </a:spcBef>
              <a:spcAft>
                <a:spcPts val="0"/>
              </a:spcAft>
              <a:buNone/>
            </a:pPr>
            <a:r>
              <a:rPr b="1" lang="en-US" sz="1800">
                <a:solidFill>
                  <a:srgbClr val="FF3333"/>
                </a:solidFill>
              </a:rPr>
              <a:t>Cycles: [[0, 20], [0, 18, 20], [2, 20], [18, 20]]</a:t>
            </a:r>
            <a:endParaRPr b="1" sz="1800">
              <a:solidFill>
                <a:srgbClr val="FF3333"/>
              </a:solidFill>
            </a:endParaRPr>
          </a:p>
          <a:p>
            <a:pPr indent="0" lvl="0" marL="0" rtl="0" algn="l">
              <a:spcBef>
                <a:spcPts val="0"/>
              </a:spcBef>
              <a:spcAft>
                <a:spcPts val="0"/>
              </a:spcAft>
              <a:buNone/>
            </a:pPr>
            <a:r>
              <a:rPr b="1" lang="en-US" sz="1800">
                <a:solidFill>
                  <a:srgbClr val="FF3333"/>
                </a:solidFill>
              </a:rPr>
              <a:t>Number of edges 24</a:t>
            </a:r>
            <a:endParaRPr b="1" sz="1800">
              <a:solidFill>
                <a:srgbClr val="FF3333"/>
              </a:solidFill>
            </a:endParaRPr>
          </a:p>
          <a:p>
            <a:pPr indent="0" lvl="0" marL="0" rtl="0" algn="l">
              <a:spcBef>
                <a:spcPts val="0"/>
              </a:spcBef>
              <a:spcAft>
                <a:spcPts val="0"/>
              </a:spcAft>
              <a:buNone/>
            </a:pPr>
            <a:r>
              <a:rPr b="1" lang="en-US" sz="1800">
                <a:solidFill>
                  <a:srgbClr val="FF3333"/>
                </a:solidFill>
              </a:rPr>
              <a:t>Number of dominated choices: 0</a:t>
            </a:r>
            <a:endParaRPr b="1" sz="1800">
              <a:solidFill>
                <a:srgbClr val="FF3333"/>
              </a:solidFill>
            </a:endParaRPr>
          </a:p>
        </p:txBody>
      </p:sp>
      <p:pic>
        <p:nvPicPr>
          <p:cNvPr id="344" name="Google Shape;344;p48" title="Matheus_Farnese.png"/>
          <p:cNvPicPr preferRelativeResize="0"/>
          <p:nvPr/>
        </p:nvPicPr>
        <p:blipFill>
          <a:blip r:embed="rId3">
            <a:alphaModFix/>
          </a:blip>
          <a:stretch>
            <a:fillRect/>
          </a:stretch>
        </p:blipFill>
        <p:spPr>
          <a:xfrm>
            <a:off x="1903350" y="1317801"/>
            <a:ext cx="6273925" cy="470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nvSpPr>
        <p:spPr>
          <a:xfrm>
            <a:off x="1640263" y="3201138"/>
            <a:ext cx="6800100" cy="11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Font typeface="Arial"/>
              <a:buNone/>
            </a:pPr>
            <a:r>
              <a:rPr lang="en-US" sz="4400">
                <a:solidFill>
                  <a:srgbClr val="000099"/>
                </a:solidFill>
              </a:rPr>
              <a:t>Semestres Anteriores</a:t>
            </a:r>
            <a:endParaRPr sz="4400">
              <a:solidFill>
                <a:srgbClr val="000099"/>
              </a:solidFill>
            </a:endParaRPr>
          </a:p>
          <a:p>
            <a:pPr indent="0" lvl="0" marL="0" rtl="0" algn="l">
              <a:spcBef>
                <a:spcPts val="0"/>
              </a:spcBef>
              <a:spcAft>
                <a:spcPts val="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355" name="Google Shape;355;p50"/>
          <p:cNvSpPr txBox="1"/>
          <p:nvPr/>
        </p:nvSpPr>
        <p:spPr>
          <a:xfrm>
            <a:off x="504000" y="1769040"/>
            <a:ext cx="9071700" cy="4384500"/>
          </a:xfrm>
          <a:prstGeom prst="rect">
            <a:avLst/>
          </a:prstGeom>
          <a:noFill/>
          <a:ln>
            <a:noFill/>
          </a:ln>
        </p:spPr>
        <p:txBody>
          <a:bodyPr anchorCtr="0" anchor="t" bIns="0" lIns="0" spcFirstLastPara="1" rIns="0" wrap="square" tIns="0">
            <a:normAutofit lnSpcReduction="10000"/>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a:t>
            </a:r>
            <a:r>
              <a:rPr b="1" lang="en-US" sz="3200"/>
              <a:t>13</a:t>
            </a:r>
            <a:r>
              <a:rPr b="0" lang="en-US" sz="3200" strike="noStrike">
                <a:latin typeface="Arial"/>
                <a:ea typeface="Arial"/>
                <a:cs typeface="Arial"/>
                <a:sym typeface="Arial"/>
              </a:rPr>
              <a:t> students who responded questionnaire </a:t>
            </a:r>
            <a:r>
              <a:rPr b="1" lang="en-US" sz="3200" strike="noStrike"/>
              <a:t>Q1</a:t>
            </a:r>
            <a:r>
              <a:rPr b="0" lang="en-US" sz="3200" strike="noStrike">
                <a:latin typeface="Arial"/>
                <a:ea typeface="Arial"/>
                <a:cs typeface="Arial"/>
                <a:sym typeface="Arial"/>
              </a:rPr>
              <a:t> in 202</a:t>
            </a:r>
            <a:r>
              <a:rPr lang="en-US" sz="3200"/>
              <a:t>4</a:t>
            </a:r>
            <a:r>
              <a:rPr b="0" lang="en-US" sz="3200" strike="noStrike">
                <a:latin typeface="Arial"/>
                <a:ea typeface="Arial"/>
                <a:cs typeface="Arial"/>
                <a:sym typeface="Arial"/>
              </a:rPr>
              <a:t>/01…</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t>
            </a:r>
            <a:r>
              <a:rPr lang="en-US" sz="3200">
                <a:solidFill>
                  <a:srgbClr val="FF3333"/>
                </a:solidFill>
              </a:rPr>
              <a:t>6</a:t>
            </a:r>
            <a:r>
              <a:rPr b="0" lang="en-US" sz="3200" strike="noStrike">
                <a:latin typeface="Arial"/>
                <a:ea typeface="Arial"/>
                <a:cs typeface="Arial"/>
                <a:sym typeface="Arial"/>
              </a:rPr>
              <a:t> (</a:t>
            </a:r>
            <a:r>
              <a:rPr lang="en-US" sz="3200">
                <a:solidFill>
                  <a:srgbClr val="FF3333"/>
                </a:solidFill>
              </a:rPr>
              <a:t>~46</a:t>
            </a:r>
            <a:r>
              <a:rPr b="0" lang="en-US" sz="3200" strike="noStrike">
                <a:solidFill>
                  <a:srgbClr val="FF3333"/>
                </a:solidFill>
                <a:latin typeface="Arial"/>
                <a:ea typeface="Arial"/>
                <a:cs typeface="Arial"/>
                <a:sym typeface="Arial"/>
              </a:rPr>
              <a:t>%</a:t>
            </a:r>
            <a:r>
              <a:rPr b="0" lang="en-US" sz="3200" strike="noStrike">
                <a:latin typeface="Arial"/>
                <a:ea typeface="Arial"/>
                <a:cs typeface="Arial"/>
                <a:sym typeface="Arial"/>
              </a:rPr>
              <a:t>) had no intransitivities</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a:t>
            </a:r>
            <a:r>
              <a:rPr lang="en-US" sz="3200">
                <a:solidFill>
                  <a:srgbClr val="FF3333"/>
                </a:solidFill>
              </a:rPr>
              <a:t>1</a:t>
            </a:r>
            <a:endParaRPr b="0" sz="3200" strike="noStrike">
              <a:solidFill>
                <a:srgbClr val="FF3333"/>
              </a:solidFill>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a:t>
            </a:r>
            <a:r>
              <a:rPr lang="en-US" sz="3200">
                <a:solidFill>
                  <a:srgbClr val="FF3333"/>
                </a:solidFill>
              </a:rPr>
              <a:t>5.15</a:t>
            </a:r>
            <a:endParaRPr b="0" sz="3200" strike="noStrike">
              <a:solidFill>
                <a:srgbClr val="FF3333"/>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Easy questions?</a:t>
            </a:r>
            <a:endParaRPr b="0" sz="4400" strike="noStrike">
              <a:solidFill>
                <a:srgbClr val="000099"/>
              </a:solidFill>
              <a:latin typeface="Arial"/>
              <a:ea typeface="Arial"/>
              <a:cs typeface="Arial"/>
              <a:sym typeface="Arial"/>
            </a:endParaRPr>
          </a:p>
        </p:txBody>
      </p:sp>
      <p:sp>
        <p:nvSpPr>
          <p:cNvPr id="361" name="Google Shape;361;p51"/>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fails to answer those easy questions?</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a:t>
            </a:r>
            <a:r>
              <a:rPr lang="en-US" sz="3200"/>
              <a:t>13</a:t>
            </a:r>
            <a:r>
              <a:rPr b="0" lang="en-US" sz="3200" strike="noStrike">
                <a:latin typeface="Arial"/>
                <a:ea typeface="Arial"/>
                <a:cs typeface="Arial"/>
                <a:sym typeface="Arial"/>
              </a:rPr>
              <a:t> students who responded questionnaire Q1 in 202</a:t>
            </a:r>
            <a:r>
              <a:rPr lang="en-US" sz="3200"/>
              <a:t>4</a:t>
            </a:r>
            <a:r>
              <a:rPr b="0" lang="en-US" sz="3200" strike="noStrike">
                <a:latin typeface="Arial"/>
                <a:ea typeface="Arial"/>
                <a:cs typeface="Arial"/>
                <a:sym typeface="Arial"/>
              </a:rPr>
              <a:t>/01…</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t>
            </a:r>
            <a:r>
              <a:rPr lang="en-US" sz="3200">
                <a:solidFill>
                  <a:srgbClr val="FF3333"/>
                </a:solidFill>
              </a:rPr>
              <a:t>1</a:t>
            </a:r>
            <a:r>
              <a:rPr b="0" lang="en-US" sz="3200" strike="noStrike">
                <a:latin typeface="Arial"/>
                <a:ea typeface="Arial"/>
                <a:cs typeface="Arial"/>
                <a:sym typeface="Arial"/>
              </a:rPr>
              <a:t> (</a:t>
            </a:r>
            <a:r>
              <a:rPr lang="en-US" sz="3200">
                <a:solidFill>
                  <a:srgbClr val="FF3333"/>
                </a:solidFill>
              </a:rPr>
              <a:t>~8</a:t>
            </a:r>
            <a:r>
              <a:rPr b="0" lang="en-US" sz="3200" strike="noStrike">
                <a:solidFill>
                  <a:srgbClr val="FF3333"/>
                </a:solidFill>
                <a:latin typeface="Arial"/>
                <a:ea typeface="Arial"/>
                <a:cs typeface="Arial"/>
                <a:sym typeface="Arial"/>
              </a:rPr>
              <a:t>%</a:t>
            </a:r>
            <a:r>
              <a:rPr b="0" lang="en-US" sz="3200" strike="noStrike">
                <a:latin typeface="Arial"/>
                <a:ea typeface="Arial"/>
                <a:cs typeface="Arial"/>
                <a:sym typeface="Arial"/>
              </a:rPr>
              <a:t>) gave unreasonable answers to the easy questions</a:t>
            </a:r>
            <a:endParaRPr b="0" sz="32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367" name="Google Shape;367;p52"/>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1</a:t>
            </a:r>
            <a:r>
              <a:rPr b="0" lang="en-US" sz="3200" strike="noStrike">
                <a:latin typeface="Arial"/>
                <a:ea typeface="Arial"/>
                <a:cs typeface="Arial"/>
                <a:sym typeface="Arial"/>
              </a:rPr>
              <a:t> (</a:t>
            </a:r>
            <a:r>
              <a:rPr lang="en-US" sz="3200"/>
              <a:t>AV</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368" name="Google Shape;368;p52"/>
          <p:cNvSpPr txBox="1"/>
          <p:nvPr/>
        </p:nvSpPr>
        <p:spPr>
          <a:xfrm>
            <a:off x="348850" y="6023250"/>
            <a:ext cx="23640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[12, 7, 14]</a:t>
            </a:r>
            <a:endParaRPr b="1" sz="2200">
              <a:solidFill>
                <a:srgbClr val="FF3333"/>
              </a:solidFill>
            </a:endParaRPr>
          </a:p>
        </p:txBody>
      </p:sp>
      <p:pic>
        <p:nvPicPr>
          <p:cNvPr id="369" name="Google Shape;369;p52"/>
          <p:cNvPicPr preferRelativeResize="0"/>
          <p:nvPr/>
        </p:nvPicPr>
        <p:blipFill>
          <a:blip r:embed="rId3">
            <a:alphaModFix/>
          </a:blip>
          <a:stretch>
            <a:fillRect/>
          </a:stretch>
        </p:blipFill>
        <p:spPr>
          <a:xfrm>
            <a:off x="1769125" y="2334425"/>
            <a:ext cx="6096000" cy="457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Modeling Human Behavior</a:t>
            </a:r>
            <a:endParaRPr b="0" i="0" sz="4400" u="none" cap="none" strike="noStrike">
              <a:solidFill>
                <a:srgbClr val="000099"/>
              </a:solidFill>
              <a:latin typeface="Arial"/>
              <a:ea typeface="Arial"/>
              <a:cs typeface="Arial"/>
              <a:sym typeface="Arial"/>
            </a:endParaRPr>
          </a:p>
        </p:txBody>
      </p:sp>
      <p:sp>
        <p:nvSpPr>
          <p:cNvPr id="80" name="Google Shape;80;p1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What is game theory?</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The study of mathematical models of </a:t>
            </a:r>
            <a:r>
              <a:rPr b="0" i="0" lang="en-US" sz="2800" u="none" cap="none" strike="noStrike">
                <a:solidFill>
                  <a:srgbClr val="FF0000"/>
                </a:solidFill>
                <a:latin typeface="Arial"/>
                <a:ea typeface="Arial"/>
                <a:cs typeface="Arial"/>
                <a:sym typeface="Arial"/>
              </a:rPr>
              <a:t>conflict</a:t>
            </a:r>
            <a:r>
              <a:rPr b="0" i="0" lang="en-US" sz="2800" u="none" cap="none" strike="noStrike">
                <a:latin typeface="Arial"/>
                <a:ea typeface="Arial"/>
                <a:cs typeface="Arial"/>
                <a:sym typeface="Arial"/>
              </a:rPr>
              <a:t> and </a:t>
            </a:r>
            <a:r>
              <a:rPr b="0" i="0" lang="en-US" sz="2800" u="none" cap="none" strike="noStrike">
                <a:solidFill>
                  <a:srgbClr val="FF0000"/>
                </a:solidFill>
                <a:latin typeface="Arial"/>
                <a:ea typeface="Arial"/>
                <a:cs typeface="Arial"/>
                <a:sym typeface="Arial"/>
              </a:rPr>
              <a:t>cooperation</a:t>
            </a:r>
            <a:r>
              <a:rPr b="0" i="0" lang="en-US" sz="2800" u="none" cap="none" strike="noStrike">
                <a:latin typeface="Arial"/>
                <a:ea typeface="Arial"/>
                <a:cs typeface="Arial"/>
                <a:sym typeface="Arial"/>
              </a:rPr>
              <a:t> between </a:t>
            </a:r>
            <a:r>
              <a:rPr b="0" i="0" lang="en-US" sz="2800" u="sng" cap="none" strike="noStrike">
                <a:latin typeface="Arial"/>
                <a:ea typeface="Arial"/>
                <a:cs typeface="Arial"/>
                <a:sym typeface="Arial"/>
              </a:rPr>
              <a:t>intelligent rational decision-makers</a:t>
            </a:r>
            <a:endParaRPr b="0" i="0" sz="2800" u="none" cap="none" strike="noStrike">
              <a:latin typeface="Arial"/>
              <a:ea typeface="Arial"/>
              <a:cs typeface="Arial"/>
              <a:sym typeface="Arial"/>
            </a:endParaRPr>
          </a:p>
        </p:txBody>
      </p:sp>
      <p:pic>
        <p:nvPicPr>
          <p:cNvPr id="81" name="Google Shape;81;p17"/>
          <p:cNvPicPr preferRelativeResize="0"/>
          <p:nvPr/>
        </p:nvPicPr>
        <p:blipFill rotWithShape="1">
          <a:blip r:embed="rId3">
            <a:alphaModFix/>
          </a:blip>
          <a:srcRect b="0" l="0" r="0" t="0"/>
          <a:stretch/>
        </p:blipFill>
        <p:spPr>
          <a:xfrm>
            <a:off x="2094120" y="4032000"/>
            <a:ext cx="5753880" cy="323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375" name="Google Shape;375;p53"/>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AA</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376" name="Google Shape;376;p53"/>
          <p:cNvPicPr preferRelativeResize="0"/>
          <p:nvPr/>
        </p:nvPicPr>
        <p:blipFill>
          <a:blip r:embed="rId3">
            <a:alphaModFix/>
          </a:blip>
          <a:stretch>
            <a:fillRect/>
          </a:stretch>
        </p:blipFill>
        <p:spPr>
          <a:xfrm>
            <a:off x="1873025" y="2672125"/>
            <a:ext cx="6096000" cy="4572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382" name="Google Shape;382;p54"/>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40</a:t>
            </a:r>
            <a:r>
              <a:rPr b="0" lang="en-US" sz="3200" strike="noStrike">
                <a:latin typeface="Arial"/>
                <a:ea typeface="Arial"/>
                <a:cs typeface="Arial"/>
                <a:sym typeface="Arial"/>
              </a:rPr>
              <a:t> (</a:t>
            </a:r>
            <a:r>
              <a:rPr lang="en-US" sz="3200"/>
              <a:t>AB</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383" name="Google Shape;383;p54"/>
          <p:cNvPicPr preferRelativeResize="0"/>
          <p:nvPr/>
        </p:nvPicPr>
        <p:blipFill>
          <a:blip r:embed="rId3">
            <a:alphaModFix/>
          </a:blip>
          <a:stretch>
            <a:fillRect/>
          </a:stretch>
        </p:blipFill>
        <p:spPr>
          <a:xfrm>
            <a:off x="1992313" y="2438325"/>
            <a:ext cx="6096000" cy="4572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nvSpPr>
        <p:spPr>
          <a:xfrm>
            <a:off x="348850" y="334000"/>
            <a:ext cx="9196200" cy="6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a:t>
            </a:r>
            <a:r>
              <a:rPr b="1" lang="en-US" sz="2200">
                <a:solidFill>
                  <a:srgbClr val="FF3333"/>
                </a:solidFill>
              </a:rPr>
              <a:t>[0, 10, 8, 4, 6, 1, 11, 13, 12, 7, 9, 3], [0, 10, 8, 4, 6, 1, 11, 13, 12, 2, 7, 9, 3], [0, 10, 8, 4, 6, 1, 11, 12, 7, 9, 3], [0, 10, 8, 4, 6, 1, 11, 12, 2, 7, 9, 3], [0, 8, 4, 6, 1, 11, 13, 12, 7, 9, 3], [0, 8, 4, 6, 1, 11, 13, 12, 2, 7, 9, 3], [0, 8, 4, 6, 1, 11, 12, 7, 9, 3], [0, 8, 4, 6, 1, 11, 12, 2, 7, 9, 3], [0, 6, 1, 11, 13, 12, 7, 9, 3], [0, 6, 1, 11, 13, 12, 2, 7, 9, 3], [0, 6, 1, 11, 12, 7, 9, 3], [0, 6, 1, 11, 12, 2, 7, 9, 3], [1, 11, 13, 12, 7, 4, 6], [1, 11, 13, 12, 7, 9, 10, 8, 4, 6], [1, 11, 13, 12, 7, 9, 3, 4, 6], [1, 11, 13, 12, 7, 9, 3, 2, 6], [1, 11, 13, 12, 10, 8, 4, 6], [1, 11, 13, 12, 2, 7, 4, 6], [1, 11, 13, 12, 2, 7, 9, 10, 8, 4, 6], [1, 11, 13, 12, 2, 7, 9, 3, 4, 6], [1, 11, 13, 12, 2, 6], [1, 11, 12, 7, 4, 6], [1, 11, 12, 7, 9, 10, 8, 4, 6], [1, 11, 12, 7, 9, 3, 4, 6], [1, 11, 12, 7, 9, 3, 2, 6], [1, 11, 12, 10, 8, 4, 6], [1, 11, 12, 2, 7, 4, 6], [1, 11, 12, 2, 7, 9, 10, 8, 4, 6], [1, 11, 12, 2, 7, 9, 3, 4, 6], [1, 11, 12, 2, 6], [1, 11, 6], [1, 8, 4, 6], [1, 10, 8, 4, 6], [2, 7, 9, 11, 13, 12], [2, 7, 9, 11, 12], [2, 7, 9, 3], [2, 7, 9, 12], [7, 9, 11, 13, 12], [7, 9, 11, 12], [7, 9, 12]]</a:t>
            </a:r>
            <a:endParaRPr b="1" sz="2200">
              <a:solidFill>
                <a:srgbClr val="FF333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394" name="Google Shape;394;p56"/>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AD</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395" name="Google Shape;395;p56"/>
          <p:cNvPicPr preferRelativeResize="0"/>
          <p:nvPr/>
        </p:nvPicPr>
        <p:blipFill>
          <a:blip r:embed="rId3">
            <a:alphaModFix/>
          </a:blip>
          <a:stretch>
            <a:fillRect/>
          </a:stretch>
        </p:blipFill>
        <p:spPr>
          <a:xfrm>
            <a:off x="1795100" y="2828000"/>
            <a:ext cx="6096000" cy="4572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01" name="Google Shape;401;p57"/>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GL</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02" name="Google Shape;402;p57"/>
          <p:cNvPicPr preferRelativeResize="0"/>
          <p:nvPr/>
        </p:nvPicPr>
        <p:blipFill>
          <a:blip r:embed="rId3">
            <a:alphaModFix/>
          </a:blip>
          <a:stretch>
            <a:fillRect/>
          </a:stretch>
        </p:blipFill>
        <p:spPr>
          <a:xfrm>
            <a:off x="1950950" y="2828000"/>
            <a:ext cx="6096000" cy="45720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08" name="Google Shape;408;p58"/>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3</a:t>
            </a:r>
            <a:r>
              <a:rPr b="0" lang="en-US" sz="3200" strike="noStrike">
                <a:latin typeface="Arial"/>
                <a:ea typeface="Arial"/>
                <a:cs typeface="Arial"/>
                <a:sym typeface="Arial"/>
              </a:rPr>
              <a:t> (</a:t>
            </a:r>
            <a:r>
              <a:rPr lang="en-US" sz="3200"/>
              <a:t>KN</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409" name="Google Shape;409;p58"/>
          <p:cNvSpPr txBox="1"/>
          <p:nvPr/>
        </p:nvSpPr>
        <p:spPr>
          <a:xfrm>
            <a:off x="348850" y="6023250"/>
            <a:ext cx="23640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[20]</a:t>
            </a:r>
            <a:endParaRPr b="1" sz="2200">
              <a:solidFill>
                <a:srgbClr val="FF3333"/>
              </a:solidFill>
            </a:endParaRPr>
          </a:p>
          <a:p>
            <a:pPr indent="0" lvl="0" marL="0" rtl="0" algn="l">
              <a:spcBef>
                <a:spcPts val="0"/>
              </a:spcBef>
              <a:spcAft>
                <a:spcPts val="0"/>
              </a:spcAft>
              <a:buNone/>
            </a:pPr>
            <a:r>
              <a:rPr b="1" lang="en-US" sz="2200">
                <a:solidFill>
                  <a:srgbClr val="FF3333"/>
                </a:solidFill>
              </a:rPr>
              <a:t>[9, 20]</a:t>
            </a:r>
            <a:endParaRPr b="1" sz="2200">
              <a:solidFill>
                <a:srgbClr val="FF3333"/>
              </a:solidFill>
            </a:endParaRPr>
          </a:p>
          <a:p>
            <a:pPr indent="0" lvl="0" marL="0" rtl="0" algn="l">
              <a:spcBef>
                <a:spcPts val="0"/>
              </a:spcBef>
              <a:spcAft>
                <a:spcPts val="0"/>
              </a:spcAft>
              <a:buNone/>
            </a:pPr>
            <a:r>
              <a:rPr b="1" lang="en-US" sz="2200">
                <a:solidFill>
                  <a:srgbClr val="FF3333"/>
                </a:solidFill>
              </a:rPr>
              <a:t>[9, 10, 20]</a:t>
            </a:r>
            <a:endParaRPr b="1" sz="2200">
              <a:solidFill>
                <a:srgbClr val="FF3333"/>
              </a:solidFill>
            </a:endParaRPr>
          </a:p>
        </p:txBody>
      </p:sp>
      <p:pic>
        <p:nvPicPr>
          <p:cNvPr id="410" name="Google Shape;410;p58"/>
          <p:cNvPicPr preferRelativeResize="0"/>
          <p:nvPr/>
        </p:nvPicPr>
        <p:blipFill>
          <a:blip r:embed="rId3">
            <a:alphaModFix/>
          </a:blip>
          <a:stretch>
            <a:fillRect/>
          </a:stretch>
        </p:blipFill>
        <p:spPr>
          <a:xfrm>
            <a:off x="2184775" y="2308450"/>
            <a:ext cx="6096000" cy="4572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9"/>
          <p:cNvPicPr preferRelativeResize="0"/>
          <p:nvPr/>
        </p:nvPicPr>
        <p:blipFill>
          <a:blip r:embed="rId3">
            <a:alphaModFix/>
          </a:blip>
          <a:stretch>
            <a:fillRect/>
          </a:stretch>
        </p:blipFill>
        <p:spPr>
          <a:xfrm>
            <a:off x="1991850" y="2282475"/>
            <a:ext cx="6096000" cy="4572000"/>
          </a:xfrm>
          <a:prstGeom prst="rect">
            <a:avLst/>
          </a:prstGeom>
          <a:noFill/>
          <a:ln>
            <a:noFill/>
          </a:ln>
        </p:spPr>
      </p:pic>
      <p:sp>
        <p:nvSpPr>
          <p:cNvPr id="416" name="Google Shape;416;p59"/>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17" name="Google Shape;417;p59"/>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6</a:t>
            </a:r>
            <a:r>
              <a:rPr b="0" lang="en-US" sz="3200" strike="noStrike">
                <a:latin typeface="Arial"/>
                <a:ea typeface="Arial"/>
                <a:cs typeface="Arial"/>
                <a:sym typeface="Arial"/>
              </a:rPr>
              <a:t> (</a:t>
            </a:r>
            <a:r>
              <a:rPr lang="en-US" sz="3200"/>
              <a:t>LD</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418" name="Google Shape;418;p59"/>
          <p:cNvSpPr txBox="1"/>
          <p:nvPr/>
        </p:nvSpPr>
        <p:spPr>
          <a:xfrm>
            <a:off x="348850" y="6023250"/>
            <a:ext cx="28056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[24], [24,23]</a:t>
            </a:r>
            <a:endParaRPr b="1" sz="2200">
              <a:solidFill>
                <a:srgbClr val="FF3333"/>
              </a:solidFill>
            </a:endParaRPr>
          </a:p>
          <a:p>
            <a:pPr indent="0" lvl="0" marL="0" rtl="0" algn="l">
              <a:spcBef>
                <a:spcPts val="0"/>
              </a:spcBef>
              <a:spcAft>
                <a:spcPts val="0"/>
              </a:spcAft>
              <a:buNone/>
            </a:pPr>
            <a:r>
              <a:rPr b="1" lang="en-US" sz="2200">
                <a:solidFill>
                  <a:srgbClr val="FF3333"/>
                </a:solidFill>
              </a:rPr>
              <a:t>[24, 20], [24, 2]</a:t>
            </a:r>
            <a:endParaRPr b="1" sz="2200">
              <a:solidFill>
                <a:srgbClr val="FF3333"/>
              </a:solidFill>
            </a:endParaRPr>
          </a:p>
          <a:p>
            <a:pPr indent="0" lvl="0" marL="0" rtl="0" algn="l">
              <a:spcBef>
                <a:spcPts val="0"/>
              </a:spcBef>
              <a:spcAft>
                <a:spcPts val="0"/>
              </a:spcAft>
              <a:buNone/>
            </a:pPr>
            <a:r>
              <a:rPr b="1" lang="en-US" sz="2200">
                <a:solidFill>
                  <a:srgbClr val="FF3333"/>
                </a:solidFill>
              </a:rPr>
              <a:t>[24, 2, 23],</a:t>
            </a:r>
            <a:endParaRPr b="1" sz="2200">
              <a:solidFill>
                <a:srgbClr val="FF3333"/>
              </a:solidFill>
            </a:endParaRPr>
          </a:p>
          <a:p>
            <a:pPr indent="0" lvl="0" marL="0" rtl="0" algn="l">
              <a:spcBef>
                <a:spcPts val="0"/>
              </a:spcBef>
              <a:spcAft>
                <a:spcPts val="0"/>
              </a:spcAft>
              <a:buNone/>
            </a:pPr>
            <a:r>
              <a:rPr b="1" lang="en-US" sz="2200">
                <a:solidFill>
                  <a:srgbClr val="FF3333"/>
                </a:solidFill>
              </a:rPr>
              <a:t>[24, 2, 20]</a:t>
            </a:r>
            <a:endParaRPr b="1" sz="2200">
              <a:solidFill>
                <a:srgbClr val="FF3333"/>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60"/>
          <p:cNvPicPr preferRelativeResize="0"/>
          <p:nvPr/>
        </p:nvPicPr>
        <p:blipFill>
          <a:blip r:embed="rId3">
            <a:alphaModFix/>
          </a:blip>
          <a:stretch>
            <a:fillRect/>
          </a:stretch>
        </p:blipFill>
        <p:spPr>
          <a:xfrm>
            <a:off x="1665200" y="2152575"/>
            <a:ext cx="6096000" cy="4572000"/>
          </a:xfrm>
          <a:prstGeom prst="rect">
            <a:avLst/>
          </a:prstGeom>
          <a:noFill/>
          <a:ln>
            <a:noFill/>
          </a:ln>
        </p:spPr>
      </p:pic>
      <p:sp>
        <p:nvSpPr>
          <p:cNvPr id="424" name="Google Shape;424;p60"/>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25" name="Google Shape;425;p60"/>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14</a:t>
            </a:r>
            <a:r>
              <a:rPr b="0" lang="en-US" sz="3200" strike="noStrike">
                <a:latin typeface="Arial"/>
                <a:ea typeface="Arial"/>
                <a:cs typeface="Arial"/>
                <a:sym typeface="Arial"/>
              </a:rPr>
              <a:t> (</a:t>
            </a:r>
            <a:r>
              <a:rPr lang="en-US" sz="3200"/>
              <a:t>LR</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426" name="Google Shape;426;p60"/>
          <p:cNvSpPr txBox="1"/>
          <p:nvPr/>
        </p:nvSpPr>
        <p:spPr>
          <a:xfrm>
            <a:off x="348850" y="6023250"/>
            <a:ext cx="28056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[24], [24,23]</a:t>
            </a:r>
            <a:endParaRPr b="1" sz="2200">
              <a:solidFill>
                <a:srgbClr val="FF3333"/>
              </a:solidFill>
            </a:endParaRPr>
          </a:p>
          <a:p>
            <a:pPr indent="0" lvl="0" marL="0" rtl="0" algn="l">
              <a:spcBef>
                <a:spcPts val="0"/>
              </a:spcBef>
              <a:spcAft>
                <a:spcPts val="0"/>
              </a:spcAft>
              <a:buNone/>
            </a:pPr>
            <a:r>
              <a:rPr b="1" lang="en-US" sz="2200">
                <a:solidFill>
                  <a:srgbClr val="FF3333"/>
                </a:solidFill>
              </a:rPr>
              <a:t>[24, 20], [24, 2]</a:t>
            </a:r>
            <a:endParaRPr b="1" sz="2200">
              <a:solidFill>
                <a:srgbClr val="FF3333"/>
              </a:solidFill>
            </a:endParaRPr>
          </a:p>
          <a:p>
            <a:pPr indent="0" lvl="0" marL="0" rtl="0" algn="l">
              <a:spcBef>
                <a:spcPts val="0"/>
              </a:spcBef>
              <a:spcAft>
                <a:spcPts val="0"/>
              </a:spcAft>
              <a:buNone/>
            </a:pPr>
            <a:r>
              <a:rPr b="1" lang="en-US" sz="2200">
                <a:solidFill>
                  <a:srgbClr val="FF3333"/>
                </a:solidFill>
              </a:rPr>
              <a:t>[24, 2, 23],</a:t>
            </a:r>
            <a:endParaRPr b="1" sz="2200">
              <a:solidFill>
                <a:srgbClr val="FF3333"/>
              </a:solidFill>
            </a:endParaRPr>
          </a:p>
          <a:p>
            <a:pPr indent="0" lvl="0" marL="0" rtl="0" algn="l">
              <a:spcBef>
                <a:spcPts val="0"/>
              </a:spcBef>
              <a:spcAft>
                <a:spcPts val="0"/>
              </a:spcAft>
              <a:buNone/>
            </a:pPr>
            <a:r>
              <a:rPr b="1" lang="en-US" sz="2200">
                <a:solidFill>
                  <a:srgbClr val="FF3333"/>
                </a:solidFill>
              </a:rPr>
              <a:t>[24, 2, 20]</a:t>
            </a:r>
            <a:endParaRPr b="1" sz="2200">
              <a:solidFill>
                <a:srgbClr val="FF333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1"/>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32" name="Google Shape;432;p61"/>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LR</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33" name="Google Shape;433;p61"/>
          <p:cNvPicPr preferRelativeResize="0"/>
          <p:nvPr/>
        </p:nvPicPr>
        <p:blipFill>
          <a:blip r:embed="rId3">
            <a:alphaModFix/>
          </a:blip>
          <a:stretch>
            <a:fillRect/>
          </a:stretch>
        </p:blipFill>
        <p:spPr>
          <a:xfrm>
            <a:off x="1483350" y="2828000"/>
            <a:ext cx="6096000" cy="4572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62"/>
          <p:cNvPicPr preferRelativeResize="0"/>
          <p:nvPr/>
        </p:nvPicPr>
        <p:blipFill>
          <a:blip r:embed="rId3">
            <a:alphaModFix/>
          </a:blip>
          <a:stretch>
            <a:fillRect/>
          </a:stretch>
        </p:blipFill>
        <p:spPr>
          <a:xfrm>
            <a:off x="1769100" y="2334400"/>
            <a:ext cx="6096000" cy="4572000"/>
          </a:xfrm>
          <a:prstGeom prst="rect">
            <a:avLst/>
          </a:prstGeom>
          <a:noFill/>
          <a:ln>
            <a:noFill/>
          </a:ln>
        </p:spPr>
      </p:pic>
      <p:sp>
        <p:nvSpPr>
          <p:cNvPr id="439" name="Google Shape;439;p62"/>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40" name="Google Shape;440;p62"/>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1</a:t>
            </a:r>
            <a:r>
              <a:rPr b="0" lang="en-US" sz="3200" strike="noStrike">
                <a:latin typeface="Arial"/>
                <a:ea typeface="Arial"/>
                <a:cs typeface="Arial"/>
                <a:sym typeface="Arial"/>
              </a:rPr>
              <a:t> (</a:t>
            </a:r>
            <a:r>
              <a:rPr lang="en-US" sz="3200"/>
              <a:t>MM</a:t>
            </a:r>
            <a:r>
              <a:rPr b="0" lang="en-US" sz="3200" strike="noStrike">
                <a:latin typeface="Arial"/>
                <a:ea typeface="Arial"/>
                <a:cs typeface="Arial"/>
                <a:sym typeface="Arial"/>
              </a:rPr>
              <a:t>)</a:t>
            </a:r>
            <a:endParaRPr b="0" sz="3200" strike="noStrike">
              <a:latin typeface="Arial"/>
              <a:ea typeface="Arial"/>
              <a:cs typeface="Arial"/>
              <a:sym typeface="Arial"/>
            </a:endParaRPr>
          </a:p>
        </p:txBody>
      </p:sp>
      <p:sp>
        <p:nvSpPr>
          <p:cNvPr id="441" name="Google Shape;441;p62"/>
          <p:cNvSpPr txBox="1"/>
          <p:nvPr/>
        </p:nvSpPr>
        <p:spPr>
          <a:xfrm>
            <a:off x="348850" y="5718450"/>
            <a:ext cx="95340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[20]</a:t>
            </a:r>
            <a:endParaRPr b="1" sz="2200">
              <a:solidFill>
                <a:srgbClr val="FF3333"/>
              </a:solidFill>
            </a:endParaRPr>
          </a:p>
          <a:p>
            <a:pPr indent="0" lvl="0" marL="0" rtl="0" algn="l">
              <a:spcBef>
                <a:spcPts val="0"/>
              </a:spcBef>
              <a:spcAft>
                <a:spcPts val="0"/>
              </a:spcAft>
              <a:buNone/>
            </a:pPr>
            <a:r>
              <a:t/>
            </a:r>
            <a:endParaRPr b="1" sz="2200">
              <a:solidFill>
                <a:srgbClr val="FF3333"/>
              </a:solidFill>
            </a:endParaRPr>
          </a:p>
          <a:p>
            <a:pPr indent="0" lvl="0" marL="0" rtl="0" algn="l">
              <a:spcBef>
                <a:spcPts val="0"/>
              </a:spcBef>
              <a:spcAft>
                <a:spcPts val="0"/>
              </a:spcAft>
              <a:buNone/>
            </a:pPr>
            <a:r>
              <a:rPr b="1" lang="en-US" sz="2200">
                <a:solidFill>
                  <a:srgbClr val="FF3333"/>
                </a:solidFill>
              </a:rPr>
              <a:t>unreasonable answer detected: 6 1</a:t>
            </a:r>
            <a:endParaRPr b="1" sz="2200">
              <a:solidFill>
                <a:srgbClr val="FF3333"/>
              </a:solidFill>
            </a:endParaRPr>
          </a:p>
          <a:p>
            <a:pPr indent="0" lvl="0" marL="0" rtl="0" algn="l">
              <a:spcBef>
                <a:spcPts val="0"/>
              </a:spcBef>
              <a:spcAft>
                <a:spcPts val="0"/>
              </a:spcAft>
              <a:buNone/>
            </a:pPr>
            <a:r>
              <a:rPr b="1" lang="en-US" sz="2200">
                <a:solidFill>
                  <a:srgbClr val="FF3333"/>
                </a:solidFill>
              </a:rPr>
              <a:t>unreasonable answer detected: 38 2</a:t>
            </a:r>
            <a:endParaRPr b="1" sz="2200">
              <a:solidFill>
                <a:srgbClr val="FF3333"/>
              </a:solidFill>
            </a:endParaRPr>
          </a:p>
          <a:p>
            <a:pPr indent="0" lvl="0" marL="0" rtl="0" algn="l">
              <a:spcBef>
                <a:spcPts val="0"/>
              </a:spcBef>
              <a:spcAft>
                <a:spcPts val="0"/>
              </a:spcAft>
              <a:buNone/>
            </a:pPr>
            <a:r>
              <a:rPr b="1" lang="en-US" sz="2200">
                <a:solidFill>
                  <a:srgbClr val="FF3333"/>
                </a:solidFill>
              </a:rPr>
              <a:t>unreasonable answer detected: 39 2</a:t>
            </a:r>
            <a:endParaRPr b="1" sz="2200">
              <a:solidFill>
                <a:srgbClr val="FF33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Modeling Human Behavior</a:t>
            </a:r>
            <a:endParaRPr b="0" i="0" sz="4400" u="none" cap="none" strike="noStrike">
              <a:solidFill>
                <a:srgbClr val="000099"/>
              </a:solidFill>
              <a:latin typeface="Arial"/>
              <a:ea typeface="Arial"/>
              <a:cs typeface="Arial"/>
              <a:sym typeface="Arial"/>
            </a:endParaRPr>
          </a:p>
        </p:txBody>
      </p:sp>
      <p:sp>
        <p:nvSpPr>
          <p:cNvPr id="87" name="Google Shape;87;p1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How can we mathematically describe the conflicts between two agents? </a:t>
            </a:r>
            <a:endParaRPr b="0" i="0" sz="3200" u="none" cap="none" strike="noStrike">
              <a:latin typeface="Arial"/>
              <a:ea typeface="Arial"/>
              <a:cs typeface="Arial"/>
              <a:sym typeface="Arial"/>
            </a:endParaRPr>
          </a:p>
        </p:txBody>
      </p:sp>
      <p:pic>
        <p:nvPicPr>
          <p:cNvPr id="88" name="Google Shape;88;p18"/>
          <p:cNvPicPr preferRelativeResize="0"/>
          <p:nvPr/>
        </p:nvPicPr>
        <p:blipFill rotWithShape="1">
          <a:blip r:embed="rId3">
            <a:alphaModFix/>
          </a:blip>
          <a:srcRect b="0" l="0" r="0" t="0"/>
          <a:stretch/>
        </p:blipFill>
        <p:spPr>
          <a:xfrm>
            <a:off x="2094480" y="3780000"/>
            <a:ext cx="5753880" cy="3236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47" name="Google Shape;447;p63"/>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a:t>
            </a:r>
            <a:r>
              <a:rPr lang="en-US" sz="3200"/>
              <a:t>2</a:t>
            </a:r>
            <a:r>
              <a:rPr b="0" lang="en-US" sz="3200" strike="noStrike">
                <a:latin typeface="Arial"/>
                <a:ea typeface="Arial"/>
                <a:cs typeface="Arial"/>
                <a:sym typeface="Arial"/>
              </a:rPr>
              <a:t> (</a:t>
            </a:r>
            <a:r>
              <a:rPr lang="en-US" sz="3200"/>
              <a:t>MI</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48" name="Google Shape;448;p63"/>
          <p:cNvPicPr preferRelativeResize="0"/>
          <p:nvPr/>
        </p:nvPicPr>
        <p:blipFill>
          <a:blip r:embed="rId3">
            <a:alphaModFix/>
          </a:blip>
          <a:stretch>
            <a:fillRect/>
          </a:stretch>
        </p:blipFill>
        <p:spPr>
          <a:xfrm>
            <a:off x="1873025" y="2724075"/>
            <a:ext cx="6096000" cy="4572000"/>
          </a:xfrm>
          <a:prstGeom prst="rect">
            <a:avLst/>
          </a:prstGeom>
          <a:noFill/>
          <a:ln>
            <a:noFill/>
          </a:ln>
        </p:spPr>
      </p:pic>
      <p:sp>
        <p:nvSpPr>
          <p:cNvPr id="449" name="Google Shape;449;p63"/>
          <p:cNvSpPr txBox="1"/>
          <p:nvPr/>
        </p:nvSpPr>
        <p:spPr>
          <a:xfrm>
            <a:off x="348850" y="6023250"/>
            <a:ext cx="2364000" cy="10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FF3333"/>
                </a:solidFill>
              </a:rPr>
              <a:t>[19]</a:t>
            </a:r>
            <a:endParaRPr b="1" sz="2200">
              <a:solidFill>
                <a:srgbClr val="FF3333"/>
              </a:solidFill>
            </a:endParaRPr>
          </a:p>
          <a:p>
            <a:pPr indent="0" lvl="0" marL="0" rtl="0" algn="l">
              <a:spcBef>
                <a:spcPts val="0"/>
              </a:spcBef>
              <a:spcAft>
                <a:spcPts val="0"/>
              </a:spcAft>
              <a:buNone/>
            </a:pPr>
            <a:r>
              <a:rPr b="1" lang="en-US" sz="2200">
                <a:solidFill>
                  <a:srgbClr val="FF3333"/>
                </a:solidFill>
              </a:rPr>
              <a:t>[19, 22]</a:t>
            </a:r>
            <a:endParaRPr b="1" sz="2200">
              <a:solidFill>
                <a:srgbClr val="FF333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55" name="Google Shape;455;p64"/>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PF</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56" name="Google Shape;456;p64"/>
          <p:cNvPicPr preferRelativeResize="0"/>
          <p:nvPr/>
        </p:nvPicPr>
        <p:blipFill>
          <a:blip r:embed="rId3">
            <a:alphaModFix/>
          </a:blip>
          <a:stretch>
            <a:fillRect/>
          </a:stretch>
        </p:blipFill>
        <p:spPr>
          <a:xfrm>
            <a:off x="2080850" y="2620175"/>
            <a:ext cx="6096000" cy="4572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62" name="Google Shape;462;p65"/>
          <p:cNvSpPr txBox="1"/>
          <p:nvPr/>
        </p:nvSpPr>
        <p:spPr>
          <a:xfrm>
            <a:off x="504000" y="1769040"/>
            <a:ext cx="9071700" cy="4384500"/>
          </a:xfrm>
          <a:prstGeom prst="rect">
            <a:avLst/>
          </a:prstGeom>
          <a:noFill/>
          <a:ln>
            <a:noFill/>
          </a:ln>
        </p:spPr>
        <p:txBody>
          <a:bodyPr anchorCtr="0" anchor="t" bIns="0" lIns="0" spcFirstLastPara="1" rIns="0" wrap="square" tIns="0">
            <a:norm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t>
            </a:r>
            <a:r>
              <a:rPr lang="en-US" sz="3200"/>
              <a:t>PS</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63" name="Google Shape;463;p65"/>
          <p:cNvPicPr preferRelativeResize="0"/>
          <p:nvPr/>
        </p:nvPicPr>
        <p:blipFill>
          <a:blip r:embed="rId3">
            <a:alphaModFix/>
          </a:blip>
          <a:stretch>
            <a:fillRect/>
          </a:stretch>
        </p:blipFill>
        <p:spPr>
          <a:xfrm>
            <a:off x="1992313" y="2464325"/>
            <a:ext cx="6096000" cy="4572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Easy questions?</a:t>
            </a:r>
            <a:endParaRPr b="0" sz="4400" strike="noStrike">
              <a:solidFill>
                <a:srgbClr val="000099"/>
              </a:solidFill>
              <a:latin typeface="Arial"/>
              <a:ea typeface="Arial"/>
              <a:cs typeface="Arial"/>
              <a:sym typeface="Arial"/>
            </a:endParaRPr>
          </a:p>
        </p:txBody>
      </p:sp>
      <p:sp>
        <p:nvSpPr>
          <p:cNvPr id="469" name="Google Shape;469;p6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fails to answer those easy questions?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15 students who responded questionnaire Q1 in 2022/01…</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...3 (20%) gave unreasonable answers to the easy questions</a:t>
            </a:r>
            <a:endParaRPr b="0" sz="3200" strike="noStrike">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3" name="Shape 473"/>
        <p:cNvGrpSpPr/>
        <p:nvPr/>
      </p:nvGrpSpPr>
      <p:grpSpPr>
        <a:xfrm>
          <a:off x="0" y="0"/>
          <a:ext cx="0" cy="0"/>
          <a:chOff x="0" y="0"/>
          <a:chExt cx="0" cy="0"/>
        </a:xfrm>
      </p:grpSpPr>
      <p:sp>
        <p:nvSpPr>
          <p:cNvPr id="474" name="Google Shape;474;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75" name="Google Shape;475;p6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a:t>
            </a:r>
            <a:r>
              <a:rPr lang="en-US" sz="3200"/>
              <a:t>R</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76" name="Google Shape;476;p67"/>
          <p:cNvPicPr preferRelativeResize="0"/>
          <p:nvPr/>
        </p:nvPicPr>
        <p:blipFill rotWithShape="1">
          <a:blip r:embed="rId3">
            <a:alphaModFix/>
          </a:blip>
          <a:srcRect b="0" l="0" r="0" t="0"/>
          <a:stretch/>
        </p:blipFill>
        <p:spPr>
          <a:xfrm>
            <a:off x="1996200" y="2667240"/>
            <a:ext cx="5851800" cy="43887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0" name="Shape 480"/>
        <p:cNvGrpSpPr/>
        <p:nvPr/>
      </p:nvGrpSpPr>
      <p:grpSpPr>
        <a:xfrm>
          <a:off x="0" y="0"/>
          <a:ext cx="0" cy="0"/>
          <a:chOff x="0" y="0"/>
          <a:chExt cx="0" cy="0"/>
        </a:xfrm>
      </p:grpSpPr>
      <p:sp>
        <p:nvSpPr>
          <p:cNvPr id="481" name="Google Shape;481;p6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82" name="Google Shape;482;p6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(A</a:t>
            </a:r>
            <a:r>
              <a:rPr lang="en-US" sz="3200"/>
              <a:t>P</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83" name="Google Shape;483;p68"/>
          <p:cNvPicPr preferRelativeResize="0"/>
          <p:nvPr/>
        </p:nvPicPr>
        <p:blipFill rotWithShape="1">
          <a:blip r:embed="rId3">
            <a:alphaModFix/>
          </a:blip>
          <a:srcRect b="0" l="0" r="0" t="0"/>
          <a:stretch/>
        </p:blipFill>
        <p:spPr>
          <a:xfrm>
            <a:off x="1780200" y="2736000"/>
            <a:ext cx="5851800" cy="438876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7" name="Shape 487"/>
        <p:cNvGrpSpPr/>
        <p:nvPr/>
      </p:nvGrpSpPr>
      <p:grpSpPr>
        <a:xfrm>
          <a:off x="0" y="0"/>
          <a:ext cx="0" cy="0"/>
          <a:chOff x="0" y="0"/>
          <a:chExt cx="0" cy="0"/>
        </a:xfrm>
      </p:grpSpPr>
      <p:sp>
        <p:nvSpPr>
          <p:cNvPr id="488" name="Google Shape;488;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89" name="Google Shape;489;p6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(B</a:t>
            </a:r>
            <a:r>
              <a:rPr lang="en-US" sz="3200"/>
              <a:t>M</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5/6 </a:t>
            </a:r>
            <a:r>
              <a:rPr b="0" i="1" lang="en-US" sz="2800" u="none" cap="none" strike="noStrike">
                <a:latin typeface="Arial"/>
                <a:ea typeface="Arial"/>
                <a:cs typeface="Arial"/>
                <a:sym typeface="Arial"/>
              </a:rPr>
              <a:t>unreasonable</a:t>
            </a:r>
            <a:r>
              <a:rPr b="0" i="0" lang="en-US" sz="2800" u="none" cap="none" strike="noStrike">
                <a:latin typeface="Arial"/>
                <a:ea typeface="Arial"/>
                <a:cs typeface="Arial"/>
                <a:sym typeface="Arial"/>
              </a:rPr>
              <a:t> answers</a:t>
            </a:r>
            <a:endParaRPr b="0" i="0" sz="2800" u="none" cap="none" strike="noStrike">
              <a:latin typeface="Arial"/>
              <a:ea typeface="Arial"/>
              <a:cs typeface="Arial"/>
              <a:sym typeface="Arial"/>
            </a:endParaRPr>
          </a:p>
        </p:txBody>
      </p:sp>
      <p:pic>
        <p:nvPicPr>
          <p:cNvPr id="490" name="Google Shape;490;p69"/>
          <p:cNvPicPr preferRelativeResize="0"/>
          <p:nvPr/>
        </p:nvPicPr>
        <p:blipFill rotWithShape="1">
          <a:blip r:embed="rId3">
            <a:alphaModFix/>
          </a:blip>
          <a:srcRect b="0" l="0" r="0" t="0"/>
          <a:stretch/>
        </p:blipFill>
        <p:spPr>
          <a:xfrm>
            <a:off x="2140200" y="2952000"/>
            <a:ext cx="5851800" cy="438876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4" name="Shape 494"/>
        <p:cNvGrpSpPr/>
        <p:nvPr/>
      </p:nvGrpSpPr>
      <p:grpSpPr>
        <a:xfrm>
          <a:off x="0" y="0"/>
          <a:ext cx="0" cy="0"/>
          <a:chOff x="0" y="0"/>
          <a:chExt cx="0" cy="0"/>
        </a:xfrm>
      </p:grpSpPr>
      <p:sp>
        <p:nvSpPr>
          <p:cNvPr id="495" name="Google Shape;495;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496" name="Google Shape;496;p7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(E</a:t>
            </a:r>
            <a:r>
              <a:rPr lang="en-US" sz="3200"/>
              <a:t>M</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497" name="Google Shape;497;p70"/>
          <p:cNvPicPr preferRelativeResize="0"/>
          <p:nvPr/>
        </p:nvPicPr>
        <p:blipFill rotWithShape="1">
          <a:blip r:embed="rId3">
            <a:alphaModFix/>
          </a:blip>
          <a:srcRect b="0" l="0" r="0" t="0"/>
          <a:stretch/>
        </p:blipFill>
        <p:spPr>
          <a:xfrm>
            <a:off x="2016000" y="2739240"/>
            <a:ext cx="5851800" cy="438876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1" name="Shape 501"/>
        <p:cNvGrpSpPr/>
        <p:nvPr/>
      </p:nvGrpSpPr>
      <p:grpSpPr>
        <a:xfrm>
          <a:off x="0" y="0"/>
          <a:ext cx="0" cy="0"/>
          <a:chOff x="0" y="0"/>
          <a:chExt cx="0" cy="0"/>
        </a:xfrm>
      </p:grpSpPr>
      <p:sp>
        <p:nvSpPr>
          <p:cNvPr id="502" name="Google Shape;502;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03" name="Google Shape;503;p7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(E</a:t>
            </a:r>
            <a:r>
              <a:rPr lang="en-US" sz="3200"/>
              <a:t>V</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04" name="Google Shape;504;p71"/>
          <p:cNvPicPr preferRelativeResize="0"/>
          <p:nvPr/>
        </p:nvPicPr>
        <p:blipFill rotWithShape="1">
          <a:blip r:embed="rId3">
            <a:alphaModFix/>
          </a:blip>
          <a:srcRect b="0" l="0" r="0" t="0"/>
          <a:stretch/>
        </p:blipFill>
        <p:spPr>
          <a:xfrm>
            <a:off x="2248920" y="2595240"/>
            <a:ext cx="5851800" cy="438876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8" name="Shape 508"/>
        <p:cNvGrpSpPr/>
        <p:nvPr/>
      </p:nvGrpSpPr>
      <p:grpSpPr>
        <a:xfrm>
          <a:off x="0" y="0"/>
          <a:ext cx="0" cy="0"/>
          <a:chOff x="0" y="0"/>
          <a:chExt cx="0" cy="0"/>
        </a:xfrm>
      </p:grpSpPr>
      <p:sp>
        <p:nvSpPr>
          <p:cNvPr id="509" name="Google Shape;509;p7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10" name="Google Shape;510;p72"/>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(G</a:t>
            </a:r>
            <a:r>
              <a:rPr lang="en-US" sz="3200"/>
              <a:t>U</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11" name="Google Shape;511;p72"/>
          <p:cNvPicPr preferRelativeResize="0"/>
          <p:nvPr/>
        </p:nvPicPr>
        <p:blipFill rotWithShape="1">
          <a:blip r:embed="rId3">
            <a:alphaModFix/>
          </a:blip>
          <a:srcRect b="0" l="0" r="0" t="0"/>
          <a:stretch/>
        </p:blipFill>
        <p:spPr>
          <a:xfrm>
            <a:off x="2160000" y="2595240"/>
            <a:ext cx="5851800" cy="43887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Game Theory</a:t>
            </a:r>
            <a:endParaRPr b="0" i="0" sz="4400" u="none" cap="none" strike="noStrike">
              <a:solidFill>
                <a:srgbClr val="000099"/>
              </a:solidFill>
              <a:latin typeface="Arial"/>
              <a:ea typeface="Arial"/>
              <a:cs typeface="Arial"/>
              <a:sym typeface="Arial"/>
            </a:endParaRPr>
          </a:p>
        </p:txBody>
      </p:sp>
      <p:sp>
        <p:nvSpPr>
          <p:cNvPr id="94" name="Google Shape;94;p1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 model of a rational agent </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Preferences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Utility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Choice</a:t>
            </a:r>
            <a:endParaRPr b="0" i="0" sz="28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Conflicts between agents</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Game theoretic models</a:t>
            </a:r>
            <a:endParaRPr b="0" i="0" sz="28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5" name="Shape 515"/>
        <p:cNvGrpSpPr/>
        <p:nvPr/>
      </p:nvGrpSpPr>
      <p:grpSpPr>
        <a:xfrm>
          <a:off x="0" y="0"/>
          <a:ext cx="0" cy="0"/>
          <a:chOff x="0" y="0"/>
          <a:chExt cx="0" cy="0"/>
        </a:xfrm>
      </p:grpSpPr>
      <p:sp>
        <p:nvSpPr>
          <p:cNvPr id="516" name="Google Shape;516;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17" name="Google Shape;517;p7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1 (G</a:t>
            </a:r>
            <a:r>
              <a:rPr lang="en-US" sz="3200"/>
              <a:t>D</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18" name="Google Shape;518;p73"/>
          <p:cNvPicPr preferRelativeResize="0"/>
          <p:nvPr/>
        </p:nvPicPr>
        <p:blipFill rotWithShape="1">
          <a:blip r:embed="rId3">
            <a:alphaModFix/>
          </a:blip>
          <a:srcRect b="0" l="0" r="0" t="0"/>
          <a:stretch/>
        </p:blipFill>
        <p:spPr>
          <a:xfrm>
            <a:off x="2284200" y="2667240"/>
            <a:ext cx="5851800" cy="438876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2" name="Shape 522"/>
        <p:cNvGrpSpPr/>
        <p:nvPr/>
      </p:nvGrpSpPr>
      <p:grpSpPr>
        <a:xfrm>
          <a:off x="0" y="0"/>
          <a:ext cx="0" cy="0"/>
          <a:chOff x="0" y="0"/>
          <a:chExt cx="0" cy="0"/>
        </a:xfrm>
      </p:grpSpPr>
      <p:sp>
        <p:nvSpPr>
          <p:cNvPr id="523" name="Google Shape;523;p7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24" name="Google Shape;524;p7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1 (G</a:t>
            </a:r>
            <a:r>
              <a:rPr lang="en-US" sz="3200"/>
              <a:t>G</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25" name="Google Shape;525;p74"/>
          <p:cNvPicPr preferRelativeResize="0"/>
          <p:nvPr/>
        </p:nvPicPr>
        <p:blipFill rotWithShape="1">
          <a:blip r:embed="rId3">
            <a:alphaModFix/>
          </a:blip>
          <a:srcRect b="0" l="0" r="0" t="0"/>
          <a:stretch/>
        </p:blipFill>
        <p:spPr>
          <a:xfrm>
            <a:off x="2160000" y="2739240"/>
            <a:ext cx="5851800" cy="43887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9" name="Shape 529"/>
        <p:cNvGrpSpPr/>
        <p:nvPr/>
      </p:nvGrpSpPr>
      <p:grpSpPr>
        <a:xfrm>
          <a:off x="0" y="0"/>
          <a:ext cx="0" cy="0"/>
          <a:chOff x="0" y="0"/>
          <a:chExt cx="0" cy="0"/>
        </a:xfrm>
      </p:grpSpPr>
      <p:sp>
        <p:nvSpPr>
          <p:cNvPr id="530" name="Google Shape;530;p7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31" name="Google Shape;531;p7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(L</a:t>
            </a:r>
            <a:r>
              <a:rPr lang="en-US" sz="3200"/>
              <a:t>G</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32" name="Google Shape;532;p75"/>
          <p:cNvPicPr preferRelativeResize="0"/>
          <p:nvPr/>
        </p:nvPicPr>
        <p:blipFill rotWithShape="1">
          <a:blip r:embed="rId3">
            <a:alphaModFix/>
          </a:blip>
          <a:srcRect b="0" l="0" r="0" t="0"/>
          <a:stretch/>
        </p:blipFill>
        <p:spPr>
          <a:xfrm>
            <a:off x="2068200" y="2955240"/>
            <a:ext cx="5851800" cy="438876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6" name="Shape 536"/>
        <p:cNvGrpSpPr/>
        <p:nvPr/>
      </p:nvGrpSpPr>
      <p:grpSpPr>
        <a:xfrm>
          <a:off x="0" y="0"/>
          <a:ext cx="0" cy="0"/>
          <a:chOff x="0" y="0"/>
          <a:chExt cx="0" cy="0"/>
        </a:xfrm>
      </p:grpSpPr>
      <p:sp>
        <p:nvSpPr>
          <p:cNvPr id="537" name="Google Shape;537;p7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38" name="Google Shape;538;p7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(L</a:t>
            </a:r>
            <a:r>
              <a:rPr lang="en-US" sz="3200"/>
              <a:t>A</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1/1 unreasonable answers</a:t>
            </a:r>
            <a:endParaRPr b="0" i="0" sz="2800" u="none" cap="none" strike="noStrike">
              <a:latin typeface="Arial"/>
              <a:ea typeface="Arial"/>
              <a:cs typeface="Arial"/>
              <a:sym typeface="Arial"/>
            </a:endParaRPr>
          </a:p>
        </p:txBody>
      </p:sp>
      <p:pic>
        <p:nvPicPr>
          <p:cNvPr id="539" name="Google Shape;539;p76"/>
          <p:cNvPicPr preferRelativeResize="0"/>
          <p:nvPr/>
        </p:nvPicPr>
        <p:blipFill rotWithShape="1">
          <a:blip r:embed="rId3">
            <a:alphaModFix/>
          </a:blip>
          <a:srcRect b="0" l="0" r="0" t="0"/>
          <a:stretch/>
        </p:blipFill>
        <p:spPr>
          <a:xfrm>
            <a:off x="1765800" y="3008880"/>
            <a:ext cx="5851800" cy="438876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3" name="Shape 543"/>
        <p:cNvGrpSpPr/>
        <p:nvPr/>
      </p:nvGrpSpPr>
      <p:grpSpPr>
        <a:xfrm>
          <a:off x="0" y="0"/>
          <a:ext cx="0" cy="0"/>
          <a:chOff x="0" y="0"/>
          <a:chExt cx="0" cy="0"/>
        </a:xfrm>
      </p:grpSpPr>
      <p:sp>
        <p:nvSpPr>
          <p:cNvPr id="544" name="Google Shape;544;p7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45" name="Google Shape;545;p7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(L</a:t>
            </a:r>
            <a:r>
              <a:rPr lang="en-US" sz="3200"/>
              <a:t>H</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46" name="Google Shape;546;p77"/>
          <p:cNvPicPr preferRelativeResize="0"/>
          <p:nvPr/>
        </p:nvPicPr>
        <p:blipFill rotWithShape="1">
          <a:blip r:embed="rId3">
            <a:alphaModFix/>
          </a:blip>
          <a:srcRect b="0" l="0" r="0" t="0"/>
          <a:stretch/>
        </p:blipFill>
        <p:spPr>
          <a:xfrm>
            <a:off x="1944000" y="2811240"/>
            <a:ext cx="5851800" cy="438876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0" name="Shape 550"/>
        <p:cNvGrpSpPr/>
        <p:nvPr/>
      </p:nvGrpSpPr>
      <p:grpSpPr>
        <a:xfrm>
          <a:off x="0" y="0"/>
          <a:ext cx="0" cy="0"/>
          <a:chOff x="0" y="0"/>
          <a:chExt cx="0" cy="0"/>
        </a:xfrm>
      </p:grpSpPr>
      <p:sp>
        <p:nvSpPr>
          <p:cNvPr id="551" name="Google Shape;551;p7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52" name="Google Shape;552;p7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(P</a:t>
            </a:r>
            <a:r>
              <a:rPr lang="en-US" sz="3200"/>
              <a:t>S</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53" name="Google Shape;553;p78"/>
          <p:cNvPicPr preferRelativeResize="0"/>
          <p:nvPr/>
        </p:nvPicPr>
        <p:blipFill rotWithShape="1">
          <a:blip r:embed="rId3">
            <a:alphaModFix/>
          </a:blip>
          <a:srcRect b="0" l="0" r="0" t="0"/>
          <a:stretch/>
        </p:blipFill>
        <p:spPr>
          <a:xfrm>
            <a:off x="2356200" y="2811240"/>
            <a:ext cx="5851800" cy="438876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7" name="Shape 557"/>
        <p:cNvGrpSpPr/>
        <p:nvPr/>
      </p:nvGrpSpPr>
      <p:grpSpPr>
        <a:xfrm>
          <a:off x="0" y="0"/>
          <a:ext cx="0" cy="0"/>
          <a:chOff x="0" y="0"/>
          <a:chExt cx="0" cy="0"/>
        </a:xfrm>
      </p:grpSpPr>
      <p:sp>
        <p:nvSpPr>
          <p:cNvPr id="558" name="Google Shape;558;p7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59" name="Google Shape;559;p7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3 (R</a:t>
            </a:r>
            <a:r>
              <a:rPr lang="en-US" sz="3200"/>
              <a:t>S</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60" name="Google Shape;560;p79"/>
          <p:cNvPicPr preferRelativeResize="0"/>
          <p:nvPr/>
        </p:nvPicPr>
        <p:blipFill rotWithShape="1">
          <a:blip r:embed="rId3">
            <a:alphaModFix/>
          </a:blip>
          <a:srcRect b="0" l="0" r="0" t="0"/>
          <a:stretch/>
        </p:blipFill>
        <p:spPr>
          <a:xfrm>
            <a:off x="2088000" y="3024000"/>
            <a:ext cx="5851800" cy="43887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8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66" name="Google Shape;566;p8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4 (S</a:t>
            </a:r>
            <a:r>
              <a:rPr lang="en-US" sz="3200"/>
              <a:t>S</a:t>
            </a:r>
            <a:r>
              <a:rPr b="0" lang="en-US" sz="3200" strike="noStrike">
                <a:latin typeface="Arial"/>
                <a:ea typeface="Arial"/>
                <a:cs typeface="Arial"/>
                <a:sym typeface="Arial"/>
              </a:rPr>
              <a:t>)</a:t>
            </a:r>
            <a:endParaRPr b="0" sz="3200" strike="noStrike">
              <a:latin typeface="Arial"/>
              <a:ea typeface="Arial"/>
              <a:cs typeface="Arial"/>
              <a:sym typeface="Arial"/>
            </a:endParaRPr>
          </a:p>
        </p:txBody>
      </p:sp>
      <p:pic>
        <p:nvPicPr>
          <p:cNvPr id="567" name="Google Shape;567;p80"/>
          <p:cNvPicPr preferRelativeResize="0"/>
          <p:nvPr/>
        </p:nvPicPr>
        <p:blipFill rotWithShape="1">
          <a:blip r:embed="rId3">
            <a:alphaModFix/>
          </a:blip>
          <a:srcRect b="0" l="0" r="0" t="0"/>
          <a:stretch/>
        </p:blipFill>
        <p:spPr>
          <a:xfrm>
            <a:off x="2140200" y="2667240"/>
            <a:ext cx="5851800" cy="438876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1" name="Shape 571"/>
        <p:cNvGrpSpPr/>
        <p:nvPr/>
      </p:nvGrpSpPr>
      <p:grpSpPr>
        <a:xfrm>
          <a:off x="0" y="0"/>
          <a:ext cx="0" cy="0"/>
          <a:chOff x="0" y="0"/>
          <a:chExt cx="0" cy="0"/>
        </a:xfrm>
      </p:grpSpPr>
      <p:sp>
        <p:nvSpPr>
          <p:cNvPr id="572" name="Google Shape;572;p8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73" name="Google Shape;573;p8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(T</a:t>
            </a:r>
            <a:r>
              <a:rPr lang="en-US" sz="3200"/>
              <a:t>P</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1/6 </a:t>
            </a:r>
            <a:r>
              <a:rPr b="0" i="1" lang="en-US" sz="2800" u="none" cap="none" strike="noStrike">
                <a:latin typeface="Arial"/>
                <a:ea typeface="Arial"/>
                <a:cs typeface="Arial"/>
                <a:sym typeface="Arial"/>
              </a:rPr>
              <a:t>unreasonable</a:t>
            </a:r>
            <a:r>
              <a:rPr b="0" i="0" lang="en-US" sz="2800" u="none" cap="none" strike="noStrike">
                <a:latin typeface="Arial"/>
                <a:ea typeface="Arial"/>
                <a:cs typeface="Arial"/>
                <a:sym typeface="Arial"/>
              </a:rPr>
              <a:t> answers</a:t>
            </a:r>
            <a:endParaRPr b="0" i="0" sz="2800" u="none" cap="none" strike="noStrike">
              <a:latin typeface="Arial"/>
              <a:ea typeface="Arial"/>
              <a:cs typeface="Arial"/>
              <a:sym typeface="Arial"/>
            </a:endParaRPr>
          </a:p>
        </p:txBody>
      </p:sp>
      <p:pic>
        <p:nvPicPr>
          <p:cNvPr id="574" name="Google Shape;574;p81"/>
          <p:cNvPicPr preferRelativeResize="0"/>
          <p:nvPr/>
        </p:nvPicPr>
        <p:blipFill rotWithShape="1">
          <a:blip r:embed="rId3">
            <a:alphaModFix/>
          </a:blip>
          <a:srcRect b="0" l="0" r="0" t="0"/>
          <a:stretch/>
        </p:blipFill>
        <p:spPr>
          <a:xfrm>
            <a:off x="2088000" y="2952000"/>
            <a:ext cx="5851800" cy="438876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80" name="Google Shape;580;p82"/>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63 students who responded questionnaire Q1 in 2019/02…</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...31 (49%) had no intransitivities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1</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6.68 (!)</a:t>
            </a:r>
            <a:endParaRPr b="0" sz="32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504000" y="301320"/>
            <a:ext cx="9071640" cy="5851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latin typeface="Arial"/>
                <a:ea typeface="Arial"/>
                <a:cs typeface="Arial"/>
                <a:sym typeface="Arial"/>
              </a:rPr>
              <a:t>Preferences</a:t>
            </a:r>
            <a:endParaRPr b="0" i="0" sz="3200" u="none" cap="none" strike="noStrike">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Easy questions?</a:t>
            </a:r>
            <a:endParaRPr b="0" sz="4400" strike="noStrike">
              <a:solidFill>
                <a:srgbClr val="000099"/>
              </a:solidFill>
              <a:latin typeface="Arial"/>
              <a:ea typeface="Arial"/>
              <a:cs typeface="Arial"/>
              <a:sym typeface="Arial"/>
            </a:endParaRPr>
          </a:p>
        </p:txBody>
      </p:sp>
      <p:sp>
        <p:nvSpPr>
          <p:cNvPr id="586" name="Google Shape;586;p8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fails to answer those easy questions?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63 students who responded questionnaire Q1 in 2019/02…</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...13 (21%) gave unreasonable answers to the easy questions</a:t>
            </a:r>
            <a:endParaRPr b="0" sz="3200"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0" name="Shape 590"/>
        <p:cNvGrpSpPr/>
        <p:nvPr/>
      </p:nvGrpSpPr>
      <p:grpSpPr>
        <a:xfrm>
          <a:off x="0" y="0"/>
          <a:ext cx="0" cy="0"/>
          <a:chOff x="0" y="0"/>
          <a:chExt cx="0" cy="0"/>
        </a:xfrm>
      </p:grpSpPr>
      <p:sp>
        <p:nvSpPr>
          <p:cNvPr id="591" name="Google Shape;591;p8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92" name="Google Shape;592;p8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(I. E.)</a:t>
            </a:r>
            <a:endParaRPr b="0" sz="3200" strike="noStrike">
              <a:latin typeface="Arial"/>
              <a:ea typeface="Arial"/>
              <a:cs typeface="Arial"/>
              <a:sym typeface="Arial"/>
            </a:endParaRPr>
          </a:p>
        </p:txBody>
      </p:sp>
      <p:pic>
        <p:nvPicPr>
          <p:cNvPr id="593" name="Google Shape;593;p84"/>
          <p:cNvPicPr preferRelativeResize="0"/>
          <p:nvPr/>
        </p:nvPicPr>
        <p:blipFill rotWithShape="1">
          <a:blip r:embed="rId3">
            <a:alphaModFix/>
          </a:blip>
          <a:srcRect b="0" l="0" r="0" t="0"/>
          <a:stretch/>
        </p:blipFill>
        <p:spPr>
          <a:xfrm>
            <a:off x="1879200" y="2338920"/>
            <a:ext cx="6688800" cy="499536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7" name="Shape 597"/>
        <p:cNvGrpSpPr/>
        <p:nvPr/>
      </p:nvGrpSpPr>
      <p:grpSpPr>
        <a:xfrm>
          <a:off x="0" y="0"/>
          <a:ext cx="0" cy="0"/>
          <a:chOff x="0" y="0"/>
          <a:chExt cx="0" cy="0"/>
        </a:xfrm>
      </p:grpSpPr>
      <p:sp>
        <p:nvSpPr>
          <p:cNvPr id="598" name="Google Shape;598;p8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599" name="Google Shape;599;p8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3 (A. M.)</a:t>
            </a:r>
            <a:endParaRPr b="0" sz="3200" strike="noStrike">
              <a:latin typeface="Arial"/>
              <a:ea typeface="Arial"/>
              <a:cs typeface="Arial"/>
              <a:sym typeface="Arial"/>
            </a:endParaRPr>
          </a:p>
        </p:txBody>
      </p:sp>
      <p:pic>
        <p:nvPicPr>
          <p:cNvPr id="600" name="Google Shape;600;p85"/>
          <p:cNvPicPr preferRelativeResize="0"/>
          <p:nvPr/>
        </p:nvPicPr>
        <p:blipFill rotWithShape="1">
          <a:blip r:embed="rId3">
            <a:alphaModFix/>
          </a:blip>
          <a:srcRect b="0" l="0" r="0" t="0"/>
          <a:stretch/>
        </p:blipFill>
        <p:spPr>
          <a:xfrm>
            <a:off x="1649160" y="2371320"/>
            <a:ext cx="6666840" cy="4978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4" name="Shape 604"/>
        <p:cNvGrpSpPr/>
        <p:nvPr/>
      </p:nvGrpSpPr>
      <p:grpSpPr>
        <a:xfrm>
          <a:off x="0" y="0"/>
          <a:ext cx="0" cy="0"/>
          <a:chOff x="0" y="0"/>
          <a:chExt cx="0" cy="0"/>
        </a:xfrm>
      </p:grpSpPr>
      <p:sp>
        <p:nvSpPr>
          <p:cNvPr id="605" name="Google Shape;605;p8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06" name="Google Shape;606;p8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(K. C.)</a:t>
            </a:r>
            <a:endParaRPr b="0" sz="3200" strike="noStrike">
              <a:latin typeface="Arial"/>
              <a:ea typeface="Arial"/>
              <a:cs typeface="Arial"/>
              <a:sym typeface="Arial"/>
            </a:endParaRPr>
          </a:p>
        </p:txBody>
      </p:sp>
      <p:pic>
        <p:nvPicPr>
          <p:cNvPr id="607" name="Google Shape;607;p86"/>
          <p:cNvPicPr preferRelativeResize="0"/>
          <p:nvPr/>
        </p:nvPicPr>
        <p:blipFill rotWithShape="1">
          <a:blip r:embed="rId3">
            <a:alphaModFix/>
          </a:blip>
          <a:srcRect b="0" l="0" r="0" t="0"/>
          <a:stretch/>
        </p:blipFill>
        <p:spPr>
          <a:xfrm>
            <a:off x="1602000" y="2273040"/>
            <a:ext cx="6714000" cy="501444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1" name="Shape 611"/>
        <p:cNvGrpSpPr/>
        <p:nvPr/>
      </p:nvGrpSpPr>
      <p:grpSpPr>
        <a:xfrm>
          <a:off x="0" y="0"/>
          <a:ext cx="0" cy="0"/>
          <a:chOff x="0" y="0"/>
          <a:chExt cx="0" cy="0"/>
        </a:xfrm>
      </p:grpSpPr>
      <p:sp>
        <p:nvSpPr>
          <p:cNvPr id="612" name="Google Shape;612;p8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13" name="Google Shape;613;p8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(L. C.)</a:t>
            </a:r>
            <a:endParaRPr b="0" sz="3200" strike="noStrike">
              <a:latin typeface="Arial"/>
              <a:ea typeface="Arial"/>
              <a:cs typeface="Arial"/>
              <a:sym typeface="Arial"/>
            </a:endParaRPr>
          </a:p>
        </p:txBody>
      </p:sp>
      <p:pic>
        <p:nvPicPr>
          <p:cNvPr id="614" name="Google Shape;614;p87"/>
          <p:cNvPicPr preferRelativeResize="0"/>
          <p:nvPr/>
        </p:nvPicPr>
        <p:blipFill rotWithShape="1">
          <a:blip r:embed="rId3">
            <a:alphaModFix/>
          </a:blip>
          <a:srcRect b="0" l="0" r="0" t="0"/>
          <a:stretch/>
        </p:blipFill>
        <p:spPr>
          <a:xfrm>
            <a:off x="1764000" y="2340000"/>
            <a:ext cx="6624000" cy="494712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8" name="Shape 618"/>
        <p:cNvGrpSpPr/>
        <p:nvPr/>
      </p:nvGrpSpPr>
      <p:grpSpPr>
        <a:xfrm>
          <a:off x="0" y="0"/>
          <a:ext cx="0" cy="0"/>
          <a:chOff x="0" y="0"/>
          <a:chExt cx="0" cy="0"/>
        </a:xfrm>
      </p:grpSpPr>
      <p:sp>
        <p:nvSpPr>
          <p:cNvPr id="619" name="Google Shape;619;p8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20" name="Google Shape;620;p8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15 (S. A.)</a:t>
            </a:r>
            <a:endParaRPr b="0" sz="3200" strike="noStrike">
              <a:latin typeface="Arial"/>
              <a:ea typeface="Arial"/>
              <a:cs typeface="Arial"/>
              <a:sym typeface="Arial"/>
            </a:endParaRPr>
          </a:p>
        </p:txBody>
      </p:sp>
      <p:pic>
        <p:nvPicPr>
          <p:cNvPr id="621" name="Google Shape;621;p88"/>
          <p:cNvPicPr preferRelativeResize="0"/>
          <p:nvPr/>
        </p:nvPicPr>
        <p:blipFill rotWithShape="1">
          <a:blip r:embed="rId3">
            <a:alphaModFix/>
          </a:blip>
          <a:srcRect b="0" l="0" r="0" t="0"/>
          <a:stretch/>
        </p:blipFill>
        <p:spPr>
          <a:xfrm>
            <a:off x="1544400" y="2216880"/>
            <a:ext cx="6951600" cy="519192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27" name="Google Shape;627;p8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(I. R.)</a:t>
            </a:r>
            <a:endParaRPr b="0" sz="3200" strike="noStrike">
              <a:latin typeface="Arial"/>
              <a:ea typeface="Arial"/>
              <a:cs typeface="Arial"/>
              <a:sym typeface="Arial"/>
            </a:endParaRPr>
          </a:p>
        </p:txBody>
      </p:sp>
      <p:pic>
        <p:nvPicPr>
          <p:cNvPr id="628" name="Google Shape;628;p89"/>
          <p:cNvPicPr preferRelativeResize="0"/>
          <p:nvPr/>
        </p:nvPicPr>
        <p:blipFill rotWithShape="1">
          <a:blip r:embed="rId3">
            <a:alphaModFix/>
          </a:blip>
          <a:srcRect b="0" l="0" r="0" t="0"/>
          <a:stretch/>
        </p:blipFill>
        <p:spPr>
          <a:xfrm>
            <a:off x="1924200" y="2325600"/>
            <a:ext cx="6571800" cy="490824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90"/>
          <p:cNvPicPr preferRelativeResize="0"/>
          <p:nvPr/>
        </p:nvPicPr>
        <p:blipFill rotWithShape="1">
          <a:blip r:embed="rId3">
            <a:alphaModFix/>
          </a:blip>
          <a:srcRect b="0" l="0" r="0" t="0"/>
          <a:stretch/>
        </p:blipFill>
        <p:spPr>
          <a:xfrm>
            <a:off x="1509120" y="2500560"/>
            <a:ext cx="6626880" cy="4949280"/>
          </a:xfrm>
          <a:prstGeom prst="rect">
            <a:avLst/>
          </a:prstGeom>
          <a:noFill/>
          <a:ln>
            <a:noFill/>
          </a:ln>
        </p:spPr>
      </p:pic>
      <p:sp>
        <p:nvSpPr>
          <p:cNvPr id="634" name="Google Shape;634;p9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35" name="Google Shape;635;p9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(R. C.)</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5/6 unreasonable answers</a:t>
            </a:r>
            <a:endParaRPr b="0" i="0" sz="2800" u="none" cap="none" strike="noStrike">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pic>
        <p:nvPicPr>
          <p:cNvPr id="640" name="Google Shape;640;p91"/>
          <p:cNvPicPr preferRelativeResize="0"/>
          <p:nvPr/>
        </p:nvPicPr>
        <p:blipFill rotWithShape="1">
          <a:blip r:embed="rId3">
            <a:alphaModFix/>
          </a:blip>
          <a:srcRect b="0" l="0" r="0" t="0"/>
          <a:stretch/>
        </p:blipFill>
        <p:spPr>
          <a:xfrm>
            <a:off x="1893960" y="2520000"/>
            <a:ext cx="6314040" cy="4715640"/>
          </a:xfrm>
          <a:prstGeom prst="rect">
            <a:avLst/>
          </a:prstGeom>
          <a:noFill/>
          <a:ln>
            <a:noFill/>
          </a:ln>
        </p:spPr>
      </p:pic>
      <p:sp>
        <p:nvSpPr>
          <p:cNvPr id="641" name="Google Shape;641;p9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42" name="Google Shape;642;p9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1 (T. S.)</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2/6 unreasonable answers</a:t>
            </a:r>
            <a:endParaRPr b="0" i="0" sz="2800" u="none" cap="none" strike="noStrike">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92"/>
          <p:cNvPicPr preferRelativeResize="0"/>
          <p:nvPr/>
        </p:nvPicPr>
        <p:blipFill rotWithShape="1">
          <a:blip r:embed="rId3">
            <a:alphaModFix/>
          </a:blip>
          <a:srcRect b="0" l="0" r="0" t="0"/>
          <a:stretch/>
        </p:blipFill>
        <p:spPr>
          <a:xfrm>
            <a:off x="1780200" y="2664000"/>
            <a:ext cx="6355800" cy="4746960"/>
          </a:xfrm>
          <a:prstGeom prst="rect">
            <a:avLst/>
          </a:prstGeom>
          <a:noFill/>
          <a:ln>
            <a:noFill/>
          </a:ln>
        </p:spPr>
      </p:pic>
      <p:sp>
        <p:nvSpPr>
          <p:cNvPr id="648" name="Google Shape;648;p9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49" name="Google Shape;649;p92"/>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126 (A. F.)</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3/6 unreasonable answers</a:t>
            </a:r>
            <a:endParaRPr b="0" i="0" sz="2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Economic Agent</a:t>
            </a:r>
            <a:endParaRPr b="0" i="0" sz="4400" u="none" cap="none" strike="noStrike">
              <a:solidFill>
                <a:srgbClr val="000099"/>
              </a:solidFill>
              <a:latin typeface="Arial"/>
              <a:ea typeface="Arial"/>
              <a:cs typeface="Arial"/>
              <a:sym typeface="Arial"/>
            </a:endParaRPr>
          </a:p>
        </p:txBody>
      </p:sp>
      <p:sp>
        <p:nvSpPr>
          <p:cNvPr id="105" name="Google Shape;105;p2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Which characteristics are required to model an </a:t>
            </a:r>
            <a:r>
              <a:rPr b="0" i="0" lang="en-US" sz="3200" u="none" cap="none" strike="noStrike">
                <a:solidFill>
                  <a:srgbClr val="FF0000"/>
                </a:solidFill>
                <a:latin typeface="Arial"/>
                <a:ea typeface="Arial"/>
                <a:cs typeface="Arial"/>
                <a:sym typeface="Arial"/>
              </a:rPr>
              <a:t>economic agent</a:t>
            </a:r>
            <a:r>
              <a:rPr b="0" i="0" lang="en-US" sz="3200" u="none" cap="none" strike="noStrike">
                <a:latin typeface="Arial"/>
                <a:ea typeface="Arial"/>
                <a:cs typeface="Arial"/>
                <a:sym typeface="Arial"/>
              </a:rPr>
              <a:t>?</a:t>
            </a:r>
            <a:endParaRPr b="0" i="0" sz="3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Name, age and gender, personal history, brain structure, cognitive abilities, his emotional state etc</a:t>
            </a:r>
            <a:endParaRPr b="0" i="0" sz="28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In most of economic theory, an economic agent is modeled </a:t>
            </a:r>
            <a:r>
              <a:rPr b="1" i="1" lang="en-US" sz="3200" u="sng" cap="none" strike="noStrike">
                <a:latin typeface="Arial"/>
                <a:ea typeface="Arial"/>
                <a:cs typeface="Arial"/>
                <a:sym typeface="Arial"/>
              </a:rPr>
              <a:t>only by his attitude</a:t>
            </a:r>
            <a:r>
              <a:rPr b="0" i="0" lang="en-US" sz="3200" u="none" cap="none" strike="noStrike">
                <a:latin typeface="Arial"/>
                <a:ea typeface="Arial"/>
                <a:cs typeface="Arial"/>
                <a:sym typeface="Arial"/>
              </a:rPr>
              <a:t> toward the elements in some relevant set</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His attitude is expressed in the form of </a:t>
            </a:r>
            <a:r>
              <a:rPr b="1" i="1" lang="en-US" sz="3200" u="sng" cap="none" strike="noStrike">
                <a:latin typeface="Arial"/>
                <a:ea typeface="Arial"/>
                <a:cs typeface="Arial"/>
                <a:sym typeface="Arial"/>
              </a:rPr>
              <a:t>preferences</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93"/>
          <p:cNvPicPr preferRelativeResize="0"/>
          <p:nvPr/>
        </p:nvPicPr>
        <p:blipFill rotWithShape="1">
          <a:blip r:embed="rId3">
            <a:alphaModFix/>
          </a:blip>
          <a:srcRect b="0" l="0" r="0" t="0"/>
          <a:stretch/>
        </p:blipFill>
        <p:spPr>
          <a:xfrm>
            <a:off x="1944000" y="2664000"/>
            <a:ext cx="6120000" cy="4570560"/>
          </a:xfrm>
          <a:prstGeom prst="rect">
            <a:avLst/>
          </a:prstGeom>
          <a:noFill/>
          <a:ln>
            <a:noFill/>
          </a:ln>
        </p:spPr>
      </p:pic>
      <p:sp>
        <p:nvSpPr>
          <p:cNvPr id="655" name="Google Shape;655;p9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56" name="Google Shape;656;p93"/>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 of intransitivities: 0 (G. F.)</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6/6 unreasonable answers</a:t>
            </a:r>
            <a:endParaRPr b="0" i="0" sz="2800" u="none" cap="none" strike="noStrike">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62" name="Google Shape;662;p9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38 students who responded questionnaire Q1 in </a:t>
            </a:r>
            <a:r>
              <a:rPr b="0" lang="en-US" sz="3200" strike="noStrike">
                <a:solidFill>
                  <a:srgbClr val="FF0000"/>
                </a:solidFill>
                <a:latin typeface="Arial"/>
                <a:ea typeface="Arial"/>
                <a:cs typeface="Arial"/>
                <a:sym typeface="Arial"/>
              </a:rPr>
              <a:t>2017/02</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...only 4 (10.5%) had no intransitivities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2.5</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13.18 (!)</a:t>
            </a:r>
            <a:endParaRPr b="0" sz="3200" strike="noStrike">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68" name="Google Shape;668;p95"/>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39 students who responded questionnaire Q1 in </a:t>
            </a:r>
            <a:r>
              <a:rPr b="0" lang="en-US" sz="3200" strike="noStrike">
                <a:solidFill>
                  <a:srgbClr val="FF0000"/>
                </a:solidFill>
                <a:latin typeface="Arial"/>
                <a:ea typeface="Arial"/>
                <a:cs typeface="Arial"/>
                <a:sym typeface="Arial"/>
              </a:rPr>
              <a:t>2016/02</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...only 3 (7.7%) had no intransitivities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4</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12.1 (!)</a:t>
            </a:r>
            <a:endParaRPr b="0" sz="3200" strike="noStrike">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74" name="Google Shape;674;p9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27 students who responded questionnaire Q1 in </a:t>
            </a:r>
            <a:r>
              <a:rPr b="0" lang="en-US" sz="3200" strike="noStrike">
                <a:solidFill>
                  <a:srgbClr val="FF0000"/>
                </a:solidFill>
                <a:latin typeface="Arial"/>
                <a:ea typeface="Arial"/>
                <a:cs typeface="Arial"/>
                <a:sym typeface="Arial"/>
              </a:rPr>
              <a:t>2015/02</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...only 4 (14.8%) had no intransitivities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3</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mean was 15.4 (!)</a:t>
            </a:r>
            <a:endParaRPr b="0" sz="3200"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680" name="Google Shape;680;p9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would you react if somebody told you he prefers </a:t>
            </a:r>
            <a:r>
              <a:rPr b="1" i="1" lang="en-US" sz="3200" strike="noStrike">
                <a:latin typeface="Arial"/>
                <a:ea typeface="Arial"/>
                <a:cs typeface="Arial"/>
                <a:sym typeface="Arial"/>
              </a:rPr>
              <a:t>x</a:t>
            </a:r>
            <a:r>
              <a:rPr b="0" lang="en-US" sz="3200" strike="noStrike">
                <a:latin typeface="Arial"/>
                <a:ea typeface="Arial"/>
                <a:cs typeface="Arial"/>
                <a:sym typeface="Arial"/>
              </a:rPr>
              <a:t> to </a:t>
            </a:r>
            <a:r>
              <a:rPr b="1" i="1" lang="en-US" sz="3200" strike="noStrike">
                <a:latin typeface="Arial"/>
                <a:ea typeface="Arial"/>
                <a:cs typeface="Arial"/>
                <a:sym typeface="Arial"/>
              </a:rPr>
              <a:t>y</a:t>
            </a:r>
            <a:r>
              <a:rPr b="0" lang="en-US" sz="3200" strike="noStrike">
                <a:latin typeface="Arial"/>
                <a:ea typeface="Arial"/>
                <a:cs typeface="Arial"/>
                <a:sym typeface="Arial"/>
              </a:rPr>
              <a:t>, </a:t>
            </a:r>
            <a:r>
              <a:rPr b="1" i="1" lang="en-US" sz="3200" strike="noStrike">
                <a:latin typeface="Arial"/>
                <a:ea typeface="Arial"/>
                <a:cs typeface="Arial"/>
                <a:sym typeface="Arial"/>
              </a:rPr>
              <a:t>y</a:t>
            </a:r>
            <a:r>
              <a:rPr b="0" lang="en-US" sz="3200" strike="noStrike">
                <a:latin typeface="Arial"/>
                <a:ea typeface="Arial"/>
                <a:cs typeface="Arial"/>
                <a:sym typeface="Arial"/>
              </a:rPr>
              <a:t> to </a:t>
            </a:r>
            <a:r>
              <a:rPr b="1" i="1" lang="en-US" sz="3200" strike="noStrike">
                <a:latin typeface="Arial"/>
                <a:ea typeface="Arial"/>
                <a:cs typeface="Arial"/>
                <a:sym typeface="Arial"/>
              </a:rPr>
              <a:t>z</a:t>
            </a:r>
            <a:r>
              <a:rPr b="0" lang="en-US" sz="3200" strike="noStrike">
                <a:latin typeface="Arial"/>
                <a:ea typeface="Arial"/>
                <a:cs typeface="Arial"/>
                <a:sym typeface="Arial"/>
              </a:rPr>
              <a:t>, and </a:t>
            </a:r>
            <a:r>
              <a:rPr b="1" i="1" lang="en-US" sz="3200" strike="noStrike">
                <a:latin typeface="Arial"/>
                <a:ea typeface="Arial"/>
                <a:cs typeface="Arial"/>
                <a:sym typeface="Arial"/>
              </a:rPr>
              <a:t>z</a:t>
            </a:r>
            <a:r>
              <a:rPr b="0" lang="en-US" sz="3200" strike="noStrike">
                <a:latin typeface="Arial"/>
                <a:ea typeface="Arial"/>
                <a:cs typeface="Arial"/>
                <a:sym typeface="Arial"/>
              </a:rPr>
              <a:t> to </a:t>
            </a:r>
            <a:r>
              <a:rPr b="1" i="1" lang="en-US" sz="3200" strike="noStrike">
                <a:latin typeface="Arial"/>
                <a:ea typeface="Arial"/>
                <a:cs typeface="Arial"/>
                <a:sym typeface="Arial"/>
              </a:rPr>
              <a:t>x</a:t>
            </a:r>
            <a:r>
              <a:rPr b="0"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Out of 458 students who responded a simple preference questionnaire (details in the book),</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only 57 (12.44%) had no intransitivities in their answers,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median number intransitivities per student was 7</a:t>
            </a:r>
            <a:endParaRPr b="0" sz="3200" strike="noStrike">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Procedures that cause</a:t>
            </a:r>
            <a:br>
              <a:rPr lang="en-US" sz="1800"/>
            </a:br>
            <a:r>
              <a:rPr b="0" lang="en-US" sz="4400" strike="noStrike">
                <a:solidFill>
                  <a:srgbClr val="000099"/>
                </a:solidFill>
                <a:latin typeface="Arial"/>
                <a:ea typeface="Arial"/>
                <a:cs typeface="Arial"/>
                <a:sym typeface="Arial"/>
              </a:rPr>
              <a:t>violations of transitivity</a:t>
            </a:r>
            <a:endParaRPr b="0" sz="4400" strike="noStrike">
              <a:solidFill>
                <a:srgbClr val="000099"/>
              </a:solidFill>
              <a:latin typeface="Arial"/>
              <a:ea typeface="Arial"/>
              <a:cs typeface="Arial"/>
              <a:sym typeface="Arial"/>
            </a:endParaRPr>
          </a:p>
        </p:txBody>
      </p:sp>
      <p:sp>
        <p:nvSpPr>
          <p:cNvPr id="686" name="Google Shape;686;p98"/>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Any ideas?</a:t>
            </a:r>
            <a:endParaRPr b="0" sz="3200" strike="noStrike">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Procedures that cause</a:t>
            </a:r>
            <a:br>
              <a:rPr lang="en-US" sz="1800"/>
            </a:br>
            <a:r>
              <a:rPr b="0" lang="en-US" sz="4400" strike="noStrike">
                <a:solidFill>
                  <a:srgbClr val="000099"/>
                </a:solidFill>
                <a:latin typeface="Arial"/>
                <a:ea typeface="Arial"/>
                <a:cs typeface="Arial"/>
                <a:sym typeface="Arial"/>
              </a:rPr>
              <a:t>violations of transitivity</a:t>
            </a:r>
            <a:endParaRPr b="0" sz="4400" strike="noStrike">
              <a:solidFill>
                <a:srgbClr val="000099"/>
              </a:solidFill>
              <a:latin typeface="Arial"/>
              <a:ea typeface="Arial"/>
              <a:cs typeface="Arial"/>
              <a:sym typeface="Arial"/>
            </a:endParaRPr>
          </a:p>
        </p:txBody>
      </p:sp>
      <p:sp>
        <p:nvSpPr>
          <p:cNvPr id="692" name="Google Shape;692;p99"/>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Being crazy?</a:t>
            </a:r>
            <a:endParaRPr b="0" sz="3200" strike="noStrike">
              <a:latin typeface="Arial"/>
              <a:ea typeface="Arial"/>
              <a:cs typeface="Arial"/>
              <a:sym typeface="Arial"/>
            </a:endParaRPr>
          </a:p>
        </p:txBody>
      </p:sp>
      <p:pic>
        <p:nvPicPr>
          <p:cNvPr id="693" name="Google Shape;693;p99"/>
          <p:cNvPicPr preferRelativeResize="0"/>
          <p:nvPr/>
        </p:nvPicPr>
        <p:blipFill rotWithShape="1">
          <a:blip r:embed="rId3">
            <a:alphaModFix/>
          </a:blip>
          <a:srcRect b="0" l="0" r="0" t="0"/>
          <a:stretch/>
        </p:blipFill>
        <p:spPr>
          <a:xfrm>
            <a:off x="3528000" y="2669400"/>
            <a:ext cx="2697840" cy="45306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Procedures that cause</a:t>
            </a:r>
            <a:br>
              <a:rPr lang="en-US" sz="1800"/>
            </a:br>
            <a:r>
              <a:rPr b="0" lang="en-US" sz="4400" strike="noStrike">
                <a:solidFill>
                  <a:srgbClr val="000099"/>
                </a:solidFill>
                <a:latin typeface="Arial"/>
                <a:ea typeface="Arial"/>
                <a:cs typeface="Arial"/>
                <a:sym typeface="Arial"/>
              </a:rPr>
              <a:t>violations of transitivity</a:t>
            </a:r>
            <a:endParaRPr b="0" sz="4400" strike="noStrike">
              <a:solidFill>
                <a:srgbClr val="000099"/>
              </a:solidFill>
              <a:latin typeface="Arial"/>
              <a:ea typeface="Arial"/>
              <a:cs typeface="Arial"/>
              <a:sym typeface="Arial"/>
            </a:endParaRPr>
          </a:p>
        </p:txBody>
      </p:sp>
      <p:sp>
        <p:nvSpPr>
          <p:cNvPr id="699" name="Google Shape;699;p100"/>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Being lazy?</a:t>
            </a:r>
            <a:endParaRPr b="0" sz="3200" strike="noStrike">
              <a:latin typeface="Arial"/>
              <a:ea typeface="Arial"/>
              <a:cs typeface="Arial"/>
              <a:sym typeface="Arial"/>
            </a:endParaRPr>
          </a:p>
        </p:txBody>
      </p:sp>
      <p:pic>
        <p:nvPicPr>
          <p:cNvPr id="700" name="Google Shape;700;p100"/>
          <p:cNvPicPr preferRelativeResize="0"/>
          <p:nvPr/>
        </p:nvPicPr>
        <p:blipFill rotWithShape="1">
          <a:blip r:embed="rId3">
            <a:alphaModFix/>
          </a:blip>
          <a:srcRect b="0" l="0" r="0" t="0"/>
          <a:stretch/>
        </p:blipFill>
        <p:spPr>
          <a:xfrm>
            <a:off x="2231280" y="3024000"/>
            <a:ext cx="4896720" cy="326592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Procedures that cause</a:t>
            </a:r>
            <a:br>
              <a:rPr lang="en-US" sz="1800"/>
            </a:br>
            <a:r>
              <a:rPr b="0" lang="en-US" sz="4400" strike="noStrike">
                <a:solidFill>
                  <a:srgbClr val="000099"/>
                </a:solidFill>
                <a:latin typeface="Arial"/>
                <a:ea typeface="Arial"/>
                <a:cs typeface="Arial"/>
                <a:sym typeface="Arial"/>
              </a:rPr>
              <a:t>violations of transitivity</a:t>
            </a:r>
            <a:endParaRPr b="0" sz="4400" strike="noStrike">
              <a:solidFill>
                <a:srgbClr val="000099"/>
              </a:solidFill>
              <a:latin typeface="Arial"/>
              <a:ea typeface="Arial"/>
              <a:cs typeface="Arial"/>
              <a:sym typeface="Arial"/>
            </a:endParaRPr>
          </a:p>
        </p:txBody>
      </p:sp>
      <p:sp>
        <p:nvSpPr>
          <p:cNvPr id="706" name="Google Shape;706;p10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Aggregation of considerations as a source of intransitivity</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1" i="1" lang="en-US" sz="2800" u="none" cap="none" strike="noStrike">
                <a:latin typeface="Arial"/>
                <a:ea typeface="Arial"/>
                <a:cs typeface="Arial"/>
                <a:sym typeface="Arial"/>
              </a:rPr>
              <a:t>X = {a, b, c}</a:t>
            </a:r>
            <a:r>
              <a:rPr b="0" i="0" lang="en-US" sz="2800" u="none" cap="none" strike="noStrike">
                <a:latin typeface="Arial"/>
                <a:ea typeface="Arial"/>
                <a:cs typeface="Arial"/>
                <a:sym typeface="Arial"/>
              </a:rPr>
              <a:t> and the individual has three primitive considerations in mind (eg: price, taste, quality)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The individual finds an alternative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better than an alternative </a:t>
            </a:r>
            <a:r>
              <a:rPr b="1" i="1" lang="en-US" sz="2800" u="none" cap="none" strike="noStrike">
                <a:latin typeface="Arial"/>
                <a:ea typeface="Arial"/>
                <a:cs typeface="Arial"/>
                <a:sym typeface="Arial"/>
              </a:rPr>
              <a:t>y</a:t>
            </a:r>
            <a:r>
              <a:rPr b="0" i="0" lang="en-US" sz="2800" u="none" cap="none" strike="noStrike">
                <a:latin typeface="Arial"/>
                <a:ea typeface="Arial"/>
                <a:cs typeface="Arial"/>
                <a:sym typeface="Arial"/>
              </a:rPr>
              <a:t> if a majority of considerations supports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If the three considerations rank the alternatives as          </a:t>
            </a:r>
            <a:r>
              <a:rPr b="1" i="1" lang="en-US" sz="2800" u="none" cap="none" strike="noStrike">
                <a:latin typeface="Arial"/>
                <a:ea typeface="Arial"/>
                <a:cs typeface="Arial"/>
                <a:sym typeface="Arial"/>
              </a:rPr>
              <a:t>a ≻</a:t>
            </a:r>
            <a:r>
              <a:rPr b="1" baseline="-25000" i="1" lang="en-US" sz="2400" u="none" cap="none" strike="noStrike">
                <a:latin typeface="Arial"/>
                <a:ea typeface="Arial"/>
                <a:cs typeface="Arial"/>
                <a:sym typeface="Arial"/>
              </a:rPr>
              <a:t>1</a:t>
            </a:r>
            <a:r>
              <a:rPr b="1" i="1" lang="en-US" sz="2800" u="none" cap="none" strike="noStrike">
                <a:latin typeface="Arial"/>
                <a:ea typeface="Arial"/>
                <a:cs typeface="Arial"/>
                <a:sym typeface="Arial"/>
              </a:rPr>
              <a:t> b ≻</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c,  b ≻</a:t>
            </a:r>
            <a:r>
              <a:rPr b="1" baseline="-25000" i="1" lang="en-US" sz="2800" u="none" cap="none" strike="noStrike">
                <a:latin typeface="Arial"/>
                <a:ea typeface="Arial"/>
                <a:cs typeface="Arial"/>
                <a:sym typeface="Arial"/>
              </a:rPr>
              <a:t>2</a:t>
            </a:r>
            <a:r>
              <a:rPr b="1" i="1" lang="en-US" sz="2800" u="none" cap="none" strike="noStrike">
                <a:latin typeface="Arial"/>
                <a:ea typeface="Arial"/>
                <a:cs typeface="Arial"/>
                <a:sym typeface="Arial"/>
              </a:rPr>
              <a:t> c ≻</a:t>
            </a:r>
            <a:r>
              <a:rPr b="1" baseline="-25000" i="1" lang="en-US" sz="2800" u="none" cap="none" strike="noStrike">
                <a:latin typeface="Arial"/>
                <a:ea typeface="Arial"/>
                <a:cs typeface="Arial"/>
                <a:sym typeface="Arial"/>
              </a:rPr>
              <a:t>2</a:t>
            </a:r>
            <a:r>
              <a:rPr b="1" i="1" lang="en-US" sz="2800" u="none" cap="none" strike="noStrike">
                <a:latin typeface="Arial"/>
                <a:ea typeface="Arial"/>
                <a:cs typeface="Arial"/>
                <a:sym typeface="Arial"/>
              </a:rPr>
              <a:t> a</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c ≻</a:t>
            </a:r>
            <a:r>
              <a:rPr b="1" baseline="-25000" i="1" lang="en-US" sz="2800" u="none" cap="none" strike="noStrike">
                <a:latin typeface="Arial"/>
                <a:ea typeface="Arial"/>
                <a:cs typeface="Arial"/>
                <a:sym typeface="Arial"/>
              </a:rPr>
              <a:t>3</a:t>
            </a:r>
            <a:r>
              <a:rPr b="1" i="1" lang="en-US" sz="2800" u="none" cap="none" strike="noStrike">
                <a:latin typeface="Arial"/>
                <a:ea typeface="Arial"/>
                <a:cs typeface="Arial"/>
                <a:sym typeface="Arial"/>
              </a:rPr>
              <a:t> a ≻</a:t>
            </a:r>
            <a:r>
              <a:rPr b="1" baseline="-25000" i="1" lang="en-US" sz="2800" u="none" cap="none" strike="noStrike">
                <a:latin typeface="Arial"/>
                <a:ea typeface="Arial"/>
                <a:cs typeface="Arial"/>
                <a:sym typeface="Arial"/>
              </a:rPr>
              <a:t>3</a:t>
            </a:r>
            <a:r>
              <a:rPr b="1" i="1" lang="en-US" sz="2800" u="none" cap="none" strike="noStrike">
                <a:latin typeface="Arial"/>
                <a:ea typeface="Arial"/>
                <a:cs typeface="Arial"/>
                <a:sym typeface="Arial"/>
              </a:rPr>
              <a:t> b</a:t>
            </a:r>
            <a:r>
              <a:rPr b="0" i="0" lang="en-US" sz="2800" u="none" cap="none" strike="noStrike">
                <a:latin typeface="Arial"/>
                <a:ea typeface="Arial"/>
                <a:cs typeface="Arial"/>
                <a:sym typeface="Arial"/>
              </a:rPr>
              <a:t>, then…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 the individual determines </a:t>
            </a:r>
            <a:r>
              <a:rPr b="1" i="1" lang="en-US" sz="2800" u="none" cap="none" strike="noStrike">
                <a:latin typeface="Arial"/>
                <a:ea typeface="Arial"/>
                <a:cs typeface="Arial"/>
                <a:sym typeface="Arial"/>
              </a:rPr>
              <a:t>a</a:t>
            </a:r>
            <a:r>
              <a:rPr b="0" i="0" lang="en-US" sz="2800" u="none" cap="none" strike="noStrike">
                <a:latin typeface="Arial"/>
                <a:ea typeface="Arial"/>
                <a:cs typeface="Arial"/>
                <a:sym typeface="Arial"/>
              </a:rPr>
              <a:t> to be preferred over </a:t>
            </a:r>
            <a:r>
              <a:rPr b="1" i="1" lang="en-US" sz="2800" u="none" cap="none" strike="noStrike">
                <a:latin typeface="Arial"/>
                <a:ea typeface="Arial"/>
                <a:cs typeface="Arial"/>
                <a:sym typeface="Arial"/>
              </a:rPr>
              <a:t>b</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b</a:t>
            </a:r>
            <a:r>
              <a:rPr b="0" i="0" lang="en-US" sz="2800" u="none" cap="none" strike="noStrike">
                <a:latin typeface="Arial"/>
                <a:ea typeface="Arial"/>
                <a:cs typeface="Arial"/>
                <a:sym typeface="Arial"/>
              </a:rPr>
              <a:t> over </a:t>
            </a:r>
            <a:r>
              <a:rPr b="1" i="1" lang="en-US" sz="2800" u="none" cap="none" strike="noStrike">
                <a:latin typeface="Arial"/>
                <a:ea typeface="Arial"/>
                <a:cs typeface="Arial"/>
                <a:sym typeface="Arial"/>
              </a:rPr>
              <a:t>c</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c</a:t>
            </a:r>
            <a:r>
              <a:rPr b="0" i="0" lang="en-US" sz="2800" u="none" cap="none" strike="noStrike">
                <a:latin typeface="Arial"/>
                <a:ea typeface="Arial"/>
                <a:cs typeface="Arial"/>
                <a:sym typeface="Arial"/>
              </a:rPr>
              <a:t> over </a:t>
            </a:r>
            <a:r>
              <a:rPr b="1" i="1" lang="en-US" sz="2800" u="none" cap="none" strike="noStrike">
                <a:latin typeface="Arial"/>
                <a:ea typeface="Arial"/>
                <a:cs typeface="Arial"/>
                <a:sym typeface="Arial"/>
              </a:rPr>
              <a:t>a</a:t>
            </a:r>
            <a:r>
              <a:rPr b="0" i="0" lang="en-US" sz="2800" u="none" cap="none" strike="noStrike">
                <a:latin typeface="Arial"/>
                <a:ea typeface="Arial"/>
                <a:cs typeface="Arial"/>
                <a:sym typeface="Arial"/>
              </a:rPr>
              <a:t>, thus violating transitivity</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Procedures that cause</a:t>
            </a:r>
            <a:br>
              <a:rPr lang="en-US" sz="1800"/>
            </a:br>
            <a:r>
              <a:rPr b="0" lang="en-US" sz="4400" strike="noStrike">
                <a:solidFill>
                  <a:srgbClr val="000099"/>
                </a:solidFill>
                <a:latin typeface="Arial"/>
                <a:ea typeface="Arial"/>
                <a:cs typeface="Arial"/>
                <a:sym typeface="Arial"/>
              </a:rPr>
              <a:t>violations of transitivity</a:t>
            </a:r>
            <a:endParaRPr b="0" sz="4400" strike="noStrike">
              <a:solidFill>
                <a:srgbClr val="000099"/>
              </a:solidFill>
              <a:latin typeface="Arial"/>
              <a:ea typeface="Arial"/>
              <a:cs typeface="Arial"/>
              <a:sym typeface="Arial"/>
            </a:endParaRPr>
          </a:p>
        </p:txBody>
      </p:sp>
      <p:sp>
        <p:nvSpPr>
          <p:cNvPr id="712" name="Google Shape;712;p102"/>
          <p:cNvSpPr txBox="1"/>
          <p:nvPr/>
        </p:nvSpPr>
        <p:spPr>
          <a:xfrm>
            <a:off x="504000" y="1769040"/>
            <a:ext cx="9071640" cy="5286960"/>
          </a:xfrm>
          <a:prstGeom prst="rect">
            <a:avLst/>
          </a:prstGeom>
          <a:noFill/>
          <a:ln>
            <a:noFill/>
          </a:ln>
        </p:spPr>
        <p:txBody>
          <a:bodyPr anchorCtr="0" anchor="t" bIns="0" lIns="0" spcFirstLastPara="1" rIns="0" wrap="square" tIns="0">
            <a:normAutofit fontScale="85000" lnSpcReduction="20000"/>
          </a:bodyPr>
          <a:lstStyle/>
          <a:p>
            <a:pPr indent="-301457" lvl="0" marL="432000" marR="0" rtl="0" algn="l">
              <a:spcBef>
                <a:spcPts val="0"/>
              </a:spcBef>
              <a:spcAft>
                <a:spcPts val="0"/>
              </a:spcAft>
              <a:buClr>
                <a:srgbClr val="000000"/>
              </a:buClr>
              <a:buSzPct val="43589"/>
              <a:buFont typeface="Noto Sans Symbols"/>
              <a:buChar char="●"/>
            </a:pPr>
            <a:r>
              <a:rPr b="0" lang="en-US" sz="3900" strike="noStrike">
                <a:latin typeface="Arial"/>
                <a:ea typeface="Arial"/>
                <a:cs typeface="Arial"/>
                <a:sym typeface="Arial"/>
              </a:rPr>
              <a:t>The use of similarities as an obstacle to transitivity</a:t>
            </a:r>
            <a:endParaRPr b="0" sz="3900" strike="noStrike">
              <a:latin typeface="Arial"/>
              <a:ea typeface="Arial"/>
              <a:cs typeface="Arial"/>
              <a:sym typeface="Arial"/>
            </a:endParaRPr>
          </a:p>
          <a:p>
            <a:pPr indent="-298600" lvl="1" marL="864000" marR="0" rtl="0" algn="l">
              <a:spcBef>
                <a:spcPts val="1134"/>
              </a:spcBef>
              <a:spcAft>
                <a:spcPts val="0"/>
              </a:spcAft>
              <a:buClr>
                <a:srgbClr val="000000"/>
              </a:buClr>
              <a:buSzPct val="74074"/>
              <a:buFont typeface="Noto Sans Symbols"/>
              <a:buChar char="−"/>
            </a:pPr>
            <a:r>
              <a:rPr b="0" i="0" lang="en-US" sz="2700" u="none" cap="none" strike="noStrike">
                <a:latin typeface="Arial"/>
                <a:ea typeface="Arial"/>
                <a:cs typeface="Arial"/>
                <a:sym typeface="Arial"/>
              </a:rPr>
              <a:t>In some cases, an individual may express </a:t>
            </a:r>
            <a:r>
              <a:rPr b="1" i="1" lang="en-US" sz="2700" u="sng" cap="none" strike="noStrike">
                <a:latin typeface="Arial"/>
                <a:ea typeface="Arial"/>
                <a:cs typeface="Arial"/>
                <a:sym typeface="Arial"/>
              </a:rPr>
              <a:t>indifference </a:t>
            </a:r>
            <a:r>
              <a:rPr b="0" i="0" lang="en-US" sz="2700" u="none" cap="none" strike="noStrike">
                <a:latin typeface="Arial"/>
                <a:ea typeface="Arial"/>
                <a:cs typeface="Arial"/>
                <a:sym typeface="Arial"/>
              </a:rPr>
              <a:t>in a comparison between two elements that are </a:t>
            </a:r>
            <a:r>
              <a:rPr b="1" i="1" lang="en-US" sz="2700" u="none" cap="none" strike="noStrike">
                <a:latin typeface="Arial"/>
                <a:ea typeface="Arial"/>
                <a:cs typeface="Arial"/>
                <a:sym typeface="Arial"/>
              </a:rPr>
              <a:t>too “close”</a:t>
            </a:r>
            <a:r>
              <a:rPr b="0" i="0" lang="en-US" sz="2700" u="none" cap="none" strike="noStrike">
                <a:latin typeface="Arial"/>
                <a:ea typeface="Arial"/>
                <a:cs typeface="Arial"/>
                <a:sym typeface="Arial"/>
              </a:rPr>
              <a:t> to be distinguishable</a:t>
            </a:r>
            <a:endParaRPr b="0" i="0" sz="2700" u="none" cap="none" strike="noStrike">
              <a:latin typeface="Arial"/>
              <a:ea typeface="Arial"/>
              <a:cs typeface="Arial"/>
              <a:sym typeface="Arial"/>
            </a:endParaRPr>
          </a:p>
          <a:p>
            <a:pPr indent="-298600" lvl="1" marL="864000" marR="0" rtl="0" algn="l">
              <a:spcBef>
                <a:spcPts val="1134"/>
              </a:spcBef>
              <a:spcAft>
                <a:spcPts val="0"/>
              </a:spcAft>
              <a:buClr>
                <a:srgbClr val="000000"/>
              </a:buClr>
              <a:buSzPct val="74074"/>
              <a:buFont typeface="Noto Sans Symbols"/>
              <a:buChar char="−"/>
            </a:pPr>
            <a:r>
              <a:rPr b="0" i="0" lang="en-US" sz="2700" u="none" cap="none" strike="noStrike">
                <a:latin typeface="Arial"/>
                <a:ea typeface="Arial"/>
                <a:cs typeface="Arial"/>
                <a:sym typeface="Arial"/>
              </a:rPr>
              <a:t>Let </a:t>
            </a:r>
            <a:r>
              <a:rPr b="1" i="1" lang="en-US" sz="2700" u="none" cap="none" strike="noStrike">
                <a:latin typeface="Arial"/>
                <a:ea typeface="Arial"/>
                <a:cs typeface="Arial"/>
                <a:sym typeface="Arial"/>
              </a:rPr>
              <a:t>X</a:t>
            </a:r>
            <a:r>
              <a:rPr b="0" i="0" lang="en-US" sz="2700" u="none" cap="none" strike="noStrike">
                <a:latin typeface="Arial"/>
                <a:ea typeface="Arial"/>
                <a:cs typeface="Arial"/>
                <a:sym typeface="Arial"/>
              </a:rPr>
              <a:t> be the set of real numbers</a:t>
            </a:r>
            <a:endParaRPr b="0" i="0" sz="2700" u="none" cap="none" strike="noStrike">
              <a:latin typeface="Arial"/>
              <a:ea typeface="Arial"/>
              <a:cs typeface="Arial"/>
              <a:sym typeface="Arial"/>
            </a:endParaRPr>
          </a:p>
          <a:p>
            <a:pPr indent="-298600" lvl="1" marL="864000" marR="0" rtl="0" algn="l">
              <a:spcBef>
                <a:spcPts val="1134"/>
              </a:spcBef>
              <a:spcAft>
                <a:spcPts val="0"/>
              </a:spcAft>
              <a:buClr>
                <a:srgbClr val="000000"/>
              </a:buClr>
              <a:buSzPct val="74074"/>
              <a:buFont typeface="Noto Sans Symbols"/>
              <a:buChar char="−"/>
            </a:pPr>
            <a:r>
              <a:rPr b="0" i="0" lang="en-US" sz="2700" u="none" cap="none" strike="noStrike">
                <a:latin typeface="Arial"/>
                <a:ea typeface="Arial"/>
                <a:cs typeface="Arial"/>
                <a:sym typeface="Arial"/>
              </a:rPr>
              <a:t>Consider an individual whose attitude toward the alternatives is </a:t>
            </a:r>
            <a:r>
              <a:rPr b="1" i="1" lang="en-US" sz="2700" u="none" cap="none" strike="noStrike">
                <a:latin typeface="Arial"/>
                <a:ea typeface="Arial"/>
                <a:cs typeface="Arial"/>
                <a:sym typeface="Arial"/>
              </a:rPr>
              <a:t>“the larger the better”</a:t>
            </a:r>
            <a:r>
              <a:rPr b="0" i="0" lang="en-US" sz="2700" u="none" cap="none" strike="noStrike">
                <a:latin typeface="Arial"/>
                <a:ea typeface="Arial"/>
                <a:cs typeface="Arial"/>
                <a:sym typeface="Arial"/>
              </a:rPr>
              <a:t>, but he cannot determine whether </a:t>
            </a:r>
            <a:r>
              <a:rPr b="1" i="1" lang="en-US" sz="2700" u="none" cap="none" strike="noStrike">
                <a:latin typeface="Arial"/>
                <a:ea typeface="Arial"/>
                <a:cs typeface="Arial"/>
                <a:sym typeface="Arial"/>
              </a:rPr>
              <a:t>a</a:t>
            </a:r>
            <a:r>
              <a:rPr b="0" i="0" lang="en-US" sz="2700" u="none" cap="none" strike="noStrike">
                <a:latin typeface="Arial"/>
                <a:ea typeface="Arial"/>
                <a:cs typeface="Arial"/>
                <a:sym typeface="Arial"/>
              </a:rPr>
              <a:t> is greater than </a:t>
            </a:r>
            <a:r>
              <a:rPr b="1" i="1" lang="en-US" sz="2700" u="none" cap="none" strike="noStrike">
                <a:latin typeface="Arial"/>
                <a:ea typeface="Arial"/>
                <a:cs typeface="Arial"/>
                <a:sym typeface="Arial"/>
              </a:rPr>
              <a:t>b</a:t>
            </a:r>
            <a:r>
              <a:rPr b="0" i="0" lang="en-US" sz="2700" u="none" cap="none" strike="noStrike">
                <a:latin typeface="Arial"/>
                <a:ea typeface="Arial"/>
                <a:cs typeface="Arial"/>
                <a:sym typeface="Arial"/>
              </a:rPr>
              <a:t> unless the difference is at least </a:t>
            </a:r>
            <a:r>
              <a:rPr b="1" i="1" lang="en-US" sz="2700" u="none" cap="none" strike="noStrike">
                <a:latin typeface="Arial"/>
                <a:ea typeface="Arial"/>
                <a:cs typeface="Arial"/>
                <a:sym typeface="Arial"/>
              </a:rPr>
              <a:t>1</a:t>
            </a:r>
            <a:endParaRPr b="0" i="0" sz="2700" u="none" cap="none" strike="noStrike">
              <a:latin typeface="Arial"/>
              <a:ea typeface="Arial"/>
              <a:cs typeface="Arial"/>
              <a:sym typeface="Arial"/>
            </a:endParaRPr>
          </a:p>
          <a:p>
            <a:pPr indent="-298600" lvl="1" marL="864000" marR="0" rtl="0" algn="l">
              <a:spcBef>
                <a:spcPts val="1134"/>
              </a:spcBef>
              <a:spcAft>
                <a:spcPts val="0"/>
              </a:spcAft>
              <a:buClr>
                <a:srgbClr val="000000"/>
              </a:buClr>
              <a:buSzPct val="74074"/>
              <a:buFont typeface="Noto Sans Symbols"/>
              <a:buChar char="−"/>
            </a:pPr>
            <a:r>
              <a:rPr b="0" i="0" lang="en-US" sz="2700" u="none" cap="none" strike="noStrike">
                <a:latin typeface="Arial"/>
                <a:ea typeface="Arial"/>
                <a:cs typeface="Arial"/>
                <a:sym typeface="Arial"/>
              </a:rPr>
              <a:t>He will assign </a:t>
            </a:r>
            <a:r>
              <a:rPr b="1" i="1" lang="en-US" sz="2700" u="none" cap="none" strike="noStrike">
                <a:latin typeface="Arial"/>
                <a:ea typeface="Arial"/>
                <a:cs typeface="Arial"/>
                <a:sym typeface="Arial"/>
              </a:rPr>
              <a:t>f(x, y) = x ≻ y</a:t>
            </a:r>
            <a:r>
              <a:rPr b="0" i="0" lang="en-US" sz="2700" u="none" cap="none" strike="noStrike">
                <a:latin typeface="Arial"/>
                <a:ea typeface="Arial"/>
                <a:cs typeface="Arial"/>
                <a:sym typeface="Arial"/>
              </a:rPr>
              <a:t> if </a:t>
            </a:r>
            <a:r>
              <a:rPr b="1" i="1" lang="en-US" sz="2700" u="none" cap="none" strike="noStrike">
                <a:latin typeface="Arial"/>
                <a:ea typeface="Arial"/>
                <a:cs typeface="Arial"/>
                <a:sym typeface="Arial"/>
              </a:rPr>
              <a:t>x ≥ y + 1</a:t>
            </a:r>
            <a:r>
              <a:rPr b="0" i="0" lang="en-US" sz="2700" u="none" cap="none" strike="noStrike">
                <a:latin typeface="Arial"/>
                <a:ea typeface="Arial"/>
                <a:cs typeface="Arial"/>
                <a:sym typeface="Arial"/>
              </a:rPr>
              <a:t> and </a:t>
            </a:r>
            <a:r>
              <a:rPr b="1" i="1" lang="en-US" sz="2700" u="none" cap="none" strike="noStrike">
                <a:latin typeface="Arial"/>
                <a:ea typeface="Arial"/>
                <a:cs typeface="Arial"/>
                <a:sym typeface="Arial"/>
              </a:rPr>
              <a:t>f(x, y) = I</a:t>
            </a:r>
            <a:r>
              <a:rPr b="0" i="0" lang="en-US" sz="2700" u="none" cap="none" strike="noStrike">
                <a:latin typeface="Arial"/>
                <a:ea typeface="Arial"/>
                <a:cs typeface="Arial"/>
                <a:sym typeface="Arial"/>
              </a:rPr>
              <a:t> if </a:t>
            </a:r>
            <a:r>
              <a:rPr b="1" i="1" lang="en-US" sz="2700" u="none" cap="none" strike="noStrike">
                <a:latin typeface="Arial"/>
                <a:ea typeface="Arial"/>
                <a:cs typeface="Arial"/>
                <a:sym typeface="Arial"/>
              </a:rPr>
              <a:t>|x − y| &lt; 1</a:t>
            </a:r>
            <a:endParaRPr b="0" i="0" sz="2700" u="none" cap="none"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Is this function always transitive?</a:t>
            </a:r>
            <a:endParaRPr b="0" i="0" sz="2800" u="none" cap="none"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This is not a preference relation because </a:t>
            </a:r>
            <a:r>
              <a:rPr b="1" i="1" lang="en-US" sz="2800" u="none" cap="none" strike="noStrike">
                <a:latin typeface="Arial"/>
                <a:ea typeface="Arial"/>
                <a:cs typeface="Arial"/>
                <a:sym typeface="Arial"/>
              </a:rPr>
              <a:t>1.5 ∼ 0.8</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0.8 ∼ 0.3</a:t>
            </a:r>
            <a:r>
              <a:rPr b="0" i="0" lang="en-US" sz="2800" u="none" cap="none" strike="noStrike">
                <a:latin typeface="Arial"/>
                <a:ea typeface="Arial"/>
                <a:cs typeface="Arial"/>
                <a:sym typeface="Arial"/>
              </a:rPr>
              <a:t>, but it is not true that </a:t>
            </a:r>
            <a:r>
              <a:rPr b="1" i="1" lang="en-US" sz="2800" u="none" cap="none" strike="noStrike">
                <a:latin typeface="Arial"/>
                <a:ea typeface="Arial"/>
                <a:cs typeface="Arial"/>
                <a:sym typeface="Arial"/>
              </a:rPr>
              <a:t>1.5 ∼ 0.3</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99"/>
                </a:solidFill>
                <a:latin typeface="Arial"/>
                <a:ea typeface="Arial"/>
                <a:cs typeface="Arial"/>
                <a:sym typeface="Arial"/>
              </a:rPr>
              <a:t>Preferences</a:t>
            </a:r>
            <a:endParaRPr b="0" i="0" sz="4400" u="none" cap="none" strike="noStrike">
              <a:solidFill>
                <a:srgbClr val="000099"/>
              </a:solidFill>
              <a:latin typeface="Arial"/>
              <a:ea typeface="Arial"/>
              <a:cs typeface="Arial"/>
              <a:sym typeface="Arial"/>
            </a:endParaRPr>
          </a:p>
        </p:txBody>
      </p:sp>
      <p:pic>
        <p:nvPicPr>
          <p:cNvPr id="111" name="Google Shape;111;p22"/>
          <p:cNvPicPr preferRelativeResize="0"/>
          <p:nvPr/>
        </p:nvPicPr>
        <p:blipFill rotWithShape="1">
          <a:blip r:embed="rId3">
            <a:alphaModFix/>
          </a:blip>
          <a:srcRect b="0" l="0" r="0" t="0"/>
          <a:stretch/>
        </p:blipFill>
        <p:spPr>
          <a:xfrm>
            <a:off x="5899680" y="5246280"/>
            <a:ext cx="1831680" cy="1411560"/>
          </a:xfrm>
          <a:prstGeom prst="rect">
            <a:avLst/>
          </a:prstGeom>
          <a:noFill/>
          <a:ln>
            <a:noFill/>
          </a:ln>
        </p:spPr>
      </p:pic>
      <p:pic>
        <p:nvPicPr>
          <p:cNvPr id="112" name="Google Shape;112;p22"/>
          <p:cNvPicPr preferRelativeResize="0"/>
          <p:nvPr/>
        </p:nvPicPr>
        <p:blipFill rotWithShape="1">
          <a:blip r:embed="rId4">
            <a:alphaModFix/>
          </a:blip>
          <a:srcRect b="0" l="0" r="0" t="0"/>
          <a:stretch/>
        </p:blipFill>
        <p:spPr>
          <a:xfrm>
            <a:off x="3816720" y="5213880"/>
            <a:ext cx="1799280" cy="1385640"/>
          </a:xfrm>
          <a:prstGeom prst="rect">
            <a:avLst/>
          </a:prstGeom>
          <a:noFill/>
          <a:ln>
            <a:noFill/>
          </a:ln>
        </p:spPr>
      </p:pic>
      <p:pic>
        <p:nvPicPr>
          <p:cNvPr id="113" name="Google Shape;113;p22"/>
          <p:cNvPicPr preferRelativeResize="0"/>
          <p:nvPr/>
        </p:nvPicPr>
        <p:blipFill rotWithShape="1">
          <a:blip r:embed="rId5">
            <a:alphaModFix/>
          </a:blip>
          <a:srcRect b="0" l="0" r="0" t="0"/>
          <a:stretch/>
        </p:blipFill>
        <p:spPr>
          <a:xfrm>
            <a:off x="5933160" y="3799440"/>
            <a:ext cx="1953720" cy="933480"/>
          </a:xfrm>
          <a:prstGeom prst="rect">
            <a:avLst/>
          </a:prstGeom>
          <a:noFill/>
          <a:ln>
            <a:noFill/>
          </a:ln>
        </p:spPr>
      </p:pic>
      <p:pic>
        <p:nvPicPr>
          <p:cNvPr id="114" name="Google Shape;114;p22"/>
          <p:cNvPicPr preferRelativeResize="0"/>
          <p:nvPr/>
        </p:nvPicPr>
        <p:blipFill rotWithShape="1">
          <a:blip r:embed="rId6">
            <a:alphaModFix/>
          </a:blip>
          <a:srcRect b="0" l="0" r="0" t="0"/>
          <a:stretch/>
        </p:blipFill>
        <p:spPr>
          <a:xfrm>
            <a:off x="3751200" y="3507840"/>
            <a:ext cx="1921680" cy="1166760"/>
          </a:xfrm>
          <a:prstGeom prst="rect">
            <a:avLst/>
          </a:prstGeom>
          <a:noFill/>
          <a:ln>
            <a:noFill/>
          </a:ln>
        </p:spPr>
      </p:pic>
      <p:sp>
        <p:nvSpPr>
          <p:cNvPr id="115" name="Google Shape;115;p22"/>
          <p:cNvSpPr/>
          <p:nvPr/>
        </p:nvSpPr>
        <p:spPr>
          <a:xfrm>
            <a:off x="2834280" y="2808000"/>
            <a:ext cx="5733720" cy="4608000"/>
          </a:xfrm>
          <a:prstGeom prst="ellipse">
            <a:avLst/>
          </a:prstGeom>
          <a:noFill/>
          <a:ln cap="flat" cmpd="sng" w="36000">
            <a:solidFill>
              <a:srgbClr val="3333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txBox="1"/>
          <p:nvPr/>
        </p:nvSpPr>
        <p:spPr>
          <a:xfrm>
            <a:off x="2088000" y="3633120"/>
            <a:ext cx="681120" cy="1118880"/>
          </a:xfrm>
          <a:prstGeom prst="rect">
            <a:avLst/>
          </a:prstGeom>
          <a:noFill/>
          <a:ln>
            <a:noFill/>
          </a:ln>
        </p:spPr>
        <p:txBody>
          <a:bodyPr anchorCtr="0" anchor="t" bIns="48600" lIns="93600" spcFirstLastPara="1" rIns="93600" wrap="square" tIns="48600">
            <a:noAutofit/>
          </a:bodyPr>
          <a:lstStyle/>
          <a:p>
            <a:pPr indent="0" lvl="0" marL="0" marR="0" rtl="0" algn="l">
              <a:spcBef>
                <a:spcPts val="0"/>
              </a:spcBef>
              <a:spcAft>
                <a:spcPts val="0"/>
              </a:spcAft>
              <a:buNone/>
            </a:pPr>
            <a:r>
              <a:rPr b="1" i="1" lang="en-US" sz="7200" u="none" cap="none" strike="noStrike">
                <a:latin typeface="Arial"/>
                <a:ea typeface="Arial"/>
                <a:cs typeface="Arial"/>
                <a:sym typeface="Arial"/>
              </a:rPr>
              <a:t>X</a:t>
            </a:r>
            <a:endParaRPr b="0" sz="7200" strike="noStrike">
              <a:latin typeface="Arial"/>
              <a:ea typeface="Arial"/>
              <a:cs typeface="Arial"/>
              <a:sym typeface="Arial"/>
            </a:endParaRPr>
          </a:p>
        </p:txBody>
      </p:sp>
      <p:sp>
        <p:nvSpPr>
          <p:cNvPr id="117" name="Google Shape;117;p22"/>
          <p:cNvSpPr txBox="1"/>
          <p:nvPr/>
        </p:nvSpPr>
        <p:spPr>
          <a:xfrm>
            <a:off x="513360" y="176940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Which object in the set </a:t>
            </a:r>
            <a:r>
              <a:rPr b="1" i="1" lang="en-US" sz="3200" strike="noStrike">
                <a:latin typeface="Arial"/>
                <a:ea typeface="Arial"/>
                <a:cs typeface="Arial"/>
                <a:sym typeface="Arial"/>
              </a:rPr>
              <a:t>X</a:t>
            </a:r>
            <a:r>
              <a:rPr b="0" lang="en-US" sz="3200" strike="noStrike">
                <a:latin typeface="Arial"/>
                <a:ea typeface="Arial"/>
                <a:cs typeface="Arial"/>
                <a:sym typeface="Arial"/>
              </a:rPr>
              <a:t> do you prefer?</a:t>
            </a:r>
            <a:endParaRPr b="0" sz="3200" strike="noStrike">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Preferences</a:t>
            </a:r>
            <a:endParaRPr b="0" sz="4400" strike="noStrike">
              <a:solidFill>
                <a:srgbClr val="000099"/>
              </a:solidFill>
              <a:latin typeface="Arial"/>
              <a:ea typeface="Arial"/>
              <a:cs typeface="Arial"/>
              <a:sym typeface="Arial"/>
            </a:endParaRPr>
          </a:p>
        </p:txBody>
      </p:sp>
      <p:sp>
        <p:nvSpPr>
          <p:cNvPr id="718" name="Google Shape;718;p103"/>
          <p:cNvSpPr txBox="1"/>
          <p:nvPr/>
        </p:nvSpPr>
        <p:spPr>
          <a:xfrm>
            <a:off x="504000" y="1769040"/>
            <a:ext cx="9071700" cy="4384500"/>
          </a:xfrm>
          <a:prstGeom prst="rect">
            <a:avLst/>
          </a:prstGeom>
          <a:noFill/>
          <a:ln>
            <a:noFill/>
          </a:ln>
        </p:spPr>
        <p:txBody>
          <a:bodyPr anchorCtr="0" anchor="t" bIns="0" lIns="0" spcFirstLastPara="1" rIns="0" wrap="square" tIns="0">
            <a:normAutofit fontScale="85000" lnSpcReduction="20000"/>
          </a:bodyPr>
          <a:lstStyle/>
          <a:p>
            <a:pPr indent="-310283" lvl="0" marL="431999" marR="0" rtl="0" algn="l">
              <a:spcBef>
                <a:spcPts val="0"/>
              </a:spcBef>
              <a:spcAft>
                <a:spcPts val="0"/>
              </a:spcAft>
              <a:buClr>
                <a:srgbClr val="000000"/>
              </a:buClr>
              <a:buSzPct val="45000"/>
              <a:buFont typeface="Noto Sans Symbols"/>
              <a:buChar char="●"/>
            </a:pPr>
            <a:r>
              <a:rPr b="1" lang="en-US" sz="3200" strike="noStrike">
                <a:latin typeface="Arial"/>
                <a:ea typeface="Arial"/>
                <a:cs typeface="Arial"/>
                <a:sym typeface="Arial"/>
              </a:rPr>
              <a:t>Definition 1</a:t>
            </a:r>
            <a:endParaRPr b="0" sz="3200"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Preferences on a set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are </a:t>
            </a:r>
            <a:r>
              <a:rPr b="0" i="0" lang="en-US" sz="2800" u="sng" cap="none" strike="noStrike">
                <a:solidFill>
                  <a:srgbClr val="FF0000"/>
                </a:solidFill>
                <a:latin typeface="Arial"/>
                <a:ea typeface="Arial"/>
                <a:cs typeface="Arial"/>
                <a:sym typeface="Arial"/>
              </a:rPr>
              <a:t>a function</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f</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that assigns to any pair </a:t>
            </a:r>
            <a:r>
              <a:rPr b="1" i="1" lang="en-US" sz="2800" u="none" cap="none" strike="noStrike">
                <a:latin typeface="Arial"/>
                <a:ea typeface="Arial"/>
                <a:cs typeface="Arial"/>
                <a:sym typeface="Arial"/>
              </a:rPr>
              <a:t>(x, y)</a:t>
            </a:r>
            <a:r>
              <a:rPr b="0" i="0" lang="en-US" sz="2800" u="none" cap="none" strike="noStrike">
                <a:latin typeface="Arial"/>
                <a:ea typeface="Arial"/>
                <a:cs typeface="Arial"/>
                <a:sym typeface="Arial"/>
              </a:rPr>
              <a:t> of distinct elements in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exactly one of the three “values” </a:t>
            </a:r>
            <a:endParaRPr b="0" i="0" sz="2800" u="none" cap="none"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1" i="1" lang="en-US" sz="2800" u="none" cap="none" strike="noStrike">
                <a:latin typeface="Arial"/>
                <a:ea typeface="Arial"/>
                <a:cs typeface="Arial"/>
                <a:sym typeface="Arial"/>
              </a:rPr>
              <a:t>x ≻ y</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y ≻ x</a:t>
            </a:r>
            <a:r>
              <a:rPr b="0" i="0" lang="en-US" sz="2800" u="none" cap="none" strike="noStrike">
                <a:latin typeface="Arial"/>
                <a:ea typeface="Arial"/>
                <a:cs typeface="Arial"/>
                <a:sym typeface="Arial"/>
              </a:rPr>
              <a:t>, or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03997" lvl="1" marL="864000" marR="0" rtl="0" algn="l">
              <a:spcBef>
                <a:spcPts val="1134"/>
              </a:spcBef>
              <a:spcAft>
                <a:spcPts val="0"/>
              </a:spcAft>
              <a:buClr>
                <a:srgbClr val="000000"/>
              </a:buClr>
              <a:buSzPct val="75000"/>
              <a:buFont typeface="Noto Sans Symbols"/>
              <a:buChar char="−"/>
            </a:pPr>
            <a:r>
              <a:rPr b="0" i="0" lang="en-US" sz="2800" u="none" cap="none" strike="noStrike">
                <a:latin typeface="Arial"/>
                <a:ea typeface="Arial"/>
                <a:cs typeface="Arial"/>
                <a:sym typeface="Arial"/>
              </a:rPr>
              <a:t>so that for any three different elements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y</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z</a:t>
            </a:r>
            <a:r>
              <a:rPr b="0" i="0" lang="en-US" sz="2800" u="none" cap="none" strike="noStrike">
                <a:latin typeface="Arial"/>
                <a:ea typeface="Arial"/>
                <a:cs typeface="Arial"/>
                <a:sym typeface="Arial"/>
              </a:rPr>
              <a:t> in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the following two properties hold:</a:t>
            </a:r>
            <a:endParaRPr b="0" i="0" sz="2800" u="none" cap="none" strike="noStrike">
              <a:latin typeface="Arial"/>
              <a:ea typeface="Arial"/>
              <a:cs typeface="Arial"/>
              <a:sym typeface="Arial"/>
            </a:endParaRPr>
          </a:p>
          <a:p>
            <a:pPr indent="-277712" lvl="2" marL="1295999" marR="0" rtl="0" algn="l">
              <a:spcBef>
                <a:spcPts val="850"/>
              </a:spcBef>
              <a:spcAft>
                <a:spcPts val="0"/>
              </a:spcAft>
              <a:buClr>
                <a:srgbClr val="000000"/>
              </a:buClr>
              <a:buSzPct val="45000"/>
              <a:buFont typeface="Noto Sans Symbols"/>
              <a:buChar char="●"/>
            </a:pPr>
            <a:r>
              <a:rPr b="0" i="0" lang="en-US" sz="2400" u="sng" cap="none" strike="noStrike">
                <a:latin typeface="Arial"/>
                <a:ea typeface="Arial"/>
                <a:cs typeface="Arial"/>
                <a:sym typeface="Arial"/>
              </a:rPr>
              <a:t>No order effect</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f(x, y) = f(y, x)</a:t>
            </a:r>
            <a:endParaRPr b="0" i="0" sz="2400" u="none" cap="none" strike="noStrike">
              <a:latin typeface="Arial"/>
              <a:ea typeface="Arial"/>
              <a:cs typeface="Arial"/>
              <a:sym typeface="Arial"/>
            </a:endParaRPr>
          </a:p>
          <a:p>
            <a:pPr indent="-277712" lvl="2" marL="1295999" marR="0" rtl="0" algn="l">
              <a:spcBef>
                <a:spcPts val="850"/>
              </a:spcBef>
              <a:spcAft>
                <a:spcPts val="0"/>
              </a:spcAft>
              <a:buClr>
                <a:srgbClr val="000000"/>
              </a:buClr>
              <a:buSzPct val="45000"/>
              <a:buFont typeface="Noto Sans Symbols"/>
              <a:buChar char="●"/>
            </a:pPr>
            <a:r>
              <a:rPr b="0" i="0" lang="en-US" sz="2400" u="sng" cap="none" strike="noStrike">
                <a:latin typeface="Arial"/>
                <a:ea typeface="Arial"/>
                <a:cs typeface="Arial"/>
                <a:sym typeface="Arial"/>
              </a:rPr>
              <a:t>Transitivity</a:t>
            </a:r>
            <a:r>
              <a:rPr b="0" i="0" lang="en-US" sz="2400" u="none" cap="none" strike="noStrike">
                <a:latin typeface="Arial"/>
                <a:ea typeface="Arial"/>
                <a:cs typeface="Arial"/>
                <a:sym typeface="Arial"/>
              </a:rPr>
              <a:t>: </a:t>
            </a:r>
            <a:endParaRPr b="0" i="0" sz="2400" u="none" cap="none" strike="noStrike">
              <a:latin typeface="Arial"/>
              <a:ea typeface="Arial"/>
              <a:cs typeface="Arial"/>
              <a:sym typeface="Arial"/>
            </a:endParaRPr>
          </a:p>
          <a:p>
            <a:pPr indent="-201712" lvl="3" marL="1728000" marR="0" rtl="0" algn="l">
              <a:spcBef>
                <a:spcPts val="567"/>
              </a:spcBef>
              <a:spcAft>
                <a:spcPts val="0"/>
              </a:spcAft>
              <a:buClr>
                <a:srgbClr val="000000"/>
              </a:buClr>
              <a:buSzPct val="75000"/>
              <a:buFont typeface="Noto Sans Symbols"/>
              <a:buChar char="−"/>
            </a:pPr>
            <a:r>
              <a:rPr b="0" i="0" lang="en-US" sz="2000" u="none" cap="none" strike="noStrike">
                <a:latin typeface="Arial"/>
                <a:ea typeface="Arial"/>
                <a:cs typeface="Arial"/>
                <a:sym typeface="Arial"/>
              </a:rPr>
              <a:t>if </a:t>
            </a:r>
            <a:r>
              <a:rPr b="1" i="1" lang="en-US" sz="2000" u="none" cap="none" strike="noStrike">
                <a:latin typeface="Arial"/>
                <a:ea typeface="Arial"/>
                <a:cs typeface="Arial"/>
                <a:sym typeface="Arial"/>
              </a:rPr>
              <a:t>f(x, y) = x ≻ y</a:t>
            </a:r>
            <a:r>
              <a:rPr b="0" i="0" lang="en-US" sz="2000" u="none" cap="none" strike="noStrike">
                <a:latin typeface="Arial"/>
                <a:ea typeface="Arial"/>
                <a:cs typeface="Arial"/>
                <a:sym typeface="Arial"/>
              </a:rPr>
              <a:t> and </a:t>
            </a:r>
            <a:r>
              <a:rPr b="1" i="1" lang="en-US" sz="2000" u="none" cap="none" strike="noStrike">
                <a:latin typeface="Arial"/>
                <a:ea typeface="Arial"/>
                <a:cs typeface="Arial"/>
                <a:sym typeface="Arial"/>
              </a:rPr>
              <a:t>f(y, z) = y ≻ z</a:t>
            </a:r>
            <a:r>
              <a:rPr b="0" i="0" lang="en-US" sz="2000" u="none" cap="none" strike="noStrike">
                <a:latin typeface="Arial"/>
                <a:ea typeface="Arial"/>
                <a:cs typeface="Arial"/>
                <a:sym typeface="Arial"/>
              </a:rPr>
              <a:t>, then </a:t>
            </a:r>
            <a:r>
              <a:rPr b="1" i="1" lang="en-US" sz="2000" u="none" cap="none" strike="noStrike">
                <a:latin typeface="Arial"/>
                <a:ea typeface="Arial"/>
                <a:cs typeface="Arial"/>
                <a:sym typeface="Arial"/>
              </a:rPr>
              <a:t>f(x, z) = x ≻ z</a:t>
            </a:r>
            <a:r>
              <a:rPr b="0" i="0" lang="en-US" sz="2000" u="none" cap="none" strike="noStrike">
                <a:latin typeface="Arial"/>
                <a:ea typeface="Arial"/>
                <a:cs typeface="Arial"/>
                <a:sym typeface="Arial"/>
              </a:rPr>
              <a:t> and</a:t>
            </a:r>
            <a:endParaRPr b="0" i="0" sz="2000" u="none" cap="none" strike="noStrike">
              <a:latin typeface="Arial"/>
              <a:ea typeface="Arial"/>
              <a:cs typeface="Arial"/>
              <a:sym typeface="Arial"/>
            </a:endParaRPr>
          </a:p>
          <a:p>
            <a:pPr indent="-201712" lvl="3" marL="1728000" marR="0" rtl="0" algn="l">
              <a:spcBef>
                <a:spcPts val="567"/>
              </a:spcBef>
              <a:spcAft>
                <a:spcPts val="0"/>
              </a:spcAft>
              <a:buClr>
                <a:srgbClr val="000000"/>
              </a:buClr>
              <a:buSzPct val="75000"/>
              <a:buFont typeface="Noto Sans Symbols"/>
              <a:buChar char="−"/>
            </a:pPr>
            <a:r>
              <a:rPr b="0" i="0" lang="en-US" sz="2000" u="none" cap="none" strike="noStrike">
                <a:latin typeface="Arial"/>
                <a:ea typeface="Arial"/>
                <a:cs typeface="Arial"/>
                <a:sym typeface="Arial"/>
              </a:rPr>
              <a:t>if </a:t>
            </a:r>
            <a:r>
              <a:rPr b="1" i="1" lang="en-US" sz="2000" u="none" cap="none" strike="noStrike">
                <a:latin typeface="Arial"/>
                <a:ea typeface="Arial"/>
                <a:cs typeface="Arial"/>
                <a:sym typeface="Arial"/>
              </a:rPr>
              <a:t>f(x, y) = I</a:t>
            </a:r>
            <a:r>
              <a:rPr b="0" i="0" lang="en-US" sz="2000" u="none" cap="none" strike="noStrike">
                <a:latin typeface="Arial"/>
                <a:ea typeface="Arial"/>
                <a:cs typeface="Arial"/>
                <a:sym typeface="Arial"/>
              </a:rPr>
              <a:t> and </a:t>
            </a:r>
            <a:r>
              <a:rPr b="1" i="1" lang="en-US" sz="2000" u="none" cap="none" strike="noStrike">
                <a:latin typeface="Arial"/>
                <a:ea typeface="Arial"/>
                <a:cs typeface="Arial"/>
                <a:sym typeface="Arial"/>
              </a:rPr>
              <a:t>f(y, z) = I</a:t>
            </a:r>
            <a:r>
              <a:rPr b="0" i="0" lang="en-US" sz="2000" u="none" cap="none" strike="noStrike">
                <a:latin typeface="Arial"/>
                <a:ea typeface="Arial"/>
                <a:cs typeface="Arial"/>
                <a:sym typeface="Arial"/>
              </a:rPr>
              <a:t>, then </a:t>
            </a:r>
            <a:r>
              <a:rPr b="1" i="1" lang="en-US" sz="2000" u="none" cap="none" strike="noStrike">
                <a:latin typeface="Arial"/>
                <a:ea typeface="Arial"/>
                <a:cs typeface="Arial"/>
                <a:sym typeface="Arial"/>
              </a:rPr>
              <a:t>f(x, z) = I</a:t>
            </a:r>
            <a:endParaRPr b="0" i="0" sz="2000" u="none" cap="none" strike="noStrike">
              <a:latin typeface="Arial"/>
              <a:ea typeface="Arial"/>
              <a:cs typeface="Arial"/>
              <a:sym typeface="Arial"/>
            </a:endParaRPr>
          </a:p>
          <a:p>
            <a:pPr indent="-120750" lvl="3" marL="1728000" marR="0" rtl="0" algn="l">
              <a:spcBef>
                <a:spcPts val="567"/>
              </a:spcBef>
              <a:spcAft>
                <a:spcPts val="0"/>
              </a:spcAft>
              <a:buClr>
                <a:srgbClr val="000000"/>
              </a:buClr>
              <a:buSzPct val="75000"/>
              <a:buFont typeface="Noto Sans Symbols"/>
              <a:buNone/>
            </a:pPr>
            <a:r>
              <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A discussion of transitivity</a:t>
            </a:r>
            <a:endParaRPr b="0" sz="4400" strike="noStrike">
              <a:solidFill>
                <a:srgbClr val="000099"/>
              </a:solidFill>
              <a:latin typeface="Arial"/>
              <a:ea typeface="Arial"/>
              <a:cs typeface="Arial"/>
              <a:sym typeface="Arial"/>
            </a:endParaRPr>
          </a:p>
        </p:txBody>
      </p:sp>
      <p:sp>
        <p:nvSpPr>
          <p:cNvPr id="724" name="Google Shape;724;p104"/>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Is this definition weak?</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For example, if </a:t>
            </a:r>
            <a:r>
              <a:rPr b="1" i="1" lang="en-US" sz="3200" strike="noStrike">
                <a:latin typeface="Arial"/>
                <a:ea typeface="Arial"/>
                <a:cs typeface="Arial"/>
                <a:sym typeface="Arial"/>
              </a:rPr>
              <a:t>f(x, y) = x ≻ y</a:t>
            </a:r>
            <a:r>
              <a:rPr b="0" lang="en-US" sz="3200" strike="noStrike">
                <a:latin typeface="Arial"/>
                <a:ea typeface="Arial"/>
                <a:cs typeface="Arial"/>
                <a:sym typeface="Arial"/>
              </a:rPr>
              <a:t> and </a:t>
            </a:r>
            <a:r>
              <a:rPr b="1" i="1" lang="en-US" sz="3200" strike="noStrike">
                <a:latin typeface="Arial"/>
                <a:ea typeface="Arial"/>
                <a:cs typeface="Arial"/>
                <a:sym typeface="Arial"/>
              </a:rPr>
              <a:t>f(y, z) = I</a:t>
            </a:r>
            <a:r>
              <a:rPr b="0" lang="en-US" sz="3200" strike="noStrike">
                <a:latin typeface="Arial"/>
                <a:ea typeface="Arial"/>
                <a:cs typeface="Arial"/>
                <a:sym typeface="Arial"/>
              </a:rPr>
              <a:t>, can </a:t>
            </a:r>
            <a:r>
              <a:rPr b="1" i="1" lang="en-US" sz="3200" strike="noStrike">
                <a:latin typeface="Arial"/>
                <a:ea typeface="Arial"/>
                <a:cs typeface="Arial"/>
                <a:sym typeface="Arial"/>
              </a:rPr>
              <a:t>f(x, z)</a:t>
            </a:r>
            <a:r>
              <a:rPr b="0" lang="en-US" sz="3200" strike="noStrike">
                <a:latin typeface="Arial"/>
                <a:ea typeface="Arial"/>
                <a:cs typeface="Arial"/>
                <a:sym typeface="Arial"/>
              </a:rPr>
              <a:t> be different than </a:t>
            </a:r>
            <a:r>
              <a:rPr b="1" i="1" lang="en-US" sz="3200" strike="noStrike">
                <a:latin typeface="Arial"/>
                <a:ea typeface="Arial"/>
                <a:cs typeface="Arial"/>
                <a:sym typeface="Arial"/>
              </a:rPr>
              <a:t>x ≻ z</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No! Pro</a:t>
            </a:r>
            <a:r>
              <a:rPr lang="en-US" sz="3200"/>
              <a:t>of </a:t>
            </a:r>
            <a:r>
              <a:rPr b="0" lang="en-US" sz="3200" strike="noStrike">
                <a:latin typeface="Arial"/>
                <a:ea typeface="Arial"/>
                <a:cs typeface="Arial"/>
                <a:sym typeface="Arial"/>
              </a:rPr>
              <a:t>in the book</a:t>
            </a:r>
            <a:endParaRPr b="0" sz="3200" strike="noStrik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R</a:t>
            </a:r>
            <a:endParaRPr b="0" sz="4400" strike="noStrike">
              <a:solidFill>
                <a:srgbClr val="000099"/>
              </a:solidFill>
              <a:latin typeface="Arial"/>
              <a:ea typeface="Arial"/>
              <a:cs typeface="Arial"/>
              <a:sym typeface="Arial"/>
            </a:endParaRPr>
          </a:p>
        </p:txBody>
      </p:sp>
      <p:pic>
        <p:nvPicPr>
          <p:cNvPr id="730" name="Google Shape;730;p105"/>
          <p:cNvPicPr preferRelativeResize="0"/>
          <p:nvPr/>
        </p:nvPicPr>
        <p:blipFill rotWithShape="1">
          <a:blip r:embed="rId3">
            <a:alphaModFix/>
          </a:blip>
          <a:srcRect b="0" l="0" r="0" t="0"/>
          <a:stretch/>
        </p:blipFill>
        <p:spPr>
          <a:xfrm>
            <a:off x="159480" y="2203920"/>
            <a:ext cx="9632520" cy="233208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R</a:t>
            </a:r>
            <a:endParaRPr b="0" sz="4400" strike="noStrike">
              <a:solidFill>
                <a:srgbClr val="000099"/>
              </a:solidFill>
              <a:latin typeface="Arial"/>
              <a:ea typeface="Arial"/>
              <a:cs typeface="Arial"/>
              <a:sym typeface="Arial"/>
            </a:endParaRPr>
          </a:p>
        </p:txBody>
      </p:sp>
      <p:sp>
        <p:nvSpPr>
          <p:cNvPr id="736" name="Google Shape;736;p106"/>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By a “legal” response we mean that the respondent ticks exactly one of the boxes in each question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To qualify as preferences, a legal response must also satisfy two conditions:</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The answer to at least one of the questions </a:t>
            </a:r>
            <a:r>
              <a:rPr b="1" i="1" lang="en-US" sz="2800" u="none" cap="none" strike="noStrike">
                <a:latin typeface="Arial"/>
                <a:ea typeface="Arial"/>
                <a:cs typeface="Arial"/>
                <a:sym typeface="Arial"/>
              </a:rPr>
              <a:t>R(x, y)</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R(y, x)</a:t>
            </a:r>
            <a:r>
              <a:rPr b="0" i="0" lang="en-US" sz="2800" u="none" cap="none" strike="noStrike">
                <a:latin typeface="Arial"/>
                <a:ea typeface="Arial"/>
                <a:cs typeface="Arial"/>
                <a:sym typeface="Arial"/>
              </a:rPr>
              <a:t> must be </a:t>
            </a:r>
            <a:r>
              <a:rPr b="1" i="1" lang="en-US" sz="2800" u="none" cap="none" strike="noStrike">
                <a:latin typeface="Arial"/>
                <a:ea typeface="Arial"/>
                <a:cs typeface="Arial"/>
                <a:sym typeface="Arial"/>
              </a:rPr>
              <a:t>Yes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For every </a:t>
            </a:r>
            <a:r>
              <a:rPr b="1" i="1" lang="en-US" sz="2800" u="none" cap="none" strike="noStrike">
                <a:latin typeface="Arial"/>
                <a:ea typeface="Arial"/>
                <a:cs typeface="Arial"/>
                <a:sym typeface="Arial"/>
              </a:rPr>
              <a:t>x, y, z ∈ X</a:t>
            </a:r>
            <a:r>
              <a:rPr b="0" i="0" lang="en-US" sz="2800" u="none" cap="none" strike="noStrike">
                <a:latin typeface="Arial"/>
                <a:ea typeface="Arial"/>
                <a:cs typeface="Arial"/>
                <a:sym typeface="Arial"/>
              </a:rPr>
              <a:t>, if the answers to the questions  </a:t>
            </a:r>
            <a:r>
              <a:rPr b="1" i="1" lang="en-US" sz="2800" u="none" cap="none" strike="noStrike">
                <a:latin typeface="Arial"/>
                <a:ea typeface="Arial"/>
                <a:cs typeface="Arial"/>
                <a:sym typeface="Arial"/>
              </a:rPr>
              <a:t>R(x, y)</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R(y, z)</a:t>
            </a:r>
            <a:r>
              <a:rPr b="0" i="0" lang="en-US" sz="2800" u="none" cap="none" strike="noStrike">
                <a:latin typeface="Arial"/>
                <a:ea typeface="Arial"/>
                <a:cs typeface="Arial"/>
                <a:sym typeface="Arial"/>
              </a:rPr>
              <a:t> are </a:t>
            </a:r>
            <a:r>
              <a:rPr b="1" i="1" lang="en-US" sz="2800" u="none" cap="none" strike="noStrike">
                <a:latin typeface="Arial"/>
                <a:ea typeface="Arial"/>
                <a:cs typeface="Arial"/>
                <a:sym typeface="Arial"/>
              </a:rPr>
              <a:t>Yes</a:t>
            </a:r>
            <a:r>
              <a:rPr b="0" i="0" lang="en-US" sz="2800" u="none" cap="none" strike="noStrike">
                <a:latin typeface="Arial"/>
                <a:ea typeface="Arial"/>
                <a:cs typeface="Arial"/>
                <a:sym typeface="Arial"/>
              </a:rPr>
              <a:t>, then so is the answer to the question </a:t>
            </a:r>
            <a:r>
              <a:rPr b="1" i="1" lang="en-US" sz="2800" u="none" cap="none" strike="noStrike">
                <a:latin typeface="Arial"/>
                <a:ea typeface="Arial"/>
                <a:cs typeface="Arial"/>
                <a:sym typeface="Arial"/>
              </a:rPr>
              <a:t>R(x, z)</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The equivalence of</a:t>
            </a:r>
            <a:br>
              <a:rPr lang="en-US" sz="1800"/>
            </a:br>
            <a:r>
              <a:rPr b="0" lang="en-US" sz="4400" strike="noStrike">
                <a:solidFill>
                  <a:srgbClr val="000099"/>
                </a:solidFill>
                <a:latin typeface="Arial"/>
                <a:ea typeface="Arial"/>
                <a:cs typeface="Arial"/>
                <a:sym typeface="Arial"/>
              </a:rPr>
              <a:t>the two definitions</a:t>
            </a:r>
            <a:endParaRPr b="0" sz="4400" strike="noStrike">
              <a:solidFill>
                <a:srgbClr val="000099"/>
              </a:solidFill>
              <a:latin typeface="Arial"/>
              <a:ea typeface="Arial"/>
              <a:cs typeface="Arial"/>
              <a:sym typeface="Arial"/>
            </a:endParaRPr>
          </a:p>
        </p:txBody>
      </p:sp>
      <p:sp>
        <p:nvSpPr>
          <p:cNvPr id="742" name="Google Shape;742;p107"/>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If I get a questionnaire Q from “Smith”, can I fill questionnaire R for “Smith”?</a:t>
            </a:r>
            <a:endParaRPr b="0" sz="3200" strike="noStrike">
              <a:latin typeface="Arial"/>
              <a:ea typeface="Arial"/>
              <a:cs typeface="Arial"/>
              <a:sym typeface="Arial"/>
            </a:endParaRPr>
          </a:p>
        </p:txBody>
      </p:sp>
      <p:pic>
        <p:nvPicPr>
          <p:cNvPr id="743" name="Google Shape;743;p107"/>
          <p:cNvPicPr preferRelativeResize="0"/>
          <p:nvPr/>
        </p:nvPicPr>
        <p:blipFill rotWithShape="1">
          <a:blip r:embed="rId3">
            <a:alphaModFix/>
          </a:blip>
          <a:srcRect b="0" l="0" r="0" t="0"/>
          <a:stretch/>
        </p:blipFill>
        <p:spPr>
          <a:xfrm>
            <a:off x="432000" y="3024000"/>
            <a:ext cx="7200000" cy="2174040"/>
          </a:xfrm>
          <a:prstGeom prst="rect">
            <a:avLst/>
          </a:prstGeom>
          <a:noFill/>
          <a:ln>
            <a:noFill/>
          </a:ln>
        </p:spPr>
      </p:pic>
      <p:pic>
        <p:nvPicPr>
          <p:cNvPr id="744" name="Google Shape;744;p107"/>
          <p:cNvPicPr preferRelativeResize="0"/>
          <p:nvPr/>
        </p:nvPicPr>
        <p:blipFill rotWithShape="1">
          <a:blip r:embed="rId4">
            <a:alphaModFix/>
          </a:blip>
          <a:srcRect b="0" l="0" r="0" t="0"/>
          <a:stretch/>
        </p:blipFill>
        <p:spPr>
          <a:xfrm>
            <a:off x="411480" y="5652000"/>
            <a:ext cx="6617880" cy="1602360"/>
          </a:xfrm>
          <a:prstGeom prst="rect">
            <a:avLst/>
          </a:prstGeom>
          <a:noFill/>
          <a:ln>
            <a:noFill/>
          </a:ln>
        </p:spPr>
      </p:pic>
      <p:cxnSp>
        <p:nvCxnSpPr>
          <p:cNvPr id="745" name="Google Shape;745;p107"/>
          <p:cNvCxnSpPr/>
          <p:nvPr/>
        </p:nvCxnSpPr>
        <p:spPr>
          <a:xfrm>
            <a:off x="216000" y="2952000"/>
            <a:ext cx="9504000" cy="0"/>
          </a:xfrm>
          <a:prstGeom prst="straightConnector1">
            <a:avLst/>
          </a:prstGeom>
          <a:noFill/>
          <a:ln cap="flat" cmpd="sng" w="9525">
            <a:solidFill>
              <a:srgbClr val="000000"/>
            </a:solidFill>
            <a:prstDash val="solid"/>
            <a:round/>
            <a:headEnd len="sm" w="sm" type="none"/>
            <a:tailEnd len="sm" w="sm" type="none"/>
          </a:ln>
        </p:spPr>
      </p:cxnSp>
      <p:cxnSp>
        <p:nvCxnSpPr>
          <p:cNvPr id="746" name="Google Shape;746;p107"/>
          <p:cNvCxnSpPr/>
          <p:nvPr/>
        </p:nvCxnSpPr>
        <p:spPr>
          <a:xfrm>
            <a:off x="216000" y="5544000"/>
            <a:ext cx="950400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 relation</a:t>
            </a:r>
            <a:endParaRPr b="0" sz="4400" strike="noStrike">
              <a:solidFill>
                <a:srgbClr val="000099"/>
              </a:solidFill>
              <a:latin typeface="Arial"/>
              <a:ea typeface="Arial"/>
              <a:cs typeface="Arial"/>
              <a:sym typeface="Arial"/>
            </a:endParaRPr>
          </a:p>
        </p:txBody>
      </p:sp>
      <p:sp>
        <p:nvSpPr>
          <p:cNvPr id="752" name="Google Shape;752;p108"/>
          <p:cNvSpPr/>
          <p:nvPr/>
        </p:nvSpPr>
        <p:spPr>
          <a:xfrm>
            <a:off x="1476000" y="2088000"/>
            <a:ext cx="2736000" cy="3384000"/>
          </a:xfrm>
          <a:prstGeom prst="ellipse">
            <a:avLst/>
          </a:prstGeom>
          <a:solidFill>
            <a:srgbClr val="CCFF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08"/>
          <p:cNvSpPr/>
          <p:nvPr/>
        </p:nvSpPr>
        <p:spPr>
          <a:xfrm>
            <a:off x="5760360" y="2088360"/>
            <a:ext cx="2736000" cy="3384000"/>
          </a:xfrm>
          <a:prstGeom prst="ellipse">
            <a:avLst/>
          </a:prstGeom>
          <a:solidFill>
            <a:srgbClr val="E6E6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08"/>
          <p:cNvSpPr txBox="1"/>
          <p:nvPr/>
        </p:nvSpPr>
        <p:spPr>
          <a:xfrm>
            <a:off x="2160000" y="357264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2</a:t>
            </a:r>
            <a:endParaRPr b="0" sz="2600" strike="noStrike">
              <a:latin typeface="Arial"/>
              <a:ea typeface="Arial"/>
              <a:cs typeface="Arial"/>
              <a:sym typeface="Arial"/>
            </a:endParaRPr>
          </a:p>
        </p:txBody>
      </p:sp>
      <p:sp>
        <p:nvSpPr>
          <p:cNvPr id="755" name="Google Shape;755;p108"/>
          <p:cNvSpPr txBox="1"/>
          <p:nvPr/>
        </p:nvSpPr>
        <p:spPr>
          <a:xfrm>
            <a:off x="3024000" y="439200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6</a:t>
            </a:r>
            <a:endParaRPr b="0" sz="2600" strike="noStrike">
              <a:latin typeface="Arial"/>
              <a:ea typeface="Arial"/>
              <a:cs typeface="Arial"/>
              <a:sym typeface="Arial"/>
            </a:endParaRPr>
          </a:p>
        </p:txBody>
      </p:sp>
      <p:sp>
        <p:nvSpPr>
          <p:cNvPr id="756" name="Google Shape;756;p108"/>
          <p:cNvSpPr txBox="1"/>
          <p:nvPr/>
        </p:nvSpPr>
        <p:spPr>
          <a:xfrm>
            <a:off x="2664000" y="2808000"/>
            <a:ext cx="684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3.4</a:t>
            </a:r>
            <a:endParaRPr b="0" sz="2600" strike="noStrike">
              <a:latin typeface="Arial"/>
              <a:ea typeface="Arial"/>
              <a:cs typeface="Arial"/>
              <a:sym typeface="Arial"/>
            </a:endParaRPr>
          </a:p>
        </p:txBody>
      </p:sp>
      <p:sp>
        <p:nvSpPr>
          <p:cNvPr id="757" name="Google Shape;757;p108"/>
          <p:cNvSpPr txBox="1"/>
          <p:nvPr/>
        </p:nvSpPr>
        <p:spPr>
          <a:xfrm>
            <a:off x="6480000" y="357264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-4</a:t>
            </a:r>
            <a:endParaRPr b="0" sz="2600" strike="noStrike">
              <a:latin typeface="Arial"/>
              <a:ea typeface="Arial"/>
              <a:cs typeface="Arial"/>
              <a:sym typeface="Arial"/>
            </a:endParaRPr>
          </a:p>
        </p:txBody>
      </p:sp>
      <p:sp>
        <p:nvSpPr>
          <p:cNvPr id="758" name="Google Shape;758;p108"/>
          <p:cNvSpPr txBox="1"/>
          <p:nvPr/>
        </p:nvSpPr>
        <p:spPr>
          <a:xfrm>
            <a:off x="6912000" y="4292640"/>
            <a:ext cx="792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108</a:t>
            </a:r>
            <a:endParaRPr b="0" sz="2600" strike="noStrike">
              <a:latin typeface="Arial"/>
              <a:ea typeface="Arial"/>
              <a:cs typeface="Arial"/>
              <a:sym typeface="Arial"/>
            </a:endParaRPr>
          </a:p>
        </p:txBody>
      </p:sp>
      <p:sp>
        <p:nvSpPr>
          <p:cNvPr id="759" name="Google Shape;759;p108"/>
          <p:cNvSpPr txBox="1"/>
          <p:nvPr/>
        </p:nvSpPr>
        <p:spPr>
          <a:xfrm>
            <a:off x="792000" y="6120000"/>
            <a:ext cx="8496000" cy="5461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3200" strike="noStrike">
                <a:latin typeface="Arial"/>
                <a:ea typeface="Arial"/>
                <a:cs typeface="Arial"/>
                <a:sym typeface="Arial"/>
              </a:rPr>
              <a:t>A relation </a:t>
            </a:r>
            <a:r>
              <a:rPr b="0" i="1" lang="en-US" sz="3200" strike="noStrike">
                <a:latin typeface="Arial"/>
                <a:ea typeface="Arial"/>
                <a:cs typeface="Arial"/>
                <a:sym typeface="Arial"/>
              </a:rPr>
              <a:t>R</a:t>
            </a:r>
            <a:r>
              <a:rPr b="0" lang="en-US" sz="3200" strike="noStrike">
                <a:latin typeface="Arial"/>
                <a:ea typeface="Arial"/>
                <a:cs typeface="Arial"/>
                <a:sym typeface="Arial"/>
              </a:rPr>
              <a:t> is a set of ordered pairs</a:t>
            </a:r>
            <a:endParaRPr b="0" sz="3200" strike="noStrike">
              <a:latin typeface="Arial"/>
              <a:ea typeface="Arial"/>
              <a:cs typeface="Arial"/>
              <a:sym typeface="Arial"/>
            </a:endParaRPr>
          </a:p>
        </p:txBody>
      </p:sp>
      <p:sp>
        <p:nvSpPr>
          <p:cNvPr id="760" name="Google Shape;760;p108"/>
          <p:cNvSpPr txBox="1"/>
          <p:nvPr/>
        </p:nvSpPr>
        <p:spPr>
          <a:xfrm>
            <a:off x="576000" y="1872360"/>
            <a:ext cx="180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Domain </a:t>
            </a:r>
            <a:r>
              <a:rPr b="1" i="1" lang="en-US" sz="2600" strike="noStrike">
                <a:latin typeface="Arial"/>
                <a:ea typeface="Arial"/>
                <a:cs typeface="Arial"/>
                <a:sym typeface="Arial"/>
              </a:rPr>
              <a:t>A</a:t>
            </a:r>
            <a:endParaRPr b="0" sz="2600" strike="noStrike">
              <a:latin typeface="Arial"/>
              <a:ea typeface="Arial"/>
              <a:cs typeface="Arial"/>
              <a:sym typeface="Arial"/>
            </a:endParaRPr>
          </a:p>
        </p:txBody>
      </p:sp>
      <p:sp>
        <p:nvSpPr>
          <p:cNvPr id="761" name="Google Shape;761;p108"/>
          <p:cNvSpPr txBox="1"/>
          <p:nvPr/>
        </p:nvSpPr>
        <p:spPr>
          <a:xfrm>
            <a:off x="7632000" y="1872360"/>
            <a:ext cx="1512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Range </a:t>
            </a:r>
            <a:r>
              <a:rPr b="1" i="1" lang="en-US" sz="2600" strike="noStrike">
                <a:latin typeface="Arial"/>
                <a:ea typeface="Arial"/>
                <a:cs typeface="Arial"/>
                <a:sym typeface="Arial"/>
              </a:rPr>
              <a:t>B</a:t>
            </a:r>
            <a:endParaRPr b="0" sz="2600" strike="noStrike">
              <a:latin typeface="Arial"/>
              <a:ea typeface="Arial"/>
              <a:cs typeface="Arial"/>
              <a:sym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 relation</a:t>
            </a:r>
            <a:endParaRPr b="0" sz="4400" strike="noStrike">
              <a:solidFill>
                <a:srgbClr val="000099"/>
              </a:solidFill>
              <a:latin typeface="Arial"/>
              <a:ea typeface="Arial"/>
              <a:cs typeface="Arial"/>
              <a:sym typeface="Arial"/>
            </a:endParaRPr>
          </a:p>
        </p:txBody>
      </p:sp>
      <p:sp>
        <p:nvSpPr>
          <p:cNvPr id="767" name="Google Shape;767;p109"/>
          <p:cNvSpPr/>
          <p:nvPr/>
        </p:nvSpPr>
        <p:spPr>
          <a:xfrm>
            <a:off x="1476000" y="2088000"/>
            <a:ext cx="2736000" cy="3384000"/>
          </a:xfrm>
          <a:prstGeom prst="ellipse">
            <a:avLst/>
          </a:prstGeom>
          <a:solidFill>
            <a:srgbClr val="CCFF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09"/>
          <p:cNvSpPr/>
          <p:nvPr/>
        </p:nvSpPr>
        <p:spPr>
          <a:xfrm>
            <a:off x="5760360" y="2088360"/>
            <a:ext cx="2736000" cy="3384000"/>
          </a:xfrm>
          <a:prstGeom prst="ellipse">
            <a:avLst/>
          </a:prstGeom>
          <a:solidFill>
            <a:srgbClr val="E6E6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9"/>
          <p:cNvSpPr txBox="1"/>
          <p:nvPr/>
        </p:nvSpPr>
        <p:spPr>
          <a:xfrm>
            <a:off x="576000" y="1872000"/>
            <a:ext cx="180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Domain </a:t>
            </a:r>
            <a:r>
              <a:rPr b="1" i="1" lang="en-US" sz="2600" strike="noStrike">
                <a:latin typeface="Arial"/>
                <a:ea typeface="Arial"/>
                <a:cs typeface="Arial"/>
                <a:sym typeface="Arial"/>
              </a:rPr>
              <a:t>A</a:t>
            </a:r>
            <a:endParaRPr b="0" sz="2600" strike="noStrike">
              <a:latin typeface="Arial"/>
              <a:ea typeface="Arial"/>
              <a:cs typeface="Arial"/>
              <a:sym typeface="Arial"/>
            </a:endParaRPr>
          </a:p>
        </p:txBody>
      </p:sp>
      <p:sp>
        <p:nvSpPr>
          <p:cNvPr id="770" name="Google Shape;770;p109"/>
          <p:cNvSpPr txBox="1"/>
          <p:nvPr/>
        </p:nvSpPr>
        <p:spPr>
          <a:xfrm>
            <a:off x="7632000" y="1872000"/>
            <a:ext cx="1512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Range </a:t>
            </a:r>
            <a:r>
              <a:rPr b="1" i="1" lang="en-US" sz="2600" strike="noStrike">
                <a:latin typeface="Arial"/>
                <a:ea typeface="Arial"/>
                <a:cs typeface="Arial"/>
                <a:sym typeface="Arial"/>
              </a:rPr>
              <a:t>B</a:t>
            </a:r>
            <a:endParaRPr b="0" sz="2600" strike="noStrike">
              <a:latin typeface="Arial"/>
              <a:ea typeface="Arial"/>
              <a:cs typeface="Arial"/>
              <a:sym typeface="Arial"/>
            </a:endParaRPr>
          </a:p>
        </p:txBody>
      </p:sp>
      <p:sp>
        <p:nvSpPr>
          <p:cNvPr id="771" name="Google Shape;771;p109"/>
          <p:cNvSpPr txBox="1"/>
          <p:nvPr/>
        </p:nvSpPr>
        <p:spPr>
          <a:xfrm>
            <a:off x="2160000" y="3572640"/>
            <a:ext cx="792000" cy="531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200</a:t>
            </a:r>
            <a:endParaRPr b="0" sz="2600" strike="noStrike">
              <a:latin typeface="Arial"/>
              <a:ea typeface="Arial"/>
              <a:cs typeface="Arial"/>
              <a:sym typeface="Arial"/>
            </a:endParaRPr>
          </a:p>
        </p:txBody>
      </p:sp>
      <p:sp>
        <p:nvSpPr>
          <p:cNvPr id="772" name="Google Shape;772;p109"/>
          <p:cNvSpPr txBox="1"/>
          <p:nvPr/>
        </p:nvSpPr>
        <p:spPr>
          <a:xfrm>
            <a:off x="3024000" y="439200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-6</a:t>
            </a:r>
            <a:endParaRPr b="0" sz="2600" strike="noStrike">
              <a:latin typeface="Arial"/>
              <a:ea typeface="Arial"/>
              <a:cs typeface="Arial"/>
              <a:sym typeface="Arial"/>
            </a:endParaRPr>
          </a:p>
        </p:txBody>
      </p:sp>
      <p:sp>
        <p:nvSpPr>
          <p:cNvPr id="773" name="Google Shape;773;p109"/>
          <p:cNvSpPr txBox="1"/>
          <p:nvPr/>
        </p:nvSpPr>
        <p:spPr>
          <a:xfrm>
            <a:off x="2664000" y="2808000"/>
            <a:ext cx="684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3.4</a:t>
            </a:r>
            <a:endParaRPr b="0" sz="2600" strike="noStrike">
              <a:latin typeface="Arial"/>
              <a:ea typeface="Arial"/>
              <a:cs typeface="Arial"/>
              <a:sym typeface="Arial"/>
            </a:endParaRPr>
          </a:p>
        </p:txBody>
      </p:sp>
      <p:sp>
        <p:nvSpPr>
          <p:cNvPr id="774" name="Google Shape;774;p109"/>
          <p:cNvSpPr txBox="1"/>
          <p:nvPr/>
        </p:nvSpPr>
        <p:spPr>
          <a:xfrm>
            <a:off x="6480000" y="357264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-4</a:t>
            </a:r>
            <a:endParaRPr b="0" sz="2600" strike="noStrike">
              <a:latin typeface="Arial"/>
              <a:ea typeface="Arial"/>
              <a:cs typeface="Arial"/>
              <a:sym typeface="Arial"/>
            </a:endParaRPr>
          </a:p>
        </p:txBody>
      </p:sp>
      <p:sp>
        <p:nvSpPr>
          <p:cNvPr id="775" name="Google Shape;775;p109"/>
          <p:cNvSpPr txBox="1"/>
          <p:nvPr/>
        </p:nvSpPr>
        <p:spPr>
          <a:xfrm>
            <a:off x="6912000" y="4292640"/>
            <a:ext cx="792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108</a:t>
            </a:r>
            <a:endParaRPr b="0" sz="2600" strike="noStrike">
              <a:latin typeface="Arial"/>
              <a:ea typeface="Arial"/>
              <a:cs typeface="Arial"/>
              <a:sym typeface="Arial"/>
            </a:endParaRPr>
          </a:p>
        </p:txBody>
      </p:sp>
      <p:sp>
        <p:nvSpPr>
          <p:cNvPr id="776" name="Google Shape;776;p109"/>
          <p:cNvSpPr txBox="1"/>
          <p:nvPr/>
        </p:nvSpPr>
        <p:spPr>
          <a:xfrm>
            <a:off x="792000" y="6120000"/>
            <a:ext cx="8496000" cy="5461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3200" strike="noStrike">
                <a:latin typeface="Arial"/>
                <a:ea typeface="Arial"/>
                <a:cs typeface="Arial"/>
                <a:sym typeface="Arial"/>
              </a:rPr>
              <a:t>   R ⊆ A x B = {(a,b) | a ∈ A ^ b ∈ B} </a:t>
            </a:r>
            <a:endParaRPr b="0" sz="3200" strike="noStrike">
              <a:latin typeface="Arial"/>
              <a:ea typeface="Arial"/>
              <a:cs typeface="Arial"/>
              <a:sym typeface="Arial"/>
            </a:endParaRPr>
          </a:p>
        </p:txBody>
      </p:sp>
      <p:cxnSp>
        <p:nvCxnSpPr>
          <p:cNvPr id="777" name="Google Shape;777;p109"/>
          <p:cNvCxnSpPr/>
          <p:nvPr/>
        </p:nvCxnSpPr>
        <p:spPr>
          <a:xfrm>
            <a:off x="3240000" y="3024000"/>
            <a:ext cx="3240000" cy="720000"/>
          </a:xfrm>
          <a:prstGeom prst="straightConnector1">
            <a:avLst/>
          </a:prstGeom>
          <a:noFill/>
          <a:ln cap="flat" cmpd="sng" w="9525">
            <a:solidFill>
              <a:srgbClr val="000000"/>
            </a:solidFill>
            <a:prstDash val="solid"/>
            <a:round/>
            <a:headEnd len="sm" w="sm" type="none"/>
            <a:tailEnd len="med" w="med" type="triangle"/>
          </a:ln>
        </p:spPr>
      </p:cxnSp>
      <p:cxnSp>
        <p:nvCxnSpPr>
          <p:cNvPr id="778" name="Google Shape;778;p109"/>
          <p:cNvCxnSpPr/>
          <p:nvPr/>
        </p:nvCxnSpPr>
        <p:spPr>
          <a:xfrm>
            <a:off x="2952000" y="3816000"/>
            <a:ext cx="3888000" cy="720000"/>
          </a:xfrm>
          <a:prstGeom prst="straightConnector1">
            <a:avLst/>
          </a:prstGeom>
          <a:noFill/>
          <a:ln cap="flat" cmpd="sng" w="9525">
            <a:solidFill>
              <a:srgbClr val="000000"/>
            </a:solidFill>
            <a:prstDash val="solid"/>
            <a:round/>
            <a:headEnd len="sm" w="sm" type="none"/>
            <a:tailEnd len="med" w="med" type="triangle"/>
          </a:ln>
        </p:spPr>
      </p:cxnSp>
      <p:cxnSp>
        <p:nvCxnSpPr>
          <p:cNvPr id="779" name="Google Shape;779;p109"/>
          <p:cNvCxnSpPr/>
          <p:nvPr/>
        </p:nvCxnSpPr>
        <p:spPr>
          <a:xfrm>
            <a:off x="2952000" y="3816000"/>
            <a:ext cx="3528000" cy="72000"/>
          </a:xfrm>
          <a:prstGeom prst="straightConnector1">
            <a:avLst/>
          </a:prstGeom>
          <a:noFill/>
          <a:ln cap="flat" cmpd="sng" w="9525">
            <a:solidFill>
              <a:srgbClr val="000000"/>
            </a:solidFill>
            <a:prstDash val="solid"/>
            <a:round/>
            <a:headEnd len="sm" w="sm" type="none"/>
            <a:tailEnd len="med" w="med" type="triangle"/>
          </a:ln>
        </p:spPr>
      </p:cxnSp>
      <p:sp>
        <p:nvSpPr>
          <p:cNvPr id="780" name="Google Shape;780;p109"/>
          <p:cNvSpPr txBox="1"/>
          <p:nvPr/>
        </p:nvSpPr>
        <p:spPr>
          <a:xfrm>
            <a:off x="6912000" y="2780640"/>
            <a:ext cx="792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999</a:t>
            </a:r>
            <a:endParaRPr b="0" sz="2600" strike="noStrik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11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 relation</a:t>
            </a:r>
            <a:endParaRPr b="0" sz="4400" strike="noStrike">
              <a:solidFill>
                <a:srgbClr val="000099"/>
              </a:solidFill>
              <a:latin typeface="Arial"/>
              <a:ea typeface="Arial"/>
              <a:cs typeface="Arial"/>
              <a:sym typeface="Arial"/>
            </a:endParaRPr>
          </a:p>
        </p:txBody>
      </p:sp>
      <p:sp>
        <p:nvSpPr>
          <p:cNvPr id="786" name="Google Shape;786;p110"/>
          <p:cNvSpPr/>
          <p:nvPr/>
        </p:nvSpPr>
        <p:spPr>
          <a:xfrm>
            <a:off x="1476000" y="2088000"/>
            <a:ext cx="2736000" cy="3384000"/>
          </a:xfrm>
          <a:prstGeom prst="ellipse">
            <a:avLst/>
          </a:prstGeom>
          <a:solidFill>
            <a:srgbClr val="CCFF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0"/>
          <p:cNvSpPr/>
          <p:nvPr/>
        </p:nvSpPr>
        <p:spPr>
          <a:xfrm>
            <a:off x="5760360" y="2088360"/>
            <a:ext cx="2736000" cy="3384000"/>
          </a:xfrm>
          <a:prstGeom prst="ellipse">
            <a:avLst/>
          </a:prstGeom>
          <a:solidFill>
            <a:srgbClr val="E6E6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0"/>
          <p:cNvSpPr txBox="1"/>
          <p:nvPr/>
        </p:nvSpPr>
        <p:spPr>
          <a:xfrm>
            <a:off x="576000" y="1872000"/>
            <a:ext cx="1800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Domain </a:t>
            </a:r>
            <a:r>
              <a:rPr b="1" i="1" lang="en-US" sz="2600" strike="noStrike">
                <a:latin typeface="Arial"/>
                <a:ea typeface="Arial"/>
                <a:cs typeface="Arial"/>
                <a:sym typeface="Arial"/>
              </a:rPr>
              <a:t>A</a:t>
            </a:r>
            <a:endParaRPr b="0" sz="2600" strike="noStrike">
              <a:latin typeface="Arial"/>
              <a:ea typeface="Arial"/>
              <a:cs typeface="Arial"/>
              <a:sym typeface="Arial"/>
            </a:endParaRPr>
          </a:p>
        </p:txBody>
      </p:sp>
      <p:sp>
        <p:nvSpPr>
          <p:cNvPr id="789" name="Google Shape;789;p110"/>
          <p:cNvSpPr txBox="1"/>
          <p:nvPr/>
        </p:nvSpPr>
        <p:spPr>
          <a:xfrm>
            <a:off x="7632000" y="1872000"/>
            <a:ext cx="1512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Range </a:t>
            </a:r>
            <a:r>
              <a:rPr b="1" i="1" lang="en-US" sz="2600" strike="noStrike">
                <a:latin typeface="Arial"/>
                <a:ea typeface="Arial"/>
                <a:cs typeface="Arial"/>
                <a:sym typeface="Arial"/>
              </a:rPr>
              <a:t>B</a:t>
            </a:r>
            <a:endParaRPr b="0" sz="2600" strike="noStrike">
              <a:latin typeface="Arial"/>
              <a:ea typeface="Arial"/>
              <a:cs typeface="Arial"/>
              <a:sym typeface="Arial"/>
            </a:endParaRPr>
          </a:p>
        </p:txBody>
      </p:sp>
      <p:sp>
        <p:nvSpPr>
          <p:cNvPr id="790" name="Google Shape;790;p110"/>
          <p:cNvSpPr txBox="1"/>
          <p:nvPr/>
        </p:nvSpPr>
        <p:spPr>
          <a:xfrm>
            <a:off x="2160000" y="3572640"/>
            <a:ext cx="792000" cy="531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200</a:t>
            </a:r>
            <a:endParaRPr b="0" sz="2600" strike="noStrike">
              <a:latin typeface="Arial"/>
              <a:ea typeface="Arial"/>
              <a:cs typeface="Arial"/>
              <a:sym typeface="Arial"/>
            </a:endParaRPr>
          </a:p>
        </p:txBody>
      </p:sp>
      <p:sp>
        <p:nvSpPr>
          <p:cNvPr id="791" name="Google Shape;791;p110"/>
          <p:cNvSpPr txBox="1"/>
          <p:nvPr/>
        </p:nvSpPr>
        <p:spPr>
          <a:xfrm>
            <a:off x="3024000" y="439200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-6</a:t>
            </a:r>
            <a:endParaRPr b="0" sz="2600" strike="noStrike">
              <a:latin typeface="Arial"/>
              <a:ea typeface="Arial"/>
              <a:cs typeface="Arial"/>
              <a:sym typeface="Arial"/>
            </a:endParaRPr>
          </a:p>
        </p:txBody>
      </p:sp>
      <p:sp>
        <p:nvSpPr>
          <p:cNvPr id="792" name="Google Shape;792;p110"/>
          <p:cNvSpPr txBox="1"/>
          <p:nvPr/>
        </p:nvSpPr>
        <p:spPr>
          <a:xfrm>
            <a:off x="2664000" y="2808000"/>
            <a:ext cx="684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3.4</a:t>
            </a:r>
            <a:endParaRPr b="0" sz="2600" strike="noStrike">
              <a:latin typeface="Arial"/>
              <a:ea typeface="Arial"/>
              <a:cs typeface="Arial"/>
              <a:sym typeface="Arial"/>
            </a:endParaRPr>
          </a:p>
        </p:txBody>
      </p:sp>
      <p:sp>
        <p:nvSpPr>
          <p:cNvPr id="793" name="Google Shape;793;p110"/>
          <p:cNvSpPr txBox="1"/>
          <p:nvPr/>
        </p:nvSpPr>
        <p:spPr>
          <a:xfrm>
            <a:off x="6480000" y="3572640"/>
            <a:ext cx="504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-4</a:t>
            </a:r>
            <a:endParaRPr b="0" sz="2600" strike="noStrike">
              <a:latin typeface="Arial"/>
              <a:ea typeface="Arial"/>
              <a:cs typeface="Arial"/>
              <a:sym typeface="Arial"/>
            </a:endParaRPr>
          </a:p>
        </p:txBody>
      </p:sp>
      <p:sp>
        <p:nvSpPr>
          <p:cNvPr id="794" name="Google Shape;794;p110"/>
          <p:cNvSpPr txBox="1"/>
          <p:nvPr/>
        </p:nvSpPr>
        <p:spPr>
          <a:xfrm>
            <a:off x="6912000" y="4292640"/>
            <a:ext cx="792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108</a:t>
            </a:r>
            <a:endParaRPr b="0" sz="2600" strike="noStrike">
              <a:latin typeface="Arial"/>
              <a:ea typeface="Arial"/>
              <a:cs typeface="Arial"/>
              <a:sym typeface="Arial"/>
            </a:endParaRPr>
          </a:p>
        </p:txBody>
      </p:sp>
      <p:sp>
        <p:nvSpPr>
          <p:cNvPr id="795" name="Google Shape;795;p110"/>
          <p:cNvSpPr txBox="1"/>
          <p:nvPr/>
        </p:nvSpPr>
        <p:spPr>
          <a:xfrm>
            <a:off x="792000" y="6120000"/>
            <a:ext cx="8496000" cy="546120"/>
          </a:xfrm>
          <a:prstGeom prst="rect">
            <a:avLst/>
          </a:prstGeom>
          <a:noFill/>
          <a:ln>
            <a:noFill/>
          </a:ln>
        </p:spPr>
        <p:txBody>
          <a:bodyPr anchorCtr="0" anchor="t" bIns="45000" lIns="90000" spcFirstLastPara="1" rIns="90000" wrap="square" tIns="45000">
            <a:noAutofit/>
          </a:bodyPr>
          <a:lstStyle/>
          <a:p>
            <a:pPr indent="0" lvl="0" marL="0" marR="0" rtl="0" algn="ctr">
              <a:spcBef>
                <a:spcPts val="0"/>
              </a:spcBef>
              <a:spcAft>
                <a:spcPts val="0"/>
              </a:spcAft>
              <a:buNone/>
            </a:pPr>
            <a:r>
              <a:rPr b="0" lang="en-US" sz="3200" strike="noStrike">
                <a:latin typeface="Arial"/>
                <a:ea typeface="Arial"/>
                <a:cs typeface="Arial"/>
                <a:sym typeface="Arial"/>
              </a:rPr>
              <a:t>   R = {(3.4,-4), (200,-4), (200,108)} </a:t>
            </a:r>
            <a:endParaRPr b="0" sz="3200" strike="noStrike">
              <a:latin typeface="Arial"/>
              <a:ea typeface="Arial"/>
              <a:cs typeface="Arial"/>
              <a:sym typeface="Arial"/>
            </a:endParaRPr>
          </a:p>
        </p:txBody>
      </p:sp>
      <p:cxnSp>
        <p:nvCxnSpPr>
          <p:cNvPr id="796" name="Google Shape;796;p110"/>
          <p:cNvCxnSpPr/>
          <p:nvPr/>
        </p:nvCxnSpPr>
        <p:spPr>
          <a:xfrm>
            <a:off x="3240000" y="3024000"/>
            <a:ext cx="3240000" cy="720000"/>
          </a:xfrm>
          <a:prstGeom prst="straightConnector1">
            <a:avLst/>
          </a:prstGeom>
          <a:noFill/>
          <a:ln cap="flat" cmpd="sng" w="9525">
            <a:solidFill>
              <a:srgbClr val="000000"/>
            </a:solidFill>
            <a:prstDash val="solid"/>
            <a:round/>
            <a:headEnd len="sm" w="sm" type="none"/>
            <a:tailEnd len="med" w="med" type="triangle"/>
          </a:ln>
        </p:spPr>
      </p:cxnSp>
      <p:cxnSp>
        <p:nvCxnSpPr>
          <p:cNvPr id="797" name="Google Shape;797;p110"/>
          <p:cNvCxnSpPr/>
          <p:nvPr/>
        </p:nvCxnSpPr>
        <p:spPr>
          <a:xfrm>
            <a:off x="2952000" y="3816000"/>
            <a:ext cx="3888000" cy="720000"/>
          </a:xfrm>
          <a:prstGeom prst="straightConnector1">
            <a:avLst/>
          </a:prstGeom>
          <a:noFill/>
          <a:ln cap="flat" cmpd="sng" w="9525">
            <a:solidFill>
              <a:srgbClr val="000000"/>
            </a:solidFill>
            <a:prstDash val="solid"/>
            <a:round/>
            <a:headEnd len="sm" w="sm" type="none"/>
            <a:tailEnd len="med" w="med" type="triangle"/>
          </a:ln>
        </p:spPr>
      </p:cxnSp>
      <p:cxnSp>
        <p:nvCxnSpPr>
          <p:cNvPr id="798" name="Google Shape;798;p110"/>
          <p:cNvCxnSpPr/>
          <p:nvPr/>
        </p:nvCxnSpPr>
        <p:spPr>
          <a:xfrm>
            <a:off x="2952000" y="3816000"/>
            <a:ext cx="3528000" cy="72000"/>
          </a:xfrm>
          <a:prstGeom prst="straightConnector1">
            <a:avLst/>
          </a:prstGeom>
          <a:noFill/>
          <a:ln cap="flat" cmpd="sng" w="9525">
            <a:solidFill>
              <a:srgbClr val="000000"/>
            </a:solidFill>
            <a:prstDash val="solid"/>
            <a:round/>
            <a:headEnd len="sm" w="sm" type="none"/>
            <a:tailEnd len="med" w="med" type="triangle"/>
          </a:ln>
        </p:spPr>
      </p:cxnSp>
      <p:sp>
        <p:nvSpPr>
          <p:cNvPr id="799" name="Google Shape;799;p110"/>
          <p:cNvSpPr txBox="1"/>
          <p:nvPr/>
        </p:nvSpPr>
        <p:spPr>
          <a:xfrm>
            <a:off x="6912000" y="2780640"/>
            <a:ext cx="792000" cy="459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999</a:t>
            </a:r>
            <a:endParaRPr b="0" sz="2600" strike="noStrike">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Questionnaire R</a:t>
            </a:r>
            <a:endParaRPr b="0" sz="4400" strike="noStrike">
              <a:solidFill>
                <a:srgbClr val="000099"/>
              </a:solidFill>
              <a:latin typeface="Arial"/>
              <a:ea typeface="Arial"/>
              <a:cs typeface="Arial"/>
              <a:sym typeface="Arial"/>
            </a:endParaRPr>
          </a:p>
        </p:txBody>
      </p:sp>
      <p:sp>
        <p:nvSpPr>
          <p:cNvPr id="805" name="Google Shape;805;p111"/>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We identify a response to this questionnaire with the </a:t>
            </a:r>
            <a:r>
              <a:rPr b="1" lang="en-US" sz="3200" strike="noStrike">
                <a:latin typeface="Arial"/>
                <a:ea typeface="Arial"/>
                <a:cs typeface="Arial"/>
                <a:sym typeface="Arial"/>
              </a:rPr>
              <a:t>binary relation</a:t>
            </a:r>
            <a:r>
              <a:rPr b="0" lang="en-US" sz="3200" strike="noStrike">
                <a:latin typeface="Arial"/>
                <a:ea typeface="Arial"/>
                <a:cs typeface="Arial"/>
                <a:sym typeface="Arial"/>
              </a:rPr>
              <a:t> </a:t>
            </a:r>
            <a:r>
              <a:rPr b="1" i="1" lang="en-US" sz="3600" strike="noStrike">
                <a:solidFill>
                  <a:srgbClr val="FF3333"/>
                </a:solidFill>
                <a:latin typeface="Arial"/>
                <a:ea typeface="Arial"/>
                <a:cs typeface="Arial"/>
                <a:sym typeface="Arial"/>
              </a:rPr>
              <a:t>≿</a:t>
            </a:r>
            <a:r>
              <a:rPr b="0" lang="en-US" sz="3200" strike="noStrike">
                <a:latin typeface="Arial"/>
                <a:ea typeface="Arial"/>
                <a:cs typeface="Arial"/>
                <a:sym typeface="Arial"/>
              </a:rPr>
              <a:t> on the set </a:t>
            </a:r>
            <a:r>
              <a:rPr b="1" i="1" lang="en-US" sz="3200" strike="noStrike">
                <a:latin typeface="Arial"/>
                <a:ea typeface="Arial"/>
                <a:cs typeface="Arial"/>
                <a:sym typeface="Arial"/>
              </a:rPr>
              <a:t>X</a:t>
            </a:r>
            <a:r>
              <a:rPr b="0" lang="en-US" sz="3200" strike="noStrike">
                <a:latin typeface="Arial"/>
                <a:ea typeface="Arial"/>
                <a:cs typeface="Arial"/>
                <a:sym typeface="Arial"/>
              </a:rPr>
              <a:t> defined by </a:t>
            </a:r>
            <a:r>
              <a:rPr b="1" i="1" lang="en-US" sz="3200" strike="noStrike">
                <a:latin typeface="Arial"/>
                <a:ea typeface="Arial"/>
                <a:cs typeface="Arial"/>
                <a:sym typeface="Arial"/>
              </a:rPr>
              <a:t>x ≿ y</a:t>
            </a:r>
            <a:r>
              <a:rPr b="0" lang="en-US" sz="3200" strike="noStrike">
                <a:latin typeface="Arial"/>
                <a:ea typeface="Arial"/>
                <a:cs typeface="Arial"/>
                <a:sym typeface="Arial"/>
              </a:rPr>
              <a:t> if the answer to the question </a:t>
            </a:r>
            <a:r>
              <a:rPr b="1" i="1" lang="en-US" sz="3200" strike="noStrike">
                <a:latin typeface="Arial"/>
                <a:ea typeface="Arial"/>
                <a:cs typeface="Arial"/>
                <a:sym typeface="Arial"/>
              </a:rPr>
              <a:t>R(x, y)</a:t>
            </a:r>
            <a:r>
              <a:rPr b="0" lang="en-US" sz="3200" strike="noStrike">
                <a:latin typeface="Arial"/>
                <a:ea typeface="Arial"/>
                <a:cs typeface="Arial"/>
                <a:sym typeface="Arial"/>
              </a:rPr>
              <a:t> is </a:t>
            </a:r>
            <a:r>
              <a:rPr b="1" i="1" lang="en-US" sz="3200" strike="noStrike">
                <a:latin typeface="Arial"/>
                <a:ea typeface="Arial"/>
                <a:cs typeface="Arial"/>
                <a:sym typeface="Arial"/>
              </a:rPr>
              <a:t>Yes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Ex: If </a:t>
            </a:r>
            <a:r>
              <a:rPr b="1" i="1" lang="en-US" sz="3200" strike="noStrike">
                <a:latin typeface="Arial"/>
                <a:ea typeface="Arial"/>
                <a:cs typeface="Arial"/>
                <a:sym typeface="Arial"/>
              </a:rPr>
              <a:t>x</a:t>
            </a:r>
            <a:r>
              <a:rPr b="0" lang="en-US" sz="3200" strike="noStrike">
                <a:latin typeface="Arial"/>
                <a:ea typeface="Arial"/>
                <a:cs typeface="Arial"/>
                <a:sym typeface="Arial"/>
              </a:rPr>
              <a:t> is at least as preferred as </a:t>
            </a:r>
            <a:r>
              <a:rPr b="1" i="1" lang="en-US" sz="3200" strike="noStrike">
                <a:latin typeface="Arial"/>
                <a:ea typeface="Arial"/>
                <a:cs typeface="Arial"/>
                <a:sym typeface="Arial"/>
              </a:rPr>
              <a:t>y</a:t>
            </a:r>
            <a:r>
              <a:rPr b="0" lang="en-US" sz="3200" strike="noStrike">
                <a:latin typeface="Arial"/>
                <a:ea typeface="Arial"/>
                <a:cs typeface="Arial"/>
                <a:sym typeface="Arial"/>
              </a:rPr>
              <a:t>, then </a:t>
            </a:r>
            <a:r>
              <a:rPr b="1" i="1" lang="en-US" sz="3200" strike="noStrike">
                <a:latin typeface="Arial"/>
                <a:ea typeface="Arial"/>
                <a:cs typeface="Arial"/>
                <a:sym typeface="Arial"/>
              </a:rPr>
              <a:t>x ≿ y</a:t>
            </a:r>
            <a:endParaRPr b="0" sz="3200" strike="noStrike">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1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99"/>
                </a:solidFill>
                <a:latin typeface="Arial"/>
                <a:ea typeface="Arial"/>
                <a:cs typeface="Arial"/>
                <a:sym typeface="Arial"/>
              </a:rPr>
              <a:t>Reminder</a:t>
            </a:r>
            <a:endParaRPr b="0" sz="4400" strike="noStrike">
              <a:solidFill>
                <a:srgbClr val="000099"/>
              </a:solidFill>
              <a:latin typeface="Arial"/>
              <a:ea typeface="Arial"/>
              <a:cs typeface="Arial"/>
              <a:sym typeface="Arial"/>
            </a:endParaRPr>
          </a:p>
        </p:txBody>
      </p:sp>
      <p:sp>
        <p:nvSpPr>
          <p:cNvPr id="811" name="Google Shape;811;p112"/>
          <p:cNvSpPr txBox="1"/>
          <p:nvPr/>
        </p:nvSpPr>
        <p:spPr>
          <a:xfrm>
            <a:off x="504000" y="1769040"/>
            <a:ext cx="9071640" cy="43844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 n-ary relation on </a:t>
            </a:r>
            <a:r>
              <a:rPr b="1" i="1" lang="en-US" sz="3200" strike="noStrike">
                <a:latin typeface="Arial"/>
                <a:ea typeface="Arial"/>
                <a:cs typeface="Arial"/>
                <a:sym typeface="Arial"/>
              </a:rPr>
              <a:t>X</a:t>
            </a:r>
            <a:r>
              <a:rPr b="0" lang="en-US" sz="3200" strike="noStrike">
                <a:latin typeface="Arial"/>
                <a:ea typeface="Arial"/>
                <a:cs typeface="Arial"/>
                <a:sym typeface="Arial"/>
              </a:rPr>
              <a:t> is a subset of </a:t>
            </a:r>
            <a:r>
              <a:rPr b="1" i="1" lang="en-US" sz="3200" strike="noStrike">
                <a:latin typeface="Arial"/>
                <a:ea typeface="Arial"/>
                <a:cs typeface="Arial"/>
                <a:sym typeface="Arial"/>
              </a:rPr>
              <a:t>X</a:t>
            </a:r>
            <a:r>
              <a:rPr b="1" baseline="30000" i="1" lang="en-US" sz="3200" strike="noStrike">
                <a:latin typeface="Arial"/>
                <a:ea typeface="Arial"/>
                <a:cs typeface="Arial"/>
                <a:sym typeface="Arial"/>
              </a:rPr>
              <a:t>n</a:t>
            </a:r>
            <a:r>
              <a:rPr b="0" baseline="30000" lang="en-US"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Examples:</a:t>
            </a:r>
            <a:endParaRPr b="0" sz="3200"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“Being a parent of” is a binary relation on the set of human beings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“being a hat” is an unary relation on the set of objects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a:t>
            </a:r>
            <a:r>
              <a:rPr b="1" i="1" lang="en-US" sz="2800" u="none" cap="none" strike="noStrike">
                <a:latin typeface="Arial"/>
                <a:ea typeface="Arial"/>
                <a:cs typeface="Arial"/>
                <a:sym typeface="Arial"/>
              </a:rPr>
              <a:t>x + y = z</a:t>
            </a:r>
            <a:r>
              <a:rPr b="0" i="0" lang="en-US" sz="2800" u="none" cap="none" strike="noStrike">
                <a:latin typeface="Arial"/>
                <a:ea typeface="Arial"/>
                <a:cs typeface="Arial"/>
                <a:sym typeface="Arial"/>
              </a:rPr>
              <a:t>” is a 3-ary relation on the set of numbers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is better than </a:t>
            </a:r>
            <a:r>
              <a:rPr b="1" i="1" lang="en-US" sz="2800" u="none" cap="none" strike="noStrike">
                <a:latin typeface="Arial"/>
                <a:ea typeface="Arial"/>
                <a:cs typeface="Arial"/>
                <a:sym typeface="Arial"/>
              </a:rPr>
              <a:t>y</a:t>
            </a:r>
            <a:r>
              <a:rPr b="0" i="0" lang="en-US" sz="2800" u="none" cap="none" strike="noStrike">
                <a:latin typeface="Arial"/>
                <a:ea typeface="Arial"/>
                <a:cs typeface="Arial"/>
                <a:sym typeface="Arial"/>
              </a:rPr>
              <a:t> more than </a:t>
            </a:r>
            <a:r>
              <a:rPr b="1" i="1" lang="en-US" sz="2800" u="none" cap="none" strike="noStrike">
                <a:latin typeface="Arial"/>
                <a:ea typeface="Arial"/>
                <a:cs typeface="Arial"/>
                <a:sym typeface="Arial"/>
              </a:rPr>
              <a:t>x</a:t>
            </a:r>
            <a:r>
              <a:rPr b="0" i="0" lang="en-US" sz="2800" u="none" cap="none" strike="noStrike">
                <a:latin typeface="Arial"/>
                <a:ea typeface="Arial"/>
                <a:cs typeface="Arial"/>
                <a:sym typeface="Arial"/>
              </a:rPr>
              <a:t>′ is better than </a:t>
            </a:r>
            <a:r>
              <a:rPr b="1" i="1" lang="en-US" sz="2800" u="none" cap="none" strike="noStrike">
                <a:latin typeface="Arial"/>
                <a:ea typeface="Arial"/>
                <a:cs typeface="Arial"/>
                <a:sym typeface="Arial"/>
              </a:rPr>
              <a:t>y</a:t>
            </a:r>
            <a:r>
              <a:rPr b="0" i="0" lang="en-US" sz="2800" u="none" cap="none" strike="noStrike">
                <a:latin typeface="Arial"/>
                <a:ea typeface="Arial"/>
                <a:cs typeface="Arial"/>
                <a:sym typeface="Arial"/>
              </a:rPr>
              <a:t>′ ” is 4-ary relation on a set of alternatives</a:t>
            </a:r>
            <a:endParaRPr b="0" i="0" sz="2800" u="none" cap="none"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