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2" r:id="rId3"/>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Lst>
  <p:sldSz cy="7559675" cx="10080625"/>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2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3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3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3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3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3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3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3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3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3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3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4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4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4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4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4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4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4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4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4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4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4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4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4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4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4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4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4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4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5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5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5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5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5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5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5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5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5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5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5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5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5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5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5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5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5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5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5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5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6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6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6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6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1" name="Shape 11"/>
        <p:cNvGrpSpPr/>
        <p:nvPr/>
      </p:nvGrpSpPr>
      <p:grpSpPr>
        <a:xfrm>
          <a:off x="0" y="0"/>
          <a:ext cx="0" cy="0"/>
          <a:chOff x="0" y="0"/>
          <a:chExt cx="0" cy="0"/>
        </a:xfrm>
      </p:grpSpPr>
      <p:sp>
        <p:nvSpPr>
          <p:cNvPr id="12" name="Google Shape;12;p2"/>
          <p:cNvSpPr txBox="1"/>
          <p:nvPr>
            <p:ph idx="1" type="subTitle"/>
          </p:nvPr>
        </p:nvSpPr>
        <p:spPr>
          <a:xfrm>
            <a:off x="504000" y="301320"/>
            <a:ext cx="9071640" cy="5851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1" name="Shape 41"/>
        <p:cNvGrpSpPr/>
        <p:nvPr/>
      </p:nvGrpSpPr>
      <p:grpSpPr>
        <a:xfrm>
          <a:off x="0" y="0"/>
          <a:ext cx="0" cy="0"/>
          <a:chOff x="0" y="0"/>
          <a:chExt cx="0" cy="0"/>
        </a:xfrm>
      </p:grpSpPr>
      <p:sp>
        <p:nvSpPr>
          <p:cNvPr id="42" name="Google Shape;42;p11"/>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1"/>
          <p:cNvSpPr txBox="1"/>
          <p:nvPr>
            <p:ph idx="1" type="body"/>
          </p:nvPr>
        </p:nvSpPr>
        <p:spPr>
          <a:xfrm>
            <a:off x="504000" y="1769040"/>
            <a:ext cx="907164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4" name="Google Shape;44;p11"/>
          <p:cNvSpPr txBox="1"/>
          <p:nvPr>
            <p:ph idx="2" type="body"/>
          </p:nvPr>
        </p:nvSpPr>
        <p:spPr>
          <a:xfrm>
            <a:off x="504000" y="4059360"/>
            <a:ext cx="907164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5" name="Shape 45"/>
        <p:cNvGrpSpPr/>
        <p:nvPr/>
      </p:nvGrpSpPr>
      <p:grpSpPr>
        <a:xfrm>
          <a:off x="0" y="0"/>
          <a:ext cx="0" cy="0"/>
          <a:chOff x="0" y="0"/>
          <a:chExt cx="0" cy="0"/>
        </a:xfrm>
      </p:grpSpPr>
      <p:sp>
        <p:nvSpPr>
          <p:cNvPr id="46" name="Google Shape;46;p12"/>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2"/>
          <p:cNvSpPr txBox="1"/>
          <p:nvPr>
            <p:ph idx="1" type="body"/>
          </p:nvPr>
        </p:nvSpPr>
        <p:spPr>
          <a:xfrm>
            <a:off x="504000" y="176904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 name="Google Shape;48;p12"/>
          <p:cNvSpPr txBox="1"/>
          <p:nvPr>
            <p:ph idx="2" type="body"/>
          </p:nvPr>
        </p:nvSpPr>
        <p:spPr>
          <a:xfrm>
            <a:off x="5152680" y="176904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12"/>
          <p:cNvSpPr txBox="1"/>
          <p:nvPr>
            <p:ph idx="3" type="body"/>
          </p:nvPr>
        </p:nvSpPr>
        <p:spPr>
          <a:xfrm>
            <a:off x="504000" y="405936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12"/>
          <p:cNvSpPr txBox="1"/>
          <p:nvPr>
            <p:ph idx="4" type="body"/>
          </p:nvPr>
        </p:nvSpPr>
        <p:spPr>
          <a:xfrm>
            <a:off x="5152680" y="405936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1" name="Shape 51"/>
        <p:cNvGrpSpPr/>
        <p:nvPr/>
      </p:nvGrpSpPr>
      <p:grpSpPr>
        <a:xfrm>
          <a:off x="0" y="0"/>
          <a:ext cx="0" cy="0"/>
          <a:chOff x="0" y="0"/>
          <a:chExt cx="0" cy="0"/>
        </a:xfrm>
      </p:grpSpPr>
      <p:sp>
        <p:nvSpPr>
          <p:cNvPr id="52" name="Google Shape;52;p13"/>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3"/>
          <p:cNvSpPr txBox="1"/>
          <p:nvPr>
            <p:ph idx="1" type="body"/>
          </p:nvPr>
        </p:nvSpPr>
        <p:spPr>
          <a:xfrm>
            <a:off x="504000" y="1769040"/>
            <a:ext cx="292068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13"/>
          <p:cNvSpPr txBox="1"/>
          <p:nvPr>
            <p:ph idx="2" type="body"/>
          </p:nvPr>
        </p:nvSpPr>
        <p:spPr>
          <a:xfrm>
            <a:off x="3571200" y="1769040"/>
            <a:ext cx="292068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13"/>
          <p:cNvSpPr txBox="1"/>
          <p:nvPr>
            <p:ph idx="3" type="body"/>
          </p:nvPr>
        </p:nvSpPr>
        <p:spPr>
          <a:xfrm>
            <a:off x="6638040" y="1769040"/>
            <a:ext cx="292068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13"/>
          <p:cNvSpPr txBox="1"/>
          <p:nvPr>
            <p:ph idx="4" type="body"/>
          </p:nvPr>
        </p:nvSpPr>
        <p:spPr>
          <a:xfrm>
            <a:off x="504000" y="4059360"/>
            <a:ext cx="292068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13"/>
          <p:cNvSpPr txBox="1"/>
          <p:nvPr>
            <p:ph idx="5" type="body"/>
          </p:nvPr>
        </p:nvSpPr>
        <p:spPr>
          <a:xfrm>
            <a:off x="3571200" y="4059360"/>
            <a:ext cx="292068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13"/>
          <p:cNvSpPr txBox="1"/>
          <p:nvPr>
            <p:ph idx="6" type="body"/>
          </p:nvPr>
        </p:nvSpPr>
        <p:spPr>
          <a:xfrm>
            <a:off x="6638040" y="4059360"/>
            <a:ext cx="292068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62" name="Shape 62"/>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63" name="Shape 63"/>
        <p:cNvGrpSpPr/>
        <p:nvPr/>
      </p:nvGrpSpPr>
      <p:grpSpPr>
        <a:xfrm>
          <a:off x="0" y="0"/>
          <a:ext cx="0" cy="0"/>
          <a:chOff x="0" y="0"/>
          <a:chExt cx="0" cy="0"/>
        </a:xfrm>
      </p:grpSpPr>
      <p:sp>
        <p:nvSpPr>
          <p:cNvPr id="64" name="Google Shape;64;p16"/>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6"/>
          <p:cNvSpPr txBox="1"/>
          <p:nvPr>
            <p:ph idx="1" type="subTitle"/>
          </p:nvPr>
        </p:nvSpPr>
        <p:spPr>
          <a:xfrm>
            <a:off x="504000" y="1769040"/>
            <a:ext cx="9071640" cy="438480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66" name="Shape 66"/>
        <p:cNvGrpSpPr/>
        <p:nvPr/>
      </p:nvGrpSpPr>
      <p:grpSpPr>
        <a:xfrm>
          <a:off x="0" y="0"/>
          <a:ext cx="0" cy="0"/>
          <a:chOff x="0" y="0"/>
          <a:chExt cx="0" cy="0"/>
        </a:xfrm>
      </p:grpSpPr>
      <p:sp>
        <p:nvSpPr>
          <p:cNvPr id="67" name="Google Shape;67;p17"/>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7"/>
          <p:cNvSpPr txBox="1"/>
          <p:nvPr>
            <p:ph idx="1" type="body"/>
          </p:nvPr>
        </p:nvSpPr>
        <p:spPr>
          <a:xfrm>
            <a:off x="504000" y="1769040"/>
            <a:ext cx="9071640" cy="4384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69" name="Shape 69"/>
        <p:cNvGrpSpPr/>
        <p:nvPr/>
      </p:nvGrpSpPr>
      <p:grpSpPr>
        <a:xfrm>
          <a:off x="0" y="0"/>
          <a:ext cx="0" cy="0"/>
          <a:chOff x="0" y="0"/>
          <a:chExt cx="0" cy="0"/>
        </a:xfrm>
      </p:grpSpPr>
      <p:sp>
        <p:nvSpPr>
          <p:cNvPr id="70" name="Google Shape;70;p18"/>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8"/>
          <p:cNvSpPr txBox="1"/>
          <p:nvPr>
            <p:ph idx="1" type="body"/>
          </p:nvPr>
        </p:nvSpPr>
        <p:spPr>
          <a:xfrm>
            <a:off x="504000" y="1769040"/>
            <a:ext cx="4426920" cy="4384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2" name="Google Shape;72;p18"/>
          <p:cNvSpPr txBox="1"/>
          <p:nvPr>
            <p:ph idx="2" type="body"/>
          </p:nvPr>
        </p:nvSpPr>
        <p:spPr>
          <a:xfrm>
            <a:off x="5152680" y="1769040"/>
            <a:ext cx="4426920" cy="4384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 name="Shape 73"/>
        <p:cNvGrpSpPr/>
        <p:nvPr/>
      </p:nvGrpSpPr>
      <p:grpSpPr>
        <a:xfrm>
          <a:off x="0" y="0"/>
          <a:ext cx="0" cy="0"/>
          <a:chOff x="0" y="0"/>
          <a:chExt cx="0" cy="0"/>
        </a:xfrm>
      </p:grpSpPr>
      <p:sp>
        <p:nvSpPr>
          <p:cNvPr id="74" name="Google Shape;74;p19"/>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75" name="Shape 75"/>
        <p:cNvGrpSpPr/>
        <p:nvPr/>
      </p:nvGrpSpPr>
      <p:grpSpPr>
        <a:xfrm>
          <a:off x="0" y="0"/>
          <a:ext cx="0" cy="0"/>
          <a:chOff x="0" y="0"/>
          <a:chExt cx="0" cy="0"/>
        </a:xfrm>
      </p:grpSpPr>
      <p:sp>
        <p:nvSpPr>
          <p:cNvPr id="76" name="Google Shape;76;p20"/>
          <p:cNvSpPr txBox="1"/>
          <p:nvPr>
            <p:ph idx="1" type="subTitle"/>
          </p:nvPr>
        </p:nvSpPr>
        <p:spPr>
          <a:xfrm>
            <a:off x="504000" y="301320"/>
            <a:ext cx="9071640" cy="585180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77" name="Shape 77"/>
        <p:cNvGrpSpPr/>
        <p:nvPr/>
      </p:nvGrpSpPr>
      <p:grpSpPr>
        <a:xfrm>
          <a:off x="0" y="0"/>
          <a:ext cx="0" cy="0"/>
          <a:chOff x="0" y="0"/>
          <a:chExt cx="0" cy="0"/>
        </a:xfrm>
      </p:grpSpPr>
      <p:sp>
        <p:nvSpPr>
          <p:cNvPr id="78" name="Google Shape;78;p21"/>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1"/>
          <p:cNvSpPr txBox="1"/>
          <p:nvPr>
            <p:ph idx="1" type="body"/>
          </p:nvPr>
        </p:nvSpPr>
        <p:spPr>
          <a:xfrm>
            <a:off x="504000" y="1769040"/>
            <a:ext cx="442692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0" name="Google Shape;80;p21"/>
          <p:cNvSpPr txBox="1"/>
          <p:nvPr>
            <p:ph idx="2" type="body"/>
          </p:nvPr>
        </p:nvSpPr>
        <p:spPr>
          <a:xfrm>
            <a:off x="5152680" y="1769040"/>
            <a:ext cx="4426920" cy="4384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1" name="Google Shape;81;p21"/>
          <p:cNvSpPr txBox="1"/>
          <p:nvPr>
            <p:ph idx="3" type="body"/>
          </p:nvPr>
        </p:nvSpPr>
        <p:spPr>
          <a:xfrm>
            <a:off x="504000" y="4059360"/>
            <a:ext cx="442692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3" name="Shape 13"/>
        <p:cNvGrpSpPr/>
        <p:nvPr/>
      </p:nvGrpSpPr>
      <p:grpSpPr>
        <a:xfrm>
          <a:off x="0" y="0"/>
          <a:ext cx="0" cy="0"/>
          <a:chOff x="0" y="0"/>
          <a:chExt cx="0" cy="0"/>
        </a:xfrm>
      </p:grpSpPr>
      <p:sp>
        <p:nvSpPr>
          <p:cNvPr id="14" name="Google Shape;14;p3"/>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
          <p:cNvSpPr txBox="1"/>
          <p:nvPr>
            <p:ph idx="1" type="body"/>
          </p:nvPr>
        </p:nvSpPr>
        <p:spPr>
          <a:xfrm>
            <a:off x="504000" y="1769040"/>
            <a:ext cx="9071640" cy="43848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82" name="Shape 82"/>
        <p:cNvGrpSpPr/>
        <p:nvPr/>
      </p:nvGrpSpPr>
      <p:grpSpPr>
        <a:xfrm>
          <a:off x="0" y="0"/>
          <a:ext cx="0" cy="0"/>
          <a:chOff x="0" y="0"/>
          <a:chExt cx="0" cy="0"/>
        </a:xfrm>
      </p:grpSpPr>
      <p:sp>
        <p:nvSpPr>
          <p:cNvPr id="83" name="Google Shape;83;p22"/>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2"/>
          <p:cNvSpPr txBox="1"/>
          <p:nvPr>
            <p:ph idx="1" type="body"/>
          </p:nvPr>
        </p:nvSpPr>
        <p:spPr>
          <a:xfrm>
            <a:off x="504000" y="1769040"/>
            <a:ext cx="4426920" cy="43848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5" name="Google Shape;85;p22"/>
          <p:cNvSpPr txBox="1"/>
          <p:nvPr>
            <p:ph idx="2" type="body"/>
          </p:nvPr>
        </p:nvSpPr>
        <p:spPr>
          <a:xfrm>
            <a:off x="5152680" y="1769040"/>
            <a:ext cx="442692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6" name="Google Shape;86;p22"/>
          <p:cNvSpPr txBox="1"/>
          <p:nvPr>
            <p:ph idx="3" type="body"/>
          </p:nvPr>
        </p:nvSpPr>
        <p:spPr>
          <a:xfrm>
            <a:off x="5152680" y="4059360"/>
            <a:ext cx="442692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87" name="Shape 87"/>
        <p:cNvGrpSpPr/>
        <p:nvPr/>
      </p:nvGrpSpPr>
      <p:grpSpPr>
        <a:xfrm>
          <a:off x="0" y="0"/>
          <a:ext cx="0" cy="0"/>
          <a:chOff x="0" y="0"/>
          <a:chExt cx="0" cy="0"/>
        </a:xfrm>
      </p:grpSpPr>
      <p:sp>
        <p:nvSpPr>
          <p:cNvPr id="88" name="Google Shape;88;p23"/>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3"/>
          <p:cNvSpPr txBox="1"/>
          <p:nvPr>
            <p:ph idx="1" type="body"/>
          </p:nvPr>
        </p:nvSpPr>
        <p:spPr>
          <a:xfrm>
            <a:off x="504000" y="1769040"/>
            <a:ext cx="442692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0" name="Google Shape;90;p23"/>
          <p:cNvSpPr txBox="1"/>
          <p:nvPr>
            <p:ph idx="2" type="body"/>
          </p:nvPr>
        </p:nvSpPr>
        <p:spPr>
          <a:xfrm>
            <a:off x="5152680" y="1769040"/>
            <a:ext cx="442692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1" name="Google Shape;91;p23"/>
          <p:cNvSpPr txBox="1"/>
          <p:nvPr>
            <p:ph idx="3" type="body"/>
          </p:nvPr>
        </p:nvSpPr>
        <p:spPr>
          <a:xfrm>
            <a:off x="504000" y="4059360"/>
            <a:ext cx="907164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92" name="Shape 92"/>
        <p:cNvGrpSpPr/>
        <p:nvPr/>
      </p:nvGrpSpPr>
      <p:grpSpPr>
        <a:xfrm>
          <a:off x="0" y="0"/>
          <a:ext cx="0" cy="0"/>
          <a:chOff x="0" y="0"/>
          <a:chExt cx="0" cy="0"/>
        </a:xfrm>
      </p:grpSpPr>
      <p:sp>
        <p:nvSpPr>
          <p:cNvPr id="93" name="Google Shape;93;p24"/>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4"/>
          <p:cNvSpPr txBox="1"/>
          <p:nvPr>
            <p:ph idx="1" type="body"/>
          </p:nvPr>
        </p:nvSpPr>
        <p:spPr>
          <a:xfrm>
            <a:off x="504000" y="1769040"/>
            <a:ext cx="907164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5" name="Google Shape;95;p24"/>
          <p:cNvSpPr txBox="1"/>
          <p:nvPr>
            <p:ph idx="2" type="body"/>
          </p:nvPr>
        </p:nvSpPr>
        <p:spPr>
          <a:xfrm>
            <a:off x="504000" y="4059360"/>
            <a:ext cx="907164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96" name="Shape 96"/>
        <p:cNvGrpSpPr/>
        <p:nvPr/>
      </p:nvGrpSpPr>
      <p:grpSpPr>
        <a:xfrm>
          <a:off x="0" y="0"/>
          <a:ext cx="0" cy="0"/>
          <a:chOff x="0" y="0"/>
          <a:chExt cx="0" cy="0"/>
        </a:xfrm>
      </p:grpSpPr>
      <p:sp>
        <p:nvSpPr>
          <p:cNvPr id="97" name="Google Shape;97;p25"/>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5"/>
          <p:cNvSpPr txBox="1"/>
          <p:nvPr>
            <p:ph idx="1" type="body"/>
          </p:nvPr>
        </p:nvSpPr>
        <p:spPr>
          <a:xfrm>
            <a:off x="504000" y="1769040"/>
            <a:ext cx="442692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9" name="Google Shape;99;p25"/>
          <p:cNvSpPr txBox="1"/>
          <p:nvPr>
            <p:ph idx="2" type="body"/>
          </p:nvPr>
        </p:nvSpPr>
        <p:spPr>
          <a:xfrm>
            <a:off x="5152680" y="1769040"/>
            <a:ext cx="442692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0" name="Google Shape;100;p25"/>
          <p:cNvSpPr txBox="1"/>
          <p:nvPr>
            <p:ph idx="3" type="body"/>
          </p:nvPr>
        </p:nvSpPr>
        <p:spPr>
          <a:xfrm>
            <a:off x="504000" y="4059360"/>
            <a:ext cx="442692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1" name="Google Shape;101;p25"/>
          <p:cNvSpPr txBox="1"/>
          <p:nvPr>
            <p:ph idx="4" type="body"/>
          </p:nvPr>
        </p:nvSpPr>
        <p:spPr>
          <a:xfrm>
            <a:off x="5152680" y="4059360"/>
            <a:ext cx="442692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02" name="Shape 102"/>
        <p:cNvGrpSpPr/>
        <p:nvPr/>
      </p:nvGrpSpPr>
      <p:grpSpPr>
        <a:xfrm>
          <a:off x="0" y="0"/>
          <a:ext cx="0" cy="0"/>
          <a:chOff x="0" y="0"/>
          <a:chExt cx="0" cy="0"/>
        </a:xfrm>
      </p:grpSpPr>
      <p:sp>
        <p:nvSpPr>
          <p:cNvPr id="103" name="Google Shape;103;p26"/>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6"/>
          <p:cNvSpPr txBox="1"/>
          <p:nvPr>
            <p:ph idx="1" type="body"/>
          </p:nvPr>
        </p:nvSpPr>
        <p:spPr>
          <a:xfrm>
            <a:off x="504000" y="1769040"/>
            <a:ext cx="292068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5" name="Google Shape;105;p26"/>
          <p:cNvSpPr txBox="1"/>
          <p:nvPr>
            <p:ph idx="2" type="body"/>
          </p:nvPr>
        </p:nvSpPr>
        <p:spPr>
          <a:xfrm>
            <a:off x="3571200" y="1769040"/>
            <a:ext cx="292068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6" name="Google Shape;106;p26"/>
          <p:cNvSpPr txBox="1"/>
          <p:nvPr>
            <p:ph idx="3" type="body"/>
          </p:nvPr>
        </p:nvSpPr>
        <p:spPr>
          <a:xfrm>
            <a:off x="6638040" y="1769040"/>
            <a:ext cx="292068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7" name="Google Shape;107;p26"/>
          <p:cNvSpPr txBox="1"/>
          <p:nvPr>
            <p:ph idx="4" type="body"/>
          </p:nvPr>
        </p:nvSpPr>
        <p:spPr>
          <a:xfrm>
            <a:off x="504000" y="4059360"/>
            <a:ext cx="292068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8" name="Google Shape;108;p26"/>
          <p:cNvSpPr txBox="1"/>
          <p:nvPr>
            <p:ph idx="5" type="body"/>
          </p:nvPr>
        </p:nvSpPr>
        <p:spPr>
          <a:xfrm>
            <a:off x="3571200" y="4059360"/>
            <a:ext cx="292068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9" name="Google Shape;109;p26"/>
          <p:cNvSpPr txBox="1"/>
          <p:nvPr>
            <p:ph idx="6" type="body"/>
          </p:nvPr>
        </p:nvSpPr>
        <p:spPr>
          <a:xfrm>
            <a:off x="6638040" y="4059360"/>
            <a:ext cx="2920680" cy="2091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6" name="Shape 1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7" name="Shape 17"/>
        <p:cNvGrpSpPr/>
        <p:nvPr/>
      </p:nvGrpSpPr>
      <p:grpSpPr>
        <a:xfrm>
          <a:off x="0" y="0"/>
          <a:ext cx="0" cy="0"/>
          <a:chOff x="0" y="0"/>
          <a:chExt cx="0" cy="0"/>
        </a:xfrm>
      </p:grpSpPr>
      <p:sp>
        <p:nvSpPr>
          <p:cNvPr id="18" name="Google Shape;18;p5"/>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5"/>
          <p:cNvSpPr txBox="1"/>
          <p:nvPr>
            <p:ph idx="1" type="subTitle"/>
          </p:nvPr>
        </p:nvSpPr>
        <p:spPr>
          <a:xfrm>
            <a:off x="504000" y="1769040"/>
            <a:ext cx="9071640" cy="438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0" name="Shape 20"/>
        <p:cNvGrpSpPr/>
        <p:nvPr/>
      </p:nvGrpSpPr>
      <p:grpSpPr>
        <a:xfrm>
          <a:off x="0" y="0"/>
          <a:ext cx="0" cy="0"/>
          <a:chOff x="0" y="0"/>
          <a:chExt cx="0" cy="0"/>
        </a:xfrm>
      </p:grpSpPr>
      <p:sp>
        <p:nvSpPr>
          <p:cNvPr id="21" name="Google Shape;21;p6"/>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6"/>
          <p:cNvSpPr txBox="1"/>
          <p:nvPr>
            <p:ph idx="1" type="body"/>
          </p:nvPr>
        </p:nvSpPr>
        <p:spPr>
          <a:xfrm>
            <a:off x="504000" y="1769040"/>
            <a:ext cx="4426920" cy="43848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 name="Google Shape;23;p6"/>
          <p:cNvSpPr txBox="1"/>
          <p:nvPr>
            <p:ph idx="2" type="body"/>
          </p:nvPr>
        </p:nvSpPr>
        <p:spPr>
          <a:xfrm>
            <a:off x="5152680" y="1769040"/>
            <a:ext cx="4426920" cy="43848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7"/>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6" name="Shape 26"/>
        <p:cNvGrpSpPr/>
        <p:nvPr/>
      </p:nvGrpSpPr>
      <p:grpSpPr>
        <a:xfrm>
          <a:off x="0" y="0"/>
          <a:ext cx="0" cy="0"/>
          <a:chOff x="0" y="0"/>
          <a:chExt cx="0" cy="0"/>
        </a:xfrm>
      </p:grpSpPr>
      <p:sp>
        <p:nvSpPr>
          <p:cNvPr id="27" name="Google Shape;27;p8"/>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8"/>
          <p:cNvSpPr txBox="1"/>
          <p:nvPr>
            <p:ph idx="1" type="body"/>
          </p:nvPr>
        </p:nvSpPr>
        <p:spPr>
          <a:xfrm>
            <a:off x="504000" y="176904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 name="Google Shape;29;p8"/>
          <p:cNvSpPr txBox="1"/>
          <p:nvPr>
            <p:ph idx="2" type="body"/>
          </p:nvPr>
        </p:nvSpPr>
        <p:spPr>
          <a:xfrm>
            <a:off x="5152680" y="1769040"/>
            <a:ext cx="4426920" cy="43848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8"/>
          <p:cNvSpPr txBox="1"/>
          <p:nvPr>
            <p:ph idx="3" type="body"/>
          </p:nvPr>
        </p:nvSpPr>
        <p:spPr>
          <a:xfrm>
            <a:off x="504000" y="405936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1" name="Shape 31"/>
        <p:cNvGrpSpPr/>
        <p:nvPr/>
      </p:nvGrpSpPr>
      <p:grpSpPr>
        <a:xfrm>
          <a:off x="0" y="0"/>
          <a:ext cx="0" cy="0"/>
          <a:chOff x="0" y="0"/>
          <a:chExt cx="0" cy="0"/>
        </a:xfrm>
      </p:grpSpPr>
      <p:sp>
        <p:nvSpPr>
          <p:cNvPr id="32" name="Google Shape;32;p9"/>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9"/>
          <p:cNvSpPr txBox="1"/>
          <p:nvPr>
            <p:ph idx="1" type="body"/>
          </p:nvPr>
        </p:nvSpPr>
        <p:spPr>
          <a:xfrm>
            <a:off x="504000" y="1769040"/>
            <a:ext cx="4426920" cy="43848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9"/>
          <p:cNvSpPr txBox="1"/>
          <p:nvPr>
            <p:ph idx="2" type="body"/>
          </p:nvPr>
        </p:nvSpPr>
        <p:spPr>
          <a:xfrm>
            <a:off x="5152680" y="176904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9"/>
          <p:cNvSpPr txBox="1"/>
          <p:nvPr>
            <p:ph idx="3" type="body"/>
          </p:nvPr>
        </p:nvSpPr>
        <p:spPr>
          <a:xfrm>
            <a:off x="5152680" y="405936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6" name="Shape 36"/>
        <p:cNvGrpSpPr/>
        <p:nvPr/>
      </p:nvGrpSpPr>
      <p:grpSpPr>
        <a:xfrm>
          <a:off x="0" y="0"/>
          <a:ext cx="0" cy="0"/>
          <a:chOff x="0" y="0"/>
          <a:chExt cx="0" cy="0"/>
        </a:xfrm>
      </p:grpSpPr>
      <p:sp>
        <p:nvSpPr>
          <p:cNvPr id="37" name="Google Shape;37;p10"/>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0"/>
          <p:cNvSpPr txBox="1"/>
          <p:nvPr>
            <p:ph idx="1" type="body"/>
          </p:nvPr>
        </p:nvSpPr>
        <p:spPr>
          <a:xfrm>
            <a:off x="504000" y="176904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10"/>
          <p:cNvSpPr txBox="1"/>
          <p:nvPr>
            <p:ph idx="2" type="body"/>
          </p:nvPr>
        </p:nvSpPr>
        <p:spPr>
          <a:xfrm>
            <a:off x="5152680" y="176904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10"/>
          <p:cNvSpPr txBox="1"/>
          <p:nvPr>
            <p:ph idx="3" type="body"/>
          </p:nvPr>
        </p:nvSpPr>
        <p:spPr>
          <a:xfrm>
            <a:off x="504000" y="4059360"/>
            <a:ext cx="907164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2.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 name="Shape 5"/>
        <p:cNvGrpSpPr/>
        <p:nvPr/>
      </p:nvGrpSpPr>
      <p:grpSpPr>
        <a:xfrm>
          <a:off x="0" y="0"/>
          <a:ext cx="0" cy="0"/>
          <a:chOff x="0" y="0"/>
          <a:chExt cx="0" cy="0"/>
        </a:xfrm>
      </p:grpSpPr>
      <p:sp>
        <p:nvSpPr>
          <p:cNvPr id="6" name="Google Shape;6;p1"/>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p1"/>
          <p:cNvSpPr txBox="1"/>
          <p:nvPr>
            <p:ph idx="1" type="body"/>
          </p:nvPr>
        </p:nvSpPr>
        <p:spPr>
          <a:xfrm>
            <a:off x="504000" y="1769040"/>
            <a:ext cx="9071640" cy="438480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 name="Google Shape;8;p1"/>
          <p:cNvSpPr txBox="1"/>
          <p:nvPr>
            <p:ph idx="10" type="dt"/>
          </p:nvPr>
        </p:nvSpPr>
        <p:spPr>
          <a:xfrm>
            <a:off x="504000" y="6887160"/>
            <a:ext cx="2348280" cy="52128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 name="Google Shape;9;p1"/>
          <p:cNvSpPr txBox="1"/>
          <p:nvPr>
            <p:ph idx="11" type="ftr"/>
          </p:nvPr>
        </p:nvSpPr>
        <p:spPr>
          <a:xfrm>
            <a:off x="3447360" y="6887160"/>
            <a:ext cx="3195000" cy="52128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Google Shape;10;p1"/>
          <p:cNvSpPr txBox="1"/>
          <p:nvPr>
            <p:ph idx="12" type="sldNum"/>
          </p:nvPr>
        </p:nvSpPr>
        <p:spPr>
          <a:xfrm>
            <a:off x="7227360" y="6887160"/>
            <a:ext cx="2348280" cy="521280"/>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b="0" i="0" sz="1400" u="none" cap="none" strike="noStrike">
                <a:latin typeface="Times New Roman"/>
                <a:ea typeface="Times New Roman"/>
                <a:cs typeface="Times New Roman"/>
                <a:sym typeface="Times New Roman"/>
              </a:defRPr>
            </a:lvl1pPr>
            <a:lvl2pPr indent="0" lvl="1" marL="0" marR="0" rtl="0" algn="r">
              <a:spcBef>
                <a:spcPts val="0"/>
              </a:spcBef>
              <a:buNone/>
              <a:defRPr b="0" i="0" sz="1400" u="none" cap="none" strike="noStrike">
                <a:latin typeface="Times New Roman"/>
                <a:ea typeface="Times New Roman"/>
                <a:cs typeface="Times New Roman"/>
                <a:sym typeface="Times New Roman"/>
              </a:defRPr>
            </a:lvl2pPr>
            <a:lvl3pPr indent="0" lvl="2" marL="0" marR="0" rtl="0" algn="r">
              <a:spcBef>
                <a:spcPts val="0"/>
              </a:spcBef>
              <a:buNone/>
              <a:defRPr b="0" i="0" sz="1400" u="none" cap="none" strike="noStrike">
                <a:latin typeface="Times New Roman"/>
                <a:ea typeface="Times New Roman"/>
                <a:cs typeface="Times New Roman"/>
                <a:sym typeface="Times New Roman"/>
              </a:defRPr>
            </a:lvl3pPr>
            <a:lvl4pPr indent="0" lvl="3" marL="0" marR="0" rtl="0" algn="r">
              <a:spcBef>
                <a:spcPts val="0"/>
              </a:spcBef>
              <a:buNone/>
              <a:defRPr b="0" i="0" sz="1400" u="none" cap="none" strike="noStrike">
                <a:latin typeface="Times New Roman"/>
                <a:ea typeface="Times New Roman"/>
                <a:cs typeface="Times New Roman"/>
                <a:sym typeface="Times New Roman"/>
              </a:defRPr>
            </a:lvl4pPr>
            <a:lvl5pPr indent="0" lvl="4" marL="0" marR="0" rtl="0" algn="r">
              <a:spcBef>
                <a:spcPts val="0"/>
              </a:spcBef>
              <a:buNone/>
              <a:defRPr b="0" i="0" sz="1400" u="none" cap="none" strike="noStrike">
                <a:latin typeface="Times New Roman"/>
                <a:ea typeface="Times New Roman"/>
                <a:cs typeface="Times New Roman"/>
                <a:sym typeface="Times New Roman"/>
              </a:defRPr>
            </a:lvl5pPr>
            <a:lvl6pPr indent="0" lvl="5" marL="0" marR="0" rtl="0" algn="r">
              <a:spcBef>
                <a:spcPts val="0"/>
              </a:spcBef>
              <a:buNone/>
              <a:defRPr b="0" i="0" sz="1400" u="none" cap="none" strike="noStrike">
                <a:latin typeface="Times New Roman"/>
                <a:ea typeface="Times New Roman"/>
                <a:cs typeface="Times New Roman"/>
                <a:sym typeface="Times New Roman"/>
              </a:defRPr>
            </a:lvl6pPr>
            <a:lvl7pPr indent="0" lvl="6" marL="0" marR="0" rtl="0" algn="r">
              <a:spcBef>
                <a:spcPts val="0"/>
              </a:spcBef>
              <a:buNone/>
              <a:defRPr b="0" i="0" sz="1400" u="none" cap="none" strike="noStrike">
                <a:latin typeface="Times New Roman"/>
                <a:ea typeface="Times New Roman"/>
                <a:cs typeface="Times New Roman"/>
                <a:sym typeface="Times New Roman"/>
              </a:defRPr>
            </a:lvl7pPr>
            <a:lvl8pPr indent="0" lvl="7" marL="0" marR="0" rtl="0" algn="r">
              <a:spcBef>
                <a:spcPts val="0"/>
              </a:spcBef>
              <a:buNone/>
              <a:defRPr b="0" i="0" sz="1400" u="none" cap="none" strike="noStrike">
                <a:latin typeface="Times New Roman"/>
                <a:ea typeface="Times New Roman"/>
                <a:cs typeface="Times New Roman"/>
                <a:sym typeface="Times New Roman"/>
              </a:defRPr>
            </a:lvl8pPr>
            <a:lvl9pPr indent="0" lvl="8" marL="0" marR="0" rtl="0" algn="r">
              <a:spcBef>
                <a:spcPts val="0"/>
              </a:spcBef>
              <a:buNone/>
              <a:defRPr b="0" i="0" sz="1400" u="none" cap="none" strike="noStrike">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zxx"/>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504000" y="302760"/>
            <a:ext cx="9071280" cy="125928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1" name="Google Shape;61;p14"/>
          <p:cNvSpPr txBox="1"/>
          <p:nvPr>
            <p:ph idx="1" type="body"/>
          </p:nvPr>
        </p:nvSpPr>
        <p:spPr>
          <a:xfrm>
            <a:off x="504000" y="1764000"/>
            <a:ext cx="9071280" cy="54752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9.jpg"/><Relationship Id="rId4" Type="http://schemas.openxmlformats.org/officeDocument/2006/relationships/image" Target="../media/image2.jpg"/><Relationship Id="rId5" Type="http://schemas.openxmlformats.org/officeDocument/2006/relationships/image" Target="../media/image1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6.jpg"/><Relationship Id="rId4" Type="http://schemas.openxmlformats.org/officeDocument/2006/relationships/image" Target="../media/image8.jpg"/><Relationship Id="rId5" Type="http://schemas.openxmlformats.org/officeDocument/2006/relationships/image" Target="../media/image2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9.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5.jp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0.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2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2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2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7"/>
          <p:cNvSpPr txBox="1"/>
          <p:nvPr/>
        </p:nvSpPr>
        <p:spPr>
          <a:xfrm>
            <a:off x="504000" y="301320"/>
            <a:ext cx="9071640" cy="5851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zxx" sz="3200" u="none" cap="none" strike="noStrike">
                <a:latin typeface="Arial"/>
                <a:ea typeface="Arial"/>
                <a:cs typeface="Arial"/>
                <a:sym typeface="Arial"/>
              </a:rPr>
              <a:t>Expected Utility</a:t>
            </a:r>
            <a:endParaRPr b="0" i="0" sz="3200" u="none" cap="none" strike="noStrike">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id="189" name="Google Shape;189;p36"/>
          <p:cNvPicPr preferRelativeResize="0"/>
          <p:nvPr/>
        </p:nvPicPr>
        <p:blipFill rotWithShape="1">
          <a:blip r:embed="rId3">
            <a:alphaModFix/>
          </a:blip>
          <a:srcRect b="0" l="0" r="0" t="0"/>
          <a:stretch/>
        </p:blipFill>
        <p:spPr>
          <a:xfrm>
            <a:off x="6653880" y="5220000"/>
            <a:ext cx="984240" cy="720000"/>
          </a:xfrm>
          <a:prstGeom prst="rect">
            <a:avLst/>
          </a:prstGeom>
          <a:noFill/>
          <a:ln>
            <a:noFill/>
          </a:ln>
        </p:spPr>
      </p:pic>
      <p:pic>
        <p:nvPicPr>
          <p:cNvPr id="190" name="Google Shape;190;p36"/>
          <p:cNvPicPr preferRelativeResize="0"/>
          <p:nvPr/>
        </p:nvPicPr>
        <p:blipFill rotWithShape="1">
          <a:blip r:embed="rId3">
            <a:alphaModFix/>
          </a:blip>
          <a:srcRect b="0" l="0" r="0" t="0"/>
          <a:stretch/>
        </p:blipFill>
        <p:spPr>
          <a:xfrm>
            <a:off x="7056000" y="4357800"/>
            <a:ext cx="1080000" cy="790200"/>
          </a:xfrm>
          <a:prstGeom prst="rect">
            <a:avLst/>
          </a:prstGeom>
          <a:noFill/>
          <a:ln>
            <a:noFill/>
          </a:ln>
        </p:spPr>
      </p:pic>
      <p:sp>
        <p:nvSpPr>
          <p:cNvPr id="191" name="Google Shape;191;p36"/>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Lotteries</a:t>
            </a:r>
            <a:endParaRPr b="0" sz="4400" strike="noStrike">
              <a:latin typeface="Arial"/>
              <a:ea typeface="Arial"/>
              <a:cs typeface="Arial"/>
              <a:sym typeface="Arial"/>
            </a:endParaRPr>
          </a:p>
        </p:txBody>
      </p:sp>
      <p:sp>
        <p:nvSpPr>
          <p:cNvPr id="192" name="Google Shape;192;p36"/>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zxx" sz="3200" strike="noStrike">
                <a:latin typeface="Arial"/>
                <a:ea typeface="Arial"/>
                <a:cs typeface="Arial"/>
                <a:sym typeface="Arial"/>
              </a:rPr>
              <a:t>Which lottery do you prefer?</a:t>
            </a:r>
            <a:endParaRPr b="0" sz="3200" strike="noStrike">
              <a:latin typeface="Arial"/>
              <a:ea typeface="Arial"/>
              <a:cs typeface="Arial"/>
              <a:sym typeface="Arial"/>
            </a:endParaRPr>
          </a:p>
        </p:txBody>
      </p:sp>
      <p:sp>
        <p:nvSpPr>
          <p:cNvPr id="193" name="Google Shape;193;p36"/>
          <p:cNvSpPr txBox="1"/>
          <p:nvPr/>
        </p:nvSpPr>
        <p:spPr>
          <a:xfrm>
            <a:off x="1368000" y="4464000"/>
            <a:ext cx="3420000" cy="23760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zxx" sz="2600" strike="noStrike">
                <a:solidFill>
                  <a:srgbClr val="FF0000"/>
                </a:solidFill>
                <a:latin typeface="Arial"/>
                <a:ea typeface="Arial"/>
                <a:cs typeface="Arial"/>
                <a:sym typeface="Arial"/>
              </a:rPr>
              <a:t>Z</a:t>
            </a:r>
            <a:r>
              <a:rPr b="1" baseline="-25000" i="1" lang="zxx" sz="2600" strike="noStrike">
                <a:solidFill>
                  <a:srgbClr val="FF0000"/>
                </a:solidFill>
                <a:latin typeface="Arial"/>
                <a:ea typeface="Arial"/>
                <a:cs typeface="Arial"/>
                <a:sym typeface="Arial"/>
              </a:rPr>
              <a:t>a</a:t>
            </a:r>
            <a:r>
              <a:rPr b="1" i="1" lang="zxx" sz="2600" strike="noStrike">
                <a:solidFill>
                  <a:srgbClr val="FF0000"/>
                </a:solidFill>
                <a:latin typeface="Arial"/>
                <a:ea typeface="Arial"/>
                <a:cs typeface="Arial"/>
                <a:sym typeface="Arial"/>
              </a:rPr>
              <a:t> = {                    }</a:t>
            </a:r>
            <a:endParaRPr b="0" sz="2600" strike="noStrike">
              <a:latin typeface="Arial"/>
              <a:ea typeface="Arial"/>
              <a:cs typeface="Arial"/>
              <a:sym typeface="Arial"/>
            </a:endParaRPr>
          </a:p>
          <a:p>
            <a:pPr indent="0" lvl="0" marL="0" marR="0" rtl="0" algn="l">
              <a:spcBef>
                <a:spcPts val="0"/>
              </a:spcBef>
              <a:spcAft>
                <a:spcPts val="0"/>
              </a:spcAft>
              <a:buNone/>
            </a:pPr>
            <a:r>
              <a:t/>
            </a:r>
            <a:endParaRPr b="0" sz="2600" strike="noStrike">
              <a:latin typeface="Arial"/>
              <a:ea typeface="Arial"/>
              <a:cs typeface="Arial"/>
              <a:sym typeface="Arial"/>
            </a:endParaRPr>
          </a:p>
          <a:p>
            <a:pPr indent="0" lvl="0" marL="0" marR="0" rtl="0" algn="l">
              <a:spcBef>
                <a:spcPts val="0"/>
              </a:spcBef>
              <a:spcAft>
                <a:spcPts val="0"/>
              </a:spcAft>
              <a:buNone/>
            </a:pPr>
            <a:r>
              <a:t/>
            </a:r>
            <a:endParaRPr b="0" sz="2600" strike="noStrike">
              <a:latin typeface="Arial"/>
              <a:ea typeface="Arial"/>
              <a:cs typeface="Arial"/>
              <a:sym typeface="Arial"/>
            </a:endParaRPr>
          </a:p>
          <a:p>
            <a:pPr indent="0" lvl="0" marL="0" marR="0" rtl="0" algn="l">
              <a:spcBef>
                <a:spcPts val="0"/>
              </a:spcBef>
              <a:spcAft>
                <a:spcPts val="0"/>
              </a:spcAft>
              <a:buNone/>
            </a:pPr>
            <a:r>
              <a:rPr b="1" i="1" lang="zxx" sz="2600" strike="noStrike">
                <a:solidFill>
                  <a:srgbClr val="FF0000"/>
                </a:solidFill>
                <a:latin typeface="Arial"/>
                <a:ea typeface="Arial"/>
                <a:cs typeface="Arial"/>
                <a:sym typeface="Arial"/>
              </a:rPr>
              <a:t>p</a:t>
            </a:r>
            <a:r>
              <a:rPr b="1" baseline="-25000" i="1" lang="zxx" sz="2600" strike="noStrike">
                <a:solidFill>
                  <a:srgbClr val="FF0000"/>
                </a:solidFill>
                <a:latin typeface="Arial"/>
                <a:ea typeface="Arial"/>
                <a:cs typeface="Arial"/>
                <a:sym typeface="Arial"/>
              </a:rPr>
              <a:t>a</a:t>
            </a:r>
            <a:r>
              <a:rPr b="1" i="1" lang="zxx" sz="2600" strike="noStrike">
                <a:solidFill>
                  <a:srgbClr val="FF0000"/>
                </a:solidFill>
                <a:latin typeface="Arial"/>
                <a:ea typeface="Arial"/>
                <a:cs typeface="Arial"/>
                <a:sym typeface="Arial"/>
              </a:rPr>
              <a:t>(                   )=1</a:t>
            </a:r>
            <a:endParaRPr b="0" sz="2600" strike="noStrike">
              <a:latin typeface="Arial"/>
              <a:ea typeface="Arial"/>
              <a:cs typeface="Arial"/>
              <a:sym typeface="Arial"/>
            </a:endParaRPr>
          </a:p>
        </p:txBody>
      </p:sp>
      <p:sp>
        <p:nvSpPr>
          <p:cNvPr id="194" name="Google Shape;194;p36"/>
          <p:cNvSpPr txBox="1"/>
          <p:nvPr/>
        </p:nvSpPr>
        <p:spPr>
          <a:xfrm>
            <a:off x="6083640" y="4464000"/>
            <a:ext cx="3816360" cy="22035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zxx" sz="2600" strike="noStrike">
                <a:solidFill>
                  <a:srgbClr val="0000FF"/>
                </a:solidFill>
                <a:latin typeface="Arial"/>
                <a:ea typeface="Arial"/>
                <a:cs typeface="Arial"/>
                <a:sym typeface="Arial"/>
              </a:rPr>
              <a:t>Z</a:t>
            </a:r>
            <a:r>
              <a:rPr b="1" baseline="-25000" i="1" lang="zxx" sz="2600" strike="noStrike">
                <a:solidFill>
                  <a:srgbClr val="0000FF"/>
                </a:solidFill>
                <a:latin typeface="Arial"/>
                <a:ea typeface="Arial"/>
                <a:cs typeface="Arial"/>
                <a:sym typeface="Arial"/>
              </a:rPr>
              <a:t>b</a:t>
            </a:r>
            <a:r>
              <a:rPr b="1" i="1" lang="zxx" sz="2600" strike="noStrike">
                <a:solidFill>
                  <a:srgbClr val="0000FF"/>
                </a:solidFill>
                <a:latin typeface="Arial"/>
                <a:ea typeface="Arial"/>
                <a:cs typeface="Arial"/>
                <a:sym typeface="Arial"/>
              </a:rPr>
              <a:t> = {             ,             }</a:t>
            </a:r>
            <a:endParaRPr b="0" sz="2600" strike="noStrike">
              <a:latin typeface="Arial"/>
              <a:ea typeface="Arial"/>
              <a:cs typeface="Arial"/>
              <a:sym typeface="Arial"/>
            </a:endParaRPr>
          </a:p>
          <a:p>
            <a:pPr indent="0" lvl="0" marL="0" marR="0" rtl="0" algn="l">
              <a:spcBef>
                <a:spcPts val="0"/>
              </a:spcBef>
              <a:spcAft>
                <a:spcPts val="0"/>
              </a:spcAft>
              <a:buNone/>
            </a:pPr>
            <a:r>
              <a:t/>
            </a:r>
            <a:endParaRPr b="0" sz="2600" strike="noStrike">
              <a:latin typeface="Arial"/>
              <a:ea typeface="Arial"/>
              <a:cs typeface="Arial"/>
              <a:sym typeface="Arial"/>
            </a:endParaRPr>
          </a:p>
          <a:p>
            <a:pPr indent="0" lvl="0" marL="0" marR="0" rtl="0" algn="l">
              <a:spcBef>
                <a:spcPts val="0"/>
              </a:spcBef>
              <a:spcAft>
                <a:spcPts val="0"/>
              </a:spcAft>
              <a:buNone/>
            </a:pPr>
            <a:r>
              <a:rPr b="1" i="1" lang="zxx" sz="2600" strike="noStrike">
                <a:solidFill>
                  <a:srgbClr val="0000FF"/>
                </a:solidFill>
                <a:latin typeface="Arial"/>
                <a:ea typeface="Arial"/>
                <a:cs typeface="Arial"/>
                <a:sym typeface="Arial"/>
              </a:rPr>
              <a:t>p</a:t>
            </a:r>
            <a:r>
              <a:rPr b="1" baseline="-25000" i="1" lang="zxx" sz="2600" strike="noStrike">
                <a:solidFill>
                  <a:srgbClr val="0000FF"/>
                </a:solidFill>
                <a:latin typeface="Arial"/>
                <a:ea typeface="Arial"/>
                <a:cs typeface="Arial"/>
                <a:sym typeface="Arial"/>
              </a:rPr>
              <a:t>b</a:t>
            </a:r>
            <a:r>
              <a:rPr b="1" i="1" lang="zxx" sz="2600" strike="noStrike">
                <a:solidFill>
                  <a:srgbClr val="0000FF"/>
                </a:solidFill>
                <a:latin typeface="Arial"/>
                <a:ea typeface="Arial"/>
                <a:cs typeface="Arial"/>
                <a:sym typeface="Arial"/>
              </a:rPr>
              <a:t>(           )=0.75</a:t>
            </a:r>
            <a:endParaRPr b="0" sz="2600" strike="noStrike">
              <a:latin typeface="Arial"/>
              <a:ea typeface="Arial"/>
              <a:cs typeface="Arial"/>
              <a:sym typeface="Arial"/>
            </a:endParaRPr>
          </a:p>
          <a:p>
            <a:pPr indent="0" lvl="0" marL="0" marR="0" rtl="0" algn="l">
              <a:spcBef>
                <a:spcPts val="0"/>
              </a:spcBef>
              <a:spcAft>
                <a:spcPts val="0"/>
              </a:spcAft>
              <a:buNone/>
            </a:pPr>
            <a:r>
              <a:t/>
            </a:r>
            <a:endParaRPr b="0" sz="2600" strike="noStrike">
              <a:latin typeface="Arial"/>
              <a:ea typeface="Arial"/>
              <a:cs typeface="Arial"/>
              <a:sym typeface="Arial"/>
            </a:endParaRPr>
          </a:p>
          <a:p>
            <a:pPr indent="0" lvl="0" marL="0" marR="0" rtl="0" algn="l">
              <a:spcBef>
                <a:spcPts val="0"/>
              </a:spcBef>
              <a:spcAft>
                <a:spcPts val="0"/>
              </a:spcAft>
              <a:buNone/>
            </a:pPr>
            <a:r>
              <a:rPr b="1" i="1" lang="zxx" sz="2600" strike="noStrike">
                <a:solidFill>
                  <a:srgbClr val="0000FF"/>
                </a:solidFill>
                <a:latin typeface="Arial"/>
                <a:ea typeface="Arial"/>
                <a:cs typeface="Arial"/>
                <a:sym typeface="Arial"/>
              </a:rPr>
              <a:t>p</a:t>
            </a:r>
            <a:r>
              <a:rPr b="1" baseline="-25000" i="1" lang="zxx" sz="2600" strike="noStrike">
                <a:solidFill>
                  <a:srgbClr val="0000FF"/>
                </a:solidFill>
                <a:latin typeface="Arial"/>
                <a:ea typeface="Arial"/>
                <a:cs typeface="Arial"/>
                <a:sym typeface="Arial"/>
              </a:rPr>
              <a:t>b</a:t>
            </a:r>
            <a:r>
              <a:rPr b="1" i="1" lang="zxx" sz="2600" strike="noStrike">
                <a:solidFill>
                  <a:srgbClr val="0000FF"/>
                </a:solidFill>
                <a:latin typeface="Arial"/>
                <a:ea typeface="Arial"/>
                <a:cs typeface="Arial"/>
                <a:sym typeface="Arial"/>
              </a:rPr>
              <a:t>(           )=0.25</a:t>
            </a:r>
            <a:endParaRPr b="0" sz="2600" strike="noStrike">
              <a:latin typeface="Arial"/>
              <a:ea typeface="Arial"/>
              <a:cs typeface="Arial"/>
              <a:sym typeface="Arial"/>
            </a:endParaRPr>
          </a:p>
        </p:txBody>
      </p:sp>
      <p:sp>
        <p:nvSpPr>
          <p:cNvPr id="195" name="Google Shape;195;p36"/>
          <p:cNvSpPr txBox="1"/>
          <p:nvPr/>
        </p:nvSpPr>
        <p:spPr>
          <a:xfrm>
            <a:off x="1908000" y="2700000"/>
            <a:ext cx="720000" cy="46764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zxx" sz="2600" strike="noStrike">
                <a:solidFill>
                  <a:srgbClr val="FF0000"/>
                </a:solidFill>
                <a:latin typeface="Arial"/>
                <a:ea typeface="Arial"/>
                <a:cs typeface="Arial"/>
                <a:sym typeface="Arial"/>
              </a:rPr>
              <a:t>(a)</a:t>
            </a:r>
            <a:endParaRPr b="0" sz="2600" strike="noStrike">
              <a:latin typeface="Arial"/>
              <a:ea typeface="Arial"/>
              <a:cs typeface="Arial"/>
              <a:sym typeface="Arial"/>
            </a:endParaRPr>
          </a:p>
        </p:txBody>
      </p:sp>
      <p:sp>
        <p:nvSpPr>
          <p:cNvPr id="196" name="Google Shape;196;p36"/>
          <p:cNvSpPr txBox="1"/>
          <p:nvPr/>
        </p:nvSpPr>
        <p:spPr>
          <a:xfrm>
            <a:off x="6588000" y="2700360"/>
            <a:ext cx="720000" cy="46764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zxx" sz="2600" strike="noStrike">
                <a:solidFill>
                  <a:srgbClr val="0000CC"/>
                </a:solidFill>
                <a:latin typeface="Arial"/>
                <a:ea typeface="Arial"/>
                <a:cs typeface="Arial"/>
                <a:sym typeface="Arial"/>
              </a:rPr>
              <a:t>(b)</a:t>
            </a:r>
            <a:endParaRPr b="0" sz="2600" strike="noStrike">
              <a:latin typeface="Arial"/>
              <a:ea typeface="Arial"/>
              <a:cs typeface="Arial"/>
              <a:sym typeface="Arial"/>
            </a:endParaRPr>
          </a:p>
        </p:txBody>
      </p:sp>
      <p:sp>
        <p:nvSpPr>
          <p:cNvPr id="197" name="Google Shape;197;p36"/>
          <p:cNvSpPr txBox="1"/>
          <p:nvPr/>
        </p:nvSpPr>
        <p:spPr>
          <a:xfrm>
            <a:off x="4428000" y="3600000"/>
            <a:ext cx="720000" cy="46764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zxx" sz="2600" strike="noStrike">
                <a:solidFill>
                  <a:srgbClr val="000000"/>
                </a:solidFill>
                <a:latin typeface="Arial"/>
                <a:ea typeface="Arial"/>
                <a:cs typeface="Arial"/>
                <a:sym typeface="Arial"/>
              </a:rPr>
              <a:t>OR</a:t>
            </a:r>
            <a:endParaRPr b="0" sz="2600" strike="noStrike">
              <a:latin typeface="Arial"/>
              <a:ea typeface="Arial"/>
              <a:cs typeface="Arial"/>
              <a:sym typeface="Arial"/>
            </a:endParaRPr>
          </a:p>
        </p:txBody>
      </p:sp>
      <p:pic>
        <p:nvPicPr>
          <p:cNvPr id="198" name="Google Shape;198;p36"/>
          <p:cNvPicPr preferRelativeResize="0"/>
          <p:nvPr/>
        </p:nvPicPr>
        <p:blipFill rotWithShape="1">
          <a:blip r:embed="rId4">
            <a:alphaModFix/>
          </a:blip>
          <a:srcRect b="0" l="0" r="0" t="0"/>
          <a:stretch/>
        </p:blipFill>
        <p:spPr>
          <a:xfrm>
            <a:off x="2367000" y="4140000"/>
            <a:ext cx="1674000" cy="1080000"/>
          </a:xfrm>
          <a:prstGeom prst="rect">
            <a:avLst/>
          </a:prstGeom>
          <a:noFill/>
          <a:ln>
            <a:noFill/>
          </a:ln>
        </p:spPr>
      </p:pic>
      <p:pic>
        <p:nvPicPr>
          <p:cNvPr id="199" name="Google Shape;199;p36"/>
          <p:cNvPicPr preferRelativeResize="0"/>
          <p:nvPr/>
        </p:nvPicPr>
        <p:blipFill rotWithShape="1">
          <a:blip r:embed="rId5">
            <a:alphaModFix/>
          </a:blip>
          <a:srcRect b="0" l="0" r="0" t="0"/>
          <a:stretch/>
        </p:blipFill>
        <p:spPr>
          <a:xfrm>
            <a:off x="6660000" y="6084000"/>
            <a:ext cx="900000" cy="900000"/>
          </a:xfrm>
          <a:prstGeom prst="rect">
            <a:avLst/>
          </a:prstGeom>
          <a:noFill/>
          <a:ln>
            <a:noFill/>
          </a:ln>
        </p:spPr>
      </p:pic>
      <p:pic>
        <p:nvPicPr>
          <p:cNvPr id="200" name="Google Shape;200;p36"/>
          <p:cNvPicPr preferRelativeResize="0"/>
          <p:nvPr/>
        </p:nvPicPr>
        <p:blipFill rotWithShape="1">
          <a:blip r:embed="rId5">
            <a:alphaModFix/>
          </a:blip>
          <a:srcRect b="0" l="0" r="0" t="0"/>
          <a:stretch/>
        </p:blipFill>
        <p:spPr>
          <a:xfrm>
            <a:off x="8388000" y="4248000"/>
            <a:ext cx="900000" cy="900000"/>
          </a:xfrm>
          <a:prstGeom prst="rect">
            <a:avLst/>
          </a:prstGeom>
          <a:noFill/>
          <a:ln>
            <a:noFill/>
          </a:ln>
        </p:spPr>
      </p:pic>
      <p:pic>
        <p:nvPicPr>
          <p:cNvPr id="201" name="Google Shape;201;p36"/>
          <p:cNvPicPr preferRelativeResize="0"/>
          <p:nvPr/>
        </p:nvPicPr>
        <p:blipFill rotWithShape="1">
          <a:blip r:embed="rId4">
            <a:alphaModFix/>
          </a:blip>
          <a:srcRect b="0" l="0" r="0" t="0"/>
          <a:stretch/>
        </p:blipFill>
        <p:spPr>
          <a:xfrm>
            <a:off x="1926000" y="5400000"/>
            <a:ext cx="1674000" cy="1080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7"/>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Lotteries</a:t>
            </a:r>
            <a:endParaRPr b="0" sz="4400" strike="noStrike">
              <a:latin typeface="Arial"/>
              <a:ea typeface="Arial"/>
              <a:cs typeface="Arial"/>
              <a:sym typeface="Arial"/>
            </a:endParaRPr>
          </a:p>
        </p:txBody>
      </p:sp>
      <p:sp>
        <p:nvSpPr>
          <p:cNvPr id="207" name="Google Shape;207;p37"/>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zxx" sz="3200" strike="noStrike">
                <a:latin typeface="Arial"/>
                <a:ea typeface="Arial"/>
                <a:cs typeface="Arial"/>
                <a:sym typeface="Arial"/>
              </a:rPr>
              <a:t>Denote by </a:t>
            </a:r>
            <a:r>
              <a:rPr b="1" i="1" lang="zxx" sz="3200" strike="noStrike">
                <a:latin typeface="Arial"/>
                <a:ea typeface="Arial"/>
                <a:cs typeface="Arial"/>
                <a:sym typeface="Arial"/>
              </a:rPr>
              <a:t>[z]</a:t>
            </a:r>
            <a:r>
              <a:rPr b="0" lang="zxx" sz="3200" strike="noStrike">
                <a:latin typeface="Arial"/>
                <a:ea typeface="Arial"/>
                <a:cs typeface="Arial"/>
                <a:sym typeface="Arial"/>
              </a:rPr>
              <a:t> the degenerate lottery for which </a:t>
            </a:r>
            <a:r>
              <a:rPr b="1" i="1" lang="zxx" sz="3200" strike="noStrike">
                <a:latin typeface="Arial"/>
                <a:ea typeface="Arial"/>
                <a:cs typeface="Arial"/>
                <a:sym typeface="Arial"/>
              </a:rPr>
              <a:t>p(z) = 1</a:t>
            </a:r>
            <a:r>
              <a:rPr b="0" lang="zxx" sz="3200" strike="noStrike">
                <a:latin typeface="Arial"/>
                <a:ea typeface="Arial"/>
                <a:cs typeface="Arial"/>
                <a:sym typeface="Arial"/>
              </a:rPr>
              <a:t> </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zxx" sz="3200" strike="noStrike">
                <a:latin typeface="Arial"/>
                <a:ea typeface="Arial"/>
                <a:cs typeface="Arial"/>
                <a:sym typeface="Arial"/>
              </a:rPr>
              <a:t>We will use the notation </a:t>
            </a:r>
            <a:endParaRPr b="0" sz="3200" strike="noStrike">
              <a:latin typeface="Arial"/>
              <a:ea typeface="Arial"/>
              <a:cs typeface="Arial"/>
              <a:sym typeface="Arial"/>
            </a:endParaRPr>
          </a:p>
          <a:p>
            <a:pPr indent="0" lvl="0" marL="457200" marR="0" rtl="0" algn="l">
              <a:spcBef>
                <a:spcPts val="1417"/>
              </a:spcBef>
              <a:spcAft>
                <a:spcPts val="0"/>
              </a:spcAft>
              <a:buNone/>
            </a:pPr>
            <a:r>
              <a:rPr b="1" i="1" lang="zxx" sz="3200" strike="noStrike">
                <a:latin typeface="Arial"/>
                <a:ea typeface="Arial"/>
                <a:cs typeface="Arial"/>
                <a:sym typeface="Arial"/>
              </a:rPr>
              <a:t>αx ⊕ (1 − α)y</a:t>
            </a:r>
            <a:r>
              <a:rPr b="0" lang="zxx" sz="3200" strike="noStrike">
                <a:latin typeface="Arial"/>
                <a:ea typeface="Arial"/>
                <a:cs typeface="Arial"/>
                <a:sym typeface="Arial"/>
              </a:rPr>
              <a:t> </a:t>
            </a:r>
            <a:endParaRPr b="0" sz="3200" strike="noStrike">
              <a:latin typeface="Arial"/>
              <a:ea typeface="Arial"/>
              <a:cs typeface="Arial"/>
              <a:sym typeface="Arial"/>
            </a:endParaRPr>
          </a:p>
          <a:p>
            <a:pPr indent="0" lvl="0" marL="457200" marR="0" rtl="0" algn="l">
              <a:spcBef>
                <a:spcPts val="1417"/>
              </a:spcBef>
              <a:spcAft>
                <a:spcPts val="0"/>
              </a:spcAft>
              <a:buNone/>
            </a:pPr>
            <a:r>
              <a:rPr b="0" lang="zxx" sz="3200" strike="noStrike">
                <a:latin typeface="Arial"/>
                <a:ea typeface="Arial"/>
                <a:cs typeface="Arial"/>
                <a:sym typeface="Arial"/>
              </a:rPr>
              <a:t>to denote the lottery in which the prize </a:t>
            </a:r>
            <a:r>
              <a:rPr b="1" i="1" lang="zxx" sz="3200" strike="noStrike">
                <a:latin typeface="Arial"/>
                <a:ea typeface="Arial"/>
                <a:cs typeface="Arial"/>
                <a:sym typeface="Arial"/>
              </a:rPr>
              <a:t>x</a:t>
            </a:r>
            <a:r>
              <a:rPr b="0" lang="zxx" sz="3200" strike="noStrike">
                <a:latin typeface="Arial"/>
                <a:ea typeface="Arial"/>
                <a:cs typeface="Arial"/>
                <a:sym typeface="Arial"/>
              </a:rPr>
              <a:t> is realized with probability </a:t>
            </a:r>
            <a:r>
              <a:rPr b="1" i="1" lang="zxx" sz="3200" strike="noStrike">
                <a:latin typeface="Arial"/>
                <a:ea typeface="Arial"/>
                <a:cs typeface="Arial"/>
                <a:sym typeface="Arial"/>
              </a:rPr>
              <a:t>α</a:t>
            </a:r>
            <a:r>
              <a:rPr b="0" lang="zxx" sz="3200" strike="noStrike">
                <a:latin typeface="Arial"/>
                <a:ea typeface="Arial"/>
                <a:cs typeface="Arial"/>
                <a:sym typeface="Arial"/>
              </a:rPr>
              <a:t> and the prize </a:t>
            </a:r>
            <a:r>
              <a:rPr b="1" i="1" lang="zxx" sz="3200" strike="noStrike">
                <a:latin typeface="Arial"/>
                <a:ea typeface="Arial"/>
                <a:cs typeface="Arial"/>
                <a:sym typeface="Arial"/>
              </a:rPr>
              <a:t>y</a:t>
            </a:r>
            <a:r>
              <a:rPr b="0" lang="zxx" sz="3200" strike="noStrike">
                <a:latin typeface="Arial"/>
                <a:ea typeface="Arial"/>
                <a:cs typeface="Arial"/>
                <a:sym typeface="Arial"/>
              </a:rPr>
              <a:t> with probability </a:t>
            </a:r>
            <a:r>
              <a:rPr b="1" i="1" lang="zxx" sz="3200" strike="noStrike">
                <a:latin typeface="Arial"/>
                <a:ea typeface="Arial"/>
                <a:cs typeface="Arial"/>
                <a:sym typeface="Arial"/>
              </a:rPr>
              <a:t>1 − α</a:t>
            </a:r>
            <a:endParaRPr b="0" sz="32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8"/>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Lotteries</a:t>
            </a:r>
            <a:endParaRPr b="0" sz="4400" strike="noStrike">
              <a:latin typeface="Arial"/>
              <a:ea typeface="Arial"/>
              <a:cs typeface="Arial"/>
              <a:sym typeface="Arial"/>
            </a:endParaRPr>
          </a:p>
        </p:txBody>
      </p:sp>
      <p:sp>
        <p:nvSpPr>
          <p:cNvPr id="213" name="Google Shape;213;p38"/>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zxx" sz="3200" strike="noStrike">
                <a:latin typeface="Arial"/>
                <a:ea typeface="Arial"/>
                <a:cs typeface="Arial"/>
                <a:sym typeface="Arial"/>
              </a:rPr>
              <a:t>Denote by </a:t>
            </a:r>
            <a:r>
              <a:rPr b="1" i="1" lang="zxx" sz="3200" strike="noStrike">
                <a:latin typeface="Arial"/>
                <a:ea typeface="Arial"/>
                <a:cs typeface="Arial"/>
                <a:sym typeface="Arial"/>
              </a:rPr>
              <a:t>L(Z)</a:t>
            </a:r>
            <a:r>
              <a:rPr b="0" lang="zxx" sz="3200" strike="noStrike">
                <a:latin typeface="Arial"/>
                <a:ea typeface="Arial"/>
                <a:cs typeface="Arial"/>
                <a:sym typeface="Arial"/>
              </a:rPr>
              <a:t> the (infinite) space containing all lotteries with prizes in </a:t>
            </a:r>
            <a:r>
              <a:rPr b="1" i="1" lang="zxx" sz="3200" strike="noStrike">
                <a:latin typeface="Arial"/>
                <a:ea typeface="Arial"/>
                <a:cs typeface="Arial"/>
                <a:sym typeface="Arial"/>
              </a:rPr>
              <a:t>Z</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zxx" sz="3200" strike="noStrike">
                <a:latin typeface="Arial"/>
                <a:ea typeface="Arial"/>
                <a:cs typeface="Arial"/>
                <a:sym typeface="Arial"/>
              </a:rPr>
              <a:t>A simplex in Euclidean space: </a:t>
            </a:r>
            <a:endParaRPr b="0" sz="3200" strike="noStrike">
              <a:latin typeface="Arial"/>
              <a:ea typeface="Arial"/>
              <a:cs typeface="Arial"/>
              <a:sym typeface="Arial"/>
            </a:endParaRPr>
          </a:p>
          <a:p>
            <a:pPr indent="0" lvl="0" marL="914400" marR="0" rtl="0" algn="l">
              <a:spcBef>
                <a:spcPts val="1417"/>
              </a:spcBef>
              <a:spcAft>
                <a:spcPts val="0"/>
              </a:spcAft>
              <a:buNone/>
            </a:pPr>
            <a:r>
              <a:rPr b="1" i="1" lang="zxx" sz="2800" u="none" cap="none" strike="noStrike">
                <a:latin typeface="Arial"/>
                <a:ea typeface="Arial"/>
                <a:cs typeface="Arial"/>
                <a:sym typeface="Arial"/>
              </a:rPr>
              <a:t>L(Z) = {x ∈ </a:t>
            </a:r>
            <a:r>
              <a:rPr b="1" i="1" lang="zxx" sz="3600" u="none" cap="none" strike="noStrike">
                <a:latin typeface="Arial"/>
                <a:ea typeface="Arial"/>
                <a:cs typeface="Arial"/>
                <a:sym typeface="Arial"/>
              </a:rPr>
              <a:t>ℝ</a:t>
            </a:r>
            <a:r>
              <a:rPr b="1" baseline="-25000" i="1" lang="zxx" sz="2800" u="none" cap="none" strike="noStrike">
                <a:latin typeface="Arial"/>
                <a:ea typeface="Arial"/>
                <a:cs typeface="Arial"/>
                <a:sym typeface="Arial"/>
              </a:rPr>
              <a:t>+</a:t>
            </a:r>
            <a:r>
              <a:rPr b="1" baseline="30000" i="1" lang="zxx" sz="2800" u="none" cap="none" strike="noStrike">
                <a:latin typeface="Arial"/>
                <a:ea typeface="Arial"/>
                <a:cs typeface="Arial"/>
                <a:sym typeface="Arial"/>
              </a:rPr>
              <a:t>Z </a:t>
            </a:r>
            <a:r>
              <a:rPr b="1" i="1" lang="zxx" sz="2800" u="none" cap="none" strike="noStrike">
                <a:latin typeface="Arial"/>
                <a:ea typeface="Arial"/>
                <a:cs typeface="Arial"/>
                <a:sym typeface="Arial"/>
              </a:rPr>
              <a:t>| Σx</a:t>
            </a:r>
            <a:r>
              <a:rPr b="1" baseline="-25000" i="1" lang="zxx" sz="2800" u="none" cap="none" strike="noStrike">
                <a:latin typeface="Arial"/>
                <a:ea typeface="Arial"/>
                <a:cs typeface="Arial"/>
                <a:sym typeface="Arial"/>
              </a:rPr>
              <a:t>z</a:t>
            </a:r>
            <a:r>
              <a:rPr b="1" i="1" lang="zxx" sz="2800" u="none" cap="none" strike="noStrike">
                <a:latin typeface="Arial"/>
                <a:ea typeface="Arial"/>
                <a:cs typeface="Arial"/>
                <a:sym typeface="Arial"/>
              </a:rPr>
              <a:t> = 1} </a:t>
            </a:r>
            <a:endParaRPr b="0" i="0" sz="2800" u="none" cap="none" strike="noStrike">
              <a:latin typeface="Arial"/>
              <a:ea typeface="Arial"/>
              <a:cs typeface="Arial"/>
              <a:sym typeface="Arial"/>
            </a:endParaRPr>
          </a:p>
          <a:p>
            <a:pPr indent="0" lvl="0" marL="914400" marR="0" rtl="0" algn="l">
              <a:spcBef>
                <a:spcPts val="1134"/>
              </a:spcBef>
              <a:spcAft>
                <a:spcPts val="0"/>
              </a:spcAft>
              <a:buNone/>
            </a:pPr>
            <a:r>
              <a:rPr b="0" i="0" lang="zxx" sz="2800" u="none" cap="none" strike="noStrike">
                <a:latin typeface="Arial"/>
                <a:ea typeface="Arial"/>
                <a:cs typeface="Arial"/>
                <a:sym typeface="Arial"/>
              </a:rPr>
              <a:t>where</a:t>
            </a:r>
            <a:r>
              <a:rPr b="0" i="0" lang="zxx" sz="3600" u="none" cap="none" strike="noStrike">
                <a:latin typeface="Arial"/>
                <a:ea typeface="Arial"/>
                <a:cs typeface="Arial"/>
                <a:sym typeface="Arial"/>
              </a:rPr>
              <a:t> </a:t>
            </a:r>
            <a:r>
              <a:rPr b="1" i="1" lang="zxx" sz="3600" u="none" cap="none" strike="noStrike">
                <a:latin typeface="Arial"/>
                <a:ea typeface="Arial"/>
                <a:cs typeface="Arial"/>
                <a:sym typeface="Arial"/>
              </a:rPr>
              <a:t>ℝ</a:t>
            </a:r>
            <a:r>
              <a:rPr b="1" baseline="-25000" i="1" lang="zxx" sz="2800" u="none" cap="none" strike="noStrike">
                <a:latin typeface="Arial"/>
                <a:ea typeface="Arial"/>
                <a:cs typeface="Arial"/>
                <a:sym typeface="Arial"/>
              </a:rPr>
              <a:t>+</a:t>
            </a:r>
            <a:r>
              <a:rPr b="1" baseline="30000" i="1" lang="zxx" sz="2800" u="none" cap="none" strike="noStrike">
                <a:latin typeface="Arial"/>
                <a:ea typeface="Arial"/>
                <a:cs typeface="Arial"/>
                <a:sym typeface="Arial"/>
              </a:rPr>
              <a:t>Z</a:t>
            </a:r>
            <a:r>
              <a:rPr b="0" baseline="30000" i="0" lang="zxx" sz="2800" u="none" cap="none" strike="noStrike">
                <a:latin typeface="Arial"/>
                <a:ea typeface="Arial"/>
                <a:cs typeface="Arial"/>
                <a:sym typeface="Arial"/>
              </a:rPr>
              <a:t>  </a:t>
            </a:r>
            <a:r>
              <a:rPr b="0" i="0" lang="zxx" sz="2800" u="none" cap="none" strike="noStrike">
                <a:latin typeface="Arial"/>
                <a:ea typeface="Arial"/>
                <a:cs typeface="Arial"/>
                <a:sym typeface="Arial"/>
              </a:rPr>
              <a:t>is the set of functions from </a:t>
            </a:r>
            <a:r>
              <a:rPr b="1" i="1" lang="zxx" sz="2800" u="none" cap="none" strike="noStrike">
                <a:latin typeface="Arial"/>
                <a:ea typeface="Arial"/>
                <a:cs typeface="Arial"/>
                <a:sym typeface="Arial"/>
              </a:rPr>
              <a:t>Z</a:t>
            </a:r>
            <a:r>
              <a:rPr b="0" i="0" lang="zxx" sz="2800" u="none" cap="none" strike="noStrike">
                <a:latin typeface="Arial"/>
                <a:ea typeface="Arial"/>
                <a:cs typeface="Arial"/>
                <a:sym typeface="Arial"/>
              </a:rPr>
              <a:t> into </a:t>
            </a:r>
            <a:r>
              <a:rPr b="1" i="1" lang="zxx" sz="3600" u="none" cap="none" strike="noStrike">
                <a:latin typeface="Arial"/>
                <a:ea typeface="Arial"/>
                <a:cs typeface="Arial"/>
                <a:sym typeface="Arial"/>
              </a:rPr>
              <a:t>ℝ</a:t>
            </a:r>
            <a:r>
              <a:rPr b="1" baseline="-25000" i="1" lang="zxx" sz="2800" u="none" cap="none" strike="noStrike">
                <a:latin typeface="Arial"/>
                <a:ea typeface="Arial"/>
                <a:cs typeface="Arial"/>
                <a:sym typeface="Arial"/>
              </a:rPr>
              <a:t>+</a:t>
            </a:r>
            <a:endParaRPr b="0" i="0" sz="2800" u="none" cap="none" strike="noStrike">
              <a:latin typeface="Arial"/>
              <a:ea typeface="Arial"/>
              <a:cs typeface="Arial"/>
              <a:sym typeface="Arial"/>
            </a:endParaRPr>
          </a:p>
          <a:p>
            <a:pPr indent="-243990" lvl="0" marL="432000" marR="0" rtl="0" algn="l">
              <a:spcBef>
                <a:spcPts val="1134"/>
              </a:spcBef>
              <a:spcAft>
                <a:spcPts val="0"/>
              </a:spcAft>
              <a:buClr>
                <a:srgbClr val="000000"/>
              </a:buClr>
              <a:buSzPts val="1260"/>
              <a:buFont typeface="Noto Sans Symbols"/>
              <a:buNone/>
            </a:pPr>
            <a:r>
              <a:t/>
            </a:r>
            <a:endParaRPr b="0" sz="28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9"/>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Preferences over Lotteries</a:t>
            </a:r>
            <a:endParaRPr b="0" sz="4400" strike="noStrike">
              <a:latin typeface="Arial"/>
              <a:ea typeface="Arial"/>
              <a:cs typeface="Arial"/>
              <a:sym typeface="Arial"/>
            </a:endParaRPr>
          </a:p>
        </p:txBody>
      </p:sp>
      <p:sp>
        <p:nvSpPr>
          <p:cNvPr id="219" name="Google Shape;219;p39"/>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zxx" sz="3200" strike="noStrike">
                <a:latin typeface="Arial"/>
                <a:ea typeface="Arial"/>
                <a:cs typeface="Arial"/>
                <a:sym typeface="Arial"/>
              </a:rPr>
              <a:t>Let us think about examples of “sound” preferences over a space </a:t>
            </a:r>
            <a:r>
              <a:rPr b="1" i="1" lang="zxx" sz="3200" strike="noStrike">
                <a:latin typeface="Arial"/>
                <a:ea typeface="Arial"/>
                <a:cs typeface="Arial"/>
                <a:sym typeface="Arial"/>
              </a:rPr>
              <a:t>L(Z)</a:t>
            </a:r>
            <a:endParaRPr b="0" sz="3200" strike="noStrike">
              <a:latin typeface="Arial"/>
              <a:ea typeface="Arial"/>
              <a:cs typeface="Arial"/>
              <a:sym typeface="Arial"/>
            </a:endParaRPr>
          </a:p>
          <a:p>
            <a:pPr indent="-324000" lvl="1" marL="864000" marR="0" rtl="0" algn="l">
              <a:spcBef>
                <a:spcPts val="1417"/>
              </a:spcBef>
              <a:spcAft>
                <a:spcPts val="0"/>
              </a:spcAft>
              <a:buClr>
                <a:srgbClr val="FF3333"/>
              </a:buClr>
              <a:buSzPts val="1260"/>
              <a:buFont typeface="Noto Sans Symbols"/>
              <a:buChar char="●"/>
            </a:pPr>
            <a:r>
              <a:rPr b="0" i="0" lang="zxx" sz="2800" u="none" cap="none" strike="noStrike">
                <a:solidFill>
                  <a:srgbClr val="FF3333"/>
                </a:solidFill>
                <a:latin typeface="Arial"/>
                <a:ea typeface="Arial"/>
                <a:cs typeface="Arial"/>
                <a:sym typeface="Arial"/>
              </a:rPr>
              <a:t>What makes a lottery better than the other?</a:t>
            </a:r>
            <a:endParaRPr b="0" i="0" sz="2800" u="none" cap="none" strike="noStrike">
              <a:solidFill>
                <a:srgbClr val="FF3333"/>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0"/>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Preferences over Lotteries</a:t>
            </a:r>
            <a:endParaRPr b="0" sz="4400" strike="noStrike">
              <a:latin typeface="Arial"/>
              <a:ea typeface="Arial"/>
              <a:cs typeface="Arial"/>
              <a:sym typeface="Arial"/>
            </a:endParaRPr>
          </a:p>
        </p:txBody>
      </p:sp>
      <p:sp>
        <p:nvSpPr>
          <p:cNvPr id="225" name="Google Shape;225;p40"/>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zxx" sz="3200" strike="noStrike">
                <a:latin typeface="Arial"/>
                <a:ea typeface="Arial"/>
                <a:cs typeface="Arial"/>
                <a:sym typeface="Arial"/>
              </a:rPr>
              <a:t>Preference for uniformity</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The decision maker prefers the lottery that is less disperse where dispersion is measured by </a:t>
            </a:r>
            <a:endParaRPr b="0" i="0" sz="2800" u="none" cap="none" strike="noStrike">
              <a:latin typeface="Arial"/>
              <a:ea typeface="Arial"/>
              <a:cs typeface="Arial"/>
              <a:sym typeface="Arial"/>
            </a:endParaRPr>
          </a:p>
          <a:p>
            <a:pPr indent="0" lvl="0" marL="914400" marR="0" rtl="0" algn="l">
              <a:spcBef>
                <a:spcPts val="1134"/>
              </a:spcBef>
              <a:spcAft>
                <a:spcPts val="0"/>
              </a:spcAft>
              <a:buNone/>
            </a:pPr>
            <a:r>
              <a:rPr b="1" i="1" lang="zxx" sz="2800" u="none" cap="none" strike="noStrike">
                <a:latin typeface="Arial"/>
                <a:ea typeface="Arial"/>
                <a:cs typeface="Arial"/>
                <a:sym typeface="Arial"/>
              </a:rPr>
              <a:t>Σ</a:t>
            </a:r>
            <a:r>
              <a:rPr b="1" baseline="-25000" i="1" lang="zxx" sz="2800" u="none" cap="none" strike="noStrike">
                <a:latin typeface="Arial"/>
                <a:ea typeface="Arial"/>
                <a:cs typeface="Arial"/>
                <a:sym typeface="Arial"/>
              </a:rPr>
              <a:t>z</a:t>
            </a:r>
            <a:r>
              <a:rPr b="1" i="1" lang="zxx" sz="2800" u="none" cap="none" strike="noStrike">
                <a:latin typeface="Arial"/>
                <a:ea typeface="Arial"/>
                <a:cs typeface="Arial"/>
                <a:sym typeface="Arial"/>
              </a:rPr>
              <a:t>(p(z) − 1/|Z|)</a:t>
            </a:r>
            <a:r>
              <a:rPr b="1" baseline="30000" i="1" lang="zxx" sz="2800" u="none" cap="none" strike="noStrike">
                <a:latin typeface="Arial"/>
                <a:ea typeface="Arial"/>
                <a:cs typeface="Arial"/>
                <a:sym typeface="Arial"/>
              </a:rPr>
              <a:t>2</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Example:</a:t>
            </a:r>
            <a:endParaRPr b="0" i="0" sz="2800" u="none" cap="none" strike="noStrike">
              <a:latin typeface="Arial"/>
              <a:ea typeface="Arial"/>
              <a:cs typeface="Arial"/>
              <a:sym typeface="Arial"/>
            </a:endParaRPr>
          </a:p>
          <a:p>
            <a:pPr indent="-287999" lvl="2" marL="1296000" marR="0" rtl="0" algn="l">
              <a:spcBef>
                <a:spcPts val="1134"/>
              </a:spcBef>
              <a:spcAft>
                <a:spcPts val="0"/>
              </a:spcAft>
              <a:buClr>
                <a:srgbClr val="000000"/>
              </a:buClr>
              <a:buSzPts val="1800"/>
              <a:buFont typeface="Noto Sans Symbols"/>
              <a:buChar char="−"/>
            </a:pPr>
            <a:r>
              <a:rPr b="0" i="0" lang="zxx" sz="2400" u="none" cap="none" strike="noStrike">
                <a:latin typeface="Arial"/>
                <a:ea typeface="Arial"/>
                <a:cs typeface="Arial"/>
                <a:sym typeface="Arial"/>
              </a:rPr>
              <a:t>a lottery over my music collection (all songs have the same chance of being played)</a:t>
            </a:r>
            <a:endParaRPr b="0" i="0" sz="2400" u="none" cap="none" strike="noStrike">
              <a:latin typeface="Arial"/>
              <a:ea typeface="Arial"/>
              <a:cs typeface="Arial"/>
              <a:sym typeface="Arial"/>
            </a:endParaRPr>
          </a:p>
          <a:p>
            <a:pPr indent="-255420" lvl="0" marL="432000" marR="0" rtl="0" algn="l">
              <a:spcBef>
                <a:spcPts val="850"/>
              </a:spcBef>
              <a:spcAft>
                <a:spcPts val="0"/>
              </a:spcAft>
              <a:buClr>
                <a:srgbClr val="000000"/>
              </a:buClr>
              <a:buSzPts val="1080"/>
              <a:buFont typeface="Noto Sans Symbols"/>
              <a:buNone/>
            </a:pPr>
            <a:r>
              <a:t/>
            </a:r>
            <a:endParaRPr b="0" sz="24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1"/>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Preferences over Lotteries</a:t>
            </a:r>
            <a:endParaRPr b="0" sz="4400" strike="noStrike">
              <a:latin typeface="Arial"/>
              <a:ea typeface="Arial"/>
              <a:cs typeface="Arial"/>
              <a:sym typeface="Arial"/>
            </a:endParaRPr>
          </a:p>
        </p:txBody>
      </p:sp>
      <p:sp>
        <p:nvSpPr>
          <p:cNvPr id="231" name="Google Shape;231;p41"/>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zxx" sz="3200" strike="noStrike">
                <a:latin typeface="Arial"/>
                <a:ea typeface="Arial"/>
                <a:cs typeface="Arial"/>
                <a:sym typeface="Arial"/>
              </a:rPr>
              <a:t>Preference for most likelihood</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The decision maker prefers </a:t>
            </a:r>
            <a:r>
              <a:rPr b="1" i="1" lang="zxx" sz="2800" u="none" cap="none" strike="noStrike">
                <a:latin typeface="Arial"/>
                <a:ea typeface="Arial"/>
                <a:cs typeface="Arial"/>
                <a:sym typeface="Arial"/>
              </a:rPr>
              <a:t>p</a:t>
            </a:r>
            <a:r>
              <a:rPr b="0" i="0" lang="zxx" sz="2800" u="none" cap="none" strike="noStrike">
                <a:latin typeface="Arial"/>
                <a:ea typeface="Arial"/>
                <a:cs typeface="Arial"/>
                <a:sym typeface="Arial"/>
              </a:rPr>
              <a:t> to </a:t>
            </a:r>
            <a:r>
              <a:rPr b="1" i="1" lang="zxx" sz="2800" u="none" cap="none" strike="noStrike">
                <a:latin typeface="Arial"/>
                <a:ea typeface="Arial"/>
                <a:cs typeface="Arial"/>
                <a:sym typeface="Arial"/>
              </a:rPr>
              <a:t>q </a:t>
            </a:r>
            <a:r>
              <a:rPr b="0" i="0" lang="zxx" sz="2800" u="none" cap="none" strike="noStrike">
                <a:latin typeface="Arial"/>
                <a:ea typeface="Arial"/>
                <a:cs typeface="Arial"/>
                <a:sym typeface="Arial"/>
              </a:rPr>
              <a:t>if </a:t>
            </a:r>
            <a:r>
              <a:rPr b="1" i="1" lang="zxx" sz="2800" u="none" cap="none" strike="noStrike">
                <a:latin typeface="Arial"/>
                <a:ea typeface="Arial"/>
                <a:cs typeface="Arial"/>
                <a:sym typeface="Arial"/>
              </a:rPr>
              <a:t>max</a:t>
            </a:r>
            <a:r>
              <a:rPr b="1" baseline="-25000" i="1" lang="zxx" sz="2800" u="none" cap="none" strike="noStrike">
                <a:latin typeface="Arial"/>
                <a:ea typeface="Arial"/>
                <a:cs typeface="Arial"/>
                <a:sym typeface="Arial"/>
              </a:rPr>
              <a:t>z</a:t>
            </a:r>
            <a:r>
              <a:rPr b="1" i="1" lang="zxx" sz="2800" u="none" cap="none" strike="noStrike">
                <a:latin typeface="Arial"/>
                <a:ea typeface="Arial"/>
                <a:cs typeface="Arial"/>
                <a:sym typeface="Arial"/>
              </a:rPr>
              <a:t>p(z)</a:t>
            </a:r>
            <a:r>
              <a:rPr b="0" i="0" lang="zxx" sz="2800" u="none" cap="none" strike="noStrike">
                <a:latin typeface="Arial"/>
                <a:ea typeface="Arial"/>
                <a:cs typeface="Arial"/>
                <a:sym typeface="Arial"/>
              </a:rPr>
              <a:t> is greater than </a:t>
            </a:r>
            <a:r>
              <a:rPr b="1" i="1" lang="zxx" sz="2800" u="none" cap="none" strike="noStrike">
                <a:latin typeface="Arial"/>
                <a:ea typeface="Arial"/>
                <a:cs typeface="Arial"/>
                <a:sym typeface="Arial"/>
              </a:rPr>
              <a:t>max</a:t>
            </a:r>
            <a:r>
              <a:rPr b="1" baseline="-25000" i="1" lang="zxx" sz="2800" u="none" cap="none" strike="noStrike">
                <a:latin typeface="Arial"/>
                <a:ea typeface="Arial"/>
                <a:cs typeface="Arial"/>
                <a:sym typeface="Arial"/>
              </a:rPr>
              <a:t>z</a:t>
            </a:r>
            <a:r>
              <a:rPr b="1" i="1" lang="zxx" sz="2800" u="none" cap="none" strike="noStrike">
                <a:latin typeface="Arial"/>
                <a:ea typeface="Arial"/>
                <a:cs typeface="Arial"/>
                <a:sym typeface="Arial"/>
              </a:rPr>
              <a:t>q(z)</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Example</a:t>
            </a:r>
            <a:endParaRPr b="0" i="0" sz="2800" u="none" cap="none" strike="noStrike">
              <a:latin typeface="Arial"/>
              <a:ea typeface="Arial"/>
              <a:cs typeface="Arial"/>
              <a:sym typeface="Arial"/>
            </a:endParaRPr>
          </a:p>
          <a:p>
            <a:pPr indent="-287999" lvl="2" marL="1296000" marR="0" rtl="0" algn="l">
              <a:spcBef>
                <a:spcPts val="1134"/>
              </a:spcBef>
              <a:spcAft>
                <a:spcPts val="0"/>
              </a:spcAft>
              <a:buClr>
                <a:srgbClr val="000000"/>
              </a:buClr>
              <a:buSzPts val="1800"/>
              <a:buFont typeface="Noto Sans Symbols"/>
              <a:buChar char="−"/>
            </a:pPr>
            <a:r>
              <a:rPr b="0" i="0" lang="zxx" sz="2400" u="none" cap="none" strike="noStrike">
                <a:latin typeface="Arial"/>
                <a:ea typeface="Arial"/>
                <a:cs typeface="Arial"/>
                <a:sym typeface="Arial"/>
              </a:rPr>
              <a:t>Weather conditions before going out</a:t>
            </a:r>
            <a:endParaRPr b="0" i="0" sz="2400" u="none" cap="none" strike="noStrike">
              <a:latin typeface="Arial"/>
              <a:ea typeface="Arial"/>
              <a:cs typeface="Arial"/>
              <a:sym typeface="Arial"/>
            </a:endParaRPr>
          </a:p>
          <a:p>
            <a:pPr indent="-255420" lvl="0" marL="432000" marR="0" rtl="0" algn="l">
              <a:spcBef>
                <a:spcPts val="850"/>
              </a:spcBef>
              <a:spcAft>
                <a:spcPts val="0"/>
              </a:spcAft>
              <a:buClr>
                <a:srgbClr val="000000"/>
              </a:buClr>
              <a:buSzPts val="1080"/>
              <a:buFont typeface="Noto Sans Symbols"/>
              <a:buNone/>
            </a:pPr>
            <a:r>
              <a:t/>
            </a:r>
            <a:endParaRPr b="0" sz="2400" strike="noStrike">
              <a:latin typeface="Arial"/>
              <a:ea typeface="Arial"/>
              <a:cs typeface="Arial"/>
              <a:sym typeface="Arial"/>
            </a:endParaRPr>
          </a:p>
        </p:txBody>
      </p:sp>
      <p:pic>
        <p:nvPicPr>
          <p:cNvPr id="232" name="Google Shape;232;p41"/>
          <p:cNvPicPr preferRelativeResize="0"/>
          <p:nvPr/>
        </p:nvPicPr>
        <p:blipFill rotWithShape="1">
          <a:blip r:embed="rId3">
            <a:alphaModFix/>
          </a:blip>
          <a:srcRect b="0" l="0" r="0" t="0"/>
          <a:stretch/>
        </p:blipFill>
        <p:spPr>
          <a:xfrm>
            <a:off x="359640" y="4680000"/>
            <a:ext cx="3025080" cy="2700000"/>
          </a:xfrm>
          <a:prstGeom prst="rect">
            <a:avLst/>
          </a:prstGeom>
          <a:noFill/>
          <a:ln>
            <a:noFill/>
          </a:ln>
        </p:spPr>
      </p:pic>
      <p:pic>
        <p:nvPicPr>
          <p:cNvPr id="233" name="Google Shape;233;p41"/>
          <p:cNvPicPr preferRelativeResize="0"/>
          <p:nvPr/>
        </p:nvPicPr>
        <p:blipFill rotWithShape="1">
          <a:blip r:embed="rId4">
            <a:alphaModFix/>
          </a:blip>
          <a:srcRect b="0" l="0" r="0" t="0"/>
          <a:stretch/>
        </p:blipFill>
        <p:spPr>
          <a:xfrm>
            <a:off x="7083720" y="4680000"/>
            <a:ext cx="2816280" cy="2770920"/>
          </a:xfrm>
          <a:prstGeom prst="rect">
            <a:avLst/>
          </a:prstGeom>
          <a:noFill/>
          <a:ln>
            <a:noFill/>
          </a:ln>
        </p:spPr>
      </p:pic>
      <p:pic>
        <p:nvPicPr>
          <p:cNvPr id="234" name="Google Shape;234;p41"/>
          <p:cNvPicPr preferRelativeResize="0"/>
          <p:nvPr/>
        </p:nvPicPr>
        <p:blipFill rotWithShape="1">
          <a:blip r:embed="rId5">
            <a:alphaModFix/>
          </a:blip>
          <a:srcRect b="0" l="0" r="0" t="0"/>
          <a:stretch/>
        </p:blipFill>
        <p:spPr>
          <a:xfrm>
            <a:off x="3750120" y="4534560"/>
            <a:ext cx="3053880" cy="302544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2"/>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Preferences over Lotteries</a:t>
            </a:r>
            <a:endParaRPr b="0" sz="4400" strike="noStrike">
              <a:latin typeface="Arial"/>
              <a:ea typeface="Arial"/>
              <a:cs typeface="Arial"/>
              <a:sym typeface="Arial"/>
            </a:endParaRPr>
          </a:p>
        </p:txBody>
      </p:sp>
      <p:sp>
        <p:nvSpPr>
          <p:cNvPr id="240" name="Google Shape;240;p42"/>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zxx" sz="3200" strike="noStrike">
                <a:latin typeface="Arial"/>
                <a:ea typeface="Arial"/>
                <a:cs typeface="Arial"/>
                <a:sym typeface="Arial"/>
              </a:rPr>
              <a:t>The size of the support</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The decision maker evaluates each lottery by the number of prizes that can be realized with positive probability</a:t>
            </a:r>
            <a:endParaRPr b="0" i="0" sz="2800" u="none" cap="none" strike="noStrike">
              <a:latin typeface="Arial"/>
              <a:ea typeface="Arial"/>
              <a:cs typeface="Arial"/>
              <a:sym typeface="Arial"/>
            </a:endParaRPr>
          </a:p>
          <a:p>
            <a:pPr indent="0" lvl="0" marL="1371600" marR="0" rtl="0" algn="l">
              <a:spcBef>
                <a:spcPts val="1134"/>
              </a:spcBef>
              <a:spcAft>
                <a:spcPts val="0"/>
              </a:spcAft>
              <a:buNone/>
            </a:pPr>
            <a:r>
              <a:rPr b="1" i="1" lang="zxx" sz="2400" u="none" cap="none" strike="noStrike">
                <a:latin typeface="Arial"/>
                <a:ea typeface="Arial"/>
                <a:cs typeface="Arial"/>
                <a:sym typeface="Arial"/>
              </a:rPr>
              <a:t>supp(p) = {z|p(z) &gt; 0}</a:t>
            </a:r>
            <a:endParaRPr b="0" i="0" sz="2400" u="none" cap="none" strike="noStrike">
              <a:latin typeface="Arial"/>
              <a:ea typeface="Arial"/>
              <a:cs typeface="Arial"/>
              <a:sym typeface="Arial"/>
            </a:endParaRPr>
          </a:p>
          <a:p>
            <a:pPr indent="-324000" lvl="1" marL="864000" marR="0" rtl="0" algn="l">
              <a:spcBef>
                <a:spcPts val="850"/>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He prefers a lottery </a:t>
            </a:r>
            <a:r>
              <a:rPr b="1" i="1" lang="zxx" sz="2800" u="none" cap="none" strike="noStrike">
                <a:latin typeface="Arial"/>
                <a:ea typeface="Arial"/>
                <a:cs typeface="Arial"/>
                <a:sym typeface="Arial"/>
              </a:rPr>
              <a:t>p</a:t>
            </a:r>
            <a:r>
              <a:rPr b="0" i="0" lang="zxx" sz="2800" u="none" cap="none" strike="noStrike">
                <a:latin typeface="Arial"/>
                <a:ea typeface="Arial"/>
                <a:cs typeface="Arial"/>
                <a:sym typeface="Arial"/>
              </a:rPr>
              <a:t> over a lottery </a:t>
            </a:r>
            <a:r>
              <a:rPr b="1" i="1" lang="zxx" sz="2800" u="none" cap="none" strike="noStrike">
                <a:latin typeface="Arial"/>
                <a:ea typeface="Arial"/>
                <a:cs typeface="Arial"/>
                <a:sym typeface="Arial"/>
              </a:rPr>
              <a:t>q </a:t>
            </a:r>
            <a:r>
              <a:rPr b="0" i="0" lang="zxx" sz="2800" u="none" cap="none" strike="noStrike">
                <a:latin typeface="Arial"/>
                <a:ea typeface="Arial"/>
                <a:cs typeface="Arial"/>
                <a:sym typeface="Arial"/>
              </a:rPr>
              <a:t>if</a:t>
            </a:r>
            <a:endParaRPr b="0" i="0" sz="2800" u="none" cap="none" strike="noStrike">
              <a:latin typeface="Arial"/>
              <a:ea typeface="Arial"/>
              <a:cs typeface="Arial"/>
              <a:sym typeface="Arial"/>
            </a:endParaRPr>
          </a:p>
          <a:p>
            <a:pPr indent="0" lvl="0" marL="1371600" marR="0" rtl="0" algn="l">
              <a:spcBef>
                <a:spcPts val="1134"/>
              </a:spcBef>
              <a:spcAft>
                <a:spcPts val="0"/>
              </a:spcAft>
              <a:buNone/>
            </a:pPr>
            <a:r>
              <a:rPr b="1" i="1" lang="zxx" sz="2400" u="none" cap="none" strike="noStrike">
                <a:latin typeface="Arial"/>
                <a:ea typeface="Arial"/>
                <a:cs typeface="Arial"/>
                <a:sym typeface="Arial"/>
              </a:rPr>
              <a:t>|supp(p)| ≤ |supp(q)|</a:t>
            </a:r>
            <a:endParaRPr b="0" i="0" sz="2400" u="none" cap="none" strike="noStrike">
              <a:latin typeface="Arial"/>
              <a:ea typeface="Arial"/>
              <a:cs typeface="Arial"/>
              <a:sym typeface="Arial"/>
            </a:endParaRPr>
          </a:p>
          <a:p>
            <a:pPr indent="-324000" lvl="1" marL="864000" marR="0" rtl="0" algn="l">
              <a:spcBef>
                <a:spcPts val="850"/>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Example</a:t>
            </a:r>
            <a:endParaRPr b="0" i="0" sz="2800" u="none" cap="none" strike="noStrike">
              <a:latin typeface="Arial"/>
              <a:ea typeface="Arial"/>
              <a:cs typeface="Arial"/>
              <a:sym typeface="Arial"/>
            </a:endParaRPr>
          </a:p>
          <a:p>
            <a:pPr indent="-287999" lvl="2" marL="1296000" marR="0" rtl="0" algn="l">
              <a:spcBef>
                <a:spcPts val="1134"/>
              </a:spcBef>
              <a:spcAft>
                <a:spcPts val="0"/>
              </a:spcAft>
              <a:buClr>
                <a:srgbClr val="000000"/>
              </a:buClr>
              <a:buSzPts val="1800"/>
              <a:buFont typeface="Noto Sans Symbols"/>
              <a:buChar char="−"/>
            </a:pPr>
            <a:r>
              <a:rPr b="0" i="0" lang="zxx" sz="2400" u="none" cap="none" strike="noStrike">
                <a:latin typeface="Arial"/>
                <a:ea typeface="Arial"/>
                <a:cs typeface="Arial"/>
                <a:sym typeface="Arial"/>
              </a:rPr>
              <a:t>A multiple choice question in an exam</a:t>
            </a:r>
            <a:endParaRPr b="0" i="0" sz="24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3"/>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Preferences over Lotteries</a:t>
            </a:r>
            <a:endParaRPr b="0" sz="4400" strike="noStrike">
              <a:latin typeface="Arial"/>
              <a:ea typeface="Arial"/>
              <a:cs typeface="Arial"/>
              <a:sym typeface="Arial"/>
            </a:endParaRPr>
          </a:p>
        </p:txBody>
      </p:sp>
      <p:sp>
        <p:nvSpPr>
          <p:cNvPr id="246" name="Google Shape;246;p43"/>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zxx" sz="3200" strike="noStrike">
                <a:latin typeface="Arial"/>
                <a:ea typeface="Arial"/>
                <a:cs typeface="Arial"/>
                <a:sym typeface="Arial"/>
              </a:rPr>
              <a:t>These three examples are </a:t>
            </a:r>
            <a:r>
              <a:rPr b="0" lang="zxx" sz="3200" u="sng" strike="noStrike">
                <a:latin typeface="Arial"/>
                <a:ea typeface="Arial"/>
                <a:cs typeface="Arial"/>
                <a:sym typeface="Arial"/>
              </a:rPr>
              <a:t>degenerate</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1" lang="zxx" sz="3200" strike="noStrike">
                <a:latin typeface="Arial"/>
                <a:ea typeface="Arial"/>
                <a:cs typeface="Arial"/>
                <a:sym typeface="Arial"/>
              </a:rPr>
              <a:t>Ignored</a:t>
            </a:r>
            <a:r>
              <a:rPr b="0" lang="zxx" sz="3200" strike="noStrike">
                <a:latin typeface="Arial"/>
                <a:ea typeface="Arial"/>
                <a:cs typeface="Arial"/>
                <a:sym typeface="Arial"/>
              </a:rPr>
              <a:t> the consequences and were dependent on the probability vectors alone</a:t>
            </a:r>
            <a:endParaRPr b="0" sz="32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6">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4"/>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Preferences over Lotteries</a:t>
            </a:r>
            <a:endParaRPr b="0" sz="4400" strike="noStrike">
              <a:latin typeface="Arial"/>
              <a:ea typeface="Arial"/>
              <a:cs typeface="Arial"/>
              <a:sym typeface="Arial"/>
            </a:endParaRPr>
          </a:p>
        </p:txBody>
      </p:sp>
      <p:sp>
        <p:nvSpPr>
          <p:cNvPr id="252" name="Google Shape;252;p44"/>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zxx" sz="3200" strike="noStrike">
                <a:latin typeface="Arial"/>
                <a:ea typeface="Arial"/>
                <a:cs typeface="Arial"/>
                <a:sym typeface="Arial"/>
              </a:rPr>
              <a:t>Increasing the probability of a “good” outcome</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The set </a:t>
            </a:r>
            <a:r>
              <a:rPr b="1" i="1" lang="zxx" sz="2800" u="none" cap="none" strike="noStrike">
                <a:latin typeface="Arial"/>
                <a:ea typeface="Arial"/>
                <a:cs typeface="Arial"/>
                <a:sym typeface="Arial"/>
              </a:rPr>
              <a:t>Z</a:t>
            </a:r>
            <a:r>
              <a:rPr b="0" i="0" lang="zxx" sz="2800" u="none" cap="none" strike="noStrike">
                <a:latin typeface="Arial"/>
                <a:ea typeface="Arial"/>
                <a:cs typeface="Arial"/>
                <a:sym typeface="Arial"/>
              </a:rPr>
              <a:t> is partitioned into two disjoint sets </a:t>
            </a:r>
            <a:r>
              <a:rPr b="1" i="1" lang="zxx" sz="2800" u="none" cap="none" strike="noStrike">
                <a:solidFill>
                  <a:srgbClr val="0000FF"/>
                </a:solidFill>
                <a:latin typeface="Arial"/>
                <a:ea typeface="Arial"/>
                <a:cs typeface="Arial"/>
                <a:sym typeface="Arial"/>
              </a:rPr>
              <a:t>G</a:t>
            </a:r>
            <a:r>
              <a:rPr b="0" i="0" lang="zxx" sz="2800" u="none" cap="none" strike="noStrike">
                <a:latin typeface="Arial"/>
                <a:ea typeface="Arial"/>
                <a:cs typeface="Arial"/>
                <a:sym typeface="Arial"/>
              </a:rPr>
              <a:t> and </a:t>
            </a:r>
            <a:r>
              <a:rPr b="1" i="1" lang="zxx" sz="2800" u="none" cap="none" strike="noStrike">
                <a:solidFill>
                  <a:srgbClr val="FF0000"/>
                </a:solidFill>
                <a:latin typeface="Arial"/>
                <a:ea typeface="Arial"/>
                <a:cs typeface="Arial"/>
                <a:sym typeface="Arial"/>
              </a:rPr>
              <a:t>B</a:t>
            </a:r>
            <a:r>
              <a:rPr b="0" i="0" lang="zxx" sz="2800" u="none" cap="none" strike="noStrike">
                <a:latin typeface="Arial"/>
                <a:ea typeface="Arial"/>
                <a:cs typeface="Arial"/>
                <a:sym typeface="Arial"/>
              </a:rPr>
              <a:t> (</a:t>
            </a:r>
            <a:r>
              <a:rPr b="0" i="0" lang="zxx" sz="2800" u="none" cap="none" strike="noStrike">
                <a:solidFill>
                  <a:srgbClr val="0000FF"/>
                </a:solidFill>
                <a:latin typeface="Arial"/>
                <a:ea typeface="Arial"/>
                <a:cs typeface="Arial"/>
                <a:sym typeface="Arial"/>
              </a:rPr>
              <a:t>good</a:t>
            </a:r>
            <a:r>
              <a:rPr b="0" i="0" lang="zxx" sz="2800" u="none" cap="none" strike="noStrike">
                <a:latin typeface="Arial"/>
                <a:ea typeface="Arial"/>
                <a:cs typeface="Arial"/>
                <a:sym typeface="Arial"/>
              </a:rPr>
              <a:t> and </a:t>
            </a:r>
            <a:r>
              <a:rPr b="0" i="0" lang="zxx" sz="2800" u="none" cap="none" strike="noStrike">
                <a:solidFill>
                  <a:srgbClr val="FF0000"/>
                </a:solidFill>
                <a:latin typeface="Arial"/>
                <a:ea typeface="Arial"/>
                <a:cs typeface="Arial"/>
                <a:sym typeface="Arial"/>
              </a:rPr>
              <a:t>bad</a:t>
            </a:r>
            <a:r>
              <a:rPr b="0" i="0" lang="zxx" sz="2800" u="none" cap="none" strike="noStrike">
                <a:latin typeface="Arial"/>
                <a:ea typeface="Arial"/>
                <a:cs typeface="Arial"/>
                <a:sym typeface="Arial"/>
              </a:rPr>
              <a:t>), and between two lotteries the decision maker prefers the lottery that yields “good” prizes with higher probability</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Example</a:t>
            </a:r>
            <a:endParaRPr b="0" i="0" sz="2800" u="none" cap="none" strike="noStrike">
              <a:latin typeface="Arial"/>
              <a:ea typeface="Arial"/>
              <a:cs typeface="Arial"/>
              <a:sym typeface="Arial"/>
            </a:endParaRPr>
          </a:p>
          <a:p>
            <a:pPr indent="-287999" lvl="2" marL="1296000" marR="0" rtl="0" algn="l">
              <a:spcBef>
                <a:spcPts val="1134"/>
              </a:spcBef>
              <a:spcAft>
                <a:spcPts val="0"/>
              </a:spcAft>
              <a:buClr>
                <a:srgbClr val="000000"/>
              </a:buClr>
              <a:buSzPts val="1800"/>
              <a:buFont typeface="Noto Sans Symbols"/>
              <a:buChar char="−"/>
            </a:pPr>
            <a:r>
              <a:rPr b="0" i="0" lang="zxx" sz="2400" u="none" cap="none" strike="noStrike">
                <a:latin typeface="Arial"/>
                <a:ea typeface="Arial"/>
                <a:cs typeface="Arial"/>
                <a:sym typeface="Arial"/>
              </a:rPr>
              <a:t>Choosing a route from city A to city B</a:t>
            </a:r>
            <a:endParaRPr b="0" i="0" sz="24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2">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5"/>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Preferences over Lotteries</a:t>
            </a:r>
            <a:endParaRPr b="0" sz="4400" strike="noStrike">
              <a:latin typeface="Arial"/>
              <a:ea typeface="Arial"/>
              <a:cs typeface="Arial"/>
              <a:sym typeface="Arial"/>
            </a:endParaRPr>
          </a:p>
        </p:txBody>
      </p:sp>
      <p:sp>
        <p:nvSpPr>
          <p:cNvPr id="258" name="Google Shape;258;p45"/>
          <p:cNvSpPr txBox="1"/>
          <p:nvPr/>
        </p:nvSpPr>
        <p:spPr>
          <a:xfrm>
            <a:off x="504000" y="1769040"/>
            <a:ext cx="9071640" cy="462492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zxx" sz="3200" strike="noStrike">
                <a:latin typeface="Arial"/>
                <a:ea typeface="Arial"/>
                <a:cs typeface="Arial"/>
                <a:sym typeface="Arial"/>
              </a:rPr>
              <a:t>The worst case</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The decision maker evaluates lotteries by the worst possible case</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He attaches a number </a:t>
            </a:r>
            <a:r>
              <a:rPr b="1" i="1" lang="zxx" sz="2800" u="none" cap="none" strike="noStrike">
                <a:latin typeface="Arial"/>
                <a:ea typeface="Arial"/>
                <a:cs typeface="Arial"/>
                <a:sym typeface="Arial"/>
              </a:rPr>
              <a:t>v(z)</a:t>
            </a:r>
            <a:r>
              <a:rPr b="0" i="0" lang="zxx" sz="2800" u="none" cap="none" strike="noStrike">
                <a:latin typeface="Arial"/>
                <a:ea typeface="Arial"/>
                <a:cs typeface="Arial"/>
                <a:sym typeface="Arial"/>
              </a:rPr>
              <a:t> to each prize </a:t>
            </a:r>
            <a:r>
              <a:rPr b="1" i="1" lang="zxx" sz="2800" u="none" cap="none" strike="noStrike">
                <a:latin typeface="Arial"/>
                <a:ea typeface="Arial"/>
                <a:cs typeface="Arial"/>
                <a:sym typeface="Arial"/>
              </a:rPr>
              <a:t>z</a:t>
            </a:r>
            <a:r>
              <a:rPr b="0" i="0" lang="zxx" sz="2800" u="none" cap="none" strike="noStrike">
                <a:latin typeface="Arial"/>
                <a:ea typeface="Arial"/>
                <a:cs typeface="Arial"/>
                <a:sym typeface="Arial"/>
              </a:rPr>
              <a:t> and       </a:t>
            </a:r>
            <a:r>
              <a:rPr b="1" i="1" lang="zxx" sz="2800" u="none" cap="none" strike="noStrike">
                <a:latin typeface="Arial"/>
                <a:ea typeface="Arial"/>
                <a:cs typeface="Arial"/>
                <a:sym typeface="Arial"/>
              </a:rPr>
              <a:t>p ≿ q</a:t>
            </a:r>
            <a:r>
              <a:rPr b="0" i="0" lang="zxx" sz="2800" u="none" cap="none" strike="noStrike">
                <a:latin typeface="Arial"/>
                <a:ea typeface="Arial"/>
                <a:cs typeface="Arial"/>
                <a:sym typeface="Arial"/>
              </a:rPr>
              <a:t> if </a:t>
            </a:r>
            <a:r>
              <a:rPr b="1" i="1" lang="zxx" sz="2800" u="none" cap="none" strike="noStrike">
                <a:latin typeface="Arial"/>
                <a:ea typeface="Arial"/>
                <a:cs typeface="Arial"/>
                <a:sym typeface="Arial"/>
              </a:rPr>
              <a:t>min{v(z) | p(z) &gt; 0} ≥ min{v(z) | q(z) &gt; 0}</a:t>
            </a:r>
            <a:endParaRPr b="0" i="0" sz="2800" u="none" cap="none" strike="noStrike">
              <a:latin typeface="Arial"/>
              <a:ea typeface="Arial"/>
              <a:cs typeface="Arial"/>
              <a:sym typeface="Arial"/>
            </a:endParaRPr>
          </a:p>
          <a:p>
            <a:pPr indent="-324000" lvl="0" marL="432000" marR="0" rtl="0" algn="l">
              <a:spcBef>
                <a:spcPts val="1134"/>
              </a:spcBef>
              <a:spcAft>
                <a:spcPts val="0"/>
              </a:spcAft>
              <a:buClr>
                <a:srgbClr val="000000"/>
              </a:buClr>
              <a:buSzPts val="1440"/>
              <a:buFont typeface="Noto Sans Symbols"/>
              <a:buChar char="●"/>
            </a:pPr>
            <a:r>
              <a:rPr b="0" lang="zxx" sz="3200" strike="noStrike">
                <a:latin typeface="Arial"/>
                <a:ea typeface="Arial"/>
                <a:cs typeface="Arial"/>
                <a:sym typeface="Arial"/>
              </a:rPr>
              <a:t>Example:</a:t>
            </a:r>
            <a:endParaRPr b="0" sz="3200" strike="noStrike">
              <a:latin typeface="Arial"/>
              <a:ea typeface="Arial"/>
              <a:cs typeface="Arial"/>
              <a:sym typeface="Arial"/>
            </a:endParaRPr>
          </a:p>
          <a:p>
            <a:pPr indent="-287999" lvl="2" marL="1296000" marR="0" rtl="0" algn="l">
              <a:spcBef>
                <a:spcPts val="1417"/>
              </a:spcBef>
              <a:spcAft>
                <a:spcPts val="0"/>
              </a:spcAft>
              <a:buClr>
                <a:srgbClr val="000000"/>
              </a:buClr>
              <a:buSzPts val="1800"/>
              <a:buFont typeface="Noto Sans Symbols"/>
              <a:buChar char="−"/>
            </a:pPr>
            <a:r>
              <a:rPr b="0" i="0" lang="zxx" sz="2400" u="none" cap="none" strike="noStrike">
                <a:latin typeface="Arial"/>
                <a:ea typeface="Arial"/>
                <a:cs typeface="Arial"/>
                <a:sym typeface="Arial"/>
              </a:rPr>
              <a:t>"This criterion is often used in computer science, where one algorithm is preferred to another if...</a:t>
            </a:r>
            <a:endParaRPr b="0" i="0" sz="2400" u="none" cap="none" strike="noStrike">
              <a:latin typeface="Arial"/>
              <a:ea typeface="Arial"/>
              <a:cs typeface="Arial"/>
              <a:sym typeface="Arial"/>
            </a:endParaRPr>
          </a:p>
          <a:p>
            <a:pPr indent="-287999" lvl="2" marL="1296000" marR="0" rtl="0" algn="l">
              <a:spcBef>
                <a:spcPts val="850"/>
              </a:spcBef>
              <a:spcAft>
                <a:spcPts val="0"/>
              </a:spcAft>
              <a:buClr>
                <a:srgbClr val="000000"/>
              </a:buClr>
              <a:buSzPts val="1800"/>
              <a:buFont typeface="Noto Sans Symbols"/>
              <a:buChar char="−"/>
            </a:pPr>
            <a:r>
              <a:rPr b="0" i="0" lang="zxx" sz="2400" u="none" cap="none" strike="noStrike">
                <a:latin typeface="Arial"/>
                <a:ea typeface="Arial"/>
                <a:cs typeface="Arial"/>
                <a:sym typeface="Arial"/>
              </a:rPr>
              <a:t> it functions better in the worst case independently of the likelihood of the worst case occurring"</a:t>
            </a:r>
            <a:endParaRPr b="0" i="0" sz="24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8"/>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zxx" sz="4400" u="none" cap="none" strike="noStrike">
                <a:latin typeface="Arial"/>
                <a:ea typeface="Arial"/>
                <a:cs typeface="Arial"/>
                <a:sym typeface="Arial"/>
              </a:rPr>
              <a:t>Finally, games...</a:t>
            </a:r>
            <a:endParaRPr b="0" i="0" sz="4400" u="none" cap="none" strike="noStrike">
              <a:latin typeface="Arial"/>
              <a:ea typeface="Arial"/>
              <a:cs typeface="Arial"/>
              <a:sym typeface="Arial"/>
            </a:endParaRPr>
          </a:p>
        </p:txBody>
      </p:sp>
      <p:sp>
        <p:nvSpPr>
          <p:cNvPr id="120" name="Google Shape;120;p28"/>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i="0" lang="zxx" sz="3200" u="none" cap="none" strike="noStrike">
                <a:latin typeface="Arial"/>
                <a:ea typeface="Arial"/>
                <a:cs typeface="Arial"/>
                <a:sym typeface="Arial"/>
              </a:rPr>
              <a:t>One-person games :(</a:t>
            </a:r>
            <a:endParaRPr b="0" i="0" sz="3200" u="none" cap="none" strike="noStrike">
              <a:latin typeface="Arial"/>
              <a:ea typeface="Arial"/>
              <a:cs typeface="Arial"/>
              <a:sym typeface="Arial"/>
            </a:endParaRPr>
          </a:p>
        </p:txBody>
      </p:sp>
      <p:pic>
        <p:nvPicPr>
          <p:cNvPr id="121" name="Google Shape;121;p28"/>
          <p:cNvPicPr preferRelativeResize="0"/>
          <p:nvPr/>
        </p:nvPicPr>
        <p:blipFill rotWithShape="1">
          <a:blip r:embed="rId3">
            <a:alphaModFix/>
          </a:blip>
          <a:srcRect b="0" l="0" r="0" t="0"/>
          <a:stretch/>
        </p:blipFill>
        <p:spPr>
          <a:xfrm>
            <a:off x="1944000" y="2745000"/>
            <a:ext cx="5940000" cy="4455000"/>
          </a:xfrm>
          <a:prstGeom prst="rect">
            <a:avLst/>
          </a:prstGeom>
          <a:noFill/>
          <a:ln>
            <a:noFill/>
          </a:ln>
        </p:spPr>
      </p:pic>
      <p:pic>
        <p:nvPicPr>
          <p:cNvPr id="122" name="Google Shape;122;p28"/>
          <p:cNvPicPr preferRelativeResize="0"/>
          <p:nvPr/>
        </p:nvPicPr>
        <p:blipFill rotWithShape="1">
          <a:blip r:embed="rId4">
            <a:alphaModFix/>
          </a:blip>
          <a:srcRect b="0" l="0" r="0" t="0"/>
          <a:stretch/>
        </p:blipFill>
        <p:spPr>
          <a:xfrm>
            <a:off x="6480000" y="3960000"/>
            <a:ext cx="1095480" cy="1080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6"/>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Preferences over Lotteries</a:t>
            </a:r>
            <a:endParaRPr b="0" sz="4400" strike="noStrike">
              <a:latin typeface="Arial"/>
              <a:ea typeface="Arial"/>
              <a:cs typeface="Arial"/>
              <a:sym typeface="Arial"/>
            </a:endParaRPr>
          </a:p>
        </p:txBody>
      </p:sp>
      <p:sp>
        <p:nvSpPr>
          <p:cNvPr id="264" name="Google Shape;264;p46"/>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zxx" sz="3200" strike="noStrike">
                <a:latin typeface="Arial"/>
                <a:ea typeface="Arial"/>
                <a:cs typeface="Arial"/>
                <a:sym typeface="Arial"/>
              </a:rPr>
              <a:t>Comparing the most likely prize</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The decision maker considers the prize in each lottery that is most likely (breaking ties in some arbitrary way) and compares two lotteries according to a basic preference relation over </a:t>
            </a:r>
            <a:r>
              <a:rPr b="1" i="1" lang="zxx" sz="2800" u="none" cap="none" strike="noStrike">
                <a:latin typeface="Arial"/>
                <a:ea typeface="Arial"/>
                <a:cs typeface="Arial"/>
                <a:sym typeface="Arial"/>
              </a:rPr>
              <a:t>Z</a:t>
            </a:r>
            <a:endParaRPr b="0" i="0" sz="2800" u="none" cap="none" strike="noStrike">
              <a:latin typeface="Arial"/>
              <a:ea typeface="Arial"/>
              <a:cs typeface="Arial"/>
              <a:sym typeface="Arial"/>
            </a:endParaRPr>
          </a:p>
          <a:p>
            <a:pPr indent="-324000" lvl="0" marL="432000" marR="0" rtl="0" algn="l">
              <a:spcBef>
                <a:spcPts val="1134"/>
              </a:spcBef>
              <a:spcAft>
                <a:spcPts val="0"/>
              </a:spcAft>
              <a:buClr>
                <a:srgbClr val="000000"/>
              </a:buClr>
              <a:buSzPts val="1440"/>
              <a:buFont typeface="Noto Sans Symbols"/>
              <a:buChar char="●"/>
            </a:pPr>
            <a:r>
              <a:rPr b="0" lang="zxx" sz="3200" strike="noStrike">
                <a:latin typeface="Arial"/>
                <a:ea typeface="Arial"/>
                <a:cs typeface="Arial"/>
                <a:sym typeface="Arial"/>
              </a:rPr>
              <a:t>Example</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Selecting a career</a:t>
            </a:r>
            <a:endParaRPr b="0" i="0" sz="28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7"/>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Preferences over Lotteries</a:t>
            </a:r>
            <a:endParaRPr b="0" sz="4400" strike="noStrike">
              <a:latin typeface="Arial"/>
              <a:ea typeface="Arial"/>
              <a:cs typeface="Arial"/>
              <a:sym typeface="Arial"/>
            </a:endParaRPr>
          </a:p>
        </p:txBody>
      </p:sp>
      <p:sp>
        <p:nvSpPr>
          <p:cNvPr id="270" name="Google Shape;270;p47"/>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zxx" sz="3200" strike="noStrike">
                <a:latin typeface="Arial"/>
                <a:ea typeface="Arial"/>
                <a:cs typeface="Arial"/>
                <a:sym typeface="Arial"/>
              </a:rPr>
              <a:t>Lexicographic preferences:</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The prizes are ordered </a:t>
            </a:r>
            <a:r>
              <a:rPr b="1" i="1" lang="zxx" sz="2800" u="none" cap="none" strike="noStrike">
                <a:latin typeface="Arial"/>
                <a:ea typeface="Arial"/>
                <a:cs typeface="Arial"/>
                <a:sym typeface="Arial"/>
              </a:rPr>
              <a:t>z</a:t>
            </a:r>
            <a:r>
              <a:rPr b="1" baseline="-25000" i="1" lang="zxx" sz="2800" u="none" cap="none" strike="noStrike">
                <a:latin typeface="Arial"/>
                <a:ea typeface="Arial"/>
                <a:cs typeface="Arial"/>
                <a:sym typeface="Arial"/>
              </a:rPr>
              <a:t>1</a:t>
            </a:r>
            <a:r>
              <a:rPr b="1" i="1" lang="zxx" sz="2800" u="none" cap="none" strike="noStrike">
                <a:latin typeface="Arial"/>
                <a:ea typeface="Arial"/>
                <a:cs typeface="Arial"/>
                <a:sym typeface="Arial"/>
              </a:rPr>
              <a:t>, . . . , z</a:t>
            </a:r>
            <a:r>
              <a:rPr b="1" baseline="-25000" i="1" lang="zxx" sz="2800" u="none" cap="none" strike="noStrike">
                <a:latin typeface="Arial"/>
                <a:ea typeface="Arial"/>
                <a:cs typeface="Arial"/>
                <a:sym typeface="Arial"/>
              </a:rPr>
              <a:t>K</a:t>
            </a:r>
            <a:r>
              <a:rPr b="0" i="0" lang="zxx" sz="2800" u="none" cap="none" strike="noStrike">
                <a:latin typeface="Arial"/>
                <a:ea typeface="Arial"/>
                <a:cs typeface="Arial"/>
                <a:sym typeface="Arial"/>
              </a:rPr>
              <a:t>, and the lottery </a:t>
            </a:r>
            <a:r>
              <a:rPr b="1" i="1" lang="zxx" sz="2800" u="none" cap="none" strike="noStrike">
                <a:latin typeface="Arial"/>
                <a:ea typeface="Arial"/>
                <a:cs typeface="Arial"/>
                <a:sym typeface="Arial"/>
              </a:rPr>
              <a:t>p</a:t>
            </a:r>
            <a:r>
              <a:rPr b="0" i="0" lang="zxx" sz="2800" u="none" cap="none" strike="noStrike">
                <a:latin typeface="Arial"/>
                <a:ea typeface="Arial"/>
                <a:cs typeface="Arial"/>
                <a:sym typeface="Arial"/>
              </a:rPr>
              <a:t> is preferred to </a:t>
            </a:r>
            <a:r>
              <a:rPr b="1" i="1" lang="zxx" sz="2800" u="none" cap="none" strike="noStrike">
                <a:latin typeface="Arial"/>
                <a:ea typeface="Arial"/>
                <a:cs typeface="Arial"/>
                <a:sym typeface="Arial"/>
              </a:rPr>
              <a:t>q</a:t>
            </a:r>
            <a:r>
              <a:rPr b="0" i="0" lang="zxx" sz="2800" u="none" cap="none" strike="noStrike">
                <a:latin typeface="Arial"/>
                <a:ea typeface="Arial"/>
                <a:cs typeface="Arial"/>
                <a:sym typeface="Arial"/>
              </a:rPr>
              <a:t> if </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260"/>
              <a:buFont typeface="Noto Sans Symbols"/>
              <a:buChar char="●"/>
            </a:pPr>
            <a:r>
              <a:rPr b="1" i="1" lang="zxx" sz="2800" u="none" cap="none" strike="noStrike">
                <a:latin typeface="Arial"/>
                <a:ea typeface="Arial"/>
                <a:cs typeface="Arial"/>
                <a:sym typeface="Arial"/>
              </a:rPr>
              <a:t>(p(z</a:t>
            </a:r>
            <a:r>
              <a:rPr b="1" baseline="-25000" i="1" lang="zxx" sz="2800" u="none" cap="none" strike="noStrike">
                <a:latin typeface="Arial"/>
                <a:ea typeface="Arial"/>
                <a:cs typeface="Arial"/>
                <a:sym typeface="Arial"/>
              </a:rPr>
              <a:t>1</a:t>
            </a:r>
            <a:r>
              <a:rPr b="1" i="1" lang="zxx" sz="2800" u="none" cap="none" strike="noStrike">
                <a:latin typeface="Arial"/>
                <a:ea typeface="Arial"/>
                <a:cs typeface="Arial"/>
                <a:sym typeface="Arial"/>
              </a:rPr>
              <a:t>), . . . , p(z</a:t>
            </a:r>
            <a:r>
              <a:rPr b="1" baseline="-25000" i="1" lang="zxx" sz="2800" u="none" cap="none" strike="noStrike">
                <a:latin typeface="Arial"/>
                <a:ea typeface="Arial"/>
                <a:cs typeface="Arial"/>
                <a:sym typeface="Arial"/>
              </a:rPr>
              <a:t>K</a:t>
            </a:r>
            <a:r>
              <a:rPr b="1" i="1" lang="zxx" sz="2800" u="none" cap="none" strike="noStrike">
                <a:latin typeface="Arial"/>
                <a:ea typeface="Arial"/>
                <a:cs typeface="Arial"/>
                <a:sym typeface="Arial"/>
              </a:rPr>
              <a:t>)) ≥</a:t>
            </a:r>
            <a:r>
              <a:rPr b="1" baseline="-25000" i="1" lang="zxx" sz="2800" u="none" cap="none" strike="noStrike">
                <a:latin typeface="Arial"/>
                <a:ea typeface="Arial"/>
                <a:cs typeface="Arial"/>
                <a:sym typeface="Arial"/>
              </a:rPr>
              <a:t>L</a:t>
            </a:r>
            <a:r>
              <a:rPr b="1" i="1" lang="zxx" sz="2800" u="none" cap="none" strike="noStrike">
                <a:latin typeface="Arial"/>
                <a:ea typeface="Arial"/>
                <a:cs typeface="Arial"/>
                <a:sym typeface="Arial"/>
              </a:rPr>
              <a:t> (q(z</a:t>
            </a:r>
            <a:r>
              <a:rPr b="1" baseline="-25000" i="1" lang="zxx" sz="2800" u="none" cap="none" strike="noStrike">
                <a:latin typeface="Arial"/>
                <a:ea typeface="Arial"/>
                <a:cs typeface="Arial"/>
                <a:sym typeface="Arial"/>
              </a:rPr>
              <a:t>1</a:t>
            </a:r>
            <a:r>
              <a:rPr b="1" i="1" lang="zxx" sz="2800" u="none" cap="none" strike="noStrike">
                <a:latin typeface="Arial"/>
                <a:ea typeface="Arial"/>
                <a:cs typeface="Arial"/>
                <a:sym typeface="Arial"/>
              </a:rPr>
              <a:t>), . . . , q(z</a:t>
            </a:r>
            <a:r>
              <a:rPr b="1" baseline="-25000" i="1" lang="zxx" sz="2800" u="none" cap="none" strike="noStrike">
                <a:latin typeface="Arial"/>
                <a:ea typeface="Arial"/>
                <a:cs typeface="Arial"/>
                <a:sym typeface="Arial"/>
              </a:rPr>
              <a:t>K</a:t>
            </a:r>
            <a:r>
              <a:rPr b="1" i="1" lang="zxx" sz="2800" u="none" cap="none" strike="noStrike">
                <a:latin typeface="Arial"/>
                <a:ea typeface="Arial"/>
                <a:cs typeface="Arial"/>
                <a:sym typeface="Arial"/>
              </a:rPr>
              <a:t>))</a:t>
            </a:r>
            <a:endParaRPr b="0" i="0" sz="2800" u="none" cap="none" strike="noStrike">
              <a:latin typeface="Arial"/>
              <a:ea typeface="Arial"/>
              <a:cs typeface="Arial"/>
              <a:sym typeface="Arial"/>
            </a:endParaRPr>
          </a:p>
          <a:p>
            <a:pPr indent="-324000" lvl="0" marL="432000" marR="0" rtl="0" algn="l">
              <a:spcBef>
                <a:spcPts val="1134"/>
              </a:spcBef>
              <a:spcAft>
                <a:spcPts val="0"/>
              </a:spcAft>
              <a:buClr>
                <a:srgbClr val="000000"/>
              </a:buClr>
              <a:buSzPts val="1440"/>
              <a:buFont typeface="Noto Sans Symbols"/>
              <a:buChar char="●"/>
            </a:pPr>
            <a:r>
              <a:rPr b="0" lang="zxx" sz="3200" strike="noStrike">
                <a:latin typeface="Arial"/>
                <a:ea typeface="Arial"/>
                <a:cs typeface="Arial"/>
                <a:sym typeface="Arial"/>
              </a:rPr>
              <a:t>Example</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choosing a movie to watch</a:t>
            </a:r>
            <a:endParaRPr b="0" i="0" sz="2800" u="none" cap="none" strike="noStrike">
              <a:latin typeface="Arial"/>
              <a:ea typeface="Arial"/>
              <a:cs typeface="Arial"/>
              <a:sym typeface="Arial"/>
            </a:endParaRPr>
          </a:p>
          <a:p>
            <a:pPr indent="-287999" lvl="2" marL="1296000" marR="0" rtl="0" algn="l">
              <a:spcBef>
                <a:spcPts val="1134"/>
              </a:spcBef>
              <a:spcAft>
                <a:spcPts val="0"/>
              </a:spcAft>
              <a:buClr>
                <a:srgbClr val="000000"/>
              </a:buClr>
              <a:buSzPts val="1800"/>
              <a:buFont typeface="Noto Sans Symbols"/>
              <a:buChar char="−"/>
            </a:pPr>
            <a:r>
              <a:rPr b="0" i="0" lang="zxx" sz="2400" u="none" cap="none" strike="noStrike">
                <a:latin typeface="Arial"/>
                <a:ea typeface="Arial"/>
                <a:cs typeface="Arial"/>
                <a:sym typeface="Arial"/>
              </a:rPr>
              <a:t>explosions ≻</a:t>
            </a:r>
            <a:r>
              <a:rPr b="0" baseline="-25000" i="0" lang="zxx" sz="2400" u="none" cap="none" strike="noStrike">
                <a:latin typeface="Arial"/>
                <a:ea typeface="Arial"/>
                <a:cs typeface="Arial"/>
                <a:sym typeface="Arial"/>
              </a:rPr>
              <a:t>1</a:t>
            </a:r>
            <a:r>
              <a:rPr b="0" i="0" lang="zxx" sz="2400" u="none" cap="none" strike="noStrike">
                <a:latin typeface="Arial"/>
                <a:ea typeface="Arial"/>
                <a:cs typeface="Arial"/>
                <a:sym typeface="Arial"/>
              </a:rPr>
              <a:t> funny ≻</a:t>
            </a:r>
            <a:r>
              <a:rPr b="0" baseline="-25000" i="0" lang="zxx" sz="2400" u="none" cap="none" strike="noStrike">
                <a:latin typeface="Arial"/>
                <a:ea typeface="Arial"/>
                <a:cs typeface="Arial"/>
                <a:sym typeface="Arial"/>
              </a:rPr>
              <a:t>2</a:t>
            </a:r>
            <a:r>
              <a:rPr b="0" i="0" lang="zxx" sz="2400" u="none" cap="none" strike="noStrike">
                <a:latin typeface="Arial"/>
                <a:ea typeface="Arial"/>
                <a:cs typeface="Arial"/>
                <a:sym typeface="Arial"/>
              </a:rPr>
              <a:t> romance ≻</a:t>
            </a:r>
            <a:r>
              <a:rPr b="0" baseline="-25000" i="0" lang="zxx" sz="2400" u="none" cap="none" strike="noStrike">
                <a:latin typeface="Arial"/>
                <a:ea typeface="Arial"/>
                <a:cs typeface="Arial"/>
                <a:sym typeface="Arial"/>
              </a:rPr>
              <a:t>3</a:t>
            </a:r>
            <a:r>
              <a:rPr b="0" i="0" lang="zxx" sz="2400" u="none" cap="none" strike="noStrike">
                <a:latin typeface="Arial"/>
                <a:ea typeface="Arial"/>
                <a:cs typeface="Arial"/>
                <a:sym typeface="Arial"/>
              </a:rPr>
              <a:t> etc</a:t>
            </a:r>
            <a:endParaRPr b="0" i="0" sz="24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0">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8"/>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Preferences over Lotteries</a:t>
            </a:r>
            <a:endParaRPr b="0" sz="4400" strike="noStrike">
              <a:latin typeface="Arial"/>
              <a:ea typeface="Arial"/>
              <a:cs typeface="Arial"/>
              <a:sym typeface="Arial"/>
            </a:endParaRPr>
          </a:p>
        </p:txBody>
      </p:sp>
      <p:sp>
        <p:nvSpPr>
          <p:cNvPr id="276" name="Google Shape;276;p48"/>
          <p:cNvSpPr txBox="1"/>
          <p:nvPr/>
        </p:nvSpPr>
        <p:spPr>
          <a:xfrm>
            <a:off x="504000" y="1769045"/>
            <a:ext cx="9071700" cy="27627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zxx" sz="3200" strike="noStrike">
                <a:latin typeface="Arial"/>
                <a:ea typeface="Arial"/>
                <a:cs typeface="Arial"/>
                <a:sym typeface="Arial"/>
              </a:rPr>
              <a:t>Expected utility:</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A number </a:t>
            </a:r>
            <a:r>
              <a:rPr b="1" i="1" lang="zxx" sz="2800" u="none" cap="none" strike="noStrike">
                <a:latin typeface="Arial"/>
                <a:ea typeface="Arial"/>
                <a:cs typeface="Arial"/>
                <a:sym typeface="Arial"/>
              </a:rPr>
              <a:t>v(z)</a:t>
            </a:r>
            <a:r>
              <a:rPr b="0" i="0" lang="zxx" sz="2800" u="none" cap="none" strike="noStrike">
                <a:latin typeface="Arial"/>
                <a:ea typeface="Arial"/>
                <a:cs typeface="Arial"/>
                <a:sym typeface="Arial"/>
              </a:rPr>
              <a:t> is attached to each prize, and a lottery </a:t>
            </a:r>
            <a:r>
              <a:rPr b="1" i="1" lang="zxx" sz="2800" u="none" cap="none" strike="noStrike">
                <a:latin typeface="Arial"/>
                <a:ea typeface="Arial"/>
                <a:cs typeface="Arial"/>
                <a:sym typeface="Arial"/>
              </a:rPr>
              <a:t>p</a:t>
            </a:r>
            <a:r>
              <a:rPr b="0" i="0" lang="zxx" sz="2800" u="none" cap="none" strike="noStrike">
                <a:latin typeface="Arial"/>
                <a:ea typeface="Arial"/>
                <a:cs typeface="Arial"/>
                <a:sym typeface="Arial"/>
              </a:rPr>
              <a:t> is evaluated according to its expected </a:t>
            </a:r>
            <a:r>
              <a:rPr b="1" i="1" lang="zxx" sz="2800" u="none" cap="none" strike="noStrike">
                <a:latin typeface="Arial"/>
                <a:ea typeface="Arial"/>
                <a:cs typeface="Arial"/>
                <a:sym typeface="Arial"/>
              </a:rPr>
              <a:t>v</a:t>
            </a:r>
            <a:r>
              <a:rPr b="0" i="0" lang="zxx" sz="2800" u="none" cap="none" strike="noStrike">
                <a:latin typeface="Arial"/>
                <a:ea typeface="Arial"/>
                <a:cs typeface="Arial"/>
                <a:sym typeface="Arial"/>
              </a:rPr>
              <a:t>, that is, according to Σ</a:t>
            </a:r>
            <a:r>
              <a:rPr b="0" baseline="-25000" i="0" lang="zxx" sz="2800" u="none" cap="none" strike="noStrike">
                <a:latin typeface="Arial"/>
                <a:ea typeface="Arial"/>
                <a:cs typeface="Arial"/>
                <a:sym typeface="Arial"/>
              </a:rPr>
              <a:t>z</a:t>
            </a:r>
            <a:r>
              <a:rPr b="1" i="1" lang="zxx" sz="2800" u="none" cap="none" strike="noStrike">
                <a:latin typeface="Arial"/>
                <a:ea typeface="Arial"/>
                <a:cs typeface="Arial"/>
                <a:sym typeface="Arial"/>
              </a:rPr>
              <a:t>p(z)v(z)</a:t>
            </a:r>
            <a:endParaRPr b="0" i="0" sz="2800" u="none" cap="none" strike="noStrike">
              <a:latin typeface="Arial"/>
              <a:ea typeface="Arial"/>
              <a:cs typeface="Arial"/>
              <a:sym typeface="Arial"/>
            </a:endParaRPr>
          </a:p>
          <a:p>
            <a:pPr indent="-323999" lvl="1" marL="864000" marR="0" rtl="0" algn="l">
              <a:spcBef>
                <a:spcPts val="1134"/>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Thus,</a:t>
            </a:r>
            <a:endParaRPr b="0" i="0" sz="2800" u="none" cap="none" strike="noStrike">
              <a:latin typeface="Arial"/>
              <a:ea typeface="Arial"/>
              <a:cs typeface="Arial"/>
              <a:sym typeface="Arial"/>
            </a:endParaRPr>
          </a:p>
        </p:txBody>
      </p:sp>
      <p:pic>
        <p:nvPicPr>
          <p:cNvPr id="277" name="Google Shape;277;p48"/>
          <p:cNvPicPr preferRelativeResize="0"/>
          <p:nvPr/>
        </p:nvPicPr>
        <p:blipFill rotWithShape="1">
          <a:blip r:embed="rId3">
            <a:alphaModFix/>
          </a:blip>
          <a:srcRect b="0" l="0" r="0" t="0"/>
          <a:stretch/>
        </p:blipFill>
        <p:spPr>
          <a:xfrm>
            <a:off x="634320" y="4727160"/>
            <a:ext cx="8786880" cy="478440"/>
          </a:xfrm>
          <a:prstGeom prst="rect">
            <a:avLst/>
          </a:prstGeom>
          <a:noFill/>
          <a:ln>
            <a:noFill/>
          </a:ln>
        </p:spPr>
      </p:pic>
      <p:sp>
        <p:nvSpPr>
          <p:cNvPr id="278" name="Google Shape;278;p48"/>
          <p:cNvSpPr txBox="1"/>
          <p:nvPr/>
        </p:nvSpPr>
        <p:spPr>
          <a:xfrm>
            <a:off x="504463" y="5536998"/>
            <a:ext cx="9071700" cy="1777500"/>
          </a:xfrm>
          <a:prstGeom prst="rect">
            <a:avLst/>
          </a:prstGeom>
          <a:noFill/>
          <a:ln>
            <a:noFill/>
          </a:ln>
        </p:spPr>
        <p:txBody>
          <a:bodyPr anchorCtr="0" anchor="t" bIns="0" lIns="0" spcFirstLastPara="1" rIns="0" wrap="square" tIns="0">
            <a:noAutofit/>
          </a:bodyPr>
          <a:lstStyle/>
          <a:p>
            <a:pPr indent="-323999" lvl="0" marL="431999" marR="0" rtl="0" algn="l">
              <a:spcBef>
                <a:spcPts val="1417"/>
              </a:spcBef>
              <a:spcAft>
                <a:spcPts val="0"/>
              </a:spcAft>
              <a:buClr>
                <a:srgbClr val="000000"/>
              </a:buClr>
              <a:buSzPts val="1440"/>
              <a:buFont typeface="Noto Sans Symbols"/>
              <a:buChar char="●"/>
            </a:pPr>
            <a:r>
              <a:rPr b="0" lang="zxx" sz="3200" strike="noStrike">
                <a:latin typeface="Arial"/>
                <a:ea typeface="Arial"/>
                <a:cs typeface="Arial"/>
                <a:sym typeface="Arial"/>
              </a:rPr>
              <a:t>Example</a:t>
            </a:r>
            <a:endParaRPr b="0" sz="3200" strike="noStrike">
              <a:latin typeface="Arial"/>
              <a:ea typeface="Arial"/>
              <a:cs typeface="Arial"/>
              <a:sym typeface="Arial"/>
            </a:endParaRPr>
          </a:p>
          <a:p>
            <a:pPr indent="-323999" lvl="1" marL="864000" marR="0" rtl="0" algn="l">
              <a:spcBef>
                <a:spcPts val="1417"/>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Games in a casino</a:t>
            </a:r>
            <a:endParaRPr b="0" i="0" sz="28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0" st="0"/>
                                            </p:txEl>
                                          </p:spTgt>
                                        </p:tgtEl>
                                        <p:attrNameLst>
                                          <p:attrName>style.visibility</p:attrName>
                                        </p:attrNameLst>
                                      </p:cBhvr>
                                      <p:to>
                                        <p:strVal val="visible"/>
                                      </p:to>
                                    </p:set>
                                    <p:animEffect filter="fade" transition="in">
                                      <p:cBhvr>
                                        <p:cTn dur="1"/>
                                        <p:tgtEl>
                                          <p:spTgt spid="27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1" st="1"/>
                                            </p:txEl>
                                          </p:spTgt>
                                        </p:tgtEl>
                                        <p:attrNameLst>
                                          <p:attrName>style.visibility</p:attrName>
                                        </p:attrNameLst>
                                      </p:cBhvr>
                                      <p:to>
                                        <p:strVal val="visible"/>
                                      </p:to>
                                    </p:set>
                                    <p:animEffect filter="fade" transition="in">
                                      <p:cBhvr>
                                        <p:cTn dur="1"/>
                                        <p:tgtEl>
                                          <p:spTgt spid="278">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9"/>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Preferences over Lotteries</a:t>
            </a:r>
            <a:endParaRPr b="0" sz="4400" strike="noStrike">
              <a:latin typeface="Arial"/>
              <a:ea typeface="Arial"/>
              <a:cs typeface="Arial"/>
              <a:sym typeface="Arial"/>
            </a:endParaRPr>
          </a:p>
        </p:txBody>
      </p:sp>
      <p:sp>
        <p:nvSpPr>
          <p:cNvPr id="284" name="Google Shape;284;p49"/>
          <p:cNvSpPr txBox="1"/>
          <p:nvPr/>
        </p:nvSpPr>
        <p:spPr>
          <a:xfrm>
            <a:off x="504000" y="1769040"/>
            <a:ext cx="9071640" cy="525096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zxx" sz="3200" strike="noStrike">
                <a:latin typeface="Arial"/>
                <a:ea typeface="Arial"/>
                <a:cs typeface="Arial"/>
                <a:sym typeface="Arial"/>
              </a:rPr>
              <a:t>Examples could be even richer...</a:t>
            </a:r>
            <a:endParaRPr b="0" sz="3200" strike="noStrike">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50"/>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Preferences over Lotteries</a:t>
            </a:r>
            <a:endParaRPr b="0" sz="4400" strike="noStrike">
              <a:latin typeface="Arial"/>
              <a:ea typeface="Arial"/>
              <a:cs typeface="Arial"/>
              <a:sym typeface="Arial"/>
            </a:endParaRPr>
          </a:p>
        </p:txBody>
      </p:sp>
      <p:sp>
        <p:nvSpPr>
          <p:cNvPr id="290" name="Google Shape;290;p50"/>
          <p:cNvSpPr txBox="1"/>
          <p:nvPr/>
        </p:nvSpPr>
        <p:spPr>
          <a:xfrm>
            <a:off x="504000" y="1769040"/>
            <a:ext cx="9071640" cy="525096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zxx" sz="3200" strike="noStrike">
                <a:latin typeface="Arial"/>
                <a:ea typeface="Arial"/>
                <a:cs typeface="Arial"/>
                <a:sym typeface="Arial"/>
              </a:rPr>
              <a:t>The richness of examples calls for the </a:t>
            </a:r>
            <a:r>
              <a:rPr b="0" lang="zxx" sz="3200" u="sng" strike="noStrike">
                <a:solidFill>
                  <a:srgbClr val="FF0000"/>
                </a:solidFill>
                <a:latin typeface="Arial"/>
                <a:ea typeface="Arial"/>
                <a:cs typeface="Arial"/>
                <a:sym typeface="Arial"/>
              </a:rPr>
              <a:t>classification of preference relations</a:t>
            </a:r>
            <a:r>
              <a:rPr b="0" lang="zxx" sz="3200" strike="noStrike">
                <a:latin typeface="Arial"/>
                <a:ea typeface="Arial"/>
                <a:cs typeface="Arial"/>
                <a:sym typeface="Arial"/>
              </a:rPr>
              <a:t> over lotteries</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zxx" sz="3200" strike="noStrike">
                <a:latin typeface="Arial"/>
                <a:ea typeface="Arial"/>
                <a:cs typeface="Arial"/>
                <a:sym typeface="Arial"/>
              </a:rPr>
              <a:t>Study of properties that these relations satisfy</a:t>
            </a:r>
            <a:endParaRPr b="0" sz="32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0">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51"/>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Preferences over Lotteries</a:t>
            </a:r>
            <a:endParaRPr b="0" sz="4400" strike="noStrike">
              <a:latin typeface="Arial"/>
              <a:ea typeface="Arial"/>
              <a:cs typeface="Arial"/>
              <a:sym typeface="Arial"/>
            </a:endParaRPr>
          </a:p>
        </p:txBody>
      </p:sp>
      <p:sp>
        <p:nvSpPr>
          <p:cNvPr id="296" name="Google Shape;296;p51"/>
          <p:cNvSpPr txBox="1"/>
          <p:nvPr/>
        </p:nvSpPr>
        <p:spPr>
          <a:xfrm>
            <a:off x="504000" y="1769040"/>
            <a:ext cx="9071640" cy="525096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zxx" sz="3200" strike="noStrike">
                <a:latin typeface="Arial"/>
                <a:ea typeface="Arial"/>
                <a:cs typeface="Arial"/>
                <a:sym typeface="Arial"/>
              </a:rPr>
              <a:t>Formally state general principles (axioms) that may apply to preferences over the space of lotteries</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Consistency requirement </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Procedural aspect of decision making</a:t>
            </a:r>
            <a:endParaRPr b="0" i="0" sz="2800" u="none" cap="none" strike="noStrike">
              <a:latin typeface="Arial"/>
              <a:ea typeface="Arial"/>
              <a:cs typeface="Arial"/>
              <a:sym typeface="Arial"/>
            </a:endParaRPr>
          </a:p>
        </p:txBody>
      </p:sp>
      <p:pic>
        <p:nvPicPr>
          <p:cNvPr id="297" name="Google Shape;297;p51"/>
          <p:cNvPicPr preferRelativeResize="0"/>
          <p:nvPr/>
        </p:nvPicPr>
        <p:blipFill rotWithShape="1">
          <a:blip r:embed="rId3">
            <a:alphaModFix/>
          </a:blip>
          <a:srcRect b="0" l="0" r="0" t="0"/>
          <a:stretch/>
        </p:blipFill>
        <p:spPr>
          <a:xfrm>
            <a:off x="1152000" y="4716000"/>
            <a:ext cx="1800000" cy="2400840"/>
          </a:xfrm>
          <a:prstGeom prst="rect">
            <a:avLst/>
          </a:prstGeom>
          <a:noFill/>
          <a:ln>
            <a:noFill/>
          </a:ln>
        </p:spPr>
      </p:pic>
      <p:pic>
        <p:nvPicPr>
          <p:cNvPr id="298" name="Google Shape;298;p51"/>
          <p:cNvPicPr preferRelativeResize="0"/>
          <p:nvPr/>
        </p:nvPicPr>
        <p:blipFill rotWithShape="1">
          <a:blip r:embed="rId4">
            <a:alphaModFix/>
          </a:blip>
          <a:srcRect b="0" l="0" r="0" t="0"/>
          <a:stretch/>
        </p:blipFill>
        <p:spPr>
          <a:xfrm>
            <a:off x="7211520" y="4680360"/>
            <a:ext cx="1500480" cy="251964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2"/>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Preferences over Lotteries</a:t>
            </a:r>
            <a:endParaRPr b="0" sz="4400" strike="noStrike">
              <a:latin typeface="Arial"/>
              <a:ea typeface="Arial"/>
              <a:cs typeface="Arial"/>
              <a:sym typeface="Arial"/>
            </a:endParaRPr>
          </a:p>
        </p:txBody>
      </p:sp>
      <p:sp>
        <p:nvSpPr>
          <p:cNvPr id="304" name="Google Shape;304;p52"/>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zxx" sz="3200" strike="noStrike">
                <a:latin typeface="Arial"/>
                <a:ea typeface="Arial"/>
                <a:cs typeface="Arial"/>
                <a:sym typeface="Arial"/>
              </a:rPr>
              <a:t>A set of axioms characterizing a family of preferences is a justification for focusing on that specific family</a:t>
            </a:r>
            <a:endParaRPr b="0" sz="3200" strike="noStrike">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3"/>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Preferences over Lotteries</a:t>
            </a:r>
            <a:endParaRPr b="0" sz="4400" strike="noStrike">
              <a:latin typeface="Arial"/>
              <a:ea typeface="Arial"/>
              <a:cs typeface="Arial"/>
              <a:sym typeface="Arial"/>
            </a:endParaRPr>
          </a:p>
        </p:txBody>
      </p:sp>
      <p:sp>
        <p:nvSpPr>
          <p:cNvPr id="310" name="Google Shape;310;p53"/>
          <p:cNvSpPr txBox="1"/>
          <p:nvPr/>
        </p:nvSpPr>
        <p:spPr>
          <a:xfrm>
            <a:off x="504000" y="1769040"/>
            <a:ext cx="9071640" cy="525096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zxx" sz="3200" strike="noStrike">
                <a:latin typeface="Arial"/>
                <a:ea typeface="Arial"/>
                <a:cs typeface="Arial"/>
                <a:sym typeface="Arial"/>
              </a:rPr>
              <a:t>What are the desired properties of choice procedures over lotteries?</a:t>
            </a:r>
            <a:endParaRPr b="0" sz="3200" strike="noStrike">
              <a:latin typeface="Arial"/>
              <a:ea typeface="Arial"/>
              <a:cs typeface="Arial"/>
              <a:sym typeface="Arial"/>
            </a:endParaRPr>
          </a:p>
          <a:p>
            <a:pPr indent="-232559" lvl="0" marL="432000" marR="0" rtl="0" algn="l">
              <a:spcBef>
                <a:spcPts val="1417"/>
              </a:spcBef>
              <a:spcAft>
                <a:spcPts val="0"/>
              </a:spcAft>
              <a:buClr>
                <a:srgbClr val="000000"/>
              </a:buClr>
              <a:buSzPts val="1440"/>
              <a:buFont typeface="Noto Sans Symbols"/>
              <a:buNone/>
            </a:pPr>
            <a:r>
              <a:t/>
            </a:r>
            <a:endParaRPr b="0" sz="3200" strike="noStrike">
              <a:latin typeface="Arial"/>
              <a:ea typeface="Arial"/>
              <a:cs typeface="Arial"/>
              <a:sym typeface="Arial"/>
            </a:endParaRPr>
          </a:p>
        </p:txBody>
      </p:sp>
      <p:pic>
        <p:nvPicPr>
          <p:cNvPr id="311" name="Google Shape;311;p53"/>
          <p:cNvPicPr preferRelativeResize="0"/>
          <p:nvPr/>
        </p:nvPicPr>
        <p:blipFill rotWithShape="1">
          <a:blip r:embed="rId3">
            <a:alphaModFix/>
          </a:blip>
          <a:srcRect b="0" l="0" r="0" t="0"/>
          <a:stretch/>
        </p:blipFill>
        <p:spPr>
          <a:xfrm>
            <a:off x="3320280" y="3600000"/>
            <a:ext cx="2979720" cy="3240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4"/>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457200" marR="0" rtl="0" algn="ctr">
              <a:spcBef>
                <a:spcPts val="0"/>
              </a:spcBef>
              <a:spcAft>
                <a:spcPts val="0"/>
              </a:spcAft>
              <a:buNone/>
            </a:pPr>
            <a:r>
              <a:rPr b="0" lang="zxx" sz="4400" strike="noStrike">
                <a:latin typeface="Arial"/>
                <a:ea typeface="Arial"/>
                <a:cs typeface="Arial"/>
                <a:sym typeface="Arial"/>
              </a:rPr>
              <a:t>von Neumann and Morgenstern Axiomatization</a:t>
            </a:r>
            <a:endParaRPr b="0" sz="4400" strike="noStrike">
              <a:latin typeface="Arial"/>
              <a:ea typeface="Arial"/>
              <a:cs typeface="Arial"/>
              <a:sym typeface="Arial"/>
            </a:endParaRPr>
          </a:p>
        </p:txBody>
      </p:sp>
      <p:sp>
        <p:nvSpPr>
          <p:cNvPr id="317" name="Google Shape;317;p54"/>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zxx" sz="3200" strike="noStrike">
                <a:latin typeface="Arial"/>
                <a:ea typeface="Arial"/>
                <a:cs typeface="Arial"/>
                <a:sym typeface="Arial"/>
              </a:rPr>
              <a:t>Six axioms are usually presented</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zxx" sz="2800" u="none" cap="none" strike="noStrike">
                <a:solidFill>
                  <a:srgbClr val="000000"/>
                </a:solidFill>
                <a:latin typeface="Arial"/>
                <a:ea typeface="Arial"/>
                <a:cs typeface="Arial"/>
                <a:sym typeface="Arial"/>
              </a:rPr>
              <a:t>ordering of alternatives</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260"/>
              <a:buFont typeface="Noto Sans Symbols"/>
              <a:buChar char="●"/>
            </a:pPr>
            <a:r>
              <a:rPr b="0" i="0" lang="zxx" sz="2800" u="none" cap="none" strike="noStrike">
                <a:solidFill>
                  <a:srgbClr val="000000"/>
                </a:solidFill>
                <a:latin typeface="Arial"/>
                <a:ea typeface="Arial"/>
                <a:cs typeface="Arial"/>
                <a:sym typeface="Arial"/>
              </a:rPr>
              <a:t>reduction of compound lotteries</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260"/>
              <a:buFont typeface="Noto Sans Symbols"/>
              <a:buChar char="●"/>
            </a:pPr>
            <a:r>
              <a:rPr b="0" i="0" lang="zxx" sz="2800" u="none" cap="none" strike="noStrike">
                <a:solidFill>
                  <a:srgbClr val="000000"/>
                </a:solidFill>
                <a:latin typeface="Arial"/>
                <a:ea typeface="Arial"/>
                <a:cs typeface="Arial"/>
                <a:sym typeface="Arial"/>
              </a:rPr>
              <a:t>continuity</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260"/>
              <a:buFont typeface="Noto Sans Symbols"/>
              <a:buChar char="●"/>
            </a:pPr>
            <a:r>
              <a:rPr b="0" i="0" lang="zxx" sz="2800" u="none" cap="none" strike="noStrike">
                <a:solidFill>
                  <a:srgbClr val="000000"/>
                </a:solidFill>
                <a:latin typeface="Arial"/>
                <a:ea typeface="Arial"/>
                <a:cs typeface="Arial"/>
                <a:sym typeface="Arial"/>
              </a:rPr>
              <a:t>substitutability</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260"/>
              <a:buFont typeface="Noto Sans Symbols"/>
              <a:buChar char="●"/>
            </a:pPr>
            <a:r>
              <a:rPr b="0" i="0" lang="zxx" sz="2800" u="none" cap="none" strike="noStrike">
                <a:solidFill>
                  <a:srgbClr val="000000"/>
                </a:solidFill>
                <a:latin typeface="Arial"/>
                <a:ea typeface="Arial"/>
                <a:cs typeface="Arial"/>
                <a:sym typeface="Arial"/>
              </a:rPr>
              <a:t>transitivity</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260"/>
              <a:buFont typeface="Noto Sans Symbols"/>
              <a:buChar char="●"/>
            </a:pPr>
            <a:r>
              <a:rPr b="0" i="0" lang="zxx" sz="2800" u="none" cap="none" strike="noStrike">
                <a:solidFill>
                  <a:srgbClr val="000000"/>
                </a:solidFill>
                <a:latin typeface="Arial"/>
                <a:ea typeface="Arial"/>
                <a:cs typeface="Arial"/>
                <a:sym typeface="Arial"/>
              </a:rPr>
              <a:t>monotonicity</a:t>
            </a:r>
            <a:endParaRPr b="0" i="0" sz="28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7">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5"/>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An axiomatic treatment of utility</a:t>
            </a:r>
            <a:endParaRPr b="0" sz="4400" strike="noStrike">
              <a:latin typeface="Arial"/>
              <a:ea typeface="Arial"/>
              <a:cs typeface="Arial"/>
              <a:sym typeface="Arial"/>
            </a:endParaRPr>
          </a:p>
        </p:txBody>
      </p:sp>
      <p:sp>
        <p:nvSpPr>
          <p:cNvPr id="323" name="Google Shape;323;p55"/>
          <p:cNvSpPr txBox="1"/>
          <p:nvPr/>
        </p:nvSpPr>
        <p:spPr>
          <a:xfrm>
            <a:off x="504000" y="1769040"/>
            <a:ext cx="9071640" cy="445068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1" lang="zxx" sz="3200" strike="noStrike">
                <a:solidFill>
                  <a:srgbClr val="FF0000"/>
                </a:solidFill>
                <a:latin typeface="Arial"/>
                <a:ea typeface="Arial"/>
                <a:cs typeface="Arial"/>
                <a:sym typeface="Arial"/>
              </a:rPr>
              <a:t>Assumption 1</a:t>
            </a:r>
            <a:r>
              <a:rPr b="0" lang="zxx" sz="3200" strike="noStrike">
                <a:latin typeface="Arial"/>
                <a:ea typeface="Arial"/>
                <a:cs typeface="Arial"/>
                <a:sym typeface="Arial"/>
              </a:rPr>
              <a:t>: </a:t>
            </a:r>
            <a:r>
              <a:rPr b="0" lang="zxx" sz="3200" u="sng" strike="noStrike">
                <a:latin typeface="Arial"/>
                <a:ea typeface="Arial"/>
                <a:cs typeface="Arial"/>
                <a:sym typeface="Arial"/>
              </a:rPr>
              <a:t>ordering of alternatives</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The </a:t>
            </a:r>
            <a:r>
              <a:rPr b="1" i="0" lang="zxx" sz="2800" u="none" cap="none" strike="noStrike">
                <a:solidFill>
                  <a:srgbClr val="0000FF"/>
                </a:solidFill>
                <a:latin typeface="Arial"/>
                <a:ea typeface="Arial"/>
                <a:cs typeface="Arial"/>
                <a:sym typeface="Arial"/>
              </a:rPr>
              <a:t>preference relation </a:t>
            </a:r>
            <a:r>
              <a:rPr b="1" i="1" lang="zxx" sz="2800" u="none" cap="none" strike="noStrike">
                <a:solidFill>
                  <a:srgbClr val="0000FF"/>
                </a:solidFill>
                <a:latin typeface="Arial"/>
                <a:ea typeface="Arial"/>
                <a:cs typeface="Arial"/>
                <a:sym typeface="Arial"/>
              </a:rPr>
              <a:t>≿</a:t>
            </a:r>
            <a:r>
              <a:rPr b="0" i="0" lang="zxx" sz="2800" u="none" cap="none" strike="noStrike">
                <a:latin typeface="Arial"/>
                <a:ea typeface="Arial"/>
                <a:cs typeface="Arial"/>
                <a:sym typeface="Arial"/>
              </a:rPr>
              <a:t> between two prizes </a:t>
            </a:r>
            <a:r>
              <a:rPr b="1" i="1" lang="zxx" sz="2800" u="none" cap="none" strike="noStrike">
                <a:latin typeface="Arial"/>
                <a:ea typeface="Arial"/>
                <a:cs typeface="Arial"/>
                <a:sym typeface="Arial"/>
              </a:rPr>
              <a:t>z</a:t>
            </a:r>
            <a:r>
              <a:rPr b="1" baseline="-25000" i="1" lang="zxx" sz="2800" u="none" cap="none" strike="noStrike">
                <a:latin typeface="Arial"/>
                <a:ea typeface="Arial"/>
                <a:cs typeface="Arial"/>
                <a:sym typeface="Arial"/>
              </a:rPr>
              <a:t>i</a:t>
            </a:r>
            <a:r>
              <a:rPr b="0" i="0" lang="zxx" sz="2800" u="none" cap="none" strike="noStrike">
                <a:latin typeface="Arial"/>
                <a:ea typeface="Arial"/>
                <a:cs typeface="Arial"/>
                <a:sym typeface="Arial"/>
              </a:rPr>
              <a:t> and </a:t>
            </a:r>
            <a:r>
              <a:rPr b="1" i="1" lang="zxx" sz="2800" u="none" cap="none" strike="noStrike">
                <a:latin typeface="Arial"/>
                <a:ea typeface="Arial"/>
                <a:cs typeface="Arial"/>
                <a:sym typeface="Arial"/>
              </a:rPr>
              <a:t>z</a:t>
            </a:r>
            <a:r>
              <a:rPr b="1" baseline="-25000" i="1" lang="zxx" sz="2800" u="none" cap="none" strike="noStrike">
                <a:latin typeface="Arial"/>
                <a:ea typeface="Arial"/>
                <a:cs typeface="Arial"/>
                <a:sym typeface="Arial"/>
              </a:rPr>
              <a:t>j</a:t>
            </a:r>
            <a:r>
              <a:rPr b="0" i="0" lang="zxx" sz="2800" u="none" cap="none" strike="noStrike">
                <a:latin typeface="Arial"/>
                <a:ea typeface="Arial"/>
                <a:cs typeface="Arial"/>
                <a:sym typeface="Arial"/>
              </a:rPr>
              <a:t> is </a:t>
            </a:r>
            <a:r>
              <a:rPr b="0" i="0" lang="zxx" sz="2800" u="sng" cap="none" strike="noStrike">
                <a:latin typeface="Arial"/>
                <a:ea typeface="Arial"/>
                <a:cs typeface="Arial"/>
                <a:sym typeface="Arial"/>
              </a:rPr>
              <a:t>transitive</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Either </a:t>
            </a:r>
            <a:r>
              <a:rPr b="1" i="1" lang="zxx" sz="2800" u="none" cap="none" strike="noStrike">
                <a:latin typeface="Arial"/>
                <a:ea typeface="Arial"/>
                <a:cs typeface="Arial"/>
                <a:sym typeface="Arial"/>
              </a:rPr>
              <a:t>z</a:t>
            </a:r>
            <a:r>
              <a:rPr b="1" baseline="-25000" i="1" lang="zxx" sz="2800" u="none" cap="none" strike="noStrike">
                <a:latin typeface="Arial"/>
                <a:ea typeface="Arial"/>
                <a:cs typeface="Arial"/>
                <a:sym typeface="Arial"/>
              </a:rPr>
              <a:t>i</a:t>
            </a:r>
            <a:r>
              <a:rPr b="1" i="1" lang="zxx" sz="2800" u="none" cap="none" strike="noStrike">
                <a:latin typeface="Arial"/>
                <a:ea typeface="Arial"/>
                <a:cs typeface="Arial"/>
                <a:sym typeface="Arial"/>
              </a:rPr>
              <a:t> ≿ z</a:t>
            </a:r>
            <a:r>
              <a:rPr b="1" baseline="-25000" i="1" lang="zxx" sz="2800" u="none" cap="none" strike="noStrike">
                <a:latin typeface="Arial"/>
                <a:ea typeface="Arial"/>
                <a:cs typeface="Arial"/>
                <a:sym typeface="Arial"/>
              </a:rPr>
              <a:t>j</a:t>
            </a:r>
            <a:r>
              <a:rPr b="0" i="0" lang="zxx" sz="2800" u="none" cap="none" strike="noStrike">
                <a:latin typeface="Arial"/>
                <a:ea typeface="Arial"/>
                <a:cs typeface="Arial"/>
                <a:sym typeface="Arial"/>
              </a:rPr>
              <a:t> or </a:t>
            </a:r>
            <a:r>
              <a:rPr b="1" i="1" lang="zxx" sz="2800" u="none" cap="none" strike="noStrike">
                <a:latin typeface="Arial"/>
                <a:ea typeface="Arial"/>
                <a:cs typeface="Arial"/>
                <a:sym typeface="Arial"/>
              </a:rPr>
              <a:t>z</a:t>
            </a:r>
            <a:r>
              <a:rPr b="1" baseline="-25000" i="1" lang="zxx" sz="2800" u="none" cap="none" strike="noStrike">
                <a:latin typeface="Arial"/>
                <a:ea typeface="Arial"/>
                <a:cs typeface="Arial"/>
                <a:sym typeface="Arial"/>
              </a:rPr>
              <a:t>j</a:t>
            </a:r>
            <a:r>
              <a:rPr b="1" i="1" lang="zxx" sz="2800" u="none" cap="none" strike="noStrike">
                <a:latin typeface="Arial"/>
                <a:ea typeface="Arial"/>
                <a:cs typeface="Arial"/>
                <a:sym typeface="Arial"/>
              </a:rPr>
              <a:t> ≿ z</a:t>
            </a:r>
            <a:r>
              <a:rPr b="1" baseline="-25000" i="1" lang="zxx" sz="2800" u="none" cap="none" strike="noStrike">
                <a:latin typeface="Arial"/>
                <a:ea typeface="Arial"/>
                <a:cs typeface="Arial"/>
                <a:sym typeface="Arial"/>
              </a:rPr>
              <a:t>i</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If </a:t>
            </a:r>
            <a:r>
              <a:rPr b="1" i="1" lang="zxx" sz="2800" u="none" cap="none" strike="noStrike">
                <a:latin typeface="Arial"/>
                <a:ea typeface="Arial"/>
                <a:cs typeface="Arial"/>
                <a:sym typeface="Arial"/>
              </a:rPr>
              <a:t>z</a:t>
            </a:r>
            <a:r>
              <a:rPr b="1" baseline="-25000" i="1" lang="zxx" sz="2800" u="none" cap="none" strike="noStrike">
                <a:latin typeface="Arial"/>
                <a:ea typeface="Arial"/>
                <a:cs typeface="Arial"/>
                <a:sym typeface="Arial"/>
              </a:rPr>
              <a:t>i</a:t>
            </a:r>
            <a:r>
              <a:rPr b="1" i="1" lang="zxx" sz="2800" u="none" cap="none" strike="noStrike">
                <a:latin typeface="Arial"/>
                <a:ea typeface="Arial"/>
                <a:cs typeface="Arial"/>
                <a:sym typeface="Arial"/>
              </a:rPr>
              <a:t> ≿ z</a:t>
            </a:r>
            <a:r>
              <a:rPr b="1" baseline="-25000" i="1" lang="zxx" sz="2800" u="none" cap="none" strike="noStrike">
                <a:latin typeface="Arial"/>
                <a:ea typeface="Arial"/>
                <a:cs typeface="Arial"/>
                <a:sym typeface="Arial"/>
              </a:rPr>
              <a:t>j</a:t>
            </a:r>
            <a:r>
              <a:rPr b="0" baseline="-25000" i="0" lang="zxx" sz="2800" u="none" cap="none" strike="noStrike">
                <a:latin typeface="Arial"/>
                <a:ea typeface="Arial"/>
                <a:cs typeface="Arial"/>
                <a:sym typeface="Arial"/>
              </a:rPr>
              <a:t> </a:t>
            </a:r>
            <a:r>
              <a:rPr b="0" i="0" lang="zxx" sz="2800" u="none" cap="none" strike="noStrike">
                <a:latin typeface="Arial"/>
                <a:ea typeface="Arial"/>
                <a:cs typeface="Arial"/>
                <a:sym typeface="Arial"/>
              </a:rPr>
              <a:t>and </a:t>
            </a:r>
            <a:r>
              <a:rPr b="1" i="1" lang="zxx" sz="2800" u="none" cap="none" strike="noStrike">
                <a:latin typeface="Arial"/>
                <a:ea typeface="Arial"/>
                <a:cs typeface="Arial"/>
                <a:sym typeface="Arial"/>
              </a:rPr>
              <a:t>z</a:t>
            </a:r>
            <a:r>
              <a:rPr b="1" baseline="-25000" i="1" lang="zxx" sz="2800" u="none" cap="none" strike="noStrike">
                <a:latin typeface="Arial"/>
                <a:ea typeface="Arial"/>
                <a:cs typeface="Arial"/>
                <a:sym typeface="Arial"/>
              </a:rPr>
              <a:t>j</a:t>
            </a:r>
            <a:r>
              <a:rPr b="1" i="1" lang="zxx" sz="2800" u="none" cap="none" strike="noStrike">
                <a:latin typeface="Arial"/>
                <a:ea typeface="Arial"/>
                <a:cs typeface="Arial"/>
                <a:sym typeface="Arial"/>
              </a:rPr>
              <a:t> ≿ z</a:t>
            </a:r>
            <a:r>
              <a:rPr b="1" baseline="-25000" i="1" lang="zxx" sz="2800" u="none" cap="none" strike="noStrike">
                <a:latin typeface="Arial"/>
                <a:ea typeface="Arial"/>
                <a:cs typeface="Arial"/>
                <a:sym typeface="Arial"/>
              </a:rPr>
              <a:t>k</a:t>
            </a:r>
            <a:r>
              <a:rPr b="0" i="0" lang="zxx" sz="2800" u="none" cap="none" strike="noStrike">
                <a:latin typeface="Arial"/>
                <a:ea typeface="Arial"/>
                <a:cs typeface="Arial"/>
                <a:sym typeface="Arial"/>
              </a:rPr>
              <a:t>, then </a:t>
            </a:r>
            <a:r>
              <a:rPr b="1" i="1" lang="zxx" sz="2800" u="none" cap="none" strike="noStrike">
                <a:latin typeface="Arial"/>
                <a:ea typeface="Arial"/>
                <a:cs typeface="Arial"/>
                <a:sym typeface="Arial"/>
              </a:rPr>
              <a:t>z</a:t>
            </a:r>
            <a:r>
              <a:rPr b="1" baseline="-25000" i="1" lang="zxx" sz="2800" u="none" cap="none" strike="noStrike">
                <a:latin typeface="Arial"/>
                <a:ea typeface="Arial"/>
                <a:cs typeface="Arial"/>
                <a:sym typeface="Arial"/>
              </a:rPr>
              <a:t>i</a:t>
            </a:r>
            <a:r>
              <a:rPr b="1" i="1" lang="zxx" sz="2800" u="none" cap="none" strike="noStrike">
                <a:latin typeface="Arial"/>
                <a:ea typeface="Arial"/>
                <a:cs typeface="Arial"/>
                <a:sym typeface="Arial"/>
              </a:rPr>
              <a:t> ≿ z</a:t>
            </a:r>
            <a:r>
              <a:rPr b="1" baseline="-25000" i="1" lang="zxx" sz="2800" u="none" cap="none" strike="noStrike">
                <a:latin typeface="Arial"/>
                <a:ea typeface="Arial"/>
                <a:cs typeface="Arial"/>
                <a:sym typeface="Arial"/>
              </a:rPr>
              <a:t>k</a:t>
            </a:r>
            <a:endParaRPr b="0" i="0" sz="2800" u="none" cap="none" strike="noStrike">
              <a:latin typeface="Arial"/>
              <a:ea typeface="Arial"/>
              <a:cs typeface="Arial"/>
              <a:sym typeface="Arial"/>
            </a:endParaRPr>
          </a:p>
          <a:p>
            <a:pPr indent="-324000" lvl="0" marL="432000" marR="0" rtl="0" algn="l">
              <a:spcBef>
                <a:spcPts val="1134"/>
              </a:spcBef>
              <a:spcAft>
                <a:spcPts val="0"/>
              </a:spcAft>
              <a:buClr>
                <a:srgbClr val="000000"/>
              </a:buClr>
              <a:buSzPts val="1440"/>
              <a:buFont typeface="Noto Sans Symbols"/>
              <a:buChar char="●"/>
            </a:pPr>
            <a:r>
              <a:rPr b="0" lang="zxx" sz="3200" strike="noStrike">
                <a:latin typeface="Arial"/>
                <a:ea typeface="Arial"/>
                <a:cs typeface="Arial"/>
                <a:sym typeface="Arial"/>
              </a:rPr>
              <a:t>Transitiveness is not always seen in data!</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specially when people are presented with paired comparisons</a:t>
            </a:r>
            <a:endParaRPr b="0" i="0" sz="28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3">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9"/>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zxx" sz="4400" u="none" cap="none" strike="noStrike">
                <a:latin typeface="Arial"/>
                <a:ea typeface="Arial"/>
                <a:cs typeface="Arial"/>
                <a:sym typeface="Arial"/>
              </a:rPr>
              <a:t>Lotteries</a:t>
            </a:r>
            <a:endParaRPr b="0" i="0" sz="4400" u="none" cap="none" strike="noStrike">
              <a:latin typeface="Arial"/>
              <a:ea typeface="Arial"/>
              <a:cs typeface="Arial"/>
              <a:sym typeface="Arial"/>
            </a:endParaRPr>
          </a:p>
        </p:txBody>
      </p:sp>
      <p:pic>
        <p:nvPicPr>
          <p:cNvPr id="128" name="Google Shape;128;p29"/>
          <p:cNvPicPr preferRelativeResize="0"/>
          <p:nvPr/>
        </p:nvPicPr>
        <p:blipFill rotWithShape="1">
          <a:blip r:embed="rId3">
            <a:alphaModFix/>
          </a:blip>
          <a:srcRect b="0" l="0" r="0" t="0"/>
          <a:stretch/>
        </p:blipFill>
        <p:spPr>
          <a:xfrm>
            <a:off x="1305360" y="2772000"/>
            <a:ext cx="7154640" cy="3982680"/>
          </a:xfrm>
          <a:prstGeom prst="rect">
            <a:avLst/>
          </a:prstGeom>
          <a:noFill/>
          <a:ln>
            <a:noFill/>
          </a:ln>
        </p:spPr>
      </p:pic>
      <p:sp>
        <p:nvSpPr>
          <p:cNvPr id="129" name="Google Shape;129;p29"/>
          <p:cNvSpPr txBox="1"/>
          <p:nvPr/>
        </p:nvSpPr>
        <p:spPr>
          <a:xfrm>
            <a:off x="50436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i="0" lang="zxx" sz="3200" u="none" cap="none" strike="noStrike">
                <a:latin typeface="Arial"/>
                <a:ea typeface="Arial"/>
                <a:cs typeface="Arial"/>
                <a:sym typeface="Arial"/>
              </a:rPr>
              <a:t>To every action there is a consequence...</a:t>
            </a:r>
            <a:endParaRPr b="0" i="0" sz="32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6"/>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Compound Lotteries</a:t>
            </a:r>
            <a:endParaRPr b="0" sz="4400" strike="noStrike">
              <a:latin typeface="Arial"/>
              <a:ea typeface="Arial"/>
              <a:cs typeface="Arial"/>
              <a:sym typeface="Arial"/>
            </a:endParaRPr>
          </a:p>
        </p:txBody>
      </p:sp>
      <p:sp>
        <p:nvSpPr>
          <p:cNvPr id="329" name="Google Shape;329;p56"/>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zxx" sz="3200" strike="noStrike">
                <a:latin typeface="Arial"/>
                <a:ea typeface="Arial"/>
                <a:cs typeface="Arial"/>
                <a:sym typeface="Arial"/>
              </a:rPr>
              <a:t>⊕</a:t>
            </a:r>
            <a:r>
              <a:rPr b="0" baseline="30000" lang="zxx" sz="3200" strike="noStrike">
                <a:latin typeface="Arial"/>
                <a:ea typeface="Arial"/>
                <a:cs typeface="Arial"/>
                <a:sym typeface="Arial"/>
              </a:rPr>
              <a:t>K</a:t>
            </a:r>
            <a:r>
              <a:rPr b="0" baseline="-25000" lang="zxx" sz="3200" strike="noStrike">
                <a:latin typeface="Arial"/>
                <a:ea typeface="Arial"/>
                <a:cs typeface="Arial"/>
                <a:sym typeface="Arial"/>
              </a:rPr>
              <a:t>k=1</a:t>
            </a:r>
            <a:r>
              <a:rPr b="0" lang="zxx" sz="3200" strike="noStrike">
                <a:latin typeface="Arial"/>
                <a:ea typeface="Arial"/>
                <a:cs typeface="Arial"/>
                <a:sym typeface="Arial"/>
              </a:rPr>
              <a:t>α</a:t>
            </a:r>
            <a:r>
              <a:rPr b="0" baseline="-25000" lang="zxx" sz="3200" strike="noStrike">
                <a:latin typeface="Arial"/>
                <a:ea typeface="Arial"/>
                <a:cs typeface="Arial"/>
                <a:sym typeface="Arial"/>
              </a:rPr>
              <a:t>k</a:t>
            </a:r>
            <a:r>
              <a:rPr b="0" lang="zxx" sz="3200" strike="noStrike">
                <a:latin typeface="Arial"/>
                <a:ea typeface="Arial"/>
                <a:cs typeface="Arial"/>
                <a:sym typeface="Arial"/>
              </a:rPr>
              <a:t>p</a:t>
            </a:r>
            <a:r>
              <a:rPr b="0" baseline="30000" lang="zxx" sz="3200" strike="noStrike">
                <a:latin typeface="Arial"/>
                <a:ea typeface="Arial"/>
                <a:cs typeface="Arial"/>
                <a:sym typeface="Arial"/>
              </a:rPr>
              <a:t>k</a:t>
            </a:r>
            <a:r>
              <a:rPr b="0" lang="zxx" sz="3200" strike="noStrike">
                <a:latin typeface="Arial"/>
                <a:ea typeface="Arial"/>
                <a:cs typeface="Arial"/>
                <a:sym typeface="Arial"/>
              </a:rPr>
              <a:t> </a:t>
            </a:r>
            <a:endParaRPr b="0" sz="3200" strike="noStrike">
              <a:latin typeface="Arial"/>
              <a:ea typeface="Arial"/>
              <a:cs typeface="Arial"/>
              <a:sym typeface="Arial"/>
            </a:endParaRPr>
          </a:p>
        </p:txBody>
      </p:sp>
      <p:pic>
        <p:nvPicPr>
          <p:cNvPr id="330" name="Google Shape;330;p56"/>
          <p:cNvPicPr preferRelativeResize="0"/>
          <p:nvPr/>
        </p:nvPicPr>
        <p:blipFill rotWithShape="1">
          <a:blip r:embed="rId3">
            <a:alphaModFix/>
          </a:blip>
          <a:srcRect b="0" l="0" r="0" t="0"/>
          <a:stretch/>
        </p:blipFill>
        <p:spPr>
          <a:xfrm>
            <a:off x="1253160" y="2443320"/>
            <a:ext cx="7548840" cy="357624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7"/>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An axiomatic treatment of utility</a:t>
            </a:r>
            <a:endParaRPr b="0" sz="4400" strike="noStrike">
              <a:latin typeface="Arial"/>
              <a:ea typeface="Arial"/>
              <a:cs typeface="Arial"/>
              <a:sym typeface="Arial"/>
            </a:endParaRPr>
          </a:p>
        </p:txBody>
      </p:sp>
      <p:sp>
        <p:nvSpPr>
          <p:cNvPr id="336" name="Google Shape;336;p57"/>
          <p:cNvSpPr txBox="1"/>
          <p:nvPr/>
        </p:nvSpPr>
        <p:spPr>
          <a:xfrm>
            <a:off x="504000" y="1769040"/>
            <a:ext cx="9071640" cy="537192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1" lang="zxx" sz="3200" strike="noStrike">
                <a:solidFill>
                  <a:srgbClr val="FF0000"/>
                </a:solidFill>
                <a:latin typeface="Arial"/>
                <a:ea typeface="Arial"/>
                <a:cs typeface="Arial"/>
                <a:sym typeface="Arial"/>
              </a:rPr>
              <a:t>Assumption 2</a:t>
            </a:r>
            <a:r>
              <a:rPr b="0" lang="zxx" sz="3200" strike="noStrike">
                <a:latin typeface="Arial"/>
                <a:ea typeface="Arial"/>
                <a:cs typeface="Arial"/>
                <a:sym typeface="Arial"/>
              </a:rPr>
              <a:t>: </a:t>
            </a:r>
            <a:r>
              <a:rPr b="0" lang="zxx" sz="3200" u="sng" strike="noStrike">
                <a:latin typeface="Arial"/>
                <a:ea typeface="Arial"/>
                <a:cs typeface="Arial"/>
                <a:sym typeface="Arial"/>
              </a:rPr>
              <a:t>reduction of compound lotteries</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A compound lottery                                                CL = ⊕</a:t>
            </a:r>
            <a:r>
              <a:rPr b="0" baseline="30000" i="0" lang="zxx" sz="2800" u="none" cap="none" strike="noStrike">
                <a:latin typeface="Arial"/>
                <a:ea typeface="Arial"/>
                <a:cs typeface="Arial"/>
                <a:sym typeface="Arial"/>
              </a:rPr>
              <a:t>K</a:t>
            </a:r>
            <a:r>
              <a:rPr b="0" baseline="-25000" i="0" lang="zxx" sz="2800" u="none" cap="none" strike="noStrike">
                <a:latin typeface="Arial"/>
                <a:ea typeface="Arial"/>
                <a:cs typeface="Arial"/>
                <a:sym typeface="Arial"/>
              </a:rPr>
              <a:t>k=1</a:t>
            </a:r>
            <a:r>
              <a:rPr b="0" i="0" lang="zxx" sz="2800" u="none" cap="none" strike="noStrike">
                <a:latin typeface="Arial"/>
                <a:ea typeface="Arial"/>
                <a:cs typeface="Arial"/>
                <a:sym typeface="Arial"/>
              </a:rPr>
              <a:t>α</a:t>
            </a:r>
            <a:r>
              <a:rPr b="0" baseline="-25000" i="0" lang="zxx" sz="2800" u="none" cap="none" strike="noStrike">
                <a:latin typeface="Arial"/>
                <a:ea typeface="Arial"/>
                <a:cs typeface="Arial"/>
                <a:sym typeface="Arial"/>
              </a:rPr>
              <a:t>k</a:t>
            </a:r>
            <a:r>
              <a:rPr b="0" i="0" lang="zxx" sz="2800" u="none" cap="none" strike="noStrike">
                <a:latin typeface="Arial"/>
                <a:ea typeface="Arial"/>
                <a:cs typeface="Arial"/>
                <a:sym typeface="Arial"/>
              </a:rPr>
              <a:t>p</a:t>
            </a:r>
            <a:r>
              <a:rPr b="0" baseline="30000" i="0" lang="zxx" sz="2800" u="none" cap="none" strike="noStrike">
                <a:latin typeface="Arial"/>
                <a:ea typeface="Arial"/>
                <a:cs typeface="Arial"/>
                <a:sym typeface="Arial"/>
              </a:rPr>
              <a:t>k</a:t>
            </a:r>
            <a:r>
              <a:rPr b="0" i="0" lang="zxx" sz="2800" u="none" cap="none" strike="noStrike">
                <a:latin typeface="Arial"/>
                <a:ea typeface="Arial"/>
                <a:cs typeface="Arial"/>
                <a:sym typeface="Arial"/>
              </a:rPr>
              <a:t>  = (α</a:t>
            </a:r>
            <a:r>
              <a:rPr b="0" baseline="-25000" i="0" lang="zxx" sz="2800" u="none" cap="none" strike="noStrike">
                <a:latin typeface="Arial"/>
                <a:ea typeface="Arial"/>
                <a:cs typeface="Arial"/>
                <a:sym typeface="Arial"/>
              </a:rPr>
              <a:t>1</a:t>
            </a:r>
            <a:r>
              <a:rPr b="0" i="0" lang="zxx" sz="2800" u="none" cap="none" strike="noStrike">
                <a:latin typeface="Arial"/>
                <a:ea typeface="Arial"/>
                <a:cs typeface="Arial"/>
                <a:sym typeface="Arial"/>
              </a:rPr>
              <a:t>p</a:t>
            </a:r>
            <a:r>
              <a:rPr b="0" baseline="30000" i="0" lang="zxx" sz="2800" u="none" cap="none" strike="noStrike">
                <a:latin typeface="Arial"/>
                <a:ea typeface="Arial"/>
                <a:cs typeface="Arial"/>
                <a:sym typeface="Arial"/>
              </a:rPr>
              <a:t>1</a:t>
            </a:r>
            <a:r>
              <a:rPr b="0" i="0" lang="zxx" sz="2800" u="none" cap="none" strike="noStrike">
                <a:latin typeface="Arial"/>
                <a:ea typeface="Arial"/>
                <a:cs typeface="Arial"/>
                <a:sym typeface="Arial"/>
              </a:rPr>
              <a:t>, α</a:t>
            </a:r>
            <a:r>
              <a:rPr b="0" baseline="-25000" i="0" lang="zxx" sz="2800" u="none" cap="none" strike="noStrike">
                <a:latin typeface="Arial"/>
                <a:ea typeface="Arial"/>
                <a:cs typeface="Arial"/>
                <a:sym typeface="Arial"/>
              </a:rPr>
              <a:t>2</a:t>
            </a:r>
            <a:r>
              <a:rPr b="0" i="0" lang="zxx" sz="2800" u="none" cap="none" strike="noStrike">
                <a:latin typeface="Arial"/>
                <a:ea typeface="Arial"/>
                <a:cs typeface="Arial"/>
                <a:sym typeface="Arial"/>
              </a:rPr>
              <a:t>p</a:t>
            </a:r>
            <a:r>
              <a:rPr b="0" baseline="30000" i="0" lang="zxx" sz="2800" u="none" cap="none" strike="noStrike">
                <a:latin typeface="Arial"/>
                <a:ea typeface="Arial"/>
                <a:cs typeface="Arial"/>
                <a:sym typeface="Arial"/>
              </a:rPr>
              <a:t>2</a:t>
            </a:r>
            <a:r>
              <a:rPr b="0" i="0" lang="zxx" sz="2800" u="none" cap="none" strike="noStrike">
                <a:latin typeface="Arial"/>
                <a:ea typeface="Arial"/>
                <a:cs typeface="Arial"/>
                <a:sym typeface="Arial"/>
              </a:rPr>
              <a:t>,...,α</a:t>
            </a:r>
            <a:r>
              <a:rPr b="0" baseline="-25000" i="0" lang="zxx" sz="2800" u="none" cap="none" strike="noStrike">
                <a:latin typeface="Arial"/>
                <a:ea typeface="Arial"/>
                <a:cs typeface="Arial"/>
                <a:sym typeface="Arial"/>
              </a:rPr>
              <a:t>K</a:t>
            </a:r>
            <a:r>
              <a:rPr b="0" i="0" lang="zxx" sz="2800" u="none" cap="none" strike="noStrike">
                <a:latin typeface="Arial"/>
                <a:ea typeface="Arial"/>
                <a:cs typeface="Arial"/>
                <a:sym typeface="Arial"/>
              </a:rPr>
              <a:t>p</a:t>
            </a:r>
            <a:r>
              <a:rPr b="0" baseline="30000" i="0" lang="zxx" sz="2800" u="none" cap="none" strike="noStrike">
                <a:latin typeface="Arial"/>
                <a:ea typeface="Arial"/>
                <a:cs typeface="Arial"/>
                <a:sym typeface="Arial"/>
              </a:rPr>
              <a:t>K</a:t>
            </a:r>
            <a:r>
              <a:rPr b="0" i="0" lang="zxx" sz="2800" u="none" cap="none" strike="noStrike">
                <a:latin typeface="Arial"/>
                <a:ea typeface="Arial"/>
                <a:cs typeface="Arial"/>
                <a:sym typeface="Arial"/>
              </a:rPr>
              <a:t>)</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Any compound lottery is indifferent to a simple lottery with the same prize list</a:t>
            </a:r>
            <a:endParaRPr b="0" i="0" sz="2800" u="none" cap="none" strike="noStrike">
              <a:latin typeface="Arial"/>
              <a:ea typeface="Arial"/>
              <a:cs typeface="Arial"/>
              <a:sym typeface="Arial"/>
            </a:endParaRPr>
          </a:p>
          <a:p>
            <a:pPr indent="0" lvl="0" marL="914400" marR="0" rtl="0" algn="l">
              <a:spcBef>
                <a:spcPts val="1134"/>
              </a:spcBef>
              <a:spcAft>
                <a:spcPts val="0"/>
              </a:spcAft>
              <a:buNone/>
            </a:pPr>
            <a:r>
              <a:rPr b="0" i="0" lang="zxx" sz="2800" u="none" cap="none" strike="noStrike">
                <a:latin typeface="Arial"/>
                <a:ea typeface="Arial"/>
                <a:cs typeface="Arial"/>
                <a:sym typeface="Arial"/>
              </a:rPr>
              <a:t>(α</a:t>
            </a:r>
            <a:r>
              <a:rPr b="0" baseline="-25000" i="0" lang="zxx" sz="2800" u="none" cap="none" strike="noStrike">
                <a:latin typeface="Arial"/>
                <a:ea typeface="Arial"/>
                <a:cs typeface="Arial"/>
                <a:sym typeface="Arial"/>
              </a:rPr>
              <a:t>1</a:t>
            </a:r>
            <a:r>
              <a:rPr b="0" i="0" lang="zxx" sz="2800" u="none" cap="none" strike="noStrike">
                <a:latin typeface="Arial"/>
                <a:ea typeface="Arial"/>
                <a:cs typeface="Arial"/>
                <a:sym typeface="Arial"/>
              </a:rPr>
              <a:t>p</a:t>
            </a:r>
            <a:r>
              <a:rPr b="0" baseline="30000" i="0" lang="zxx" sz="2800" u="none" cap="none" strike="noStrike">
                <a:latin typeface="Arial"/>
                <a:ea typeface="Arial"/>
                <a:cs typeface="Arial"/>
                <a:sym typeface="Arial"/>
              </a:rPr>
              <a:t>1</a:t>
            </a:r>
            <a:r>
              <a:rPr b="0" i="0" lang="zxx" sz="2800" u="none" cap="none" strike="noStrike">
                <a:latin typeface="Arial"/>
                <a:ea typeface="Arial"/>
                <a:cs typeface="Arial"/>
                <a:sym typeface="Arial"/>
              </a:rPr>
              <a:t>, α</a:t>
            </a:r>
            <a:r>
              <a:rPr b="0" baseline="-25000" i="0" lang="zxx" sz="2800" u="none" cap="none" strike="noStrike">
                <a:latin typeface="Arial"/>
                <a:ea typeface="Arial"/>
                <a:cs typeface="Arial"/>
                <a:sym typeface="Arial"/>
              </a:rPr>
              <a:t>2</a:t>
            </a:r>
            <a:r>
              <a:rPr b="0" i="0" lang="zxx" sz="2800" u="none" cap="none" strike="noStrike">
                <a:latin typeface="Arial"/>
                <a:ea typeface="Arial"/>
                <a:cs typeface="Arial"/>
                <a:sym typeface="Arial"/>
              </a:rPr>
              <a:t>p</a:t>
            </a:r>
            <a:r>
              <a:rPr b="0" baseline="30000" i="0" lang="zxx" sz="2800" u="none" cap="none" strike="noStrike">
                <a:latin typeface="Arial"/>
                <a:ea typeface="Arial"/>
                <a:cs typeface="Arial"/>
                <a:sym typeface="Arial"/>
              </a:rPr>
              <a:t>2</a:t>
            </a:r>
            <a:r>
              <a:rPr b="0" i="0" lang="zxx" sz="2800" u="none" cap="none" strike="noStrike">
                <a:latin typeface="Arial"/>
                <a:ea typeface="Arial"/>
                <a:cs typeface="Arial"/>
                <a:sym typeface="Arial"/>
              </a:rPr>
              <a:t>,...,α</a:t>
            </a:r>
            <a:r>
              <a:rPr b="0" baseline="-25000" i="0" lang="zxx" sz="2800" u="none" cap="none" strike="noStrike">
                <a:latin typeface="Arial"/>
                <a:ea typeface="Arial"/>
                <a:cs typeface="Arial"/>
                <a:sym typeface="Arial"/>
              </a:rPr>
              <a:t>K</a:t>
            </a:r>
            <a:r>
              <a:rPr b="0" i="0" lang="zxx" sz="2800" u="none" cap="none" strike="noStrike">
                <a:latin typeface="Arial"/>
                <a:ea typeface="Arial"/>
                <a:cs typeface="Arial"/>
                <a:sym typeface="Arial"/>
              </a:rPr>
              <a:t>p</a:t>
            </a:r>
            <a:r>
              <a:rPr b="0" baseline="30000" i="0" lang="zxx" sz="2800" u="none" cap="none" strike="noStrike">
                <a:latin typeface="Arial"/>
                <a:ea typeface="Arial"/>
                <a:cs typeface="Arial"/>
                <a:sym typeface="Arial"/>
              </a:rPr>
              <a:t>K</a:t>
            </a:r>
            <a:r>
              <a:rPr b="0" i="0" lang="zxx" sz="2800" u="none" cap="none" strike="noStrike">
                <a:latin typeface="Arial"/>
                <a:ea typeface="Arial"/>
                <a:cs typeface="Arial"/>
                <a:sym typeface="Arial"/>
              </a:rPr>
              <a:t>)</a:t>
            </a:r>
            <a:r>
              <a:rPr b="0" baseline="30000" i="0" lang="zxx" sz="2800" u="none" cap="none" strike="noStrike">
                <a:latin typeface="Arial"/>
                <a:ea typeface="Arial"/>
                <a:cs typeface="Arial"/>
                <a:sym typeface="Arial"/>
              </a:rPr>
              <a:t> </a:t>
            </a:r>
            <a:r>
              <a:rPr b="0" i="0" lang="zxx" sz="2800" u="none" cap="none" strike="noStrike">
                <a:latin typeface="Arial"/>
                <a:ea typeface="Arial"/>
                <a:cs typeface="Arial"/>
                <a:sym typeface="Arial"/>
              </a:rPr>
              <a:t>~ (p</a:t>
            </a:r>
            <a:r>
              <a:rPr b="0" baseline="-25000" i="0" lang="zxx" sz="2800" u="none" cap="none" strike="noStrike">
                <a:latin typeface="Arial"/>
                <a:ea typeface="Arial"/>
                <a:cs typeface="Arial"/>
                <a:sym typeface="Arial"/>
              </a:rPr>
              <a:t>1</a:t>
            </a:r>
            <a:r>
              <a:rPr b="0" i="0" lang="zxx" sz="2800" u="none" cap="none" strike="noStrike">
                <a:latin typeface="Arial"/>
                <a:ea typeface="Arial"/>
                <a:cs typeface="Arial"/>
                <a:sym typeface="Arial"/>
              </a:rPr>
              <a:t>(z</a:t>
            </a:r>
            <a:r>
              <a:rPr b="0" baseline="-25000" i="0" lang="zxx" sz="2800" u="none" cap="none" strike="noStrike">
                <a:latin typeface="Arial"/>
                <a:ea typeface="Arial"/>
                <a:cs typeface="Arial"/>
                <a:sym typeface="Arial"/>
              </a:rPr>
              <a:t>1</a:t>
            </a:r>
            <a:r>
              <a:rPr b="0" i="0" lang="zxx" sz="2800" u="none" cap="none" strike="noStrike">
                <a:latin typeface="Arial"/>
                <a:ea typeface="Arial"/>
                <a:cs typeface="Arial"/>
                <a:sym typeface="Arial"/>
              </a:rPr>
              <a:t>), p</a:t>
            </a:r>
            <a:r>
              <a:rPr b="0" baseline="-25000" i="0" lang="zxx" sz="2800" u="none" cap="none" strike="noStrike">
                <a:latin typeface="Arial"/>
                <a:ea typeface="Arial"/>
                <a:cs typeface="Arial"/>
                <a:sym typeface="Arial"/>
              </a:rPr>
              <a:t>2</a:t>
            </a:r>
            <a:r>
              <a:rPr b="0" i="0" lang="zxx" sz="2800" u="none" cap="none" strike="noStrike">
                <a:latin typeface="Arial"/>
                <a:ea typeface="Arial"/>
                <a:cs typeface="Arial"/>
                <a:sym typeface="Arial"/>
              </a:rPr>
              <a:t>(z</a:t>
            </a:r>
            <a:r>
              <a:rPr b="0" baseline="-25000" i="0" lang="zxx" sz="2800" u="none" cap="none" strike="noStrike">
                <a:latin typeface="Arial"/>
                <a:ea typeface="Arial"/>
                <a:cs typeface="Arial"/>
                <a:sym typeface="Arial"/>
              </a:rPr>
              <a:t>2</a:t>
            </a:r>
            <a:r>
              <a:rPr b="0" i="0" lang="zxx" sz="2800" u="none" cap="none" strike="noStrike">
                <a:latin typeface="Arial"/>
                <a:ea typeface="Arial"/>
                <a:cs typeface="Arial"/>
                <a:sym typeface="Arial"/>
              </a:rPr>
              <a:t>), ..., p</a:t>
            </a:r>
            <a:r>
              <a:rPr b="0" baseline="-25000" i="0" lang="zxx" sz="2800" u="none" cap="none" strike="noStrike">
                <a:latin typeface="Arial"/>
                <a:ea typeface="Arial"/>
                <a:cs typeface="Arial"/>
                <a:sym typeface="Arial"/>
              </a:rPr>
              <a:t>r</a:t>
            </a:r>
            <a:r>
              <a:rPr b="0" i="0" lang="zxx" sz="2800" u="none" cap="none" strike="noStrike">
                <a:latin typeface="Arial"/>
                <a:ea typeface="Arial"/>
                <a:cs typeface="Arial"/>
                <a:sym typeface="Arial"/>
              </a:rPr>
              <a:t>(z</a:t>
            </a:r>
            <a:r>
              <a:rPr b="0" baseline="-25000" i="0" lang="zxx" sz="2800" u="none" cap="none" strike="noStrike">
                <a:latin typeface="Arial"/>
                <a:ea typeface="Arial"/>
                <a:cs typeface="Arial"/>
                <a:sym typeface="Arial"/>
              </a:rPr>
              <a:t>r</a:t>
            </a:r>
            <a:r>
              <a:rPr b="0" i="0" lang="zxx" sz="2800" u="none" cap="none" strike="noStrike">
                <a:latin typeface="Arial"/>
                <a:ea typeface="Arial"/>
                <a:cs typeface="Arial"/>
                <a:sym typeface="Arial"/>
              </a:rPr>
              <a:t>))</a:t>
            </a:r>
            <a:endParaRPr b="0" i="0" sz="2800" u="none" cap="none" strike="noStrike">
              <a:latin typeface="Arial"/>
              <a:ea typeface="Arial"/>
              <a:cs typeface="Arial"/>
              <a:sym typeface="Arial"/>
            </a:endParaRPr>
          </a:p>
          <a:p>
            <a:pPr indent="0" lvl="0" marL="914400" marR="0" rtl="0" algn="l">
              <a:spcBef>
                <a:spcPts val="1134"/>
              </a:spcBef>
              <a:spcAft>
                <a:spcPts val="0"/>
              </a:spcAft>
              <a:buNone/>
            </a:pPr>
            <a:r>
              <a:rPr b="0" i="0" lang="zxx" sz="2800" u="none" cap="none" strike="noStrike">
                <a:latin typeface="Arial"/>
                <a:ea typeface="Arial"/>
                <a:cs typeface="Arial"/>
                <a:sym typeface="Arial"/>
              </a:rPr>
              <a:t>where</a:t>
            </a:r>
            <a:endParaRPr b="0" i="0" sz="2800" u="none" cap="none" strike="noStrike">
              <a:latin typeface="Arial"/>
              <a:ea typeface="Arial"/>
              <a:cs typeface="Arial"/>
              <a:sym typeface="Arial"/>
            </a:endParaRPr>
          </a:p>
          <a:p>
            <a:pPr indent="0" lvl="0" marL="914400" marR="0" rtl="0" algn="l">
              <a:spcBef>
                <a:spcPts val="1134"/>
              </a:spcBef>
              <a:spcAft>
                <a:spcPts val="0"/>
              </a:spcAft>
              <a:buNone/>
            </a:pPr>
            <a:r>
              <a:rPr b="0" i="0" lang="zxx" sz="2800" u="none" cap="none" strike="noStrike">
                <a:latin typeface="Arial"/>
                <a:ea typeface="Arial"/>
                <a:cs typeface="Arial"/>
                <a:sym typeface="Arial"/>
              </a:rPr>
              <a:t>p</a:t>
            </a:r>
            <a:r>
              <a:rPr b="0" baseline="-25000" i="0" lang="zxx" sz="2800" u="none" cap="none" strike="noStrike">
                <a:latin typeface="Arial"/>
                <a:ea typeface="Arial"/>
                <a:cs typeface="Arial"/>
                <a:sym typeface="Arial"/>
              </a:rPr>
              <a:t>i</a:t>
            </a:r>
            <a:r>
              <a:rPr b="0" i="0" lang="zxx" sz="2800" u="none" cap="none" strike="noStrike">
                <a:latin typeface="Arial"/>
                <a:ea typeface="Arial"/>
                <a:cs typeface="Arial"/>
                <a:sym typeface="Arial"/>
              </a:rPr>
              <a:t>(z</a:t>
            </a:r>
            <a:r>
              <a:rPr b="0" baseline="-25000" i="0" lang="zxx" sz="2800" u="none" cap="none" strike="noStrike">
                <a:latin typeface="Arial"/>
                <a:ea typeface="Arial"/>
                <a:cs typeface="Arial"/>
                <a:sym typeface="Arial"/>
              </a:rPr>
              <a:t>i</a:t>
            </a:r>
            <a:r>
              <a:rPr b="0" i="0" lang="zxx" sz="2800" u="none" cap="none" strike="noStrike">
                <a:latin typeface="Arial"/>
                <a:ea typeface="Arial"/>
                <a:cs typeface="Arial"/>
                <a:sym typeface="Arial"/>
              </a:rPr>
              <a:t>) = α</a:t>
            </a:r>
            <a:r>
              <a:rPr b="0" baseline="-25000" i="0" lang="zxx" sz="2800" u="none" cap="none" strike="noStrike">
                <a:latin typeface="Arial"/>
                <a:ea typeface="Arial"/>
                <a:cs typeface="Arial"/>
                <a:sym typeface="Arial"/>
              </a:rPr>
              <a:t>1</a:t>
            </a:r>
            <a:r>
              <a:rPr b="0" i="0" lang="zxx" sz="2800" u="none" cap="none" strike="noStrike">
                <a:latin typeface="Arial"/>
                <a:ea typeface="Arial"/>
                <a:cs typeface="Arial"/>
                <a:sym typeface="Arial"/>
              </a:rPr>
              <a:t>p</a:t>
            </a:r>
            <a:r>
              <a:rPr b="0" baseline="30000" i="0" lang="zxx" sz="2800" u="none" cap="none" strike="noStrike">
                <a:latin typeface="Arial"/>
                <a:ea typeface="Arial"/>
                <a:cs typeface="Arial"/>
                <a:sym typeface="Arial"/>
              </a:rPr>
              <a:t>1</a:t>
            </a:r>
            <a:r>
              <a:rPr b="0" i="0" lang="zxx" sz="2800" u="none" cap="none" strike="noStrike">
                <a:latin typeface="Arial"/>
                <a:ea typeface="Arial"/>
                <a:cs typeface="Arial"/>
                <a:sym typeface="Arial"/>
              </a:rPr>
              <a:t>(z</a:t>
            </a:r>
            <a:r>
              <a:rPr b="0" baseline="-25000" i="0" lang="zxx" sz="2800" u="none" cap="none" strike="noStrike">
                <a:latin typeface="Arial"/>
                <a:ea typeface="Arial"/>
                <a:cs typeface="Arial"/>
                <a:sym typeface="Arial"/>
              </a:rPr>
              <a:t>i</a:t>
            </a:r>
            <a:r>
              <a:rPr b="0" i="0" lang="zxx" sz="2800" u="none" cap="none" strike="noStrike">
                <a:latin typeface="Arial"/>
                <a:ea typeface="Arial"/>
                <a:cs typeface="Arial"/>
                <a:sym typeface="Arial"/>
              </a:rPr>
              <a:t>)</a:t>
            </a:r>
            <a:r>
              <a:rPr b="0" baseline="30000" i="0" lang="zxx" sz="2800" u="none" cap="none" strike="noStrike">
                <a:latin typeface="Arial"/>
                <a:ea typeface="Arial"/>
                <a:cs typeface="Arial"/>
                <a:sym typeface="Arial"/>
              </a:rPr>
              <a:t> </a:t>
            </a:r>
            <a:r>
              <a:rPr b="0" i="0" lang="zxx" sz="2800" u="none" cap="none" strike="noStrike">
                <a:latin typeface="Arial"/>
                <a:ea typeface="Arial"/>
                <a:cs typeface="Arial"/>
                <a:sym typeface="Arial"/>
              </a:rPr>
              <a:t>+ α</a:t>
            </a:r>
            <a:r>
              <a:rPr b="0" baseline="-25000" i="0" lang="zxx" sz="2800" u="none" cap="none" strike="noStrike">
                <a:latin typeface="Arial"/>
                <a:ea typeface="Arial"/>
                <a:cs typeface="Arial"/>
                <a:sym typeface="Arial"/>
              </a:rPr>
              <a:t>2</a:t>
            </a:r>
            <a:r>
              <a:rPr b="0" i="0" lang="zxx" sz="2800" u="none" cap="none" strike="noStrike">
                <a:latin typeface="Arial"/>
                <a:ea typeface="Arial"/>
                <a:cs typeface="Arial"/>
                <a:sym typeface="Arial"/>
              </a:rPr>
              <a:t>p</a:t>
            </a:r>
            <a:r>
              <a:rPr b="0" baseline="30000" i="0" lang="zxx" sz="2800" u="none" cap="none" strike="noStrike">
                <a:latin typeface="Arial"/>
                <a:ea typeface="Arial"/>
                <a:cs typeface="Arial"/>
                <a:sym typeface="Arial"/>
              </a:rPr>
              <a:t>2</a:t>
            </a:r>
            <a:r>
              <a:rPr b="0" i="0" lang="zxx" sz="2800" u="none" cap="none" strike="noStrike">
                <a:latin typeface="Arial"/>
                <a:ea typeface="Arial"/>
                <a:cs typeface="Arial"/>
                <a:sym typeface="Arial"/>
              </a:rPr>
              <a:t>(z</a:t>
            </a:r>
            <a:r>
              <a:rPr b="0" baseline="-25000" i="0" lang="zxx" sz="2800" u="none" cap="none" strike="noStrike">
                <a:latin typeface="Arial"/>
                <a:ea typeface="Arial"/>
                <a:cs typeface="Arial"/>
                <a:sym typeface="Arial"/>
              </a:rPr>
              <a:t>i</a:t>
            </a:r>
            <a:r>
              <a:rPr b="0" i="0" lang="zxx" sz="2800" u="none" cap="none" strike="noStrike">
                <a:latin typeface="Arial"/>
                <a:ea typeface="Arial"/>
                <a:cs typeface="Arial"/>
                <a:sym typeface="Arial"/>
              </a:rPr>
              <a:t>)</a:t>
            </a:r>
            <a:r>
              <a:rPr b="0" baseline="30000" i="0" lang="zxx" sz="2800" u="none" cap="none" strike="noStrike">
                <a:latin typeface="Arial"/>
                <a:ea typeface="Arial"/>
                <a:cs typeface="Arial"/>
                <a:sym typeface="Arial"/>
              </a:rPr>
              <a:t> </a:t>
            </a:r>
            <a:r>
              <a:rPr b="0" i="0" lang="zxx" sz="2800" u="none" cap="none" strike="noStrike">
                <a:latin typeface="Arial"/>
                <a:ea typeface="Arial"/>
                <a:cs typeface="Arial"/>
                <a:sym typeface="Arial"/>
              </a:rPr>
              <a:t>+ ... α</a:t>
            </a:r>
            <a:r>
              <a:rPr b="0" baseline="-25000" i="0" lang="zxx" sz="2800" u="none" cap="none" strike="noStrike">
                <a:latin typeface="Arial"/>
                <a:ea typeface="Arial"/>
                <a:cs typeface="Arial"/>
                <a:sym typeface="Arial"/>
              </a:rPr>
              <a:t>K</a:t>
            </a:r>
            <a:r>
              <a:rPr b="0" i="0" lang="zxx" sz="2800" u="none" cap="none" strike="noStrike">
                <a:latin typeface="Arial"/>
                <a:ea typeface="Arial"/>
                <a:cs typeface="Arial"/>
                <a:sym typeface="Arial"/>
              </a:rPr>
              <a:t>p</a:t>
            </a:r>
            <a:r>
              <a:rPr b="0" baseline="30000" i="0" lang="zxx" sz="2800" u="none" cap="none" strike="noStrike">
                <a:latin typeface="Arial"/>
                <a:ea typeface="Arial"/>
                <a:cs typeface="Arial"/>
                <a:sym typeface="Arial"/>
              </a:rPr>
              <a:t>K</a:t>
            </a:r>
            <a:r>
              <a:rPr b="0" i="0" lang="zxx" sz="2800" u="none" cap="none" strike="noStrike">
                <a:latin typeface="Arial"/>
                <a:ea typeface="Arial"/>
                <a:cs typeface="Arial"/>
                <a:sym typeface="Arial"/>
              </a:rPr>
              <a:t>(z</a:t>
            </a:r>
            <a:r>
              <a:rPr b="0" baseline="-25000" i="0" lang="zxx" sz="2800" u="none" cap="none" strike="noStrike">
                <a:latin typeface="Arial"/>
                <a:ea typeface="Arial"/>
                <a:cs typeface="Arial"/>
                <a:sym typeface="Arial"/>
              </a:rPr>
              <a:t>i</a:t>
            </a:r>
            <a:r>
              <a:rPr b="0" i="0" lang="zxx" sz="2800" u="none" cap="none" strike="noStrike">
                <a:latin typeface="Arial"/>
                <a:ea typeface="Arial"/>
                <a:cs typeface="Arial"/>
                <a:sym typeface="Arial"/>
              </a:rPr>
              <a:t>) </a:t>
            </a:r>
            <a:endParaRPr b="0" i="0" sz="2800" u="none" cap="none" strike="noStrike">
              <a:latin typeface="Arial"/>
              <a:ea typeface="Arial"/>
              <a:cs typeface="Arial"/>
              <a:sym typeface="Arial"/>
            </a:endParaRPr>
          </a:p>
          <a:p>
            <a:pPr indent="-243990" lvl="0" marL="432000" marR="0" rtl="0" algn="l">
              <a:spcBef>
                <a:spcPts val="1134"/>
              </a:spcBef>
              <a:spcAft>
                <a:spcPts val="0"/>
              </a:spcAft>
              <a:buClr>
                <a:srgbClr val="000000"/>
              </a:buClr>
              <a:buSzPts val="1260"/>
              <a:buFont typeface="Noto Sans Symbols"/>
              <a:buNone/>
            </a:pPr>
            <a:r>
              <a:t/>
            </a:r>
            <a:endParaRPr b="0" sz="28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6">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8"/>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An axiomatic treatment of utility</a:t>
            </a:r>
            <a:endParaRPr b="0" sz="4400" strike="noStrike">
              <a:latin typeface="Arial"/>
              <a:ea typeface="Arial"/>
              <a:cs typeface="Arial"/>
              <a:sym typeface="Arial"/>
            </a:endParaRPr>
          </a:p>
        </p:txBody>
      </p:sp>
      <p:sp>
        <p:nvSpPr>
          <p:cNvPr id="342" name="Google Shape;342;p58"/>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1" lang="zxx" sz="3200" strike="noStrike">
                <a:solidFill>
                  <a:srgbClr val="FF0000"/>
                </a:solidFill>
                <a:latin typeface="Arial"/>
                <a:ea typeface="Arial"/>
                <a:cs typeface="Arial"/>
                <a:sym typeface="Arial"/>
              </a:rPr>
              <a:t>Assumption 3</a:t>
            </a:r>
            <a:r>
              <a:rPr b="0" lang="zxx" sz="3200" strike="noStrike">
                <a:latin typeface="Arial"/>
                <a:ea typeface="Arial"/>
                <a:cs typeface="Arial"/>
                <a:sym typeface="Arial"/>
              </a:rPr>
              <a:t>: </a:t>
            </a:r>
            <a:r>
              <a:rPr b="0" lang="zxx" sz="3200" u="sng" strike="noStrike">
                <a:latin typeface="Arial"/>
                <a:ea typeface="Arial"/>
                <a:cs typeface="Arial"/>
                <a:sym typeface="Arial"/>
              </a:rPr>
              <a:t>continuity</a:t>
            </a:r>
            <a:r>
              <a:rPr b="0" lang="zxx" sz="3200" strike="noStrike">
                <a:latin typeface="Arial"/>
                <a:ea typeface="Arial"/>
                <a:cs typeface="Arial"/>
                <a:sym typeface="Arial"/>
              </a:rPr>
              <a:t> </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zxx" sz="3200" strike="noStrike">
                <a:latin typeface="Arial"/>
                <a:ea typeface="Arial"/>
                <a:cs typeface="Arial"/>
                <a:sym typeface="Arial"/>
              </a:rPr>
              <a:t>Each prize </a:t>
            </a:r>
            <a:r>
              <a:rPr b="1" i="1" lang="zxx" sz="3200" strike="noStrike">
                <a:latin typeface="Arial"/>
                <a:ea typeface="Arial"/>
                <a:cs typeface="Arial"/>
                <a:sym typeface="Arial"/>
              </a:rPr>
              <a:t>z</a:t>
            </a:r>
            <a:r>
              <a:rPr b="1" baseline="-25000" i="1" lang="zxx" sz="3200" strike="noStrike">
                <a:latin typeface="Arial"/>
                <a:ea typeface="Arial"/>
                <a:cs typeface="Arial"/>
                <a:sym typeface="Arial"/>
              </a:rPr>
              <a:t>i</a:t>
            </a:r>
            <a:r>
              <a:rPr b="0" lang="zxx" sz="3200" strike="noStrike">
                <a:latin typeface="Arial"/>
                <a:ea typeface="Arial"/>
                <a:cs typeface="Arial"/>
                <a:sym typeface="Arial"/>
              </a:rPr>
              <a:t> is indifferent to some lottery ticket involving just </a:t>
            </a:r>
            <a:r>
              <a:rPr b="1" i="1" lang="zxx" sz="3200" strike="noStrike">
                <a:latin typeface="Arial"/>
                <a:ea typeface="Arial"/>
                <a:cs typeface="Arial"/>
                <a:sym typeface="Arial"/>
              </a:rPr>
              <a:t>z</a:t>
            </a:r>
            <a:r>
              <a:rPr b="1" baseline="-25000" i="1" lang="zxx" sz="3200" strike="noStrike">
                <a:latin typeface="Arial"/>
                <a:ea typeface="Arial"/>
                <a:cs typeface="Arial"/>
                <a:sym typeface="Arial"/>
              </a:rPr>
              <a:t>1</a:t>
            </a:r>
            <a:r>
              <a:rPr b="0" lang="zxx" sz="3200" strike="noStrike">
                <a:latin typeface="Arial"/>
                <a:ea typeface="Arial"/>
                <a:cs typeface="Arial"/>
                <a:sym typeface="Arial"/>
              </a:rPr>
              <a:t> (the best prize) and </a:t>
            </a:r>
            <a:r>
              <a:rPr b="1" i="1" lang="zxx" sz="3200" strike="noStrike">
                <a:latin typeface="Arial"/>
                <a:ea typeface="Arial"/>
                <a:cs typeface="Arial"/>
                <a:sym typeface="Arial"/>
              </a:rPr>
              <a:t>z</a:t>
            </a:r>
            <a:r>
              <a:rPr b="1" baseline="-25000" i="1" lang="zxx" sz="3200" strike="noStrike">
                <a:latin typeface="Arial"/>
                <a:ea typeface="Arial"/>
                <a:cs typeface="Arial"/>
                <a:sym typeface="Arial"/>
              </a:rPr>
              <a:t>r</a:t>
            </a:r>
            <a:r>
              <a:rPr b="0" lang="zxx" sz="3200" strike="noStrike">
                <a:latin typeface="Arial"/>
                <a:ea typeface="Arial"/>
                <a:cs typeface="Arial"/>
                <a:sym typeface="Arial"/>
              </a:rPr>
              <a:t> (the worst)</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zxx" sz="3200" strike="noStrike">
                <a:latin typeface="Arial"/>
                <a:ea typeface="Arial"/>
                <a:cs typeface="Arial"/>
                <a:sym typeface="Arial"/>
              </a:rPr>
              <a:t>There exists a number </a:t>
            </a:r>
            <a:r>
              <a:rPr b="1" i="1" lang="zxx" sz="3200" strike="noStrike">
                <a:latin typeface="Arial"/>
                <a:ea typeface="Arial"/>
                <a:cs typeface="Arial"/>
                <a:sym typeface="Arial"/>
              </a:rPr>
              <a:t>p</a:t>
            </a:r>
            <a:r>
              <a:rPr b="0" lang="zxx" sz="3200" strike="noStrike">
                <a:latin typeface="Arial"/>
                <a:ea typeface="Arial"/>
                <a:cs typeface="Arial"/>
                <a:sym typeface="Arial"/>
              </a:rPr>
              <a:t> such that </a:t>
            </a:r>
            <a:r>
              <a:rPr b="1" i="1" lang="zxx" sz="3200" strike="noStrike">
                <a:latin typeface="Arial"/>
                <a:ea typeface="Arial"/>
                <a:cs typeface="Arial"/>
                <a:sym typeface="Arial"/>
              </a:rPr>
              <a:t>z</a:t>
            </a:r>
            <a:r>
              <a:rPr b="1" baseline="-25000" i="1" lang="zxx" sz="3200" strike="noStrike">
                <a:latin typeface="Arial"/>
                <a:ea typeface="Arial"/>
                <a:cs typeface="Arial"/>
                <a:sym typeface="Arial"/>
              </a:rPr>
              <a:t>i</a:t>
            </a:r>
            <a:r>
              <a:rPr b="0" lang="zxx" sz="3200" strike="noStrike">
                <a:latin typeface="Arial"/>
                <a:ea typeface="Arial"/>
                <a:cs typeface="Arial"/>
                <a:sym typeface="Arial"/>
              </a:rPr>
              <a:t> is indifferent to </a:t>
            </a:r>
            <a:r>
              <a:rPr b="1" i="1" lang="zxx" sz="3200" strike="noStrike">
                <a:latin typeface="Arial"/>
                <a:ea typeface="Arial"/>
                <a:cs typeface="Arial"/>
                <a:sym typeface="Arial"/>
              </a:rPr>
              <a:t>[ pz</a:t>
            </a:r>
            <a:r>
              <a:rPr b="1" baseline="-25000" i="1" lang="zxx" sz="3200" strike="noStrike">
                <a:latin typeface="Arial"/>
                <a:ea typeface="Arial"/>
                <a:cs typeface="Arial"/>
                <a:sym typeface="Arial"/>
              </a:rPr>
              <a:t>1</a:t>
            </a:r>
            <a:r>
              <a:rPr b="1" i="1" lang="zxx" sz="3200" strike="noStrike">
                <a:latin typeface="Arial"/>
                <a:ea typeface="Arial"/>
                <a:cs typeface="Arial"/>
                <a:sym typeface="Arial"/>
              </a:rPr>
              <a:t>, (1-p)z</a:t>
            </a:r>
            <a:r>
              <a:rPr b="1" baseline="-25000" i="1" lang="zxx" sz="3200" strike="noStrike">
                <a:latin typeface="Arial"/>
                <a:ea typeface="Arial"/>
                <a:cs typeface="Arial"/>
                <a:sym typeface="Arial"/>
              </a:rPr>
              <a:t>r </a:t>
            </a:r>
            <a:r>
              <a:rPr b="1" i="1" lang="zxx" sz="3200" strike="noStrike">
                <a:latin typeface="Arial"/>
                <a:ea typeface="Arial"/>
                <a:cs typeface="Arial"/>
                <a:sym typeface="Arial"/>
              </a:rPr>
              <a:t>]</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zxx" sz="3200" strike="noStrike">
                <a:latin typeface="Arial"/>
                <a:ea typeface="Arial"/>
                <a:cs typeface="Arial"/>
                <a:sym typeface="Arial"/>
              </a:rPr>
              <a:t>And for </a:t>
            </a:r>
            <a:r>
              <a:rPr b="1" i="1" lang="zxx" sz="3200" strike="noStrike">
                <a:latin typeface="Arial"/>
                <a:ea typeface="Arial"/>
                <a:cs typeface="Arial"/>
                <a:sym typeface="Arial"/>
              </a:rPr>
              <a:t>Z = {$1, $0.01, death}</a:t>
            </a:r>
            <a:r>
              <a:rPr b="0" lang="zxx" sz="3200" strike="noStrike">
                <a:latin typeface="Arial"/>
                <a:ea typeface="Arial"/>
                <a:cs typeface="Arial"/>
                <a:sym typeface="Arial"/>
              </a:rPr>
              <a:t>?</a:t>
            </a:r>
            <a:endParaRPr b="0" sz="32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2">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9"/>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An axiomatic treatment of utility</a:t>
            </a:r>
            <a:endParaRPr b="0" sz="4400" strike="noStrike">
              <a:latin typeface="Arial"/>
              <a:ea typeface="Arial"/>
              <a:cs typeface="Arial"/>
              <a:sym typeface="Arial"/>
            </a:endParaRPr>
          </a:p>
        </p:txBody>
      </p:sp>
      <p:sp>
        <p:nvSpPr>
          <p:cNvPr id="348" name="Google Shape;348;p59"/>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1" lang="zxx" sz="3200" strike="noStrike">
                <a:solidFill>
                  <a:srgbClr val="FF0000"/>
                </a:solidFill>
                <a:latin typeface="Arial"/>
                <a:ea typeface="Arial"/>
                <a:cs typeface="Arial"/>
                <a:sym typeface="Arial"/>
              </a:rPr>
              <a:t>Assumption 4</a:t>
            </a:r>
            <a:r>
              <a:rPr b="0" lang="zxx" sz="3200" strike="noStrike">
                <a:latin typeface="Arial"/>
                <a:ea typeface="Arial"/>
                <a:cs typeface="Arial"/>
                <a:sym typeface="Arial"/>
              </a:rPr>
              <a:t>: </a:t>
            </a:r>
            <a:r>
              <a:rPr b="0" lang="zxx" sz="3200" u="sng" strike="noStrike">
                <a:latin typeface="Arial"/>
                <a:ea typeface="Arial"/>
                <a:cs typeface="Arial"/>
                <a:sym typeface="Arial"/>
              </a:rPr>
              <a:t>substitutibility</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If </a:t>
            </a:r>
            <a:r>
              <a:rPr b="1" i="1" lang="zxx" sz="2800" u="none" cap="none" strike="noStrike">
                <a:latin typeface="Arial"/>
                <a:ea typeface="Arial"/>
                <a:cs typeface="Arial"/>
                <a:sym typeface="Arial"/>
              </a:rPr>
              <a:t>z</a:t>
            </a:r>
            <a:r>
              <a:rPr b="1" baseline="-25000" i="1" lang="zxx" sz="2800" u="none" cap="none" strike="noStrike">
                <a:latin typeface="Arial"/>
                <a:ea typeface="Arial"/>
                <a:cs typeface="Arial"/>
                <a:sym typeface="Arial"/>
              </a:rPr>
              <a:t>i</a:t>
            </a:r>
            <a:r>
              <a:rPr b="1" i="1" lang="zxx" sz="2800" u="none" cap="none" strike="noStrike">
                <a:latin typeface="Arial"/>
                <a:ea typeface="Arial"/>
                <a:cs typeface="Arial"/>
                <a:sym typeface="Arial"/>
              </a:rPr>
              <a:t> ~ z</a:t>
            </a:r>
            <a:r>
              <a:rPr b="1" baseline="-25000" i="1" lang="zxx" sz="2800" u="none" cap="none" strike="noStrike">
                <a:latin typeface="Arial"/>
                <a:ea typeface="Arial"/>
                <a:cs typeface="Arial"/>
                <a:sym typeface="Arial"/>
              </a:rPr>
              <a:t>j</a:t>
            </a:r>
            <a:r>
              <a:rPr b="0" i="0" lang="zxx" sz="2800" u="none" cap="none" strike="noStrike">
                <a:latin typeface="Arial"/>
                <a:ea typeface="Arial"/>
                <a:cs typeface="Arial"/>
                <a:sym typeface="Arial"/>
              </a:rPr>
              <a:t>, then one may substitute the other in a lottery</a:t>
            </a:r>
            <a:endParaRPr b="0" i="0" sz="2800" u="none" cap="none" strike="noStrike">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60"/>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An axiomatic treatment of utility</a:t>
            </a:r>
            <a:endParaRPr b="0" sz="4400" strike="noStrike">
              <a:latin typeface="Arial"/>
              <a:ea typeface="Arial"/>
              <a:cs typeface="Arial"/>
              <a:sym typeface="Arial"/>
            </a:endParaRPr>
          </a:p>
        </p:txBody>
      </p:sp>
      <p:sp>
        <p:nvSpPr>
          <p:cNvPr id="354" name="Google Shape;354;p60"/>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1" lang="zxx" sz="3200" strike="noStrike">
                <a:solidFill>
                  <a:srgbClr val="FF0000"/>
                </a:solidFill>
                <a:latin typeface="Arial"/>
                <a:ea typeface="Arial"/>
                <a:cs typeface="Arial"/>
                <a:sym typeface="Arial"/>
              </a:rPr>
              <a:t>Assumption 5</a:t>
            </a:r>
            <a:r>
              <a:rPr b="0" lang="zxx" sz="3200" strike="noStrike">
                <a:latin typeface="Arial"/>
                <a:ea typeface="Arial"/>
                <a:cs typeface="Arial"/>
                <a:sym typeface="Arial"/>
              </a:rPr>
              <a:t>: </a:t>
            </a:r>
            <a:r>
              <a:rPr b="0" lang="zxx" sz="3200" u="sng" strike="noStrike">
                <a:latin typeface="Arial"/>
                <a:ea typeface="Arial"/>
                <a:cs typeface="Arial"/>
                <a:sym typeface="Arial"/>
              </a:rPr>
              <a:t>transitivity</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Preference and indifference among lotteries (or lottery tickets) are transitive relations</a:t>
            </a:r>
            <a:endParaRPr b="0" i="0" sz="2800" u="none" cap="none" strike="noStrike">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61"/>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An axiomatic treatment of utility</a:t>
            </a:r>
            <a:endParaRPr b="0" sz="4400" strike="noStrike">
              <a:latin typeface="Arial"/>
              <a:ea typeface="Arial"/>
              <a:cs typeface="Arial"/>
              <a:sym typeface="Arial"/>
            </a:endParaRPr>
          </a:p>
        </p:txBody>
      </p:sp>
      <p:sp>
        <p:nvSpPr>
          <p:cNvPr id="360" name="Google Shape;360;p61"/>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zxx" sz="3200" strike="noStrike">
                <a:latin typeface="Arial"/>
                <a:ea typeface="Arial"/>
                <a:cs typeface="Arial"/>
                <a:sym typeface="Arial"/>
              </a:rPr>
              <a:t>From these five assumptions </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170"/>
              <a:buFont typeface="Noto Sans Symbols"/>
              <a:buChar char="●"/>
            </a:pPr>
            <a:r>
              <a:rPr b="0" i="0" lang="zxx" sz="2600" u="none" cap="none" strike="noStrike">
                <a:latin typeface="Arial"/>
                <a:ea typeface="Arial"/>
                <a:cs typeface="Arial"/>
                <a:sym typeface="Arial"/>
              </a:rPr>
              <a:t>it is possible to find for any lottery ticket one to which it is indifferent and which only involves </a:t>
            </a:r>
            <a:r>
              <a:rPr b="1" i="1" lang="zxx" sz="2600" u="none" cap="none" strike="noStrike">
                <a:latin typeface="Arial"/>
                <a:ea typeface="Arial"/>
                <a:cs typeface="Arial"/>
                <a:sym typeface="Arial"/>
              </a:rPr>
              <a:t>z</a:t>
            </a:r>
            <a:r>
              <a:rPr b="1" baseline="-25000" i="1" lang="zxx" sz="2600" u="none" cap="none" strike="noStrike">
                <a:latin typeface="Arial"/>
                <a:ea typeface="Arial"/>
                <a:cs typeface="Arial"/>
                <a:sym typeface="Arial"/>
              </a:rPr>
              <a:t>1</a:t>
            </a:r>
            <a:r>
              <a:rPr b="0" i="0" lang="zxx" sz="2600" u="none" cap="none" strike="noStrike">
                <a:latin typeface="Arial"/>
                <a:ea typeface="Arial"/>
                <a:cs typeface="Arial"/>
                <a:sym typeface="Arial"/>
              </a:rPr>
              <a:t> and </a:t>
            </a:r>
            <a:r>
              <a:rPr b="1" i="1" lang="zxx" sz="2600" u="none" cap="none" strike="noStrike">
                <a:latin typeface="Arial"/>
                <a:ea typeface="Arial"/>
                <a:cs typeface="Arial"/>
                <a:sym typeface="Arial"/>
              </a:rPr>
              <a:t>z</a:t>
            </a:r>
            <a:r>
              <a:rPr b="1" baseline="-25000" i="1" lang="zxx" sz="2600" u="none" cap="none" strike="noStrike">
                <a:latin typeface="Arial"/>
                <a:ea typeface="Arial"/>
                <a:cs typeface="Arial"/>
                <a:sym typeface="Arial"/>
              </a:rPr>
              <a:t>r</a:t>
            </a:r>
            <a:endParaRPr b="0" i="0" sz="26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0">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62"/>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An axiomatic treatment of utility</a:t>
            </a:r>
            <a:endParaRPr b="0" sz="4400" strike="noStrike">
              <a:latin typeface="Arial"/>
              <a:ea typeface="Arial"/>
              <a:cs typeface="Arial"/>
              <a:sym typeface="Arial"/>
            </a:endParaRPr>
          </a:p>
        </p:txBody>
      </p:sp>
      <p:sp>
        <p:nvSpPr>
          <p:cNvPr id="366" name="Google Shape;366;p62"/>
          <p:cNvSpPr txBox="1"/>
          <p:nvPr/>
        </p:nvSpPr>
        <p:spPr>
          <a:xfrm>
            <a:off x="504000" y="1769040"/>
            <a:ext cx="9071640" cy="571716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1" lang="zxx" sz="3200" strike="noStrike">
                <a:solidFill>
                  <a:srgbClr val="FF0000"/>
                </a:solidFill>
                <a:latin typeface="Arial"/>
                <a:ea typeface="Arial"/>
                <a:cs typeface="Arial"/>
                <a:sym typeface="Arial"/>
              </a:rPr>
              <a:t>Assumption 6</a:t>
            </a:r>
            <a:r>
              <a:rPr b="0" lang="zxx" sz="3200" strike="noStrike">
                <a:latin typeface="Arial"/>
                <a:ea typeface="Arial"/>
                <a:cs typeface="Arial"/>
                <a:sym typeface="Arial"/>
              </a:rPr>
              <a:t>: monotonicity</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A lottery </a:t>
            </a:r>
            <a:r>
              <a:rPr b="1" i="1" lang="zxx" sz="2800" u="none" cap="none" strike="noStrike">
                <a:latin typeface="Arial"/>
                <a:ea typeface="Arial"/>
                <a:cs typeface="Arial"/>
                <a:sym typeface="Arial"/>
              </a:rPr>
              <a:t>[p(z</a:t>
            </a:r>
            <a:r>
              <a:rPr b="1" baseline="-25000" i="1" lang="zxx" sz="2800" u="none" cap="none" strike="noStrike">
                <a:latin typeface="Arial"/>
                <a:ea typeface="Arial"/>
                <a:cs typeface="Arial"/>
                <a:sym typeface="Arial"/>
              </a:rPr>
              <a:t>1</a:t>
            </a:r>
            <a:r>
              <a:rPr b="1" i="1" lang="zxx" sz="2800" u="none" cap="none" strike="noStrike">
                <a:latin typeface="Arial"/>
                <a:ea typeface="Arial"/>
                <a:cs typeface="Arial"/>
                <a:sym typeface="Arial"/>
              </a:rPr>
              <a:t>), (1-p)z</a:t>
            </a:r>
            <a:r>
              <a:rPr b="1" baseline="-25000" i="1" lang="zxx" sz="2800" u="none" cap="none" strike="noStrike">
                <a:latin typeface="Arial"/>
                <a:ea typeface="Arial"/>
                <a:cs typeface="Arial"/>
                <a:sym typeface="Arial"/>
              </a:rPr>
              <a:t>r </a:t>
            </a:r>
            <a:r>
              <a:rPr b="1" i="1" lang="zxx" sz="2800" u="none" cap="none" strike="noStrike">
                <a:latin typeface="Arial"/>
                <a:ea typeface="Arial"/>
                <a:cs typeface="Arial"/>
                <a:sym typeface="Arial"/>
              </a:rPr>
              <a:t>]</a:t>
            </a:r>
            <a:r>
              <a:rPr b="0" i="0" lang="zxx" sz="2800" u="none" cap="none" strike="noStrike">
                <a:latin typeface="Arial"/>
                <a:ea typeface="Arial"/>
                <a:cs typeface="Arial"/>
                <a:sym typeface="Arial"/>
              </a:rPr>
              <a:t> is preferred or indifferent to </a:t>
            </a:r>
            <a:r>
              <a:rPr b="1" i="1" lang="zxx" sz="2800" u="none" cap="none" strike="noStrike">
                <a:latin typeface="Arial"/>
                <a:ea typeface="Arial"/>
                <a:cs typeface="Arial"/>
                <a:sym typeface="Arial"/>
              </a:rPr>
              <a:t>[p'(z</a:t>
            </a:r>
            <a:r>
              <a:rPr b="1" baseline="-25000" i="1" lang="zxx" sz="2800" u="none" cap="none" strike="noStrike">
                <a:latin typeface="Arial"/>
                <a:ea typeface="Arial"/>
                <a:cs typeface="Arial"/>
                <a:sym typeface="Arial"/>
              </a:rPr>
              <a:t>1</a:t>
            </a:r>
            <a:r>
              <a:rPr b="1" i="1" lang="zxx" sz="2800" u="none" cap="none" strike="noStrike">
                <a:latin typeface="Arial"/>
                <a:ea typeface="Arial"/>
                <a:cs typeface="Arial"/>
                <a:sym typeface="Arial"/>
              </a:rPr>
              <a:t>), (1-p')z</a:t>
            </a:r>
            <a:r>
              <a:rPr b="1" baseline="-25000" i="1" lang="zxx" sz="2800" u="none" cap="none" strike="noStrike">
                <a:latin typeface="Arial"/>
                <a:ea typeface="Arial"/>
                <a:cs typeface="Arial"/>
                <a:sym typeface="Arial"/>
              </a:rPr>
              <a:t>r </a:t>
            </a:r>
            <a:r>
              <a:rPr b="1" i="1" lang="zxx" sz="2800" u="none" cap="none" strike="noStrike">
                <a:latin typeface="Arial"/>
                <a:ea typeface="Arial"/>
                <a:cs typeface="Arial"/>
                <a:sym typeface="Arial"/>
              </a:rPr>
              <a:t>]</a:t>
            </a:r>
            <a:r>
              <a:rPr b="0" i="0" lang="zxx" sz="2800" u="none" cap="none" strike="noStrike">
                <a:latin typeface="Arial"/>
                <a:ea typeface="Arial"/>
                <a:cs typeface="Arial"/>
                <a:sym typeface="Arial"/>
              </a:rPr>
              <a:t> if and only if...</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260"/>
              <a:buFont typeface="Noto Sans Symbols"/>
              <a:buChar char="●"/>
            </a:pPr>
            <a:r>
              <a:rPr b="0" i="1" lang="zxx" sz="2800" u="none" cap="none" strike="noStrike">
                <a:latin typeface="Arial"/>
                <a:ea typeface="Arial"/>
                <a:cs typeface="Arial"/>
                <a:sym typeface="Arial"/>
              </a:rPr>
              <a:t>...</a:t>
            </a:r>
            <a:r>
              <a:rPr b="1" i="1" lang="zxx" sz="2800" u="none" cap="none" strike="noStrike">
                <a:latin typeface="Arial"/>
                <a:ea typeface="Arial"/>
                <a:cs typeface="Arial"/>
                <a:sym typeface="Arial"/>
              </a:rPr>
              <a:t> p &gt;= p’</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Two lotteries involving only two prizes, I should prefer the one which renders the most preferred prize more probable</a:t>
            </a:r>
            <a:endParaRPr b="0" i="0" sz="2800" u="none" cap="none" strike="noStrike">
              <a:latin typeface="Arial"/>
              <a:ea typeface="Arial"/>
              <a:cs typeface="Arial"/>
              <a:sym typeface="Arial"/>
            </a:endParaRPr>
          </a:p>
          <a:p>
            <a:pPr indent="-287999" lvl="2" marL="1296000" marR="0" rtl="0" algn="l">
              <a:spcBef>
                <a:spcPts val="1134"/>
              </a:spcBef>
              <a:spcAft>
                <a:spcPts val="0"/>
              </a:spcAft>
              <a:buClr>
                <a:srgbClr val="000000"/>
              </a:buClr>
              <a:buSzPts val="1800"/>
              <a:buFont typeface="Noto Sans Symbols"/>
              <a:buChar char="−"/>
            </a:pPr>
            <a:r>
              <a:rPr b="0" i="0" lang="zxx" sz="2400" u="none" cap="none" strike="noStrike">
                <a:latin typeface="Arial"/>
                <a:ea typeface="Arial"/>
                <a:cs typeface="Arial"/>
                <a:sym typeface="Arial"/>
              </a:rPr>
              <a:t>But is it always?</a:t>
            </a:r>
            <a:endParaRPr b="0" i="0" sz="2400" u="none" cap="none" strike="noStrike">
              <a:latin typeface="Arial"/>
              <a:ea typeface="Arial"/>
              <a:cs typeface="Arial"/>
              <a:sym typeface="Arial"/>
            </a:endParaRPr>
          </a:p>
        </p:txBody>
      </p:sp>
      <p:pic>
        <p:nvPicPr>
          <p:cNvPr id="367" name="Google Shape;367;p62"/>
          <p:cNvPicPr preferRelativeResize="0"/>
          <p:nvPr/>
        </p:nvPicPr>
        <p:blipFill rotWithShape="1">
          <a:blip r:embed="rId3">
            <a:alphaModFix/>
          </a:blip>
          <a:srcRect b="0" l="0" r="0" t="0"/>
          <a:stretch/>
        </p:blipFill>
        <p:spPr>
          <a:xfrm>
            <a:off x="7200000" y="5099040"/>
            <a:ext cx="1620000" cy="210096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63"/>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von Neumann and Morgenstern Axiomatization</a:t>
            </a:r>
            <a:endParaRPr b="0" sz="4400" strike="noStrike">
              <a:latin typeface="Arial"/>
              <a:ea typeface="Arial"/>
              <a:cs typeface="Arial"/>
              <a:sym typeface="Arial"/>
            </a:endParaRPr>
          </a:p>
        </p:txBody>
      </p:sp>
      <p:sp>
        <p:nvSpPr>
          <p:cNvPr id="373" name="Google Shape;373;p63"/>
          <p:cNvSpPr txBox="1"/>
          <p:nvPr/>
        </p:nvSpPr>
        <p:spPr>
          <a:xfrm>
            <a:off x="180000" y="1769040"/>
            <a:ext cx="972000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zxx" sz="3200" strike="noStrike">
                <a:latin typeface="Arial"/>
                <a:ea typeface="Arial"/>
                <a:cs typeface="Arial"/>
                <a:sym typeface="Arial"/>
              </a:rPr>
              <a:t>Do these axioms make sense?</a:t>
            </a:r>
            <a:endParaRPr b="0" sz="3200" strike="noStrike">
              <a:latin typeface="Arial"/>
              <a:ea typeface="Arial"/>
              <a:cs typeface="Arial"/>
              <a:sym typeface="Arial"/>
            </a:endParaRPr>
          </a:p>
          <a:p>
            <a:pPr indent="-323999" lvl="1" marL="864000" marR="0" rtl="0" algn="l">
              <a:spcBef>
                <a:spcPts val="1417"/>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If we accept these six axioms, it turns out that we have no choice but to</a:t>
            </a:r>
            <a:endParaRPr b="0" i="0" sz="2800" u="none" cap="none" strike="noStrike">
              <a:latin typeface="Arial"/>
              <a:ea typeface="Arial"/>
              <a:cs typeface="Arial"/>
              <a:sym typeface="Arial"/>
            </a:endParaRPr>
          </a:p>
          <a:p>
            <a:pPr indent="0" lvl="0" marL="914400" marR="0" rtl="0" algn="l">
              <a:spcBef>
                <a:spcPts val="1417"/>
              </a:spcBef>
              <a:spcAft>
                <a:spcPts val="0"/>
              </a:spcAft>
              <a:buNone/>
            </a:pPr>
            <a:r>
              <a:rPr b="0" i="0" lang="zxx" sz="2800" u="sng" cap="none" strike="noStrike">
                <a:solidFill>
                  <a:srgbClr val="FF3333"/>
                </a:solidFill>
                <a:latin typeface="Arial"/>
                <a:ea typeface="Arial"/>
                <a:cs typeface="Arial"/>
                <a:sym typeface="Arial"/>
              </a:rPr>
              <a:t>accept the existence of single-dimensional utility functions</a:t>
            </a:r>
            <a:r>
              <a:rPr b="0" i="0" lang="zxx" sz="2800" u="none" cap="none" strike="noStrike">
                <a:latin typeface="Arial"/>
                <a:ea typeface="Arial"/>
                <a:cs typeface="Arial"/>
                <a:sym typeface="Arial"/>
              </a:rPr>
              <a:t> </a:t>
            </a:r>
            <a:endParaRPr b="0" i="0" sz="2800" u="none" cap="none" strike="noStrike">
              <a:latin typeface="Arial"/>
              <a:ea typeface="Arial"/>
              <a:cs typeface="Arial"/>
              <a:sym typeface="Arial"/>
            </a:endParaRPr>
          </a:p>
          <a:p>
            <a:pPr indent="0" lvl="0" marL="914400" marR="0" rtl="0" algn="l">
              <a:spcBef>
                <a:spcPts val="1417"/>
              </a:spcBef>
              <a:spcAft>
                <a:spcPts val="0"/>
              </a:spcAft>
              <a:buNone/>
            </a:pPr>
            <a:r>
              <a:rPr b="0" i="0" lang="zxx" sz="2800" u="none" cap="none" strike="noStrike">
                <a:latin typeface="Arial"/>
                <a:ea typeface="Arial"/>
                <a:cs typeface="Arial"/>
                <a:sym typeface="Arial"/>
              </a:rPr>
              <a:t>whose </a:t>
            </a:r>
            <a:r>
              <a:rPr b="0" i="0" lang="zxx" sz="2800" u="sng" cap="none" strike="noStrike">
                <a:solidFill>
                  <a:srgbClr val="FF3333"/>
                </a:solidFill>
                <a:latin typeface="Arial"/>
                <a:ea typeface="Arial"/>
                <a:cs typeface="Arial"/>
                <a:sym typeface="Arial"/>
              </a:rPr>
              <a:t>expected values</a:t>
            </a:r>
            <a:r>
              <a:rPr b="0" i="0" lang="zxx" sz="2800" u="none" cap="none" strike="noStrike">
                <a:latin typeface="Arial"/>
                <a:ea typeface="Arial"/>
                <a:cs typeface="Arial"/>
                <a:sym typeface="Arial"/>
              </a:rPr>
              <a:t> agents want to maximize</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If we do not want to reach this conclusion, we must therefore give up at least one of the axioms</a:t>
            </a:r>
            <a:endParaRPr b="0" i="0" sz="28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3">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64"/>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von Neumann and Morgenstern Axiomatization</a:t>
            </a:r>
            <a:endParaRPr b="0" sz="4400" strike="noStrike">
              <a:latin typeface="Arial"/>
              <a:ea typeface="Arial"/>
              <a:cs typeface="Arial"/>
              <a:sym typeface="Arial"/>
            </a:endParaRPr>
          </a:p>
        </p:txBody>
      </p:sp>
      <p:sp>
        <p:nvSpPr>
          <p:cNvPr id="379" name="Google Shape;379;p64"/>
          <p:cNvSpPr txBox="1"/>
          <p:nvPr/>
        </p:nvSpPr>
        <p:spPr>
          <a:xfrm>
            <a:off x="180000" y="1769040"/>
            <a:ext cx="972000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zxx" sz="3200" strike="noStrike">
                <a:latin typeface="Arial"/>
                <a:ea typeface="Arial"/>
                <a:cs typeface="Arial"/>
                <a:sym typeface="Arial"/>
              </a:rPr>
              <a:t>Theorem (von Neumann and Morgenstern, 1944)</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If </a:t>
            </a:r>
            <a:r>
              <a:rPr b="1" i="1" lang="zxx" sz="2800" u="none" cap="none" strike="noStrike">
                <a:latin typeface="Arial"/>
                <a:ea typeface="Arial"/>
                <a:cs typeface="Arial"/>
                <a:sym typeface="Arial"/>
              </a:rPr>
              <a:t>≿</a:t>
            </a:r>
            <a:r>
              <a:rPr b="0" i="0" lang="zxx" sz="2800" u="none" cap="none" strike="noStrike">
                <a:latin typeface="Arial"/>
                <a:ea typeface="Arial"/>
                <a:cs typeface="Arial"/>
                <a:sym typeface="Arial"/>
              </a:rPr>
              <a:t> satisfies </a:t>
            </a:r>
            <a:r>
              <a:rPr b="0" i="0" lang="zxx" sz="2800" u="none" cap="none" strike="noStrike">
                <a:solidFill>
                  <a:srgbClr val="FF0000"/>
                </a:solidFill>
                <a:latin typeface="Arial"/>
                <a:ea typeface="Arial"/>
                <a:cs typeface="Arial"/>
                <a:sym typeface="Arial"/>
              </a:rPr>
              <a:t>assumptions</a:t>
            </a:r>
            <a:r>
              <a:rPr b="0" i="0" lang="zxx" sz="2800" u="none" cap="none" strike="noStrike">
                <a:latin typeface="Arial"/>
                <a:ea typeface="Arial"/>
                <a:cs typeface="Arial"/>
                <a:sym typeface="Arial"/>
              </a:rPr>
              <a:t> </a:t>
            </a:r>
            <a:r>
              <a:rPr b="1" i="1" lang="zxx" sz="2800" u="none" cap="none" strike="noStrike">
                <a:solidFill>
                  <a:srgbClr val="FF0000"/>
                </a:solidFill>
                <a:latin typeface="Arial"/>
                <a:ea typeface="Arial"/>
                <a:cs typeface="Arial"/>
                <a:sym typeface="Arial"/>
              </a:rPr>
              <a:t>1</a:t>
            </a:r>
            <a:r>
              <a:rPr b="0" i="0" lang="zxx" sz="2800" u="none" cap="none" strike="noStrike">
                <a:latin typeface="Arial"/>
                <a:ea typeface="Arial"/>
                <a:cs typeface="Arial"/>
                <a:sym typeface="Arial"/>
              </a:rPr>
              <a:t> through </a:t>
            </a:r>
            <a:r>
              <a:rPr b="1" i="1" lang="zxx" sz="2800" u="none" cap="none" strike="noStrike">
                <a:solidFill>
                  <a:srgbClr val="FF0000"/>
                </a:solidFill>
                <a:latin typeface="Arial"/>
                <a:ea typeface="Arial"/>
                <a:cs typeface="Arial"/>
                <a:sym typeface="Arial"/>
              </a:rPr>
              <a:t>6</a:t>
            </a:r>
            <a:r>
              <a:rPr b="0" i="0" lang="zxx" sz="2800" u="none" cap="none" strike="noStrike">
                <a:latin typeface="Arial"/>
                <a:ea typeface="Arial"/>
                <a:cs typeface="Arial"/>
                <a:sym typeface="Arial"/>
              </a:rPr>
              <a:t>, there are numbers </a:t>
            </a:r>
            <a:r>
              <a:rPr b="1" i="1" lang="zxx" sz="2800" u="none" cap="none" strike="noStrike">
                <a:latin typeface="Arial"/>
                <a:ea typeface="Arial"/>
                <a:cs typeface="Arial"/>
                <a:sym typeface="Arial"/>
              </a:rPr>
              <a:t>u</a:t>
            </a:r>
            <a:r>
              <a:rPr b="1" baseline="-25000" i="1" lang="zxx" sz="2800" u="none" cap="none" strike="noStrike">
                <a:latin typeface="Arial"/>
                <a:ea typeface="Arial"/>
                <a:cs typeface="Arial"/>
                <a:sym typeface="Arial"/>
              </a:rPr>
              <a:t>i </a:t>
            </a:r>
            <a:r>
              <a:rPr b="1" i="1" lang="zxx" sz="2800" u="none" cap="none" strike="noStrike">
                <a:latin typeface="Arial"/>
                <a:ea typeface="Arial"/>
                <a:cs typeface="Arial"/>
                <a:sym typeface="Arial"/>
              </a:rPr>
              <a:t> </a:t>
            </a:r>
            <a:r>
              <a:rPr b="0" i="0" lang="zxx" sz="2800" u="none" cap="none" strike="noStrike">
                <a:latin typeface="Arial"/>
                <a:ea typeface="Arial"/>
                <a:cs typeface="Arial"/>
                <a:sym typeface="Arial"/>
              </a:rPr>
              <a:t>associated with </a:t>
            </a:r>
            <a:r>
              <a:rPr b="1" i="1" lang="zxx" sz="2800" u="none" cap="none" strike="noStrike">
                <a:latin typeface="Arial"/>
                <a:ea typeface="Arial"/>
                <a:cs typeface="Arial"/>
                <a:sym typeface="Arial"/>
              </a:rPr>
              <a:t>z</a:t>
            </a:r>
            <a:r>
              <a:rPr b="1" baseline="-25000" i="1" lang="zxx" sz="2800" u="none" cap="none" strike="noStrike">
                <a:latin typeface="Arial"/>
                <a:ea typeface="Arial"/>
                <a:cs typeface="Arial"/>
                <a:sym typeface="Arial"/>
              </a:rPr>
              <a:t>i</a:t>
            </a:r>
            <a:r>
              <a:rPr b="0" i="0" lang="zxx" sz="2800" u="none" cap="none" strike="noStrike">
                <a:latin typeface="Arial"/>
                <a:ea typeface="Arial"/>
                <a:cs typeface="Arial"/>
                <a:sym typeface="Arial"/>
              </a:rPr>
              <a:t> such that, for two lotteries </a:t>
            </a:r>
            <a:r>
              <a:rPr b="1" i="1" lang="zxx" sz="2800" u="none" cap="none" strike="noStrike">
                <a:latin typeface="Arial"/>
                <a:ea typeface="Arial"/>
                <a:cs typeface="Arial"/>
                <a:sym typeface="Arial"/>
              </a:rPr>
              <a:t>p</a:t>
            </a:r>
            <a:r>
              <a:rPr b="0" i="0" lang="zxx" sz="2800" u="none" cap="none" strike="noStrike">
                <a:latin typeface="Arial"/>
                <a:ea typeface="Arial"/>
                <a:cs typeface="Arial"/>
                <a:sym typeface="Arial"/>
              </a:rPr>
              <a:t> and </a:t>
            </a:r>
            <a:r>
              <a:rPr b="1" i="1" lang="zxx" sz="2800" u="none" cap="none" strike="noStrike">
                <a:latin typeface="Arial"/>
                <a:ea typeface="Arial"/>
                <a:cs typeface="Arial"/>
                <a:sym typeface="Arial"/>
              </a:rPr>
              <a:t>q</a:t>
            </a:r>
            <a:r>
              <a:rPr b="0" i="0" lang="zxx" sz="2800" u="none" cap="none" strike="noStrike">
                <a:latin typeface="Arial"/>
                <a:ea typeface="Arial"/>
                <a:cs typeface="Arial"/>
                <a:sym typeface="Arial"/>
              </a:rPr>
              <a:t>, </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260"/>
              <a:buFont typeface="Noto Sans Symbols"/>
              <a:buChar char="●"/>
            </a:pPr>
            <a:r>
              <a:rPr b="1" i="1" lang="zxx" sz="2800" u="none" cap="none" strike="noStrike">
                <a:solidFill>
                  <a:srgbClr val="009933"/>
                </a:solidFill>
                <a:latin typeface="Arial"/>
                <a:ea typeface="Arial"/>
                <a:cs typeface="Arial"/>
                <a:sym typeface="Arial"/>
              </a:rPr>
              <a:t>p</a:t>
            </a:r>
            <a:r>
              <a:rPr b="1" baseline="-25000" i="1" lang="zxx" sz="2800" u="none" cap="none" strike="noStrike">
                <a:solidFill>
                  <a:srgbClr val="009933"/>
                </a:solidFill>
                <a:latin typeface="Arial"/>
                <a:ea typeface="Arial"/>
                <a:cs typeface="Arial"/>
                <a:sym typeface="Arial"/>
              </a:rPr>
              <a:t>1</a:t>
            </a:r>
            <a:r>
              <a:rPr b="1" i="1" lang="zxx" sz="2800" u="none" cap="none" strike="noStrike">
                <a:solidFill>
                  <a:srgbClr val="009933"/>
                </a:solidFill>
                <a:latin typeface="Arial"/>
                <a:ea typeface="Arial"/>
                <a:cs typeface="Arial"/>
                <a:sym typeface="Arial"/>
              </a:rPr>
              <a:t>(z</a:t>
            </a:r>
            <a:r>
              <a:rPr b="1" baseline="-25000" i="1" lang="zxx" sz="2800" u="none" cap="none" strike="noStrike">
                <a:solidFill>
                  <a:srgbClr val="009933"/>
                </a:solidFill>
                <a:latin typeface="Arial"/>
                <a:ea typeface="Arial"/>
                <a:cs typeface="Arial"/>
                <a:sym typeface="Arial"/>
              </a:rPr>
              <a:t>1</a:t>
            </a:r>
            <a:r>
              <a:rPr b="1" i="1" lang="zxx" sz="2800" u="none" cap="none" strike="noStrike">
                <a:solidFill>
                  <a:srgbClr val="009933"/>
                </a:solidFill>
                <a:latin typeface="Arial"/>
                <a:ea typeface="Arial"/>
                <a:cs typeface="Arial"/>
                <a:sym typeface="Arial"/>
              </a:rPr>
              <a:t>) u</a:t>
            </a:r>
            <a:r>
              <a:rPr b="1" baseline="-25000" i="1" lang="zxx" sz="2800" u="none" cap="none" strike="noStrike">
                <a:solidFill>
                  <a:srgbClr val="009933"/>
                </a:solidFill>
                <a:latin typeface="Arial"/>
                <a:ea typeface="Arial"/>
                <a:cs typeface="Arial"/>
                <a:sym typeface="Arial"/>
              </a:rPr>
              <a:t>1</a:t>
            </a:r>
            <a:r>
              <a:rPr b="1" i="1" lang="zxx" sz="2800" u="none" cap="none" strike="noStrike">
                <a:solidFill>
                  <a:srgbClr val="009933"/>
                </a:solidFill>
                <a:latin typeface="Arial"/>
                <a:ea typeface="Arial"/>
                <a:cs typeface="Arial"/>
                <a:sym typeface="Arial"/>
              </a:rPr>
              <a:t> + ... + p</a:t>
            </a:r>
            <a:r>
              <a:rPr b="1" baseline="-25000" i="1" lang="zxx" sz="2800" u="none" cap="none" strike="noStrike">
                <a:solidFill>
                  <a:srgbClr val="009933"/>
                </a:solidFill>
                <a:latin typeface="Arial"/>
                <a:ea typeface="Arial"/>
                <a:cs typeface="Arial"/>
                <a:sym typeface="Arial"/>
              </a:rPr>
              <a:t>r</a:t>
            </a:r>
            <a:r>
              <a:rPr b="1" i="1" lang="zxx" sz="2800" u="none" cap="none" strike="noStrike">
                <a:solidFill>
                  <a:srgbClr val="009933"/>
                </a:solidFill>
                <a:latin typeface="Arial"/>
                <a:ea typeface="Arial"/>
                <a:cs typeface="Arial"/>
                <a:sym typeface="Arial"/>
              </a:rPr>
              <a:t>(z</a:t>
            </a:r>
            <a:r>
              <a:rPr b="1" baseline="-25000" i="1" lang="zxx" sz="2800" u="none" cap="none" strike="noStrike">
                <a:solidFill>
                  <a:srgbClr val="009933"/>
                </a:solidFill>
                <a:latin typeface="Arial"/>
                <a:ea typeface="Arial"/>
                <a:cs typeface="Arial"/>
                <a:sym typeface="Arial"/>
              </a:rPr>
              <a:t>r</a:t>
            </a:r>
            <a:r>
              <a:rPr b="1" i="1" lang="zxx" sz="2800" u="none" cap="none" strike="noStrike">
                <a:solidFill>
                  <a:srgbClr val="009933"/>
                </a:solidFill>
                <a:latin typeface="Arial"/>
                <a:ea typeface="Arial"/>
                <a:cs typeface="Arial"/>
                <a:sym typeface="Arial"/>
              </a:rPr>
              <a:t>) u</a:t>
            </a:r>
            <a:r>
              <a:rPr b="1" baseline="-25000" i="1" lang="zxx" sz="2800" u="none" cap="none" strike="noStrike">
                <a:solidFill>
                  <a:srgbClr val="009933"/>
                </a:solidFill>
                <a:latin typeface="Arial"/>
                <a:ea typeface="Arial"/>
                <a:cs typeface="Arial"/>
                <a:sym typeface="Arial"/>
              </a:rPr>
              <a:t>r</a:t>
            </a:r>
            <a:r>
              <a:rPr b="0" i="0" lang="zxx" sz="2800" u="none" cap="none" strike="noStrike">
                <a:solidFill>
                  <a:srgbClr val="009933"/>
                </a:solidFill>
                <a:latin typeface="Arial"/>
                <a:ea typeface="Arial"/>
                <a:cs typeface="Arial"/>
                <a:sym typeface="Arial"/>
              </a:rPr>
              <a:t> </a:t>
            </a:r>
            <a:r>
              <a:rPr b="0" i="0" lang="zxx" sz="2800" u="none" cap="none" strike="noStrike">
                <a:latin typeface="Arial"/>
                <a:ea typeface="Arial"/>
                <a:cs typeface="Arial"/>
                <a:sym typeface="Arial"/>
              </a:rPr>
              <a:t>and </a:t>
            </a:r>
            <a:r>
              <a:rPr b="1" i="1" lang="zxx" sz="2800" u="none" cap="none" strike="noStrike">
                <a:solidFill>
                  <a:srgbClr val="330099"/>
                </a:solidFill>
                <a:latin typeface="Arial"/>
                <a:ea typeface="Arial"/>
                <a:cs typeface="Arial"/>
                <a:sym typeface="Arial"/>
              </a:rPr>
              <a:t>q</a:t>
            </a:r>
            <a:r>
              <a:rPr b="1" baseline="-25000" i="1" lang="zxx" sz="2800" u="none" cap="none" strike="noStrike">
                <a:solidFill>
                  <a:srgbClr val="330099"/>
                </a:solidFill>
                <a:latin typeface="Arial"/>
                <a:ea typeface="Arial"/>
                <a:cs typeface="Arial"/>
                <a:sym typeface="Arial"/>
              </a:rPr>
              <a:t>1</a:t>
            </a:r>
            <a:r>
              <a:rPr b="1" i="1" lang="zxx" sz="2800" u="none" cap="none" strike="noStrike">
                <a:solidFill>
                  <a:srgbClr val="330099"/>
                </a:solidFill>
                <a:latin typeface="Arial"/>
                <a:ea typeface="Arial"/>
                <a:cs typeface="Arial"/>
                <a:sym typeface="Arial"/>
              </a:rPr>
              <a:t>(z</a:t>
            </a:r>
            <a:r>
              <a:rPr b="1" baseline="-25000" i="1" lang="zxx" sz="2800" u="none" cap="none" strike="noStrike">
                <a:solidFill>
                  <a:srgbClr val="330099"/>
                </a:solidFill>
                <a:latin typeface="Arial"/>
                <a:ea typeface="Arial"/>
                <a:cs typeface="Arial"/>
                <a:sym typeface="Arial"/>
              </a:rPr>
              <a:t>1</a:t>
            </a:r>
            <a:r>
              <a:rPr b="1" i="1" lang="zxx" sz="2800" u="none" cap="none" strike="noStrike">
                <a:solidFill>
                  <a:srgbClr val="330099"/>
                </a:solidFill>
                <a:latin typeface="Arial"/>
                <a:ea typeface="Arial"/>
                <a:cs typeface="Arial"/>
                <a:sym typeface="Arial"/>
              </a:rPr>
              <a:t>) u</a:t>
            </a:r>
            <a:r>
              <a:rPr b="1" baseline="-25000" i="1" lang="zxx" sz="2800" u="none" cap="none" strike="noStrike">
                <a:solidFill>
                  <a:srgbClr val="330099"/>
                </a:solidFill>
                <a:latin typeface="Arial"/>
                <a:ea typeface="Arial"/>
                <a:cs typeface="Arial"/>
                <a:sym typeface="Arial"/>
              </a:rPr>
              <a:t>1</a:t>
            </a:r>
            <a:r>
              <a:rPr b="1" i="1" lang="zxx" sz="2800" u="none" cap="none" strike="noStrike">
                <a:solidFill>
                  <a:srgbClr val="330099"/>
                </a:solidFill>
                <a:latin typeface="Arial"/>
                <a:ea typeface="Arial"/>
                <a:cs typeface="Arial"/>
                <a:sym typeface="Arial"/>
              </a:rPr>
              <a:t> + ... + q</a:t>
            </a:r>
            <a:r>
              <a:rPr b="1" baseline="-25000" i="1" lang="zxx" sz="2800" u="none" cap="none" strike="noStrike">
                <a:solidFill>
                  <a:srgbClr val="330099"/>
                </a:solidFill>
                <a:latin typeface="Arial"/>
                <a:ea typeface="Arial"/>
                <a:cs typeface="Arial"/>
                <a:sym typeface="Arial"/>
              </a:rPr>
              <a:t>r</a:t>
            </a:r>
            <a:r>
              <a:rPr b="1" i="1" lang="zxx" sz="2800" u="none" cap="none" strike="noStrike">
                <a:solidFill>
                  <a:srgbClr val="330099"/>
                </a:solidFill>
                <a:latin typeface="Arial"/>
                <a:ea typeface="Arial"/>
                <a:cs typeface="Arial"/>
                <a:sym typeface="Arial"/>
              </a:rPr>
              <a:t>(z</a:t>
            </a:r>
            <a:r>
              <a:rPr b="1" baseline="-25000" i="1" lang="zxx" sz="2800" u="none" cap="none" strike="noStrike">
                <a:solidFill>
                  <a:srgbClr val="330099"/>
                </a:solidFill>
                <a:latin typeface="Arial"/>
                <a:ea typeface="Arial"/>
                <a:cs typeface="Arial"/>
                <a:sym typeface="Arial"/>
              </a:rPr>
              <a:t>r</a:t>
            </a:r>
            <a:r>
              <a:rPr b="1" i="1" lang="zxx" sz="2800" u="none" cap="none" strike="noStrike">
                <a:solidFill>
                  <a:srgbClr val="330099"/>
                </a:solidFill>
                <a:latin typeface="Arial"/>
                <a:ea typeface="Arial"/>
                <a:cs typeface="Arial"/>
                <a:sym typeface="Arial"/>
              </a:rPr>
              <a:t>) u</a:t>
            </a:r>
            <a:r>
              <a:rPr b="1" baseline="-25000" i="1" lang="zxx" sz="2800" u="none" cap="none" strike="noStrike">
                <a:solidFill>
                  <a:srgbClr val="330099"/>
                </a:solidFill>
                <a:latin typeface="Arial"/>
                <a:ea typeface="Arial"/>
                <a:cs typeface="Arial"/>
                <a:sym typeface="Arial"/>
              </a:rPr>
              <a:t>r</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reflect the </a:t>
            </a:r>
            <a:r>
              <a:rPr b="0" i="0" lang="zxx" sz="2800" u="sng" cap="none" strike="noStrike">
                <a:latin typeface="Arial"/>
                <a:ea typeface="Arial"/>
                <a:cs typeface="Arial"/>
                <a:sym typeface="Arial"/>
              </a:rPr>
              <a:t>preferences</a:t>
            </a:r>
            <a:r>
              <a:rPr b="0" i="0" lang="zxx" sz="2800" u="none" cap="none" strike="noStrike">
                <a:latin typeface="Arial"/>
                <a:ea typeface="Arial"/>
                <a:cs typeface="Arial"/>
                <a:sym typeface="Arial"/>
              </a:rPr>
              <a:t> between the lotteries</a:t>
            </a:r>
            <a:endParaRPr b="0" i="0" sz="28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9">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65"/>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von Neumann and Morgenstern Axiomatization</a:t>
            </a:r>
            <a:endParaRPr b="0" sz="4400" strike="noStrike">
              <a:latin typeface="Arial"/>
              <a:ea typeface="Arial"/>
              <a:cs typeface="Arial"/>
              <a:sym typeface="Arial"/>
            </a:endParaRPr>
          </a:p>
        </p:txBody>
      </p:sp>
      <p:sp>
        <p:nvSpPr>
          <p:cNvPr id="385" name="Google Shape;385;p65"/>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zxx" sz="3200" strike="noStrike">
                <a:latin typeface="Arial"/>
                <a:ea typeface="Arial"/>
                <a:cs typeface="Arial"/>
                <a:sym typeface="Arial"/>
              </a:rPr>
              <a:t>Two axioms may do the job</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1" i="0" lang="zxx" sz="2800" u="none" cap="none" strike="noStrike">
                <a:solidFill>
                  <a:srgbClr val="FF0000"/>
                </a:solidFill>
                <a:latin typeface="Arial"/>
                <a:ea typeface="Arial"/>
                <a:cs typeface="Arial"/>
                <a:sym typeface="Arial"/>
              </a:rPr>
              <a:t>I:</a:t>
            </a:r>
            <a:r>
              <a:rPr b="0" i="0" lang="zxx" sz="2800" u="none" cap="none" strike="noStrike">
                <a:latin typeface="Arial"/>
                <a:ea typeface="Arial"/>
                <a:cs typeface="Arial"/>
                <a:sym typeface="Arial"/>
              </a:rPr>
              <a:t> independence</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260"/>
              <a:buFont typeface="Noto Sans Symbols"/>
              <a:buChar char="●"/>
            </a:pPr>
            <a:r>
              <a:rPr b="1" i="0" lang="zxx" sz="2800" u="none" cap="none" strike="noStrike">
                <a:solidFill>
                  <a:srgbClr val="FF0000"/>
                </a:solidFill>
                <a:latin typeface="Arial"/>
                <a:ea typeface="Arial"/>
                <a:cs typeface="Arial"/>
                <a:sym typeface="Arial"/>
              </a:rPr>
              <a:t>C:</a:t>
            </a:r>
            <a:r>
              <a:rPr b="0" i="0" lang="zxx" sz="2800" u="none" cap="none" strike="noStrike">
                <a:latin typeface="Arial"/>
                <a:ea typeface="Arial"/>
                <a:cs typeface="Arial"/>
                <a:sym typeface="Arial"/>
              </a:rPr>
              <a:t> continuity</a:t>
            </a:r>
            <a:endParaRPr b="0" i="0" sz="2800" u="none" cap="none" strike="noStrike">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30"/>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zxx" sz="4400" u="none" cap="none" strike="noStrike">
                <a:latin typeface="Arial"/>
                <a:ea typeface="Arial"/>
                <a:cs typeface="Arial"/>
                <a:sym typeface="Arial"/>
              </a:rPr>
              <a:t>Lotteries</a:t>
            </a:r>
            <a:endParaRPr b="0" i="0" sz="4400" u="none" cap="none" strike="noStrike">
              <a:latin typeface="Arial"/>
              <a:ea typeface="Arial"/>
              <a:cs typeface="Arial"/>
              <a:sym typeface="Arial"/>
            </a:endParaRPr>
          </a:p>
        </p:txBody>
      </p:sp>
      <p:sp>
        <p:nvSpPr>
          <p:cNvPr id="135" name="Google Shape;135;p30"/>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i="0" lang="zxx" sz="3200" u="none" cap="none" strike="noStrike">
                <a:latin typeface="Arial"/>
                <a:ea typeface="Arial"/>
                <a:cs typeface="Arial"/>
                <a:sym typeface="Arial"/>
              </a:rPr>
              <a:t>So far, in our modeling situations each action </a:t>
            </a:r>
            <a:r>
              <a:rPr b="0" i="0" lang="zxx" sz="3200" u="sng" cap="none" strike="noStrike">
                <a:latin typeface="Arial"/>
                <a:ea typeface="Arial"/>
                <a:cs typeface="Arial"/>
                <a:sym typeface="Arial"/>
              </a:rPr>
              <a:t>deterministically</a:t>
            </a:r>
            <a:r>
              <a:rPr b="0" i="0" lang="zxx" sz="3200" u="none" cap="none" strike="noStrike">
                <a:latin typeface="Arial"/>
                <a:ea typeface="Arial"/>
                <a:cs typeface="Arial"/>
                <a:sym typeface="Arial"/>
              </a:rPr>
              <a:t> leads to a particular consequence</a:t>
            </a:r>
            <a:endParaRPr b="0" i="0" sz="3200" u="none" cap="none" strike="noStrike">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66"/>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Compound Lotteries</a:t>
            </a:r>
            <a:endParaRPr b="0" sz="4400" strike="noStrike">
              <a:latin typeface="Arial"/>
              <a:ea typeface="Arial"/>
              <a:cs typeface="Arial"/>
              <a:sym typeface="Arial"/>
            </a:endParaRPr>
          </a:p>
        </p:txBody>
      </p:sp>
      <p:sp>
        <p:nvSpPr>
          <p:cNvPr id="391" name="Google Shape;391;p66"/>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zxx" sz="3200" strike="noStrike">
                <a:latin typeface="Arial"/>
                <a:ea typeface="Arial"/>
                <a:cs typeface="Arial"/>
                <a:sym typeface="Arial"/>
              </a:rPr>
              <a:t>⊕</a:t>
            </a:r>
            <a:r>
              <a:rPr b="0" baseline="30000" lang="zxx" sz="3200" strike="noStrike">
                <a:latin typeface="Arial"/>
                <a:ea typeface="Arial"/>
                <a:cs typeface="Arial"/>
                <a:sym typeface="Arial"/>
              </a:rPr>
              <a:t>K</a:t>
            </a:r>
            <a:r>
              <a:rPr b="0" baseline="-25000" lang="zxx" sz="3200" strike="noStrike">
                <a:latin typeface="Arial"/>
                <a:ea typeface="Arial"/>
                <a:cs typeface="Arial"/>
                <a:sym typeface="Arial"/>
              </a:rPr>
              <a:t>k=1</a:t>
            </a:r>
            <a:r>
              <a:rPr b="0" lang="zxx" sz="3200" strike="noStrike">
                <a:latin typeface="Arial"/>
                <a:ea typeface="Arial"/>
                <a:cs typeface="Arial"/>
                <a:sym typeface="Arial"/>
              </a:rPr>
              <a:t>α</a:t>
            </a:r>
            <a:r>
              <a:rPr b="0" baseline="-25000" lang="zxx" sz="3200" strike="noStrike">
                <a:latin typeface="Arial"/>
                <a:ea typeface="Arial"/>
                <a:cs typeface="Arial"/>
                <a:sym typeface="Arial"/>
              </a:rPr>
              <a:t>k</a:t>
            </a:r>
            <a:r>
              <a:rPr b="0" lang="zxx" sz="3200" strike="noStrike">
                <a:latin typeface="Arial"/>
                <a:ea typeface="Arial"/>
                <a:cs typeface="Arial"/>
                <a:sym typeface="Arial"/>
              </a:rPr>
              <a:t>p</a:t>
            </a:r>
            <a:r>
              <a:rPr b="0" baseline="30000" lang="zxx" sz="3200" strike="noStrike">
                <a:latin typeface="Arial"/>
                <a:ea typeface="Arial"/>
                <a:cs typeface="Arial"/>
                <a:sym typeface="Arial"/>
              </a:rPr>
              <a:t>k</a:t>
            </a:r>
            <a:r>
              <a:rPr b="0" lang="zxx" sz="3200" strike="noStrike">
                <a:latin typeface="Arial"/>
                <a:ea typeface="Arial"/>
                <a:cs typeface="Arial"/>
                <a:sym typeface="Arial"/>
              </a:rPr>
              <a:t> </a:t>
            </a:r>
            <a:endParaRPr b="0" sz="3200" strike="noStrike">
              <a:latin typeface="Arial"/>
              <a:ea typeface="Arial"/>
              <a:cs typeface="Arial"/>
              <a:sym typeface="Arial"/>
            </a:endParaRPr>
          </a:p>
        </p:txBody>
      </p:sp>
      <p:pic>
        <p:nvPicPr>
          <p:cNvPr id="392" name="Google Shape;392;p66"/>
          <p:cNvPicPr preferRelativeResize="0"/>
          <p:nvPr/>
        </p:nvPicPr>
        <p:blipFill rotWithShape="1">
          <a:blip r:embed="rId3">
            <a:alphaModFix/>
          </a:blip>
          <a:srcRect b="0" l="0" r="0" t="0"/>
          <a:stretch/>
        </p:blipFill>
        <p:spPr>
          <a:xfrm>
            <a:off x="1253160" y="2443320"/>
            <a:ext cx="7548840" cy="357624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67"/>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An axiomatic treatment of utility</a:t>
            </a:r>
            <a:endParaRPr b="0" sz="4400" strike="noStrike">
              <a:latin typeface="Arial"/>
              <a:ea typeface="Arial"/>
              <a:cs typeface="Arial"/>
              <a:sym typeface="Arial"/>
            </a:endParaRPr>
          </a:p>
        </p:txBody>
      </p:sp>
      <p:sp>
        <p:nvSpPr>
          <p:cNvPr id="398" name="Google Shape;398;p67"/>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1" lang="zxx" sz="3200" strike="noStrike">
                <a:solidFill>
                  <a:srgbClr val="FF0000"/>
                </a:solidFill>
                <a:latin typeface="Arial"/>
                <a:ea typeface="Arial"/>
                <a:cs typeface="Arial"/>
                <a:sym typeface="Arial"/>
              </a:rPr>
              <a:t>I</a:t>
            </a:r>
            <a:r>
              <a:rPr b="0" lang="zxx" sz="3200" strike="noStrike">
                <a:latin typeface="Arial"/>
                <a:ea typeface="Arial"/>
                <a:cs typeface="Arial"/>
                <a:sym typeface="Arial"/>
              </a:rPr>
              <a:t>: independence</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For any </a:t>
            </a:r>
            <a:r>
              <a:rPr b="1" i="1" lang="zxx" sz="2800" u="none" cap="none" strike="noStrike">
                <a:latin typeface="Arial"/>
                <a:ea typeface="Arial"/>
                <a:cs typeface="Arial"/>
                <a:sym typeface="Arial"/>
              </a:rPr>
              <a:t>p, q, r ∈ L(Z)</a:t>
            </a:r>
            <a:r>
              <a:rPr b="0" i="0" lang="zxx" sz="2800" u="none" cap="none" strike="noStrike">
                <a:latin typeface="Arial"/>
                <a:ea typeface="Arial"/>
                <a:cs typeface="Arial"/>
                <a:sym typeface="Arial"/>
              </a:rPr>
              <a:t> </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and any </a:t>
            </a:r>
            <a:r>
              <a:rPr b="1" i="1" lang="zxx" sz="2800" u="none" cap="none" strike="noStrike">
                <a:latin typeface="Arial"/>
                <a:ea typeface="Arial"/>
                <a:cs typeface="Arial"/>
                <a:sym typeface="Arial"/>
              </a:rPr>
              <a:t>α ∈ (0, 1)</a:t>
            </a:r>
            <a:r>
              <a:rPr b="0" i="0" lang="zxx" sz="2800" u="none" cap="none" strike="noStrike">
                <a:latin typeface="Arial"/>
                <a:ea typeface="Arial"/>
                <a:cs typeface="Arial"/>
                <a:sym typeface="Arial"/>
              </a:rPr>
              <a:t>, </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260"/>
              <a:buFont typeface="Noto Sans Symbols"/>
              <a:buChar char="●"/>
            </a:pPr>
            <a:r>
              <a:rPr b="1" i="1" lang="zxx" sz="2800" u="none" cap="none" strike="noStrike">
                <a:latin typeface="Arial"/>
                <a:ea typeface="Arial"/>
                <a:cs typeface="Arial"/>
                <a:sym typeface="Arial"/>
              </a:rPr>
              <a:t>p ≿ q</a:t>
            </a:r>
            <a:r>
              <a:rPr b="0" i="0" lang="zxx" sz="2800" u="none" cap="none" strike="noStrike">
                <a:latin typeface="Arial"/>
                <a:ea typeface="Arial"/>
                <a:cs typeface="Arial"/>
                <a:sym typeface="Arial"/>
              </a:rPr>
              <a:t> iff</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260"/>
              <a:buFont typeface="Noto Sans Symbols"/>
              <a:buChar char="●"/>
            </a:pPr>
            <a:r>
              <a:rPr b="1" i="1" lang="zxx" sz="2800" u="none" cap="none" strike="noStrike">
                <a:latin typeface="Arial"/>
                <a:ea typeface="Arial"/>
                <a:cs typeface="Arial"/>
                <a:sym typeface="Arial"/>
              </a:rPr>
              <a:t>αp ⊕ (1 − α)r ≿ αq ⊕ (1 − α)r</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No correlation between lotteries</a:t>
            </a:r>
            <a:endParaRPr b="0" i="0" sz="28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8">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68"/>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An axiomatic treatment of utility</a:t>
            </a:r>
            <a:endParaRPr b="0" sz="4400" strike="noStrike">
              <a:latin typeface="Arial"/>
              <a:ea typeface="Arial"/>
              <a:cs typeface="Arial"/>
              <a:sym typeface="Arial"/>
            </a:endParaRPr>
          </a:p>
        </p:txBody>
      </p:sp>
      <p:sp>
        <p:nvSpPr>
          <p:cNvPr id="404" name="Google Shape;404;p68"/>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1" lang="zxx" sz="3200" strike="noStrike">
                <a:solidFill>
                  <a:srgbClr val="FF0000"/>
                </a:solidFill>
                <a:latin typeface="Arial"/>
                <a:ea typeface="Arial"/>
                <a:cs typeface="Arial"/>
                <a:sym typeface="Arial"/>
              </a:rPr>
              <a:t>C</a:t>
            </a:r>
            <a:r>
              <a:rPr b="0" lang="zxx" sz="3200" strike="noStrike">
                <a:latin typeface="Arial"/>
                <a:ea typeface="Arial"/>
                <a:cs typeface="Arial"/>
                <a:sym typeface="Arial"/>
              </a:rPr>
              <a:t>: continuity </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If </a:t>
            </a:r>
            <a:r>
              <a:rPr b="1" i="1" lang="zxx" sz="2800" u="none" cap="none" strike="noStrike">
                <a:latin typeface="Arial"/>
                <a:ea typeface="Arial"/>
                <a:cs typeface="Arial"/>
                <a:sym typeface="Arial"/>
              </a:rPr>
              <a:t>p ≻ q</a:t>
            </a:r>
            <a:r>
              <a:rPr b="0" i="0" lang="zxx" sz="2800" u="none" cap="none" strike="noStrike">
                <a:latin typeface="Arial"/>
                <a:ea typeface="Arial"/>
                <a:cs typeface="Arial"/>
                <a:sym typeface="Arial"/>
              </a:rPr>
              <a:t>, then there are neighborhoods </a:t>
            </a:r>
            <a:r>
              <a:rPr b="1" i="1" lang="zxx" sz="2800" u="none" cap="none" strike="noStrike">
                <a:latin typeface="Arial"/>
                <a:ea typeface="Arial"/>
                <a:cs typeface="Arial"/>
                <a:sym typeface="Arial"/>
              </a:rPr>
              <a:t>B(p)</a:t>
            </a:r>
            <a:r>
              <a:rPr b="0" i="0" lang="zxx" sz="2800" u="none" cap="none" strike="noStrike">
                <a:latin typeface="Arial"/>
                <a:ea typeface="Arial"/>
                <a:cs typeface="Arial"/>
                <a:sym typeface="Arial"/>
              </a:rPr>
              <a:t> of </a:t>
            </a:r>
            <a:r>
              <a:rPr b="1" i="1" lang="zxx" sz="2800" u="none" cap="none" strike="noStrike">
                <a:latin typeface="Arial"/>
                <a:ea typeface="Arial"/>
                <a:cs typeface="Arial"/>
                <a:sym typeface="Arial"/>
              </a:rPr>
              <a:t>p</a:t>
            </a:r>
            <a:r>
              <a:rPr b="0" i="0" lang="zxx" sz="2800" u="none" cap="none" strike="noStrike">
                <a:latin typeface="Arial"/>
                <a:ea typeface="Arial"/>
                <a:cs typeface="Arial"/>
                <a:sym typeface="Arial"/>
              </a:rPr>
              <a:t> and </a:t>
            </a:r>
            <a:r>
              <a:rPr b="1" i="1" lang="zxx" sz="2800" u="none" cap="none" strike="noStrike">
                <a:latin typeface="Arial"/>
                <a:ea typeface="Arial"/>
                <a:cs typeface="Arial"/>
                <a:sym typeface="Arial"/>
              </a:rPr>
              <a:t>B(q)</a:t>
            </a:r>
            <a:r>
              <a:rPr b="0" i="0" lang="zxx" sz="2800" u="none" cap="none" strike="noStrike">
                <a:latin typeface="Arial"/>
                <a:ea typeface="Arial"/>
                <a:cs typeface="Arial"/>
                <a:sym typeface="Arial"/>
              </a:rPr>
              <a:t> of </a:t>
            </a:r>
            <a:r>
              <a:rPr b="1" i="1" lang="zxx" sz="2800" u="none" cap="none" strike="noStrike">
                <a:latin typeface="Arial"/>
                <a:ea typeface="Arial"/>
                <a:cs typeface="Arial"/>
                <a:sym typeface="Arial"/>
              </a:rPr>
              <a:t>q </a:t>
            </a:r>
            <a:r>
              <a:rPr b="0" i="0" lang="zxx" sz="2800" u="none" cap="none" strike="noStrike">
                <a:latin typeface="Arial"/>
                <a:ea typeface="Arial"/>
                <a:cs typeface="Arial"/>
                <a:sym typeface="Arial"/>
              </a:rPr>
              <a:t>such that for all </a:t>
            </a:r>
            <a:r>
              <a:rPr b="1" i="1" lang="zxx" sz="2800" u="none" cap="none" strike="noStrike">
                <a:latin typeface="Arial"/>
                <a:ea typeface="Arial"/>
                <a:cs typeface="Arial"/>
                <a:sym typeface="Arial"/>
              </a:rPr>
              <a:t>p′ ∈ B(p)</a:t>
            </a:r>
            <a:r>
              <a:rPr b="0" i="0" lang="zxx" sz="2800" u="none" cap="none" strike="noStrike">
                <a:latin typeface="Arial"/>
                <a:ea typeface="Arial"/>
                <a:cs typeface="Arial"/>
                <a:sym typeface="Arial"/>
              </a:rPr>
              <a:t> and </a:t>
            </a:r>
            <a:r>
              <a:rPr b="1" i="1" lang="zxx" sz="2800" u="none" cap="none" strike="noStrike">
                <a:latin typeface="Arial"/>
                <a:ea typeface="Arial"/>
                <a:cs typeface="Arial"/>
                <a:sym typeface="Arial"/>
              </a:rPr>
              <a:t>q′ ∈ B(q)</a:t>
            </a:r>
            <a:r>
              <a:rPr b="0" i="0" lang="zxx" sz="2800" u="none" cap="none" strike="noStrike">
                <a:latin typeface="Arial"/>
                <a:ea typeface="Arial"/>
                <a:cs typeface="Arial"/>
                <a:sym typeface="Arial"/>
              </a:rPr>
              <a:t>,   </a:t>
            </a:r>
            <a:r>
              <a:rPr b="1" i="1" lang="zxx" sz="2800" u="none" cap="none" strike="noStrike">
                <a:latin typeface="Arial"/>
                <a:ea typeface="Arial"/>
                <a:cs typeface="Arial"/>
                <a:sym typeface="Arial"/>
              </a:rPr>
              <a:t>p′ ≻ q′</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Alternativelly, if </a:t>
            </a:r>
            <a:r>
              <a:rPr b="1" i="1" lang="zxx" sz="2800" u="none" cap="none" strike="noStrike">
                <a:latin typeface="Arial"/>
                <a:ea typeface="Arial"/>
                <a:cs typeface="Arial"/>
                <a:sym typeface="Arial"/>
              </a:rPr>
              <a:t>p ≻ q ≻ r</a:t>
            </a:r>
            <a:r>
              <a:rPr b="0" i="0" lang="zxx" sz="2800" u="none" cap="none" strike="noStrike">
                <a:latin typeface="Arial"/>
                <a:ea typeface="Arial"/>
                <a:cs typeface="Arial"/>
                <a:sym typeface="Arial"/>
              </a:rPr>
              <a:t>, then there exists </a:t>
            </a:r>
            <a:r>
              <a:rPr b="1" i="1" lang="zxx" sz="2800" u="none" cap="none" strike="noStrike">
                <a:latin typeface="Arial"/>
                <a:ea typeface="Arial"/>
                <a:cs typeface="Arial"/>
                <a:sym typeface="Arial"/>
              </a:rPr>
              <a:t>α ∈ (0, 1)</a:t>
            </a:r>
            <a:r>
              <a:rPr b="0" i="0" lang="zxx" sz="2800" u="none" cap="none" strike="noStrike">
                <a:latin typeface="Arial"/>
                <a:ea typeface="Arial"/>
                <a:cs typeface="Arial"/>
                <a:sym typeface="Arial"/>
              </a:rPr>
              <a:t> such that: </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260"/>
              <a:buFont typeface="Noto Sans Symbols"/>
              <a:buChar char="●"/>
            </a:pPr>
            <a:r>
              <a:rPr b="1" i="1" lang="zxx" sz="2800" u="none" cap="none" strike="noStrike">
                <a:latin typeface="Arial"/>
                <a:ea typeface="Arial"/>
                <a:cs typeface="Arial"/>
                <a:sym typeface="Arial"/>
              </a:rPr>
              <a:t>q ∼ [αp ⊕ (1 − α)r]</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Reality may be different...</a:t>
            </a:r>
            <a:endParaRPr b="0" i="0" sz="2800" u="none" cap="none" strike="noStrike">
              <a:latin typeface="Arial"/>
              <a:ea typeface="Arial"/>
              <a:cs typeface="Arial"/>
              <a:sym typeface="Arial"/>
            </a:endParaRPr>
          </a:p>
          <a:p>
            <a:pPr indent="-287999" lvl="2" marL="1296000" marR="0" rtl="0" algn="l">
              <a:spcBef>
                <a:spcPts val="1134"/>
              </a:spcBef>
              <a:spcAft>
                <a:spcPts val="0"/>
              </a:spcAft>
              <a:buClr>
                <a:srgbClr val="000000"/>
              </a:buClr>
              <a:buSzPts val="1800"/>
              <a:buFont typeface="Noto Sans Symbols"/>
              <a:buChar char="−"/>
            </a:pPr>
            <a:r>
              <a:rPr b="0" i="0" lang="zxx" sz="2400" u="none" cap="none" strike="noStrike">
                <a:latin typeface="Arial"/>
                <a:ea typeface="Arial"/>
                <a:cs typeface="Arial"/>
                <a:sym typeface="Arial"/>
              </a:rPr>
              <a:t>if </a:t>
            </a:r>
            <a:r>
              <a:rPr b="1" i="1" lang="zxx" sz="2400" u="none" cap="none" strike="noStrike">
                <a:latin typeface="Arial"/>
                <a:ea typeface="Arial"/>
                <a:cs typeface="Arial"/>
                <a:sym typeface="Arial"/>
              </a:rPr>
              <a:t>r</a:t>
            </a:r>
            <a:r>
              <a:rPr b="0" i="0" lang="zxx" sz="2400" u="none" cap="none" strike="noStrike">
                <a:latin typeface="Arial"/>
                <a:ea typeface="Arial"/>
                <a:cs typeface="Arial"/>
                <a:sym typeface="Arial"/>
              </a:rPr>
              <a:t> is a lottery involving an extreme</a:t>
            </a:r>
            <a:r>
              <a:rPr lang="zxx" sz="2400"/>
              <a:t>ly bad prize </a:t>
            </a:r>
            <a:r>
              <a:rPr b="0" i="0" lang="zxx" sz="2400" u="none" cap="none" strike="noStrike">
                <a:latin typeface="Arial"/>
                <a:ea typeface="Arial"/>
                <a:cs typeface="Arial"/>
                <a:sym typeface="Arial"/>
              </a:rPr>
              <a:t>such as </a:t>
            </a:r>
            <a:r>
              <a:rPr b="0" i="0" lang="zxx" sz="2400" u="sng" cap="none" strike="noStrike">
                <a:latin typeface="Arial"/>
                <a:ea typeface="Arial"/>
                <a:cs typeface="Arial"/>
                <a:sym typeface="Arial"/>
              </a:rPr>
              <a:t>‘death’</a:t>
            </a:r>
            <a:r>
              <a:rPr b="0" i="0" lang="zxx" sz="2400" u="none" cap="none" strike="noStrike">
                <a:latin typeface="Arial"/>
                <a:ea typeface="Arial"/>
                <a:cs typeface="Arial"/>
                <a:sym typeface="Arial"/>
              </a:rPr>
              <a:t> </a:t>
            </a:r>
            <a:endParaRPr b="0" i="0" sz="24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4">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69"/>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Preferences over Lotteries</a:t>
            </a:r>
            <a:endParaRPr b="0" sz="4400" strike="noStrike">
              <a:latin typeface="Arial"/>
              <a:ea typeface="Arial"/>
              <a:cs typeface="Arial"/>
              <a:sym typeface="Arial"/>
            </a:endParaRPr>
          </a:p>
        </p:txBody>
      </p:sp>
      <p:sp>
        <p:nvSpPr>
          <p:cNvPr id="410" name="Google Shape;410;p69"/>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zxx" sz="3200" strike="noStrike">
                <a:latin typeface="Arial"/>
                <a:ea typeface="Arial"/>
                <a:cs typeface="Arial"/>
                <a:sym typeface="Arial"/>
              </a:rPr>
              <a:t>Preference for most likelihood</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The decision maker prefers </a:t>
            </a:r>
            <a:r>
              <a:rPr b="1" i="1" lang="zxx" sz="2800" u="none" cap="none" strike="noStrike">
                <a:latin typeface="Arial"/>
                <a:ea typeface="Arial"/>
                <a:cs typeface="Arial"/>
                <a:sym typeface="Arial"/>
              </a:rPr>
              <a:t>p</a:t>
            </a:r>
            <a:r>
              <a:rPr b="0" i="0" lang="zxx" sz="2800" u="none" cap="none" strike="noStrike">
                <a:latin typeface="Arial"/>
                <a:ea typeface="Arial"/>
                <a:cs typeface="Arial"/>
                <a:sym typeface="Arial"/>
              </a:rPr>
              <a:t> to </a:t>
            </a:r>
            <a:r>
              <a:rPr b="1" i="1" lang="zxx" sz="2800" u="none" cap="none" strike="noStrike">
                <a:latin typeface="Arial"/>
                <a:ea typeface="Arial"/>
                <a:cs typeface="Arial"/>
                <a:sym typeface="Arial"/>
              </a:rPr>
              <a:t>q </a:t>
            </a:r>
            <a:r>
              <a:rPr b="0" i="0" lang="zxx" sz="2800" u="none" cap="none" strike="noStrike">
                <a:latin typeface="Arial"/>
                <a:ea typeface="Arial"/>
                <a:cs typeface="Arial"/>
                <a:sym typeface="Arial"/>
              </a:rPr>
              <a:t>if </a:t>
            </a:r>
            <a:r>
              <a:rPr b="1" i="1" lang="zxx" sz="2800" u="none" cap="none" strike="noStrike">
                <a:latin typeface="Arial"/>
                <a:ea typeface="Arial"/>
                <a:cs typeface="Arial"/>
                <a:sym typeface="Arial"/>
              </a:rPr>
              <a:t>max</a:t>
            </a:r>
            <a:r>
              <a:rPr b="1" baseline="-25000" i="1" lang="zxx" sz="2800" u="none" cap="none" strike="noStrike">
                <a:latin typeface="Arial"/>
                <a:ea typeface="Arial"/>
                <a:cs typeface="Arial"/>
                <a:sym typeface="Arial"/>
              </a:rPr>
              <a:t>z</a:t>
            </a:r>
            <a:r>
              <a:rPr b="1" i="1" lang="zxx" sz="2800" u="none" cap="none" strike="noStrike">
                <a:latin typeface="Arial"/>
                <a:ea typeface="Arial"/>
                <a:cs typeface="Arial"/>
                <a:sym typeface="Arial"/>
              </a:rPr>
              <a:t>p(z)</a:t>
            </a:r>
            <a:r>
              <a:rPr b="0" i="0" lang="zxx" sz="2800" u="none" cap="none" strike="noStrike">
                <a:latin typeface="Arial"/>
                <a:ea typeface="Arial"/>
                <a:cs typeface="Arial"/>
                <a:sym typeface="Arial"/>
              </a:rPr>
              <a:t> is greater than </a:t>
            </a:r>
            <a:r>
              <a:rPr b="1" i="1" lang="zxx" sz="2800" u="none" cap="none" strike="noStrike">
                <a:latin typeface="Arial"/>
                <a:ea typeface="Arial"/>
                <a:cs typeface="Arial"/>
                <a:sym typeface="Arial"/>
              </a:rPr>
              <a:t>max</a:t>
            </a:r>
            <a:r>
              <a:rPr b="1" baseline="-25000" i="1" lang="zxx" sz="2800" u="none" cap="none" strike="noStrike">
                <a:latin typeface="Arial"/>
                <a:ea typeface="Arial"/>
                <a:cs typeface="Arial"/>
                <a:sym typeface="Arial"/>
              </a:rPr>
              <a:t>z</a:t>
            </a:r>
            <a:r>
              <a:rPr b="1" i="1" lang="zxx" sz="2800" u="none" cap="none" strike="noStrike">
                <a:latin typeface="Arial"/>
                <a:ea typeface="Arial"/>
                <a:cs typeface="Arial"/>
                <a:sym typeface="Arial"/>
              </a:rPr>
              <a:t>q(z)</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Example</a:t>
            </a:r>
            <a:endParaRPr b="0" i="0" sz="2800" u="none" cap="none" strike="noStrike">
              <a:latin typeface="Arial"/>
              <a:ea typeface="Arial"/>
              <a:cs typeface="Arial"/>
              <a:sym typeface="Arial"/>
            </a:endParaRPr>
          </a:p>
          <a:p>
            <a:pPr indent="-287999" lvl="2" marL="1296000" marR="0" rtl="0" algn="l">
              <a:spcBef>
                <a:spcPts val="1134"/>
              </a:spcBef>
              <a:spcAft>
                <a:spcPts val="0"/>
              </a:spcAft>
              <a:buClr>
                <a:srgbClr val="000000"/>
              </a:buClr>
              <a:buSzPts val="1800"/>
              <a:buFont typeface="Noto Sans Symbols"/>
              <a:buChar char="−"/>
            </a:pPr>
            <a:r>
              <a:rPr b="0" i="0" lang="zxx" sz="2400" u="none" cap="none" strike="noStrike">
                <a:latin typeface="Arial"/>
                <a:ea typeface="Arial"/>
                <a:cs typeface="Arial"/>
                <a:sym typeface="Arial"/>
              </a:rPr>
              <a:t>Choosing which clothes I should wear</a:t>
            </a:r>
            <a:endParaRPr b="0" i="0" sz="2400" u="none" cap="none" strike="noStrike">
              <a:latin typeface="Arial"/>
              <a:ea typeface="Arial"/>
              <a:cs typeface="Arial"/>
              <a:sym typeface="Arial"/>
            </a:endParaRPr>
          </a:p>
          <a:p>
            <a:pPr indent="-255420" lvl="0" marL="432000" marR="0" rtl="0" algn="l">
              <a:spcBef>
                <a:spcPts val="850"/>
              </a:spcBef>
              <a:spcAft>
                <a:spcPts val="0"/>
              </a:spcAft>
              <a:buClr>
                <a:srgbClr val="000000"/>
              </a:buClr>
              <a:buSzPts val="1080"/>
              <a:buFont typeface="Noto Sans Symbols"/>
              <a:buNone/>
            </a:pPr>
            <a:r>
              <a:t/>
            </a:r>
            <a:endParaRPr b="0" sz="24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0">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70"/>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An axiomatic treatment of utility</a:t>
            </a:r>
            <a:endParaRPr b="0" sz="4400" strike="noStrike">
              <a:latin typeface="Arial"/>
              <a:ea typeface="Arial"/>
              <a:cs typeface="Arial"/>
              <a:sym typeface="Arial"/>
            </a:endParaRPr>
          </a:p>
        </p:txBody>
      </p:sp>
      <p:sp>
        <p:nvSpPr>
          <p:cNvPr id="416" name="Google Shape;416;p70"/>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zxx" sz="3200" strike="noStrike">
                <a:latin typeface="Arial"/>
                <a:ea typeface="Arial"/>
                <a:cs typeface="Arial"/>
                <a:sym typeface="Arial"/>
              </a:rPr>
              <a:t>Preferences for most likelihood</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Satisfies </a:t>
            </a:r>
            <a:r>
              <a:rPr b="1" i="1" lang="zxx" sz="2800" u="none" cap="none" strike="noStrike">
                <a:solidFill>
                  <a:srgbClr val="FF0000"/>
                </a:solidFill>
                <a:latin typeface="Arial"/>
                <a:ea typeface="Arial"/>
                <a:cs typeface="Arial"/>
                <a:sym typeface="Arial"/>
              </a:rPr>
              <a:t>C</a:t>
            </a:r>
            <a:r>
              <a:rPr b="0" i="0" lang="zxx" sz="2800" u="none" cap="none" strike="noStrike">
                <a:latin typeface="Arial"/>
                <a:ea typeface="Arial"/>
                <a:cs typeface="Arial"/>
                <a:sym typeface="Arial"/>
              </a:rPr>
              <a:t> since the function </a:t>
            </a:r>
            <a:r>
              <a:rPr b="1" i="1" lang="zxx" sz="2800" u="none" cap="none" strike="noStrike">
                <a:latin typeface="Arial"/>
                <a:ea typeface="Arial"/>
                <a:cs typeface="Arial"/>
                <a:sym typeface="Arial"/>
              </a:rPr>
              <a:t>max{p</a:t>
            </a:r>
            <a:r>
              <a:rPr b="1" baseline="-25000" i="1" lang="zxx" sz="2800" u="none" cap="none" strike="noStrike">
                <a:latin typeface="Arial"/>
                <a:ea typeface="Arial"/>
                <a:cs typeface="Arial"/>
                <a:sym typeface="Arial"/>
              </a:rPr>
              <a:t>1</a:t>
            </a:r>
            <a:r>
              <a:rPr b="1" i="1" lang="zxx" sz="2800" u="none" cap="none" strike="noStrike">
                <a:latin typeface="Arial"/>
                <a:ea typeface="Arial"/>
                <a:cs typeface="Arial"/>
                <a:sym typeface="Arial"/>
              </a:rPr>
              <a:t>, . . . , p</a:t>
            </a:r>
            <a:r>
              <a:rPr b="1" baseline="-25000" i="1" lang="zxx" sz="2800" u="none" cap="none" strike="noStrike">
                <a:latin typeface="Arial"/>
                <a:ea typeface="Arial"/>
                <a:cs typeface="Arial"/>
                <a:sym typeface="Arial"/>
              </a:rPr>
              <a:t>K</a:t>
            </a:r>
            <a:r>
              <a:rPr b="1" i="1" lang="zxx" sz="2800" u="none" cap="none" strike="noStrike">
                <a:latin typeface="Arial"/>
                <a:ea typeface="Arial"/>
                <a:cs typeface="Arial"/>
                <a:sym typeface="Arial"/>
              </a:rPr>
              <a:t>}</a:t>
            </a:r>
            <a:r>
              <a:rPr b="0" i="0" lang="zxx" sz="2800" u="none" cap="none" strike="noStrike">
                <a:latin typeface="Arial"/>
                <a:ea typeface="Arial"/>
                <a:cs typeface="Arial"/>
                <a:sym typeface="Arial"/>
              </a:rPr>
              <a:t> that represents it is continuous in probabilities</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It does not satisfy </a:t>
            </a:r>
            <a:r>
              <a:rPr b="1" i="1" lang="zxx" sz="2800" u="none" cap="none" strike="noStrike">
                <a:solidFill>
                  <a:srgbClr val="FF0000"/>
                </a:solidFill>
                <a:latin typeface="Arial"/>
                <a:ea typeface="Arial"/>
                <a:cs typeface="Arial"/>
                <a:sym typeface="Arial"/>
              </a:rPr>
              <a:t>I</a:t>
            </a:r>
            <a:r>
              <a:rPr b="0" i="0" lang="zxx" sz="2800" u="none" cap="none" strike="noStrike">
                <a:latin typeface="Arial"/>
                <a:ea typeface="Arial"/>
                <a:cs typeface="Arial"/>
                <a:sym typeface="Arial"/>
              </a:rPr>
              <a:t> since, for example, </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260"/>
              <a:buFont typeface="Noto Sans Symbols"/>
              <a:buChar char="●"/>
            </a:pPr>
            <a:r>
              <a:rPr b="1" i="1" lang="zxx" sz="2800" u="none" cap="none" strike="noStrike">
                <a:latin typeface="Arial"/>
                <a:ea typeface="Arial"/>
                <a:cs typeface="Arial"/>
                <a:sym typeface="Arial"/>
              </a:rPr>
              <a:t>[z</a:t>
            </a:r>
            <a:r>
              <a:rPr b="1" baseline="-25000" i="1" lang="zxx" sz="2800" u="none" cap="none" strike="noStrike">
                <a:latin typeface="Arial"/>
                <a:ea typeface="Arial"/>
                <a:cs typeface="Arial"/>
                <a:sym typeface="Arial"/>
              </a:rPr>
              <a:t>1</a:t>
            </a:r>
            <a:r>
              <a:rPr b="1" i="1" lang="zxx" sz="2800" u="none" cap="none" strike="noStrike">
                <a:latin typeface="Arial"/>
                <a:ea typeface="Arial"/>
                <a:cs typeface="Arial"/>
                <a:sym typeface="Arial"/>
              </a:rPr>
              <a:t>] ∼ [z</a:t>
            </a:r>
            <a:r>
              <a:rPr b="1" baseline="-25000" i="1" lang="zxx" sz="2800" u="none" cap="none" strike="noStrike">
                <a:latin typeface="Arial"/>
                <a:ea typeface="Arial"/>
                <a:cs typeface="Arial"/>
                <a:sym typeface="Arial"/>
              </a:rPr>
              <a:t>2</a:t>
            </a:r>
            <a:r>
              <a:rPr b="1" i="1" lang="zxx" sz="2800" u="none" cap="none" strike="noStrike">
                <a:latin typeface="Arial"/>
                <a:ea typeface="Arial"/>
                <a:cs typeface="Arial"/>
                <a:sym typeface="Arial"/>
              </a:rPr>
              <a:t>], </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260"/>
              <a:buFont typeface="Noto Sans Symbols"/>
              <a:buChar char="●"/>
            </a:pPr>
            <a:r>
              <a:rPr b="1" i="1" lang="zxx" sz="2800" u="none" cap="none" strike="noStrike">
                <a:latin typeface="Arial"/>
                <a:ea typeface="Arial"/>
                <a:cs typeface="Arial"/>
                <a:sym typeface="Arial"/>
              </a:rPr>
              <a:t>[z</a:t>
            </a:r>
            <a:r>
              <a:rPr b="1" baseline="-25000" i="1" lang="zxx" sz="2800" u="none" cap="none" strike="noStrike">
                <a:latin typeface="Arial"/>
                <a:ea typeface="Arial"/>
                <a:cs typeface="Arial"/>
                <a:sym typeface="Arial"/>
              </a:rPr>
              <a:t>1</a:t>
            </a:r>
            <a:r>
              <a:rPr b="1" i="1" lang="zxx" sz="2800" u="none" cap="none" strike="noStrike">
                <a:latin typeface="Arial"/>
                <a:ea typeface="Arial"/>
                <a:cs typeface="Arial"/>
                <a:sym typeface="Arial"/>
              </a:rPr>
              <a:t>] = 1/2[z</a:t>
            </a:r>
            <a:r>
              <a:rPr b="1" baseline="-25000" i="1" lang="zxx" sz="2800" u="none" cap="none" strike="noStrike">
                <a:latin typeface="Arial"/>
                <a:ea typeface="Arial"/>
                <a:cs typeface="Arial"/>
                <a:sym typeface="Arial"/>
              </a:rPr>
              <a:t>1</a:t>
            </a:r>
            <a:r>
              <a:rPr b="1" i="1" lang="zxx" sz="2800" u="none" cap="none" strike="noStrike">
                <a:latin typeface="Arial"/>
                <a:ea typeface="Arial"/>
                <a:cs typeface="Arial"/>
                <a:sym typeface="Arial"/>
              </a:rPr>
              <a:t>] ⊕ 1/2[z</a:t>
            </a:r>
            <a:r>
              <a:rPr b="1" baseline="-25000" i="1" lang="zxx" sz="2800" u="none" cap="none" strike="noStrike">
                <a:latin typeface="Arial"/>
                <a:ea typeface="Arial"/>
                <a:cs typeface="Arial"/>
                <a:sym typeface="Arial"/>
              </a:rPr>
              <a:t>1</a:t>
            </a:r>
            <a:r>
              <a:rPr b="1" i="1" lang="zxx" sz="2800" u="none" cap="none" strike="noStrike">
                <a:latin typeface="Arial"/>
                <a:ea typeface="Arial"/>
                <a:cs typeface="Arial"/>
                <a:sym typeface="Arial"/>
              </a:rPr>
              <a:t>] ≻ 1/2[z</a:t>
            </a:r>
            <a:r>
              <a:rPr b="1" baseline="-25000" i="1" lang="zxx" sz="2800" u="none" cap="none" strike="noStrike">
                <a:latin typeface="Arial"/>
                <a:ea typeface="Arial"/>
                <a:cs typeface="Arial"/>
                <a:sym typeface="Arial"/>
              </a:rPr>
              <a:t>2</a:t>
            </a:r>
            <a:r>
              <a:rPr b="1" i="1" lang="zxx" sz="2800" u="none" cap="none" strike="noStrike">
                <a:latin typeface="Arial"/>
                <a:ea typeface="Arial"/>
                <a:cs typeface="Arial"/>
                <a:sym typeface="Arial"/>
              </a:rPr>
              <a:t>] ⊕ 1/2[z</a:t>
            </a:r>
            <a:r>
              <a:rPr b="1" baseline="-25000" i="1" lang="zxx" sz="2800" u="none" cap="none" strike="noStrike">
                <a:latin typeface="Arial"/>
                <a:ea typeface="Arial"/>
                <a:cs typeface="Arial"/>
                <a:sym typeface="Arial"/>
              </a:rPr>
              <a:t>1</a:t>
            </a:r>
            <a:r>
              <a:rPr b="1" i="1" lang="zxx" sz="2800" u="none" cap="none" strike="noStrike">
                <a:latin typeface="Arial"/>
                <a:ea typeface="Arial"/>
                <a:cs typeface="Arial"/>
                <a:sym typeface="Arial"/>
              </a:rPr>
              <a:t>]</a:t>
            </a:r>
            <a:endParaRPr b="0" i="0" sz="28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6">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20" name="Shape 420"/>
        <p:cNvGrpSpPr/>
        <p:nvPr/>
      </p:nvGrpSpPr>
      <p:grpSpPr>
        <a:xfrm>
          <a:off x="0" y="0"/>
          <a:ext cx="0" cy="0"/>
          <a:chOff x="0" y="0"/>
          <a:chExt cx="0" cy="0"/>
        </a:xfrm>
      </p:grpSpPr>
      <p:sp>
        <p:nvSpPr>
          <p:cNvPr id="421" name="Google Shape;421;p71"/>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Preferences over Lotteries</a:t>
            </a:r>
            <a:endParaRPr b="0" sz="4400" strike="noStrike">
              <a:latin typeface="Arial"/>
              <a:ea typeface="Arial"/>
              <a:cs typeface="Arial"/>
              <a:sym typeface="Arial"/>
            </a:endParaRPr>
          </a:p>
        </p:txBody>
      </p:sp>
      <p:sp>
        <p:nvSpPr>
          <p:cNvPr id="422" name="Google Shape;422;p71"/>
          <p:cNvSpPr txBox="1"/>
          <p:nvPr/>
        </p:nvSpPr>
        <p:spPr>
          <a:xfrm>
            <a:off x="504000" y="1769040"/>
            <a:ext cx="9071640" cy="451692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zxx" sz="3200" strike="noStrike">
                <a:latin typeface="Arial"/>
                <a:ea typeface="Arial"/>
                <a:cs typeface="Arial"/>
                <a:sym typeface="Arial"/>
              </a:rPr>
              <a:t>The worst case</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The decision maker evaluates lotteries by the worst possible case</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He attaches a number </a:t>
            </a:r>
            <a:r>
              <a:rPr b="1" i="1" lang="zxx" sz="2800" u="none" cap="none" strike="noStrike">
                <a:latin typeface="Arial"/>
                <a:ea typeface="Arial"/>
                <a:cs typeface="Arial"/>
                <a:sym typeface="Arial"/>
              </a:rPr>
              <a:t>v(z)</a:t>
            </a:r>
            <a:r>
              <a:rPr b="0" i="0" lang="zxx" sz="2800" u="none" cap="none" strike="noStrike">
                <a:latin typeface="Arial"/>
                <a:ea typeface="Arial"/>
                <a:cs typeface="Arial"/>
                <a:sym typeface="Arial"/>
              </a:rPr>
              <a:t> to each prize </a:t>
            </a:r>
            <a:r>
              <a:rPr b="1" i="1" lang="zxx" sz="2800" u="none" cap="none" strike="noStrike">
                <a:latin typeface="Arial"/>
                <a:ea typeface="Arial"/>
                <a:cs typeface="Arial"/>
                <a:sym typeface="Arial"/>
              </a:rPr>
              <a:t>z</a:t>
            </a:r>
            <a:r>
              <a:rPr b="0" i="0" lang="zxx" sz="2800" u="none" cap="none" strike="noStrike">
                <a:latin typeface="Arial"/>
                <a:ea typeface="Arial"/>
                <a:cs typeface="Arial"/>
                <a:sym typeface="Arial"/>
              </a:rPr>
              <a:t> and       </a:t>
            </a:r>
            <a:r>
              <a:rPr b="1" i="1" lang="zxx" sz="2800" u="none" cap="none" strike="noStrike">
                <a:latin typeface="Arial"/>
                <a:ea typeface="Arial"/>
                <a:cs typeface="Arial"/>
                <a:sym typeface="Arial"/>
              </a:rPr>
              <a:t>p ≿ q</a:t>
            </a:r>
            <a:r>
              <a:rPr b="0" i="0" lang="zxx" sz="2800" u="none" cap="none" strike="noStrike">
                <a:latin typeface="Arial"/>
                <a:ea typeface="Arial"/>
                <a:cs typeface="Arial"/>
                <a:sym typeface="Arial"/>
              </a:rPr>
              <a:t> if </a:t>
            </a:r>
            <a:r>
              <a:rPr b="1" i="1" lang="zxx" sz="2800" u="none" cap="none" strike="noStrike">
                <a:latin typeface="Arial"/>
                <a:ea typeface="Arial"/>
                <a:cs typeface="Arial"/>
                <a:sym typeface="Arial"/>
              </a:rPr>
              <a:t>min{v(z) | p(z) &gt; 0} ≥ min{v(z) | q(z) &gt; 0}</a:t>
            </a:r>
            <a:endParaRPr b="0" i="0" sz="2800" u="none" cap="none" strike="noStrike">
              <a:latin typeface="Arial"/>
              <a:ea typeface="Arial"/>
              <a:cs typeface="Arial"/>
              <a:sym typeface="Arial"/>
            </a:endParaRPr>
          </a:p>
          <a:p>
            <a:pPr indent="-324000" lvl="0" marL="432000" marR="0" rtl="0" algn="l">
              <a:spcBef>
                <a:spcPts val="1134"/>
              </a:spcBef>
              <a:spcAft>
                <a:spcPts val="0"/>
              </a:spcAft>
              <a:buClr>
                <a:srgbClr val="000000"/>
              </a:buClr>
              <a:buSzPts val="1440"/>
              <a:buFont typeface="Noto Sans Symbols"/>
              <a:buChar char="●"/>
            </a:pPr>
            <a:r>
              <a:rPr b="0" lang="zxx" sz="3200" strike="noStrike">
                <a:latin typeface="Arial"/>
                <a:ea typeface="Arial"/>
                <a:cs typeface="Arial"/>
                <a:sym typeface="Arial"/>
              </a:rPr>
              <a:t>Example:</a:t>
            </a:r>
            <a:endParaRPr b="0" sz="3200" strike="noStrike">
              <a:latin typeface="Arial"/>
              <a:ea typeface="Arial"/>
              <a:cs typeface="Arial"/>
              <a:sym typeface="Arial"/>
            </a:endParaRPr>
          </a:p>
          <a:p>
            <a:pPr indent="-287999" lvl="2" marL="1296000" marR="0" rtl="0" algn="l">
              <a:spcBef>
                <a:spcPts val="1417"/>
              </a:spcBef>
              <a:spcAft>
                <a:spcPts val="0"/>
              </a:spcAft>
              <a:buClr>
                <a:srgbClr val="000000"/>
              </a:buClr>
              <a:buSzPts val="1800"/>
              <a:buFont typeface="Noto Sans Symbols"/>
              <a:buChar char="−"/>
            </a:pPr>
            <a:r>
              <a:rPr b="0" i="0" lang="zxx" sz="2400" u="none" cap="none" strike="noStrike">
                <a:latin typeface="Arial"/>
                <a:ea typeface="Arial"/>
                <a:cs typeface="Arial"/>
                <a:sym typeface="Arial"/>
              </a:rPr>
              <a:t>"This criterion is often used in computer science, where one algorithm is preferred to another if it functions better in the worst case independently of the likelihood of the worst case occurring"</a:t>
            </a:r>
            <a:endParaRPr b="0" i="0" sz="2400" u="none" cap="none" strike="noStrike">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26" name="Shape 426"/>
        <p:cNvGrpSpPr/>
        <p:nvPr/>
      </p:nvGrpSpPr>
      <p:grpSpPr>
        <a:xfrm>
          <a:off x="0" y="0"/>
          <a:ext cx="0" cy="0"/>
          <a:chOff x="0" y="0"/>
          <a:chExt cx="0" cy="0"/>
        </a:xfrm>
      </p:grpSpPr>
      <p:sp>
        <p:nvSpPr>
          <p:cNvPr id="427" name="Google Shape;427;p72"/>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An axiomatic treatment of utility</a:t>
            </a:r>
            <a:endParaRPr b="0" sz="4400" strike="noStrike">
              <a:latin typeface="Arial"/>
              <a:ea typeface="Arial"/>
              <a:cs typeface="Arial"/>
              <a:sym typeface="Arial"/>
            </a:endParaRPr>
          </a:p>
        </p:txBody>
      </p:sp>
      <p:sp>
        <p:nvSpPr>
          <p:cNvPr id="428" name="Google Shape;428;p72"/>
          <p:cNvSpPr txBox="1"/>
          <p:nvPr/>
        </p:nvSpPr>
        <p:spPr>
          <a:xfrm>
            <a:off x="540000" y="1769040"/>
            <a:ext cx="9071640" cy="552528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zxx" sz="3200" strike="noStrike">
                <a:latin typeface="Arial"/>
                <a:ea typeface="Arial"/>
                <a:cs typeface="Arial"/>
                <a:sym typeface="Arial"/>
              </a:rPr>
              <a:t>The worst case:</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Does not satisfy </a:t>
            </a:r>
            <a:r>
              <a:rPr b="1" i="1" lang="zxx" sz="2800" u="none" cap="none" strike="noStrike">
                <a:solidFill>
                  <a:srgbClr val="FF0000"/>
                </a:solidFill>
                <a:latin typeface="Arial"/>
                <a:ea typeface="Arial"/>
                <a:cs typeface="Arial"/>
                <a:sym typeface="Arial"/>
              </a:rPr>
              <a:t>C</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In the two-prize case </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260"/>
              <a:buFont typeface="Noto Sans Symbols"/>
              <a:buChar char="●"/>
            </a:pPr>
            <a:r>
              <a:rPr b="1" i="1" lang="zxx" sz="2800" u="none" cap="none" strike="noStrike">
                <a:latin typeface="Arial"/>
                <a:ea typeface="Arial"/>
                <a:cs typeface="Arial"/>
                <a:sym typeface="Arial"/>
              </a:rPr>
              <a:t>v(z</a:t>
            </a:r>
            <a:r>
              <a:rPr b="1" baseline="-25000" i="1" lang="zxx" sz="2800" u="none" cap="none" strike="noStrike">
                <a:latin typeface="Arial"/>
                <a:ea typeface="Arial"/>
                <a:cs typeface="Arial"/>
                <a:sym typeface="Arial"/>
              </a:rPr>
              <a:t>1</a:t>
            </a:r>
            <a:r>
              <a:rPr b="1" i="1" lang="zxx" sz="2800" u="none" cap="none" strike="noStrike">
                <a:latin typeface="Arial"/>
                <a:ea typeface="Arial"/>
                <a:cs typeface="Arial"/>
                <a:sym typeface="Arial"/>
              </a:rPr>
              <a:t>) &gt; v(z</a:t>
            </a:r>
            <a:r>
              <a:rPr b="1" baseline="-25000" i="1" lang="zxx" sz="2800" u="none" cap="none" strike="noStrike">
                <a:latin typeface="Arial"/>
                <a:ea typeface="Arial"/>
                <a:cs typeface="Arial"/>
                <a:sym typeface="Arial"/>
              </a:rPr>
              <a:t>2</a:t>
            </a:r>
            <a:r>
              <a:rPr b="1" i="1" lang="zxx" sz="2800" u="none" cap="none" strike="noStrike">
                <a:latin typeface="Arial"/>
                <a:ea typeface="Arial"/>
                <a:cs typeface="Arial"/>
                <a:sym typeface="Arial"/>
              </a:rPr>
              <a:t>)</a:t>
            </a:r>
            <a:r>
              <a:rPr b="0" i="0" lang="zxx" sz="2800" u="none" cap="none" strike="noStrike">
                <a:latin typeface="Arial"/>
                <a:ea typeface="Arial"/>
                <a:cs typeface="Arial"/>
                <a:sym typeface="Arial"/>
              </a:rPr>
              <a:t>,</a:t>
            </a:r>
            <a:r>
              <a:rPr b="1" i="1" lang="zxx" sz="2800" u="none" cap="none" strike="noStrike">
                <a:latin typeface="Arial"/>
                <a:ea typeface="Arial"/>
                <a:cs typeface="Arial"/>
                <a:sym typeface="Arial"/>
              </a:rPr>
              <a:t> [z</a:t>
            </a:r>
            <a:r>
              <a:rPr b="1" baseline="-25000" i="1" lang="zxx" sz="2800" u="none" cap="none" strike="noStrike">
                <a:latin typeface="Arial"/>
                <a:ea typeface="Arial"/>
                <a:cs typeface="Arial"/>
                <a:sym typeface="Arial"/>
              </a:rPr>
              <a:t>1</a:t>
            </a:r>
            <a:r>
              <a:rPr b="1" i="1" lang="zxx" sz="2800" u="none" cap="none" strike="noStrike">
                <a:latin typeface="Arial"/>
                <a:ea typeface="Arial"/>
                <a:cs typeface="Arial"/>
                <a:sym typeface="Arial"/>
              </a:rPr>
              <a:t>] ≻ 1/2[z</a:t>
            </a:r>
            <a:r>
              <a:rPr b="1" baseline="-25000" i="1" lang="zxx" sz="2800" u="none" cap="none" strike="noStrike">
                <a:latin typeface="Arial"/>
                <a:ea typeface="Arial"/>
                <a:cs typeface="Arial"/>
                <a:sym typeface="Arial"/>
              </a:rPr>
              <a:t>1</a:t>
            </a:r>
            <a:r>
              <a:rPr b="1" i="1" lang="zxx" sz="2800" u="none" cap="none" strike="noStrike">
                <a:latin typeface="Arial"/>
                <a:ea typeface="Arial"/>
                <a:cs typeface="Arial"/>
                <a:sym typeface="Arial"/>
              </a:rPr>
              <a:t>] ⊕ 1/2[z</a:t>
            </a:r>
            <a:r>
              <a:rPr b="1" baseline="-25000" i="1" lang="zxx" sz="2800" u="none" cap="none" strike="noStrike">
                <a:latin typeface="Arial"/>
                <a:ea typeface="Arial"/>
                <a:cs typeface="Arial"/>
                <a:sym typeface="Arial"/>
              </a:rPr>
              <a:t>2</a:t>
            </a:r>
            <a:r>
              <a:rPr b="1" i="1" lang="zxx" sz="2800" u="none" cap="none" strike="noStrike">
                <a:latin typeface="Arial"/>
                <a:ea typeface="Arial"/>
                <a:cs typeface="Arial"/>
                <a:sym typeface="Arial"/>
              </a:rPr>
              <a:t>]</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In </a:t>
            </a:r>
            <a:r>
              <a:rPr b="1" i="1" lang="zxx" sz="2800" u="none" cap="none" strike="noStrike">
                <a:latin typeface="Arial"/>
                <a:ea typeface="Arial"/>
                <a:cs typeface="Arial"/>
                <a:sym typeface="Arial"/>
              </a:rPr>
              <a:t>R</a:t>
            </a:r>
            <a:r>
              <a:rPr b="1" baseline="-25000" i="1" lang="zxx" sz="2800" u="none" cap="none" strike="noStrike">
                <a:latin typeface="Arial"/>
                <a:ea typeface="Arial"/>
                <a:cs typeface="Arial"/>
                <a:sym typeface="Arial"/>
              </a:rPr>
              <a:t>+</a:t>
            </a:r>
            <a:r>
              <a:rPr b="1" baseline="30000" i="1" lang="zxx" sz="2800" u="none" cap="none" strike="noStrike">
                <a:latin typeface="Arial"/>
                <a:ea typeface="Arial"/>
                <a:cs typeface="Arial"/>
                <a:sym typeface="Arial"/>
              </a:rPr>
              <a:t>2</a:t>
            </a:r>
            <a:r>
              <a:rPr b="0" i="0" lang="zxx" sz="2800" u="none" cap="none" strike="noStrike">
                <a:latin typeface="Arial"/>
                <a:ea typeface="Arial"/>
                <a:cs typeface="Arial"/>
                <a:sym typeface="Arial"/>
              </a:rPr>
              <a:t>, we can rewrite this as </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260"/>
              <a:buFont typeface="Noto Sans Symbols"/>
              <a:buChar char="●"/>
            </a:pPr>
            <a:r>
              <a:rPr b="1" i="1" lang="zxx" sz="2800" u="none" cap="none" strike="noStrike">
                <a:latin typeface="Arial"/>
                <a:ea typeface="Arial"/>
                <a:cs typeface="Arial"/>
                <a:sym typeface="Arial"/>
              </a:rPr>
              <a:t>(1, 0) ≻ (1/2, 1/2)</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Any neighborhood of </a:t>
            </a:r>
            <a:r>
              <a:rPr b="1" i="1" lang="zxx" sz="2800" u="none" cap="none" strike="noStrike">
                <a:latin typeface="Arial"/>
                <a:ea typeface="Arial"/>
                <a:cs typeface="Arial"/>
                <a:sym typeface="Arial"/>
              </a:rPr>
              <a:t>(1, 0)</a:t>
            </a:r>
            <a:r>
              <a:rPr b="0" i="0" lang="zxx" sz="2800" u="none" cap="none" strike="noStrike">
                <a:latin typeface="Arial"/>
                <a:ea typeface="Arial"/>
                <a:cs typeface="Arial"/>
                <a:sym typeface="Arial"/>
              </a:rPr>
              <a:t> contains lotteries that are not strictly preferred to </a:t>
            </a:r>
            <a:r>
              <a:rPr b="1" i="1" lang="zxx" sz="2800" u="none" cap="none" strike="noStrike">
                <a:latin typeface="Arial"/>
                <a:ea typeface="Arial"/>
                <a:cs typeface="Arial"/>
                <a:sym typeface="Arial"/>
              </a:rPr>
              <a:t>(1/2, 1/2)</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Does not satisfy </a:t>
            </a:r>
            <a:r>
              <a:rPr b="1" i="1" lang="zxx" sz="2800" u="none" cap="none" strike="noStrike">
                <a:solidFill>
                  <a:srgbClr val="FF0000"/>
                </a:solidFill>
                <a:latin typeface="Arial"/>
                <a:ea typeface="Arial"/>
                <a:cs typeface="Arial"/>
                <a:sym typeface="Arial"/>
              </a:rPr>
              <a:t>I</a:t>
            </a:r>
            <a:r>
              <a:rPr b="0" i="0" lang="zxx" sz="2800" u="none" cap="none" strike="noStrike">
                <a:latin typeface="Arial"/>
                <a:ea typeface="Arial"/>
                <a:cs typeface="Arial"/>
                <a:sym typeface="Arial"/>
              </a:rPr>
              <a:t> </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260"/>
              <a:buFont typeface="Noto Sans Symbols"/>
              <a:buChar char="●"/>
            </a:pPr>
            <a:r>
              <a:rPr b="1" i="1" lang="zxx" sz="2800" u="none" cap="none" strike="noStrike">
                <a:latin typeface="Arial"/>
                <a:ea typeface="Arial"/>
                <a:cs typeface="Arial"/>
                <a:sym typeface="Arial"/>
              </a:rPr>
              <a:t>[z</a:t>
            </a:r>
            <a:r>
              <a:rPr b="1" baseline="-25000" i="1" lang="zxx" sz="2800" u="none" cap="none" strike="noStrike">
                <a:latin typeface="Arial"/>
                <a:ea typeface="Arial"/>
                <a:cs typeface="Arial"/>
                <a:sym typeface="Arial"/>
              </a:rPr>
              <a:t>1</a:t>
            </a:r>
            <a:r>
              <a:rPr b="1" i="1" lang="zxx" sz="2800" u="none" cap="none" strike="noStrike">
                <a:latin typeface="Arial"/>
                <a:ea typeface="Arial"/>
                <a:cs typeface="Arial"/>
                <a:sym typeface="Arial"/>
              </a:rPr>
              <a:t>] ≻ [z</a:t>
            </a:r>
            <a:r>
              <a:rPr b="1" baseline="-25000" i="1" lang="zxx" sz="2800" u="none" cap="none" strike="noStrike">
                <a:latin typeface="Arial"/>
                <a:ea typeface="Arial"/>
                <a:cs typeface="Arial"/>
                <a:sym typeface="Arial"/>
              </a:rPr>
              <a:t>2</a:t>
            </a:r>
            <a:r>
              <a:rPr b="1" i="1" lang="zxx" sz="2800" u="none" cap="none" strike="noStrike">
                <a:latin typeface="Arial"/>
                <a:ea typeface="Arial"/>
                <a:cs typeface="Arial"/>
                <a:sym typeface="Arial"/>
              </a:rPr>
              <a:t>]</a:t>
            </a:r>
            <a:r>
              <a:rPr b="0" i="0" lang="zxx" sz="2800" u="none" cap="none" strike="noStrike">
                <a:latin typeface="Arial"/>
                <a:ea typeface="Arial"/>
                <a:cs typeface="Arial"/>
                <a:sym typeface="Arial"/>
              </a:rPr>
              <a:t> but </a:t>
            </a:r>
            <a:r>
              <a:rPr b="1" i="1" lang="zxx" sz="2800" u="none" cap="none" strike="noStrike">
                <a:latin typeface="Arial"/>
                <a:ea typeface="Arial"/>
                <a:cs typeface="Arial"/>
                <a:sym typeface="Arial"/>
              </a:rPr>
              <a:t>1/2[z</a:t>
            </a:r>
            <a:r>
              <a:rPr b="1" baseline="-25000" i="1" lang="zxx" sz="2800" u="none" cap="none" strike="noStrike">
                <a:latin typeface="Arial"/>
                <a:ea typeface="Arial"/>
                <a:cs typeface="Arial"/>
                <a:sym typeface="Arial"/>
              </a:rPr>
              <a:t>1</a:t>
            </a:r>
            <a:r>
              <a:rPr b="1" i="1" lang="zxx" sz="2800" u="none" cap="none" strike="noStrike">
                <a:latin typeface="Arial"/>
                <a:ea typeface="Arial"/>
                <a:cs typeface="Arial"/>
                <a:sym typeface="Arial"/>
              </a:rPr>
              <a:t>] ⊕ 1/2[z</a:t>
            </a:r>
            <a:r>
              <a:rPr b="1" baseline="-25000" i="1" lang="zxx" sz="2800" u="none" cap="none" strike="noStrike">
                <a:latin typeface="Arial"/>
                <a:ea typeface="Arial"/>
                <a:cs typeface="Arial"/>
                <a:sym typeface="Arial"/>
              </a:rPr>
              <a:t>2</a:t>
            </a:r>
            <a:r>
              <a:rPr b="1" i="1" lang="zxx" sz="2800" u="none" cap="none" strike="noStrike">
                <a:latin typeface="Arial"/>
                <a:ea typeface="Arial"/>
                <a:cs typeface="Arial"/>
                <a:sym typeface="Arial"/>
              </a:rPr>
              <a:t>] ∼ 1/2[z</a:t>
            </a:r>
            <a:r>
              <a:rPr b="1" baseline="-25000" i="1" lang="zxx" sz="2800" u="none" cap="none" strike="noStrike">
                <a:latin typeface="Arial"/>
                <a:ea typeface="Arial"/>
                <a:cs typeface="Arial"/>
                <a:sym typeface="Arial"/>
              </a:rPr>
              <a:t>2</a:t>
            </a:r>
            <a:r>
              <a:rPr b="1" i="1" lang="zxx" sz="2800" u="none" cap="none" strike="noStrike">
                <a:latin typeface="Arial"/>
                <a:ea typeface="Arial"/>
                <a:cs typeface="Arial"/>
                <a:sym typeface="Arial"/>
              </a:rPr>
              <a:t>] ⊕ 1/2[z</a:t>
            </a:r>
            <a:r>
              <a:rPr b="1" baseline="-25000" i="1" lang="zxx" sz="2800" u="none" cap="none" strike="noStrike">
                <a:latin typeface="Arial"/>
                <a:ea typeface="Arial"/>
                <a:cs typeface="Arial"/>
                <a:sym typeface="Arial"/>
              </a:rPr>
              <a:t>2</a:t>
            </a:r>
            <a:r>
              <a:rPr b="1" i="1" lang="zxx" sz="2800" u="none" cap="none" strike="noStrike">
                <a:latin typeface="Arial"/>
                <a:ea typeface="Arial"/>
                <a:cs typeface="Arial"/>
                <a:sym typeface="Arial"/>
              </a:rPr>
              <a:t>] </a:t>
            </a:r>
            <a:endParaRPr b="0" i="0" sz="2800" u="none" cap="none" strike="noStrike">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32" name="Shape 432"/>
        <p:cNvGrpSpPr/>
        <p:nvPr/>
      </p:nvGrpSpPr>
      <p:grpSpPr>
        <a:xfrm>
          <a:off x="0" y="0"/>
          <a:ext cx="0" cy="0"/>
          <a:chOff x="0" y="0"/>
          <a:chExt cx="0" cy="0"/>
        </a:xfrm>
      </p:grpSpPr>
      <p:sp>
        <p:nvSpPr>
          <p:cNvPr id="433" name="Google Shape;433;p73"/>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Preferences over Lotteries</a:t>
            </a:r>
            <a:endParaRPr b="0" sz="4400" strike="noStrike">
              <a:latin typeface="Arial"/>
              <a:ea typeface="Arial"/>
              <a:cs typeface="Arial"/>
              <a:sym typeface="Arial"/>
            </a:endParaRPr>
          </a:p>
        </p:txBody>
      </p:sp>
      <p:sp>
        <p:nvSpPr>
          <p:cNvPr id="434" name="Google Shape;434;p73"/>
          <p:cNvSpPr txBox="1"/>
          <p:nvPr/>
        </p:nvSpPr>
        <p:spPr>
          <a:xfrm>
            <a:off x="504000" y="1769040"/>
            <a:ext cx="9071640" cy="525096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zxx" sz="3200" strike="noStrike">
                <a:latin typeface="Arial"/>
                <a:ea typeface="Arial"/>
                <a:cs typeface="Arial"/>
                <a:sym typeface="Arial"/>
              </a:rPr>
              <a:t>Expected utility:</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A number </a:t>
            </a:r>
            <a:r>
              <a:rPr b="1" i="1" lang="zxx" sz="2800" u="none" cap="none" strike="noStrike">
                <a:latin typeface="Arial"/>
                <a:ea typeface="Arial"/>
                <a:cs typeface="Arial"/>
                <a:sym typeface="Arial"/>
              </a:rPr>
              <a:t>v(z)</a:t>
            </a:r>
            <a:r>
              <a:rPr b="0" i="0" lang="zxx" sz="2800" u="none" cap="none" strike="noStrike">
                <a:latin typeface="Arial"/>
                <a:ea typeface="Arial"/>
                <a:cs typeface="Arial"/>
                <a:sym typeface="Arial"/>
              </a:rPr>
              <a:t> is attached to each prize, and a lottery </a:t>
            </a:r>
            <a:r>
              <a:rPr b="1" i="1" lang="zxx" sz="2800" u="none" cap="none" strike="noStrike">
                <a:latin typeface="Arial"/>
                <a:ea typeface="Arial"/>
                <a:cs typeface="Arial"/>
                <a:sym typeface="Arial"/>
              </a:rPr>
              <a:t>p</a:t>
            </a:r>
            <a:r>
              <a:rPr b="0" i="0" lang="zxx" sz="2800" u="none" cap="none" strike="noStrike">
                <a:latin typeface="Arial"/>
                <a:ea typeface="Arial"/>
                <a:cs typeface="Arial"/>
                <a:sym typeface="Arial"/>
              </a:rPr>
              <a:t> is evaluated according to its expected </a:t>
            </a:r>
            <a:r>
              <a:rPr b="1" i="1" lang="zxx" sz="2800" u="none" cap="none" strike="noStrike">
                <a:latin typeface="Arial"/>
                <a:ea typeface="Arial"/>
                <a:cs typeface="Arial"/>
                <a:sym typeface="Arial"/>
              </a:rPr>
              <a:t>v</a:t>
            </a:r>
            <a:r>
              <a:rPr b="0" i="0" lang="zxx" sz="2800" u="none" cap="none" strike="noStrike">
                <a:latin typeface="Arial"/>
                <a:ea typeface="Arial"/>
                <a:cs typeface="Arial"/>
                <a:sym typeface="Arial"/>
              </a:rPr>
              <a:t>, that is, according to Σ</a:t>
            </a:r>
            <a:r>
              <a:rPr b="0" baseline="-25000" i="0" lang="zxx" sz="2800" u="none" cap="none" strike="noStrike">
                <a:latin typeface="Arial"/>
                <a:ea typeface="Arial"/>
                <a:cs typeface="Arial"/>
                <a:sym typeface="Arial"/>
              </a:rPr>
              <a:t>z</a:t>
            </a:r>
            <a:r>
              <a:rPr b="1" i="1" lang="zxx" sz="2800" u="none" cap="none" strike="noStrike">
                <a:latin typeface="Arial"/>
                <a:ea typeface="Arial"/>
                <a:cs typeface="Arial"/>
                <a:sym typeface="Arial"/>
              </a:rPr>
              <a:t>p(z)v(z)</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Thus,</a:t>
            </a:r>
            <a:endParaRPr b="0" i="0" sz="2800" u="none" cap="none" strike="noStrike">
              <a:latin typeface="Arial"/>
              <a:ea typeface="Arial"/>
              <a:cs typeface="Arial"/>
              <a:sym typeface="Arial"/>
            </a:endParaRPr>
          </a:p>
          <a:p>
            <a:pPr indent="-243990" lvl="0" marL="432000" marR="0" rtl="0" algn="l">
              <a:spcBef>
                <a:spcPts val="1134"/>
              </a:spcBef>
              <a:spcAft>
                <a:spcPts val="0"/>
              </a:spcAft>
              <a:buClr>
                <a:srgbClr val="000000"/>
              </a:buClr>
              <a:buSzPts val="1260"/>
              <a:buFont typeface="Noto Sans Symbols"/>
              <a:buNone/>
            </a:pPr>
            <a:r>
              <a:t/>
            </a:r>
            <a:endParaRPr b="0" sz="2800" strike="noStrike">
              <a:latin typeface="Arial"/>
              <a:ea typeface="Arial"/>
              <a:cs typeface="Arial"/>
              <a:sym typeface="Arial"/>
            </a:endParaRPr>
          </a:p>
          <a:p>
            <a:pPr indent="-243990" lvl="0" marL="432000" marR="0" rtl="0" algn="l">
              <a:spcBef>
                <a:spcPts val="1417"/>
              </a:spcBef>
              <a:spcAft>
                <a:spcPts val="0"/>
              </a:spcAft>
              <a:buClr>
                <a:srgbClr val="000000"/>
              </a:buClr>
              <a:buSzPts val="1260"/>
              <a:buFont typeface="Noto Sans Symbols"/>
              <a:buNone/>
            </a:pPr>
            <a:r>
              <a:t/>
            </a:r>
            <a:endParaRPr b="0" sz="28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zxx" sz="3200" strike="noStrike">
                <a:latin typeface="Arial"/>
                <a:ea typeface="Arial"/>
                <a:cs typeface="Arial"/>
                <a:sym typeface="Arial"/>
              </a:rPr>
              <a:t>Example</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Games in a casino</a:t>
            </a:r>
            <a:endParaRPr b="0" i="0" sz="2800" u="none" cap="none" strike="noStrike">
              <a:latin typeface="Arial"/>
              <a:ea typeface="Arial"/>
              <a:cs typeface="Arial"/>
              <a:sym typeface="Arial"/>
            </a:endParaRPr>
          </a:p>
        </p:txBody>
      </p:sp>
      <p:sp>
        <p:nvSpPr>
          <p:cNvPr id="435" name="Google Shape;435;p73"/>
          <p:cNvSpPr/>
          <p:nvPr/>
        </p:nvSpPr>
        <p:spPr>
          <a:xfrm>
            <a:off x="634320" y="4727160"/>
            <a:ext cx="8786880" cy="478440"/>
          </a:xfrm>
          <a:prstGeom prst="rect">
            <a:avLst/>
          </a:prstGeom>
          <a:noFill/>
          <a:ln>
            <a:noFill/>
          </a:ln>
        </p:spPr>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74"/>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An axiomatic treatment of utility</a:t>
            </a:r>
            <a:endParaRPr b="0" sz="4400" strike="noStrike">
              <a:latin typeface="Arial"/>
              <a:ea typeface="Arial"/>
              <a:cs typeface="Arial"/>
              <a:sym typeface="Arial"/>
            </a:endParaRPr>
          </a:p>
        </p:txBody>
      </p:sp>
      <p:sp>
        <p:nvSpPr>
          <p:cNvPr id="441" name="Google Shape;441;p74"/>
          <p:cNvSpPr txBox="1"/>
          <p:nvPr/>
        </p:nvSpPr>
        <p:spPr>
          <a:xfrm>
            <a:off x="504000" y="1769040"/>
            <a:ext cx="9071640" cy="5161680"/>
          </a:xfrm>
          <a:prstGeom prst="rect">
            <a:avLst/>
          </a:prstGeom>
          <a:noFill/>
          <a:ln>
            <a:noFill/>
          </a:ln>
        </p:spPr>
        <p:txBody>
          <a:bodyPr anchorCtr="0" anchor="t" bIns="0" lIns="0" spcFirstLastPara="1" rIns="0" wrap="square" tIns="0">
            <a:noAutofit/>
          </a:bodyPr>
          <a:lstStyle/>
          <a:p>
            <a:pPr indent="-323999" lvl="0" marL="431999" marR="0" rtl="0" algn="l">
              <a:spcBef>
                <a:spcPts val="0"/>
              </a:spcBef>
              <a:spcAft>
                <a:spcPts val="0"/>
              </a:spcAft>
              <a:buClr>
                <a:srgbClr val="000000"/>
              </a:buClr>
              <a:buSzPts val="1440"/>
              <a:buFont typeface="Noto Sans Symbols"/>
              <a:buChar char="●"/>
            </a:pPr>
            <a:r>
              <a:rPr b="0" lang="zxx" sz="3200" strike="noStrike">
                <a:latin typeface="Arial"/>
                <a:ea typeface="Arial"/>
                <a:cs typeface="Arial"/>
                <a:sym typeface="Arial"/>
              </a:rPr>
              <a:t>Expected utility:</a:t>
            </a:r>
            <a:endParaRPr b="0" i="0" sz="2800" u="none" cap="none" strike="noStrike">
              <a:latin typeface="Arial"/>
              <a:ea typeface="Arial"/>
              <a:cs typeface="Arial"/>
              <a:sym typeface="Arial"/>
            </a:endParaRPr>
          </a:p>
        </p:txBody>
      </p:sp>
      <p:pic>
        <p:nvPicPr>
          <p:cNvPr id="442" name="Google Shape;442;p74"/>
          <p:cNvPicPr preferRelativeResize="0"/>
          <p:nvPr/>
        </p:nvPicPr>
        <p:blipFill rotWithShape="1">
          <a:blip r:embed="rId3">
            <a:alphaModFix/>
          </a:blip>
          <a:srcRect b="0" l="0" r="0" t="0"/>
          <a:stretch/>
        </p:blipFill>
        <p:spPr>
          <a:xfrm>
            <a:off x="-12240" y="2483640"/>
            <a:ext cx="10079640" cy="2589840"/>
          </a:xfrm>
          <a:prstGeom prst="rect">
            <a:avLst/>
          </a:prstGeom>
          <a:noFill/>
          <a:ln>
            <a:noFill/>
          </a:ln>
        </p:spPr>
      </p:pic>
      <p:sp>
        <p:nvSpPr>
          <p:cNvPr id="443" name="Google Shape;443;p74"/>
          <p:cNvSpPr txBox="1"/>
          <p:nvPr/>
        </p:nvSpPr>
        <p:spPr>
          <a:xfrm>
            <a:off x="491713" y="5536990"/>
            <a:ext cx="9071700" cy="5161800"/>
          </a:xfrm>
          <a:prstGeom prst="rect">
            <a:avLst/>
          </a:prstGeom>
          <a:noFill/>
          <a:ln>
            <a:noFill/>
          </a:ln>
        </p:spPr>
        <p:txBody>
          <a:bodyPr anchorCtr="0" anchor="t" bIns="0" lIns="0" spcFirstLastPara="1" rIns="0" wrap="square" tIns="0">
            <a:noAutofit/>
          </a:bodyPr>
          <a:lstStyle/>
          <a:p>
            <a:pPr indent="-323999" lvl="1" marL="864000" marR="0" rtl="0" algn="l">
              <a:spcBef>
                <a:spcPts val="1417"/>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It is linear, so it satisfies </a:t>
            </a:r>
            <a:r>
              <a:rPr b="1" i="1" lang="zxx" sz="2800" u="none" cap="none" strike="noStrike">
                <a:solidFill>
                  <a:srgbClr val="FF0000"/>
                </a:solidFill>
                <a:latin typeface="Arial"/>
                <a:ea typeface="Arial"/>
                <a:cs typeface="Arial"/>
                <a:sym typeface="Arial"/>
              </a:rPr>
              <a:t>I</a:t>
            </a:r>
            <a:endParaRPr b="0" i="0" sz="2800" u="none" cap="none" strike="noStrike">
              <a:latin typeface="Arial"/>
              <a:ea typeface="Arial"/>
              <a:cs typeface="Arial"/>
              <a:sym typeface="Arial"/>
            </a:endParaRPr>
          </a:p>
          <a:p>
            <a:pPr indent="-323999" lvl="1" marL="864000" marR="0" rtl="0" algn="l">
              <a:spcBef>
                <a:spcPts val="1134"/>
              </a:spcBef>
              <a:spcAft>
                <a:spcPts val="0"/>
              </a:spcAft>
              <a:buClr>
                <a:srgbClr val="000000"/>
              </a:buClr>
              <a:buSzPts val="1260"/>
              <a:buFont typeface="Noto Sans Symbols"/>
              <a:buChar char="●"/>
            </a:pPr>
            <a:r>
              <a:rPr b="0" i="0" lang="zxx" sz="2800" u="none" cap="none" strike="noStrike">
                <a:solidFill>
                  <a:srgbClr val="000000"/>
                </a:solidFill>
                <a:latin typeface="Arial"/>
                <a:ea typeface="Arial"/>
                <a:cs typeface="Arial"/>
                <a:sym typeface="Arial"/>
              </a:rPr>
              <a:t>It is continuous in the probability vector, so it satisfies </a:t>
            </a:r>
            <a:r>
              <a:rPr b="1" i="1" lang="zxx" sz="2800" u="none" cap="none" strike="noStrike">
                <a:solidFill>
                  <a:srgbClr val="FF0000"/>
                </a:solidFill>
                <a:latin typeface="Arial"/>
                <a:ea typeface="Arial"/>
                <a:cs typeface="Arial"/>
                <a:sym typeface="Arial"/>
              </a:rPr>
              <a:t>C</a:t>
            </a:r>
            <a:endParaRPr b="0" i="0" sz="28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3">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47" name="Shape 447"/>
        <p:cNvGrpSpPr/>
        <p:nvPr/>
      </p:nvGrpSpPr>
      <p:grpSpPr>
        <a:xfrm>
          <a:off x="0" y="0"/>
          <a:ext cx="0" cy="0"/>
          <a:chOff x="0" y="0"/>
          <a:chExt cx="0" cy="0"/>
        </a:xfrm>
      </p:grpSpPr>
      <p:sp>
        <p:nvSpPr>
          <p:cNvPr id="448" name="Google Shape;448;p75"/>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Preferences over Lotteries</a:t>
            </a:r>
            <a:endParaRPr b="0" sz="4400" strike="noStrike">
              <a:latin typeface="Arial"/>
              <a:ea typeface="Arial"/>
              <a:cs typeface="Arial"/>
              <a:sym typeface="Arial"/>
            </a:endParaRPr>
          </a:p>
        </p:txBody>
      </p:sp>
      <p:sp>
        <p:nvSpPr>
          <p:cNvPr id="449" name="Google Shape;449;p75"/>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zxx" sz="3200" strike="noStrike">
                <a:latin typeface="Arial"/>
                <a:ea typeface="Arial"/>
                <a:cs typeface="Arial"/>
                <a:sym typeface="Arial"/>
              </a:rPr>
              <a:t>Increasing the probability of a “good” outcome</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The set </a:t>
            </a:r>
            <a:r>
              <a:rPr b="1" i="1" lang="zxx" sz="2800" u="none" cap="none" strike="noStrike">
                <a:latin typeface="Arial"/>
                <a:ea typeface="Arial"/>
                <a:cs typeface="Arial"/>
                <a:sym typeface="Arial"/>
              </a:rPr>
              <a:t>Z</a:t>
            </a:r>
            <a:r>
              <a:rPr b="0" i="0" lang="zxx" sz="2800" u="none" cap="none" strike="noStrike">
                <a:latin typeface="Arial"/>
                <a:ea typeface="Arial"/>
                <a:cs typeface="Arial"/>
                <a:sym typeface="Arial"/>
              </a:rPr>
              <a:t> is partitioned into two disjoint sets </a:t>
            </a:r>
            <a:r>
              <a:rPr b="1" i="1" lang="zxx" sz="2800" u="none" cap="none" strike="noStrike">
                <a:latin typeface="Arial"/>
                <a:ea typeface="Arial"/>
                <a:cs typeface="Arial"/>
                <a:sym typeface="Arial"/>
              </a:rPr>
              <a:t>G</a:t>
            </a:r>
            <a:r>
              <a:rPr b="0" i="0" lang="zxx" sz="2800" u="none" cap="none" strike="noStrike">
                <a:latin typeface="Arial"/>
                <a:ea typeface="Arial"/>
                <a:cs typeface="Arial"/>
                <a:sym typeface="Arial"/>
              </a:rPr>
              <a:t> and </a:t>
            </a:r>
            <a:r>
              <a:rPr b="1" i="1" lang="zxx" sz="2800" u="none" cap="none" strike="noStrike">
                <a:latin typeface="Arial"/>
                <a:ea typeface="Arial"/>
                <a:cs typeface="Arial"/>
                <a:sym typeface="Arial"/>
              </a:rPr>
              <a:t>B</a:t>
            </a:r>
            <a:r>
              <a:rPr b="0" i="0" lang="zxx" sz="2800" u="none" cap="none" strike="noStrike">
                <a:latin typeface="Arial"/>
                <a:ea typeface="Arial"/>
                <a:cs typeface="Arial"/>
                <a:sym typeface="Arial"/>
              </a:rPr>
              <a:t> (good and bad), and between two lotteries the decision maker prefers the lottery that yields “good” prizes with higher probability</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Example</a:t>
            </a:r>
            <a:endParaRPr b="0" i="0" sz="2800" u="none" cap="none" strike="noStrike">
              <a:latin typeface="Arial"/>
              <a:ea typeface="Arial"/>
              <a:cs typeface="Arial"/>
              <a:sym typeface="Arial"/>
            </a:endParaRPr>
          </a:p>
          <a:p>
            <a:pPr indent="-287999" lvl="2" marL="1296000" marR="0" rtl="0" algn="l">
              <a:spcBef>
                <a:spcPts val="1134"/>
              </a:spcBef>
              <a:spcAft>
                <a:spcPts val="0"/>
              </a:spcAft>
              <a:buClr>
                <a:srgbClr val="000000"/>
              </a:buClr>
              <a:buSzPts val="1800"/>
              <a:buFont typeface="Noto Sans Symbols"/>
              <a:buChar char="−"/>
            </a:pPr>
            <a:r>
              <a:rPr b="0" i="0" lang="zxx" sz="2400" u="none" cap="none" strike="noStrike">
                <a:latin typeface="Arial"/>
                <a:ea typeface="Arial"/>
                <a:cs typeface="Arial"/>
                <a:sym typeface="Arial"/>
              </a:rPr>
              <a:t>Choosing a route from city A to city B</a:t>
            </a:r>
            <a:endParaRPr b="0" i="0" sz="2400" u="none" cap="none" strike="noStrike">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31"/>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zxx" sz="4400" u="none" cap="none" strike="noStrike">
                <a:latin typeface="Arial"/>
                <a:ea typeface="Arial"/>
                <a:cs typeface="Arial"/>
                <a:sym typeface="Arial"/>
              </a:rPr>
              <a:t>Lotteries</a:t>
            </a:r>
            <a:endParaRPr b="0" i="0" sz="4400" u="none" cap="none" strike="noStrike">
              <a:latin typeface="Arial"/>
              <a:ea typeface="Arial"/>
              <a:cs typeface="Arial"/>
              <a:sym typeface="Arial"/>
            </a:endParaRPr>
          </a:p>
        </p:txBody>
      </p:sp>
      <p:sp>
        <p:nvSpPr>
          <p:cNvPr id="141" name="Google Shape;141;p31"/>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i="0" lang="zxx" sz="3200" u="none" cap="none" strike="noStrike">
                <a:latin typeface="Arial"/>
                <a:ea typeface="Arial"/>
                <a:cs typeface="Arial"/>
                <a:sym typeface="Arial"/>
              </a:rPr>
              <a:t>From now on, the correspondence between </a:t>
            </a:r>
            <a:r>
              <a:rPr b="0" i="0" lang="zxx" sz="3200" u="sng" cap="none" strike="noStrike">
                <a:latin typeface="Arial"/>
                <a:ea typeface="Arial"/>
                <a:cs typeface="Arial"/>
                <a:sym typeface="Arial"/>
              </a:rPr>
              <a:t>actions</a:t>
            </a:r>
            <a:r>
              <a:rPr b="0" i="0" lang="zxx" sz="3200" u="none" cap="none" strike="noStrike">
                <a:latin typeface="Arial"/>
                <a:ea typeface="Arial"/>
                <a:cs typeface="Arial"/>
                <a:sym typeface="Arial"/>
              </a:rPr>
              <a:t> and </a:t>
            </a:r>
            <a:r>
              <a:rPr b="0" i="0" lang="zxx" sz="3200" u="sng" cap="none" strike="noStrike">
                <a:latin typeface="Arial"/>
                <a:ea typeface="Arial"/>
                <a:cs typeface="Arial"/>
                <a:sym typeface="Arial"/>
              </a:rPr>
              <a:t>consequences</a:t>
            </a:r>
            <a:r>
              <a:rPr b="0" i="0" lang="zxx" sz="3200" u="none" cap="none" strike="noStrike">
                <a:latin typeface="Arial"/>
                <a:ea typeface="Arial"/>
                <a:cs typeface="Arial"/>
                <a:sym typeface="Arial"/>
              </a:rPr>
              <a:t> is </a:t>
            </a:r>
            <a:r>
              <a:rPr b="1" i="0" lang="zxx" sz="3200" u="none" cap="none" strike="noStrike">
                <a:latin typeface="Arial"/>
                <a:ea typeface="Arial"/>
                <a:cs typeface="Arial"/>
                <a:sym typeface="Arial"/>
              </a:rPr>
              <a:t>stochastic</a:t>
            </a:r>
            <a:endParaRPr b="0" i="0" sz="3200" u="none" cap="none"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i="0" lang="zxx" sz="3200" u="none" cap="none" strike="noStrike">
                <a:latin typeface="Arial"/>
                <a:ea typeface="Arial"/>
                <a:cs typeface="Arial"/>
                <a:sym typeface="Arial"/>
              </a:rPr>
              <a:t>The choice of an action is viewed as choosing a </a:t>
            </a:r>
            <a:r>
              <a:rPr b="0" i="0" lang="zxx" sz="3200" u="sng" cap="none" strike="noStrike">
                <a:latin typeface="Arial"/>
                <a:ea typeface="Arial"/>
                <a:cs typeface="Arial"/>
                <a:sym typeface="Arial"/>
              </a:rPr>
              <a:t>lottery</a:t>
            </a:r>
            <a:r>
              <a:rPr b="0" i="0" lang="zxx" sz="3200" u="none" cap="none" strike="noStrike">
                <a:latin typeface="Arial"/>
                <a:ea typeface="Arial"/>
                <a:cs typeface="Arial"/>
                <a:sym typeface="Arial"/>
              </a:rPr>
              <a:t> where the </a:t>
            </a:r>
            <a:r>
              <a:rPr b="0" i="0" lang="zxx" sz="3200" u="sng" cap="none" strike="noStrike">
                <a:latin typeface="Arial"/>
                <a:ea typeface="Arial"/>
                <a:cs typeface="Arial"/>
                <a:sym typeface="Arial"/>
              </a:rPr>
              <a:t>prizes are the consequences</a:t>
            </a:r>
            <a:r>
              <a:rPr b="0" i="0" lang="zxx" sz="3200" u="none" cap="none" strike="noStrike">
                <a:latin typeface="Arial"/>
                <a:ea typeface="Arial"/>
                <a:cs typeface="Arial"/>
                <a:sym typeface="Arial"/>
              </a:rPr>
              <a:t> </a:t>
            </a:r>
            <a:endParaRPr b="0" i="0" sz="3200" u="none" cap="none" strike="noStrike">
              <a:latin typeface="Arial"/>
              <a:ea typeface="Arial"/>
              <a:cs typeface="Arial"/>
              <a:sym typeface="Arial"/>
            </a:endParaRPr>
          </a:p>
        </p:txBody>
      </p:sp>
      <p:pic>
        <p:nvPicPr>
          <p:cNvPr id="142" name="Google Shape;142;p31"/>
          <p:cNvPicPr preferRelativeResize="0"/>
          <p:nvPr/>
        </p:nvPicPr>
        <p:blipFill rotWithShape="1">
          <a:blip r:embed="rId3">
            <a:alphaModFix/>
          </a:blip>
          <a:srcRect b="0" l="0" r="0" t="0"/>
          <a:stretch/>
        </p:blipFill>
        <p:spPr>
          <a:xfrm>
            <a:off x="3024000" y="4650840"/>
            <a:ext cx="3779640" cy="210384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53" name="Shape 453"/>
        <p:cNvGrpSpPr/>
        <p:nvPr/>
      </p:nvGrpSpPr>
      <p:grpSpPr>
        <a:xfrm>
          <a:off x="0" y="0"/>
          <a:ext cx="0" cy="0"/>
          <a:chOff x="0" y="0"/>
          <a:chExt cx="0" cy="0"/>
        </a:xfrm>
      </p:grpSpPr>
      <p:sp>
        <p:nvSpPr>
          <p:cNvPr id="454" name="Google Shape;454;p76"/>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An axiomatic treatment of utility</a:t>
            </a:r>
            <a:endParaRPr b="0" sz="4400" strike="noStrike">
              <a:latin typeface="Arial"/>
              <a:ea typeface="Arial"/>
              <a:cs typeface="Arial"/>
              <a:sym typeface="Arial"/>
            </a:endParaRPr>
          </a:p>
        </p:txBody>
      </p:sp>
      <p:sp>
        <p:nvSpPr>
          <p:cNvPr id="455" name="Google Shape;455;p76"/>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zxx" sz="3200" strike="noStrike">
                <a:latin typeface="Arial"/>
                <a:ea typeface="Arial"/>
                <a:cs typeface="Arial"/>
                <a:sym typeface="Arial"/>
              </a:rPr>
              <a:t>Increasing the probability of a “good” consequence</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Satisfies </a:t>
            </a:r>
            <a:r>
              <a:rPr b="1" i="1" lang="zxx" sz="2800" u="none" cap="none" strike="noStrike">
                <a:solidFill>
                  <a:srgbClr val="FF0000"/>
                </a:solidFill>
                <a:latin typeface="Arial"/>
                <a:ea typeface="Arial"/>
                <a:cs typeface="Arial"/>
                <a:sym typeface="Arial"/>
              </a:rPr>
              <a:t>I </a:t>
            </a:r>
            <a:r>
              <a:rPr b="0" i="0" lang="zxx" sz="2800" u="none" cap="none" strike="noStrike">
                <a:solidFill>
                  <a:srgbClr val="000000"/>
                </a:solidFill>
                <a:latin typeface="Arial"/>
                <a:ea typeface="Arial"/>
                <a:cs typeface="Arial"/>
                <a:sym typeface="Arial"/>
              </a:rPr>
              <a:t>and </a:t>
            </a:r>
            <a:r>
              <a:rPr b="1" i="1" lang="zxx" sz="2800" u="none" cap="none" strike="noStrike">
                <a:solidFill>
                  <a:srgbClr val="FF0000"/>
                </a:solidFill>
                <a:latin typeface="Arial"/>
                <a:ea typeface="Arial"/>
                <a:cs typeface="Arial"/>
                <a:sym typeface="Arial"/>
              </a:rPr>
              <a:t>C</a:t>
            </a:r>
            <a:r>
              <a:rPr b="1" i="1" lang="zxx" sz="2800" u="none" cap="none" strike="noStrike">
                <a:solidFill>
                  <a:srgbClr val="000000"/>
                </a:solidFill>
                <a:latin typeface="Arial"/>
                <a:ea typeface="Arial"/>
                <a:cs typeface="Arial"/>
                <a:sym typeface="Arial"/>
              </a:rPr>
              <a:t>,</a:t>
            </a:r>
            <a:r>
              <a:rPr b="1" i="1" lang="zxx" sz="2800" u="none" cap="none" strike="noStrike">
                <a:solidFill>
                  <a:srgbClr val="FF0000"/>
                </a:solidFill>
                <a:latin typeface="Arial"/>
                <a:ea typeface="Arial"/>
                <a:cs typeface="Arial"/>
                <a:sym typeface="Arial"/>
              </a:rPr>
              <a:t> </a:t>
            </a:r>
            <a:r>
              <a:rPr b="0" i="0" lang="zxx" sz="2800" u="none" cap="none" strike="noStrike">
                <a:latin typeface="Arial"/>
                <a:ea typeface="Arial"/>
                <a:cs typeface="Arial"/>
                <a:sym typeface="Arial"/>
              </a:rPr>
              <a:t>since it can be represented by the expectation of </a:t>
            </a:r>
            <a:r>
              <a:rPr b="1" i="1" lang="zxx" sz="2800" u="none" cap="none" strike="noStrike">
                <a:latin typeface="Arial"/>
                <a:ea typeface="Arial"/>
                <a:cs typeface="Arial"/>
                <a:sym typeface="Arial"/>
              </a:rPr>
              <a:t>v</a:t>
            </a:r>
            <a:r>
              <a:rPr b="0" i="0" lang="zxx" sz="2800" u="none" cap="none" strike="noStrike">
                <a:latin typeface="Arial"/>
                <a:ea typeface="Arial"/>
                <a:cs typeface="Arial"/>
                <a:sym typeface="Arial"/>
              </a:rPr>
              <a:t> where </a:t>
            </a:r>
            <a:r>
              <a:rPr b="1" i="1" lang="zxx" sz="2800" u="none" cap="none" strike="noStrike">
                <a:latin typeface="Arial"/>
                <a:ea typeface="Arial"/>
                <a:cs typeface="Arial"/>
                <a:sym typeface="Arial"/>
              </a:rPr>
              <a:t>v(z) = 1</a:t>
            </a:r>
            <a:r>
              <a:rPr b="0" i="0" lang="zxx" sz="2800" u="none" cap="none" strike="noStrike">
                <a:latin typeface="Arial"/>
                <a:ea typeface="Arial"/>
                <a:cs typeface="Arial"/>
                <a:sym typeface="Arial"/>
              </a:rPr>
              <a:t> for </a:t>
            </a:r>
            <a:r>
              <a:rPr b="1" i="1" lang="zxx" sz="2800" u="none" cap="none" strike="noStrike">
                <a:latin typeface="Arial"/>
                <a:ea typeface="Arial"/>
                <a:cs typeface="Arial"/>
                <a:sym typeface="Arial"/>
              </a:rPr>
              <a:t>z ∈ G</a:t>
            </a:r>
            <a:r>
              <a:rPr b="0" i="0" lang="zxx" sz="2800" u="none" cap="none" strike="noStrike">
                <a:latin typeface="Arial"/>
                <a:ea typeface="Arial"/>
                <a:cs typeface="Arial"/>
                <a:sym typeface="Arial"/>
              </a:rPr>
              <a:t> and </a:t>
            </a:r>
            <a:r>
              <a:rPr b="1" i="1" lang="zxx" sz="2800" u="none" cap="none" strike="noStrike">
                <a:latin typeface="Arial"/>
                <a:ea typeface="Arial"/>
                <a:cs typeface="Arial"/>
                <a:sym typeface="Arial"/>
              </a:rPr>
              <a:t>v(z) = 0</a:t>
            </a:r>
            <a:r>
              <a:rPr b="0" i="0" lang="zxx" sz="2800" u="none" cap="none" strike="noStrike">
                <a:latin typeface="Arial"/>
                <a:ea typeface="Arial"/>
                <a:cs typeface="Arial"/>
                <a:sym typeface="Arial"/>
              </a:rPr>
              <a:t> for </a:t>
            </a:r>
            <a:r>
              <a:rPr b="1" i="1" lang="zxx" sz="2800" u="none" cap="none" strike="noStrike">
                <a:latin typeface="Arial"/>
                <a:ea typeface="Arial"/>
                <a:cs typeface="Arial"/>
                <a:sym typeface="Arial"/>
              </a:rPr>
              <a:t>z ∈ B</a:t>
            </a:r>
            <a:endParaRPr b="0" i="0" sz="2800" u="none" cap="none" strike="noStrike">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77"/>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Utility Representation</a:t>
            </a:r>
            <a:endParaRPr b="0" sz="4400" strike="noStrike">
              <a:latin typeface="Arial"/>
              <a:ea typeface="Arial"/>
              <a:cs typeface="Arial"/>
              <a:sym typeface="Arial"/>
            </a:endParaRPr>
          </a:p>
        </p:txBody>
      </p:sp>
      <p:sp>
        <p:nvSpPr>
          <p:cNvPr id="461" name="Google Shape;461;p77"/>
          <p:cNvSpPr txBox="1"/>
          <p:nvPr/>
        </p:nvSpPr>
        <p:spPr>
          <a:xfrm>
            <a:off x="540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zxx" sz="3200" strike="noStrike">
                <a:latin typeface="Arial"/>
                <a:ea typeface="Arial"/>
                <a:cs typeface="Arial"/>
                <a:sym typeface="Arial"/>
              </a:rPr>
              <a:t>Theorem (vNM):</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Let </a:t>
            </a:r>
            <a:r>
              <a:rPr b="1" i="1" lang="zxx" sz="2800" u="none" cap="none" strike="noStrike">
                <a:latin typeface="Arial"/>
                <a:ea typeface="Arial"/>
                <a:cs typeface="Arial"/>
                <a:sym typeface="Arial"/>
              </a:rPr>
              <a:t>≿</a:t>
            </a:r>
            <a:r>
              <a:rPr b="0" i="0" lang="zxx" sz="2800" u="none" cap="none" strike="noStrike">
                <a:latin typeface="Arial"/>
                <a:ea typeface="Arial"/>
                <a:cs typeface="Arial"/>
                <a:sym typeface="Arial"/>
              </a:rPr>
              <a:t> be a preference relation over </a:t>
            </a:r>
            <a:r>
              <a:rPr b="1" i="1" lang="zxx" sz="2800" u="none" cap="none" strike="noStrike">
                <a:latin typeface="Arial"/>
                <a:ea typeface="Arial"/>
                <a:cs typeface="Arial"/>
                <a:sym typeface="Arial"/>
              </a:rPr>
              <a:t>L(Z)</a:t>
            </a:r>
            <a:r>
              <a:rPr b="0" i="0" lang="zxx" sz="2800" u="none" cap="none" strike="noStrike">
                <a:latin typeface="Arial"/>
                <a:ea typeface="Arial"/>
                <a:cs typeface="Arial"/>
                <a:sym typeface="Arial"/>
              </a:rPr>
              <a:t> satisfying </a:t>
            </a:r>
            <a:r>
              <a:rPr b="1" i="1" lang="zxx" sz="2800" u="none" cap="none" strike="noStrike">
                <a:solidFill>
                  <a:srgbClr val="FF0000"/>
                </a:solidFill>
                <a:latin typeface="Arial"/>
                <a:ea typeface="Arial"/>
                <a:cs typeface="Arial"/>
                <a:sym typeface="Arial"/>
              </a:rPr>
              <a:t>I</a:t>
            </a:r>
            <a:r>
              <a:rPr b="0" i="0" lang="zxx" sz="2800" u="none" cap="none" strike="noStrike">
                <a:latin typeface="Arial"/>
                <a:ea typeface="Arial"/>
                <a:cs typeface="Arial"/>
                <a:sym typeface="Arial"/>
              </a:rPr>
              <a:t> and </a:t>
            </a:r>
            <a:r>
              <a:rPr b="1" i="1" lang="zxx" sz="2800" u="none" cap="none" strike="noStrike">
                <a:solidFill>
                  <a:srgbClr val="FF0000"/>
                </a:solidFill>
                <a:latin typeface="Arial"/>
                <a:ea typeface="Arial"/>
                <a:cs typeface="Arial"/>
                <a:sym typeface="Arial"/>
              </a:rPr>
              <a:t>C</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There are numbers </a:t>
            </a:r>
            <a:r>
              <a:rPr b="1" i="1" lang="zxx" sz="2800" u="none" cap="none" strike="noStrike">
                <a:latin typeface="Arial"/>
                <a:ea typeface="Arial"/>
                <a:cs typeface="Arial"/>
                <a:sym typeface="Arial"/>
              </a:rPr>
              <a:t>(v(z))</a:t>
            </a:r>
            <a:r>
              <a:rPr b="1" baseline="-25000" i="1" lang="zxx" sz="2800" u="none" cap="none" strike="noStrike">
                <a:latin typeface="Arial"/>
                <a:ea typeface="Arial"/>
                <a:cs typeface="Arial"/>
                <a:sym typeface="Arial"/>
              </a:rPr>
              <a:t>z∈Z</a:t>
            </a:r>
            <a:r>
              <a:rPr b="0" i="0" lang="zxx" sz="2800" u="none" cap="none" strike="noStrike">
                <a:latin typeface="Arial"/>
                <a:ea typeface="Arial"/>
                <a:cs typeface="Arial"/>
                <a:sym typeface="Arial"/>
              </a:rPr>
              <a:t> such that</a:t>
            </a:r>
            <a:endParaRPr b="0" i="0" sz="2800" u="none" cap="none" strike="noStrike">
              <a:latin typeface="Arial"/>
              <a:ea typeface="Arial"/>
              <a:cs typeface="Arial"/>
              <a:sym typeface="Arial"/>
            </a:endParaRPr>
          </a:p>
        </p:txBody>
      </p:sp>
      <p:pic>
        <p:nvPicPr>
          <p:cNvPr id="462" name="Google Shape;462;p77"/>
          <p:cNvPicPr preferRelativeResize="0"/>
          <p:nvPr/>
        </p:nvPicPr>
        <p:blipFill rotWithShape="1">
          <a:blip r:embed="rId3">
            <a:alphaModFix/>
          </a:blip>
          <a:srcRect b="0" l="0" r="0" t="0"/>
          <a:stretch/>
        </p:blipFill>
        <p:spPr>
          <a:xfrm>
            <a:off x="0" y="3944880"/>
            <a:ext cx="10079640" cy="807120"/>
          </a:xfrm>
          <a:prstGeom prst="rect">
            <a:avLst/>
          </a:prstGeom>
          <a:noFill/>
          <a:ln>
            <a:noFill/>
          </a:ln>
        </p:spPr>
      </p:pic>
      <p:sp>
        <p:nvSpPr>
          <p:cNvPr id="463" name="Google Shape;463;p77"/>
          <p:cNvSpPr txBox="1"/>
          <p:nvPr/>
        </p:nvSpPr>
        <p:spPr>
          <a:xfrm>
            <a:off x="900000" y="5760000"/>
            <a:ext cx="2880000" cy="78804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zxx" sz="2400" strike="noStrike">
                <a:solidFill>
                  <a:srgbClr val="0000CC"/>
                </a:solidFill>
                <a:latin typeface="Arial"/>
                <a:ea typeface="Arial"/>
                <a:cs typeface="Arial"/>
                <a:sym typeface="Arial"/>
              </a:rPr>
              <a:t>U(p)</a:t>
            </a:r>
            <a:r>
              <a:rPr b="0" lang="zxx" sz="2400" strike="noStrike">
                <a:solidFill>
                  <a:srgbClr val="0000CC"/>
                </a:solidFill>
                <a:latin typeface="Arial"/>
                <a:ea typeface="Arial"/>
                <a:cs typeface="Arial"/>
                <a:sym typeface="Arial"/>
              </a:rPr>
              <a:t> is the utility of lottery </a:t>
            </a:r>
            <a:r>
              <a:rPr b="1" i="1" lang="zxx" sz="2400" strike="noStrike">
                <a:solidFill>
                  <a:srgbClr val="0000CC"/>
                </a:solidFill>
                <a:latin typeface="Arial"/>
                <a:ea typeface="Arial"/>
                <a:cs typeface="Arial"/>
                <a:sym typeface="Arial"/>
              </a:rPr>
              <a:t>p</a:t>
            </a:r>
            <a:endParaRPr b="0" sz="2400" strike="noStrike">
              <a:latin typeface="Arial"/>
              <a:ea typeface="Arial"/>
              <a:cs typeface="Arial"/>
              <a:sym typeface="Arial"/>
            </a:endParaRPr>
          </a:p>
        </p:txBody>
      </p:sp>
      <p:sp>
        <p:nvSpPr>
          <p:cNvPr id="464" name="Google Shape;464;p77"/>
          <p:cNvSpPr/>
          <p:nvPr/>
        </p:nvSpPr>
        <p:spPr>
          <a:xfrm>
            <a:off x="1800000" y="4680000"/>
            <a:ext cx="360360" cy="900360"/>
          </a:xfrm>
          <a:custGeom>
            <a:rect b="b" l="l" r="r" t="t"/>
            <a:pathLst>
              <a:path extrusionOk="0" h="2501" w="1001">
                <a:moveTo>
                  <a:pt x="0" y="2500"/>
                </a:moveTo>
                <a:lnTo>
                  <a:pt x="1000" y="0"/>
                </a:lnTo>
              </a:path>
            </a:pathLst>
          </a:custGeom>
          <a:noFill/>
          <a:ln cap="flat" cmpd="sng" w="9525">
            <a:solidFill>
              <a:srgbClr val="0000CC"/>
            </a:solidFill>
            <a:prstDash val="solid"/>
            <a:round/>
            <a:headEnd len="sm" w="sm" type="none"/>
            <a:tailEnd len="med" w="med" type="triangle"/>
          </a:ln>
        </p:spPr>
      </p:sp>
      <p:sp>
        <p:nvSpPr>
          <p:cNvPr id="465" name="Google Shape;465;p77"/>
          <p:cNvSpPr txBox="1"/>
          <p:nvPr/>
        </p:nvSpPr>
        <p:spPr>
          <a:xfrm>
            <a:off x="5220000" y="5691960"/>
            <a:ext cx="3960000" cy="11278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zxx" sz="2400" strike="noStrike">
                <a:solidFill>
                  <a:srgbClr val="0000CC"/>
                </a:solidFill>
                <a:latin typeface="Arial"/>
                <a:ea typeface="Arial"/>
                <a:cs typeface="Arial"/>
                <a:sym typeface="Arial"/>
              </a:rPr>
              <a:t>v(z)</a:t>
            </a:r>
            <a:r>
              <a:rPr b="0" lang="zxx" sz="2400" strike="noStrike">
                <a:solidFill>
                  <a:srgbClr val="0000CC"/>
                </a:solidFill>
                <a:latin typeface="Arial"/>
                <a:ea typeface="Arial"/>
                <a:cs typeface="Arial"/>
                <a:sym typeface="Arial"/>
              </a:rPr>
              <a:t> is the vNM utility, representing </a:t>
            </a:r>
            <a:r>
              <a:rPr b="1" i="1" lang="zxx" sz="2400" strike="noStrike">
                <a:solidFill>
                  <a:srgbClr val="0000CC"/>
                </a:solidFill>
                <a:latin typeface="Arial"/>
                <a:ea typeface="Arial"/>
                <a:cs typeface="Arial"/>
                <a:sym typeface="Arial"/>
              </a:rPr>
              <a:t>≿</a:t>
            </a:r>
            <a:r>
              <a:rPr b="0" lang="zxx" sz="2400" strike="noStrike">
                <a:solidFill>
                  <a:srgbClr val="0000CC"/>
                </a:solidFill>
                <a:latin typeface="Arial"/>
                <a:ea typeface="Arial"/>
                <a:cs typeface="Arial"/>
                <a:sym typeface="Arial"/>
              </a:rPr>
              <a:t> over </a:t>
            </a:r>
            <a:r>
              <a:rPr b="1" i="1" lang="zxx" sz="2400" strike="noStrike">
                <a:solidFill>
                  <a:srgbClr val="0000CC"/>
                </a:solidFill>
                <a:latin typeface="Arial"/>
                <a:ea typeface="Arial"/>
                <a:cs typeface="Arial"/>
                <a:sym typeface="Arial"/>
              </a:rPr>
              <a:t>Z</a:t>
            </a:r>
            <a:endParaRPr b="0" sz="2400" strike="noStrike">
              <a:latin typeface="Arial"/>
              <a:ea typeface="Arial"/>
              <a:cs typeface="Arial"/>
              <a:sym typeface="Arial"/>
            </a:endParaRPr>
          </a:p>
        </p:txBody>
      </p:sp>
      <p:sp>
        <p:nvSpPr>
          <p:cNvPr id="466" name="Google Shape;466;p77"/>
          <p:cNvSpPr/>
          <p:nvPr/>
        </p:nvSpPr>
        <p:spPr>
          <a:xfrm>
            <a:off x="5220000" y="4680000"/>
            <a:ext cx="1080360" cy="900360"/>
          </a:xfrm>
          <a:custGeom>
            <a:rect b="b" l="l" r="r" t="t"/>
            <a:pathLst>
              <a:path extrusionOk="0" h="2501" w="3001">
                <a:moveTo>
                  <a:pt x="3000" y="2500"/>
                </a:moveTo>
                <a:lnTo>
                  <a:pt x="0" y="0"/>
                </a:lnTo>
              </a:path>
            </a:pathLst>
          </a:custGeom>
          <a:noFill/>
          <a:ln cap="flat" cmpd="sng" w="9525">
            <a:solidFill>
              <a:srgbClr val="0000CC"/>
            </a:solidFill>
            <a:prstDash val="solid"/>
            <a:round/>
            <a:headEnd len="sm" w="sm" type="none"/>
            <a:tailEnd len="med" w="med" type="triangle"/>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6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78"/>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Utility Representation</a:t>
            </a:r>
            <a:endParaRPr b="0" sz="4400" strike="noStrike">
              <a:latin typeface="Arial"/>
              <a:ea typeface="Arial"/>
              <a:cs typeface="Arial"/>
              <a:sym typeface="Arial"/>
            </a:endParaRPr>
          </a:p>
        </p:txBody>
      </p:sp>
      <p:sp>
        <p:nvSpPr>
          <p:cNvPr id="472" name="Google Shape;472;p78"/>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zxx" sz="3200" strike="noStrike">
                <a:latin typeface="Arial"/>
                <a:ea typeface="Arial"/>
                <a:cs typeface="Arial"/>
                <a:sym typeface="Arial"/>
              </a:rPr>
              <a:t>Let</a:t>
            </a:r>
            <a:r>
              <a:rPr b="1" i="1" lang="zxx" sz="3200" strike="noStrike">
                <a:latin typeface="Arial"/>
                <a:ea typeface="Arial"/>
                <a:cs typeface="Arial"/>
                <a:sym typeface="Arial"/>
              </a:rPr>
              <a:t> ≿</a:t>
            </a:r>
            <a:r>
              <a:rPr b="0" lang="zxx" sz="3200" strike="noStrike">
                <a:latin typeface="Arial"/>
                <a:ea typeface="Arial"/>
                <a:cs typeface="Arial"/>
                <a:sym typeface="Arial"/>
              </a:rPr>
              <a:t> be a preference relation over a set of lotteries </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zxx" sz="3200" strike="noStrike">
                <a:latin typeface="Arial"/>
                <a:ea typeface="Arial"/>
                <a:cs typeface="Arial"/>
                <a:sym typeface="Arial"/>
              </a:rPr>
              <a:t>If to each lottery </a:t>
            </a:r>
            <a:r>
              <a:rPr b="1" i="1" lang="zxx" sz="3200" strike="noStrike">
                <a:latin typeface="Arial"/>
                <a:ea typeface="Arial"/>
                <a:cs typeface="Arial"/>
                <a:sym typeface="Arial"/>
              </a:rPr>
              <a:t>p</a:t>
            </a:r>
            <a:r>
              <a:rPr b="0" lang="zxx" sz="3200" strike="noStrike">
                <a:latin typeface="Arial"/>
                <a:ea typeface="Arial"/>
                <a:cs typeface="Arial"/>
                <a:sym typeface="Arial"/>
              </a:rPr>
              <a:t> there is assigned a number </a:t>
            </a:r>
            <a:r>
              <a:rPr b="1" i="1" lang="zxx" sz="3200" strike="noStrike">
                <a:latin typeface="Arial"/>
                <a:ea typeface="Arial"/>
                <a:cs typeface="Arial"/>
                <a:sym typeface="Arial"/>
              </a:rPr>
              <a:t>U(p)</a:t>
            </a:r>
            <a:r>
              <a:rPr b="0" lang="zxx" sz="3200" strike="noStrike">
                <a:latin typeface="Arial"/>
                <a:ea typeface="Arial"/>
                <a:cs typeface="Arial"/>
                <a:sym typeface="Arial"/>
              </a:rPr>
              <a:t> such that </a:t>
            </a:r>
            <a:r>
              <a:rPr b="1" i="1" lang="zxx" sz="3200" strike="noStrike">
                <a:latin typeface="Arial"/>
                <a:ea typeface="Arial"/>
                <a:cs typeface="Arial"/>
                <a:sym typeface="Arial"/>
              </a:rPr>
              <a:t>U(p)</a:t>
            </a:r>
            <a:r>
              <a:rPr b="0" lang="zxx" sz="3200" strike="noStrike">
                <a:latin typeface="Arial"/>
                <a:ea typeface="Arial"/>
                <a:cs typeface="Arial"/>
                <a:sym typeface="Arial"/>
              </a:rPr>
              <a:t> </a:t>
            </a:r>
            <a:r>
              <a:rPr b="1" i="1" lang="zxx" sz="3200" strike="noStrike">
                <a:latin typeface="Arial"/>
                <a:ea typeface="Arial"/>
                <a:cs typeface="Arial"/>
                <a:sym typeface="Arial"/>
              </a:rPr>
              <a:t>≥ U(q)</a:t>
            </a:r>
            <a:r>
              <a:rPr b="0" lang="zxx" sz="3200" strike="noStrike">
                <a:latin typeface="Arial"/>
                <a:ea typeface="Arial"/>
                <a:cs typeface="Arial"/>
                <a:sym typeface="Arial"/>
              </a:rPr>
              <a:t> iff </a:t>
            </a:r>
            <a:r>
              <a:rPr b="1" i="1" lang="zxx" sz="3200" strike="noStrike">
                <a:latin typeface="Arial"/>
                <a:ea typeface="Arial"/>
                <a:cs typeface="Arial"/>
                <a:sym typeface="Arial"/>
              </a:rPr>
              <a:t>p ≿ q</a:t>
            </a:r>
            <a:r>
              <a:rPr b="0" lang="zxx" sz="3200" strike="noStrike">
                <a:latin typeface="Arial"/>
                <a:ea typeface="Arial"/>
                <a:cs typeface="Arial"/>
                <a:sym typeface="Arial"/>
              </a:rPr>
              <a:t>,</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zxx" sz="3200" strike="noStrike">
                <a:latin typeface="Arial"/>
                <a:ea typeface="Arial"/>
                <a:cs typeface="Arial"/>
                <a:sym typeface="Arial"/>
              </a:rPr>
              <a:t>then there is a utility function </a:t>
            </a:r>
            <a:r>
              <a:rPr b="1" i="1" lang="zxx" sz="3200" strike="noStrike">
                <a:latin typeface="Arial"/>
                <a:ea typeface="Arial"/>
                <a:cs typeface="Arial"/>
                <a:sym typeface="Arial"/>
              </a:rPr>
              <a:t>U</a:t>
            </a:r>
            <a:r>
              <a:rPr b="0" lang="zxx" sz="3200" strike="noStrike">
                <a:latin typeface="Arial"/>
                <a:ea typeface="Arial"/>
                <a:cs typeface="Arial"/>
                <a:sym typeface="Arial"/>
              </a:rPr>
              <a:t> over </a:t>
            </a:r>
            <a:r>
              <a:rPr b="1" i="1" lang="zxx" sz="3200" strike="noStrike">
                <a:latin typeface="Arial"/>
                <a:ea typeface="Arial"/>
                <a:cs typeface="Arial"/>
                <a:sym typeface="Arial"/>
              </a:rPr>
              <a:t>L(Z)</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zxx" sz="3200" strike="noStrike">
                <a:latin typeface="Arial"/>
                <a:ea typeface="Arial"/>
                <a:cs typeface="Arial"/>
                <a:sym typeface="Arial"/>
              </a:rPr>
              <a:t>When faced about uncertainty about which outcomes he will receive, the agent prefers outcomes that maximize </a:t>
            </a:r>
            <a:r>
              <a:rPr b="1" i="1" lang="zxx" sz="3200" strike="noStrike">
                <a:latin typeface="Arial"/>
                <a:ea typeface="Arial"/>
                <a:cs typeface="Arial"/>
                <a:sym typeface="Arial"/>
              </a:rPr>
              <a:t>U</a:t>
            </a:r>
            <a:endParaRPr b="0" sz="32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2">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79"/>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Utility Representation</a:t>
            </a:r>
            <a:endParaRPr b="0" sz="4400" strike="noStrike">
              <a:latin typeface="Arial"/>
              <a:ea typeface="Arial"/>
              <a:cs typeface="Arial"/>
              <a:sym typeface="Arial"/>
            </a:endParaRPr>
          </a:p>
        </p:txBody>
      </p:sp>
      <p:sp>
        <p:nvSpPr>
          <p:cNvPr id="478" name="Google Shape;478;p79"/>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zxx" sz="3200" strike="noStrike">
                <a:latin typeface="Arial"/>
                <a:ea typeface="Arial"/>
                <a:cs typeface="Arial"/>
                <a:sym typeface="Arial"/>
              </a:rPr>
              <a:t>If </a:t>
            </a:r>
            <a:r>
              <a:rPr b="1" i="1" lang="zxx" sz="3200" strike="noStrike">
                <a:solidFill>
                  <a:srgbClr val="FF0000"/>
                </a:solidFill>
                <a:latin typeface="Arial"/>
                <a:ea typeface="Arial"/>
                <a:cs typeface="Arial"/>
                <a:sym typeface="Arial"/>
              </a:rPr>
              <a:t>I </a:t>
            </a:r>
            <a:r>
              <a:rPr b="0" lang="zxx" sz="3200" strike="noStrike">
                <a:latin typeface="Arial"/>
                <a:ea typeface="Arial"/>
                <a:cs typeface="Arial"/>
                <a:sym typeface="Arial"/>
              </a:rPr>
              <a:t>and </a:t>
            </a:r>
            <a:r>
              <a:rPr b="1" i="1" lang="zxx" sz="3200" strike="noStrike">
                <a:solidFill>
                  <a:srgbClr val="FF0000"/>
                </a:solidFill>
                <a:latin typeface="Arial"/>
                <a:ea typeface="Arial"/>
                <a:cs typeface="Arial"/>
                <a:sym typeface="Arial"/>
              </a:rPr>
              <a:t>C </a:t>
            </a:r>
            <a:r>
              <a:rPr b="0" lang="zxx" sz="3200" strike="noStrike">
                <a:solidFill>
                  <a:srgbClr val="000000"/>
                </a:solidFill>
                <a:latin typeface="Arial"/>
                <a:ea typeface="Arial"/>
                <a:cs typeface="Arial"/>
                <a:sym typeface="Arial"/>
              </a:rPr>
              <a:t>(or the six axioms presented previously)</a:t>
            </a:r>
            <a:r>
              <a:rPr b="1" i="1" lang="zxx" sz="3200" strike="noStrike">
                <a:solidFill>
                  <a:srgbClr val="FF0000"/>
                </a:solidFill>
                <a:latin typeface="Arial"/>
                <a:ea typeface="Arial"/>
                <a:cs typeface="Arial"/>
                <a:sym typeface="Arial"/>
              </a:rPr>
              <a:t> </a:t>
            </a:r>
            <a:r>
              <a:rPr b="0" lang="zxx" sz="3200" strike="noStrike">
                <a:latin typeface="Arial"/>
                <a:ea typeface="Arial"/>
                <a:cs typeface="Arial"/>
                <a:sym typeface="Arial"/>
              </a:rPr>
              <a:t>are met, then there is a </a:t>
            </a:r>
            <a:r>
              <a:rPr b="0" lang="zxx" sz="3200" u="sng" strike="noStrike">
                <a:latin typeface="Arial"/>
                <a:ea typeface="Arial"/>
                <a:cs typeface="Arial"/>
                <a:sym typeface="Arial"/>
              </a:rPr>
              <a:t>linear</a:t>
            </a:r>
            <a:r>
              <a:rPr b="0" lang="zxx" sz="3200" strike="noStrike">
                <a:latin typeface="Arial"/>
                <a:ea typeface="Arial"/>
                <a:cs typeface="Arial"/>
                <a:sym typeface="Arial"/>
              </a:rPr>
              <a:t> vNM utility function </a:t>
            </a:r>
            <a:r>
              <a:rPr b="1" i="1" lang="zxx" sz="3200" strike="noStrike">
                <a:latin typeface="Arial"/>
                <a:ea typeface="Arial"/>
                <a:cs typeface="Arial"/>
                <a:sym typeface="Arial"/>
              </a:rPr>
              <a:t>v</a:t>
            </a:r>
            <a:r>
              <a:rPr b="0" lang="zxx" sz="3200" strike="noStrike">
                <a:latin typeface="Arial"/>
                <a:ea typeface="Arial"/>
                <a:cs typeface="Arial"/>
                <a:sym typeface="Arial"/>
              </a:rPr>
              <a:t> over the prizes</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1" i="1" lang="zxx" sz="3200" strike="noStrike">
                <a:latin typeface="Arial"/>
                <a:ea typeface="Arial"/>
                <a:cs typeface="Arial"/>
                <a:sym typeface="Arial"/>
              </a:rPr>
              <a:t>v(z</a:t>
            </a:r>
            <a:r>
              <a:rPr b="1" baseline="-25000" i="1" lang="zxx" sz="3200" strike="noStrike">
                <a:latin typeface="Arial"/>
                <a:ea typeface="Arial"/>
                <a:cs typeface="Arial"/>
                <a:sym typeface="Arial"/>
              </a:rPr>
              <a:t>1</a:t>
            </a:r>
            <a:r>
              <a:rPr b="1" i="1" lang="zxx" sz="3200" strike="noStrike">
                <a:latin typeface="Arial"/>
                <a:ea typeface="Arial"/>
                <a:cs typeface="Arial"/>
                <a:sym typeface="Arial"/>
              </a:rPr>
              <a:t>) = 1</a:t>
            </a:r>
            <a:r>
              <a:rPr b="0" lang="zxx" sz="3200" strike="noStrike">
                <a:latin typeface="Arial"/>
                <a:ea typeface="Arial"/>
                <a:cs typeface="Arial"/>
                <a:sym typeface="Arial"/>
              </a:rPr>
              <a:t>,</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1" i="1" lang="zxx" sz="3200" strike="noStrike">
                <a:latin typeface="Arial"/>
                <a:ea typeface="Arial"/>
                <a:cs typeface="Arial"/>
                <a:sym typeface="Arial"/>
              </a:rPr>
              <a:t>v(z</a:t>
            </a:r>
            <a:r>
              <a:rPr b="1" baseline="-25000" i="1" lang="zxx" sz="3200" strike="noStrike">
                <a:latin typeface="Arial"/>
                <a:ea typeface="Arial"/>
                <a:cs typeface="Arial"/>
                <a:sym typeface="Arial"/>
              </a:rPr>
              <a:t>i</a:t>
            </a:r>
            <a:r>
              <a:rPr b="1" i="1" lang="zxx" sz="3200" strike="noStrike">
                <a:latin typeface="Arial"/>
                <a:ea typeface="Arial"/>
                <a:cs typeface="Arial"/>
                <a:sym typeface="Arial"/>
              </a:rPr>
              <a:t>) = v</a:t>
            </a:r>
            <a:r>
              <a:rPr b="1" baseline="-25000" i="1" lang="zxx" sz="3200" strike="noStrike">
                <a:latin typeface="Arial"/>
                <a:ea typeface="Arial"/>
                <a:cs typeface="Arial"/>
                <a:sym typeface="Arial"/>
              </a:rPr>
              <a:t>i</a:t>
            </a:r>
            <a:r>
              <a:rPr b="0" lang="zxx" sz="3200" strike="noStrike">
                <a:latin typeface="Arial"/>
                <a:ea typeface="Arial"/>
                <a:cs typeface="Arial"/>
                <a:sym typeface="Arial"/>
              </a:rPr>
              <a:t>, for </a:t>
            </a:r>
            <a:r>
              <a:rPr b="1" i="1" lang="zxx" sz="3200" strike="noStrike">
                <a:latin typeface="Arial"/>
                <a:ea typeface="Arial"/>
                <a:cs typeface="Arial"/>
                <a:sym typeface="Arial"/>
              </a:rPr>
              <a:t>1 &lt; i &lt; r</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1" i="1" lang="zxx" sz="3200" strike="noStrike">
                <a:latin typeface="Arial"/>
                <a:ea typeface="Arial"/>
                <a:cs typeface="Arial"/>
                <a:sym typeface="Arial"/>
              </a:rPr>
              <a:t>v(z</a:t>
            </a:r>
            <a:r>
              <a:rPr b="1" baseline="-25000" i="1" lang="zxx" sz="3200" strike="noStrike">
                <a:latin typeface="Arial"/>
                <a:ea typeface="Arial"/>
                <a:cs typeface="Arial"/>
                <a:sym typeface="Arial"/>
              </a:rPr>
              <a:t>r</a:t>
            </a:r>
            <a:r>
              <a:rPr b="1" i="1" lang="zxx" sz="3200" strike="noStrike">
                <a:latin typeface="Arial"/>
                <a:ea typeface="Arial"/>
                <a:cs typeface="Arial"/>
                <a:sym typeface="Arial"/>
              </a:rPr>
              <a:t>) = 0</a:t>
            </a:r>
            <a:r>
              <a:rPr b="0" lang="zxx" sz="3200" strike="noStrike">
                <a:latin typeface="Arial"/>
                <a:ea typeface="Arial"/>
                <a:cs typeface="Arial"/>
                <a:sym typeface="Arial"/>
              </a:rPr>
              <a:t>,</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1" i="1" lang="zxx" sz="3200" strike="noStrike">
                <a:latin typeface="Arial"/>
                <a:ea typeface="Arial"/>
                <a:cs typeface="Arial"/>
                <a:sym typeface="Arial"/>
              </a:rPr>
              <a:t>U(p(z</a:t>
            </a:r>
            <a:r>
              <a:rPr b="1" baseline="-25000" i="1" lang="zxx" sz="3200" strike="noStrike">
                <a:latin typeface="Arial"/>
                <a:ea typeface="Arial"/>
                <a:cs typeface="Arial"/>
                <a:sym typeface="Arial"/>
              </a:rPr>
              <a:t>1</a:t>
            </a:r>
            <a:r>
              <a:rPr b="1" i="1" lang="zxx" sz="3200" strike="noStrike">
                <a:latin typeface="Arial"/>
                <a:ea typeface="Arial"/>
                <a:cs typeface="Arial"/>
                <a:sym typeface="Arial"/>
              </a:rPr>
              <a:t>), ..., p(z</a:t>
            </a:r>
            <a:r>
              <a:rPr b="1" baseline="-25000" i="1" lang="zxx" sz="3200" strike="noStrike">
                <a:latin typeface="Arial"/>
                <a:ea typeface="Arial"/>
                <a:cs typeface="Arial"/>
                <a:sym typeface="Arial"/>
              </a:rPr>
              <a:t>r</a:t>
            </a:r>
            <a:r>
              <a:rPr b="1" i="1" lang="zxx" sz="3200" strike="noStrike">
                <a:latin typeface="Arial"/>
                <a:ea typeface="Arial"/>
                <a:cs typeface="Arial"/>
                <a:sym typeface="Arial"/>
              </a:rPr>
              <a:t>)) = p(z</a:t>
            </a:r>
            <a:r>
              <a:rPr b="1" baseline="-25000" i="1" lang="zxx" sz="3200" strike="noStrike">
                <a:latin typeface="Arial"/>
                <a:ea typeface="Arial"/>
                <a:cs typeface="Arial"/>
                <a:sym typeface="Arial"/>
              </a:rPr>
              <a:t>1</a:t>
            </a:r>
            <a:r>
              <a:rPr b="1" i="1" lang="zxx" sz="3200" strike="noStrike">
                <a:latin typeface="Arial"/>
                <a:ea typeface="Arial"/>
                <a:cs typeface="Arial"/>
                <a:sym typeface="Arial"/>
              </a:rPr>
              <a:t>)v(z</a:t>
            </a:r>
            <a:r>
              <a:rPr b="1" baseline="-25000" i="1" lang="zxx" sz="3200" strike="noStrike">
                <a:latin typeface="Arial"/>
                <a:ea typeface="Arial"/>
                <a:cs typeface="Arial"/>
                <a:sym typeface="Arial"/>
              </a:rPr>
              <a:t>1</a:t>
            </a:r>
            <a:r>
              <a:rPr b="1" i="1" lang="zxx" sz="3200" strike="noStrike">
                <a:latin typeface="Arial"/>
                <a:ea typeface="Arial"/>
                <a:cs typeface="Arial"/>
                <a:sym typeface="Arial"/>
              </a:rPr>
              <a:t>) + ... + p(z</a:t>
            </a:r>
            <a:r>
              <a:rPr b="1" baseline="-25000" i="1" lang="zxx" sz="3200" strike="noStrike">
                <a:latin typeface="Arial"/>
                <a:ea typeface="Arial"/>
                <a:cs typeface="Arial"/>
                <a:sym typeface="Arial"/>
              </a:rPr>
              <a:t>r</a:t>
            </a:r>
            <a:r>
              <a:rPr b="1" i="1" lang="zxx" sz="3200" strike="noStrike">
                <a:latin typeface="Arial"/>
                <a:ea typeface="Arial"/>
                <a:cs typeface="Arial"/>
                <a:sym typeface="Arial"/>
              </a:rPr>
              <a:t>)v(z</a:t>
            </a:r>
            <a:r>
              <a:rPr b="1" baseline="-25000" i="1" lang="zxx" sz="3200" strike="noStrike">
                <a:latin typeface="Arial"/>
                <a:ea typeface="Arial"/>
                <a:cs typeface="Arial"/>
                <a:sym typeface="Arial"/>
              </a:rPr>
              <a:t>r</a:t>
            </a:r>
            <a:r>
              <a:rPr b="1" i="1" lang="zxx" sz="3200" strike="noStrike">
                <a:latin typeface="Arial"/>
                <a:ea typeface="Arial"/>
                <a:cs typeface="Arial"/>
                <a:sym typeface="Arial"/>
              </a:rPr>
              <a:t>)</a:t>
            </a:r>
            <a:endParaRPr b="0" sz="32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8">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80"/>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Utility Representation</a:t>
            </a:r>
            <a:endParaRPr b="0" sz="4400" strike="noStrike">
              <a:latin typeface="Arial"/>
              <a:ea typeface="Arial"/>
              <a:cs typeface="Arial"/>
              <a:sym typeface="Arial"/>
            </a:endParaRPr>
          </a:p>
        </p:txBody>
      </p:sp>
      <p:sp>
        <p:nvSpPr>
          <p:cNvPr id="484" name="Google Shape;484;p80"/>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zxx" sz="3200" strike="noStrike">
                <a:latin typeface="Arial"/>
                <a:ea typeface="Arial"/>
                <a:cs typeface="Arial"/>
                <a:sym typeface="Arial"/>
              </a:rPr>
              <a:t>Let </a:t>
            </a:r>
            <a:r>
              <a:rPr b="1" i="1" lang="zxx" sz="3200" strike="noStrike">
                <a:latin typeface="Arial"/>
                <a:ea typeface="Arial"/>
                <a:cs typeface="Arial"/>
                <a:sym typeface="Arial"/>
              </a:rPr>
              <a:t>U(p)</a:t>
            </a:r>
            <a:r>
              <a:rPr b="0" lang="zxx" sz="3200" strike="noStrike">
                <a:latin typeface="Arial"/>
                <a:ea typeface="Arial"/>
                <a:cs typeface="Arial"/>
                <a:sym typeface="Arial"/>
              </a:rPr>
              <a:t> satisfy </a:t>
            </a:r>
            <a:r>
              <a:rPr b="1" i="1" lang="zxx" sz="3200" strike="noStrike">
                <a:latin typeface="Arial"/>
                <a:ea typeface="Arial"/>
                <a:cs typeface="Arial"/>
                <a:sym typeface="Arial"/>
              </a:rPr>
              <a:t>≿</a:t>
            </a:r>
            <a:r>
              <a:rPr b="0" lang="zxx" sz="3200" strike="noStrike">
                <a:latin typeface="Arial"/>
                <a:ea typeface="Arial"/>
                <a:cs typeface="Arial"/>
                <a:sym typeface="Arial"/>
              </a:rPr>
              <a:t> over </a:t>
            </a:r>
            <a:r>
              <a:rPr b="1" i="1" lang="zxx" sz="3200" strike="noStrike">
                <a:latin typeface="Arial"/>
                <a:ea typeface="Arial"/>
                <a:cs typeface="Arial"/>
                <a:sym typeface="Arial"/>
              </a:rPr>
              <a:t>L(Z) </a:t>
            </a:r>
            <a:r>
              <a:rPr b="0" lang="zxx" sz="3200" strike="noStrike">
                <a:latin typeface="Arial"/>
                <a:ea typeface="Arial"/>
                <a:cs typeface="Arial"/>
                <a:sym typeface="Arial"/>
              </a:rPr>
              <a:t>from</a:t>
            </a:r>
            <a:r>
              <a:rPr b="1" i="1" lang="zxx" sz="3200" strike="noStrike">
                <a:latin typeface="Arial"/>
                <a:ea typeface="Arial"/>
                <a:cs typeface="Arial"/>
                <a:sym typeface="Arial"/>
              </a:rPr>
              <a:t> </a:t>
            </a:r>
            <a:r>
              <a:rPr b="0" lang="zxx" sz="3200" strike="noStrike">
                <a:latin typeface="Arial"/>
                <a:ea typeface="Arial"/>
                <a:cs typeface="Arial"/>
                <a:sym typeface="Arial"/>
              </a:rPr>
              <a:t>a linear vNM utility function </a:t>
            </a:r>
            <a:r>
              <a:rPr b="1" i="1" lang="zxx" sz="3200" strike="noStrike">
                <a:latin typeface="Arial"/>
                <a:ea typeface="Arial"/>
                <a:cs typeface="Arial"/>
                <a:sym typeface="Arial"/>
              </a:rPr>
              <a:t>v(z)</a:t>
            </a:r>
            <a:r>
              <a:rPr b="0" lang="zxx" sz="3200" strike="noStrike">
                <a:latin typeface="Arial"/>
                <a:ea typeface="Arial"/>
                <a:cs typeface="Arial"/>
                <a:sym typeface="Arial"/>
              </a:rPr>
              <a:t> </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zxx" sz="3200" strike="noStrike">
                <a:latin typeface="Arial"/>
                <a:ea typeface="Arial"/>
                <a:cs typeface="Arial"/>
                <a:sym typeface="Arial"/>
              </a:rPr>
              <a:t>For some </a:t>
            </a:r>
            <a:r>
              <a:rPr b="1" i="1" lang="zxx" sz="3200" strike="noStrike">
                <a:latin typeface="Arial"/>
                <a:ea typeface="Arial"/>
                <a:cs typeface="Arial"/>
                <a:sym typeface="Arial"/>
              </a:rPr>
              <a:t>α&gt;0</a:t>
            </a:r>
            <a:r>
              <a:rPr b="0" lang="zxx" sz="3200" strike="noStrike">
                <a:latin typeface="Arial"/>
                <a:ea typeface="Arial"/>
                <a:cs typeface="Arial"/>
                <a:sym typeface="Arial"/>
              </a:rPr>
              <a:t> and </a:t>
            </a:r>
            <a:r>
              <a:rPr b="1" i="1" lang="zxx" sz="3200" strike="noStrike">
                <a:latin typeface="Arial"/>
                <a:ea typeface="Arial"/>
                <a:cs typeface="Arial"/>
                <a:sym typeface="Arial"/>
              </a:rPr>
              <a:t>β</a:t>
            </a:r>
            <a:r>
              <a:rPr b="0" lang="zxx" sz="3200" strike="noStrike">
                <a:latin typeface="Arial"/>
                <a:ea typeface="Arial"/>
                <a:cs typeface="Arial"/>
                <a:sym typeface="Arial"/>
              </a:rPr>
              <a:t>, we can make</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1" i="1" lang="zxx" sz="3200" strike="noStrike">
                <a:latin typeface="Arial"/>
                <a:ea typeface="Arial"/>
                <a:cs typeface="Arial"/>
                <a:sym typeface="Arial"/>
              </a:rPr>
              <a:t>w(z) = αv(z) + β</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1" i="1" lang="zxx" sz="3200" strike="noStrike">
                <a:latin typeface="Arial"/>
                <a:ea typeface="Arial"/>
                <a:cs typeface="Arial"/>
                <a:sym typeface="Arial"/>
              </a:rPr>
              <a:t>W(p) = Σ</a:t>
            </a:r>
            <a:r>
              <a:rPr b="1" baseline="-25000" i="1" lang="zxx" sz="3200" strike="noStrike">
                <a:latin typeface="Arial"/>
                <a:ea typeface="Arial"/>
                <a:cs typeface="Arial"/>
                <a:sym typeface="Arial"/>
              </a:rPr>
              <a:t>z∈Z</a:t>
            </a:r>
            <a:r>
              <a:rPr b="1" i="1" lang="zxx" sz="3200" strike="noStrike">
                <a:latin typeface="Arial"/>
                <a:ea typeface="Arial"/>
                <a:cs typeface="Arial"/>
                <a:sym typeface="Arial"/>
              </a:rPr>
              <a:t>p(z)w(z)</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1" i="1" lang="zxx" sz="3200" strike="noStrike">
                <a:latin typeface="Arial"/>
                <a:ea typeface="Arial"/>
                <a:cs typeface="Arial"/>
                <a:sym typeface="Arial"/>
              </a:rPr>
              <a:t>W(p)</a:t>
            </a:r>
            <a:r>
              <a:rPr b="0" lang="zxx" sz="3200" strike="noStrike">
                <a:latin typeface="Arial"/>
                <a:ea typeface="Arial"/>
                <a:cs typeface="Arial"/>
                <a:sym typeface="Arial"/>
              </a:rPr>
              <a:t> will also satisfy </a:t>
            </a:r>
            <a:r>
              <a:rPr b="1" i="1" lang="zxx" sz="3200" strike="noStrike">
                <a:latin typeface="Arial"/>
                <a:ea typeface="Arial"/>
                <a:cs typeface="Arial"/>
                <a:sym typeface="Arial"/>
              </a:rPr>
              <a:t>≿</a:t>
            </a:r>
            <a:r>
              <a:rPr b="0" lang="zxx" sz="3200" strike="noStrike">
                <a:latin typeface="Arial"/>
                <a:ea typeface="Arial"/>
                <a:cs typeface="Arial"/>
                <a:sym typeface="Arial"/>
              </a:rPr>
              <a:t> over </a:t>
            </a:r>
            <a:r>
              <a:rPr b="1" i="1" lang="zxx" sz="3200" strike="noStrike">
                <a:latin typeface="Arial"/>
                <a:ea typeface="Arial"/>
                <a:cs typeface="Arial"/>
                <a:sym typeface="Arial"/>
              </a:rPr>
              <a:t>L(Z)</a:t>
            </a:r>
            <a:endParaRPr b="0" sz="32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4">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81"/>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Utility Representation</a:t>
            </a:r>
            <a:endParaRPr b="0" sz="4400" strike="noStrike">
              <a:latin typeface="Arial"/>
              <a:ea typeface="Arial"/>
              <a:cs typeface="Arial"/>
              <a:sym typeface="Arial"/>
            </a:endParaRPr>
          </a:p>
        </p:txBody>
      </p:sp>
      <p:sp>
        <p:nvSpPr>
          <p:cNvPr id="490" name="Google Shape;490;p81"/>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zxx" sz="3200" strike="noStrike">
                <a:latin typeface="Arial"/>
                <a:ea typeface="Arial"/>
                <a:cs typeface="Arial"/>
                <a:sym typeface="Arial"/>
              </a:rPr>
              <a:t>What does this mean?</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The </a:t>
            </a:r>
            <a:r>
              <a:rPr b="0" i="0" lang="zxx" sz="2800" u="sng" cap="none" strike="noStrike">
                <a:solidFill>
                  <a:srgbClr val="FF0066"/>
                </a:solidFill>
                <a:latin typeface="Arial"/>
                <a:ea typeface="Arial"/>
                <a:cs typeface="Arial"/>
                <a:sym typeface="Arial"/>
              </a:rPr>
              <a:t>absolute magnitudes</a:t>
            </a:r>
            <a:r>
              <a:rPr b="0" i="0" lang="zxx" sz="2800" u="none" cap="none" strike="noStrike">
                <a:latin typeface="Arial"/>
                <a:ea typeface="Arial"/>
                <a:cs typeface="Arial"/>
                <a:sym typeface="Arial"/>
              </a:rPr>
              <a:t> of the utility function evaluated at different outcomes are </a:t>
            </a:r>
            <a:r>
              <a:rPr b="0" i="0" lang="zxx" sz="2800" u="sng" cap="none" strike="noStrike">
                <a:solidFill>
                  <a:srgbClr val="FF0066"/>
                </a:solidFill>
                <a:latin typeface="Arial"/>
                <a:ea typeface="Arial"/>
                <a:cs typeface="Arial"/>
                <a:sym typeface="Arial"/>
              </a:rPr>
              <a:t>unimportant</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Instead, every </a:t>
            </a:r>
            <a:r>
              <a:rPr b="0" i="0" lang="zxx" sz="2800" u="sng" cap="none" strike="noStrike">
                <a:solidFill>
                  <a:srgbClr val="FF0066"/>
                </a:solidFill>
                <a:latin typeface="Arial"/>
                <a:ea typeface="Arial"/>
                <a:cs typeface="Arial"/>
                <a:sym typeface="Arial"/>
              </a:rPr>
              <a:t>positive affine transformation</a:t>
            </a:r>
            <a:r>
              <a:rPr b="0" i="0" lang="zxx" sz="2800" u="none" cap="none" strike="noStrike">
                <a:latin typeface="Arial"/>
                <a:ea typeface="Arial"/>
                <a:cs typeface="Arial"/>
                <a:sym typeface="Arial"/>
              </a:rPr>
              <a:t> of a utility function yields another utility function for the same agent</a:t>
            </a:r>
            <a:endParaRPr b="0" i="0" sz="2800" u="none" cap="none" strike="noStrike">
              <a:latin typeface="Arial"/>
              <a:ea typeface="Arial"/>
              <a:cs typeface="Arial"/>
              <a:sym typeface="Arial"/>
            </a:endParaRPr>
          </a:p>
          <a:p>
            <a:pPr indent="-287999" lvl="2" marL="1296000" marR="0" rtl="0" algn="l">
              <a:spcBef>
                <a:spcPts val="1134"/>
              </a:spcBef>
              <a:spcAft>
                <a:spcPts val="0"/>
              </a:spcAft>
              <a:buClr>
                <a:srgbClr val="000000"/>
              </a:buClr>
              <a:buSzPts val="1800"/>
              <a:buFont typeface="Noto Sans Symbols"/>
              <a:buChar char="−"/>
            </a:pPr>
            <a:r>
              <a:rPr b="0" i="0" lang="zxx" sz="2400" u="none" cap="none" strike="noStrike">
                <a:latin typeface="Arial"/>
                <a:ea typeface="Arial"/>
                <a:cs typeface="Arial"/>
                <a:sym typeface="Arial"/>
              </a:rPr>
              <a:t>In other words, if </a:t>
            </a:r>
            <a:r>
              <a:rPr b="1" i="1" lang="zxx" sz="2400" u="none" cap="none" strike="noStrike">
                <a:latin typeface="Arial"/>
                <a:ea typeface="Arial"/>
                <a:cs typeface="Arial"/>
                <a:sym typeface="Arial"/>
              </a:rPr>
              <a:t>u(o)</a:t>
            </a:r>
            <a:r>
              <a:rPr b="0" i="0" lang="zxx" sz="2400" u="none" cap="none" strike="noStrike">
                <a:latin typeface="Arial"/>
                <a:ea typeface="Arial"/>
                <a:cs typeface="Arial"/>
                <a:sym typeface="Arial"/>
              </a:rPr>
              <a:t> is a utility function for a given agent then </a:t>
            </a:r>
            <a:r>
              <a:rPr b="1" i="1" lang="zxx" sz="2400" u="none" cap="none" strike="noStrike">
                <a:latin typeface="Arial"/>
                <a:ea typeface="Arial"/>
                <a:cs typeface="Arial"/>
                <a:sym typeface="Arial"/>
              </a:rPr>
              <a:t>u'(o) = αu(o) + β</a:t>
            </a:r>
            <a:r>
              <a:rPr b="0" i="0" lang="zxx" sz="2400" u="none" cap="none" strike="noStrike">
                <a:latin typeface="Arial"/>
                <a:ea typeface="Arial"/>
                <a:cs typeface="Arial"/>
                <a:sym typeface="Arial"/>
              </a:rPr>
              <a:t> is also a utility function for the same agent, as long as </a:t>
            </a:r>
            <a:r>
              <a:rPr b="1" i="1" lang="zxx" sz="2400" u="none" cap="none" strike="noStrike">
                <a:latin typeface="Arial"/>
                <a:ea typeface="Arial"/>
                <a:cs typeface="Arial"/>
                <a:sym typeface="Arial"/>
              </a:rPr>
              <a:t>α </a:t>
            </a:r>
            <a:r>
              <a:rPr b="0" i="0" lang="zxx" sz="2400" u="none" cap="none" strike="noStrike">
                <a:latin typeface="Arial"/>
                <a:ea typeface="Arial"/>
                <a:cs typeface="Arial"/>
                <a:sym typeface="Arial"/>
              </a:rPr>
              <a:t>and </a:t>
            </a:r>
            <a:r>
              <a:rPr b="1" i="1" lang="zxx" sz="2400" u="none" cap="none" strike="noStrike">
                <a:latin typeface="Arial"/>
                <a:ea typeface="Arial"/>
                <a:cs typeface="Arial"/>
                <a:sym typeface="Arial"/>
              </a:rPr>
              <a:t>β </a:t>
            </a:r>
            <a:r>
              <a:rPr b="0" i="0" lang="zxx" sz="2400" u="none" cap="none" strike="noStrike">
                <a:latin typeface="Arial"/>
                <a:ea typeface="Arial"/>
                <a:cs typeface="Arial"/>
                <a:sym typeface="Arial"/>
              </a:rPr>
              <a:t> are constants and </a:t>
            </a:r>
            <a:r>
              <a:rPr b="1" i="1" lang="zxx" sz="2400" u="none" cap="none" strike="noStrike">
                <a:latin typeface="Arial"/>
                <a:ea typeface="Arial"/>
                <a:cs typeface="Arial"/>
                <a:sym typeface="Arial"/>
              </a:rPr>
              <a:t>α</a:t>
            </a:r>
            <a:r>
              <a:rPr b="0" i="0" lang="zxx" sz="2400" u="none" cap="none" strike="noStrike">
                <a:latin typeface="Arial"/>
                <a:ea typeface="Arial"/>
                <a:cs typeface="Arial"/>
                <a:sym typeface="Arial"/>
              </a:rPr>
              <a:t> is positive</a:t>
            </a:r>
            <a:endParaRPr b="0" i="0" sz="24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0">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94" name="Shape 494"/>
        <p:cNvGrpSpPr/>
        <p:nvPr/>
      </p:nvGrpSpPr>
      <p:grpSpPr>
        <a:xfrm>
          <a:off x="0" y="0"/>
          <a:ext cx="0" cy="0"/>
          <a:chOff x="0" y="0"/>
          <a:chExt cx="0" cy="0"/>
        </a:xfrm>
      </p:grpSpPr>
      <p:sp>
        <p:nvSpPr>
          <p:cNvPr id="495" name="Google Shape;495;p82"/>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Utility Representation</a:t>
            </a:r>
            <a:endParaRPr b="0" sz="4400" strike="noStrike">
              <a:latin typeface="Arial"/>
              <a:ea typeface="Arial"/>
              <a:cs typeface="Arial"/>
              <a:sym typeface="Arial"/>
            </a:endParaRPr>
          </a:p>
        </p:txBody>
      </p:sp>
      <p:sp>
        <p:nvSpPr>
          <p:cNvPr id="496" name="Google Shape;496;p82"/>
          <p:cNvSpPr txBox="1"/>
          <p:nvPr/>
        </p:nvSpPr>
        <p:spPr>
          <a:xfrm>
            <a:off x="504000" y="1769040"/>
            <a:ext cx="9071640" cy="579096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260"/>
              <a:buFont typeface="Noto Sans Symbols"/>
              <a:buChar char="●"/>
            </a:pPr>
            <a:r>
              <a:rPr b="0" lang="zxx" sz="2800" strike="noStrike">
                <a:latin typeface="Arial"/>
                <a:ea typeface="Arial"/>
                <a:cs typeface="Arial"/>
                <a:sym typeface="Arial"/>
              </a:rPr>
              <a:t>Which lottery do you prefer?</a:t>
            </a:r>
            <a:endParaRPr b="0" sz="2800" strike="noStrike">
              <a:latin typeface="Arial"/>
              <a:ea typeface="Arial"/>
              <a:cs typeface="Arial"/>
              <a:sym typeface="Arial"/>
            </a:endParaRPr>
          </a:p>
          <a:p>
            <a:pPr indent="-324000" lvl="1" marL="864000" marR="0" rtl="0" algn="l">
              <a:spcBef>
                <a:spcPts val="1417"/>
              </a:spcBef>
              <a:spcAft>
                <a:spcPts val="0"/>
              </a:spcAft>
              <a:buClr>
                <a:srgbClr val="000000"/>
              </a:buClr>
              <a:buSzPts val="1170"/>
              <a:buFont typeface="Noto Sans Symbols"/>
              <a:buChar char="●"/>
            </a:pPr>
            <a:r>
              <a:rPr b="1" i="1" lang="zxx" sz="2600" u="none" cap="none" strike="noStrike">
                <a:latin typeface="Arial"/>
                <a:ea typeface="Arial"/>
                <a:cs typeface="Arial"/>
                <a:sym typeface="Arial"/>
              </a:rPr>
              <a:t>L = (0.25z</a:t>
            </a:r>
            <a:r>
              <a:rPr b="1" baseline="-25000" i="1" lang="zxx" sz="2600" u="none" cap="none" strike="noStrike">
                <a:latin typeface="Arial"/>
                <a:ea typeface="Arial"/>
                <a:cs typeface="Arial"/>
                <a:sym typeface="Arial"/>
              </a:rPr>
              <a:t>1</a:t>
            </a:r>
            <a:r>
              <a:rPr b="1" i="1" lang="zxx" sz="2600" u="none" cap="none" strike="noStrike">
                <a:latin typeface="Arial"/>
                <a:ea typeface="Arial"/>
                <a:cs typeface="Arial"/>
                <a:sym typeface="Arial"/>
              </a:rPr>
              <a:t>, 0.25z</a:t>
            </a:r>
            <a:r>
              <a:rPr b="1" baseline="-25000" i="1" lang="zxx" sz="2600" u="none" cap="none" strike="noStrike">
                <a:latin typeface="Arial"/>
                <a:ea typeface="Arial"/>
                <a:cs typeface="Arial"/>
                <a:sym typeface="Arial"/>
              </a:rPr>
              <a:t>2</a:t>
            </a:r>
            <a:r>
              <a:rPr b="1" i="1" lang="zxx" sz="2600" u="none" cap="none" strike="noStrike">
                <a:latin typeface="Arial"/>
                <a:ea typeface="Arial"/>
                <a:cs typeface="Arial"/>
                <a:sym typeface="Arial"/>
              </a:rPr>
              <a:t>, 0.25z</a:t>
            </a:r>
            <a:r>
              <a:rPr b="1" baseline="-25000" i="1" lang="zxx" sz="2600" u="none" cap="none" strike="noStrike">
                <a:latin typeface="Arial"/>
                <a:ea typeface="Arial"/>
                <a:cs typeface="Arial"/>
                <a:sym typeface="Arial"/>
              </a:rPr>
              <a:t>3</a:t>
            </a:r>
            <a:r>
              <a:rPr b="1" i="1" lang="zxx" sz="2600" u="none" cap="none" strike="noStrike">
                <a:latin typeface="Arial"/>
                <a:ea typeface="Arial"/>
                <a:cs typeface="Arial"/>
                <a:sym typeface="Arial"/>
              </a:rPr>
              <a:t>, 0.25z</a:t>
            </a:r>
            <a:r>
              <a:rPr b="1" baseline="-25000" i="1" lang="zxx" sz="2600" u="none" cap="none" strike="noStrike">
                <a:latin typeface="Arial"/>
                <a:ea typeface="Arial"/>
                <a:cs typeface="Arial"/>
                <a:sym typeface="Arial"/>
              </a:rPr>
              <a:t>4</a:t>
            </a:r>
            <a:r>
              <a:rPr b="1" i="1" lang="zxx" sz="2600" u="none" cap="none" strike="noStrike">
                <a:latin typeface="Arial"/>
                <a:ea typeface="Arial"/>
                <a:cs typeface="Arial"/>
                <a:sym typeface="Arial"/>
              </a:rPr>
              <a:t>)</a:t>
            </a:r>
            <a:endParaRPr b="0" i="0" sz="26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170"/>
              <a:buFont typeface="Noto Sans Symbols"/>
              <a:buChar char="●"/>
            </a:pPr>
            <a:r>
              <a:rPr b="1" i="1" lang="zxx" sz="2600" u="none" cap="none" strike="noStrike">
                <a:latin typeface="Arial"/>
                <a:ea typeface="Arial"/>
                <a:cs typeface="Arial"/>
                <a:sym typeface="Arial"/>
              </a:rPr>
              <a:t>L' = (0.15z</a:t>
            </a:r>
            <a:r>
              <a:rPr b="1" baseline="-25000" i="1" lang="zxx" sz="2600" u="none" cap="none" strike="noStrike">
                <a:latin typeface="Arial"/>
                <a:ea typeface="Arial"/>
                <a:cs typeface="Arial"/>
                <a:sym typeface="Arial"/>
              </a:rPr>
              <a:t>1</a:t>
            </a:r>
            <a:r>
              <a:rPr b="1" i="1" lang="zxx" sz="2600" u="none" cap="none" strike="noStrike">
                <a:latin typeface="Arial"/>
                <a:ea typeface="Arial"/>
                <a:cs typeface="Arial"/>
                <a:sym typeface="Arial"/>
              </a:rPr>
              <a:t>, 0.50z</a:t>
            </a:r>
            <a:r>
              <a:rPr b="1" baseline="-25000" i="1" lang="zxx" sz="2600" u="none" cap="none" strike="noStrike">
                <a:latin typeface="Arial"/>
                <a:ea typeface="Arial"/>
                <a:cs typeface="Arial"/>
                <a:sym typeface="Arial"/>
              </a:rPr>
              <a:t>2</a:t>
            </a:r>
            <a:r>
              <a:rPr b="1" i="1" lang="zxx" sz="2600" u="none" cap="none" strike="noStrike">
                <a:latin typeface="Arial"/>
                <a:ea typeface="Arial"/>
                <a:cs typeface="Arial"/>
                <a:sym typeface="Arial"/>
              </a:rPr>
              <a:t>, 0.15z</a:t>
            </a:r>
            <a:r>
              <a:rPr b="1" baseline="-25000" i="1" lang="zxx" sz="2600" u="none" cap="none" strike="noStrike">
                <a:latin typeface="Arial"/>
                <a:ea typeface="Arial"/>
                <a:cs typeface="Arial"/>
                <a:sym typeface="Arial"/>
              </a:rPr>
              <a:t>3</a:t>
            </a:r>
            <a:r>
              <a:rPr b="1" i="1" lang="zxx" sz="2600" u="none" cap="none" strike="noStrike">
                <a:latin typeface="Arial"/>
                <a:ea typeface="Arial"/>
                <a:cs typeface="Arial"/>
                <a:sym typeface="Arial"/>
              </a:rPr>
              <a:t>, 0.20z</a:t>
            </a:r>
            <a:r>
              <a:rPr b="1" baseline="-25000" i="1" lang="zxx" sz="2600" u="none" cap="none" strike="noStrike">
                <a:latin typeface="Arial"/>
                <a:ea typeface="Arial"/>
                <a:cs typeface="Arial"/>
                <a:sym typeface="Arial"/>
              </a:rPr>
              <a:t>4</a:t>
            </a:r>
            <a:r>
              <a:rPr b="1" i="1" lang="zxx" sz="2600" u="none" cap="none" strike="noStrike">
                <a:latin typeface="Arial"/>
                <a:ea typeface="Arial"/>
                <a:cs typeface="Arial"/>
                <a:sym typeface="Arial"/>
              </a:rPr>
              <a:t>)</a:t>
            </a:r>
            <a:endParaRPr b="0" i="0" sz="26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170"/>
              <a:buFont typeface="Noto Sans Symbols"/>
              <a:buChar char="●"/>
            </a:pPr>
            <a:r>
              <a:rPr b="0" i="0" lang="zxx" sz="2600" u="none" cap="none" strike="noStrike">
                <a:latin typeface="Arial"/>
                <a:ea typeface="Arial"/>
                <a:cs typeface="Arial"/>
                <a:sym typeface="Arial"/>
              </a:rPr>
              <a:t>Suppose by continuity </a:t>
            </a:r>
            <a:endParaRPr b="0" i="0" sz="2600" u="none" cap="none" strike="noStrike">
              <a:latin typeface="Arial"/>
              <a:ea typeface="Arial"/>
              <a:cs typeface="Arial"/>
              <a:sym typeface="Arial"/>
            </a:endParaRPr>
          </a:p>
          <a:p>
            <a:pPr indent="-287999" lvl="2" marL="1296000" marR="0" rtl="0" algn="l">
              <a:spcBef>
                <a:spcPts val="1134"/>
              </a:spcBef>
              <a:spcAft>
                <a:spcPts val="0"/>
              </a:spcAft>
              <a:buClr>
                <a:srgbClr val="000000"/>
              </a:buClr>
              <a:buSzPts val="1650"/>
              <a:buFont typeface="Noto Sans Symbols"/>
              <a:buChar char="−"/>
            </a:pPr>
            <a:r>
              <a:rPr b="1" i="1" lang="zxx" sz="2200" u="none" cap="none" strike="noStrike">
                <a:latin typeface="Arial"/>
                <a:ea typeface="Arial"/>
                <a:cs typeface="Arial"/>
                <a:sym typeface="Arial"/>
              </a:rPr>
              <a:t>z</a:t>
            </a:r>
            <a:r>
              <a:rPr b="1" baseline="-25000" i="1" lang="zxx" sz="2200" u="none" cap="none" strike="noStrike">
                <a:latin typeface="Arial"/>
                <a:ea typeface="Arial"/>
                <a:cs typeface="Arial"/>
                <a:sym typeface="Arial"/>
              </a:rPr>
              <a:t>2 </a:t>
            </a:r>
            <a:r>
              <a:rPr b="1" i="1" lang="zxx" sz="2200" u="none" cap="none" strike="noStrike">
                <a:latin typeface="Arial"/>
                <a:ea typeface="Arial"/>
                <a:cs typeface="Arial"/>
                <a:sym typeface="Arial"/>
              </a:rPr>
              <a:t>~ z</a:t>
            </a:r>
            <a:r>
              <a:rPr b="1" baseline="-25000" i="1" lang="zxx" sz="2200" u="none" cap="none" strike="noStrike">
                <a:latin typeface="Arial"/>
                <a:ea typeface="Arial"/>
                <a:cs typeface="Arial"/>
                <a:sym typeface="Arial"/>
              </a:rPr>
              <a:t>2</a:t>
            </a:r>
            <a:r>
              <a:rPr b="1" i="1" lang="zxx" sz="2200" u="none" cap="none" strike="noStrike">
                <a:latin typeface="Arial"/>
                <a:ea typeface="Arial"/>
                <a:cs typeface="Arial"/>
                <a:sym typeface="Arial"/>
              </a:rPr>
              <a:t>' = (0.6z</a:t>
            </a:r>
            <a:r>
              <a:rPr b="1" baseline="-25000" i="1" lang="zxx" sz="2200" u="none" cap="none" strike="noStrike">
                <a:latin typeface="Arial"/>
                <a:ea typeface="Arial"/>
                <a:cs typeface="Arial"/>
                <a:sym typeface="Arial"/>
              </a:rPr>
              <a:t>1</a:t>
            </a:r>
            <a:r>
              <a:rPr b="1" i="1" lang="zxx" sz="2200" u="none" cap="none" strike="noStrike">
                <a:latin typeface="Arial"/>
                <a:ea typeface="Arial"/>
                <a:cs typeface="Arial"/>
                <a:sym typeface="Arial"/>
              </a:rPr>
              <a:t>, 0.4z</a:t>
            </a:r>
            <a:r>
              <a:rPr b="1" baseline="-25000" i="1" lang="zxx" sz="2200" u="none" cap="none" strike="noStrike">
                <a:latin typeface="Arial"/>
                <a:ea typeface="Arial"/>
                <a:cs typeface="Arial"/>
                <a:sym typeface="Arial"/>
              </a:rPr>
              <a:t>4</a:t>
            </a:r>
            <a:r>
              <a:rPr b="1" i="1" lang="zxx" sz="2200" u="none" cap="none" strike="noStrike">
                <a:latin typeface="Arial"/>
                <a:ea typeface="Arial"/>
                <a:cs typeface="Arial"/>
                <a:sym typeface="Arial"/>
              </a:rPr>
              <a:t>)</a:t>
            </a:r>
            <a:r>
              <a:rPr b="0" i="0" lang="zxx" sz="2200" u="none" cap="none" strike="noStrike">
                <a:latin typeface="Arial"/>
                <a:ea typeface="Arial"/>
                <a:cs typeface="Arial"/>
                <a:sym typeface="Arial"/>
              </a:rPr>
              <a:t>  </a:t>
            </a:r>
            <a:endParaRPr b="0" i="0" sz="2200" u="none" cap="none" strike="noStrike">
              <a:latin typeface="Arial"/>
              <a:ea typeface="Arial"/>
              <a:cs typeface="Arial"/>
              <a:sym typeface="Arial"/>
            </a:endParaRPr>
          </a:p>
          <a:p>
            <a:pPr indent="-287999" lvl="2" marL="1296000" marR="0" rtl="0" algn="l">
              <a:spcBef>
                <a:spcPts val="850"/>
              </a:spcBef>
              <a:spcAft>
                <a:spcPts val="0"/>
              </a:spcAft>
              <a:buClr>
                <a:srgbClr val="000000"/>
              </a:buClr>
              <a:buSzPts val="1650"/>
              <a:buFont typeface="Noto Sans Symbols"/>
              <a:buChar char="−"/>
            </a:pPr>
            <a:r>
              <a:rPr b="1" i="1" lang="zxx" sz="2200" u="none" cap="none" strike="noStrike">
                <a:latin typeface="Arial"/>
                <a:ea typeface="Arial"/>
                <a:cs typeface="Arial"/>
                <a:sym typeface="Arial"/>
              </a:rPr>
              <a:t>z</a:t>
            </a:r>
            <a:r>
              <a:rPr b="1" baseline="-25000" i="1" lang="zxx" sz="2200" u="none" cap="none" strike="noStrike">
                <a:latin typeface="Arial"/>
                <a:ea typeface="Arial"/>
                <a:cs typeface="Arial"/>
                <a:sym typeface="Arial"/>
              </a:rPr>
              <a:t>3 </a:t>
            </a:r>
            <a:r>
              <a:rPr b="1" i="1" lang="zxx" sz="2200" u="none" cap="none" strike="noStrike">
                <a:latin typeface="Arial"/>
                <a:ea typeface="Arial"/>
                <a:cs typeface="Arial"/>
                <a:sym typeface="Arial"/>
              </a:rPr>
              <a:t>~ z</a:t>
            </a:r>
            <a:r>
              <a:rPr b="1" baseline="-25000" i="1" lang="zxx" sz="2200" u="none" cap="none" strike="noStrike">
                <a:latin typeface="Arial"/>
                <a:ea typeface="Arial"/>
                <a:cs typeface="Arial"/>
                <a:sym typeface="Arial"/>
              </a:rPr>
              <a:t>3</a:t>
            </a:r>
            <a:r>
              <a:rPr b="1" i="1" lang="zxx" sz="2200" u="none" cap="none" strike="noStrike">
                <a:latin typeface="Arial"/>
                <a:ea typeface="Arial"/>
                <a:cs typeface="Arial"/>
                <a:sym typeface="Arial"/>
              </a:rPr>
              <a:t>' = (0.2z</a:t>
            </a:r>
            <a:r>
              <a:rPr b="1" baseline="-25000" i="1" lang="zxx" sz="2200" u="none" cap="none" strike="noStrike">
                <a:latin typeface="Arial"/>
                <a:ea typeface="Arial"/>
                <a:cs typeface="Arial"/>
                <a:sym typeface="Arial"/>
              </a:rPr>
              <a:t>1</a:t>
            </a:r>
            <a:r>
              <a:rPr b="1" i="1" lang="zxx" sz="2200" u="none" cap="none" strike="noStrike">
                <a:latin typeface="Arial"/>
                <a:ea typeface="Arial"/>
                <a:cs typeface="Arial"/>
                <a:sym typeface="Arial"/>
              </a:rPr>
              <a:t>, 0.8z</a:t>
            </a:r>
            <a:r>
              <a:rPr b="1" baseline="-25000" i="1" lang="zxx" sz="2200" u="none" cap="none" strike="noStrike">
                <a:latin typeface="Arial"/>
                <a:ea typeface="Arial"/>
                <a:cs typeface="Arial"/>
                <a:sym typeface="Arial"/>
              </a:rPr>
              <a:t>4</a:t>
            </a:r>
            <a:r>
              <a:rPr b="1" i="1" lang="zxx" sz="2200" u="none" cap="none" strike="noStrike">
                <a:latin typeface="Arial"/>
                <a:ea typeface="Arial"/>
                <a:cs typeface="Arial"/>
                <a:sym typeface="Arial"/>
              </a:rPr>
              <a:t>)</a:t>
            </a:r>
            <a:endParaRPr b="0" i="0" sz="2200" u="none" cap="none" strike="noStrike">
              <a:latin typeface="Arial"/>
              <a:ea typeface="Arial"/>
              <a:cs typeface="Arial"/>
              <a:sym typeface="Arial"/>
            </a:endParaRPr>
          </a:p>
          <a:p>
            <a:pPr indent="-324000" lvl="1" marL="864000" marR="0" rtl="0" algn="l">
              <a:spcBef>
                <a:spcPts val="850"/>
              </a:spcBef>
              <a:spcAft>
                <a:spcPts val="0"/>
              </a:spcAft>
              <a:buClr>
                <a:srgbClr val="000000"/>
              </a:buClr>
              <a:buSzPts val="1170"/>
              <a:buFont typeface="Noto Sans Symbols"/>
              <a:buChar char="●"/>
            </a:pPr>
            <a:r>
              <a:rPr b="1" i="1" lang="zxx" sz="2600" u="none" cap="none" strike="noStrike">
                <a:latin typeface="Arial"/>
                <a:ea typeface="Arial"/>
                <a:cs typeface="Arial"/>
                <a:sym typeface="Arial"/>
              </a:rPr>
              <a:t>L = (0.25z</a:t>
            </a:r>
            <a:r>
              <a:rPr b="1" baseline="-25000" i="1" lang="zxx" sz="2600" u="none" cap="none" strike="noStrike">
                <a:latin typeface="Arial"/>
                <a:ea typeface="Arial"/>
                <a:cs typeface="Arial"/>
                <a:sym typeface="Arial"/>
              </a:rPr>
              <a:t>1</a:t>
            </a:r>
            <a:r>
              <a:rPr b="1" i="1" lang="zxx" sz="2600" u="none" cap="none" strike="noStrike">
                <a:latin typeface="Arial"/>
                <a:ea typeface="Arial"/>
                <a:cs typeface="Arial"/>
                <a:sym typeface="Arial"/>
              </a:rPr>
              <a:t>, 0.25(0.6z</a:t>
            </a:r>
            <a:r>
              <a:rPr b="1" baseline="-25000" i="1" lang="zxx" sz="2600" u="none" cap="none" strike="noStrike">
                <a:latin typeface="Arial"/>
                <a:ea typeface="Arial"/>
                <a:cs typeface="Arial"/>
                <a:sym typeface="Arial"/>
              </a:rPr>
              <a:t>1</a:t>
            </a:r>
            <a:r>
              <a:rPr b="1" i="1" lang="zxx" sz="2600" u="none" cap="none" strike="noStrike">
                <a:latin typeface="Arial"/>
                <a:ea typeface="Arial"/>
                <a:cs typeface="Arial"/>
                <a:sym typeface="Arial"/>
              </a:rPr>
              <a:t>, 0.4z</a:t>
            </a:r>
            <a:r>
              <a:rPr b="1" baseline="-25000" i="1" lang="zxx" sz="2600" u="none" cap="none" strike="noStrike">
                <a:latin typeface="Arial"/>
                <a:ea typeface="Arial"/>
                <a:cs typeface="Arial"/>
                <a:sym typeface="Arial"/>
              </a:rPr>
              <a:t>4</a:t>
            </a:r>
            <a:r>
              <a:rPr b="1" i="1" lang="zxx" sz="2600" u="none" cap="none" strike="noStrike">
                <a:latin typeface="Arial"/>
                <a:ea typeface="Arial"/>
                <a:cs typeface="Arial"/>
                <a:sym typeface="Arial"/>
              </a:rPr>
              <a:t>), 0.25(0.2z</a:t>
            </a:r>
            <a:r>
              <a:rPr b="1" baseline="-25000" i="1" lang="zxx" sz="2600" u="none" cap="none" strike="noStrike">
                <a:latin typeface="Arial"/>
                <a:ea typeface="Arial"/>
                <a:cs typeface="Arial"/>
                <a:sym typeface="Arial"/>
              </a:rPr>
              <a:t>1</a:t>
            </a:r>
            <a:r>
              <a:rPr b="1" i="1" lang="zxx" sz="2600" u="none" cap="none" strike="noStrike">
                <a:latin typeface="Arial"/>
                <a:ea typeface="Arial"/>
                <a:cs typeface="Arial"/>
                <a:sym typeface="Arial"/>
              </a:rPr>
              <a:t>, 0.8z</a:t>
            </a:r>
            <a:r>
              <a:rPr b="1" baseline="-25000" i="1" lang="zxx" sz="2600" u="none" cap="none" strike="noStrike">
                <a:latin typeface="Arial"/>
                <a:ea typeface="Arial"/>
                <a:cs typeface="Arial"/>
                <a:sym typeface="Arial"/>
              </a:rPr>
              <a:t>4</a:t>
            </a:r>
            <a:r>
              <a:rPr b="1" i="1" lang="zxx" sz="2600" u="none" cap="none" strike="noStrike">
                <a:latin typeface="Arial"/>
                <a:ea typeface="Arial"/>
                <a:cs typeface="Arial"/>
                <a:sym typeface="Arial"/>
              </a:rPr>
              <a:t>), 0.25z</a:t>
            </a:r>
            <a:r>
              <a:rPr b="1" baseline="-25000" i="1" lang="zxx" sz="2600" u="none" cap="none" strike="noStrike">
                <a:latin typeface="Arial"/>
                <a:ea typeface="Arial"/>
                <a:cs typeface="Arial"/>
                <a:sym typeface="Arial"/>
              </a:rPr>
              <a:t>4</a:t>
            </a:r>
            <a:r>
              <a:rPr b="1" i="1" lang="zxx" sz="2600" u="none" cap="none" strike="noStrike">
                <a:latin typeface="Arial"/>
                <a:ea typeface="Arial"/>
                <a:cs typeface="Arial"/>
                <a:sym typeface="Arial"/>
              </a:rPr>
              <a:t>)</a:t>
            </a:r>
            <a:endParaRPr b="0" i="0" sz="26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170"/>
              <a:buFont typeface="Noto Sans Symbols"/>
              <a:buChar char="●"/>
            </a:pPr>
            <a:r>
              <a:rPr b="1" i="1" lang="zxx" sz="2600" u="none" cap="none" strike="noStrike">
                <a:latin typeface="Arial"/>
                <a:ea typeface="Arial"/>
                <a:cs typeface="Arial"/>
                <a:sym typeface="Arial"/>
              </a:rPr>
              <a:t>L = (0.45z</a:t>
            </a:r>
            <a:r>
              <a:rPr b="1" baseline="-25000" i="1" lang="zxx" sz="2600" u="none" cap="none" strike="noStrike">
                <a:latin typeface="Arial"/>
                <a:ea typeface="Arial"/>
                <a:cs typeface="Arial"/>
                <a:sym typeface="Arial"/>
              </a:rPr>
              <a:t>1</a:t>
            </a:r>
            <a:r>
              <a:rPr b="1" i="1" lang="zxx" sz="2600" u="none" cap="none" strike="noStrike">
                <a:latin typeface="Arial"/>
                <a:ea typeface="Arial"/>
                <a:cs typeface="Arial"/>
                <a:sym typeface="Arial"/>
              </a:rPr>
              <a:t>,</a:t>
            </a:r>
            <a:r>
              <a:rPr b="1" baseline="-25000" i="1" lang="zxx" sz="2600" u="none" cap="none" strike="noStrike">
                <a:latin typeface="Arial"/>
                <a:ea typeface="Arial"/>
                <a:cs typeface="Arial"/>
                <a:sym typeface="Arial"/>
              </a:rPr>
              <a:t> </a:t>
            </a:r>
            <a:r>
              <a:rPr b="1" i="1" lang="zxx" sz="2600" u="none" cap="none" strike="noStrike">
                <a:latin typeface="Arial"/>
                <a:ea typeface="Arial"/>
                <a:cs typeface="Arial"/>
                <a:sym typeface="Arial"/>
              </a:rPr>
              <a:t>0.55z</a:t>
            </a:r>
            <a:r>
              <a:rPr b="1" baseline="-25000" i="1" lang="zxx" sz="2600" u="none" cap="none" strike="noStrike">
                <a:latin typeface="Arial"/>
                <a:ea typeface="Arial"/>
                <a:cs typeface="Arial"/>
                <a:sym typeface="Arial"/>
              </a:rPr>
              <a:t>4</a:t>
            </a:r>
            <a:r>
              <a:rPr b="1" i="1" lang="zxx" sz="2600" u="none" cap="none" strike="noStrike">
                <a:latin typeface="Arial"/>
                <a:ea typeface="Arial"/>
                <a:cs typeface="Arial"/>
                <a:sym typeface="Arial"/>
              </a:rPr>
              <a:t>), L' = (0.48z</a:t>
            </a:r>
            <a:r>
              <a:rPr b="1" baseline="-25000" i="1" lang="zxx" sz="2600" u="none" cap="none" strike="noStrike">
                <a:latin typeface="Arial"/>
                <a:ea typeface="Arial"/>
                <a:cs typeface="Arial"/>
                <a:sym typeface="Arial"/>
              </a:rPr>
              <a:t>1</a:t>
            </a:r>
            <a:r>
              <a:rPr b="1" i="1" lang="zxx" sz="2600" u="none" cap="none" strike="noStrike">
                <a:latin typeface="Arial"/>
                <a:ea typeface="Arial"/>
                <a:cs typeface="Arial"/>
                <a:sym typeface="Arial"/>
              </a:rPr>
              <a:t>,</a:t>
            </a:r>
            <a:r>
              <a:rPr b="1" baseline="-25000" i="1" lang="zxx" sz="2600" u="none" cap="none" strike="noStrike">
                <a:latin typeface="Arial"/>
                <a:ea typeface="Arial"/>
                <a:cs typeface="Arial"/>
                <a:sym typeface="Arial"/>
              </a:rPr>
              <a:t> </a:t>
            </a:r>
            <a:r>
              <a:rPr b="1" i="1" lang="zxx" sz="2600" u="none" cap="none" strike="noStrike">
                <a:latin typeface="Arial"/>
                <a:ea typeface="Arial"/>
                <a:cs typeface="Arial"/>
                <a:sym typeface="Arial"/>
              </a:rPr>
              <a:t>0.52z</a:t>
            </a:r>
            <a:r>
              <a:rPr b="1" baseline="-25000" i="1" lang="zxx" sz="2600" u="none" cap="none" strike="noStrike">
                <a:latin typeface="Arial"/>
                <a:ea typeface="Arial"/>
                <a:cs typeface="Arial"/>
                <a:sym typeface="Arial"/>
              </a:rPr>
              <a:t>4</a:t>
            </a:r>
            <a:r>
              <a:rPr b="1" i="1" lang="zxx" sz="2600" u="none" cap="none" strike="noStrike">
                <a:latin typeface="Arial"/>
                <a:ea typeface="Arial"/>
                <a:cs typeface="Arial"/>
                <a:sym typeface="Arial"/>
              </a:rPr>
              <a:t>)</a:t>
            </a:r>
            <a:endParaRPr b="0" i="0" sz="26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170"/>
              <a:buFont typeface="Noto Sans Symbols"/>
              <a:buChar char="●"/>
            </a:pPr>
            <a:r>
              <a:rPr b="0" i="0" lang="zxx" sz="2600" u="none" cap="none" strike="noStrike">
                <a:latin typeface="Arial"/>
                <a:ea typeface="Arial"/>
                <a:cs typeface="Arial"/>
                <a:sym typeface="Arial"/>
              </a:rPr>
              <a:t>Thus,</a:t>
            </a:r>
            <a:r>
              <a:rPr b="1" i="1" lang="zxx" sz="2600" u="none" cap="none" strike="noStrike">
                <a:latin typeface="Arial"/>
                <a:ea typeface="Arial"/>
                <a:cs typeface="Arial"/>
                <a:sym typeface="Arial"/>
              </a:rPr>
              <a:t> L' ≻ L</a:t>
            </a:r>
            <a:endParaRPr b="0" i="0" sz="2600" u="none" cap="none" strike="noStrike">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00" name="Shape 500"/>
        <p:cNvGrpSpPr/>
        <p:nvPr/>
      </p:nvGrpSpPr>
      <p:grpSpPr>
        <a:xfrm>
          <a:off x="0" y="0"/>
          <a:ext cx="0" cy="0"/>
          <a:chOff x="0" y="0"/>
          <a:chExt cx="0" cy="0"/>
        </a:xfrm>
      </p:grpSpPr>
      <p:sp>
        <p:nvSpPr>
          <p:cNvPr id="501" name="Google Shape;501;p83"/>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Utility Representation</a:t>
            </a:r>
            <a:endParaRPr b="0" sz="4400" strike="noStrike">
              <a:latin typeface="Arial"/>
              <a:ea typeface="Arial"/>
              <a:cs typeface="Arial"/>
              <a:sym typeface="Arial"/>
            </a:endParaRPr>
          </a:p>
        </p:txBody>
      </p:sp>
      <p:sp>
        <p:nvSpPr>
          <p:cNvPr id="502" name="Google Shape;502;p83"/>
          <p:cNvSpPr txBox="1"/>
          <p:nvPr/>
        </p:nvSpPr>
        <p:spPr>
          <a:xfrm>
            <a:off x="504000" y="1769040"/>
            <a:ext cx="9071640" cy="579096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260"/>
              <a:buFont typeface="Noto Sans Symbols"/>
              <a:buChar char="●"/>
            </a:pPr>
            <a:r>
              <a:rPr b="0" lang="zxx" sz="2800" strike="noStrike">
                <a:latin typeface="Arial"/>
                <a:ea typeface="Arial"/>
                <a:cs typeface="Arial"/>
                <a:sym typeface="Arial"/>
              </a:rPr>
              <a:t>Which lottery do you prefer?</a:t>
            </a:r>
            <a:endParaRPr b="0" sz="2800" strike="noStrike">
              <a:latin typeface="Arial"/>
              <a:ea typeface="Arial"/>
              <a:cs typeface="Arial"/>
              <a:sym typeface="Arial"/>
            </a:endParaRPr>
          </a:p>
          <a:p>
            <a:pPr indent="-324000" lvl="1" marL="864000" marR="0" rtl="0" algn="l">
              <a:spcBef>
                <a:spcPts val="1417"/>
              </a:spcBef>
              <a:spcAft>
                <a:spcPts val="0"/>
              </a:spcAft>
              <a:buClr>
                <a:srgbClr val="000000"/>
              </a:buClr>
              <a:buSzPts val="1170"/>
              <a:buFont typeface="Noto Sans Symbols"/>
              <a:buChar char="●"/>
            </a:pPr>
            <a:r>
              <a:rPr b="1" i="1" lang="zxx" sz="2600" u="none" cap="none" strike="noStrike">
                <a:latin typeface="Arial"/>
                <a:ea typeface="Arial"/>
                <a:cs typeface="Arial"/>
                <a:sym typeface="Arial"/>
              </a:rPr>
              <a:t>L = (0.25z</a:t>
            </a:r>
            <a:r>
              <a:rPr b="1" baseline="-25000" i="1" lang="zxx" sz="2600" u="none" cap="none" strike="noStrike">
                <a:latin typeface="Arial"/>
                <a:ea typeface="Arial"/>
                <a:cs typeface="Arial"/>
                <a:sym typeface="Arial"/>
              </a:rPr>
              <a:t>1</a:t>
            </a:r>
            <a:r>
              <a:rPr b="1" i="1" lang="zxx" sz="2600" u="none" cap="none" strike="noStrike">
                <a:latin typeface="Arial"/>
                <a:ea typeface="Arial"/>
                <a:cs typeface="Arial"/>
                <a:sym typeface="Arial"/>
              </a:rPr>
              <a:t>, 0.25z</a:t>
            </a:r>
            <a:r>
              <a:rPr b="1" baseline="-25000" i="1" lang="zxx" sz="2600" u="none" cap="none" strike="noStrike">
                <a:latin typeface="Arial"/>
                <a:ea typeface="Arial"/>
                <a:cs typeface="Arial"/>
                <a:sym typeface="Arial"/>
              </a:rPr>
              <a:t>2</a:t>
            </a:r>
            <a:r>
              <a:rPr b="1" i="1" lang="zxx" sz="2600" u="none" cap="none" strike="noStrike">
                <a:latin typeface="Arial"/>
                <a:ea typeface="Arial"/>
                <a:cs typeface="Arial"/>
                <a:sym typeface="Arial"/>
              </a:rPr>
              <a:t>, 0.25z</a:t>
            </a:r>
            <a:r>
              <a:rPr b="1" baseline="-25000" i="1" lang="zxx" sz="2600" u="none" cap="none" strike="noStrike">
                <a:latin typeface="Arial"/>
                <a:ea typeface="Arial"/>
                <a:cs typeface="Arial"/>
                <a:sym typeface="Arial"/>
              </a:rPr>
              <a:t>3</a:t>
            </a:r>
            <a:r>
              <a:rPr b="1" i="1" lang="zxx" sz="2600" u="none" cap="none" strike="noStrike">
                <a:latin typeface="Arial"/>
                <a:ea typeface="Arial"/>
                <a:cs typeface="Arial"/>
                <a:sym typeface="Arial"/>
              </a:rPr>
              <a:t>, 0.25z</a:t>
            </a:r>
            <a:r>
              <a:rPr b="1" baseline="-25000" i="1" lang="zxx" sz="2600" u="none" cap="none" strike="noStrike">
                <a:latin typeface="Arial"/>
                <a:ea typeface="Arial"/>
                <a:cs typeface="Arial"/>
                <a:sym typeface="Arial"/>
              </a:rPr>
              <a:t>4</a:t>
            </a:r>
            <a:r>
              <a:rPr b="1" i="1" lang="zxx" sz="2600" u="none" cap="none" strike="noStrike">
                <a:latin typeface="Arial"/>
                <a:ea typeface="Arial"/>
                <a:cs typeface="Arial"/>
                <a:sym typeface="Arial"/>
              </a:rPr>
              <a:t>)</a:t>
            </a:r>
            <a:endParaRPr b="0" i="0" sz="26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170"/>
              <a:buFont typeface="Noto Sans Symbols"/>
              <a:buChar char="●"/>
            </a:pPr>
            <a:r>
              <a:rPr b="1" i="1" lang="zxx" sz="2600" u="none" cap="none" strike="noStrike">
                <a:latin typeface="Arial"/>
                <a:ea typeface="Arial"/>
                <a:cs typeface="Arial"/>
                <a:sym typeface="Arial"/>
              </a:rPr>
              <a:t>L' = (0.15z</a:t>
            </a:r>
            <a:r>
              <a:rPr b="1" baseline="-25000" i="1" lang="zxx" sz="2600" u="none" cap="none" strike="noStrike">
                <a:latin typeface="Arial"/>
                <a:ea typeface="Arial"/>
                <a:cs typeface="Arial"/>
                <a:sym typeface="Arial"/>
              </a:rPr>
              <a:t>1</a:t>
            </a:r>
            <a:r>
              <a:rPr b="1" i="1" lang="zxx" sz="2600" u="none" cap="none" strike="noStrike">
                <a:latin typeface="Arial"/>
                <a:ea typeface="Arial"/>
                <a:cs typeface="Arial"/>
                <a:sym typeface="Arial"/>
              </a:rPr>
              <a:t>, 0.50z</a:t>
            </a:r>
            <a:r>
              <a:rPr b="1" baseline="-25000" i="1" lang="zxx" sz="2600" u="none" cap="none" strike="noStrike">
                <a:latin typeface="Arial"/>
                <a:ea typeface="Arial"/>
                <a:cs typeface="Arial"/>
                <a:sym typeface="Arial"/>
              </a:rPr>
              <a:t>2</a:t>
            </a:r>
            <a:r>
              <a:rPr b="1" i="1" lang="zxx" sz="2600" u="none" cap="none" strike="noStrike">
                <a:latin typeface="Arial"/>
                <a:ea typeface="Arial"/>
                <a:cs typeface="Arial"/>
                <a:sym typeface="Arial"/>
              </a:rPr>
              <a:t>, 0.15z</a:t>
            </a:r>
            <a:r>
              <a:rPr b="1" baseline="-25000" i="1" lang="zxx" sz="2600" u="none" cap="none" strike="noStrike">
                <a:latin typeface="Arial"/>
                <a:ea typeface="Arial"/>
                <a:cs typeface="Arial"/>
                <a:sym typeface="Arial"/>
              </a:rPr>
              <a:t>3</a:t>
            </a:r>
            <a:r>
              <a:rPr b="1" i="1" lang="zxx" sz="2600" u="none" cap="none" strike="noStrike">
                <a:latin typeface="Arial"/>
                <a:ea typeface="Arial"/>
                <a:cs typeface="Arial"/>
                <a:sym typeface="Arial"/>
              </a:rPr>
              <a:t>, 0.20z</a:t>
            </a:r>
            <a:r>
              <a:rPr b="1" baseline="-25000" i="1" lang="zxx" sz="2600" u="none" cap="none" strike="noStrike">
                <a:latin typeface="Arial"/>
                <a:ea typeface="Arial"/>
                <a:cs typeface="Arial"/>
                <a:sym typeface="Arial"/>
              </a:rPr>
              <a:t>4</a:t>
            </a:r>
            <a:r>
              <a:rPr b="1" i="1" lang="zxx" sz="2600" u="none" cap="none" strike="noStrike">
                <a:latin typeface="Arial"/>
                <a:ea typeface="Arial"/>
                <a:cs typeface="Arial"/>
                <a:sym typeface="Arial"/>
              </a:rPr>
              <a:t>)</a:t>
            </a:r>
            <a:endParaRPr b="0" i="0" sz="26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170"/>
              <a:buFont typeface="Noto Sans Symbols"/>
              <a:buChar char="●"/>
            </a:pPr>
            <a:r>
              <a:rPr b="0" i="0" lang="zxx" sz="2600" u="none" cap="none" strike="noStrike">
                <a:latin typeface="Arial"/>
                <a:ea typeface="Arial"/>
                <a:cs typeface="Arial"/>
                <a:sym typeface="Arial"/>
              </a:rPr>
              <a:t>Suppose by continuity </a:t>
            </a:r>
            <a:endParaRPr b="0" i="0" sz="2600" u="none" cap="none" strike="noStrike">
              <a:latin typeface="Arial"/>
              <a:ea typeface="Arial"/>
              <a:cs typeface="Arial"/>
              <a:sym typeface="Arial"/>
            </a:endParaRPr>
          </a:p>
          <a:p>
            <a:pPr indent="-287999" lvl="2" marL="1296000" marR="0" rtl="0" algn="l">
              <a:spcBef>
                <a:spcPts val="1134"/>
              </a:spcBef>
              <a:spcAft>
                <a:spcPts val="0"/>
              </a:spcAft>
              <a:buClr>
                <a:srgbClr val="000000"/>
              </a:buClr>
              <a:buSzPts val="1650"/>
              <a:buFont typeface="Noto Sans Symbols"/>
              <a:buChar char="−"/>
            </a:pPr>
            <a:r>
              <a:rPr b="1" i="1" lang="zxx" sz="2200" u="none" cap="none" strike="noStrike">
                <a:latin typeface="Arial"/>
                <a:ea typeface="Arial"/>
                <a:cs typeface="Arial"/>
                <a:sym typeface="Arial"/>
              </a:rPr>
              <a:t>z</a:t>
            </a:r>
            <a:r>
              <a:rPr b="1" baseline="-25000" i="1" lang="zxx" sz="2200" u="none" cap="none" strike="noStrike">
                <a:latin typeface="Arial"/>
                <a:ea typeface="Arial"/>
                <a:cs typeface="Arial"/>
                <a:sym typeface="Arial"/>
              </a:rPr>
              <a:t>2 </a:t>
            </a:r>
            <a:r>
              <a:rPr b="1" i="1" lang="zxx" sz="2200" u="none" cap="none" strike="noStrike">
                <a:latin typeface="Arial"/>
                <a:ea typeface="Arial"/>
                <a:cs typeface="Arial"/>
                <a:sym typeface="Arial"/>
              </a:rPr>
              <a:t>~ z</a:t>
            </a:r>
            <a:r>
              <a:rPr b="1" baseline="-25000" i="1" lang="zxx" sz="2200" u="none" cap="none" strike="noStrike">
                <a:latin typeface="Arial"/>
                <a:ea typeface="Arial"/>
                <a:cs typeface="Arial"/>
                <a:sym typeface="Arial"/>
              </a:rPr>
              <a:t>2</a:t>
            </a:r>
            <a:r>
              <a:rPr b="1" i="1" lang="zxx" sz="2200" u="none" cap="none" strike="noStrike">
                <a:latin typeface="Arial"/>
                <a:ea typeface="Arial"/>
                <a:cs typeface="Arial"/>
                <a:sym typeface="Arial"/>
              </a:rPr>
              <a:t>' = (0.6z</a:t>
            </a:r>
            <a:r>
              <a:rPr b="1" baseline="-25000" i="1" lang="zxx" sz="2200" u="none" cap="none" strike="noStrike">
                <a:latin typeface="Arial"/>
                <a:ea typeface="Arial"/>
                <a:cs typeface="Arial"/>
                <a:sym typeface="Arial"/>
              </a:rPr>
              <a:t>1</a:t>
            </a:r>
            <a:r>
              <a:rPr b="1" i="1" lang="zxx" sz="2200" u="none" cap="none" strike="noStrike">
                <a:latin typeface="Arial"/>
                <a:ea typeface="Arial"/>
                <a:cs typeface="Arial"/>
                <a:sym typeface="Arial"/>
              </a:rPr>
              <a:t>, 0.4z</a:t>
            </a:r>
            <a:r>
              <a:rPr b="1" baseline="-25000" i="1" lang="zxx" sz="2200" u="none" cap="none" strike="noStrike">
                <a:latin typeface="Arial"/>
                <a:ea typeface="Arial"/>
                <a:cs typeface="Arial"/>
                <a:sym typeface="Arial"/>
              </a:rPr>
              <a:t>4</a:t>
            </a:r>
            <a:r>
              <a:rPr b="1" i="1" lang="zxx" sz="2200" u="none" cap="none" strike="noStrike">
                <a:latin typeface="Arial"/>
                <a:ea typeface="Arial"/>
                <a:cs typeface="Arial"/>
                <a:sym typeface="Arial"/>
              </a:rPr>
              <a:t>)</a:t>
            </a:r>
            <a:r>
              <a:rPr b="0" i="0" lang="zxx" sz="2200" u="none" cap="none" strike="noStrike">
                <a:latin typeface="Arial"/>
                <a:ea typeface="Arial"/>
                <a:cs typeface="Arial"/>
                <a:sym typeface="Arial"/>
              </a:rPr>
              <a:t>  </a:t>
            </a:r>
            <a:endParaRPr b="0" i="0" sz="2200" u="none" cap="none" strike="noStrike">
              <a:latin typeface="Arial"/>
              <a:ea typeface="Arial"/>
              <a:cs typeface="Arial"/>
              <a:sym typeface="Arial"/>
            </a:endParaRPr>
          </a:p>
          <a:p>
            <a:pPr indent="-287999" lvl="2" marL="1296000" marR="0" rtl="0" algn="l">
              <a:spcBef>
                <a:spcPts val="850"/>
              </a:spcBef>
              <a:spcAft>
                <a:spcPts val="0"/>
              </a:spcAft>
              <a:buClr>
                <a:srgbClr val="000000"/>
              </a:buClr>
              <a:buSzPts val="1650"/>
              <a:buFont typeface="Noto Sans Symbols"/>
              <a:buChar char="−"/>
            </a:pPr>
            <a:r>
              <a:rPr b="1" i="1" lang="zxx" sz="2200" u="none" cap="none" strike="noStrike">
                <a:latin typeface="Arial"/>
                <a:ea typeface="Arial"/>
                <a:cs typeface="Arial"/>
                <a:sym typeface="Arial"/>
              </a:rPr>
              <a:t>z</a:t>
            </a:r>
            <a:r>
              <a:rPr b="1" baseline="-25000" i="1" lang="zxx" sz="2200" u="none" cap="none" strike="noStrike">
                <a:latin typeface="Arial"/>
                <a:ea typeface="Arial"/>
                <a:cs typeface="Arial"/>
                <a:sym typeface="Arial"/>
              </a:rPr>
              <a:t>3 </a:t>
            </a:r>
            <a:r>
              <a:rPr b="1" i="1" lang="zxx" sz="2200" u="none" cap="none" strike="noStrike">
                <a:latin typeface="Arial"/>
                <a:ea typeface="Arial"/>
                <a:cs typeface="Arial"/>
                <a:sym typeface="Arial"/>
              </a:rPr>
              <a:t>~ z</a:t>
            </a:r>
            <a:r>
              <a:rPr b="1" baseline="-25000" i="1" lang="zxx" sz="2200" u="none" cap="none" strike="noStrike">
                <a:latin typeface="Arial"/>
                <a:ea typeface="Arial"/>
                <a:cs typeface="Arial"/>
                <a:sym typeface="Arial"/>
              </a:rPr>
              <a:t>3</a:t>
            </a:r>
            <a:r>
              <a:rPr b="1" i="1" lang="zxx" sz="2200" u="none" cap="none" strike="noStrike">
                <a:latin typeface="Arial"/>
                <a:ea typeface="Arial"/>
                <a:cs typeface="Arial"/>
                <a:sym typeface="Arial"/>
              </a:rPr>
              <a:t>' = (0.2z</a:t>
            </a:r>
            <a:r>
              <a:rPr b="1" baseline="-25000" i="1" lang="zxx" sz="2200" u="none" cap="none" strike="noStrike">
                <a:latin typeface="Arial"/>
                <a:ea typeface="Arial"/>
                <a:cs typeface="Arial"/>
                <a:sym typeface="Arial"/>
              </a:rPr>
              <a:t>1</a:t>
            </a:r>
            <a:r>
              <a:rPr b="1" i="1" lang="zxx" sz="2200" u="none" cap="none" strike="noStrike">
                <a:latin typeface="Arial"/>
                <a:ea typeface="Arial"/>
                <a:cs typeface="Arial"/>
                <a:sym typeface="Arial"/>
              </a:rPr>
              <a:t>, 0.8z</a:t>
            </a:r>
            <a:r>
              <a:rPr b="1" baseline="-25000" i="1" lang="zxx" sz="2200" u="none" cap="none" strike="noStrike">
                <a:latin typeface="Arial"/>
                <a:ea typeface="Arial"/>
                <a:cs typeface="Arial"/>
                <a:sym typeface="Arial"/>
              </a:rPr>
              <a:t>4</a:t>
            </a:r>
            <a:r>
              <a:rPr b="1" i="1" lang="zxx" sz="2200" u="none" cap="none" strike="noStrike">
                <a:latin typeface="Arial"/>
                <a:ea typeface="Arial"/>
                <a:cs typeface="Arial"/>
                <a:sym typeface="Arial"/>
              </a:rPr>
              <a:t>)</a:t>
            </a:r>
            <a:endParaRPr b="0" i="0" sz="2200" u="none" cap="none" strike="noStrike">
              <a:latin typeface="Arial"/>
              <a:ea typeface="Arial"/>
              <a:cs typeface="Arial"/>
              <a:sym typeface="Arial"/>
            </a:endParaRPr>
          </a:p>
          <a:p>
            <a:pPr indent="-324000" lvl="1" marL="864000" marR="0" rtl="0" algn="l">
              <a:spcBef>
                <a:spcPts val="850"/>
              </a:spcBef>
              <a:spcAft>
                <a:spcPts val="0"/>
              </a:spcAft>
              <a:buClr>
                <a:srgbClr val="000000"/>
              </a:buClr>
              <a:buSzPts val="990"/>
              <a:buFont typeface="Noto Sans Symbols"/>
              <a:buChar char="●"/>
            </a:pPr>
            <a:r>
              <a:rPr b="1" i="1" lang="zxx" sz="2200" u="none" cap="none" strike="noStrike">
                <a:latin typeface="Arial"/>
                <a:ea typeface="Arial"/>
                <a:cs typeface="Arial"/>
                <a:sym typeface="Arial"/>
              </a:rPr>
              <a:t>u'(x) = 2u(x) – 0.4</a:t>
            </a:r>
            <a:endParaRPr b="0" i="0" sz="2200" u="none" cap="none" strike="noStrike">
              <a:latin typeface="Arial"/>
              <a:ea typeface="Arial"/>
              <a:cs typeface="Arial"/>
              <a:sym typeface="Arial"/>
            </a:endParaRPr>
          </a:p>
          <a:p>
            <a:pPr indent="-261134" lvl="1" marL="864000" marR="0" rtl="0" algn="l">
              <a:spcBef>
                <a:spcPts val="1134"/>
              </a:spcBef>
              <a:spcAft>
                <a:spcPts val="0"/>
              </a:spcAft>
              <a:buClr>
                <a:srgbClr val="000000"/>
              </a:buClr>
              <a:buSzPts val="990"/>
              <a:buFont typeface="Noto Sans Symbols"/>
              <a:buNone/>
            </a:pPr>
            <a:r>
              <a:t/>
            </a:r>
            <a:endParaRPr b="0" i="0" sz="2200" u="none" cap="none" strike="noStrike">
              <a:latin typeface="Arial"/>
              <a:ea typeface="Arial"/>
              <a:cs typeface="Arial"/>
              <a:sym typeface="Arial"/>
            </a:endParaRPr>
          </a:p>
        </p:txBody>
      </p:sp>
      <p:pic>
        <p:nvPicPr>
          <p:cNvPr id="503" name="Google Shape;503;p83"/>
          <p:cNvPicPr preferRelativeResize="0"/>
          <p:nvPr/>
        </p:nvPicPr>
        <p:blipFill rotWithShape="1">
          <a:blip r:embed="rId3">
            <a:alphaModFix/>
          </a:blip>
          <a:srcRect b="0" l="0" r="0" t="0"/>
          <a:stretch/>
        </p:blipFill>
        <p:spPr>
          <a:xfrm>
            <a:off x="720000" y="5580000"/>
            <a:ext cx="8360640" cy="134928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07" name="Shape 507"/>
        <p:cNvGrpSpPr/>
        <p:nvPr/>
      </p:nvGrpSpPr>
      <p:grpSpPr>
        <a:xfrm>
          <a:off x="0" y="0"/>
          <a:ext cx="0" cy="0"/>
          <a:chOff x="0" y="0"/>
          <a:chExt cx="0" cy="0"/>
        </a:xfrm>
      </p:grpSpPr>
      <p:sp>
        <p:nvSpPr>
          <p:cNvPr id="508" name="Google Shape;508;p84"/>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V or F</a:t>
            </a:r>
            <a:endParaRPr b="0" sz="4400" strike="noStrike">
              <a:latin typeface="Arial"/>
              <a:ea typeface="Arial"/>
              <a:cs typeface="Arial"/>
              <a:sym typeface="Arial"/>
            </a:endParaRPr>
          </a:p>
        </p:txBody>
      </p:sp>
      <p:sp>
        <p:nvSpPr>
          <p:cNvPr id="509" name="Google Shape;509;p84"/>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zxx" sz="3200" strike="noStrike">
                <a:latin typeface="Arial"/>
                <a:ea typeface="Arial"/>
                <a:cs typeface="Arial"/>
                <a:sym typeface="Arial"/>
              </a:rPr>
              <a:t>A lottery </a:t>
            </a:r>
            <a:r>
              <a:rPr b="1" i="1" lang="zxx" sz="3200" strike="noStrike">
                <a:latin typeface="Arial"/>
                <a:ea typeface="Arial"/>
                <a:cs typeface="Arial"/>
                <a:sym typeface="Arial"/>
              </a:rPr>
              <a:t>p</a:t>
            </a:r>
            <a:r>
              <a:rPr b="0" lang="zxx" sz="3200" strike="noStrike">
                <a:latin typeface="Arial"/>
                <a:ea typeface="Arial"/>
                <a:cs typeface="Arial"/>
                <a:sym typeface="Arial"/>
              </a:rPr>
              <a:t> is preferred to </a:t>
            </a:r>
            <a:r>
              <a:rPr b="1" i="1" lang="zxx" sz="3200" strike="noStrike">
                <a:latin typeface="Arial"/>
                <a:ea typeface="Arial"/>
                <a:cs typeface="Arial"/>
                <a:sym typeface="Arial"/>
              </a:rPr>
              <a:t>q</a:t>
            </a:r>
            <a:r>
              <a:rPr b="0" lang="zxx" sz="3200" strike="noStrike">
                <a:latin typeface="Arial"/>
                <a:ea typeface="Arial"/>
                <a:cs typeface="Arial"/>
                <a:sym typeface="Arial"/>
              </a:rPr>
              <a:t> because the expected utility </a:t>
            </a:r>
            <a:r>
              <a:rPr b="1" i="1" lang="zxx" sz="3200" strike="noStrike">
                <a:latin typeface="Arial"/>
                <a:ea typeface="Arial"/>
                <a:cs typeface="Arial"/>
                <a:sym typeface="Arial"/>
              </a:rPr>
              <a:t>U(p)</a:t>
            </a:r>
            <a:r>
              <a:rPr b="0" lang="zxx" sz="3200" strike="noStrike">
                <a:latin typeface="Arial"/>
                <a:ea typeface="Arial"/>
                <a:cs typeface="Arial"/>
                <a:sym typeface="Arial"/>
              </a:rPr>
              <a:t> is greater than the expected utility </a:t>
            </a:r>
            <a:r>
              <a:rPr b="1" i="1" lang="zxx" sz="3200" strike="noStrike">
                <a:latin typeface="Arial"/>
                <a:ea typeface="Arial"/>
                <a:cs typeface="Arial"/>
                <a:sym typeface="Arial"/>
              </a:rPr>
              <a:t>U(q)</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zxx" sz="3200" strike="noStrike">
                <a:latin typeface="Arial"/>
                <a:ea typeface="Arial"/>
                <a:cs typeface="Arial"/>
                <a:sym typeface="Arial"/>
              </a:rPr>
              <a:t>Fallacy!</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The problem is the causal relationship, since the utility function is built upon the preferences and not the other way around</a:t>
            </a:r>
            <a:endParaRPr b="0" i="0" sz="2800" u="none" cap="none" strike="noStrike">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13" name="Shape 513"/>
        <p:cNvGrpSpPr/>
        <p:nvPr/>
      </p:nvGrpSpPr>
      <p:grpSpPr>
        <a:xfrm>
          <a:off x="0" y="0"/>
          <a:ext cx="0" cy="0"/>
          <a:chOff x="0" y="0"/>
          <a:chExt cx="0" cy="0"/>
        </a:xfrm>
      </p:grpSpPr>
      <p:sp>
        <p:nvSpPr>
          <p:cNvPr id="514" name="Google Shape;514;p85"/>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V or F</a:t>
            </a:r>
            <a:endParaRPr b="0" sz="4400" strike="noStrike">
              <a:latin typeface="Arial"/>
              <a:ea typeface="Arial"/>
              <a:cs typeface="Arial"/>
              <a:sym typeface="Arial"/>
            </a:endParaRPr>
          </a:p>
        </p:txBody>
      </p:sp>
      <p:sp>
        <p:nvSpPr>
          <p:cNvPr id="515" name="Google Shape;515;p85"/>
          <p:cNvSpPr txBox="1"/>
          <p:nvPr/>
        </p:nvSpPr>
        <p:spPr>
          <a:xfrm>
            <a:off x="504000" y="1769040"/>
            <a:ext cx="9071640" cy="479916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zxx" sz="3200" strike="noStrike">
                <a:latin typeface="Arial"/>
                <a:ea typeface="Arial"/>
                <a:cs typeface="Arial"/>
                <a:sym typeface="Arial"/>
              </a:rPr>
              <a:t>Suppose that </a:t>
            </a:r>
            <a:r>
              <a:rPr b="1" i="1" lang="zxx" sz="3200" strike="noStrike">
                <a:latin typeface="Arial"/>
                <a:ea typeface="Arial"/>
                <a:cs typeface="Arial"/>
                <a:sym typeface="Arial"/>
              </a:rPr>
              <a:t>A ≻ B ≻ C ≻ D</a:t>
            </a:r>
            <a:r>
              <a:rPr b="0" lang="zxx" sz="3200" strike="noStrike">
                <a:latin typeface="Arial"/>
                <a:ea typeface="Arial"/>
                <a:cs typeface="Arial"/>
                <a:sym typeface="Arial"/>
              </a:rPr>
              <a:t> and that the vNM utilities of these prizes satisfy</a:t>
            </a:r>
            <a:r>
              <a:rPr b="1" i="1" lang="zxx" sz="3200" strike="noStrike">
                <a:latin typeface="Arial"/>
                <a:ea typeface="Arial"/>
                <a:cs typeface="Arial"/>
                <a:sym typeface="Arial"/>
              </a:rPr>
              <a:t>                        v(A) + v(D) = v(B) + v(C)</a:t>
            </a:r>
            <a:r>
              <a:rPr b="0" lang="zxx" sz="3200" strike="noStrike">
                <a:latin typeface="Arial"/>
                <a:ea typeface="Arial"/>
                <a:cs typeface="Arial"/>
                <a:sym typeface="Arial"/>
              </a:rPr>
              <a:t>,                              then </a:t>
            </a:r>
            <a:r>
              <a:rPr b="1" i="1" lang="zxx" sz="3200" strike="noStrike">
                <a:latin typeface="Arial"/>
                <a:ea typeface="Arial"/>
                <a:cs typeface="Arial"/>
                <a:sym typeface="Arial"/>
              </a:rPr>
              <a:t>(1/2B, 1/2C)</a:t>
            </a:r>
            <a:r>
              <a:rPr b="0" lang="zxx" sz="3200" strike="noStrike">
                <a:latin typeface="Arial"/>
                <a:ea typeface="Arial"/>
                <a:cs typeface="Arial"/>
                <a:sym typeface="Arial"/>
              </a:rPr>
              <a:t> should be preferred to </a:t>
            </a:r>
            <a:r>
              <a:rPr b="1" i="1" lang="zxx" sz="3200" strike="noStrike">
                <a:latin typeface="Arial"/>
                <a:ea typeface="Arial"/>
                <a:cs typeface="Arial"/>
                <a:sym typeface="Arial"/>
              </a:rPr>
              <a:t>(1/2A,1/2D)</a:t>
            </a:r>
            <a:r>
              <a:rPr b="0" lang="zxx" sz="3200" strike="noStrike">
                <a:latin typeface="Arial"/>
                <a:ea typeface="Arial"/>
                <a:cs typeface="Arial"/>
                <a:sym typeface="Arial"/>
              </a:rPr>
              <a:t> because, although they have the same expected utility, the former has the smaller utility variance</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zxx" sz="3200" strike="noStrike">
                <a:latin typeface="Arial"/>
                <a:ea typeface="Arial"/>
                <a:cs typeface="Arial"/>
                <a:sym typeface="Arial"/>
              </a:rPr>
              <a:t>Fallacy!</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Misinterpretation of utility: preferences precede the utility function</a:t>
            </a:r>
            <a:endParaRPr b="0" i="0" sz="2800" u="none" cap="none" strike="noStrike">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2"/>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zxx" sz="4400" u="none" cap="none" strike="noStrike">
                <a:latin typeface="Arial"/>
                <a:ea typeface="Arial"/>
                <a:cs typeface="Arial"/>
                <a:sym typeface="Arial"/>
              </a:rPr>
              <a:t>Lotteries</a:t>
            </a:r>
            <a:endParaRPr b="0" i="0" sz="4400" u="none" cap="none" strike="noStrike">
              <a:latin typeface="Arial"/>
              <a:ea typeface="Arial"/>
              <a:cs typeface="Arial"/>
              <a:sym typeface="Arial"/>
            </a:endParaRPr>
          </a:p>
        </p:txBody>
      </p:sp>
      <p:sp>
        <p:nvSpPr>
          <p:cNvPr id="148" name="Google Shape;148;p32"/>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i="0" lang="zxx" sz="3200" u="none" cap="none" strike="noStrike">
                <a:latin typeface="Arial"/>
                <a:ea typeface="Arial"/>
                <a:cs typeface="Arial"/>
                <a:sym typeface="Arial"/>
              </a:rPr>
              <a:t>We will be interested in preferences and choices over the set of lotteries </a:t>
            </a:r>
            <a:endParaRPr b="0" i="0" sz="3200" u="none" cap="none" strike="noStrike">
              <a:latin typeface="Arial"/>
              <a:ea typeface="Arial"/>
              <a:cs typeface="Arial"/>
              <a:sym typeface="Arial"/>
            </a:endParaRPr>
          </a:p>
        </p:txBody>
      </p:sp>
      <p:pic>
        <p:nvPicPr>
          <p:cNvPr id="149" name="Google Shape;149;p32"/>
          <p:cNvPicPr preferRelativeResize="0"/>
          <p:nvPr/>
        </p:nvPicPr>
        <p:blipFill rotWithShape="1">
          <a:blip r:embed="rId3">
            <a:alphaModFix/>
          </a:blip>
          <a:srcRect b="0" l="0" r="0" t="0"/>
          <a:stretch/>
        </p:blipFill>
        <p:spPr>
          <a:xfrm>
            <a:off x="728640" y="3407760"/>
            <a:ext cx="8004960" cy="285444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19" name="Shape 519"/>
        <p:cNvGrpSpPr/>
        <p:nvPr/>
      </p:nvGrpSpPr>
      <p:grpSpPr>
        <a:xfrm>
          <a:off x="0" y="0"/>
          <a:ext cx="0" cy="0"/>
          <a:chOff x="0" y="0"/>
          <a:chExt cx="0" cy="0"/>
        </a:xfrm>
      </p:grpSpPr>
      <p:sp>
        <p:nvSpPr>
          <p:cNvPr id="520" name="Google Shape;520;p86"/>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V or F</a:t>
            </a:r>
            <a:endParaRPr b="0" sz="4400" strike="noStrike">
              <a:latin typeface="Arial"/>
              <a:ea typeface="Arial"/>
              <a:cs typeface="Arial"/>
              <a:sym typeface="Arial"/>
            </a:endParaRPr>
          </a:p>
        </p:txBody>
      </p:sp>
      <p:sp>
        <p:nvSpPr>
          <p:cNvPr id="521" name="Google Shape;521;p86"/>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zxx" sz="3200" strike="noStrike">
                <a:latin typeface="Arial"/>
                <a:ea typeface="Arial"/>
                <a:cs typeface="Arial"/>
                <a:sym typeface="Arial"/>
              </a:rPr>
              <a:t>Suppose that </a:t>
            </a:r>
            <a:r>
              <a:rPr b="1" i="1" lang="zxx" sz="3200" strike="noStrike">
                <a:latin typeface="Arial"/>
                <a:ea typeface="Arial"/>
                <a:cs typeface="Arial"/>
                <a:sym typeface="Arial"/>
              </a:rPr>
              <a:t>A ≻ B ≻ C ≻ D</a:t>
            </a:r>
            <a:r>
              <a:rPr b="0" lang="zxx" sz="3200" strike="noStrike">
                <a:latin typeface="Arial"/>
                <a:ea typeface="Arial"/>
                <a:cs typeface="Arial"/>
                <a:sym typeface="Arial"/>
              </a:rPr>
              <a:t> and that the vNM utility function has the property that </a:t>
            </a:r>
            <a:r>
              <a:rPr b="1" i="1" lang="zxx" sz="3200" strike="noStrike">
                <a:latin typeface="Arial"/>
                <a:ea typeface="Arial"/>
                <a:cs typeface="Arial"/>
                <a:sym typeface="Arial"/>
              </a:rPr>
              <a:t>v(A)-v(B) &gt; v(C)-v(D)</a:t>
            </a:r>
            <a:r>
              <a:rPr b="0" lang="zxx" sz="3200" strike="noStrike">
                <a:latin typeface="Arial"/>
                <a:ea typeface="Arial"/>
                <a:cs typeface="Arial"/>
                <a:sym typeface="Arial"/>
              </a:rPr>
              <a:t>, then the change from </a:t>
            </a:r>
            <a:r>
              <a:rPr b="1" i="1" lang="zxx" sz="3200" strike="noStrike">
                <a:latin typeface="Arial"/>
                <a:ea typeface="Arial"/>
                <a:cs typeface="Arial"/>
                <a:sym typeface="Arial"/>
              </a:rPr>
              <a:t>B</a:t>
            </a:r>
            <a:r>
              <a:rPr b="0" lang="zxx" sz="3200" strike="noStrike">
                <a:latin typeface="Arial"/>
                <a:ea typeface="Arial"/>
                <a:cs typeface="Arial"/>
                <a:sym typeface="Arial"/>
              </a:rPr>
              <a:t> to </a:t>
            </a:r>
            <a:r>
              <a:rPr b="1" i="1" lang="zxx" sz="3200" strike="noStrike">
                <a:latin typeface="Arial"/>
                <a:ea typeface="Arial"/>
                <a:cs typeface="Arial"/>
                <a:sym typeface="Arial"/>
              </a:rPr>
              <a:t>A</a:t>
            </a:r>
            <a:r>
              <a:rPr b="0" lang="zxx" sz="3200" strike="noStrike">
                <a:latin typeface="Arial"/>
                <a:ea typeface="Arial"/>
                <a:cs typeface="Arial"/>
                <a:sym typeface="Arial"/>
              </a:rPr>
              <a:t> is more preferred than the change from </a:t>
            </a:r>
            <a:r>
              <a:rPr b="1" i="1" lang="zxx" sz="3200" strike="noStrike">
                <a:latin typeface="Arial"/>
                <a:ea typeface="Arial"/>
                <a:cs typeface="Arial"/>
                <a:sym typeface="Arial"/>
              </a:rPr>
              <a:t>D</a:t>
            </a:r>
            <a:r>
              <a:rPr b="0" lang="zxx" sz="3200" strike="noStrike">
                <a:latin typeface="Arial"/>
                <a:ea typeface="Arial"/>
                <a:cs typeface="Arial"/>
                <a:sym typeface="Arial"/>
              </a:rPr>
              <a:t> to </a:t>
            </a:r>
            <a:r>
              <a:rPr b="1" i="1" lang="zxx" sz="3200" strike="noStrike">
                <a:latin typeface="Arial"/>
                <a:ea typeface="Arial"/>
                <a:cs typeface="Arial"/>
                <a:sym typeface="Arial"/>
              </a:rPr>
              <a:t>C</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zxx" sz="3200" strike="noStrike">
                <a:latin typeface="Arial"/>
                <a:ea typeface="Arial"/>
                <a:cs typeface="Arial"/>
                <a:sym typeface="Arial"/>
              </a:rPr>
              <a:t>Fallacy!</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if </a:t>
            </a:r>
            <a:r>
              <a:rPr b="1" i="1" lang="zxx" sz="2800" u="none" cap="none" strike="noStrike">
                <a:latin typeface="Arial"/>
                <a:ea typeface="Arial"/>
                <a:cs typeface="Arial"/>
                <a:sym typeface="Arial"/>
              </a:rPr>
              <a:t>D</a:t>
            </a:r>
            <a:r>
              <a:rPr b="0" i="0" lang="zxx" sz="2800" u="none" cap="none" strike="noStrike">
                <a:latin typeface="Arial"/>
                <a:ea typeface="Arial"/>
                <a:cs typeface="Arial"/>
                <a:sym typeface="Arial"/>
              </a:rPr>
              <a:t> is “death”... :) </a:t>
            </a:r>
            <a:endParaRPr b="0" i="0" sz="2800" u="none" cap="none" strike="noStrike">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87"/>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Interpersonal comparison of utility</a:t>
            </a:r>
            <a:endParaRPr b="0" sz="4400" strike="noStrike">
              <a:latin typeface="Arial"/>
              <a:ea typeface="Arial"/>
              <a:cs typeface="Arial"/>
              <a:sym typeface="Arial"/>
            </a:endParaRPr>
          </a:p>
        </p:txBody>
      </p:sp>
      <p:sp>
        <p:nvSpPr>
          <p:cNvPr id="527" name="Google Shape;527;p87"/>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zxx" sz="3200" strike="noStrike">
                <a:latin typeface="Arial"/>
                <a:ea typeface="Arial"/>
                <a:cs typeface="Arial"/>
                <a:sym typeface="Arial"/>
              </a:rPr>
              <a:t>Very hard to define a universal value of utility</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It changes from person to person</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a gamble of $1 between a rich and a poor person</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possible way to deal with it: normalize the maximum value to 1 and the lowest to 0</a:t>
            </a:r>
            <a:endParaRPr b="0" i="0" sz="28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7">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3"/>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zxx" sz="4400" u="none" cap="none" strike="noStrike">
                <a:latin typeface="Arial"/>
                <a:ea typeface="Arial"/>
                <a:cs typeface="Arial"/>
                <a:sym typeface="Arial"/>
              </a:rPr>
              <a:t>Lotteries</a:t>
            </a:r>
            <a:endParaRPr b="0" i="0" sz="4400" u="none" cap="none" strike="noStrike">
              <a:latin typeface="Arial"/>
              <a:ea typeface="Arial"/>
              <a:cs typeface="Arial"/>
              <a:sym typeface="Arial"/>
            </a:endParaRPr>
          </a:p>
        </p:txBody>
      </p:sp>
      <p:sp>
        <p:nvSpPr>
          <p:cNvPr id="155" name="Google Shape;155;p33"/>
          <p:cNvSpPr txBox="1"/>
          <p:nvPr/>
        </p:nvSpPr>
        <p:spPr>
          <a:xfrm>
            <a:off x="504000" y="1769040"/>
            <a:ext cx="921600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i="0" lang="zxx" sz="3200" u="none" cap="none" strike="noStrike">
                <a:latin typeface="Arial"/>
                <a:ea typeface="Arial"/>
                <a:cs typeface="Arial"/>
                <a:sym typeface="Arial"/>
              </a:rPr>
              <a:t>Let </a:t>
            </a:r>
            <a:r>
              <a:rPr b="1" i="1" lang="zxx" sz="3200" u="none" cap="none" strike="noStrike">
                <a:latin typeface="Arial"/>
                <a:ea typeface="Arial"/>
                <a:cs typeface="Arial"/>
                <a:sym typeface="Arial"/>
              </a:rPr>
              <a:t>Z</a:t>
            </a:r>
            <a:r>
              <a:rPr b="0" i="0" lang="zxx" sz="3200" u="none" cap="none" strike="noStrike">
                <a:latin typeface="Arial"/>
                <a:ea typeface="Arial"/>
                <a:cs typeface="Arial"/>
                <a:sym typeface="Arial"/>
              </a:rPr>
              <a:t> be a set of consequences (prizes)</a:t>
            </a:r>
            <a:endParaRPr b="0" i="0" sz="3200" u="none" cap="none"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for now, </a:t>
            </a:r>
            <a:r>
              <a:rPr b="1" i="1" lang="zxx" sz="2800" u="none" cap="none" strike="noStrike">
                <a:latin typeface="Arial"/>
                <a:ea typeface="Arial"/>
                <a:cs typeface="Arial"/>
                <a:sym typeface="Arial"/>
              </a:rPr>
              <a:t>Z</a:t>
            </a:r>
            <a:r>
              <a:rPr b="0" i="0" lang="zxx" sz="2800" u="none" cap="none" strike="noStrike">
                <a:latin typeface="Arial"/>
                <a:ea typeface="Arial"/>
                <a:cs typeface="Arial"/>
                <a:sym typeface="Arial"/>
              </a:rPr>
              <a:t> is finite </a:t>
            </a:r>
            <a:endParaRPr b="0" i="0" sz="2800" u="none" cap="none" strike="noStrike">
              <a:latin typeface="Arial"/>
              <a:ea typeface="Arial"/>
              <a:cs typeface="Arial"/>
              <a:sym typeface="Arial"/>
            </a:endParaRPr>
          </a:p>
          <a:p>
            <a:pPr indent="-324000" lvl="0" marL="432000" marR="0" rtl="0" algn="l">
              <a:spcBef>
                <a:spcPts val="1134"/>
              </a:spcBef>
              <a:spcAft>
                <a:spcPts val="0"/>
              </a:spcAft>
              <a:buClr>
                <a:srgbClr val="000000"/>
              </a:buClr>
              <a:buSzPts val="1440"/>
              <a:buFont typeface="Noto Sans Symbols"/>
              <a:buChar char="●"/>
            </a:pPr>
            <a:r>
              <a:rPr b="0" i="0" lang="zxx" sz="3200" u="none" cap="none" strike="noStrike">
                <a:latin typeface="Arial"/>
                <a:ea typeface="Arial"/>
                <a:cs typeface="Arial"/>
                <a:sym typeface="Arial"/>
              </a:rPr>
              <a:t> A lottery is a probability measure on </a:t>
            </a:r>
            <a:r>
              <a:rPr b="1" i="1" lang="zxx" sz="3200" u="none" cap="none" strike="noStrike">
                <a:latin typeface="Arial"/>
                <a:ea typeface="Arial"/>
                <a:cs typeface="Arial"/>
                <a:sym typeface="Arial"/>
              </a:rPr>
              <a:t>Z</a:t>
            </a:r>
            <a:endParaRPr b="0" i="0" sz="3200" u="none" cap="none"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a lottery </a:t>
            </a:r>
            <a:r>
              <a:rPr b="1" i="1" lang="zxx" sz="2800" u="none" cap="none" strike="noStrike">
                <a:latin typeface="Arial"/>
                <a:ea typeface="Arial"/>
                <a:cs typeface="Arial"/>
                <a:sym typeface="Arial"/>
              </a:rPr>
              <a:t>p</a:t>
            </a:r>
            <a:r>
              <a:rPr b="0" i="0" lang="zxx" sz="2800" u="none" cap="none" strike="noStrike">
                <a:latin typeface="Arial"/>
                <a:ea typeface="Arial"/>
                <a:cs typeface="Arial"/>
                <a:sym typeface="Arial"/>
              </a:rPr>
              <a:t> is a function that assigns a nonnegative number </a:t>
            </a:r>
            <a:r>
              <a:rPr b="1" i="1" lang="zxx" sz="2800" u="none" cap="none" strike="noStrike">
                <a:latin typeface="Arial"/>
                <a:ea typeface="Arial"/>
                <a:cs typeface="Arial"/>
                <a:sym typeface="Arial"/>
              </a:rPr>
              <a:t>p(z)</a:t>
            </a:r>
            <a:r>
              <a:rPr b="0" i="0" lang="zxx" sz="2800" u="none" cap="none" strike="noStrike">
                <a:latin typeface="Arial"/>
                <a:ea typeface="Arial"/>
                <a:cs typeface="Arial"/>
                <a:sym typeface="Arial"/>
              </a:rPr>
              <a:t> to each prize </a:t>
            </a:r>
            <a:r>
              <a:rPr b="1" i="1" lang="zxx" sz="2800" u="none" cap="none" strike="noStrike">
                <a:latin typeface="Arial"/>
                <a:ea typeface="Arial"/>
                <a:cs typeface="Arial"/>
                <a:sym typeface="Arial"/>
              </a:rPr>
              <a:t>z</a:t>
            </a:r>
            <a:r>
              <a:rPr b="0" i="0" lang="zxx" sz="2800" u="none" cap="none" strike="noStrike">
                <a:latin typeface="Arial"/>
                <a:ea typeface="Arial"/>
                <a:cs typeface="Arial"/>
                <a:sym typeface="Arial"/>
              </a:rPr>
              <a:t>, where </a:t>
            </a:r>
            <a:r>
              <a:rPr b="1" i="1" lang="zxx" sz="2800" u="none" cap="none" strike="noStrike">
                <a:latin typeface="Arial"/>
                <a:ea typeface="Arial"/>
                <a:cs typeface="Arial"/>
                <a:sym typeface="Arial"/>
              </a:rPr>
              <a:t>Σ</a:t>
            </a:r>
            <a:r>
              <a:rPr b="1" baseline="-25000" i="1" lang="zxx" sz="2800" u="none" cap="none" strike="noStrike">
                <a:latin typeface="Arial"/>
                <a:ea typeface="Arial"/>
                <a:cs typeface="Arial"/>
                <a:sym typeface="Arial"/>
              </a:rPr>
              <a:t>z∈Z</a:t>
            </a:r>
            <a:r>
              <a:rPr b="1" i="1" lang="zxx" sz="2800" u="none" cap="none" strike="noStrike">
                <a:latin typeface="Arial"/>
                <a:ea typeface="Arial"/>
                <a:cs typeface="Arial"/>
                <a:sym typeface="Arial"/>
              </a:rPr>
              <a:t>p(z) = 1</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The number </a:t>
            </a:r>
            <a:r>
              <a:rPr b="1" i="1" lang="zxx" sz="2800" u="none" cap="none" strike="noStrike">
                <a:latin typeface="Arial"/>
                <a:ea typeface="Arial"/>
                <a:cs typeface="Arial"/>
                <a:sym typeface="Arial"/>
              </a:rPr>
              <a:t>p(z)</a:t>
            </a:r>
            <a:r>
              <a:rPr b="0" i="0" lang="zxx" sz="2800" u="none" cap="none" strike="noStrike">
                <a:latin typeface="Arial"/>
                <a:ea typeface="Arial"/>
                <a:cs typeface="Arial"/>
                <a:sym typeface="Arial"/>
              </a:rPr>
              <a:t> is taken to be the objective probability of obtaining the prize </a:t>
            </a:r>
            <a:r>
              <a:rPr b="1" i="1" lang="zxx" sz="2800" u="none" cap="none" strike="noStrike">
                <a:latin typeface="Arial"/>
                <a:ea typeface="Arial"/>
                <a:cs typeface="Arial"/>
                <a:sym typeface="Arial"/>
              </a:rPr>
              <a:t>z</a:t>
            </a:r>
            <a:r>
              <a:rPr b="0" i="0" lang="zxx" sz="2800" u="none" cap="none" strike="noStrike">
                <a:latin typeface="Arial"/>
                <a:ea typeface="Arial"/>
                <a:cs typeface="Arial"/>
                <a:sym typeface="Arial"/>
              </a:rPr>
              <a:t> given the lottery </a:t>
            </a:r>
            <a:r>
              <a:rPr b="1" i="1" lang="zxx" sz="2800" u="none" cap="none" strike="noStrike">
                <a:latin typeface="Arial"/>
                <a:ea typeface="Arial"/>
                <a:cs typeface="Arial"/>
                <a:sym typeface="Arial"/>
              </a:rPr>
              <a:t>p</a:t>
            </a:r>
            <a:endParaRPr b="0" i="0" sz="28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4"/>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zxx" sz="4400" u="none" cap="none" strike="noStrike">
                <a:latin typeface="Arial"/>
                <a:ea typeface="Arial"/>
                <a:cs typeface="Arial"/>
                <a:sym typeface="Arial"/>
              </a:rPr>
              <a:t>Lotteries</a:t>
            </a:r>
            <a:endParaRPr b="0" i="0" sz="4400" u="none" cap="none" strike="noStrike">
              <a:latin typeface="Arial"/>
              <a:ea typeface="Arial"/>
              <a:cs typeface="Arial"/>
              <a:sym typeface="Arial"/>
            </a:endParaRPr>
          </a:p>
        </p:txBody>
      </p:sp>
      <p:pic>
        <p:nvPicPr>
          <p:cNvPr id="161" name="Google Shape;161;p34"/>
          <p:cNvPicPr preferRelativeResize="0"/>
          <p:nvPr/>
        </p:nvPicPr>
        <p:blipFill rotWithShape="1">
          <a:blip r:embed="rId3">
            <a:alphaModFix/>
          </a:blip>
          <a:srcRect b="0" l="0" r="0" t="0"/>
          <a:stretch/>
        </p:blipFill>
        <p:spPr>
          <a:xfrm>
            <a:off x="792000" y="2772000"/>
            <a:ext cx="8004960" cy="2854440"/>
          </a:xfrm>
          <a:prstGeom prst="rect">
            <a:avLst/>
          </a:prstGeom>
          <a:noFill/>
          <a:ln>
            <a:noFill/>
          </a:ln>
        </p:spPr>
      </p:pic>
      <p:sp>
        <p:nvSpPr>
          <p:cNvPr id="162" name="Google Shape;162;p34"/>
          <p:cNvSpPr/>
          <p:nvPr/>
        </p:nvSpPr>
        <p:spPr>
          <a:xfrm>
            <a:off x="3924000" y="3744000"/>
            <a:ext cx="4680000" cy="360000"/>
          </a:xfrm>
          <a:prstGeom prst="rect">
            <a:avLst/>
          </a:prstGeom>
          <a:noFill/>
          <a:ln cap="flat" cmpd="sng" w="360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4"/>
          <p:cNvSpPr txBox="1"/>
          <p:nvPr/>
        </p:nvSpPr>
        <p:spPr>
          <a:xfrm>
            <a:off x="8676000" y="3780000"/>
            <a:ext cx="720000" cy="6429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zxx" sz="3200" u="none" cap="none" strike="noStrike">
                <a:solidFill>
                  <a:srgbClr val="FF0000"/>
                </a:solidFill>
                <a:latin typeface="Arial"/>
                <a:ea typeface="Arial"/>
                <a:cs typeface="Arial"/>
                <a:sym typeface="Arial"/>
              </a:rPr>
              <a:t>Z</a:t>
            </a:r>
            <a:r>
              <a:rPr b="1" baseline="-25000" i="1" lang="zxx" sz="3200" u="none" cap="none" strike="noStrike">
                <a:solidFill>
                  <a:srgbClr val="FF0000"/>
                </a:solidFill>
                <a:latin typeface="Arial"/>
                <a:ea typeface="Arial"/>
                <a:cs typeface="Arial"/>
                <a:sym typeface="Arial"/>
              </a:rPr>
              <a:t>a</a:t>
            </a:r>
            <a:endParaRPr b="0" sz="3200" strike="noStrike">
              <a:latin typeface="Arial"/>
              <a:ea typeface="Arial"/>
              <a:cs typeface="Arial"/>
              <a:sym typeface="Arial"/>
            </a:endParaRPr>
          </a:p>
        </p:txBody>
      </p:sp>
      <p:sp>
        <p:nvSpPr>
          <p:cNvPr id="164" name="Google Shape;164;p34"/>
          <p:cNvSpPr/>
          <p:nvPr/>
        </p:nvSpPr>
        <p:spPr>
          <a:xfrm>
            <a:off x="3915000" y="5148000"/>
            <a:ext cx="4680000" cy="360000"/>
          </a:xfrm>
          <a:prstGeom prst="rect">
            <a:avLst/>
          </a:prstGeom>
          <a:noFill/>
          <a:ln cap="flat" cmpd="sng" w="36000">
            <a:solidFill>
              <a:srgbClr val="0000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4"/>
          <p:cNvSpPr txBox="1"/>
          <p:nvPr/>
        </p:nvSpPr>
        <p:spPr>
          <a:xfrm>
            <a:off x="8667000" y="5184000"/>
            <a:ext cx="720000" cy="6429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zxx" sz="3200" strike="noStrike">
                <a:solidFill>
                  <a:srgbClr val="0000CC"/>
                </a:solidFill>
                <a:latin typeface="Arial"/>
                <a:ea typeface="Arial"/>
                <a:cs typeface="Arial"/>
                <a:sym typeface="Arial"/>
              </a:rPr>
              <a:t>Z</a:t>
            </a:r>
            <a:r>
              <a:rPr b="1" baseline="-25000" i="1" lang="zxx" sz="3200" strike="noStrike">
                <a:solidFill>
                  <a:srgbClr val="0000CC"/>
                </a:solidFill>
                <a:latin typeface="Arial"/>
                <a:ea typeface="Arial"/>
                <a:cs typeface="Arial"/>
                <a:sym typeface="Arial"/>
              </a:rPr>
              <a:t>b</a:t>
            </a:r>
            <a:endParaRPr b="0" sz="3200" strike="noStrike">
              <a:latin typeface="Arial"/>
              <a:ea typeface="Arial"/>
              <a:cs typeface="Arial"/>
              <a:sym typeface="Arial"/>
            </a:endParaRPr>
          </a:p>
        </p:txBody>
      </p:sp>
      <p:sp>
        <p:nvSpPr>
          <p:cNvPr id="166" name="Google Shape;166;p34"/>
          <p:cNvSpPr/>
          <p:nvPr/>
        </p:nvSpPr>
        <p:spPr>
          <a:xfrm>
            <a:off x="3915000" y="3303000"/>
            <a:ext cx="4680000" cy="360000"/>
          </a:xfrm>
          <a:prstGeom prst="rect">
            <a:avLst/>
          </a:prstGeom>
          <a:noFill/>
          <a:ln cap="flat" cmpd="sng" w="360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4"/>
          <p:cNvSpPr txBox="1"/>
          <p:nvPr/>
        </p:nvSpPr>
        <p:spPr>
          <a:xfrm>
            <a:off x="8739000" y="3015000"/>
            <a:ext cx="801000" cy="6429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zxx" sz="3200" strike="noStrike">
                <a:solidFill>
                  <a:srgbClr val="FF0000"/>
                </a:solidFill>
                <a:latin typeface="Arial"/>
                <a:ea typeface="Arial"/>
                <a:cs typeface="Arial"/>
                <a:sym typeface="Arial"/>
              </a:rPr>
              <a:t>p</a:t>
            </a:r>
            <a:r>
              <a:rPr b="1" baseline="-25000" i="1" lang="zxx" sz="3200" strike="noStrike">
                <a:solidFill>
                  <a:srgbClr val="FF0000"/>
                </a:solidFill>
                <a:latin typeface="Arial"/>
                <a:ea typeface="Arial"/>
                <a:cs typeface="Arial"/>
                <a:sym typeface="Arial"/>
              </a:rPr>
              <a:t>a</a:t>
            </a:r>
            <a:endParaRPr b="0" sz="3200" strike="noStrike">
              <a:latin typeface="Arial"/>
              <a:ea typeface="Arial"/>
              <a:cs typeface="Arial"/>
              <a:sym typeface="Arial"/>
            </a:endParaRPr>
          </a:p>
        </p:txBody>
      </p:sp>
      <p:sp>
        <p:nvSpPr>
          <p:cNvPr id="168" name="Google Shape;168;p34"/>
          <p:cNvSpPr/>
          <p:nvPr/>
        </p:nvSpPr>
        <p:spPr>
          <a:xfrm>
            <a:off x="3906360" y="4716000"/>
            <a:ext cx="4680000" cy="360000"/>
          </a:xfrm>
          <a:prstGeom prst="rect">
            <a:avLst/>
          </a:prstGeom>
          <a:noFill/>
          <a:ln cap="flat" cmpd="sng" w="36000">
            <a:solidFill>
              <a:srgbClr val="0000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4"/>
          <p:cNvSpPr txBox="1"/>
          <p:nvPr/>
        </p:nvSpPr>
        <p:spPr>
          <a:xfrm>
            <a:off x="8730360" y="4428000"/>
            <a:ext cx="801000" cy="6429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zxx" sz="3200" strike="noStrike">
                <a:solidFill>
                  <a:srgbClr val="0000FF"/>
                </a:solidFill>
                <a:latin typeface="Arial"/>
                <a:ea typeface="Arial"/>
                <a:cs typeface="Arial"/>
                <a:sym typeface="Arial"/>
              </a:rPr>
              <a:t>p</a:t>
            </a:r>
            <a:r>
              <a:rPr b="1" baseline="-25000" i="1" lang="zxx" sz="3200" strike="noStrike">
                <a:solidFill>
                  <a:srgbClr val="0000FF"/>
                </a:solidFill>
                <a:latin typeface="Arial"/>
                <a:ea typeface="Arial"/>
                <a:cs typeface="Arial"/>
                <a:sym typeface="Arial"/>
              </a:rPr>
              <a:t>b</a:t>
            </a:r>
            <a:endParaRPr b="0" sz="3200" strike="noStrike">
              <a:latin typeface="Arial"/>
              <a:ea typeface="Arial"/>
              <a:cs typeface="Arial"/>
              <a:sym typeface="Arial"/>
            </a:endParaRPr>
          </a:p>
        </p:txBody>
      </p:sp>
      <p:sp>
        <p:nvSpPr>
          <p:cNvPr id="170" name="Google Shape;170;p34"/>
          <p:cNvSpPr txBox="1"/>
          <p:nvPr/>
        </p:nvSpPr>
        <p:spPr>
          <a:xfrm>
            <a:off x="5220000" y="1980000"/>
            <a:ext cx="2340000" cy="6429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zxx" sz="3200" strike="noStrike">
                <a:solidFill>
                  <a:srgbClr val="FF0000"/>
                </a:solidFill>
                <a:latin typeface="Arial"/>
                <a:ea typeface="Arial"/>
                <a:cs typeface="Arial"/>
                <a:sym typeface="Arial"/>
              </a:rPr>
              <a:t>p</a:t>
            </a:r>
            <a:r>
              <a:rPr b="1" baseline="-25000" i="1" lang="zxx" sz="3200" strike="noStrike">
                <a:solidFill>
                  <a:srgbClr val="FF0000"/>
                </a:solidFill>
                <a:latin typeface="Arial"/>
                <a:ea typeface="Arial"/>
                <a:cs typeface="Arial"/>
                <a:sym typeface="Arial"/>
              </a:rPr>
              <a:t>a</a:t>
            </a:r>
            <a:r>
              <a:rPr b="1" i="1" lang="zxx" sz="3200" strike="noStrike">
                <a:solidFill>
                  <a:srgbClr val="FF0000"/>
                </a:solidFill>
                <a:latin typeface="Arial"/>
                <a:ea typeface="Arial"/>
                <a:cs typeface="Arial"/>
                <a:sym typeface="Arial"/>
              </a:rPr>
              <a:t>(0) = 0.9</a:t>
            </a:r>
            <a:endParaRPr b="0" sz="3200" strike="noStrike">
              <a:latin typeface="Arial"/>
              <a:ea typeface="Arial"/>
              <a:cs typeface="Arial"/>
              <a:sym typeface="Arial"/>
            </a:endParaRPr>
          </a:p>
        </p:txBody>
      </p:sp>
      <p:sp>
        <p:nvSpPr>
          <p:cNvPr id="171" name="Google Shape;171;p34"/>
          <p:cNvSpPr/>
          <p:nvPr/>
        </p:nvSpPr>
        <p:spPr>
          <a:xfrm>
            <a:off x="4500000" y="2520000"/>
            <a:ext cx="1980360" cy="1080360"/>
          </a:xfrm>
          <a:custGeom>
            <a:rect b="b" l="l" r="r" t="t"/>
            <a:pathLst>
              <a:path extrusionOk="0" h="3001" w="5501">
                <a:moveTo>
                  <a:pt x="5500" y="0"/>
                </a:moveTo>
                <a:lnTo>
                  <a:pt x="0" y="3000"/>
                </a:lnTo>
              </a:path>
            </a:pathLst>
          </a:custGeom>
          <a:noFill/>
          <a:ln cap="flat" cmpd="sng" w="36000">
            <a:solidFill>
              <a:srgbClr val="FF0000"/>
            </a:solidFill>
            <a:prstDash val="solid"/>
            <a:round/>
            <a:headEnd len="sm" w="sm" type="none"/>
            <a:tailEnd len="med" w="med" type="triangle"/>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5"/>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Lotteries</a:t>
            </a:r>
            <a:endParaRPr b="0" sz="4400" strike="noStrike">
              <a:latin typeface="Arial"/>
              <a:ea typeface="Arial"/>
              <a:cs typeface="Arial"/>
              <a:sym typeface="Arial"/>
            </a:endParaRPr>
          </a:p>
        </p:txBody>
      </p:sp>
      <p:sp>
        <p:nvSpPr>
          <p:cNvPr id="177" name="Google Shape;177;p35"/>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zxx" sz="3200" strike="noStrike">
                <a:latin typeface="Arial"/>
                <a:ea typeface="Arial"/>
                <a:cs typeface="Arial"/>
                <a:sym typeface="Arial"/>
              </a:rPr>
              <a:t>Which lottery do you prefer?</a:t>
            </a:r>
            <a:endParaRPr b="0" sz="3200" strike="noStrike">
              <a:latin typeface="Arial"/>
              <a:ea typeface="Arial"/>
              <a:cs typeface="Arial"/>
              <a:sym typeface="Arial"/>
            </a:endParaRPr>
          </a:p>
        </p:txBody>
      </p:sp>
      <p:pic>
        <p:nvPicPr>
          <p:cNvPr id="178" name="Google Shape;178;p35"/>
          <p:cNvPicPr preferRelativeResize="0"/>
          <p:nvPr/>
        </p:nvPicPr>
        <p:blipFill rotWithShape="1">
          <a:blip r:embed="rId3">
            <a:alphaModFix/>
          </a:blip>
          <a:srcRect b="0" l="0" r="0" t="0"/>
          <a:stretch/>
        </p:blipFill>
        <p:spPr>
          <a:xfrm>
            <a:off x="2196000" y="3060000"/>
            <a:ext cx="1892880" cy="1260000"/>
          </a:xfrm>
          <a:prstGeom prst="rect">
            <a:avLst/>
          </a:prstGeom>
          <a:noFill/>
          <a:ln>
            <a:noFill/>
          </a:ln>
        </p:spPr>
      </p:pic>
      <p:sp>
        <p:nvSpPr>
          <p:cNvPr id="179" name="Google Shape;179;p35"/>
          <p:cNvSpPr txBox="1"/>
          <p:nvPr/>
        </p:nvSpPr>
        <p:spPr>
          <a:xfrm>
            <a:off x="2340000" y="4464000"/>
            <a:ext cx="1980000" cy="13741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zxx" sz="2600" strike="noStrike">
                <a:solidFill>
                  <a:srgbClr val="FF0000"/>
                </a:solidFill>
                <a:latin typeface="Arial"/>
                <a:ea typeface="Arial"/>
                <a:cs typeface="Arial"/>
                <a:sym typeface="Arial"/>
              </a:rPr>
              <a:t>Z</a:t>
            </a:r>
            <a:r>
              <a:rPr b="1" baseline="-25000" i="1" lang="zxx" sz="2600" strike="noStrike">
                <a:solidFill>
                  <a:srgbClr val="FF0000"/>
                </a:solidFill>
                <a:latin typeface="Arial"/>
                <a:ea typeface="Arial"/>
                <a:cs typeface="Arial"/>
                <a:sym typeface="Arial"/>
              </a:rPr>
              <a:t>a</a:t>
            </a:r>
            <a:r>
              <a:rPr b="1" i="1" lang="zxx" sz="2600" strike="noStrike">
                <a:solidFill>
                  <a:srgbClr val="FF0000"/>
                </a:solidFill>
                <a:latin typeface="Arial"/>
                <a:ea typeface="Arial"/>
                <a:cs typeface="Arial"/>
                <a:sym typeface="Arial"/>
              </a:rPr>
              <a:t> = {$35}</a:t>
            </a:r>
            <a:endParaRPr b="0" sz="2600" strike="noStrike">
              <a:latin typeface="Arial"/>
              <a:ea typeface="Arial"/>
              <a:cs typeface="Arial"/>
              <a:sym typeface="Arial"/>
            </a:endParaRPr>
          </a:p>
          <a:p>
            <a:pPr indent="0" lvl="0" marL="0" marR="0" rtl="0" algn="l">
              <a:spcBef>
                <a:spcPts val="0"/>
              </a:spcBef>
              <a:spcAft>
                <a:spcPts val="0"/>
              </a:spcAft>
              <a:buNone/>
            </a:pPr>
            <a:r>
              <a:t/>
            </a:r>
            <a:endParaRPr b="0" sz="2600" strike="noStrike">
              <a:latin typeface="Arial"/>
              <a:ea typeface="Arial"/>
              <a:cs typeface="Arial"/>
              <a:sym typeface="Arial"/>
            </a:endParaRPr>
          </a:p>
          <a:p>
            <a:pPr indent="0" lvl="0" marL="0" marR="0" rtl="0" algn="l">
              <a:spcBef>
                <a:spcPts val="0"/>
              </a:spcBef>
              <a:spcAft>
                <a:spcPts val="0"/>
              </a:spcAft>
              <a:buNone/>
            </a:pPr>
            <a:r>
              <a:rPr b="1" i="1" lang="zxx" sz="2600" strike="noStrike">
                <a:solidFill>
                  <a:srgbClr val="FF0000"/>
                </a:solidFill>
                <a:latin typeface="Arial"/>
                <a:ea typeface="Arial"/>
                <a:cs typeface="Arial"/>
                <a:sym typeface="Arial"/>
              </a:rPr>
              <a:t>p</a:t>
            </a:r>
            <a:r>
              <a:rPr b="1" baseline="-25000" i="1" lang="zxx" sz="2600" strike="noStrike">
                <a:solidFill>
                  <a:srgbClr val="FF0000"/>
                </a:solidFill>
                <a:latin typeface="Arial"/>
                <a:ea typeface="Arial"/>
                <a:cs typeface="Arial"/>
                <a:sym typeface="Arial"/>
              </a:rPr>
              <a:t>a</a:t>
            </a:r>
            <a:r>
              <a:rPr b="1" i="1" lang="zxx" sz="2600" strike="noStrike">
                <a:solidFill>
                  <a:srgbClr val="FF0000"/>
                </a:solidFill>
                <a:latin typeface="Arial"/>
                <a:ea typeface="Arial"/>
                <a:cs typeface="Arial"/>
                <a:sym typeface="Arial"/>
              </a:rPr>
              <a:t>($35)=1</a:t>
            </a:r>
            <a:endParaRPr b="0" sz="2600" strike="noStrike">
              <a:latin typeface="Arial"/>
              <a:ea typeface="Arial"/>
              <a:cs typeface="Arial"/>
              <a:sym typeface="Arial"/>
            </a:endParaRPr>
          </a:p>
        </p:txBody>
      </p:sp>
      <p:pic>
        <p:nvPicPr>
          <p:cNvPr id="180" name="Google Shape;180;p35"/>
          <p:cNvPicPr preferRelativeResize="0"/>
          <p:nvPr/>
        </p:nvPicPr>
        <p:blipFill rotWithShape="1">
          <a:blip r:embed="rId3">
            <a:alphaModFix/>
          </a:blip>
          <a:srcRect b="0" l="0" r="0" t="0"/>
          <a:stretch/>
        </p:blipFill>
        <p:spPr>
          <a:xfrm>
            <a:off x="5939640" y="3060000"/>
            <a:ext cx="1892880" cy="1260000"/>
          </a:xfrm>
          <a:prstGeom prst="rect">
            <a:avLst/>
          </a:prstGeom>
          <a:noFill/>
          <a:ln>
            <a:noFill/>
          </a:ln>
        </p:spPr>
      </p:pic>
      <p:sp>
        <p:nvSpPr>
          <p:cNvPr id="181" name="Google Shape;181;p35"/>
          <p:cNvSpPr txBox="1"/>
          <p:nvPr/>
        </p:nvSpPr>
        <p:spPr>
          <a:xfrm>
            <a:off x="6083640" y="4464000"/>
            <a:ext cx="2736360" cy="182844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zxx" sz="2600" strike="noStrike">
                <a:solidFill>
                  <a:srgbClr val="0000FF"/>
                </a:solidFill>
                <a:latin typeface="Arial"/>
                <a:ea typeface="Arial"/>
                <a:cs typeface="Arial"/>
                <a:sym typeface="Arial"/>
              </a:rPr>
              <a:t>Z</a:t>
            </a:r>
            <a:r>
              <a:rPr b="1" baseline="-25000" i="1" lang="zxx" sz="2600" strike="noStrike">
                <a:solidFill>
                  <a:srgbClr val="0000FF"/>
                </a:solidFill>
                <a:latin typeface="Arial"/>
                <a:ea typeface="Arial"/>
                <a:cs typeface="Arial"/>
                <a:sym typeface="Arial"/>
              </a:rPr>
              <a:t>b</a:t>
            </a:r>
            <a:r>
              <a:rPr b="1" i="1" lang="zxx" sz="2600" strike="noStrike">
                <a:solidFill>
                  <a:srgbClr val="0000FF"/>
                </a:solidFill>
                <a:latin typeface="Arial"/>
                <a:ea typeface="Arial"/>
                <a:cs typeface="Arial"/>
                <a:sym typeface="Arial"/>
              </a:rPr>
              <a:t> = {$20,$80}</a:t>
            </a:r>
            <a:endParaRPr b="0" sz="2600" strike="noStrike">
              <a:latin typeface="Arial"/>
              <a:ea typeface="Arial"/>
              <a:cs typeface="Arial"/>
              <a:sym typeface="Arial"/>
            </a:endParaRPr>
          </a:p>
          <a:p>
            <a:pPr indent="0" lvl="0" marL="0" marR="0" rtl="0" algn="l">
              <a:spcBef>
                <a:spcPts val="0"/>
              </a:spcBef>
              <a:spcAft>
                <a:spcPts val="0"/>
              </a:spcAft>
              <a:buNone/>
            </a:pPr>
            <a:r>
              <a:t/>
            </a:r>
            <a:endParaRPr b="0" sz="2600" strike="noStrike">
              <a:latin typeface="Arial"/>
              <a:ea typeface="Arial"/>
              <a:cs typeface="Arial"/>
              <a:sym typeface="Arial"/>
            </a:endParaRPr>
          </a:p>
          <a:p>
            <a:pPr indent="0" lvl="0" marL="0" marR="0" rtl="0" algn="l">
              <a:spcBef>
                <a:spcPts val="0"/>
              </a:spcBef>
              <a:spcAft>
                <a:spcPts val="0"/>
              </a:spcAft>
              <a:buNone/>
            </a:pPr>
            <a:r>
              <a:rPr b="1" i="1" lang="zxx" sz="2600" strike="noStrike">
                <a:solidFill>
                  <a:srgbClr val="0000FF"/>
                </a:solidFill>
                <a:latin typeface="Arial"/>
                <a:ea typeface="Arial"/>
                <a:cs typeface="Arial"/>
                <a:sym typeface="Arial"/>
              </a:rPr>
              <a:t>p</a:t>
            </a:r>
            <a:r>
              <a:rPr b="1" baseline="-25000" i="1" lang="zxx" sz="2600" strike="noStrike">
                <a:solidFill>
                  <a:srgbClr val="0000FF"/>
                </a:solidFill>
                <a:latin typeface="Arial"/>
                <a:ea typeface="Arial"/>
                <a:cs typeface="Arial"/>
                <a:sym typeface="Arial"/>
              </a:rPr>
              <a:t>b</a:t>
            </a:r>
            <a:r>
              <a:rPr b="1" i="1" lang="zxx" sz="2600" strike="noStrike">
                <a:solidFill>
                  <a:srgbClr val="0000FF"/>
                </a:solidFill>
                <a:latin typeface="Arial"/>
                <a:ea typeface="Arial"/>
                <a:cs typeface="Arial"/>
                <a:sym typeface="Arial"/>
              </a:rPr>
              <a:t>($20)=0.75</a:t>
            </a:r>
            <a:endParaRPr b="0" sz="2600" strike="noStrike">
              <a:latin typeface="Arial"/>
              <a:ea typeface="Arial"/>
              <a:cs typeface="Arial"/>
              <a:sym typeface="Arial"/>
            </a:endParaRPr>
          </a:p>
          <a:p>
            <a:pPr indent="0" lvl="0" marL="0" marR="0" rtl="0" algn="l">
              <a:spcBef>
                <a:spcPts val="0"/>
              </a:spcBef>
              <a:spcAft>
                <a:spcPts val="0"/>
              </a:spcAft>
              <a:buNone/>
            </a:pPr>
            <a:r>
              <a:rPr b="1" i="1" lang="zxx" sz="2600" strike="noStrike">
                <a:solidFill>
                  <a:srgbClr val="0000FF"/>
                </a:solidFill>
                <a:latin typeface="Arial"/>
                <a:ea typeface="Arial"/>
                <a:cs typeface="Arial"/>
                <a:sym typeface="Arial"/>
              </a:rPr>
              <a:t>p</a:t>
            </a:r>
            <a:r>
              <a:rPr b="1" baseline="-25000" i="1" lang="zxx" sz="2600" strike="noStrike">
                <a:solidFill>
                  <a:srgbClr val="0000FF"/>
                </a:solidFill>
                <a:latin typeface="Arial"/>
                <a:ea typeface="Arial"/>
                <a:cs typeface="Arial"/>
                <a:sym typeface="Arial"/>
              </a:rPr>
              <a:t>b</a:t>
            </a:r>
            <a:r>
              <a:rPr b="1" i="1" lang="zxx" sz="2600" strike="noStrike">
                <a:solidFill>
                  <a:srgbClr val="0000FF"/>
                </a:solidFill>
                <a:latin typeface="Arial"/>
                <a:ea typeface="Arial"/>
                <a:cs typeface="Arial"/>
                <a:sym typeface="Arial"/>
              </a:rPr>
              <a:t>($80)=0.25</a:t>
            </a:r>
            <a:endParaRPr b="0" sz="2600" strike="noStrike">
              <a:latin typeface="Arial"/>
              <a:ea typeface="Arial"/>
              <a:cs typeface="Arial"/>
              <a:sym typeface="Arial"/>
            </a:endParaRPr>
          </a:p>
        </p:txBody>
      </p:sp>
      <p:sp>
        <p:nvSpPr>
          <p:cNvPr id="182" name="Google Shape;182;p35"/>
          <p:cNvSpPr txBox="1"/>
          <p:nvPr/>
        </p:nvSpPr>
        <p:spPr>
          <a:xfrm>
            <a:off x="2880000" y="2700000"/>
            <a:ext cx="720000" cy="46764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zxx" sz="2600" strike="noStrike">
                <a:solidFill>
                  <a:srgbClr val="FF0000"/>
                </a:solidFill>
                <a:latin typeface="Arial"/>
                <a:ea typeface="Arial"/>
                <a:cs typeface="Arial"/>
                <a:sym typeface="Arial"/>
              </a:rPr>
              <a:t>(a)</a:t>
            </a:r>
            <a:endParaRPr b="0" sz="2600" strike="noStrike">
              <a:latin typeface="Arial"/>
              <a:ea typeface="Arial"/>
              <a:cs typeface="Arial"/>
              <a:sym typeface="Arial"/>
            </a:endParaRPr>
          </a:p>
        </p:txBody>
      </p:sp>
      <p:sp>
        <p:nvSpPr>
          <p:cNvPr id="183" name="Google Shape;183;p35"/>
          <p:cNvSpPr txBox="1"/>
          <p:nvPr/>
        </p:nvSpPr>
        <p:spPr>
          <a:xfrm>
            <a:off x="6588000" y="2700360"/>
            <a:ext cx="720000" cy="46764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zxx" sz="2600" strike="noStrike">
                <a:solidFill>
                  <a:srgbClr val="0000CC"/>
                </a:solidFill>
                <a:latin typeface="Arial"/>
                <a:ea typeface="Arial"/>
                <a:cs typeface="Arial"/>
                <a:sym typeface="Arial"/>
              </a:rPr>
              <a:t>(b)</a:t>
            </a:r>
            <a:endParaRPr b="0" sz="2600" strike="noStrike">
              <a:latin typeface="Arial"/>
              <a:ea typeface="Arial"/>
              <a:cs typeface="Arial"/>
              <a:sym typeface="Arial"/>
            </a:endParaRPr>
          </a:p>
        </p:txBody>
      </p:sp>
      <p:sp>
        <p:nvSpPr>
          <p:cNvPr id="184" name="Google Shape;184;p35"/>
          <p:cNvSpPr txBox="1"/>
          <p:nvPr/>
        </p:nvSpPr>
        <p:spPr>
          <a:xfrm>
            <a:off x="4680000" y="3600000"/>
            <a:ext cx="720000" cy="46764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zxx" sz="2600" strike="noStrike">
                <a:solidFill>
                  <a:srgbClr val="000000"/>
                </a:solidFill>
                <a:latin typeface="Arial"/>
                <a:ea typeface="Arial"/>
                <a:cs typeface="Arial"/>
                <a:sym typeface="Arial"/>
              </a:rPr>
              <a:t>OR</a:t>
            </a:r>
            <a:endParaRPr b="0" sz="2600" strike="noStrike">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