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1.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07.xml"/>
  <Override ContentType="application/vnd.openxmlformats-officedocument.presentationml.notesSlide+xml" PartName="/ppt/notesSlides/notesSlide100.xml"/>
  <Override ContentType="application/vnd.openxmlformats-officedocument.presentationml.notesSlide+xml" PartName="/ppt/notesSlides/notesSlide42.xml"/>
  <Override ContentType="application/vnd.openxmlformats-officedocument.presentationml.notesSlide+xml" PartName="/ppt/notesSlides/notesSlide85.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77.xml"/>
  <Override ContentType="application/vnd.openxmlformats-officedocument.presentationml.notesSlide+xml" PartName="/ppt/notesSlides/notesSlide1.xml"/>
  <Override ContentType="application/vnd.openxmlformats-officedocument.presentationml.notesSlide+xml" PartName="/ppt/notesSlides/notesSlide73.xml"/>
  <Override ContentType="application/vnd.openxmlformats-officedocument.presentationml.notesSlide+xml" PartName="/ppt/notesSlides/notesSlide81.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105.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93.xml"/>
  <Override ContentType="application/vnd.openxmlformats-officedocument.presentationml.notesSlide+xml" PartName="/ppt/notesSlides/notesSlide87.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14.xml"/>
  <Override ContentType="application/vnd.openxmlformats-officedocument.presentationml.notesSlide+xml" PartName="/ppt/notesSlides/notesSlide75.xml"/>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103.xml"/>
  <Override ContentType="application/vnd.openxmlformats-officedocument.presentationml.notesSlide+xml" PartName="/ppt/notesSlides/notesSlide97.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89.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20.xml"/>
  <Override ContentType="application/vnd.openxmlformats-officedocument.presentationml.notesSlide+xml" PartName="/ppt/notesSlides/notesSlide60.xml"/>
  <Override ContentType="application/vnd.openxmlformats-officedocument.presentationml.notesSlide+xml" PartName="/ppt/notesSlides/notesSlide18.xml"/>
  <Override ContentType="application/vnd.openxmlformats-officedocument.presentationml.notesSlide+xml" PartName="/ppt/notesSlides/notesSlide48.xml"/>
  <Override ContentType="application/vnd.openxmlformats-officedocument.presentationml.notesSlide+xml" PartName="/ppt/notesSlides/notesSlide101.xml"/>
  <Override ContentType="application/vnd.openxmlformats-officedocument.presentationml.notesSlide+xml" PartName="/ppt/notesSlides/notesSlide95.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78.xml"/>
  <Override ContentType="application/vnd.openxmlformats-officedocument.presentationml.notesSlide+xml" PartName="/ppt/notesSlides/notesSlide71.xml"/>
  <Override ContentType="application/vnd.openxmlformats-officedocument.presentationml.notesSlide+xml" PartName="/ppt/notesSlides/notesSlide92.xml"/>
  <Override ContentType="application/vnd.openxmlformats-officedocument.presentationml.notesSlide+xml" PartName="/ppt/notesSlides/notesSlide84.xml"/>
  <Override ContentType="application/vnd.openxmlformats-officedocument.presentationml.notesSlide+xml" PartName="/ppt/notesSlides/notesSlide76.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82.xml"/>
  <Override ContentType="application/vnd.openxmlformats-officedocument.presentationml.notesSlide+xml" PartName="/ppt/notesSlides/notesSlide94.xml"/>
  <Override ContentType="application/vnd.openxmlformats-officedocument.presentationml.notesSlide+xml" PartName="/ppt/notesSlides/notesSlide51.xml"/>
  <Override ContentType="application/vnd.openxmlformats-officedocument.presentationml.notesSlide+xml" PartName="/ppt/notesSlides/notesSlide90.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86.xml"/>
  <Override ContentType="application/vnd.openxmlformats-officedocument.presentationml.notesSlide+xml" PartName="/ppt/notesSlides/notesSlide106.xml"/>
  <Override ContentType="application/vnd.openxmlformats-officedocument.presentationml.notesSlide+xml" PartName="/ppt/notesSlides/notesSlide99.xml"/>
  <Override ContentType="application/vnd.openxmlformats-officedocument.presentationml.notesSlide+xml" PartName="/ppt/notesSlides/notesSlide56.xml"/>
  <Override ContentType="application/vnd.openxmlformats-officedocument.presentationml.notesSlide+xml" PartName="/ppt/notesSlides/notesSlide31.xml"/>
  <Override ContentType="application/vnd.openxmlformats-officedocument.presentationml.notesSlide+xml" PartName="/ppt/notesSlides/notesSlide80.xml"/>
  <Override ContentType="application/vnd.openxmlformats-officedocument.presentationml.notesSlide+xml" PartName="/ppt/notesSlides/notesSlide61.xml"/>
  <Override ContentType="application/vnd.openxmlformats-officedocument.presentationml.notesSlide+xml" PartName="/ppt/notesSlides/notesSlide7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88.xml"/>
  <Override ContentType="application/vnd.openxmlformats-officedocument.presentationml.notesSlide+xml" PartName="/ppt/notesSlides/notesSlide2.xml"/>
  <Override ContentType="application/vnd.openxmlformats-officedocument.presentationml.notesSlide+xml" PartName="/ppt/notesSlides/notesSlide62.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28.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47.xml"/>
  <Override ContentType="application/vnd.openxmlformats-officedocument.presentationml.notesSlide+xml" PartName="/ppt/notesSlides/notesSlide72.xml"/>
  <Override ContentType="application/vnd.openxmlformats-officedocument.presentationml.notesSlide+xml" PartName="/ppt/notesSlides/notesSlide98.xml"/>
  <Override ContentType="application/vnd.openxmlformats-officedocument.presentationml.notesSlide+xml" PartName="/ppt/notesSlides/notesSlide104.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6.xml"/>
  <Override ContentType="application/vnd.openxmlformats-officedocument.presentationml.notesSlide+xml" PartName="/ppt/notesSlides/notesSlide79.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96.xml"/>
  <Override ContentType="application/vnd.openxmlformats-officedocument.presentationml.notesSlide+xml" PartName="/ppt/notesSlides/notesSlide102.xml"/>
  <Override ContentType="application/vnd.openxmlformats-officedocument.presentationml.notesSlide+xml" PartName="/ppt/notesSlides/notesSlide19.xml"/>
  <Override ContentType="application/vnd.openxmlformats-officedocument.presentationml.notesSlide+xml" PartName="/ppt/notesSlides/notesSlide83.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2.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3.xml"/>
  <Override ContentType="application/vnd.openxmlformats-officedocument.presentationml.slide+xml" PartName="/ppt/slides/slide78.xml"/>
  <Override ContentType="application/vnd.openxmlformats-officedocument.presentationml.slide+xml" PartName="/ppt/slides/slide86.xml"/>
  <Override ContentType="application/vnd.openxmlformats-officedocument.presentationml.slide+xml" PartName="/ppt/slides/slide35.xml"/>
  <Override ContentType="application/vnd.openxmlformats-officedocument.presentationml.slide+xml" PartName="/ppt/slides/slide105.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68.xml"/>
  <Override ContentType="application/vnd.openxmlformats-officedocument.presentationml.slide+xml" PartName="/ppt/slides/slide94.xml"/>
  <Override ContentType="application/vnd.openxmlformats-officedocument.presentationml.slide+xml" PartName="/ppt/slides/slide84.xml"/>
  <Override ContentType="application/vnd.openxmlformats-officedocument.presentationml.slide+xml" PartName="/ppt/slides/slide107.xml"/>
  <Override ContentType="application/vnd.openxmlformats-officedocument.presentationml.slide+xml" PartName="/ppt/slides/slide37.xml"/>
  <Override ContentType="application/vnd.openxmlformats-officedocument.presentationml.slide+xml" PartName="/ppt/slides/slide71.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10.xml"/>
  <Override ContentType="application/vnd.openxmlformats-officedocument.presentationml.slide+xml" PartName="/ppt/slides/slide53.xml"/>
  <Override ContentType="application/vnd.openxmlformats-officedocument.presentationml.slide+xml" PartName="/ppt/slides/slide96.xml"/>
  <Override ContentType="application/vnd.openxmlformats-officedocument.presentationml.slide+xml" PartName="/ppt/slides/slide48.xml"/>
  <Override ContentType="application/vnd.openxmlformats-officedocument.presentationml.slide+xml" PartName="/ppt/slides/slide22.xml"/>
  <Override ContentType="application/vnd.openxmlformats-officedocument.presentationml.slide+xml" PartName="/ppt/slides/slide82.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2.xml"/>
  <Override ContentType="application/vnd.openxmlformats-officedocument.presentationml.slide+xml" PartName="/ppt/slides/slide98.xml"/>
  <Override ContentType="application/vnd.openxmlformats-officedocument.presentationml.slide+xml" PartName="/ppt/slides/slide72.xml"/>
  <Override ContentType="application/vnd.openxmlformats-officedocument.presentationml.slide+xml" PartName="/ppt/slides/slide20.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89.xml"/>
  <Override ContentType="application/vnd.openxmlformats-officedocument.presentationml.slide+xml" PartName="/ppt/slides/slide76.xml"/>
  <Override ContentType="application/vnd.openxmlformats-officedocument.presentationml.slide+xml" PartName="/ppt/slides/slide63.xml"/>
  <Override ContentType="application/vnd.openxmlformats-officedocument.presentationml.slide+xml" PartName="/ppt/slides/slide93.xml"/>
  <Override ContentType="application/vnd.openxmlformats-officedocument.presentationml.slide+xml" PartName="/ppt/slides/slide101.xml"/>
  <Override ContentType="application/vnd.openxmlformats-officedocument.presentationml.slide+xml" PartName="/ppt/slides/slide80.xml"/>
  <Override ContentType="application/vnd.openxmlformats-officedocument.presentationml.slide+xml" PartName="/ppt/slides/slide103.xml"/>
  <Override ContentType="application/vnd.openxmlformats-officedocument.presentationml.slide+xml" PartName="/ppt/slides/slide61.xml"/>
  <Override ContentType="application/vnd.openxmlformats-officedocument.presentationml.slide+xml" PartName="/ppt/slides/slide91.xml"/>
  <Override ContentType="application/vnd.openxmlformats-officedocument.presentationml.slide+xml" PartName="/ppt/slides/slide31.xml"/>
  <Override ContentType="application/vnd.openxmlformats-officedocument.presentationml.slide+xml" PartName="/ppt/slides/slide87.xml"/>
  <Override ContentType="application/vnd.openxmlformats-officedocument.presentationml.slide+xml" PartName="/ppt/slides/slide74.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95.xml"/>
  <Override ContentType="application/vnd.openxmlformats-officedocument.presentationml.slide+xml" PartName="/ppt/slides/slide69.xml"/>
  <Override ContentType="application/vnd.openxmlformats-officedocument.presentationml.slide+xml" PartName="/ppt/slides/slide85.xml"/>
  <Override ContentType="application/vnd.openxmlformats-officedocument.presentationml.slide+xml" PartName="/ppt/slides/slide42.xml"/>
  <Override ContentType="application/vnd.openxmlformats-officedocument.presentationml.slide+xml" PartName="/ppt/slides/slide50.xml"/>
  <Override ContentType="application/vnd.openxmlformats-officedocument.presentationml.slide+xml" PartName="/ppt/slides/slide77.xml"/>
  <Override ContentType="application/vnd.openxmlformats-officedocument.presentationml.slide+xml" PartName="/ppt/slides/slide34.xml"/>
  <Override ContentType="application/vnd.openxmlformats-officedocument.presentationml.slide+xml" PartName="/ppt/slides/slide16.xml"/>
  <Override ContentType="application/vnd.openxmlformats-officedocument.presentationml.slide+xml" PartName="/ppt/slides/slide104.xml"/>
  <Override ContentType="application/vnd.openxmlformats-officedocument.presentationml.slide+xml" PartName="/ppt/slides/slide24.xml"/>
  <Override ContentType="application/vnd.openxmlformats-officedocument.presentationml.slide+xml" PartName="/ppt/slides/slide97.xml"/>
  <Override ContentType="application/vnd.openxmlformats-officedocument.presentationml.slide+xml" PartName="/ppt/slides/slide11.xml"/>
  <Override ContentType="application/vnd.openxmlformats-officedocument.presentationml.slide+xml" PartName="/ppt/slides/slide6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79.xml"/>
  <Override ContentType="application/vnd.openxmlformats-officedocument.presentationml.slide+xml" PartName="/ppt/slides/slide49.xml"/>
  <Override ContentType="application/vnd.openxmlformats-officedocument.presentationml.slide+xml" PartName="/ppt/slides/slide83.xml"/>
  <Override ContentType="application/vnd.openxmlformats-officedocument.presentationml.slide+xml" PartName="/ppt/slides/slide106.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40.xml"/>
  <Override ContentType="application/vnd.openxmlformats-officedocument.presentationml.slide+xml" PartName="/ppt/slides/slide73.xml"/>
  <Override ContentType="application/vnd.openxmlformats-officedocument.presentationml.slide+xml" PartName="/ppt/slides/slide30.xml"/>
  <Override ContentType="application/vnd.openxmlformats-officedocument.presentationml.slide+xml" PartName="/ppt/slides/slide99.xml"/>
  <Override ContentType="application/vnd.openxmlformats-officedocument.presentationml.slide+xml" PartName="/ppt/slides/slide3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47.xml"/>
  <Override ContentType="application/vnd.openxmlformats-officedocument.presentationml.slide+xml" PartName="/ppt/slides/slide21.xml"/>
  <Override ContentType="application/vnd.openxmlformats-officedocument.presentationml.slide+xml" PartName="/ppt/slides/slide100.xml"/>
  <Override ContentType="application/vnd.openxmlformats-officedocument.presentationml.slide+xml" PartName="/ppt/slides/slide64.xml"/>
  <Override ContentType="application/vnd.openxmlformats-officedocument.presentationml.slide+xml" PartName="/ppt/slides/slide81.xml"/>
  <Override ContentType="application/vnd.openxmlformats-officedocument.presentationml.slide+xml" PartName="/ppt/slides/slide90.xml"/>
  <Override ContentType="application/vnd.openxmlformats-officedocument.presentationml.slide+xml" PartName="/ppt/slides/slide8.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75.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88.xml"/>
  <Override ContentType="application/vnd.openxmlformats-officedocument.presentationml.slide+xml" PartName="/ppt/slides/slide92.xml"/>
  <Override ContentType="application/vnd.openxmlformats-officedocument.presentationml.slide+xml" PartName="/ppt/slides/slide102.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60"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 id="326" r:id="rId76"/>
    <p:sldId id="327" r:id="rId77"/>
    <p:sldId id="328" r:id="rId78"/>
    <p:sldId id="329" r:id="rId79"/>
    <p:sldId id="330" r:id="rId80"/>
    <p:sldId id="331" r:id="rId81"/>
    <p:sldId id="332" r:id="rId82"/>
    <p:sldId id="333" r:id="rId83"/>
    <p:sldId id="334" r:id="rId84"/>
    <p:sldId id="335" r:id="rId85"/>
    <p:sldId id="336" r:id="rId86"/>
    <p:sldId id="337" r:id="rId87"/>
    <p:sldId id="338" r:id="rId88"/>
    <p:sldId id="339" r:id="rId89"/>
    <p:sldId id="340" r:id="rId90"/>
    <p:sldId id="341" r:id="rId91"/>
    <p:sldId id="342" r:id="rId92"/>
    <p:sldId id="343" r:id="rId93"/>
    <p:sldId id="344" r:id="rId94"/>
    <p:sldId id="345" r:id="rId95"/>
    <p:sldId id="346" r:id="rId96"/>
    <p:sldId id="347" r:id="rId97"/>
    <p:sldId id="348" r:id="rId98"/>
    <p:sldId id="349" r:id="rId99"/>
    <p:sldId id="350" r:id="rId100"/>
    <p:sldId id="351" r:id="rId101"/>
    <p:sldId id="352" r:id="rId102"/>
    <p:sldId id="353" r:id="rId103"/>
    <p:sldId id="354" r:id="rId104"/>
    <p:sldId id="355" r:id="rId105"/>
    <p:sldId id="356" r:id="rId106"/>
    <p:sldId id="357" r:id="rId107"/>
    <p:sldId id="358" r:id="rId108"/>
    <p:sldId id="359" r:id="rId109"/>
    <p:sldId id="360" r:id="rId110"/>
    <p:sldId id="361" r:id="rId111"/>
    <p:sldId id="362" r:id="rId112"/>
  </p:sldIdLst>
  <p:sldSz cy="7559675" cx="10080625"/>
  <p:notesSz cx="7559675" cy="106918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1E6E6BC-8036-4F82-BD76-155D14E6A562}">
  <a:tblStyle styleId="{81E6E6BC-8036-4F82-BD76-155D14E6A562}" styleName="Table_0">
    <a:wholeTbl>
      <a:tcTxStyle>
        <a:font>
          <a:latin typeface="Arial"/>
          <a:ea typeface="Arial"/>
          <a:cs typeface="Arial"/>
        </a:font>
        <a:srgbClr val="000000"/>
      </a:tcTx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07" Type="http://schemas.openxmlformats.org/officeDocument/2006/relationships/slide" Target="slides/slide102.xml"/><Relationship Id="rId106" Type="http://schemas.openxmlformats.org/officeDocument/2006/relationships/slide" Target="slides/slide101.xml"/><Relationship Id="rId105" Type="http://schemas.openxmlformats.org/officeDocument/2006/relationships/slide" Target="slides/slide100.xml"/><Relationship Id="rId104" Type="http://schemas.openxmlformats.org/officeDocument/2006/relationships/slide" Target="slides/slide99.xml"/><Relationship Id="rId109" Type="http://schemas.openxmlformats.org/officeDocument/2006/relationships/slide" Target="slides/slide104.xml"/><Relationship Id="rId108" Type="http://schemas.openxmlformats.org/officeDocument/2006/relationships/slide" Target="slides/slide103.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103" Type="http://schemas.openxmlformats.org/officeDocument/2006/relationships/slide" Target="slides/slide98.xml"/><Relationship Id="rId102" Type="http://schemas.openxmlformats.org/officeDocument/2006/relationships/slide" Target="slides/slide97.xml"/><Relationship Id="rId101" Type="http://schemas.openxmlformats.org/officeDocument/2006/relationships/slide" Target="slides/slide96.xml"/><Relationship Id="rId100" Type="http://schemas.openxmlformats.org/officeDocument/2006/relationships/slide" Target="slides/slide95.xml"/><Relationship Id="rId31" Type="http://schemas.openxmlformats.org/officeDocument/2006/relationships/slide" Target="slides/slide26.xml"/><Relationship Id="rId30" Type="http://schemas.openxmlformats.org/officeDocument/2006/relationships/slide" Target="slides/slide25.xml"/><Relationship Id="rId33" Type="http://schemas.openxmlformats.org/officeDocument/2006/relationships/slide" Target="slides/slide28.xml"/><Relationship Id="rId32" Type="http://schemas.openxmlformats.org/officeDocument/2006/relationships/slide" Target="slides/slide27.xml"/><Relationship Id="rId35" Type="http://schemas.openxmlformats.org/officeDocument/2006/relationships/slide" Target="slides/slide30.xml"/><Relationship Id="rId34" Type="http://schemas.openxmlformats.org/officeDocument/2006/relationships/slide" Target="slides/slide29.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95" Type="http://schemas.openxmlformats.org/officeDocument/2006/relationships/slide" Target="slides/slide90.xml"/><Relationship Id="rId94" Type="http://schemas.openxmlformats.org/officeDocument/2006/relationships/slide" Target="slides/slide89.xml"/><Relationship Id="rId97" Type="http://schemas.openxmlformats.org/officeDocument/2006/relationships/slide" Target="slides/slide92.xml"/><Relationship Id="rId96" Type="http://schemas.openxmlformats.org/officeDocument/2006/relationships/slide" Target="slides/slide91.xml"/><Relationship Id="rId11" Type="http://schemas.openxmlformats.org/officeDocument/2006/relationships/slide" Target="slides/slide6.xml"/><Relationship Id="rId99" Type="http://schemas.openxmlformats.org/officeDocument/2006/relationships/slide" Target="slides/slide94.xml"/><Relationship Id="rId10" Type="http://schemas.openxmlformats.org/officeDocument/2006/relationships/slide" Target="slides/slide5.xml"/><Relationship Id="rId98" Type="http://schemas.openxmlformats.org/officeDocument/2006/relationships/slide" Target="slides/slide93.xml"/><Relationship Id="rId13" Type="http://schemas.openxmlformats.org/officeDocument/2006/relationships/slide" Target="slides/slide8.xml"/><Relationship Id="rId12" Type="http://schemas.openxmlformats.org/officeDocument/2006/relationships/slide" Target="slides/slide7.xml"/><Relationship Id="rId91" Type="http://schemas.openxmlformats.org/officeDocument/2006/relationships/slide" Target="slides/slide86.xml"/><Relationship Id="rId90" Type="http://schemas.openxmlformats.org/officeDocument/2006/relationships/slide" Target="slides/slide85.xml"/><Relationship Id="rId93" Type="http://schemas.openxmlformats.org/officeDocument/2006/relationships/slide" Target="slides/slide88.xml"/><Relationship Id="rId92" Type="http://schemas.openxmlformats.org/officeDocument/2006/relationships/slide" Target="slides/slide87.xml"/><Relationship Id="rId15" Type="http://schemas.openxmlformats.org/officeDocument/2006/relationships/slide" Target="slides/slide10.xml"/><Relationship Id="rId110" Type="http://schemas.openxmlformats.org/officeDocument/2006/relationships/slide" Target="slides/slide105.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 Id="rId112" Type="http://schemas.openxmlformats.org/officeDocument/2006/relationships/slide" Target="slides/slide107.xml"/><Relationship Id="rId111" Type="http://schemas.openxmlformats.org/officeDocument/2006/relationships/slide" Target="slides/slide106.xml"/><Relationship Id="rId84" Type="http://schemas.openxmlformats.org/officeDocument/2006/relationships/slide" Target="slides/slide79.xml"/><Relationship Id="rId83" Type="http://schemas.openxmlformats.org/officeDocument/2006/relationships/slide" Target="slides/slide78.xml"/><Relationship Id="rId86" Type="http://schemas.openxmlformats.org/officeDocument/2006/relationships/slide" Target="slides/slide81.xml"/><Relationship Id="rId85" Type="http://schemas.openxmlformats.org/officeDocument/2006/relationships/slide" Target="slides/slide80.xml"/><Relationship Id="rId88" Type="http://schemas.openxmlformats.org/officeDocument/2006/relationships/slide" Target="slides/slide83.xml"/><Relationship Id="rId87" Type="http://schemas.openxmlformats.org/officeDocument/2006/relationships/slide" Target="slides/slide82.xml"/><Relationship Id="rId89" Type="http://schemas.openxmlformats.org/officeDocument/2006/relationships/slide" Target="slides/slide84.xml"/><Relationship Id="rId80" Type="http://schemas.openxmlformats.org/officeDocument/2006/relationships/slide" Target="slides/slide75.xml"/><Relationship Id="rId82" Type="http://schemas.openxmlformats.org/officeDocument/2006/relationships/slide" Target="slides/slide77.xml"/><Relationship Id="rId81" Type="http://schemas.openxmlformats.org/officeDocument/2006/relationships/slide" Target="slides/slide76.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75" Type="http://schemas.openxmlformats.org/officeDocument/2006/relationships/slide" Target="slides/slide70.xml"/><Relationship Id="rId74" Type="http://schemas.openxmlformats.org/officeDocument/2006/relationships/slide" Target="slides/slide69.xml"/><Relationship Id="rId77" Type="http://schemas.openxmlformats.org/officeDocument/2006/relationships/slide" Target="slides/slide72.xml"/><Relationship Id="rId76" Type="http://schemas.openxmlformats.org/officeDocument/2006/relationships/slide" Target="slides/slide71.xml"/><Relationship Id="rId79" Type="http://schemas.openxmlformats.org/officeDocument/2006/relationships/slide" Target="slides/slide74.xml"/><Relationship Id="rId78" Type="http://schemas.openxmlformats.org/officeDocument/2006/relationships/slide" Target="slides/slide73.xml"/><Relationship Id="rId71" Type="http://schemas.openxmlformats.org/officeDocument/2006/relationships/slide" Target="slides/slide66.xml"/><Relationship Id="rId70" Type="http://schemas.openxmlformats.org/officeDocument/2006/relationships/slide" Target="slides/slide65.xml"/><Relationship Id="rId62" Type="http://schemas.openxmlformats.org/officeDocument/2006/relationships/slide" Target="slides/slide57.xml"/><Relationship Id="rId61" Type="http://schemas.openxmlformats.org/officeDocument/2006/relationships/slide" Target="slides/slide56.xml"/><Relationship Id="rId64" Type="http://schemas.openxmlformats.org/officeDocument/2006/relationships/slide" Target="slides/slide59.xml"/><Relationship Id="rId63" Type="http://schemas.openxmlformats.org/officeDocument/2006/relationships/slide" Target="slides/slide58.xml"/><Relationship Id="rId66" Type="http://schemas.openxmlformats.org/officeDocument/2006/relationships/slide" Target="slides/slide61.xml"/><Relationship Id="rId65" Type="http://schemas.openxmlformats.org/officeDocument/2006/relationships/slide" Target="slides/slide60.xml"/><Relationship Id="rId68" Type="http://schemas.openxmlformats.org/officeDocument/2006/relationships/slide" Target="slides/slide63.xml"/><Relationship Id="rId67" Type="http://schemas.openxmlformats.org/officeDocument/2006/relationships/slide" Target="slides/slide62.xml"/><Relationship Id="rId60" Type="http://schemas.openxmlformats.org/officeDocument/2006/relationships/slide" Target="slides/slide55.xml"/><Relationship Id="rId69" Type="http://schemas.openxmlformats.org/officeDocument/2006/relationships/slide" Target="slides/slide6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55" Type="http://schemas.openxmlformats.org/officeDocument/2006/relationships/slide" Target="slides/slide50.xml"/><Relationship Id="rId54" Type="http://schemas.openxmlformats.org/officeDocument/2006/relationships/slide" Target="slides/slide49.xml"/><Relationship Id="rId57" Type="http://schemas.openxmlformats.org/officeDocument/2006/relationships/slide" Target="slides/slide52.xml"/><Relationship Id="rId56" Type="http://schemas.openxmlformats.org/officeDocument/2006/relationships/slide" Target="slides/slide51.xml"/><Relationship Id="rId59" Type="http://schemas.openxmlformats.org/officeDocument/2006/relationships/slide" Target="slides/slide54.xml"/><Relationship Id="rId58" Type="http://schemas.openxmlformats.org/officeDocument/2006/relationships/slide" Target="slides/slide5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755950" y="5078600"/>
            <a:ext cx="6047725" cy="48113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1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1" name="Shape 891"/>
        <p:cNvGrpSpPr/>
        <p:nvPr/>
      </p:nvGrpSpPr>
      <p:grpSpPr>
        <a:xfrm>
          <a:off x="0" y="0"/>
          <a:ext cx="0" cy="0"/>
          <a:chOff x="0" y="0"/>
          <a:chExt cx="0" cy="0"/>
        </a:xfrm>
      </p:grpSpPr>
      <p:sp>
        <p:nvSpPr>
          <p:cNvPr id="892" name="Google Shape;892;p10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3" name="Google Shape;893;p10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7" name="Shape 897"/>
        <p:cNvGrpSpPr/>
        <p:nvPr/>
      </p:nvGrpSpPr>
      <p:grpSpPr>
        <a:xfrm>
          <a:off x="0" y="0"/>
          <a:ext cx="0" cy="0"/>
          <a:chOff x="0" y="0"/>
          <a:chExt cx="0" cy="0"/>
        </a:xfrm>
      </p:grpSpPr>
      <p:sp>
        <p:nvSpPr>
          <p:cNvPr id="898" name="Google Shape;898;p10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99" name="Google Shape;899;p10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3" name="Shape 903"/>
        <p:cNvGrpSpPr/>
        <p:nvPr/>
      </p:nvGrpSpPr>
      <p:grpSpPr>
        <a:xfrm>
          <a:off x="0" y="0"/>
          <a:ext cx="0" cy="0"/>
          <a:chOff x="0" y="0"/>
          <a:chExt cx="0" cy="0"/>
        </a:xfrm>
      </p:grpSpPr>
      <p:sp>
        <p:nvSpPr>
          <p:cNvPr id="904" name="Google Shape;904;p10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05" name="Google Shape;905;p10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9" name="Shape 909"/>
        <p:cNvGrpSpPr/>
        <p:nvPr/>
      </p:nvGrpSpPr>
      <p:grpSpPr>
        <a:xfrm>
          <a:off x="0" y="0"/>
          <a:ext cx="0" cy="0"/>
          <a:chOff x="0" y="0"/>
          <a:chExt cx="0" cy="0"/>
        </a:xfrm>
      </p:grpSpPr>
      <p:sp>
        <p:nvSpPr>
          <p:cNvPr id="910" name="Google Shape;910;p10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1" name="Google Shape;911;p10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p10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17" name="Google Shape;917;p10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2" name="Shape 922"/>
        <p:cNvGrpSpPr/>
        <p:nvPr/>
      </p:nvGrpSpPr>
      <p:grpSpPr>
        <a:xfrm>
          <a:off x="0" y="0"/>
          <a:ext cx="0" cy="0"/>
          <a:chOff x="0" y="0"/>
          <a:chExt cx="0" cy="0"/>
        </a:xfrm>
      </p:grpSpPr>
      <p:sp>
        <p:nvSpPr>
          <p:cNvPr id="923" name="Google Shape;923;p10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24" name="Google Shape;924;p10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8" name="Shape 928"/>
        <p:cNvGrpSpPr/>
        <p:nvPr/>
      </p:nvGrpSpPr>
      <p:grpSpPr>
        <a:xfrm>
          <a:off x="0" y="0"/>
          <a:ext cx="0" cy="0"/>
          <a:chOff x="0" y="0"/>
          <a:chExt cx="0" cy="0"/>
        </a:xfrm>
      </p:grpSpPr>
      <p:sp>
        <p:nvSpPr>
          <p:cNvPr id="929" name="Google Shape;929;p10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0" name="Google Shape;930;p10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4" name="Shape 934"/>
        <p:cNvGrpSpPr/>
        <p:nvPr/>
      </p:nvGrpSpPr>
      <p:grpSpPr>
        <a:xfrm>
          <a:off x="0" y="0"/>
          <a:ext cx="0" cy="0"/>
          <a:chOff x="0" y="0"/>
          <a:chExt cx="0" cy="0"/>
        </a:xfrm>
      </p:grpSpPr>
      <p:sp>
        <p:nvSpPr>
          <p:cNvPr id="935" name="Google Shape;935;p10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6" name="Google Shape;936;p10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p1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1" name="Google Shape;131;p1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1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1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1" name="Shape 151"/>
        <p:cNvGrpSpPr/>
        <p:nvPr/>
      </p:nvGrpSpPr>
      <p:grpSpPr>
        <a:xfrm>
          <a:off x="0" y="0"/>
          <a:ext cx="0" cy="0"/>
          <a:chOff x="0" y="0"/>
          <a:chExt cx="0" cy="0"/>
        </a:xfrm>
      </p:grpSpPr>
      <p:sp>
        <p:nvSpPr>
          <p:cNvPr id="152" name="Google Shape;152;p1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p1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1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1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p1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p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7" name="Shape 227"/>
        <p:cNvGrpSpPr/>
        <p:nvPr/>
      </p:nvGrpSpPr>
      <p:grpSpPr>
        <a:xfrm>
          <a:off x="0" y="0"/>
          <a:ext cx="0" cy="0"/>
          <a:chOff x="0" y="0"/>
          <a:chExt cx="0" cy="0"/>
        </a:xfrm>
      </p:grpSpPr>
      <p:sp>
        <p:nvSpPr>
          <p:cNvPr id="228" name="Google Shape;228;p2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2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2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2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p2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p2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2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2" name="Shape 262"/>
        <p:cNvGrpSpPr/>
        <p:nvPr/>
      </p:nvGrpSpPr>
      <p:grpSpPr>
        <a:xfrm>
          <a:off x="0" y="0"/>
          <a:ext cx="0" cy="0"/>
          <a:chOff x="0" y="0"/>
          <a:chExt cx="0" cy="0"/>
        </a:xfrm>
      </p:grpSpPr>
      <p:sp>
        <p:nvSpPr>
          <p:cNvPr id="263" name="Google Shape;263;p2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0" name="Shape 270"/>
        <p:cNvGrpSpPr/>
        <p:nvPr/>
      </p:nvGrpSpPr>
      <p:grpSpPr>
        <a:xfrm>
          <a:off x="0" y="0"/>
          <a:ext cx="0" cy="0"/>
          <a:chOff x="0" y="0"/>
          <a:chExt cx="0" cy="0"/>
        </a:xfrm>
      </p:grpSpPr>
      <p:sp>
        <p:nvSpPr>
          <p:cNvPr id="271" name="Google Shape;271;p2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6" name="Shape 276"/>
        <p:cNvGrpSpPr/>
        <p:nvPr/>
      </p:nvGrpSpPr>
      <p:grpSpPr>
        <a:xfrm>
          <a:off x="0" y="0"/>
          <a:ext cx="0" cy="0"/>
          <a:chOff x="0" y="0"/>
          <a:chExt cx="0" cy="0"/>
        </a:xfrm>
      </p:grpSpPr>
      <p:sp>
        <p:nvSpPr>
          <p:cNvPr id="277" name="Google Shape;277;p2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2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7" name="Shape 297"/>
        <p:cNvGrpSpPr/>
        <p:nvPr/>
      </p:nvGrpSpPr>
      <p:grpSpPr>
        <a:xfrm>
          <a:off x="0" y="0"/>
          <a:ext cx="0" cy="0"/>
          <a:chOff x="0" y="0"/>
          <a:chExt cx="0" cy="0"/>
        </a:xfrm>
      </p:grpSpPr>
      <p:sp>
        <p:nvSpPr>
          <p:cNvPr id="298" name="Google Shape;298;p2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 name="Shape 70"/>
        <p:cNvGrpSpPr/>
        <p:nvPr/>
      </p:nvGrpSpPr>
      <p:grpSpPr>
        <a:xfrm>
          <a:off x="0" y="0"/>
          <a:ext cx="0" cy="0"/>
          <a:chOff x="0" y="0"/>
          <a:chExt cx="0" cy="0"/>
        </a:xfrm>
      </p:grpSpPr>
      <p:sp>
        <p:nvSpPr>
          <p:cNvPr id="71" name="Google Shape;71;p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3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p3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3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p3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22" name="Google Shape;322;p3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3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0" name="Google Shape;330;p3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p3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8" name="Google Shape;338;p3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p3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3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2" name="Shape 352"/>
        <p:cNvGrpSpPr/>
        <p:nvPr/>
      </p:nvGrpSpPr>
      <p:grpSpPr>
        <a:xfrm>
          <a:off x="0" y="0"/>
          <a:ext cx="0" cy="0"/>
          <a:chOff x="0" y="0"/>
          <a:chExt cx="0" cy="0"/>
        </a:xfrm>
      </p:grpSpPr>
      <p:sp>
        <p:nvSpPr>
          <p:cNvPr id="353" name="Google Shape;353;p3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4" name="Google Shape;354;p3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3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64" name="Google Shape;364;p3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2" name="Shape 372"/>
        <p:cNvGrpSpPr/>
        <p:nvPr/>
      </p:nvGrpSpPr>
      <p:grpSpPr>
        <a:xfrm>
          <a:off x="0" y="0"/>
          <a:ext cx="0" cy="0"/>
          <a:chOff x="0" y="0"/>
          <a:chExt cx="0" cy="0"/>
        </a:xfrm>
      </p:grpSpPr>
      <p:sp>
        <p:nvSpPr>
          <p:cNvPr id="373" name="Google Shape;373;p3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3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3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85" name="Google Shape;385;p3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 name="Shape 76"/>
        <p:cNvGrpSpPr/>
        <p:nvPr/>
      </p:nvGrpSpPr>
      <p:grpSpPr>
        <a:xfrm>
          <a:off x="0" y="0"/>
          <a:ext cx="0" cy="0"/>
          <a:chOff x="0" y="0"/>
          <a:chExt cx="0" cy="0"/>
        </a:xfrm>
      </p:grpSpPr>
      <p:sp>
        <p:nvSpPr>
          <p:cNvPr id="77" name="Google Shape;77;p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p4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1" name="Google Shape;391;p4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6" name="Shape 396"/>
        <p:cNvGrpSpPr/>
        <p:nvPr/>
      </p:nvGrpSpPr>
      <p:grpSpPr>
        <a:xfrm>
          <a:off x="0" y="0"/>
          <a:ext cx="0" cy="0"/>
          <a:chOff x="0" y="0"/>
          <a:chExt cx="0" cy="0"/>
        </a:xfrm>
      </p:grpSpPr>
      <p:sp>
        <p:nvSpPr>
          <p:cNvPr id="397" name="Google Shape;397;p4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4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2" name="Shape 402"/>
        <p:cNvGrpSpPr/>
        <p:nvPr/>
      </p:nvGrpSpPr>
      <p:grpSpPr>
        <a:xfrm>
          <a:off x="0" y="0"/>
          <a:ext cx="0" cy="0"/>
          <a:chOff x="0" y="0"/>
          <a:chExt cx="0" cy="0"/>
        </a:xfrm>
      </p:grpSpPr>
      <p:sp>
        <p:nvSpPr>
          <p:cNvPr id="403" name="Google Shape;403;p4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04" name="Google Shape;404;p4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p4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4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4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16" name="Google Shape;416;p4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4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2" name="Google Shape;422;p4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6" name="Shape 426"/>
        <p:cNvGrpSpPr/>
        <p:nvPr/>
      </p:nvGrpSpPr>
      <p:grpSpPr>
        <a:xfrm>
          <a:off x="0" y="0"/>
          <a:ext cx="0" cy="0"/>
          <a:chOff x="0" y="0"/>
          <a:chExt cx="0" cy="0"/>
        </a:xfrm>
      </p:grpSpPr>
      <p:sp>
        <p:nvSpPr>
          <p:cNvPr id="427" name="Google Shape;427;p4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28" name="Google Shape;428;p4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2" name="Shape 432"/>
        <p:cNvGrpSpPr/>
        <p:nvPr/>
      </p:nvGrpSpPr>
      <p:grpSpPr>
        <a:xfrm>
          <a:off x="0" y="0"/>
          <a:ext cx="0" cy="0"/>
          <a:chOff x="0" y="0"/>
          <a:chExt cx="0" cy="0"/>
        </a:xfrm>
      </p:grpSpPr>
      <p:sp>
        <p:nvSpPr>
          <p:cNvPr id="433" name="Google Shape;433;p4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34" name="Google Shape;434;p4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8" name="Shape 438"/>
        <p:cNvGrpSpPr/>
        <p:nvPr/>
      </p:nvGrpSpPr>
      <p:grpSpPr>
        <a:xfrm>
          <a:off x="0" y="0"/>
          <a:ext cx="0" cy="0"/>
          <a:chOff x="0" y="0"/>
          <a:chExt cx="0" cy="0"/>
        </a:xfrm>
      </p:grpSpPr>
      <p:sp>
        <p:nvSpPr>
          <p:cNvPr id="439" name="Google Shape;439;p4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0" name="Google Shape;440;p4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4" name="Shape 444"/>
        <p:cNvGrpSpPr/>
        <p:nvPr/>
      </p:nvGrpSpPr>
      <p:grpSpPr>
        <a:xfrm>
          <a:off x="0" y="0"/>
          <a:ext cx="0" cy="0"/>
          <a:chOff x="0" y="0"/>
          <a:chExt cx="0" cy="0"/>
        </a:xfrm>
      </p:grpSpPr>
      <p:sp>
        <p:nvSpPr>
          <p:cNvPr id="445" name="Google Shape;445;p4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46" name="Google Shape;446;p4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p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p5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52" name="Google Shape;452;p5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p5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61" name="Google Shape;461;p5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8" name="Shape 468"/>
        <p:cNvGrpSpPr/>
        <p:nvPr/>
      </p:nvGrpSpPr>
      <p:grpSpPr>
        <a:xfrm>
          <a:off x="0" y="0"/>
          <a:ext cx="0" cy="0"/>
          <a:chOff x="0" y="0"/>
          <a:chExt cx="0" cy="0"/>
        </a:xfrm>
      </p:grpSpPr>
      <p:sp>
        <p:nvSpPr>
          <p:cNvPr id="469" name="Google Shape;469;p5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0" name="Google Shape;470;p5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7" name="Shape 477"/>
        <p:cNvGrpSpPr/>
        <p:nvPr/>
      </p:nvGrpSpPr>
      <p:grpSpPr>
        <a:xfrm>
          <a:off x="0" y="0"/>
          <a:ext cx="0" cy="0"/>
          <a:chOff x="0" y="0"/>
          <a:chExt cx="0" cy="0"/>
        </a:xfrm>
      </p:grpSpPr>
      <p:sp>
        <p:nvSpPr>
          <p:cNvPr id="478" name="Google Shape;478;p5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79" name="Google Shape;479;p5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3" name="Shape 483"/>
        <p:cNvGrpSpPr/>
        <p:nvPr/>
      </p:nvGrpSpPr>
      <p:grpSpPr>
        <a:xfrm>
          <a:off x="0" y="0"/>
          <a:ext cx="0" cy="0"/>
          <a:chOff x="0" y="0"/>
          <a:chExt cx="0" cy="0"/>
        </a:xfrm>
      </p:grpSpPr>
      <p:sp>
        <p:nvSpPr>
          <p:cNvPr id="484" name="Google Shape;484;p5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US"/>
              <a:t>(Marcos, Larissa) = (1,5)</a:t>
            </a:r>
            <a:endParaRPr/>
          </a:p>
        </p:txBody>
      </p:sp>
      <p:sp>
        <p:nvSpPr>
          <p:cNvPr id="485" name="Google Shape;485;p5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0" name="Shape 490"/>
        <p:cNvGrpSpPr/>
        <p:nvPr/>
      </p:nvGrpSpPr>
      <p:grpSpPr>
        <a:xfrm>
          <a:off x="0" y="0"/>
          <a:ext cx="0" cy="0"/>
          <a:chOff x="0" y="0"/>
          <a:chExt cx="0" cy="0"/>
        </a:xfrm>
      </p:grpSpPr>
      <p:sp>
        <p:nvSpPr>
          <p:cNvPr id="491" name="Google Shape;491;p5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2" name="Google Shape;492;p5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7" name="Shape 497"/>
        <p:cNvGrpSpPr/>
        <p:nvPr/>
      </p:nvGrpSpPr>
      <p:grpSpPr>
        <a:xfrm>
          <a:off x="0" y="0"/>
          <a:ext cx="0" cy="0"/>
          <a:chOff x="0" y="0"/>
          <a:chExt cx="0" cy="0"/>
        </a:xfrm>
      </p:grpSpPr>
      <p:sp>
        <p:nvSpPr>
          <p:cNvPr id="498" name="Google Shape;498;p5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499" name="Google Shape;499;p5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4" name="Shape 504"/>
        <p:cNvGrpSpPr/>
        <p:nvPr/>
      </p:nvGrpSpPr>
      <p:grpSpPr>
        <a:xfrm>
          <a:off x="0" y="0"/>
          <a:ext cx="0" cy="0"/>
          <a:chOff x="0" y="0"/>
          <a:chExt cx="0" cy="0"/>
        </a:xfrm>
      </p:grpSpPr>
      <p:sp>
        <p:nvSpPr>
          <p:cNvPr id="505" name="Google Shape;505;p5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06" name="Google Shape;506;p5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3" name="Shape 513"/>
        <p:cNvGrpSpPr/>
        <p:nvPr/>
      </p:nvGrpSpPr>
      <p:grpSpPr>
        <a:xfrm>
          <a:off x="0" y="0"/>
          <a:ext cx="0" cy="0"/>
          <a:chOff x="0" y="0"/>
          <a:chExt cx="0" cy="0"/>
        </a:xfrm>
      </p:grpSpPr>
      <p:sp>
        <p:nvSpPr>
          <p:cNvPr id="514" name="Google Shape;514;p5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15" name="Google Shape;515;p5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5" name="Shape 525"/>
        <p:cNvGrpSpPr/>
        <p:nvPr/>
      </p:nvGrpSpPr>
      <p:grpSpPr>
        <a:xfrm>
          <a:off x="0" y="0"/>
          <a:ext cx="0" cy="0"/>
          <a:chOff x="0" y="0"/>
          <a:chExt cx="0" cy="0"/>
        </a:xfrm>
      </p:grpSpPr>
      <p:sp>
        <p:nvSpPr>
          <p:cNvPr id="526" name="Google Shape;526;p5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5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3" name="Google Shape;93;p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2" name="Shape 532"/>
        <p:cNvGrpSpPr/>
        <p:nvPr/>
      </p:nvGrpSpPr>
      <p:grpSpPr>
        <a:xfrm>
          <a:off x="0" y="0"/>
          <a:ext cx="0" cy="0"/>
          <a:chOff x="0" y="0"/>
          <a:chExt cx="0" cy="0"/>
        </a:xfrm>
      </p:grpSpPr>
      <p:sp>
        <p:nvSpPr>
          <p:cNvPr id="533" name="Google Shape;533;p6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34" name="Google Shape;534;p6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9" name="Shape 539"/>
        <p:cNvGrpSpPr/>
        <p:nvPr/>
      </p:nvGrpSpPr>
      <p:grpSpPr>
        <a:xfrm>
          <a:off x="0" y="0"/>
          <a:ext cx="0" cy="0"/>
          <a:chOff x="0" y="0"/>
          <a:chExt cx="0" cy="0"/>
        </a:xfrm>
      </p:grpSpPr>
      <p:sp>
        <p:nvSpPr>
          <p:cNvPr id="540" name="Google Shape;540;p6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1" name="Google Shape;541;p6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6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48" name="Google Shape;548;p6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6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6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0" name="Shape 560"/>
        <p:cNvGrpSpPr/>
        <p:nvPr/>
      </p:nvGrpSpPr>
      <p:grpSpPr>
        <a:xfrm>
          <a:off x="0" y="0"/>
          <a:ext cx="0" cy="0"/>
          <a:chOff x="0" y="0"/>
          <a:chExt cx="0" cy="0"/>
        </a:xfrm>
      </p:grpSpPr>
      <p:sp>
        <p:nvSpPr>
          <p:cNvPr id="561" name="Google Shape;561;p6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2" name="Google Shape;562;p6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6" name="Shape 566"/>
        <p:cNvGrpSpPr/>
        <p:nvPr/>
      </p:nvGrpSpPr>
      <p:grpSpPr>
        <a:xfrm>
          <a:off x="0" y="0"/>
          <a:ext cx="0" cy="0"/>
          <a:chOff x="0" y="0"/>
          <a:chExt cx="0" cy="0"/>
        </a:xfrm>
      </p:grpSpPr>
      <p:sp>
        <p:nvSpPr>
          <p:cNvPr id="567" name="Google Shape;567;p6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6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2" name="Shape 572"/>
        <p:cNvGrpSpPr/>
        <p:nvPr/>
      </p:nvGrpSpPr>
      <p:grpSpPr>
        <a:xfrm>
          <a:off x="0" y="0"/>
          <a:ext cx="0" cy="0"/>
          <a:chOff x="0" y="0"/>
          <a:chExt cx="0" cy="0"/>
        </a:xfrm>
      </p:grpSpPr>
      <p:sp>
        <p:nvSpPr>
          <p:cNvPr id="573" name="Google Shape;573;p6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74" name="Google Shape;574;p6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6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80" name="Google Shape;580;p6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8" name="Shape 588"/>
        <p:cNvGrpSpPr/>
        <p:nvPr/>
      </p:nvGrpSpPr>
      <p:grpSpPr>
        <a:xfrm>
          <a:off x="0" y="0"/>
          <a:ext cx="0" cy="0"/>
          <a:chOff x="0" y="0"/>
          <a:chExt cx="0" cy="0"/>
        </a:xfrm>
      </p:grpSpPr>
      <p:sp>
        <p:nvSpPr>
          <p:cNvPr id="589" name="Google Shape;589;p6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0" name="Google Shape;590;p6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5" name="Shape 595"/>
        <p:cNvGrpSpPr/>
        <p:nvPr/>
      </p:nvGrpSpPr>
      <p:grpSpPr>
        <a:xfrm>
          <a:off x="0" y="0"/>
          <a:ext cx="0" cy="0"/>
          <a:chOff x="0" y="0"/>
          <a:chExt cx="0" cy="0"/>
        </a:xfrm>
      </p:grpSpPr>
      <p:sp>
        <p:nvSpPr>
          <p:cNvPr id="596" name="Google Shape;596;p6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597" name="Google Shape;597;p6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7:notes"/>
          <p:cNvSpPr txBox="1"/>
          <p:nvPr>
            <p:ph idx="1" type="body"/>
          </p:nvPr>
        </p:nvSpPr>
        <p:spPr>
          <a:xfrm>
            <a:off x="755950" y="5078600"/>
            <a:ext cx="6047700" cy="4811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99" name="Google Shape;99;p7:notes"/>
          <p:cNvSpPr/>
          <p:nvPr>
            <p:ph idx="2" type="sldImg"/>
          </p:nvPr>
        </p:nvSpPr>
        <p:spPr>
          <a:xfrm>
            <a:off x="1260175" y="801875"/>
            <a:ext cx="5040000" cy="40095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3" name="Shape 603"/>
        <p:cNvGrpSpPr/>
        <p:nvPr/>
      </p:nvGrpSpPr>
      <p:grpSpPr>
        <a:xfrm>
          <a:off x="0" y="0"/>
          <a:ext cx="0" cy="0"/>
          <a:chOff x="0" y="0"/>
          <a:chExt cx="0" cy="0"/>
        </a:xfrm>
      </p:grpSpPr>
      <p:sp>
        <p:nvSpPr>
          <p:cNvPr id="604" name="Google Shape;604;p7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05" name="Google Shape;605;p7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0" name="Shape 610"/>
        <p:cNvGrpSpPr/>
        <p:nvPr/>
      </p:nvGrpSpPr>
      <p:grpSpPr>
        <a:xfrm>
          <a:off x="0" y="0"/>
          <a:ext cx="0" cy="0"/>
          <a:chOff x="0" y="0"/>
          <a:chExt cx="0" cy="0"/>
        </a:xfrm>
      </p:grpSpPr>
      <p:sp>
        <p:nvSpPr>
          <p:cNvPr id="611" name="Google Shape;611;p7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2" name="Google Shape;612;p7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7" name="Shape 617"/>
        <p:cNvGrpSpPr/>
        <p:nvPr/>
      </p:nvGrpSpPr>
      <p:grpSpPr>
        <a:xfrm>
          <a:off x="0" y="0"/>
          <a:ext cx="0" cy="0"/>
          <a:chOff x="0" y="0"/>
          <a:chExt cx="0" cy="0"/>
        </a:xfrm>
      </p:grpSpPr>
      <p:sp>
        <p:nvSpPr>
          <p:cNvPr id="618" name="Google Shape;618;p7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19" name="Google Shape;619;p7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4" name="Shape 624"/>
        <p:cNvGrpSpPr/>
        <p:nvPr/>
      </p:nvGrpSpPr>
      <p:grpSpPr>
        <a:xfrm>
          <a:off x="0" y="0"/>
          <a:ext cx="0" cy="0"/>
          <a:chOff x="0" y="0"/>
          <a:chExt cx="0" cy="0"/>
        </a:xfrm>
      </p:grpSpPr>
      <p:sp>
        <p:nvSpPr>
          <p:cNvPr id="625" name="Google Shape;625;p7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26" name="Google Shape;626;p7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1" name="Shape 631"/>
        <p:cNvGrpSpPr/>
        <p:nvPr/>
      </p:nvGrpSpPr>
      <p:grpSpPr>
        <a:xfrm>
          <a:off x="0" y="0"/>
          <a:ext cx="0" cy="0"/>
          <a:chOff x="0" y="0"/>
          <a:chExt cx="0" cy="0"/>
        </a:xfrm>
      </p:grpSpPr>
      <p:sp>
        <p:nvSpPr>
          <p:cNvPr id="632" name="Google Shape;632;p7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3" name="Google Shape;633;p7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37" name="Shape 637"/>
        <p:cNvGrpSpPr/>
        <p:nvPr/>
      </p:nvGrpSpPr>
      <p:grpSpPr>
        <a:xfrm>
          <a:off x="0" y="0"/>
          <a:ext cx="0" cy="0"/>
          <a:chOff x="0" y="0"/>
          <a:chExt cx="0" cy="0"/>
        </a:xfrm>
      </p:grpSpPr>
      <p:sp>
        <p:nvSpPr>
          <p:cNvPr id="638" name="Google Shape;638;p7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39" name="Google Shape;639;p7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3" name="Shape 643"/>
        <p:cNvGrpSpPr/>
        <p:nvPr/>
      </p:nvGrpSpPr>
      <p:grpSpPr>
        <a:xfrm>
          <a:off x="0" y="0"/>
          <a:ext cx="0" cy="0"/>
          <a:chOff x="0" y="0"/>
          <a:chExt cx="0" cy="0"/>
        </a:xfrm>
      </p:grpSpPr>
      <p:sp>
        <p:nvSpPr>
          <p:cNvPr id="644" name="Google Shape;644;p7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45" name="Google Shape;645;p7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p7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2" name="Google Shape;652;p7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7" name="Shape 657"/>
        <p:cNvGrpSpPr/>
        <p:nvPr/>
      </p:nvGrpSpPr>
      <p:grpSpPr>
        <a:xfrm>
          <a:off x="0" y="0"/>
          <a:ext cx="0" cy="0"/>
          <a:chOff x="0" y="0"/>
          <a:chExt cx="0" cy="0"/>
        </a:xfrm>
      </p:grpSpPr>
      <p:sp>
        <p:nvSpPr>
          <p:cNvPr id="658" name="Google Shape;658;p7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59" name="Google Shape;659;p7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6" name="Shape 666"/>
        <p:cNvGrpSpPr/>
        <p:nvPr/>
      </p:nvGrpSpPr>
      <p:grpSpPr>
        <a:xfrm>
          <a:off x="0" y="0"/>
          <a:ext cx="0" cy="0"/>
          <a:chOff x="0" y="0"/>
          <a:chExt cx="0" cy="0"/>
        </a:xfrm>
      </p:grpSpPr>
      <p:sp>
        <p:nvSpPr>
          <p:cNvPr id="667" name="Google Shape;667;p7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68" name="Google Shape;668;p7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4" name="Shape 104"/>
        <p:cNvGrpSpPr/>
        <p:nvPr/>
      </p:nvGrpSpPr>
      <p:grpSpPr>
        <a:xfrm>
          <a:off x="0" y="0"/>
          <a:ext cx="0" cy="0"/>
          <a:chOff x="0" y="0"/>
          <a:chExt cx="0" cy="0"/>
        </a:xfrm>
      </p:grpSpPr>
      <p:sp>
        <p:nvSpPr>
          <p:cNvPr id="105" name="Google Shape;105;p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3" name="Shape 673"/>
        <p:cNvGrpSpPr/>
        <p:nvPr/>
      </p:nvGrpSpPr>
      <p:grpSpPr>
        <a:xfrm>
          <a:off x="0" y="0"/>
          <a:ext cx="0" cy="0"/>
          <a:chOff x="0" y="0"/>
          <a:chExt cx="0" cy="0"/>
        </a:xfrm>
      </p:grpSpPr>
      <p:sp>
        <p:nvSpPr>
          <p:cNvPr id="674" name="Google Shape;674;p8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5" name="Google Shape;675;p8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0" name="Shape 680"/>
        <p:cNvGrpSpPr/>
        <p:nvPr/>
      </p:nvGrpSpPr>
      <p:grpSpPr>
        <a:xfrm>
          <a:off x="0" y="0"/>
          <a:ext cx="0" cy="0"/>
          <a:chOff x="0" y="0"/>
          <a:chExt cx="0" cy="0"/>
        </a:xfrm>
      </p:grpSpPr>
      <p:sp>
        <p:nvSpPr>
          <p:cNvPr id="681" name="Google Shape;681;p8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2" name="Google Shape;682;p8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6" name="Shape 686"/>
        <p:cNvGrpSpPr/>
        <p:nvPr/>
      </p:nvGrpSpPr>
      <p:grpSpPr>
        <a:xfrm>
          <a:off x="0" y="0"/>
          <a:ext cx="0" cy="0"/>
          <a:chOff x="0" y="0"/>
          <a:chExt cx="0" cy="0"/>
        </a:xfrm>
      </p:grpSpPr>
      <p:sp>
        <p:nvSpPr>
          <p:cNvPr id="687" name="Google Shape;687;p8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88" name="Google Shape;688;p8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6" name="Shape 696"/>
        <p:cNvGrpSpPr/>
        <p:nvPr/>
      </p:nvGrpSpPr>
      <p:grpSpPr>
        <a:xfrm>
          <a:off x="0" y="0"/>
          <a:ext cx="0" cy="0"/>
          <a:chOff x="0" y="0"/>
          <a:chExt cx="0" cy="0"/>
        </a:xfrm>
      </p:grpSpPr>
      <p:sp>
        <p:nvSpPr>
          <p:cNvPr id="697" name="Google Shape;697;p8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98" name="Google Shape;698;p8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6" name="Shape 706"/>
        <p:cNvGrpSpPr/>
        <p:nvPr/>
      </p:nvGrpSpPr>
      <p:grpSpPr>
        <a:xfrm>
          <a:off x="0" y="0"/>
          <a:ext cx="0" cy="0"/>
          <a:chOff x="0" y="0"/>
          <a:chExt cx="0" cy="0"/>
        </a:xfrm>
      </p:grpSpPr>
      <p:sp>
        <p:nvSpPr>
          <p:cNvPr id="707" name="Google Shape;707;p8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08" name="Google Shape;708;p8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14" name="Shape 714"/>
        <p:cNvGrpSpPr/>
        <p:nvPr/>
      </p:nvGrpSpPr>
      <p:grpSpPr>
        <a:xfrm>
          <a:off x="0" y="0"/>
          <a:ext cx="0" cy="0"/>
          <a:chOff x="0" y="0"/>
          <a:chExt cx="0" cy="0"/>
        </a:xfrm>
      </p:grpSpPr>
      <p:sp>
        <p:nvSpPr>
          <p:cNvPr id="715" name="Google Shape;715;p8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16" name="Google Shape;716;p8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21" name="Shape 721"/>
        <p:cNvGrpSpPr/>
        <p:nvPr/>
      </p:nvGrpSpPr>
      <p:grpSpPr>
        <a:xfrm>
          <a:off x="0" y="0"/>
          <a:ext cx="0" cy="0"/>
          <a:chOff x="0" y="0"/>
          <a:chExt cx="0" cy="0"/>
        </a:xfrm>
      </p:grpSpPr>
      <p:sp>
        <p:nvSpPr>
          <p:cNvPr id="722" name="Google Shape;722;p8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23" name="Google Shape;723;p8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6" name="Shape 736"/>
        <p:cNvGrpSpPr/>
        <p:nvPr/>
      </p:nvGrpSpPr>
      <p:grpSpPr>
        <a:xfrm>
          <a:off x="0" y="0"/>
          <a:ext cx="0" cy="0"/>
          <a:chOff x="0" y="0"/>
          <a:chExt cx="0" cy="0"/>
        </a:xfrm>
      </p:grpSpPr>
      <p:sp>
        <p:nvSpPr>
          <p:cNvPr id="737" name="Google Shape;737;p8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38" name="Google Shape;738;p8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5" name="Shape 755"/>
        <p:cNvGrpSpPr/>
        <p:nvPr/>
      </p:nvGrpSpPr>
      <p:grpSpPr>
        <a:xfrm>
          <a:off x="0" y="0"/>
          <a:ext cx="0" cy="0"/>
          <a:chOff x="0" y="0"/>
          <a:chExt cx="0" cy="0"/>
        </a:xfrm>
      </p:grpSpPr>
      <p:sp>
        <p:nvSpPr>
          <p:cNvPr id="756" name="Google Shape;756;p8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57" name="Google Shape;757;p8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1" name="Shape 771"/>
        <p:cNvGrpSpPr/>
        <p:nvPr/>
      </p:nvGrpSpPr>
      <p:grpSpPr>
        <a:xfrm>
          <a:off x="0" y="0"/>
          <a:ext cx="0" cy="0"/>
          <a:chOff x="0" y="0"/>
          <a:chExt cx="0" cy="0"/>
        </a:xfrm>
      </p:grpSpPr>
      <p:sp>
        <p:nvSpPr>
          <p:cNvPr id="772" name="Google Shape;772;p8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73" name="Google Shape;773;p8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8" name="Shape 788"/>
        <p:cNvGrpSpPr/>
        <p:nvPr/>
      </p:nvGrpSpPr>
      <p:grpSpPr>
        <a:xfrm>
          <a:off x="0" y="0"/>
          <a:ext cx="0" cy="0"/>
          <a:chOff x="0" y="0"/>
          <a:chExt cx="0" cy="0"/>
        </a:xfrm>
      </p:grpSpPr>
      <p:sp>
        <p:nvSpPr>
          <p:cNvPr id="789" name="Google Shape;789;p90: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90" name="Google Shape;790;p90: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6" name="Shape 806"/>
        <p:cNvGrpSpPr/>
        <p:nvPr/>
      </p:nvGrpSpPr>
      <p:grpSpPr>
        <a:xfrm>
          <a:off x="0" y="0"/>
          <a:ext cx="0" cy="0"/>
          <a:chOff x="0" y="0"/>
          <a:chExt cx="0" cy="0"/>
        </a:xfrm>
      </p:grpSpPr>
      <p:sp>
        <p:nvSpPr>
          <p:cNvPr id="807" name="Google Shape;807;p91: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08" name="Google Shape;808;p91: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1" name="Shape 821"/>
        <p:cNvGrpSpPr/>
        <p:nvPr/>
      </p:nvGrpSpPr>
      <p:grpSpPr>
        <a:xfrm>
          <a:off x="0" y="0"/>
          <a:ext cx="0" cy="0"/>
          <a:chOff x="0" y="0"/>
          <a:chExt cx="0" cy="0"/>
        </a:xfrm>
      </p:grpSpPr>
      <p:sp>
        <p:nvSpPr>
          <p:cNvPr id="822" name="Google Shape;822;p92: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3" name="Google Shape;823;p92: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37" name="Shape 837"/>
        <p:cNvGrpSpPr/>
        <p:nvPr/>
      </p:nvGrpSpPr>
      <p:grpSpPr>
        <a:xfrm>
          <a:off x="0" y="0"/>
          <a:ext cx="0" cy="0"/>
          <a:chOff x="0" y="0"/>
          <a:chExt cx="0" cy="0"/>
        </a:xfrm>
      </p:grpSpPr>
      <p:sp>
        <p:nvSpPr>
          <p:cNvPr id="838" name="Google Shape;838;p93: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39" name="Google Shape;839;p93: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3" name="Shape 843"/>
        <p:cNvGrpSpPr/>
        <p:nvPr/>
      </p:nvGrpSpPr>
      <p:grpSpPr>
        <a:xfrm>
          <a:off x="0" y="0"/>
          <a:ext cx="0" cy="0"/>
          <a:chOff x="0" y="0"/>
          <a:chExt cx="0" cy="0"/>
        </a:xfrm>
      </p:grpSpPr>
      <p:sp>
        <p:nvSpPr>
          <p:cNvPr id="844" name="Google Shape;844;p94: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45" name="Google Shape;845;p94: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9" name="Shape 849"/>
        <p:cNvGrpSpPr/>
        <p:nvPr/>
      </p:nvGrpSpPr>
      <p:grpSpPr>
        <a:xfrm>
          <a:off x="0" y="0"/>
          <a:ext cx="0" cy="0"/>
          <a:chOff x="0" y="0"/>
          <a:chExt cx="0" cy="0"/>
        </a:xfrm>
      </p:grpSpPr>
      <p:sp>
        <p:nvSpPr>
          <p:cNvPr id="850" name="Google Shape;850;p95: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51" name="Google Shape;851;p95: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6" name="Shape 866"/>
        <p:cNvGrpSpPr/>
        <p:nvPr/>
      </p:nvGrpSpPr>
      <p:grpSpPr>
        <a:xfrm>
          <a:off x="0" y="0"/>
          <a:ext cx="0" cy="0"/>
          <a:chOff x="0" y="0"/>
          <a:chExt cx="0" cy="0"/>
        </a:xfrm>
      </p:grpSpPr>
      <p:sp>
        <p:nvSpPr>
          <p:cNvPr id="867" name="Google Shape;867;p96: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68" name="Google Shape;868;p96: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2" name="Shape 872"/>
        <p:cNvGrpSpPr/>
        <p:nvPr/>
      </p:nvGrpSpPr>
      <p:grpSpPr>
        <a:xfrm>
          <a:off x="0" y="0"/>
          <a:ext cx="0" cy="0"/>
          <a:chOff x="0" y="0"/>
          <a:chExt cx="0" cy="0"/>
        </a:xfrm>
      </p:grpSpPr>
      <p:sp>
        <p:nvSpPr>
          <p:cNvPr id="873" name="Google Shape;873;p97: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74" name="Google Shape;874;p97: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8" name="Shape 878"/>
        <p:cNvGrpSpPr/>
        <p:nvPr/>
      </p:nvGrpSpPr>
      <p:grpSpPr>
        <a:xfrm>
          <a:off x="0" y="0"/>
          <a:ext cx="0" cy="0"/>
          <a:chOff x="0" y="0"/>
          <a:chExt cx="0" cy="0"/>
        </a:xfrm>
      </p:grpSpPr>
      <p:sp>
        <p:nvSpPr>
          <p:cNvPr id="879" name="Google Shape;879;p98: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0" name="Google Shape;880;p98: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5" name="Shape 885"/>
        <p:cNvGrpSpPr/>
        <p:nvPr/>
      </p:nvGrpSpPr>
      <p:grpSpPr>
        <a:xfrm>
          <a:off x="0" y="0"/>
          <a:ext cx="0" cy="0"/>
          <a:chOff x="0" y="0"/>
          <a:chExt cx="0" cy="0"/>
        </a:xfrm>
      </p:grpSpPr>
      <p:sp>
        <p:nvSpPr>
          <p:cNvPr id="886" name="Google Shape;886;p99:notes"/>
          <p:cNvSpPr txBox="1"/>
          <p:nvPr>
            <p:ph idx="1" type="body"/>
          </p:nvPr>
        </p:nvSpPr>
        <p:spPr>
          <a:xfrm>
            <a:off x="755950" y="5078600"/>
            <a:ext cx="6047725" cy="4811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7" name="Google Shape;887;p99:notes"/>
          <p:cNvSpPr/>
          <p:nvPr>
            <p:ph idx="2" type="sldImg"/>
          </p:nvPr>
        </p:nvSpPr>
        <p:spPr>
          <a:xfrm>
            <a:off x="1260175" y="801875"/>
            <a:ext cx="5040025" cy="4009425"/>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entered Text" type="objOnly">
  <p:cSld name="OBJECT_ONLY">
    <p:spTree>
      <p:nvGrpSpPr>
        <p:cNvPr id="11" name="Shape 11"/>
        <p:cNvGrpSpPr/>
        <p:nvPr/>
      </p:nvGrpSpPr>
      <p:grpSpPr>
        <a:xfrm>
          <a:off x="0" y="0"/>
          <a:ext cx="0" cy="0"/>
          <a:chOff x="0" y="0"/>
          <a:chExt cx="0" cy="0"/>
        </a:xfrm>
      </p:grpSpPr>
      <p:sp>
        <p:nvSpPr>
          <p:cNvPr id="12" name="Google Shape;12;p2"/>
          <p:cNvSpPr txBox="1"/>
          <p:nvPr>
            <p:ph idx="1" type="subTitle"/>
          </p:nvPr>
        </p:nvSpPr>
        <p:spPr>
          <a:xfrm>
            <a:off x="504000" y="301320"/>
            <a:ext cx="9071640" cy="5851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over Content" type="objOverTx">
  <p:cSld name="OBJECT_OVER_TEXT">
    <p:spTree>
      <p:nvGrpSpPr>
        <p:cNvPr id="41" name="Shape 41"/>
        <p:cNvGrpSpPr/>
        <p:nvPr/>
      </p:nvGrpSpPr>
      <p:grpSpPr>
        <a:xfrm>
          <a:off x="0" y="0"/>
          <a:ext cx="0" cy="0"/>
          <a:chOff x="0" y="0"/>
          <a:chExt cx="0" cy="0"/>
        </a:xfrm>
      </p:grpSpPr>
      <p:sp>
        <p:nvSpPr>
          <p:cNvPr id="42" name="Google Shape;42;p11"/>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1"/>
          <p:cNvSpPr txBox="1"/>
          <p:nvPr>
            <p:ph idx="1" type="body"/>
          </p:nvPr>
        </p:nvSpPr>
        <p:spPr>
          <a:xfrm>
            <a:off x="504000" y="176904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4" name="Google Shape;44;p11"/>
          <p:cNvSpPr txBox="1"/>
          <p:nvPr>
            <p:ph idx="2"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4 Content" type="fourObj">
  <p:cSld name="FOUR_OBJECTS">
    <p:spTree>
      <p:nvGrpSpPr>
        <p:cNvPr id="45" name="Shape 45"/>
        <p:cNvGrpSpPr/>
        <p:nvPr/>
      </p:nvGrpSpPr>
      <p:grpSpPr>
        <a:xfrm>
          <a:off x="0" y="0"/>
          <a:ext cx="0" cy="0"/>
          <a:chOff x="0" y="0"/>
          <a:chExt cx="0" cy="0"/>
        </a:xfrm>
      </p:grpSpPr>
      <p:sp>
        <p:nvSpPr>
          <p:cNvPr id="46" name="Google Shape;46;p12"/>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7" name="Google Shape;47;p12"/>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8" name="Google Shape;48;p12"/>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9" name="Google Shape;49;p12"/>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0" name="Google Shape;50;p12"/>
          <p:cNvSpPr txBox="1"/>
          <p:nvPr>
            <p:ph idx="4"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6 Content">
  <p:cSld name="Title, 6 Content">
    <p:spTree>
      <p:nvGrpSpPr>
        <p:cNvPr id="51" name="Shape 51"/>
        <p:cNvGrpSpPr/>
        <p:nvPr/>
      </p:nvGrpSpPr>
      <p:grpSpPr>
        <a:xfrm>
          <a:off x="0" y="0"/>
          <a:ext cx="0" cy="0"/>
          <a:chOff x="0" y="0"/>
          <a:chExt cx="0" cy="0"/>
        </a:xfrm>
      </p:grpSpPr>
      <p:sp>
        <p:nvSpPr>
          <p:cNvPr id="52" name="Google Shape;52;p13"/>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3"/>
          <p:cNvSpPr txBox="1"/>
          <p:nvPr>
            <p:ph idx="1" type="body"/>
          </p:nvPr>
        </p:nvSpPr>
        <p:spPr>
          <a:xfrm>
            <a:off x="5040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4" name="Google Shape;54;p13"/>
          <p:cNvSpPr txBox="1"/>
          <p:nvPr>
            <p:ph idx="2" type="body"/>
          </p:nvPr>
        </p:nvSpPr>
        <p:spPr>
          <a:xfrm>
            <a:off x="357120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5" name="Google Shape;55;p13"/>
          <p:cNvSpPr txBox="1"/>
          <p:nvPr>
            <p:ph idx="3" type="body"/>
          </p:nvPr>
        </p:nvSpPr>
        <p:spPr>
          <a:xfrm>
            <a:off x="6638040" y="176904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6" name="Google Shape;56;p13"/>
          <p:cNvSpPr txBox="1"/>
          <p:nvPr>
            <p:ph idx="4" type="body"/>
          </p:nvPr>
        </p:nvSpPr>
        <p:spPr>
          <a:xfrm>
            <a:off x="5040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7" name="Google Shape;57;p13"/>
          <p:cNvSpPr txBox="1"/>
          <p:nvPr>
            <p:ph idx="5" type="body"/>
          </p:nvPr>
        </p:nvSpPr>
        <p:spPr>
          <a:xfrm>
            <a:off x="357120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58" name="Google Shape;58;p13"/>
          <p:cNvSpPr txBox="1"/>
          <p:nvPr>
            <p:ph idx="6" type="body"/>
          </p:nvPr>
        </p:nvSpPr>
        <p:spPr>
          <a:xfrm>
            <a:off x="6638040" y="4059360"/>
            <a:ext cx="292068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type="obj">
  <p:cSld name="OBJECT">
    <p:spTree>
      <p:nvGrpSpPr>
        <p:cNvPr id="13" name="Shape 13"/>
        <p:cNvGrpSpPr/>
        <p:nvPr/>
      </p:nvGrpSpPr>
      <p:grpSpPr>
        <a:xfrm>
          <a:off x="0" y="0"/>
          <a:ext cx="0" cy="0"/>
          <a:chOff x="0" y="0"/>
          <a:chExt cx="0" cy="0"/>
        </a:xfrm>
      </p:grpSpPr>
      <p:sp>
        <p:nvSpPr>
          <p:cNvPr id="14" name="Google Shape;14;p3"/>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3"/>
          <p:cNvSpPr txBox="1"/>
          <p:nvPr>
            <p:ph idx="1" type="body"/>
          </p:nvPr>
        </p:nvSpPr>
        <p:spPr>
          <a:xfrm>
            <a:off x="504000" y="1769040"/>
            <a:ext cx="9071640" cy="43848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lide" type="blank">
  <p:cSld name="BLANK">
    <p:spTree>
      <p:nvGrpSpPr>
        <p:cNvPr id="16" name="Shape 16"/>
        <p:cNvGrpSpPr/>
        <p:nvPr/>
      </p:nvGrpSpPr>
      <p:grpSpPr>
        <a:xfrm>
          <a:off x="0" y="0"/>
          <a:ext cx="0" cy="0"/>
          <a:chOff x="0" y="0"/>
          <a:chExt cx="0" cy="0"/>
        </a:xfrm>
      </p:grpSpPr>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x">
  <p:cSld name="TITLE_AND_BODY">
    <p:spTree>
      <p:nvGrpSpPr>
        <p:cNvPr id="17" name="Shape 17"/>
        <p:cNvGrpSpPr/>
        <p:nvPr/>
      </p:nvGrpSpPr>
      <p:grpSpPr>
        <a:xfrm>
          <a:off x="0" y="0"/>
          <a:ext cx="0" cy="0"/>
          <a:chOff x="0" y="0"/>
          <a:chExt cx="0" cy="0"/>
        </a:xfrm>
      </p:grpSpPr>
      <p:sp>
        <p:nvSpPr>
          <p:cNvPr id="18" name="Google Shape;18;p5"/>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5"/>
          <p:cNvSpPr txBox="1"/>
          <p:nvPr>
            <p:ph idx="1" type="subTitle"/>
          </p:nvPr>
        </p:nvSpPr>
        <p:spPr>
          <a:xfrm>
            <a:off x="504000" y="1769040"/>
            <a:ext cx="9071640" cy="438480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type="twoObj">
  <p:cSld name="TWO_OBJECTS">
    <p:spTree>
      <p:nvGrpSpPr>
        <p:cNvPr id="20" name="Shape 20"/>
        <p:cNvGrpSpPr/>
        <p:nvPr/>
      </p:nvGrpSpPr>
      <p:grpSpPr>
        <a:xfrm>
          <a:off x="0" y="0"/>
          <a:ext cx="0" cy="0"/>
          <a:chOff x="0" y="0"/>
          <a:chExt cx="0" cy="0"/>
        </a:xfrm>
      </p:grpSpPr>
      <p:sp>
        <p:nvSpPr>
          <p:cNvPr id="21" name="Google Shape;21;p6"/>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6"/>
          <p:cNvSpPr txBox="1"/>
          <p:nvPr>
            <p:ph idx="1" type="body"/>
          </p:nvPr>
        </p:nvSpPr>
        <p:spPr>
          <a:xfrm>
            <a:off x="504000" y="1769040"/>
            <a:ext cx="4426920" cy="43848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3" name="Google Shape;23;p6"/>
          <p:cNvSpPr txBox="1"/>
          <p:nvPr>
            <p:ph idx="2" type="body"/>
          </p:nvPr>
        </p:nvSpPr>
        <p:spPr>
          <a:xfrm>
            <a:off x="5152680" y="1769040"/>
            <a:ext cx="4426920" cy="43848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7"/>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and Content" type="twoObjAndObj">
  <p:cSld name="TWO_OBJECTS_AND_OBJECT">
    <p:spTree>
      <p:nvGrpSpPr>
        <p:cNvPr id="26" name="Shape 26"/>
        <p:cNvGrpSpPr/>
        <p:nvPr/>
      </p:nvGrpSpPr>
      <p:grpSpPr>
        <a:xfrm>
          <a:off x="0" y="0"/>
          <a:ext cx="0" cy="0"/>
          <a:chOff x="0" y="0"/>
          <a:chExt cx="0" cy="0"/>
        </a:xfrm>
      </p:grpSpPr>
      <p:sp>
        <p:nvSpPr>
          <p:cNvPr id="27" name="Google Shape;27;p8"/>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8"/>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29" name="Google Shape;29;p8"/>
          <p:cNvSpPr txBox="1"/>
          <p:nvPr>
            <p:ph idx="2" type="body"/>
          </p:nvPr>
        </p:nvSpPr>
        <p:spPr>
          <a:xfrm>
            <a:off x="5152680" y="1769040"/>
            <a:ext cx="4426920" cy="43848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0" name="Google Shape;30;p8"/>
          <p:cNvSpPr txBox="1"/>
          <p:nvPr>
            <p:ph idx="3" type="body"/>
          </p:nvPr>
        </p:nvSpPr>
        <p:spPr>
          <a:xfrm>
            <a:off x="50400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Content and 2 Content" type="objAndTwoObj">
  <p:cSld name="OBJECT_AND_TWO_OBJECTS">
    <p:spTree>
      <p:nvGrpSpPr>
        <p:cNvPr id="31" name="Shape 31"/>
        <p:cNvGrpSpPr/>
        <p:nvPr/>
      </p:nvGrpSpPr>
      <p:grpSpPr>
        <a:xfrm>
          <a:off x="0" y="0"/>
          <a:ext cx="0" cy="0"/>
          <a:chOff x="0" y="0"/>
          <a:chExt cx="0" cy="0"/>
        </a:xfrm>
      </p:grpSpPr>
      <p:sp>
        <p:nvSpPr>
          <p:cNvPr id="32" name="Google Shape;32;p9"/>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3" name="Google Shape;33;p9"/>
          <p:cNvSpPr txBox="1"/>
          <p:nvPr>
            <p:ph idx="1" type="body"/>
          </p:nvPr>
        </p:nvSpPr>
        <p:spPr>
          <a:xfrm>
            <a:off x="504000" y="1769040"/>
            <a:ext cx="4426920" cy="438480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4" name="Google Shape;34;p9"/>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5" name="Google Shape;35;p9"/>
          <p:cNvSpPr txBox="1"/>
          <p:nvPr>
            <p:ph idx="3" type="body"/>
          </p:nvPr>
        </p:nvSpPr>
        <p:spPr>
          <a:xfrm>
            <a:off x="5152680" y="405936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2 Content over Content" type="twoObjOverTx">
  <p:cSld name="TWO_OBJECTS_OVER_TEXT">
    <p:spTree>
      <p:nvGrpSpPr>
        <p:cNvPr id="36" name="Shape 36"/>
        <p:cNvGrpSpPr/>
        <p:nvPr/>
      </p:nvGrpSpPr>
      <p:grpSpPr>
        <a:xfrm>
          <a:off x="0" y="0"/>
          <a:ext cx="0" cy="0"/>
          <a:chOff x="0" y="0"/>
          <a:chExt cx="0" cy="0"/>
        </a:xfrm>
      </p:grpSpPr>
      <p:sp>
        <p:nvSpPr>
          <p:cNvPr id="37" name="Google Shape;37;p10"/>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10"/>
          <p:cNvSpPr txBox="1"/>
          <p:nvPr>
            <p:ph idx="1" type="body"/>
          </p:nvPr>
        </p:nvSpPr>
        <p:spPr>
          <a:xfrm>
            <a:off x="50400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39" name="Google Shape;39;p10"/>
          <p:cNvSpPr txBox="1"/>
          <p:nvPr>
            <p:ph idx="2" type="body"/>
          </p:nvPr>
        </p:nvSpPr>
        <p:spPr>
          <a:xfrm>
            <a:off x="5152680" y="1769040"/>
            <a:ext cx="442692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
        <p:nvSpPr>
          <p:cNvPr id="40" name="Google Shape;40;p10"/>
          <p:cNvSpPr txBox="1"/>
          <p:nvPr>
            <p:ph idx="3" type="body"/>
          </p:nvPr>
        </p:nvSpPr>
        <p:spPr>
          <a:xfrm>
            <a:off x="504000" y="4059360"/>
            <a:ext cx="9071640" cy="2091240"/>
          </a:xfrm>
          <a:prstGeom prst="rect">
            <a:avLst/>
          </a:prstGeom>
          <a:noFill/>
          <a:ln>
            <a:noFill/>
          </a:ln>
        </p:spPr>
        <p:txBody>
          <a:bodyPr anchorCtr="0" anchor="t" bIns="0" lIns="0" spcFirstLastPara="1" rIns="0" wrap="square" tIns="0">
            <a:noAutofit/>
          </a:bodyPr>
          <a:lstStyle>
            <a:lvl1pPr indent="-228600" lvl="0" marL="457200" algn="l">
              <a:spcBef>
                <a:spcPts val="0"/>
              </a:spcBef>
              <a:spcAft>
                <a:spcPts val="0"/>
              </a:spcAft>
              <a:buSzPts val="1400"/>
              <a:buNone/>
              <a:defRPr/>
            </a:lvl1pPr>
            <a:lvl2pPr indent="-228600" lvl="1" marL="914400" algn="l">
              <a:spcBef>
                <a:spcPts val="0"/>
              </a:spcBef>
              <a:spcAft>
                <a:spcPts val="0"/>
              </a:spcAft>
              <a:buSzPts val="1400"/>
              <a:buNone/>
              <a:defRPr/>
            </a:lvl2pPr>
            <a:lvl3pPr indent="-228600" lvl="2" marL="1371600" algn="l">
              <a:spcBef>
                <a:spcPts val="0"/>
              </a:spcBef>
              <a:spcAft>
                <a:spcPts val="0"/>
              </a:spcAft>
              <a:buSzPts val="1400"/>
              <a:buNone/>
              <a:defRPr/>
            </a:lvl3pPr>
            <a:lvl4pPr indent="-228600" lvl="3" marL="1828800" algn="l">
              <a:spcBef>
                <a:spcPts val="0"/>
              </a:spcBef>
              <a:spcAft>
                <a:spcPts val="0"/>
              </a:spcAft>
              <a:buSzPts val="1400"/>
              <a:buNone/>
              <a:defRPr/>
            </a:lvl4pPr>
            <a:lvl5pPr indent="-228600" lvl="4" marL="2286000" algn="l">
              <a:spcBef>
                <a:spcPts val="0"/>
              </a:spcBef>
              <a:spcAft>
                <a:spcPts val="0"/>
              </a:spcAft>
              <a:buSzPts val="1400"/>
              <a:buNone/>
              <a:defRPr/>
            </a:lvl5pPr>
            <a:lvl6pPr indent="-228600" lvl="5" marL="2743200" algn="l">
              <a:spcBef>
                <a:spcPts val="0"/>
              </a:spcBef>
              <a:spcAft>
                <a:spcPts val="0"/>
              </a:spcAft>
              <a:buSzPts val="1400"/>
              <a:buNone/>
              <a:defRPr/>
            </a:lvl6pPr>
            <a:lvl7pPr indent="-228600" lvl="6" marL="3200400" algn="l">
              <a:spcBef>
                <a:spcPts val="0"/>
              </a:spcBef>
              <a:spcAft>
                <a:spcPts val="0"/>
              </a:spcAft>
              <a:buSzPts val="1400"/>
              <a:buNone/>
              <a:defRPr/>
            </a:lvl7pPr>
            <a:lvl8pPr indent="-228600" lvl="7" marL="3657600" algn="l">
              <a:spcBef>
                <a:spcPts val="0"/>
              </a:spcBef>
              <a:spcAft>
                <a:spcPts val="0"/>
              </a:spcAft>
              <a:buSzPts val="1400"/>
              <a:buNone/>
              <a:defRPr/>
            </a:lvl8pPr>
            <a:lvl9pPr indent="-228600" lvl="8" marL="4114800" algn="l">
              <a:spcBef>
                <a:spcPts val="0"/>
              </a:spcBef>
              <a:spcAft>
                <a:spcPts val="0"/>
              </a:spcAft>
              <a:buSzPts val="1400"/>
              <a:buNone/>
              <a:defRPr/>
            </a:lvl9pPr>
          </a:lstStyle>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theme" Target="../theme/theme2.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 name="Shape 5"/>
        <p:cNvGrpSpPr/>
        <p:nvPr/>
      </p:nvGrpSpPr>
      <p:grpSpPr>
        <a:xfrm>
          <a:off x="0" y="0"/>
          <a:ext cx="0" cy="0"/>
          <a:chOff x="0" y="0"/>
          <a:chExt cx="0" cy="0"/>
        </a:xfrm>
      </p:grpSpPr>
      <p:sp>
        <p:nvSpPr>
          <p:cNvPr id="6" name="Google Shape;6;p1"/>
          <p:cNvSpPr txBox="1"/>
          <p:nvPr>
            <p:ph type="title"/>
          </p:nvPr>
        </p:nvSpPr>
        <p:spPr>
          <a:xfrm>
            <a:off x="504000" y="301320"/>
            <a:ext cx="9071640" cy="1262160"/>
          </a:xfrm>
          <a:prstGeom prst="rect">
            <a:avLst/>
          </a:prstGeom>
          <a:noFill/>
          <a:ln>
            <a:noFill/>
          </a:ln>
        </p:spPr>
        <p:txBody>
          <a:bodyPr anchorCtr="0" anchor="ctr"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7" name="Google Shape;7;p1"/>
          <p:cNvSpPr txBox="1"/>
          <p:nvPr>
            <p:ph idx="1" type="body"/>
          </p:nvPr>
        </p:nvSpPr>
        <p:spPr>
          <a:xfrm>
            <a:off x="504000" y="1769040"/>
            <a:ext cx="9071640" cy="4384800"/>
          </a:xfrm>
          <a:prstGeom prst="rect">
            <a:avLst/>
          </a:prstGeom>
          <a:noFill/>
          <a:ln>
            <a:noFill/>
          </a:ln>
        </p:spPr>
        <p:txBody>
          <a:bodyPr anchorCtr="0" anchor="t" bIns="0" lIns="0" spcFirstLastPara="1" rIns="0" wrap="square" tIns="0">
            <a:noAutofit/>
          </a:bodyPr>
          <a:lstStyle>
            <a:lvl1pPr indent="-228600" lvl="0" marL="457200" marR="0" rtl="0" algn="l">
              <a:spcBef>
                <a:spcPts val="0"/>
              </a:spcBef>
              <a:spcAft>
                <a:spcPts val="0"/>
              </a:spcAft>
              <a:buSzPts val="1400"/>
              <a:buNone/>
              <a:defRPr b="0" i="0" sz="1800" u="none" cap="none" strike="noStrike"/>
            </a:lvl1pPr>
            <a:lvl2pPr indent="-228600" lvl="1" marL="914400" marR="0" rtl="0" algn="l">
              <a:spcBef>
                <a:spcPts val="0"/>
              </a:spcBef>
              <a:spcAft>
                <a:spcPts val="0"/>
              </a:spcAft>
              <a:buSzPts val="1400"/>
              <a:buNone/>
              <a:defRPr b="0" i="0" sz="1800" u="none" cap="none" strike="noStrike"/>
            </a:lvl2pPr>
            <a:lvl3pPr indent="-228600" lvl="2" marL="1371600" marR="0" rtl="0" algn="l">
              <a:spcBef>
                <a:spcPts val="0"/>
              </a:spcBef>
              <a:spcAft>
                <a:spcPts val="0"/>
              </a:spcAft>
              <a:buSzPts val="1400"/>
              <a:buNone/>
              <a:defRPr b="0" i="0" sz="1800" u="none" cap="none" strike="noStrike"/>
            </a:lvl3pPr>
            <a:lvl4pPr indent="-228600" lvl="3" marL="1828800" marR="0" rtl="0" algn="l">
              <a:spcBef>
                <a:spcPts val="0"/>
              </a:spcBef>
              <a:spcAft>
                <a:spcPts val="0"/>
              </a:spcAft>
              <a:buSzPts val="1400"/>
              <a:buNone/>
              <a:defRPr b="0" i="0" sz="1800" u="none" cap="none" strike="noStrike"/>
            </a:lvl4pPr>
            <a:lvl5pPr indent="-228600" lvl="4" marL="2286000" marR="0" rtl="0" algn="l">
              <a:spcBef>
                <a:spcPts val="0"/>
              </a:spcBef>
              <a:spcAft>
                <a:spcPts val="0"/>
              </a:spcAft>
              <a:buSzPts val="1400"/>
              <a:buNone/>
              <a:defRPr b="0" i="0" sz="1800" u="none" cap="none" strike="noStrike"/>
            </a:lvl5pPr>
            <a:lvl6pPr indent="-228600" lvl="5" marL="2743200" marR="0" rtl="0" algn="l">
              <a:spcBef>
                <a:spcPts val="0"/>
              </a:spcBef>
              <a:spcAft>
                <a:spcPts val="0"/>
              </a:spcAft>
              <a:buSzPts val="1400"/>
              <a:buNone/>
              <a:defRPr b="0" i="0" sz="1800" u="none" cap="none" strike="noStrike"/>
            </a:lvl6pPr>
            <a:lvl7pPr indent="-228600" lvl="6" marL="3200400" marR="0" rtl="0" algn="l">
              <a:spcBef>
                <a:spcPts val="0"/>
              </a:spcBef>
              <a:spcAft>
                <a:spcPts val="0"/>
              </a:spcAft>
              <a:buSzPts val="1400"/>
              <a:buNone/>
              <a:defRPr b="0" i="0" sz="1800" u="none" cap="none" strike="noStrike"/>
            </a:lvl7pPr>
            <a:lvl8pPr indent="-228600" lvl="7" marL="3657600" marR="0" rtl="0" algn="l">
              <a:spcBef>
                <a:spcPts val="0"/>
              </a:spcBef>
              <a:spcAft>
                <a:spcPts val="0"/>
              </a:spcAft>
              <a:buSzPts val="1400"/>
              <a:buNone/>
              <a:defRPr b="0" i="0" sz="1800" u="none" cap="none" strike="noStrike"/>
            </a:lvl8pPr>
            <a:lvl9pPr indent="-228600" lvl="8" marL="4114800" marR="0" rtl="0" algn="l">
              <a:spcBef>
                <a:spcPts val="0"/>
              </a:spcBef>
              <a:spcAft>
                <a:spcPts val="0"/>
              </a:spcAft>
              <a:buSzPts val="1400"/>
              <a:buNone/>
              <a:defRPr b="0" i="0" sz="1800" u="none" cap="none" strike="noStrike"/>
            </a:lvl9pPr>
          </a:lstStyle>
          <a:p/>
        </p:txBody>
      </p:sp>
      <p:sp>
        <p:nvSpPr>
          <p:cNvPr id="8" name="Google Shape;8;p1"/>
          <p:cNvSpPr txBox="1"/>
          <p:nvPr>
            <p:ph idx="10" type="dt"/>
          </p:nvPr>
        </p:nvSpPr>
        <p:spPr>
          <a:xfrm>
            <a:off x="504000" y="6887160"/>
            <a:ext cx="234828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9" name="Google Shape;9;p1"/>
          <p:cNvSpPr txBox="1"/>
          <p:nvPr>
            <p:ph idx="11" type="ftr"/>
          </p:nvPr>
        </p:nvSpPr>
        <p:spPr>
          <a:xfrm>
            <a:off x="3447360" y="6887160"/>
            <a:ext cx="3195000" cy="521280"/>
          </a:xfrm>
          <a:prstGeom prst="rect">
            <a:avLst/>
          </a:prstGeom>
          <a:noFill/>
          <a:ln>
            <a:noFill/>
          </a:ln>
        </p:spPr>
        <p:txBody>
          <a:bodyPr anchorCtr="0" anchor="t" bIns="0" lIns="0" spcFirstLastPara="1" rIns="0" wrap="square" tIns="0">
            <a:noAutofit/>
          </a:bodyPr>
          <a:lstStyle>
            <a:lvl1pPr lvl="0" marR="0" rtl="0" algn="l">
              <a:spcBef>
                <a:spcPts val="0"/>
              </a:spcBef>
              <a:spcAft>
                <a:spcPts val="0"/>
              </a:spcAft>
              <a:buSzPts val="1400"/>
              <a:buNone/>
              <a:defRPr b="0" i="0" sz="1800" u="none" cap="none" strike="noStrike"/>
            </a:lvl1pPr>
            <a:lvl2pPr lvl="1" marR="0" rtl="0" algn="l">
              <a:spcBef>
                <a:spcPts val="0"/>
              </a:spcBef>
              <a:spcAft>
                <a:spcPts val="0"/>
              </a:spcAft>
              <a:buSzPts val="1400"/>
              <a:buNone/>
              <a:defRPr b="0" i="0" sz="1800" u="none" cap="none" strike="noStrike"/>
            </a:lvl2pPr>
            <a:lvl3pPr lvl="2" marR="0" rtl="0" algn="l">
              <a:spcBef>
                <a:spcPts val="0"/>
              </a:spcBef>
              <a:spcAft>
                <a:spcPts val="0"/>
              </a:spcAft>
              <a:buSzPts val="1400"/>
              <a:buNone/>
              <a:defRPr b="0" i="0" sz="1800" u="none" cap="none" strike="noStrike"/>
            </a:lvl3pPr>
            <a:lvl4pPr lvl="3" marR="0" rtl="0" algn="l">
              <a:spcBef>
                <a:spcPts val="0"/>
              </a:spcBef>
              <a:spcAft>
                <a:spcPts val="0"/>
              </a:spcAft>
              <a:buSzPts val="1400"/>
              <a:buNone/>
              <a:defRPr b="0" i="0" sz="1800" u="none" cap="none" strike="noStrike"/>
            </a:lvl4pPr>
            <a:lvl5pPr lvl="4" marR="0" rtl="0" algn="l">
              <a:spcBef>
                <a:spcPts val="0"/>
              </a:spcBef>
              <a:spcAft>
                <a:spcPts val="0"/>
              </a:spcAft>
              <a:buSzPts val="1400"/>
              <a:buNone/>
              <a:defRPr b="0" i="0" sz="1800" u="none" cap="none" strike="noStrike"/>
            </a:lvl5pPr>
            <a:lvl6pPr lvl="5" marR="0" rtl="0" algn="l">
              <a:spcBef>
                <a:spcPts val="0"/>
              </a:spcBef>
              <a:spcAft>
                <a:spcPts val="0"/>
              </a:spcAft>
              <a:buSzPts val="1400"/>
              <a:buNone/>
              <a:defRPr b="0" i="0" sz="1800" u="none" cap="none" strike="noStrike"/>
            </a:lvl6pPr>
            <a:lvl7pPr lvl="6" marR="0" rtl="0" algn="l">
              <a:spcBef>
                <a:spcPts val="0"/>
              </a:spcBef>
              <a:spcAft>
                <a:spcPts val="0"/>
              </a:spcAft>
              <a:buSzPts val="1400"/>
              <a:buNone/>
              <a:defRPr b="0" i="0" sz="1800" u="none" cap="none" strike="noStrike"/>
            </a:lvl7pPr>
            <a:lvl8pPr lvl="7" marR="0" rtl="0" algn="l">
              <a:spcBef>
                <a:spcPts val="0"/>
              </a:spcBef>
              <a:spcAft>
                <a:spcPts val="0"/>
              </a:spcAft>
              <a:buSzPts val="1400"/>
              <a:buNone/>
              <a:defRPr b="0" i="0" sz="1800" u="none" cap="none" strike="noStrike"/>
            </a:lvl8pPr>
            <a:lvl9pPr lvl="8" marR="0" rtl="0" algn="l">
              <a:spcBef>
                <a:spcPts val="0"/>
              </a:spcBef>
              <a:spcAft>
                <a:spcPts val="0"/>
              </a:spcAft>
              <a:buSzPts val="1400"/>
              <a:buNone/>
              <a:defRPr b="0" i="0" sz="1800" u="none" cap="none" strike="noStrike"/>
            </a:lvl9pPr>
          </a:lstStyle>
          <a:p/>
        </p:txBody>
      </p:sp>
      <p:sp>
        <p:nvSpPr>
          <p:cNvPr id="10" name="Google Shape;10;p1"/>
          <p:cNvSpPr txBox="1"/>
          <p:nvPr>
            <p:ph idx="12" type="sldNum"/>
          </p:nvPr>
        </p:nvSpPr>
        <p:spPr>
          <a:xfrm>
            <a:off x="7227360" y="6887160"/>
            <a:ext cx="2348280" cy="521280"/>
          </a:xfrm>
          <a:prstGeom prst="rect">
            <a:avLst/>
          </a:prstGeom>
          <a:noFill/>
          <a:ln>
            <a:noFill/>
          </a:ln>
        </p:spPr>
        <p:txBody>
          <a:bodyPr anchorCtr="0" anchor="t" bIns="0" lIns="0" spcFirstLastPara="1" rIns="0" wrap="square" tIns="0">
            <a:noAutofit/>
          </a:bodyPr>
          <a:lstStyle>
            <a:lvl1pPr indent="0" lvl="0" marL="0" marR="0" rtl="0" algn="r">
              <a:spcBef>
                <a:spcPts val="0"/>
              </a:spcBef>
              <a:buNone/>
              <a:defRPr b="0" i="0" sz="1400" u="none" cap="none" strike="noStrike">
                <a:latin typeface="Times New Roman"/>
                <a:ea typeface="Times New Roman"/>
                <a:cs typeface="Times New Roman"/>
                <a:sym typeface="Times New Roman"/>
              </a:defRPr>
            </a:lvl1pPr>
            <a:lvl2pPr indent="0" lvl="1" marL="0" marR="0" rtl="0" algn="r">
              <a:spcBef>
                <a:spcPts val="0"/>
              </a:spcBef>
              <a:buNone/>
              <a:defRPr b="0" i="0" sz="1400" u="none" cap="none" strike="noStrike">
                <a:latin typeface="Times New Roman"/>
                <a:ea typeface="Times New Roman"/>
                <a:cs typeface="Times New Roman"/>
                <a:sym typeface="Times New Roman"/>
              </a:defRPr>
            </a:lvl2pPr>
            <a:lvl3pPr indent="0" lvl="2" marL="0" marR="0" rtl="0" algn="r">
              <a:spcBef>
                <a:spcPts val="0"/>
              </a:spcBef>
              <a:buNone/>
              <a:defRPr b="0" i="0" sz="1400" u="none" cap="none" strike="noStrike">
                <a:latin typeface="Times New Roman"/>
                <a:ea typeface="Times New Roman"/>
                <a:cs typeface="Times New Roman"/>
                <a:sym typeface="Times New Roman"/>
              </a:defRPr>
            </a:lvl3pPr>
            <a:lvl4pPr indent="0" lvl="3" marL="0" marR="0" rtl="0" algn="r">
              <a:spcBef>
                <a:spcPts val="0"/>
              </a:spcBef>
              <a:buNone/>
              <a:defRPr b="0" i="0" sz="1400" u="none" cap="none" strike="noStrike">
                <a:latin typeface="Times New Roman"/>
                <a:ea typeface="Times New Roman"/>
                <a:cs typeface="Times New Roman"/>
                <a:sym typeface="Times New Roman"/>
              </a:defRPr>
            </a:lvl4pPr>
            <a:lvl5pPr indent="0" lvl="4" marL="0" marR="0" rtl="0" algn="r">
              <a:spcBef>
                <a:spcPts val="0"/>
              </a:spcBef>
              <a:buNone/>
              <a:defRPr b="0" i="0" sz="1400" u="none" cap="none" strike="noStrike">
                <a:latin typeface="Times New Roman"/>
                <a:ea typeface="Times New Roman"/>
                <a:cs typeface="Times New Roman"/>
                <a:sym typeface="Times New Roman"/>
              </a:defRPr>
            </a:lvl5pPr>
            <a:lvl6pPr indent="0" lvl="5" marL="0" marR="0" rtl="0" algn="r">
              <a:spcBef>
                <a:spcPts val="0"/>
              </a:spcBef>
              <a:buNone/>
              <a:defRPr b="0" i="0" sz="1400" u="none" cap="none" strike="noStrike">
                <a:latin typeface="Times New Roman"/>
                <a:ea typeface="Times New Roman"/>
                <a:cs typeface="Times New Roman"/>
                <a:sym typeface="Times New Roman"/>
              </a:defRPr>
            </a:lvl6pPr>
            <a:lvl7pPr indent="0" lvl="6" marL="0" marR="0" rtl="0" algn="r">
              <a:spcBef>
                <a:spcPts val="0"/>
              </a:spcBef>
              <a:buNone/>
              <a:defRPr b="0" i="0" sz="1400" u="none" cap="none" strike="noStrike">
                <a:latin typeface="Times New Roman"/>
                <a:ea typeface="Times New Roman"/>
                <a:cs typeface="Times New Roman"/>
                <a:sym typeface="Times New Roman"/>
              </a:defRPr>
            </a:lvl7pPr>
            <a:lvl8pPr indent="0" lvl="7" marL="0" marR="0" rtl="0" algn="r">
              <a:spcBef>
                <a:spcPts val="0"/>
              </a:spcBef>
              <a:buNone/>
              <a:defRPr b="0" i="0" sz="1400" u="none" cap="none" strike="noStrike">
                <a:latin typeface="Times New Roman"/>
                <a:ea typeface="Times New Roman"/>
                <a:cs typeface="Times New Roman"/>
                <a:sym typeface="Times New Roman"/>
              </a:defRPr>
            </a:lvl8pPr>
            <a:lvl9pPr indent="0" lvl="8" marL="0" marR="0" rtl="0" algn="r">
              <a:spcBef>
                <a:spcPts val="0"/>
              </a:spcBef>
              <a:buNone/>
              <a:defRPr b="0" i="0" sz="1400" u="none" cap="none" strike="noStrike">
                <a:latin typeface="Times New Roman"/>
                <a:ea typeface="Times New Roman"/>
                <a:cs typeface="Times New Roman"/>
                <a:sym typeface="Times New Roman"/>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4.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0.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1.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3.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4.xml"/><Relationship Id="rId3" Type="http://schemas.openxmlformats.org/officeDocument/2006/relationships/image" Target="../media/image5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5.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6.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3.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3.png"/><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3.png"/><Relationship Id="rId4" Type="http://schemas.openxmlformats.org/officeDocument/2006/relationships/image" Target="../media/image16.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3.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9.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2.png"/><Relationship Id="rId4" Type="http://schemas.openxmlformats.org/officeDocument/2006/relationships/image" Target="../media/image13.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8.png"/><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21.png"/><Relationship Id="rId4" Type="http://schemas.openxmlformats.org/officeDocument/2006/relationships/image" Target="../media/image14.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4.png"/><Relationship Id="rId4" Type="http://schemas.openxmlformats.org/officeDocument/2006/relationships/image" Target="../media/image23.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2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4.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3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28.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26.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30.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30.png"/><Relationship Id="rId4" Type="http://schemas.openxmlformats.org/officeDocument/2006/relationships/image" Target="../media/image3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30.png"/><Relationship Id="rId4" Type="http://schemas.openxmlformats.org/officeDocument/2006/relationships/image" Target="../media/image3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30.png"/><Relationship Id="rId4" Type="http://schemas.openxmlformats.org/officeDocument/2006/relationships/image" Target="../media/image3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30.png"/><Relationship Id="rId4" Type="http://schemas.openxmlformats.org/officeDocument/2006/relationships/image" Target="../media/image3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 Id="rId3" Type="http://schemas.openxmlformats.org/officeDocument/2006/relationships/image" Target="../media/image49.jp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5.xml"/><Relationship Id="rId3" Type="http://schemas.openxmlformats.org/officeDocument/2006/relationships/image" Target="../media/image4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 Id="rId4" Type="http://schemas.openxmlformats.org/officeDocument/2006/relationships/image" Target="../media/image2.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 Id="rId3" Type="http://schemas.openxmlformats.org/officeDocument/2006/relationships/image" Target="../media/image4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 Id="rId3" Type="http://schemas.openxmlformats.org/officeDocument/2006/relationships/image" Target="../media/image4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2.xml"/><Relationship Id="rId3" Type="http://schemas.openxmlformats.org/officeDocument/2006/relationships/image" Target="../media/image4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0.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 Id="rId3" Type="http://schemas.openxmlformats.org/officeDocument/2006/relationships/image" Target="../media/image47.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 Id="rId3" Type="http://schemas.openxmlformats.org/officeDocument/2006/relationships/image" Target="../media/image45.jp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 Id="rId3" Type="http://schemas.openxmlformats.org/officeDocument/2006/relationships/image" Target="../media/image4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3.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0.xml"/><Relationship Id="rId3" Type="http://schemas.openxmlformats.org/officeDocument/2006/relationships/image" Target="../media/image3.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1.xml"/><Relationship Id="rId3" Type="http://schemas.openxmlformats.org/officeDocument/2006/relationships/image" Target="../media/image3.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2.xml"/><Relationship Id="rId3" Type="http://schemas.openxmlformats.org/officeDocument/2006/relationships/image" Target="../media/image3.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3.xml"/><Relationship Id="rId3" Type="http://schemas.openxmlformats.org/officeDocument/2006/relationships/image" Target="../media/image46.jp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4.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5.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6.xml"/><Relationship Id="rId3" Type="http://schemas.openxmlformats.org/officeDocument/2006/relationships/image" Target="../media/image48.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7.xml"/><Relationship Id="rId3" Type="http://schemas.openxmlformats.org/officeDocument/2006/relationships/image" Target="../media/image48.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8.xml"/><Relationship Id="rId3" Type="http://schemas.openxmlformats.org/officeDocument/2006/relationships/image" Target="../media/image48.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9.xml"/><Relationship Id="rId3" Type="http://schemas.openxmlformats.org/officeDocument/2006/relationships/image" Target="../media/image48.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3.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0.xml"/><Relationship Id="rId3" Type="http://schemas.openxmlformats.org/officeDocument/2006/relationships/image" Target="../media/image54.jp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1.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3.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4.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5.xml"/><Relationship Id="rId3" Type="http://schemas.openxmlformats.org/officeDocument/2006/relationships/image" Target="../media/image56.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6.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8.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9.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7.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0.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3.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5.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8.xml"/><Relationship Id="rId3" Type="http://schemas.openxmlformats.org/officeDocument/2006/relationships/image" Target="../media/image60.jpg"/><Relationship Id="rId4" Type="http://schemas.openxmlformats.org/officeDocument/2006/relationships/image" Target="../media/image53.jp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 name="Shape 62"/>
        <p:cNvGrpSpPr/>
        <p:nvPr/>
      </p:nvGrpSpPr>
      <p:grpSpPr>
        <a:xfrm>
          <a:off x="0" y="0"/>
          <a:ext cx="0" cy="0"/>
          <a:chOff x="0" y="0"/>
          <a:chExt cx="0" cy="0"/>
        </a:xfrm>
      </p:grpSpPr>
      <p:sp>
        <p:nvSpPr>
          <p:cNvPr id="63" name="Google Shape;63;p14"/>
          <p:cNvSpPr txBox="1"/>
          <p:nvPr/>
        </p:nvSpPr>
        <p:spPr>
          <a:xfrm>
            <a:off x="504000" y="301320"/>
            <a:ext cx="9071640" cy="645660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3200" u="none" cap="none" strike="noStrike">
                <a:latin typeface="Arial"/>
                <a:ea typeface="Arial"/>
                <a:cs typeface="Arial"/>
                <a:sym typeface="Arial"/>
              </a:rPr>
              <a:t>Class #7 – part 2</a:t>
            </a:r>
            <a:endParaRPr b="0" i="0" sz="3200" u="none" cap="none" strike="noStrike">
              <a:latin typeface="Arial"/>
              <a:ea typeface="Arial"/>
              <a:cs typeface="Arial"/>
              <a:sym typeface="Arial"/>
            </a:endParaRPr>
          </a:p>
          <a:p>
            <a:pPr indent="0" lvl="0" marL="0" marR="0" rtl="0" algn="ctr">
              <a:spcBef>
                <a:spcPts val="0"/>
              </a:spcBef>
              <a:spcAft>
                <a:spcPts val="0"/>
              </a:spcAft>
              <a:buNone/>
            </a:pPr>
            <a:r>
              <a:t/>
            </a:r>
            <a:endParaRPr b="0" i="0" sz="3200" u="none" cap="none" strike="noStrike">
              <a:latin typeface="Arial"/>
              <a:ea typeface="Arial"/>
              <a:cs typeface="Arial"/>
              <a:sym typeface="Arial"/>
            </a:endParaRPr>
          </a:p>
          <a:p>
            <a:pPr indent="0" lvl="0" marL="0" marR="0" rtl="0" algn="ctr">
              <a:spcBef>
                <a:spcPts val="0"/>
              </a:spcBef>
              <a:spcAft>
                <a:spcPts val="0"/>
              </a:spcAft>
              <a:buNone/>
            </a:pPr>
            <a:r>
              <a:rPr b="0" i="0" lang="en-US" sz="3200" u="none" cap="none" strike="noStrike">
                <a:latin typeface="Arial"/>
                <a:ea typeface="Arial"/>
                <a:cs typeface="Arial"/>
                <a:sym typeface="Arial"/>
              </a:rPr>
              <a:t>Introduction no Noncooperative Game Theory:</a:t>
            </a:r>
            <a:endParaRPr b="0" i="0" sz="3200" u="none" cap="none" strike="noStrike">
              <a:latin typeface="Arial"/>
              <a:ea typeface="Arial"/>
              <a:cs typeface="Arial"/>
              <a:sym typeface="Arial"/>
            </a:endParaRPr>
          </a:p>
          <a:p>
            <a:pPr indent="0" lvl="0" marL="0" marR="0" rtl="0" algn="ctr">
              <a:spcBef>
                <a:spcPts val="0"/>
              </a:spcBef>
              <a:spcAft>
                <a:spcPts val="0"/>
              </a:spcAft>
              <a:buNone/>
            </a:pPr>
            <a:r>
              <a:rPr b="0" i="0" lang="en-US" sz="3200" u="none" cap="none" strike="noStrike">
                <a:latin typeface="Arial"/>
                <a:ea typeface="Arial"/>
                <a:cs typeface="Arial"/>
                <a:sym typeface="Arial"/>
              </a:rPr>
              <a:t>Other solution concepts</a:t>
            </a:r>
            <a:endParaRPr b="0" i="0" sz="3200" u="none" cap="none" strike="noStrike">
              <a:latin typeface="Arial"/>
              <a:ea typeface="Arial"/>
              <a:cs typeface="Arial"/>
              <a:sym typeface="Arial"/>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pic>
        <p:nvPicPr>
          <p:cNvPr id="126" name="Google Shape;126;p23"/>
          <p:cNvPicPr preferRelativeResize="0"/>
          <p:nvPr/>
        </p:nvPicPr>
        <p:blipFill rotWithShape="1">
          <a:blip r:embed="rId3">
            <a:alphaModFix/>
          </a:blip>
          <a:srcRect b="0" l="0" r="0" t="0"/>
          <a:stretch/>
        </p:blipFill>
        <p:spPr>
          <a:xfrm>
            <a:off x="2160360" y="3460320"/>
            <a:ext cx="5759640" cy="4027680"/>
          </a:xfrm>
          <a:prstGeom prst="rect">
            <a:avLst/>
          </a:prstGeom>
          <a:noFill/>
          <a:ln>
            <a:noFill/>
          </a:ln>
        </p:spPr>
      </p:pic>
      <p:sp>
        <p:nvSpPr>
          <p:cNvPr id="127" name="Google Shape;127;p2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en-US" sz="4400" strike="noStrike">
                <a:solidFill>
                  <a:srgbClr val="000000"/>
                </a:solidFill>
                <a:latin typeface="Arial"/>
                <a:ea typeface="Arial"/>
                <a:cs typeface="Arial"/>
                <a:sym typeface="Arial"/>
              </a:rPr>
              <a:t>Maxmin and minmax strategies</a:t>
            </a:r>
            <a:endParaRPr b="0" sz="4400" strike="noStrike">
              <a:latin typeface="Arial"/>
              <a:ea typeface="Arial"/>
              <a:cs typeface="Arial"/>
              <a:sym typeface="Arial"/>
            </a:endParaRPr>
          </a:p>
        </p:txBody>
      </p:sp>
      <p:sp>
        <p:nvSpPr>
          <p:cNvPr id="128" name="Google Shape;128;p23"/>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What is the </a:t>
            </a:r>
            <a:r>
              <a:rPr b="0" lang="en-US" sz="3200" strike="noStrike">
                <a:solidFill>
                  <a:srgbClr val="800000"/>
                </a:solidFill>
                <a:latin typeface="Arial"/>
                <a:ea typeface="Arial"/>
                <a:cs typeface="Arial"/>
                <a:sym typeface="Arial"/>
              </a:rPr>
              <a:t>maxmin</a:t>
            </a:r>
            <a:r>
              <a:rPr b="0" lang="en-US" sz="3200" strike="noStrike">
                <a:latin typeface="Arial"/>
                <a:ea typeface="Arial"/>
                <a:cs typeface="Arial"/>
                <a:sym typeface="Arial"/>
              </a:rPr>
              <a:t> strategy?</a:t>
            </a:r>
            <a:endParaRPr b="0" sz="3200" strike="noStrike">
              <a:latin typeface="Arial"/>
              <a:ea typeface="Arial"/>
              <a:cs typeface="Arial"/>
              <a:sym typeface="Arial"/>
            </a:endParaRPr>
          </a:p>
          <a:p>
            <a:pPr indent="0" lvl="0" marL="914400" marR="0" rtl="0" algn="l">
              <a:spcBef>
                <a:spcPts val="1417"/>
              </a:spcBef>
              <a:spcAft>
                <a:spcPts val="0"/>
              </a:spcAft>
              <a:buNone/>
            </a:pPr>
            <a:r>
              <a:rPr b="1" i="1" lang="en-US" sz="2800" u="none" cap="none" strike="noStrike">
                <a:latin typeface="Arial"/>
                <a:ea typeface="Arial"/>
                <a:cs typeface="Arial"/>
                <a:sym typeface="Arial"/>
              </a:rPr>
              <a:t>u</a:t>
            </a:r>
            <a:r>
              <a:rPr b="1" baseline="-25000" i="1" lang="en-US" sz="2800" u="none" cap="none" strike="noStrike">
                <a:latin typeface="Arial"/>
                <a:ea typeface="Arial"/>
                <a:cs typeface="Arial"/>
                <a:sym typeface="Arial"/>
              </a:rPr>
              <a:t>w</a:t>
            </a:r>
            <a:r>
              <a:rPr b="1" i="1" lang="en-US" sz="2800" u="none" cap="none" strike="noStrike">
                <a:latin typeface="Arial"/>
                <a:ea typeface="Arial"/>
                <a:cs typeface="Arial"/>
                <a:sym typeface="Arial"/>
              </a:rPr>
              <a:t>(</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a:t>
            </a:r>
            <a:r>
              <a:rPr b="1"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 = 3</a:t>
            </a:r>
            <a:r>
              <a:rPr b="1" i="1" lang="en-US" sz="2800" u="none" cap="none" strike="noStrike">
                <a:solidFill>
                  <a:srgbClr val="0000CC"/>
                </a:solidFill>
                <a:latin typeface="Arial"/>
                <a:ea typeface="Arial"/>
                <a:cs typeface="Arial"/>
                <a:sym typeface="Arial"/>
              </a:rPr>
              <a:t>p</a:t>
            </a:r>
            <a:r>
              <a:rPr b="1"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 – </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 – </a:t>
            </a:r>
            <a:r>
              <a:rPr b="1"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 + 1</a:t>
            </a:r>
            <a:endParaRPr b="0" i="0" sz="2800" u="none" cap="none" strike="noStrike">
              <a:latin typeface="Arial"/>
              <a:ea typeface="Arial"/>
              <a:cs typeface="Arial"/>
              <a:sym typeface="Arial"/>
            </a:endParaRPr>
          </a:p>
          <a:p>
            <a:pPr indent="0" lvl="0" marL="914400" marR="0" rtl="0" algn="l">
              <a:spcBef>
                <a:spcPts val="1134"/>
              </a:spcBef>
              <a:spcAft>
                <a:spcPts val="0"/>
              </a:spcAft>
              <a:buNone/>
            </a:pPr>
            <a:r>
              <a:rPr b="0" i="0" lang="en-US" sz="2800" u="none" cap="none" strike="noStrike">
                <a:latin typeface="Arial"/>
                <a:ea typeface="Arial"/>
                <a:cs typeface="Arial"/>
                <a:sym typeface="Arial"/>
              </a:rPr>
              <a:t>For any fixed </a:t>
            </a:r>
            <a:r>
              <a:rPr b="1" i="1" lang="en-US" sz="2800" u="none" cap="none" strike="noStrike">
                <a:solidFill>
                  <a:srgbClr val="0000CC"/>
                </a:solidFill>
                <a:latin typeface="Arial"/>
                <a:ea typeface="Arial"/>
                <a:cs typeface="Arial"/>
                <a:sym typeface="Arial"/>
              </a:rPr>
              <a:t>p</a:t>
            </a:r>
            <a:r>
              <a:rPr b="0" i="0" lang="en-US" sz="2800" u="none" cap="none" strike="noStrike">
                <a:latin typeface="Arial"/>
                <a:ea typeface="Arial"/>
                <a:cs typeface="Arial"/>
                <a:sym typeface="Arial"/>
              </a:rPr>
              <a:t>, </a:t>
            </a:r>
            <a:r>
              <a:rPr b="1" i="1" lang="en-US" sz="2800" u="none" cap="none" strike="noStrike">
                <a:latin typeface="Arial"/>
                <a:ea typeface="Arial"/>
                <a:cs typeface="Arial"/>
                <a:sym typeface="Arial"/>
              </a:rPr>
              <a:t>u</a:t>
            </a:r>
            <a:r>
              <a:rPr b="1" baseline="-25000" i="1" lang="en-US" sz="2800" u="none" cap="none" strike="noStrike">
                <a:latin typeface="Arial"/>
                <a:ea typeface="Arial"/>
                <a:cs typeface="Arial"/>
                <a:sym typeface="Arial"/>
              </a:rPr>
              <a:t>w</a:t>
            </a:r>
            <a:r>
              <a:rPr b="1" i="1" lang="en-US" sz="2800" u="none" cap="none" strike="noStrike">
                <a:latin typeface="Arial"/>
                <a:ea typeface="Arial"/>
                <a:cs typeface="Arial"/>
                <a:sym typeface="Arial"/>
              </a:rPr>
              <a:t>(</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a:t>
            </a:r>
            <a:r>
              <a:rPr b="1"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a:t>
            </a:r>
            <a:r>
              <a:rPr b="0" i="0" lang="en-US" sz="2800" u="none" cap="none" strike="noStrike">
                <a:latin typeface="Arial"/>
                <a:ea typeface="Arial"/>
                <a:cs typeface="Arial"/>
                <a:sym typeface="Arial"/>
              </a:rPr>
              <a:t> is linear in </a:t>
            </a:r>
            <a:r>
              <a:rPr b="1" i="1" lang="en-US" sz="2800" u="none" cap="none" strike="noStrike">
                <a:solidFill>
                  <a:srgbClr val="FF0000"/>
                </a:solidFill>
                <a:latin typeface="Arial"/>
                <a:ea typeface="Arial"/>
                <a:cs typeface="Arial"/>
                <a:sym typeface="Arial"/>
              </a:rPr>
              <a:t>q</a:t>
            </a:r>
            <a:endParaRPr b="0" i="0" sz="2800" u="none" cap="none" strike="noStrike">
              <a:latin typeface="Arial"/>
              <a:ea typeface="Arial"/>
              <a:cs typeface="Arial"/>
              <a:sym typeface="Arial"/>
            </a:endParaRPr>
          </a:p>
        </p:txBody>
      </p:sp>
    </p:spTree>
  </p:cSld>
  <p:clrMapOvr>
    <a:masterClrMapping/>
  </p:clrMapOvr>
</p:sld>
</file>

<file path=ppt/slides/slide10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4" name="Shape 894"/>
        <p:cNvGrpSpPr/>
        <p:nvPr/>
      </p:nvGrpSpPr>
      <p:grpSpPr>
        <a:xfrm>
          <a:off x="0" y="0"/>
          <a:ext cx="0" cy="0"/>
          <a:chOff x="0" y="0"/>
          <a:chExt cx="0" cy="0"/>
        </a:xfrm>
      </p:grpSpPr>
      <p:sp>
        <p:nvSpPr>
          <p:cNvPr id="895" name="Google Shape;895;p11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4400" strike="noStrike">
                <a:solidFill>
                  <a:schemeClr val="accent2"/>
                </a:solidFill>
              </a:rPr>
              <a:t>Traveler's Dilemma</a:t>
            </a:r>
            <a:endParaRPr b="1" sz="4400" strike="noStrike">
              <a:solidFill>
                <a:schemeClr val="accent2"/>
              </a:solidFill>
            </a:endParaRPr>
          </a:p>
        </p:txBody>
      </p:sp>
      <p:sp>
        <p:nvSpPr>
          <p:cNvPr id="896" name="Google Shape;896;p113"/>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170"/>
              <a:buFont typeface="Noto Sans Symbols"/>
              <a:buChar char="●"/>
            </a:pPr>
            <a:r>
              <a:rPr b="1" lang="en-US" sz="2600" strike="noStrike">
                <a:solidFill>
                  <a:srgbClr val="800000"/>
                </a:solidFill>
                <a:latin typeface="Arial"/>
                <a:ea typeface="Arial"/>
                <a:cs typeface="Arial"/>
                <a:sym typeface="Arial"/>
              </a:rPr>
              <a:t>Action</a:t>
            </a:r>
            <a:r>
              <a:rPr b="0" lang="en-US" sz="2600" strike="noStrike">
                <a:latin typeface="Arial"/>
                <a:ea typeface="Arial"/>
                <a:cs typeface="Arial"/>
                <a:sym typeface="Arial"/>
              </a:rPr>
              <a:t>: choose an integer between </a:t>
            </a:r>
            <a:r>
              <a:rPr b="1" lang="en-US" sz="2600" strike="noStrike">
                <a:solidFill>
                  <a:srgbClr val="800000"/>
                </a:solidFill>
                <a:latin typeface="Arial"/>
                <a:ea typeface="Arial"/>
                <a:cs typeface="Arial"/>
                <a:sym typeface="Arial"/>
              </a:rPr>
              <a:t>180</a:t>
            </a:r>
            <a:r>
              <a:rPr b="0" lang="en-US" sz="2600" strike="noStrike">
                <a:latin typeface="Arial"/>
                <a:ea typeface="Arial"/>
                <a:cs typeface="Arial"/>
                <a:sym typeface="Arial"/>
              </a:rPr>
              <a:t> and </a:t>
            </a:r>
            <a:r>
              <a:rPr b="1" lang="en-US" sz="2600" strike="noStrike">
                <a:solidFill>
                  <a:srgbClr val="800000"/>
                </a:solidFill>
                <a:latin typeface="Arial"/>
                <a:ea typeface="Arial"/>
                <a:cs typeface="Arial"/>
                <a:sym typeface="Arial"/>
              </a:rPr>
              <a:t>300</a:t>
            </a:r>
            <a:endParaRPr b="0" sz="2600" strike="noStrike">
              <a:latin typeface="Arial"/>
              <a:ea typeface="Arial"/>
              <a:cs typeface="Arial"/>
              <a:sym typeface="Arial"/>
            </a:endParaRPr>
          </a:p>
          <a:p>
            <a:pPr indent="-324000" lvl="1" marL="864000" marR="0" rtl="0" algn="l">
              <a:spcBef>
                <a:spcPts val="1417"/>
              </a:spcBef>
              <a:spcAft>
                <a:spcPts val="0"/>
              </a:spcAft>
              <a:buClr>
                <a:srgbClr val="000000"/>
              </a:buClr>
              <a:buSzPts val="1170"/>
              <a:buFont typeface="Noto Sans Symbols"/>
              <a:buChar char="●"/>
            </a:pPr>
            <a:r>
              <a:rPr b="0" i="0" lang="en-US" sz="2600" u="none" cap="none" strike="noStrike">
                <a:latin typeface="Arial"/>
                <a:ea typeface="Arial"/>
                <a:cs typeface="Arial"/>
                <a:sym typeface="Arial"/>
              </a:rPr>
              <a:t>If both players pick the </a:t>
            </a:r>
            <a:r>
              <a:rPr b="0" i="0" lang="en-US" sz="2600" u="none" cap="none" strike="noStrike">
                <a:solidFill>
                  <a:srgbClr val="800000"/>
                </a:solidFill>
                <a:latin typeface="Arial"/>
                <a:ea typeface="Arial"/>
                <a:cs typeface="Arial"/>
                <a:sym typeface="Arial"/>
              </a:rPr>
              <a:t>same</a:t>
            </a:r>
            <a:r>
              <a:rPr b="0" i="0" lang="en-US" sz="2600" u="none" cap="none" strike="noStrike">
                <a:latin typeface="Arial"/>
                <a:ea typeface="Arial"/>
                <a:cs typeface="Arial"/>
                <a:sym typeface="Arial"/>
              </a:rPr>
              <a:t> number, they both get that amount as payoff</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0" i="0" lang="en-US" sz="2600" u="none" cap="none" strike="noStrike">
                <a:latin typeface="Arial"/>
                <a:ea typeface="Arial"/>
                <a:cs typeface="Arial"/>
                <a:sym typeface="Arial"/>
              </a:rPr>
              <a:t>If players pick a </a:t>
            </a:r>
            <a:r>
              <a:rPr b="0" i="0" lang="en-US" sz="2600" u="none" cap="none" strike="noStrike">
                <a:solidFill>
                  <a:srgbClr val="800000"/>
                </a:solidFill>
                <a:latin typeface="Arial"/>
                <a:ea typeface="Arial"/>
                <a:cs typeface="Arial"/>
                <a:sym typeface="Arial"/>
              </a:rPr>
              <a:t>different</a:t>
            </a:r>
            <a:r>
              <a:rPr b="0" i="0" lang="en-US" sz="2600" u="none" cap="none" strike="noStrike">
                <a:latin typeface="Arial"/>
                <a:ea typeface="Arial"/>
                <a:cs typeface="Arial"/>
                <a:sym typeface="Arial"/>
              </a:rPr>
              <a:t> number:</a:t>
            </a:r>
            <a:endParaRPr b="0" i="0" sz="26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950"/>
              <a:buFont typeface="Noto Sans Symbols"/>
              <a:buChar char="−"/>
            </a:pPr>
            <a:r>
              <a:rPr b="0" i="0" lang="en-US" sz="2600" u="none" cap="none" strike="noStrike">
                <a:latin typeface="Arial"/>
                <a:ea typeface="Arial"/>
                <a:cs typeface="Arial"/>
                <a:sym typeface="Arial"/>
              </a:rPr>
              <a:t>the low player gets his number (</a:t>
            </a:r>
            <a:r>
              <a:rPr b="1" i="0" lang="en-US" sz="2600" u="none" cap="none" strike="noStrike">
                <a:solidFill>
                  <a:srgbClr val="800000"/>
                </a:solidFill>
                <a:latin typeface="Arial"/>
                <a:ea typeface="Arial"/>
                <a:cs typeface="Arial"/>
                <a:sym typeface="Arial"/>
              </a:rPr>
              <a:t>L</a:t>
            </a:r>
            <a:r>
              <a:rPr b="0" i="0" lang="en-US" sz="2600" u="none" cap="none" strike="noStrike">
                <a:latin typeface="Arial"/>
                <a:ea typeface="Arial"/>
                <a:cs typeface="Arial"/>
                <a:sym typeface="Arial"/>
              </a:rPr>
              <a:t>) plus some constant </a:t>
            </a:r>
            <a:r>
              <a:rPr b="1" i="0" lang="en-US" sz="2600" u="none" cap="none" strike="noStrike">
                <a:solidFill>
                  <a:srgbClr val="800000"/>
                </a:solidFill>
                <a:latin typeface="Arial"/>
                <a:ea typeface="Arial"/>
                <a:cs typeface="Arial"/>
                <a:sym typeface="Arial"/>
              </a:rPr>
              <a:t>R</a:t>
            </a:r>
            <a:endParaRPr b="0" i="0" sz="26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950"/>
              <a:buFont typeface="Noto Sans Symbols"/>
              <a:buChar char="−"/>
            </a:pPr>
            <a:r>
              <a:rPr b="0" i="0" lang="en-US" sz="2600" u="none" cap="none" strike="noStrike">
                <a:latin typeface="Arial"/>
                <a:ea typeface="Arial"/>
                <a:cs typeface="Arial"/>
                <a:sym typeface="Arial"/>
              </a:rPr>
              <a:t>the high player gets </a:t>
            </a:r>
            <a:r>
              <a:rPr b="1" i="0" lang="en-US" sz="2600" u="none" cap="none" strike="noStrike">
                <a:solidFill>
                  <a:srgbClr val="800000"/>
                </a:solidFill>
                <a:latin typeface="Arial"/>
                <a:ea typeface="Arial"/>
                <a:cs typeface="Arial"/>
                <a:sym typeface="Arial"/>
              </a:rPr>
              <a:t>L – R</a:t>
            </a:r>
            <a:endParaRPr b="0" i="0" sz="26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950"/>
              <a:buFont typeface="Noto Sans Symbols"/>
              <a:buChar char="−"/>
            </a:pPr>
            <a:r>
              <a:rPr b="1" i="0" lang="en-US" sz="2600" u="none" cap="none" strike="noStrike">
                <a:solidFill>
                  <a:srgbClr val="800000"/>
                </a:solidFill>
                <a:latin typeface="Arial"/>
                <a:ea typeface="Arial"/>
                <a:cs typeface="Arial"/>
                <a:sym typeface="Arial"/>
              </a:rPr>
              <a:t>R = 5</a:t>
            </a:r>
            <a:endParaRPr b="0" i="0" sz="26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950"/>
              <a:buFont typeface="Noto Sans Symbols"/>
              <a:buChar char="−"/>
            </a:pPr>
            <a:r>
              <a:rPr b="1" i="0" lang="en-US" sz="2600" u="none" cap="none" strike="noStrike">
                <a:solidFill>
                  <a:srgbClr val="800000"/>
                </a:solidFill>
                <a:latin typeface="Arial"/>
                <a:ea typeface="Arial"/>
                <a:cs typeface="Arial"/>
                <a:sym typeface="Arial"/>
              </a:rPr>
              <a:t>R = 180</a:t>
            </a:r>
            <a:endParaRPr b="0" i="0" sz="26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6">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6">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0" name="Shape 900"/>
        <p:cNvGrpSpPr/>
        <p:nvPr/>
      </p:nvGrpSpPr>
      <p:grpSpPr>
        <a:xfrm>
          <a:off x="0" y="0"/>
          <a:ext cx="0" cy="0"/>
          <a:chOff x="0" y="0"/>
          <a:chExt cx="0" cy="0"/>
        </a:xfrm>
      </p:grpSpPr>
      <p:sp>
        <p:nvSpPr>
          <p:cNvPr id="901" name="Google Shape;901;p11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4400" strike="noStrike">
                <a:solidFill>
                  <a:schemeClr val="accent2"/>
                </a:solidFill>
              </a:rPr>
              <a:t>Traveler's Dilemma</a:t>
            </a:r>
            <a:endParaRPr b="1" sz="4400" strike="noStrike">
              <a:solidFill>
                <a:schemeClr val="accent2"/>
              </a:solidFill>
            </a:endParaRPr>
          </a:p>
        </p:txBody>
      </p:sp>
      <p:sp>
        <p:nvSpPr>
          <p:cNvPr id="902" name="Google Shape;902;p114"/>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170"/>
              <a:buFont typeface="Noto Sans Symbols"/>
              <a:buChar char="●"/>
            </a:pPr>
            <a:r>
              <a:rPr b="0" lang="en-US" sz="2600" strike="noStrike">
                <a:solidFill>
                  <a:srgbClr val="000000"/>
                </a:solidFill>
                <a:latin typeface="Arial"/>
                <a:ea typeface="Arial"/>
                <a:cs typeface="Arial"/>
                <a:sym typeface="Arial"/>
              </a:rPr>
              <a:t>What is the equilibrium?</a:t>
            </a:r>
            <a:endParaRPr b="0" sz="2600" strike="noStrike">
              <a:latin typeface="Arial"/>
              <a:ea typeface="Arial"/>
              <a:cs typeface="Arial"/>
              <a:sym typeface="Arial"/>
            </a:endParaRPr>
          </a:p>
          <a:p>
            <a:pPr indent="-324000" lvl="1" marL="864000" marR="0" rtl="0" algn="l">
              <a:spcBef>
                <a:spcPts val="1417"/>
              </a:spcBef>
              <a:spcAft>
                <a:spcPts val="0"/>
              </a:spcAft>
              <a:buClr>
                <a:srgbClr val="000000"/>
              </a:buClr>
              <a:buSzPts val="1170"/>
              <a:buFont typeface="Noto Sans Symbols"/>
              <a:buChar char="●"/>
            </a:pPr>
            <a:r>
              <a:rPr b="1" i="1" lang="en-US" sz="2600" u="none" cap="none" strike="noStrike">
                <a:solidFill>
                  <a:srgbClr val="000000"/>
                </a:solidFill>
                <a:latin typeface="Arial"/>
                <a:ea typeface="Arial"/>
                <a:cs typeface="Arial"/>
                <a:sym typeface="Arial"/>
              </a:rPr>
              <a:t>(180; 180)</a:t>
            </a:r>
            <a:r>
              <a:rPr b="0" i="0" lang="en-US" sz="2600" u="none" cap="none" strike="noStrike">
                <a:solidFill>
                  <a:srgbClr val="000000"/>
                </a:solidFill>
                <a:latin typeface="Arial"/>
                <a:ea typeface="Arial"/>
                <a:cs typeface="Arial"/>
                <a:sym typeface="Arial"/>
              </a:rPr>
              <a:t> is the only equilibrium, for all </a:t>
            </a:r>
            <a:r>
              <a:rPr b="1" i="1" lang="en-US" sz="2600" u="none" cap="none" strike="noStrike">
                <a:solidFill>
                  <a:srgbClr val="000000"/>
                </a:solidFill>
                <a:latin typeface="Arial"/>
                <a:ea typeface="Arial"/>
                <a:cs typeface="Arial"/>
                <a:sym typeface="Arial"/>
              </a:rPr>
              <a:t>R &gt; 1</a:t>
            </a:r>
            <a:endParaRPr b="0" i="0" sz="26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170"/>
              <a:buFont typeface="Noto Sans Symbols"/>
              <a:buChar char="●"/>
            </a:pPr>
            <a:r>
              <a:rPr b="0" lang="en-US" sz="2600" strike="noStrike">
                <a:solidFill>
                  <a:srgbClr val="000000"/>
                </a:solidFill>
                <a:latin typeface="Arial"/>
                <a:ea typeface="Arial"/>
                <a:cs typeface="Arial"/>
                <a:sym typeface="Arial"/>
              </a:rPr>
              <a:t>What happens?</a:t>
            </a:r>
            <a:endParaRPr b="0" sz="2600" strike="noStrike">
              <a:latin typeface="Arial"/>
              <a:ea typeface="Arial"/>
              <a:cs typeface="Arial"/>
              <a:sym typeface="Arial"/>
            </a:endParaRPr>
          </a:p>
          <a:p>
            <a:pPr indent="-324000" lvl="1" marL="864000" marR="0" rtl="0" algn="l">
              <a:spcBef>
                <a:spcPts val="1417"/>
              </a:spcBef>
              <a:spcAft>
                <a:spcPts val="0"/>
              </a:spcAft>
              <a:buClr>
                <a:srgbClr val="000000"/>
              </a:buClr>
              <a:buSzPts val="1170"/>
              <a:buFont typeface="Noto Sans Symbols"/>
              <a:buChar char="●"/>
            </a:pPr>
            <a:r>
              <a:rPr b="0" i="0" lang="en-US" sz="2600" u="none" cap="none" strike="noStrike">
                <a:solidFill>
                  <a:srgbClr val="000000"/>
                </a:solidFill>
                <a:latin typeface="Arial"/>
                <a:ea typeface="Arial"/>
                <a:cs typeface="Arial"/>
                <a:sym typeface="Arial"/>
              </a:rPr>
              <a:t>with </a:t>
            </a:r>
            <a:r>
              <a:rPr b="1" i="1" lang="en-US" sz="2600" u="none" cap="none" strike="noStrike">
                <a:solidFill>
                  <a:srgbClr val="000000"/>
                </a:solidFill>
                <a:latin typeface="Arial"/>
                <a:ea typeface="Arial"/>
                <a:cs typeface="Arial"/>
                <a:sym typeface="Arial"/>
              </a:rPr>
              <a:t>R = 5</a:t>
            </a:r>
            <a:r>
              <a:rPr b="0" i="0" lang="en-US" sz="2600" u="none" cap="none" strike="noStrike">
                <a:solidFill>
                  <a:srgbClr val="000000"/>
                </a:solidFill>
                <a:latin typeface="Arial"/>
                <a:ea typeface="Arial"/>
                <a:cs typeface="Arial"/>
                <a:sym typeface="Arial"/>
              </a:rPr>
              <a:t> most people choose </a:t>
            </a:r>
            <a:r>
              <a:rPr b="1" i="1" lang="en-US" sz="2600" u="none" cap="none" strike="noStrike">
                <a:solidFill>
                  <a:srgbClr val="000000"/>
                </a:solidFill>
                <a:latin typeface="Arial"/>
                <a:ea typeface="Arial"/>
                <a:cs typeface="Arial"/>
                <a:sym typeface="Arial"/>
              </a:rPr>
              <a:t>295-300</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0" i="0" lang="en-US" sz="2600" u="none" cap="none" strike="noStrike">
                <a:solidFill>
                  <a:srgbClr val="000000"/>
                </a:solidFill>
                <a:latin typeface="Arial"/>
                <a:ea typeface="Arial"/>
                <a:cs typeface="Arial"/>
                <a:sym typeface="Arial"/>
              </a:rPr>
              <a:t>with </a:t>
            </a:r>
            <a:r>
              <a:rPr b="1" i="1" lang="en-US" sz="2600" u="none" cap="none" strike="noStrike">
                <a:solidFill>
                  <a:srgbClr val="000000"/>
                </a:solidFill>
                <a:latin typeface="Arial"/>
                <a:ea typeface="Arial"/>
                <a:cs typeface="Arial"/>
                <a:sym typeface="Arial"/>
              </a:rPr>
              <a:t>R = 180</a:t>
            </a:r>
            <a:r>
              <a:rPr b="0" i="0" lang="en-US" sz="2600" u="none" cap="none" strike="noStrike">
                <a:solidFill>
                  <a:srgbClr val="000000"/>
                </a:solidFill>
                <a:latin typeface="Arial"/>
                <a:ea typeface="Arial"/>
                <a:cs typeface="Arial"/>
                <a:sym typeface="Arial"/>
              </a:rPr>
              <a:t> most people choose </a:t>
            </a:r>
            <a:r>
              <a:rPr b="1" i="1" lang="en-US" sz="2600" u="none" cap="none" strike="noStrike">
                <a:solidFill>
                  <a:srgbClr val="000000"/>
                </a:solidFill>
                <a:latin typeface="Arial"/>
                <a:ea typeface="Arial"/>
                <a:cs typeface="Arial"/>
                <a:sym typeface="Arial"/>
              </a:rPr>
              <a:t>180</a:t>
            </a:r>
            <a:endParaRPr b="0" i="0" sz="2600" u="none" cap="none" strike="noStrike">
              <a:latin typeface="Arial"/>
              <a:ea typeface="Arial"/>
              <a:cs typeface="Arial"/>
              <a:sym typeface="Arial"/>
            </a:endParaRPr>
          </a:p>
        </p:txBody>
      </p:sp>
    </p:spTree>
  </p:cSld>
  <p:clrMapOvr>
    <a:masterClrMapping/>
  </p:clrMapOvr>
</p:sld>
</file>

<file path=ppt/slides/slide10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6" name="Shape 906"/>
        <p:cNvGrpSpPr/>
        <p:nvPr/>
      </p:nvGrpSpPr>
      <p:grpSpPr>
        <a:xfrm>
          <a:off x="0" y="0"/>
          <a:ext cx="0" cy="0"/>
          <a:chOff x="0" y="0"/>
          <a:chExt cx="0" cy="0"/>
        </a:xfrm>
      </p:grpSpPr>
      <p:sp>
        <p:nvSpPr>
          <p:cNvPr id="907" name="Google Shape;907;p11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en-US" sz="4400" strike="noStrike">
                <a:latin typeface="Arial"/>
                <a:ea typeface="Arial"/>
                <a:cs typeface="Arial"/>
                <a:sym typeface="Arial"/>
              </a:rPr>
              <a:t>ε-Nash Equilibrium</a:t>
            </a:r>
            <a:endParaRPr b="0" sz="4400" strike="noStrike">
              <a:latin typeface="Arial"/>
              <a:ea typeface="Arial"/>
              <a:cs typeface="Arial"/>
              <a:sym typeface="Arial"/>
            </a:endParaRPr>
          </a:p>
        </p:txBody>
      </p:sp>
      <p:sp>
        <p:nvSpPr>
          <p:cNvPr id="908" name="Google Shape;908;p115"/>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Fix </a:t>
            </a:r>
            <a:r>
              <a:rPr b="1" i="1" lang="en-US" sz="3200" strike="noStrike">
                <a:latin typeface="Arial"/>
                <a:ea typeface="Arial"/>
                <a:cs typeface="Arial"/>
                <a:sym typeface="Arial"/>
              </a:rPr>
              <a:t>ε</a:t>
            </a:r>
            <a:r>
              <a:rPr b="0" lang="en-US" sz="3200" strike="noStrike">
                <a:latin typeface="Arial"/>
                <a:ea typeface="Arial"/>
                <a:cs typeface="Arial"/>
                <a:sym typeface="Arial"/>
              </a:rPr>
              <a:t> &gt; 0</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A strategy profile </a:t>
            </a:r>
            <a:r>
              <a:rPr b="1" i="1" lang="en-US" sz="3200" strike="noStrike">
                <a:latin typeface="Arial"/>
                <a:ea typeface="Arial"/>
                <a:cs typeface="Arial"/>
                <a:sym typeface="Arial"/>
              </a:rPr>
              <a:t>s = (s</a:t>
            </a:r>
            <a:r>
              <a:rPr b="1" baseline="-25000" i="1" lang="en-US" sz="3200" strike="noStrike">
                <a:latin typeface="Arial"/>
                <a:ea typeface="Arial"/>
                <a:cs typeface="Arial"/>
                <a:sym typeface="Arial"/>
              </a:rPr>
              <a:t>1</a:t>
            </a:r>
            <a:r>
              <a:rPr b="1" i="1" lang="en-US" sz="3200" strike="noStrike">
                <a:latin typeface="Arial"/>
                <a:ea typeface="Arial"/>
                <a:cs typeface="Arial"/>
                <a:sym typeface="Arial"/>
              </a:rPr>
              <a:t>, . . . , s</a:t>
            </a:r>
            <a:r>
              <a:rPr b="1" baseline="-25000" i="1" lang="en-US" sz="3200" strike="noStrike">
                <a:latin typeface="Arial"/>
                <a:ea typeface="Arial"/>
                <a:cs typeface="Arial"/>
                <a:sym typeface="Arial"/>
              </a:rPr>
              <a:t>n</a:t>
            </a:r>
            <a:r>
              <a:rPr b="1" i="1" lang="en-US" sz="3200" strike="noStrike">
                <a:latin typeface="Arial"/>
                <a:ea typeface="Arial"/>
                <a:cs typeface="Arial"/>
                <a:sym typeface="Arial"/>
              </a:rPr>
              <a:t>)</a:t>
            </a:r>
            <a:r>
              <a:rPr b="0" lang="en-US" sz="3200" strike="noStrike">
                <a:latin typeface="Arial"/>
                <a:ea typeface="Arial"/>
                <a:cs typeface="Arial"/>
                <a:sym typeface="Arial"/>
              </a:rPr>
              <a:t> is an </a:t>
            </a:r>
            <a:r>
              <a:rPr b="1" lang="en-US" sz="3200" strike="noStrike">
                <a:solidFill>
                  <a:srgbClr val="800000"/>
                </a:solidFill>
                <a:latin typeface="Arial"/>
                <a:ea typeface="Arial"/>
                <a:cs typeface="Arial"/>
                <a:sym typeface="Arial"/>
              </a:rPr>
              <a:t>ε-Nash equilibrium</a:t>
            </a:r>
            <a:r>
              <a:rPr b="0" lang="en-US" sz="3200" strike="noStrike">
                <a:latin typeface="Arial"/>
                <a:ea typeface="Arial"/>
                <a:cs typeface="Arial"/>
                <a:sym typeface="Arial"/>
              </a:rPr>
              <a:t> if, for all agents</a:t>
            </a:r>
            <a:r>
              <a:rPr b="1" i="1" lang="en-US" sz="3200" strike="noStrike">
                <a:latin typeface="Arial"/>
                <a:ea typeface="Arial"/>
                <a:cs typeface="Arial"/>
                <a:sym typeface="Arial"/>
              </a:rPr>
              <a:t> i </a:t>
            </a:r>
            <a:r>
              <a:rPr b="0" lang="en-US" sz="3200" strike="noStrike">
                <a:latin typeface="Arial"/>
                <a:ea typeface="Arial"/>
                <a:cs typeface="Arial"/>
                <a:sym typeface="Arial"/>
              </a:rPr>
              <a:t>and for all strategies </a:t>
            </a:r>
            <a:r>
              <a:rPr b="1" i="1" lang="en-US" sz="3200" strike="noStrike">
                <a:latin typeface="Arial"/>
                <a:ea typeface="Arial"/>
                <a:cs typeface="Arial"/>
                <a:sym typeface="Arial"/>
              </a:rPr>
              <a:t>s</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 ≠</a:t>
            </a:r>
            <a:r>
              <a:rPr b="0" lang="en-US" sz="3200" strike="noStrike">
                <a:latin typeface="Arial"/>
                <a:ea typeface="Arial"/>
                <a:cs typeface="Arial"/>
                <a:sym typeface="Arial"/>
              </a:rPr>
              <a:t>  </a:t>
            </a:r>
            <a:r>
              <a:rPr b="1" i="1" lang="en-US" sz="3200" strike="noStrike">
                <a:latin typeface="Arial"/>
                <a:ea typeface="Arial"/>
                <a:cs typeface="Arial"/>
                <a:sym typeface="Arial"/>
              </a:rPr>
              <a:t>s</a:t>
            </a:r>
            <a:r>
              <a:rPr b="1" baseline="-25000" i="1" lang="en-US" sz="3200" strike="noStrike">
                <a:latin typeface="Arial"/>
                <a:ea typeface="Arial"/>
                <a:cs typeface="Arial"/>
                <a:sym typeface="Arial"/>
              </a:rPr>
              <a:t>i</a:t>
            </a:r>
            <a:r>
              <a:rPr b="0" lang="en-US" sz="3200" strike="noStrike">
                <a:latin typeface="Arial"/>
                <a:ea typeface="Arial"/>
                <a:cs typeface="Arial"/>
                <a:sym typeface="Arial"/>
              </a:rPr>
              <a:t>, </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1" i="1" lang="en-US" sz="3200" strike="noStrike">
                <a:latin typeface="Arial"/>
                <a:ea typeface="Arial"/>
                <a:cs typeface="Arial"/>
                <a:sym typeface="Arial"/>
              </a:rPr>
              <a:t>u</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(s</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 s</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 ≥ u</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(s</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 s</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 − ε</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2" name="Shape 912"/>
        <p:cNvGrpSpPr/>
        <p:nvPr/>
      </p:nvGrpSpPr>
      <p:grpSpPr>
        <a:xfrm>
          <a:off x="0" y="0"/>
          <a:ext cx="0" cy="0"/>
          <a:chOff x="0" y="0"/>
          <a:chExt cx="0" cy="0"/>
        </a:xfrm>
      </p:grpSpPr>
      <p:sp>
        <p:nvSpPr>
          <p:cNvPr id="913" name="Google Shape;913;p11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Traveler's Dilemma</a:t>
            </a:r>
            <a:endParaRPr b="0" sz="4400" strike="noStrike">
              <a:latin typeface="Arial"/>
              <a:ea typeface="Arial"/>
              <a:cs typeface="Arial"/>
              <a:sym typeface="Arial"/>
            </a:endParaRPr>
          </a:p>
        </p:txBody>
      </p:sp>
      <p:sp>
        <p:nvSpPr>
          <p:cNvPr id="914" name="Google Shape;914;p116"/>
          <p:cNvSpPr txBox="1"/>
          <p:nvPr/>
        </p:nvSpPr>
        <p:spPr>
          <a:xfrm>
            <a:off x="504000" y="1769040"/>
            <a:ext cx="9071640" cy="537228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170"/>
              <a:buFont typeface="Noto Sans Symbols"/>
              <a:buChar char="●"/>
            </a:pPr>
            <a:r>
              <a:rPr b="0" lang="en-US" sz="2600" strike="noStrike">
                <a:solidFill>
                  <a:srgbClr val="000000"/>
                </a:solidFill>
                <a:latin typeface="Arial"/>
                <a:ea typeface="Arial"/>
                <a:cs typeface="Arial"/>
                <a:sym typeface="Arial"/>
              </a:rPr>
              <a:t>What is the minimum value of </a:t>
            </a:r>
            <a:r>
              <a:rPr b="1" i="1" lang="en-US" sz="2600" strike="noStrike">
                <a:solidFill>
                  <a:srgbClr val="000000"/>
                </a:solidFill>
                <a:latin typeface="Arial"/>
                <a:ea typeface="Arial"/>
                <a:cs typeface="Arial"/>
                <a:sym typeface="Arial"/>
              </a:rPr>
              <a:t>ε</a:t>
            </a:r>
            <a:r>
              <a:rPr b="0" lang="en-US" sz="2600" strike="noStrike">
                <a:solidFill>
                  <a:srgbClr val="000000"/>
                </a:solidFill>
                <a:latin typeface="Arial"/>
                <a:ea typeface="Arial"/>
                <a:cs typeface="Arial"/>
                <a:sym typeface="Arial"/>
              </a:rPr>
              <a:t> that would give an </a:t>
            </a:r>
            <a:r>
              <a:rPr b="1" i="1" lang="en-US" sz="2600" strike="noStrike">
                <a:solidFill>
                  <a:srgbClr val="000000"/>
                </a:solidFill>
                <a:latin typeface="Arial"/>
                <a:ea typeface="Arial"/>
                <a:cs typeface="Arial"/>
                <a:sym typeface="Arial"/>
              </a:rPr>
              <a:t>ε</a:t>
            </a:r>
            <a:r>
              <a:rPr b="0" lang="en-US" sz="2600" strike="noStrike">
                <a:solidFill>
                  <a:srgbClr val="000000"/>
                </a:solidFill>
                <a:latin typeface="Arial"/>
                <a:ea typeface="Arial"/>
                <a:cs typeface="Arial"/>
                <a:sym typeface="Arial"/>
              </a:rPr>
              <a:t>-Nash equilibrium and would maximize their expected payoffs?</a:t>
            </a:r>
            <a:endParaRPr b="0" sz="2600" strike="noStrike">
              <a:latin typeface="Arial"/>
              <a:ea typeface="Arial"/>
              <a:cs typeface="Arial"/>
              <a:sym typeface="Arial"/>
            </a:endParaRPr>
          </a:p>
          <a:p>
            <a:pPr indent="-324000" lvl="1" marL="864000" marR="0" rtl="0" algn="l">
              <a:spcBef>
                <a:spcPts val="1417"/>
              </a:spcBef>
              <a:spcAft>
                <a:spcPts val="0"/>
              </a:spcAft>
              <a:buClr>
                <a:srgbClr val="000000"/>
              </a:buClr>
              <a:buSzPts val="1170"/>
              <a:buFont typeface="Noto Sans Symbols"/>
              <a:buChar char="●"/>
            </a:pPr>
            <a:r>
              <a:rPr b="0" i="0" lang="en-US" sz="2600" u="none" cap="none" strike="noStrike">
                <a:solidFill>
                  <a:srgbClr val="000000"/>
                </a:solidFill>
                <a:latin typeface="Arial"/>
                <a:ea typeface="Arial"/>
                <a:cs typeface="Arial"/>
                <a:sym typeface="Arial"/>
              </a:rPr>
              <a:t>Maximum value both players can get</a:t>
            </a:r>
            <a:endParaRPr b="0" i="0" sz="26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950"/>
              <a:buFont typeface="Noto Sans Symbols"/>
              <a:buChar char="−"/>
            </a:pPr>
            <a:r>
              <a:rPr b="1" i="1" lang="en-US" sz="2600" u="none" cap="none" strike="noStrike">
                <a:solidFill>
                  <a:srgbClr val="000000"/>
                </a:solidFill>
                <a:latin typeface="Arial"/>
                <a:ea typeface="Arial"/>
                <a:cs typeface="Arial"/>
                <a:sym typeface="Arial"/>
              </a:rPr>
              <a:t>300</a:t>
            </a:r>
            <a:endParaRPr b="0" i="0" sz="2600" u="none" cap="none" strike="noStrike">
              <a:latin typeface="Arial"/>
              <a:ea typeface="Arial"/>
              <a:cs typeface="Arial"/>
              <a:sym typeface="Arial"/>
            </a:endParaRPr>
          </a:p>
          <a:p>
            <a:pPr indent="-324000" lvl="1" marL="864000" marR="0" rtl="0" algn="l">
              <a:spcBef>
                <a:spcPts val="850"/>
              </a:spcBef>
              <a:spcAft>
                <a:spcPts val="0"/>
              </a:spcAft>
              <a:buClr>
                <a:srgbClr val="000000"/>
              </a:buClr>
              <a:buSzPts val="1170"/>
              <a:buFont typeface="Noto Sans Symbols"/>
              <a:buChar char="●"/>
            </a:pPr>
            <a:r>
              <a:rPr b="0" i="0" lang="en-US" sz="2600" u="none" cap="none" strike="noStrike">
                <a:solidFill>
                  <a:srgbClr val="000000"/>
                </a:solidFill>
                <a:latin typeface="Arial"/>
                <a:ea typeface="Arial"/>
                <a:cs typeface="Arial"/>
                <a:sym typeface="Arial"/>
              </a:rPr>
              <a:t>If one deviates, her utility can be</a:t>
            </a:r>
            <a:endParaRPr b="0" i="0" sz="26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950"/>
              <a:buFont typeface="Noto Sans Symbols"/>
              <a:buChar char="−"/>
            </a:pPr>
            <a:r>
              <a:rPr b="1" i="1" lang="en-US" sz="2600" u="none" cap="none" strike="noStrike">
                <a:solidFill>
                  <a:srgbClr val="000000"/>
                </a:solidFill>
                <a:latin typeface="Arial"/>
                <a:ea typeface="Arial"/>
                <a:cs typeface="Arial"/>
                <a:sym typeface="Arial"/>
              </a:rPr>
              <a:t>299 + R</a:t>
            </a:r>
            <a:endParaRPr b="0" i="0" sz="2600" u="none" cap="none" strike="noStrike">
              <a:latin typeface="Arial"/>
              <a:ea typeface="Arial"/>
              <a:cs typeface="Arial"/>
              <a:sym typeface="Arial"/>
            </a:endParaRPr>
          </a:p>
          <a:p>
            <a:pPr indent="-324000" lvl="1" marL="864000" marR="0" rtl="0" algn="l">
              <a:spcBef>
                <a:spcPts val="850"/>
              </a:spcBef>
              <a:spcAft>
                <a:spcPts val="0"/>
              </a:spcAft>
              <a:buClr>
                <a:srgbClr val="000000"/>
              </a:buClr>
              <a:buSzPts val="1170"/>
              <a:buFont typeface="Noto Sans Symbols"/>
              <a:buChar char="●"/>
            </a:pPr>
            <a:r>
              <a:rPr b="0" i="0" lang="en-US" sz="2600" u="none" cap="none" strike="noStrike">
                <a:solidFill>
                  <a:srgbClr val="000000"/>
                </a:solidFill>
                <a:latin typeface="Arial"/>
                <a:ea typeface="Arial"/>
                <a:cs typeface="Arial"/>
                <a:sym typeface="Arial"/>
              </a:rPr>
              <a:t>Definition of </a:t>
            </a:r>
            <a:r>
              <a:rPr b="1" i="1" lang="en-US" sz="2600" u="none" cap="none" strike="noStrike">
                <a:solidFill>
                  <a:srgbClr val="000000"/>
                </a:solidFill>
                <a:latin typeface="Arial"/>
                <a:ea typeface="Arial"/>
                <a:cs typeface="Arial"/>
                <a:sym typeface="Arial"/>
              </a:rPr>
              <a:t>ε</a:t>
            </a:r>
            <a:r>
              <a:rPr b="0" i="0" lang="en-US" sz="2600" u="none" cap="none" strike="noStrike">
                <a:solidFill>
                  <a:srgbClr val="000000"/>
                </a:solidFill>
                <a:latin typeface="Arial"/>
                <a:ea typeface="Arial"/>
                <a:cs typeface="Arial"/>
                <a:sym typeface="Arial"/>
              </a:rPr>
              <a:t>-Nash</a:t>
            </a:r>
            <a:endParaRPr b="0" i="0" sz="26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950"/>
              <a:buFont typeface="Noto Sans Symbols"/>
              <a:buChar char="−"/>
            </a:pPr>
            <a:r>
              <a:rPr b="1" i="1" lang="en-US" sz="2600" u="none" cap="none" strike="noStrike">
                <a:solidFill>
                  <a:srgbClr val="000000"/>
                </a:solidFill>
                <a:latin typeface="Arial"/>
                <a:ea typeface="Arial"/>
                <a:cs typeface="Arial"/>
                <a:sym typeface="Arial"/>
              </a:rPr>
              <a:t> u</a:t>
            </a:r>
            <a:r>
              <a:rPr b="1" baseline="-25000" i="1" lang="en-US" sz="2600" u="none" cap="none" strike="noStrike">
                <a:solidFill>
                  <a:srgbClr val="000000"/>
                </a:solidFill>
                <a:latin typeface="Arial"/>
                <a:ea typeface="Arial"/>
                <a:cs typeface="Arial"/>
                <a:sym typeface="Arial"/>
              </a:rPr>
              <a:t>i</a:t>
            </a:r>
            <a:r>
              <a:rPr b="1" i="1" lang="en-US" sz="2600" u="none" cap="none" strike="noStrike">
                <a:solidFill>
                  <a:srgbClr val="000000"/>
                </a:solidFill>
                <a:latin typeface="Arial"/>
                <a:ea typeface="Arial"/>
                <a:cs typeface="Arial"/>
                <a:sym typeface="Arial"/>
              </a:rPr>
              <a:t>(s</a:t>
            </a:r>
            <a:r>
              <a:rPr b="1" baseline="-25000" i="1" lang="en-US" sz="2600" u="none" cap="none" strike="noStrike">
                <a:solidFill>
                  <a:srgbClr val="000000"/>
                </a:solidFill>
                <a:latin typeface="Arial"/>
                <a:ea typeface="Arial"/>
                <a:cs typeface="Arial"/>
                <a:sym typeface="Arial"/>
              </a:rPr>
              <a:t>i</a:t>
            </a:r>
            <a:r>
              <a:rPr b="1" i="1" lang="en-US" sz="2600" u="none" cap="none" strike="noStrike">
                <a:solidFill>
                  <a:srgbClr val="000000"/>
                </a:solidFill>
                <a:latin typeface="Arial"/>
                <a:ea typeface="Arial"/>
                <a:cs typeface="Arial"/>
                <a:sym typeface="Arial"/>
              </a:rPr>
              <a:t>, s</a:t>
            </a:r>
            <a:r>
              <a:rPr b="1" baseline="-25000" i="1" lang="en-US" sz="2600" u="none" cap="none" strike="noStrike">
                <a:solidFill>
                  <a:srgbClr val="000000"/>
                </a:solidFill>
                <a:latin typeface="Arial"/>
                <a:ea typeface="Arial"/>
                <a:cs typeface="Arial"/>
                <a:sym typeface="Arial"/>
              </a:rPr>
              <a:t>−i</a:t>
            </a:r>
            <a:r>
              <a:rPr b="1" i="1" lang="en-US" sz="2600" u="none" cap="none" strike="noStrike">
                <a:solidFill>
                  <a:srgbClr val="000000"/>
                </a:solidFill>
                <a:latin typeface="Arial"/>
                <a:ea typeface="Arial"/>
                <a:cs typeface="Arial"/>
                <a:sym typeface="Arial"/>
              </a:rPr>
              <a:t>) ≥ u</a:t>
            </a:r>
            <a:r>
              <a:rPr b="1" baseline="-25000" i="1" lang="en-US" sz="2600" u="none" cap="none" strike="noStrike">
                <a:solidFill>
                  <a:srgbClr val="000000"/>
                </a:solidFill>
                <a:latin typeface="Arial"/>
                <a:ea typeface="Arial"/>
                <a:cs typeface="Arial"/>
                <a:sym typeface="Arial"/>
              </a:rPr>
              <a:t>i</a:t>
            </a:r>
            <a:r>
              <a:rPr b="1" i="1" lang="en-US" sz="2600" u="none" cap="none" strike="noStrike">
                <a:solidFill>
                  <a:srgbClr val="000000"/>
                </a:solidFill>
                <a:latin typeface="Arial"/>
                <a:ea typeface="Arial"/>
                <a:cs typeface="Arial"/>
                <a:sym typeface="Arial"/>
              </a:rPr>
              <a:t>(s</a:t>
            </a:r>
            <a:r>
              <a:rPr b="1" baseline="-25000" i="1" lang="en-US" sz="2600" u="none" cap="none" strike="noStrike">
                <a:solidFill>
                  <a:srgbClr val="000000"/>
                </a:solidFill>
                <a:latin typeface="Arial"/>
                <a:ea typeface="Arial"/>
                <a:cs typeface="Arial"/>
                <a:sym typeface="Arial"/>
              </a:rPr>
              <a:t>i</a:t>
            </a:r>
            <a:r>
              <a:rPr b="1" i="1" lang="en-US" sz="2600" u="none" cap="none" strike="noStrike">
                <a:solidFill>
                  <a:srgbClr val="000000"/>
                </a:solidFill>
                <a:latin typeface="Arial"/>
                <a:ea typeface="Arial"/>
                <a:cs typeface="Arial"/>
                <a:sym typeface="Arial"/>
              </a:rPr>
              <a:t>′, s</a:t>
            </a:r>
            <a:r>
              <a:rPr b="1" baseline="-25000" i="1" lang="en-US" sz="2600" u="none" cap="none" strike="noStrike">
                <a:solidFill>
                  <a:srgbClr val="000000"/>
                </a:solidFill>
                <a:latin typeface="Arial"/>
                <a:ea typeface="Arial"/>
                <a:cs typeface="Arial"/>
                <a:sym typeface="Arial"/>
              </a:rPr>
              <a:t>−i</a:t>
            </a:r>
            <a:r>
              <a:rPr b="1" i="1" lang="en-US" sz="2600" u="none" cap="none" strike="noStrike">
                <a:solidFill>
                  <a:srgbClr val="000000"/>
                </a:solidFill>
                <a:latin typeface="Arial"/>
                <a:ea typeface="Arial"/>
                <a:cs typeface="Arial"/>
                <a:sym typeface="Arial"/>
              </a:rPr>
              <a:t>) − ε</a:t>
            </a:r>
            <a:endParaRPr b="0" i="0" sz="2600" u="none" cap="none" strike="noStrike">
              <a:latin typeface="Arial"/>
              <a:ea typeface="Arial"/>
              <a:cs typeface="Arial"/>
              <a:sym typeface="Arial"/>
            </a:endParaRPr>
          </a:p>
          <a:p>
            <a:pPr indent="-324000" lvl="1" marL="864000" marR="0" rtl="0" algn="l">
              <a:spcBef>
                <a:spcPts val="850"/>
              </a:spcBef>
              <a:spcAft>
                <a:spcPts val="0"/>
              </a:spcAft>
              <a:buClr>
                <a:srgbClr val="000000"/>
              </a:buClr>
              <a:buSzPts val="1170"/>
              <a:buFont typeface="Noto Sans Symbols"/>
              <a:buChar char="●"/>
            </a:pPr>
            <a:r>
              <a:rPr b="0" i="0" lang="en-US" sz="2600" u="none" cap="none" strike="noStrike">
                <a:solidFill>
                  <a:srgbClr val="000000"/>
                </a:solidFill>
                <a:latin typeface="Arial"/>
                <a:ea typeface="Arial"/>
                <a:cs typeface="Arial"/>
                <a:sym typeface="Arial"/>
              </a:rPr>
              <a:t>Then…</a:t>
            </a:r>
            <a:endParaRPr b="0" i="0" sz="26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950"/>
              <a:buFont typeface="Noto Sans Symbols"/>
              <a:buChar char="−"/>
            </a:pPr>
            <a:r>
              <a:rPr b="1" i="1" lang="en-US" sz="2600" u="none" cap="none" strike="noStrike">
                <a:solidFill>
                  <a:srgbClr val="000000"/>
                </a:solidFill>
                <a:latin typeface="Arial"/>
                <a:ea typeface="Arial"/>
                <a:cs typeface="Arial"/>
                <a:sym typeface="Arial"/>
              </a:rPr>
              <a:t>300 ≥ 299 + R - ε  </a:t>
            </a:r>
            <a:endParaRPr b="0" i="0" sz="26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950"/>
              <a:buFont typeface="Noto Sans Symbols"/>
              <a:buChar char="−"/>
            </a:pPr>
            <a:r>
              <a:rPr b="1" i="1" lang="en-US" sz="2600" u="none" cap="none" strike="noStrike">
                <a:solidFill>
                  <a:srgbClr val="000000"/>
                </a:solidFill>
                <a:latin typeface="Arial"/>
                <a:ea typeface="Arial"/>
                <a:cs typeface="Arial"/>
                <a:sym typeface="Arial"/>
              </a:rPr>
              <a:t>ε ≥ R-1 → ε = R-1</a:t>
            </a:r>
            <a:endParaRPr b="0" i="0" sz="26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4">
                                            <p:txEl>
                                              <p:pRg end="7" st="7"/>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4">
                                            <p:txEl>
                                              <p:pRg end="8" st="8"/>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14">
                                            <p:txEl>
                                              <p:pRg end="9" st="9"/>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11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en-US" sz="4400" strike="noStrike">
                <a:latin typeface="Arial"/>
                <a:ea typeface="Arial"/>
                <a:cs typeface="Arial"/>
                <a:sym typeface="Arial"/>
              </a:rPr>
              <a:t>ε-Nash Equilibrium</a:t>
            </a:r>
            <a:endParaRPr b="0" sz="4400" strike="noStrike">
              <a:latin typeface="Arial"/>
              <a:ea typeface="Arial"/>
              <a:cs typeface="Arial"/>
              <a:sym typeface="Arial"/>
            </a:endParaRPr>
          </a:p>
        </p:txBody>
      </p:sp>
      <p:sp>
        <p:nvSpPr>
          <p:cNvPr id="920" name="Google Shape;920;p117"/>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170"/>
              <a:buFont typeface="Noto Sans Symbols"/>
              <a:buChar char="●"/>
            </a:pPr>
            <a:r>
              <a:rPr b="0" lang="en-US" sz="2600" strike="noStrike">
                <a:solidFill>
                  <a:srgbClr val="000000"/>
                </a:solidFill>
                <a:latin typeface="Arial"/>
                <a:ea typeface="Arial"/>
                <a:cs typeface="Arial"/>
                <a:sym typeface="Arial"/>
              </a:rPr>
              <a:t>What </a:t>
            </a:r>
            <a:r>
              <a:rPr lang="en-US" sz="2600"/>
              <a:t>are</a:t>
            </a:r>
            <a:r>
              <a:rPr b="0" lang="en-US" sz="2600" strike="noStrike">
                <a:solidFill>
                  <a:srgbClr val="000000"/>
                </a:solidFill>
                <a:latin typeface="Arial"/>
                <a:ea typeface="Arial"/>
                <a:cs typeface="Arial"/>
                <a:sym typeface="Arial"/>
              </a:rPr>
              <a:t> the Nash equilibri</a:t>
            </a:r>
            <a:r>
              <a:rPr lang="en-US" sz="2600"/>
              <a:t>a</a:t>
            </a:r>
            <a:r>
              <a:rPr b="0" lang="en-US" sz="2600" strike="noStrike">
                <a:solidFill>
                  <a:srgbClr val="000000"/>
                </a:solidFill>
                <a:latin typeface="Arial"/>
                <a:ea typeface="Arial"/>
                <a:cs typeface="Arial"/>
                <a:sym typeface="Arial"/>
              </a:rPr>
              <a:t>?</a:t>
            </a:r>
            <a:endParaRPr b="0" sz="2600" strike="noStrike">
              <a:latin typeface="Arial"/>
              <a:ea typeface="Arial"/>
              <a:cs typeface="Arial"/>
              <a:sym typeface="Arial"/>
            </a:endParaRPr>
          </a:p>
          <a:p>
            <a:pPr indent="-324000" lvl="0" marL="432000" marR="0" rtl="0" algn="l">
              <a:spcBef>
                <a:spcPts val="1417"/>
              </a:spcBef>
              <a:spcAft>
                <a:spcPts val="0"/>
              </a:spcAft>
              <a:buClr>
                <a:srgbClr val="000000"/>
              </a:buClr>
              <a:buSzPts val="1170"/>
              <a:buFont typeface="Noto Sans Symbols"/>
              <a:buChar char="●"/>
            </a:pPr>
            <a:r>
              <a:rPr b="0" lang="en-US" sz="2600" strike="noStrike">
                <a:solidFill>
                  <a:srgbClr val="000000"/>
                </a:solidFill>
                <a:latin typeface="Arial"/>
                <a:ea typeface="Arial"/>
                <a:cs typeface="Arial"/>
                <a:sym typeface="Arial"/>
              </a:rPr>
              <a:t>What </a:t>
            </a:r>
            <a:r>
              <a:rPr lang="en-US" sz="2600"/>
              <a:t>are </a:t>
            </a:r>
            <a:r>
              <a:rPr b="0" lang="en-US" sz="2600" strike="noStrike">
                <a:solidFill>
                  <a:srgbClr val="000000"/>
                </a:solidFill>
                <a:latin typeface="Arial"/>
                <a:ea typeface="Arial"/>
                <a:cs typeface="Arial"/>
                <a:sym typeface="Arial"/>
              </a:rPr>
              <a:t>the ε-Nash equilibri</a:t>
            </a:r>
            <a:r>
              <a:rPr lang="en-US" sz="2600"/>
              <a:t>a</a:t>
            </a:r>
            <a:r>
              <a:rPr b="0" lang="en-US" sz="2600" strike="noStrike">
                <a:solidFill>
                  <a:srgbClr val="000000"/>
                </a:solidFill>
                <a:latin typeface="Arial"/>
                <a:ea typeface="Arial"/>
                <a:cs typeface="Arial"/>
                <a:sym typeface="Arial"/>
              </a:rPr>
              <a:t>?</a:t>
            </a:r>
            <a:endParaRPr b="0" sz="2600" strike="noStrike">
              <a:latin typeface="Arial"/>
              <a:ea typeface="Arial"/>
              <a:cs typeface="Arial"/>
              <a:sym typeface="Arial"/>
            </a:endParaRPr>
          </a:p>
        </p:txBody>
      </p:sp>
      <p:pic>
        <p:nvPicPr>
          <p:cNvPr id="921" name="Google Shape;921;p117"/>
          <p:cNvPicPr preferRelativeResize="0"/>
          <p:nvPr/>
        </p:nvPicPr>
        <p:blipFill rotWithShape="1">
          <a:blip r:embed="rId3">
            <a:alphaModFix/>
          </a:blip>
          <a:srcRect b="0" l="0" r="0" t="0"/>
          <a:stretch/>
        </p:blipFill>
        <p:spPr>
          <a:xfrm>
            <a:off x="2340000" y="3279960"/>
            <a:ext cx="5265000" cy="374004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0">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0">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5" name="Shape 925"/>
        <p:cNvGrpSpPr/>
        <p:nvPr/>
      </p:nvGrpSpPr>
      <p:grpSpPr>
        <a:xfrm>
          <a:off x="0" y="0"/>
          <a:ext cx="0" cy="0"/>
          <a:chOff x="0" y="0"/>
          <a:chExt cx="0" cy="0"/>
        </a:xfrm>
      </p:grpSpPr>
      <p:sp>
        <p:nvSpPr>
          <p:cNvPr id="926" name="Google Shape;926;p11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en-US" sz="4400" strike="noStrike">
                <a:latin typeface="Arial"/>
                <a:ea typeface="Arial"/>
                <a:cs typeface="Arial"/>
                <a:sym typeface="Arial"/>
              </a:rPr>
              <a:t>ε-Nash Equilibrium</a:t>
            </a:r>
            <a:endParaRPr b="0" sz="4400" strike="noStrike">
              <a:latin typeface="Arial"/>
              <a:ea typeface="Arial"/>
              <a:cs typeface="Arial"/>
              <a:sym typeface="Arial"/>
            </a:endParaRPr>
          </a:p>
        </p:txBody>
      </p:sp>
      <p:sp>
        <p:nvSpPr>
          <p:cNvPr id="927" name="Google Shape;927;p118"/>
          <p:cNvSpPr txBox="1"/>
          <p:nvPr/>
        </p:nvSpPr>
        <p:spPr>
          <a:xfrm>
            <a:off x="504000" y="1769040"/>
            <a:ext cx="9071640" cy="45878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170"/>
              <a:buFont typeface="Noto Sans Symbols"/>
              <a:buChar char="●"/>
            </a:pPr>
            <a:r>
              <a:rPr b="0" lang="en-US" sz="2600" strike="noStrike">
                <a:solidFill>
                  <a:srgbClr val="000000"/>
                </a:solidFill>
                <a:latin typeface="Arial"/>
                <a:ea typeface="Arial"/>
                <a:cs typeface="Arial"/>
                <a:sym typeface="Arial"/>
              </a:rPr>
              <a:t>Neither player’s payoff under the </a:t>
            </a:r>
            <a:r>
              <a:rPr b="1" i="1" lang="en-US" sz="2600" strike="noStrike">
                <a:solidFill>
                  <a:srgbClr val="000000"/>
                </a:solidFill>
                <a:latin typeface="Arial"/>
                <a:ea typeface="Arial"/>
                <a:cs typeface="Arial"/>
                <a:sym typeface="Arial"/>
              </a:rPr>
              <a:t>ε</a:t>
            </a:r>
            <a:r>
              <a:rPr b="0" lang="en-US" sz="2600" strike="noStrike">
                <a:solidFill>
                  <a:srgbClr val="000000"/>
                </a:solidFill>
                <a:latin typeface="Arial"/>
                <a:ea typeface="Arial"/>
                <a:cs typeface="Arial"/>
                <a:sym typeface="Arial"/>
              </a:rPr>
              <a:t>-Nash equilibrium is within </a:t>
            </a:r>
            <a:r>
              <a:rPr b="1" i="1" lang="en-US" sz="2600" strike="noStrike">
                <a:solidFill>
                  <a:srgbClr val="000000"/>
                </a:solidFill>
                <a:latin typeface="Arial"/>
                <a:ea typeface="Arial"/>
                <a:cs typeface="Arial"/>
                <a:sym typeface="Arial"/>
              </a:rPr>
              <a:t>ε</a:t>
            </a:r>
            <a:r>
              <a:rPr b="0" lang="en-US" sz="2600" strike="noStrike">
                <a:solidFill>
                  <a:srgbClr val="000000"/>
                </a:solidFill>
                <a:latin typeface="Arial"/>
                <a:ea typeface="Arial"/>
                <a:cs typeface="Arial"/>
                <a:sym typeface="Arial"/>
              </a:rPr>
              <a:t> of his payoff in a Nash equilibrium</a:t>
            </a:r>
            <a:endParaRPr b="0" sz="2600" strike="noStrike">
              <a:latin typeface="Arial"/>
              <a:ea typeface="Arial"/>
              <a:cs typeface="Arial"/>
              <a:sym typeface="Arial"/>
            </a:endParaRPr>
          </a:p>
          <a:p>
            <a:pPr indent="-324000" lvl="1" marL="864000" marR="0" rtl="0" algn="l">
              <a:spcBef>
                <a:spcPts val="1417"/>
              </a:spcBef>
              <a:spcAft>
                <a:spcPts val="0"/>
              </a:spcAft>
              <a:buClr>
                <a:srgbClr val="000000"/>
              </a:buClr>
              <a:buSzPts val="1170"/>
              <a:buFont typeface="Noto Sans Symbols"/>
              <a:buChar char="●"/>
            </a:pPr>
            <a:r>
              <a:rPr b="0" i="0" lang="en-US" sz="2600" u="none" cap="none" strike="noStrike">
                <a:solidFill>
                  <a:srgbClr val="000000"/>
                </a:solidFill>
                <a:latin typeface="Arial"/>
                <a:ea typeface="Arial"/>
                <a:cs typeface="Arial"/>
                <a:sym typeface="Arial"/>
              </a:rPr>
              <a:t>In general both players’ payoffs under an </a:t>
            </a:r>
            <a:r>
              <a:rPr b="1" i="1" lang="en-US" sz="2600" u="none" cap="none" strike="noStrike">
                <a:solidFill>
                  <a:srgbClr val="000000"/>
                </a:solidFill>
                <a:latin typeface="Arial"/>
                <a:ea typeface="Arial"/>
                <a:cs typeface="Arial"/>
                <a:sym typeface="Arial"/>
              </a:rPr>
              <a:t>ε</a:t>
            </a:r>
            <a:r>
              <a:rPr b="0" i="0" lang="en-US" sz="2600" u="none" cap="none" strike="noStrike">
                <a:solidFill>
                  <a:srgbClr val="000000"/>
                </a:solidFill>
                <a:latin typeface="Arial"/>
                <a:ea typeface="Arial"/>
                <a:cs typeface="Arial"/>
                <a:sym typeface="Arial"/>
              </a:rPr>
              <a:t>-Nash equilibrium can be arbitrarily less than in any Nash equilibrium</a:t>
            </a:r>
            <a:endParaRPr b="0" i="0" sz="26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170"/>
              <a:buFont typeface="Noto Sans Symbols"/>
              <a:buChar char="●"/>
            </a:pPr>
            <a:r>
              <a:rPr b="0" i="0" lang="en-US" sz="2600" u="none" cap="none" strike="noStrike">
                <a:solidFill>
                  <a:srgbClr val="000000"/>
                </a:solidFill>
                <a:latin typeface="Arial"/>
                <a:ea typeface="Arial"/>
                <a:cs typeface="Arial"/>
                <a:sym typeface="Arial"/>
              </a:rPr>
              <a:t>The problem is that the requirement that player </a:t>
            </a:r>
            <a:r>
              <a:rPr b="1" i="1" lang="en-US" sz="2600" u="none" cap="none" strike="noStrike">
                <a:solidFill>
                  <a:srgbClr val="000000"/>
                </a:solidFill>
                <a:latin typeface="Arial"/>
                <a:ea typeface="Arial"/>
                <a:cs typeface="Arial"/>
                <a:sym typeface="Arial"/>
              </a:rPr>
              <a:t>1</a:t>
            </a:r>
            <a:r>
              <a:rPr b="0" i="0" lang="en-US" sz="2600" u="none" cap="none" strike="noStrike">
                <a:solidFill>
                  <a:srgbClr val="000000"/>
                </a:solidFill>
                <a:latin typeface="Arial"/>
                <a:ea typeface="Arial"/>
                <a:cs typeface="Arial"/>
                <a:sym typeface="Arial"/>
              </a:rPr>
              <a:t> cannot gain more than </a:t>
            </a:r>
            <a:r>
              <a:rPr b="1" i="1" lang="en-US" sz="2600" u="none" cap="none" strike="noStrike">
                <a:solidFill>
                  <a:srgbClr val="000000"/>
                </a:solidFill>
                <a:latin typeface="Arial"/>
                <a:ea typeface="Arial"/>
                <a:cs typeface="Arial"/>
                <a:sym typeface="Arial"/>
              </a:rPr>
              <a:t>ε</a:t>
            </a:r>
            <a:r>
              <a:rPr b="0" i="0" lang="en-US" sz="2600" u="none" cap="none" strike="noStrike">
                <a:solidFill>
                  <a:srgbClr val="000000"/>
                </a:solidFill>
                <a:latin typeface="Arial"/>
                <a:ea typeface="Arial"/>
                <a:cs typeface="Arial"/>
                <a:sym typeface="Arial"/>
              </a:rPr>
              <a:t> by deviating from the </a:t>
            </a:r>
            <a:r>
              <a:rPr b="1" i="1" lang="en-US" sz="2600" u="none" cap="none" strike="noStrike">
                <a:solidFill>
                  <a:srgbClr val="000000"/>
                </a:solidFill>
                <a:latin typeface="Arial"/>
                <a:ea typeface="Arial"/>
                <a:cs typeface="Arial"/>
                <a:sym typeface="Arial"/>
              </a:rPr>
              <a:t>ε</a:t>
            </a:r>
            <a:r>
              <a:rPr b="0" i="0" lang="en-US" sz="2600" u="none" cap="none" strike="noStrike">
                <a:solidFill>
                  <a:srgbClr val="000000"/>
                </a:solidFill>
                <a:latin typeface="Arial"/>
                <a:ea typeface="Arial"/>
                <a:cs typeface="Arial"/>
                <a:sym typeface="Arial"/>
              </a:rPr>
              <a:t>-Nash equilibrium strategy profile of </a:t>
            </a:r>
            <a:r>
              <a:rPr b="1" i="1" lang="en-US" sz="2600" u="none" cap="none" strike="noStrike">
                <a:solidFill>
                  <a:srgbClr val="000000"/>
                </a:solidFill>
                <a:latin typeface="Arial"/>
                <a:ea typeface="Arial"/>
                <a:cs typeface="Arial"/>
                <a:sym typeface="Arial"/>
              </a:rPr>
              <a:t>(U,L)</a:t>
            </a:r>
            <a:r>
              <a:rPr b="0" i="0" lang="en-US" sz="2600" u="none" cap="none" strike="noStrike">
                <a:solidFill>
                  <a:srgbClr val="000000"/>
                </a:solidFill>
                <a:latin typeface="Arial"/>
                <a:ea typeface="Arial"/>
                <a:cs typeface="Arial"/>
                <a:sym typeface="Arial"/>
              </a:rPr>
              <a:t> does not imply that player </a:t>
            </a:r>
            <a:r>
              <a:rPr b="1" i="1" lang="en-US" sz="2600" u="none" cap="none" strike="noStrike">
                <a:solidFill>
                  <a:srgbClr val="000000"/>
                </a:solidFill>
                <a:latin typeface="Arial"/>
                <a:ea typeface="Arial"/>
                <a:cs typeface="Arial"/>
                <a:sym typeface="Arial"/>
              </a:rPr>
              <a:t>2</a:t>
            </a:r>
            <a:r>
              <a:rPr b="0" i="0" lang="en-US" sz="2600" u="none" cap="none" strike="noStrike">
                <a:solidFill>
                  <a:srgbClr val="000000"/>
                </a:solidFill>
                <a:latin typeface="Arial"/>
                <a:ea typeface="Arial"/>
                <a:cs typeface="Arial"/>
                <a:sym typeface="Arial"/>
              </a:rPr>
              <a:t> would not be able to gain more than </a:t>
            </a:r>
            <a:r>
              <a:rPr b="1" i="1" lang="en-US" sz="2600" u="none" cap="none" strike="noStrike">
                <a:solidFill>
                  <a:srgbClr val="000000"/>
                </a:solidFill>
                <a:latin typeface="Arial"/>
                <a:ea typeface="Arial"/>
                <a:cs typeface="Arial"/>
                <a:sym typeface="Arial"/>
              </a:rPr>
              <a:t>ε</a:t>
            </a:r>
            <a:r>
              <a:rPr b="0" i="0" lang="en-US" sz="2600" u="none" cap="none" strike="noStrike">
                <a:solidFill>
                  <a:srgbClr val="000000"/>
                </a:solidFill>
                <a:latin typeface="Arial"/>
                <a:ea typeface="Arial"/>
                <a:cs typeface="Arial"/>
                <a:sym typeface="Arial"/>
              </a:rPr>
              <a:t> by best responding to player </a:t>
            </a:r>
            <a:r>
              <a:rPr b="1" i="1" lang="en-US" sz="2600" u="none" cap="none" strike="noStrike">
                <a:solidFill>
                  <a:srgbClr val="000000"/>
                </a:solidFill>
                <a:latin typeface="Arial"/>
                <a:ea typeface="Arial"/>
                <a:cs typeface="Arial"/>
                <a:sym typeface="Arial"/>
              </a:rPr>
              <a:t>1</a:t>
            </a:r>
            <a:r>
              <a:rPr b="0" i="0" lang="en-US" sz="2600" u="none" cap="none" strike="noStrike">
                <a:solidFill>
                  <a:srgbClr val="000000"/>
                </a:solidFill>
                <a:latin typeface="Arial"/>
                <a:ea typeface="Arial"/>
                <a:cs typeface="Arial"/>
                <a:sym typeface="Arial"/>
              </a:rPr>
              <a:t>’s deviation</a:t>
            </a:r>
            <a:endParaRPr b="0" i="0" sz="2600" u="none" cap="none" strike="noStrike">
              <a:latin typeface="Arial"/>
              <a:ea typeface="Arial"/>
              <a:cs typeface="Arial"/>
              <a:sym typeface="Arial"/>
            </a:endParaRPr>
          </a:p>
          <a:p>
            <a:pPr indent="-249704" lvl="0" marL="432000" marR="0" rtl="0" algn="l">
              <a:spcBef>
                <a:spcPts val="1134"/>
              </a:spcBef>
              <a:spcAft>
                <a:spcPts val="0"/>
              </a:spcAft>
              <a:buClr>
                <a:srgbClr val="000000"/>
              </a:buClr>
              <a:buSzPts val="1170"/>
              <a:buFont typeface="Noto Sans Symbols"/>
              <a:buNone/>
            </a:pPr>
            <a:r>
              <a:t/>
            </a:r>
            <a:endParaRPr b="0" sz="26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2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1" name="Shape 931"/>
        <p:cNvGrpSpPr/>
        <p:nvPr/>
      </p:nvGrpSpPr>
      <p:grpSpPr>
        <a:xfrm>
          <a:off x="0" y="0"/>
          <a:ext cx="0" cy="0"/>
          <a:chOff x="0" y="0"/>
          <a:chExt cx="0" cy="0"/>
        </a:xfrm>
      </p:grpSpPr>
      <p:sp>
        <p:nvSpPr>
          <p:cNvPr id="932" name="Google Shape;932;p11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en-US" sz="4400" strike="noStrike">
                <a:latin typeface="Arial"/>
                <a:ea typeface="Arial"/>
                <a:cs typeface="Arial"/>
                <a:sym typeface="Arial"/>
              </a:rPr>
              <a:t>ε-Nash Equilibrium</a:t>
            </a:r>
            <a:endParaRPr b="0" sz="4400" strike="noStrike">
              <a:latin typeface="Arial"/>
              <a:ea typeface="Arial"/>
              <a:cs typeface="Arial"/>
              <a:sym typeface="Arial"/>
            </a:endParaRPr>
          </a:p>
        </p:txBody>
      </p:sp>
      <p:sp>
        <p:nvSpPr>
          <p:cNvPr id="933" name="Google Shape;933;p119"/>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170"/>
              <a:buFont typeface="Noto Sans Symbols"/>
              <a:buChar char="●"/>
            </a:pPr>
            <a:r>
              <a:rPr b="0" lang="en-US" sz="2600" strike="noStrike">
                <a:solidFill>
                  <a:srgbClr val="000000"/>
                </a:solidFill>
                <a:latin typeface="Arial"/>
                <a:ea typeface="Arial"/>
                <a:cs typeface="Arial"/>
                <a:sym typeface="Arial"/>
              </a:rPr>
              <a:t>Second, some </a:t>
            </a:r>
            <a:r>
              <a:rPr b="1" i="1" lang="en-US" sz="2600" strike="noStrike">
                <a:solidFill>
                  <a:srgbClr val="000000"/>
                </a:solidFill>
                <a:latin typeface="Arial"/>
                <a:ea typeface="Arial"/>
                <a:cs typeface="Arial"/>
                <a:sym typeface="Arial"/>
              </a:rPr>
              <a:t>ε</a:t>
            </a:r>
            <a:r>
              <a:rPr b="0" lang="en-US" sz="2600" strike="noStrike">
                <a:solidFill>
                  <a:srgbClr val="000000"/>
                </a:solidFill>
                <a:latin typeface="Arial"/>
                <a:ea typeface="Arial"/>
                <a:cs typeface="Arial"/>
                <a:sym typeface="Arial"/>
              </a:rPr>
              <a:t>-Nash equilibria might be very unlikely to arise in play</a:t>
            </a:r>
            <a:endParaRPr b="0" sz="2600" strike="noStrike">
              <a:latin typeface="Arial"/>
              <a:ea typeface="Arial"/>
              <a:cs typeface="Arial"/>
              <a:sym typeface="Arial"/>
            </a:endParaRPr>
          </a:p>
          <a:p>
            <a:pPr indent="-324000" lvl="1" marL="864000" marR="0" rtl="0" algn="l">
              <a:spcBef>
                <a:spcPts val="1417"/>
              </a:spcBef>
              <a:spcAft>
                <a:spcPts val="0"/>
              </a:spcAft>
              <a:buClr>
                <a:srgbClr val="000000"/>
              </a:buClr>
              <a:buSzPts val="1170"/>
              <a:buFont typeface="Noto Sans Symbols"/>
              <a:buChar char="●"/>
            </a:pPr>
            <a:r>
              <a:rPr b="0" i="0" lang="en-US" sz="2600" u="none" cap="none" strike="noStrike">
                <a:solidFill>
                  <a:srgbClr val="000000"/>
                </a:solidFill>
                <a:latin typeface="Arial"/>
                <a:ea typeface="Arial"/>
                <a:cs typeface="Arial"/>
                <a:sym typeface="Arial"/>
              </a:rPr>
              <a:t>Although player </a:t>
            </a:r>
            <a:r>
              <a:rPr b="1" i="1" lang="en-US" sz="2600" u="none" cap="none" strike="noStrike">
                <a:solidFill>
                  <a:srgbClr val="000000"/>
                </a:solidFill>
                <a:latin typeface="Arial"/>
                <a:ea typeface="Arial"/>
                <a:cs typeface="Arial"/>
                <a:sym typeface="Arial"/>
              </a:rPr>
              <a:t>1</a:t>
            </a:r>
            <a:r>
              <a:rPr b="0" i="0" lang="en-US" sz="2600" u="none" cap="none" strike="noStrike">
                <a:solidFill>
                  <a:srgbClr val="000000"/>
                </a:solidFill>
                <a:latin typeface="Arial"/>
                <a:ea typeface="Arial"/>
                <a:cs typeface="Arial"/>
                <a:sym typeface="Arial"/>
              </a:rPr>
              <a:t> might not care about a gain of </a:t>
            </a:r>
            <a:r>
              <a:rPr b="1" i="1" lang="en-US" sz="2600" u="none" cap="none" strike="noStrike">
                <a:solidFill>
                  <a:srgbClr val="000000"/>
                </a:solidFill>
                <a:latin typeface="Arial"/>
                <a:ea typeface="Arial"/>
                <a:cs typeface="Arial"/>
                <a:sym typeface="Arial"/>
              </a:rPr>
              <a:t>ε</a:t>
            </a:r>
            <a:r>
              <a:rPr b="0" i="0" lang="en-US" sz="2600" u="none" cap="none" strike="noStrike">
                <a:solidFill>
                  <a:srgbClr val="000000"/>
                </a:solidFill>
                <a:latin typeface="Arial"/>
                <a:ea typeface="Arial"/>
                <a:cs typeface="Arial"/>
                <a:sym typeface="Arial"/>
              </a:rPr>
              <a:t>, he might reason that the fact that </a:t>
            </a:r>
            <a:r>
              <a:rPr b="1" i="1" lang="en-US" sz="2600" u="none" cap="none" strike="noStrike">
                <a:solidFill>
                  <a:srgbClr val="000000"/>
                </a:solidFill>
                <a:latin typeface="Arial"/>
                <a:ea typeface="Arial"/>
                <a:cs typeface="Arial"/>
                <a:sym typeface="Arial"/>
              </a:rPr>
              <a:t>D</a:t>
            </a:r>
            <a:r>
              <a:rPr b="0" i="0" lang="en-US" sz="2600" u="none" cap="none" strike="noStrike">
                <a:solidFill>
                  <a:srgbClr val="000000"/>
                </a:solidFill>
                <a:latin typeface="Arial"/>
                <a:ea typeface="Arial"/>
                <a:cs typeface="Arial"/>
                <a:sym typeface="Arial"/>
              </a:rPr>
              <a:t> dominates </a:t>
            </a:r>
            <a:r>
              <a:rPr b="1" i="1" lang="en-US" sz="2600" u="none" cap="none" strike="noStrike">
                <a:solidFill>
                  <a:srgbClr val="000000"/>
                </a:solidFill>
                <a:latin typeface="Arial"/>
                <a:ea typeface="Arial"/>
                <a:cs typeface="Arial"/>
                <a:sym typeface="Arial"/>
              </a:rPr>
              <a:t>U</a:t>
            </a:r>
            <a:r>
              <a:rPr b="0" i="0" lang="en-US" sz="2600" u="none" cap="none" strike="noStrike">
                <a:solidFill>
                  <a:srgbClr val="000000"/>
                </a:solidFill>
                <a:latin typeface="Arial"/>
                <a:ea typeface="Arial"/>
                <a:cs typeface="Arial"/>
                <a:sym typeface="Arial"/>
              </a:rPr>
              <a:t> would lead player </a:t>
            </a:r>
            <a:r>
              <a:rPr b="1" i="1" lang="en-US" sz="2600" u="none" cap="none" strike="noStrike">
                <a:solidFill>
                  <a:srgbClr val="000000"/>
                </a:solidFill>
                <a:latin typeface="Arial"/>
                <a:ea typeface="Arial"/>
                <a:cs typeface="Arial"/>
                <a:sym typeface="Arial"/>
              </a:rPr>
              <a:t>2</a:t>
            </a:r>
            <a:r>
              <a:rPr b="0" i="0" lang="en-US" sz="2600" u="none" cap="none" strike="noStrike">
                <a:solidFill>
                  <a:srgbClr val="000000"/>
                </a:solidFill>
                <a:latin typeface="Arial"/>
                <a:ea typeface="Arial"/>
                <a:cs typeface="Arial"/>
                <a:sym typeface="Arial"/>
              </a:rPr>
              <a:t> to expect him to play </a:t>
            </a:r>
            <a:r>
              <a:rPr b="1" i="1" lang="en-US" sz="2600" u="none" cap="none" strike="noStrike">
                <a:solidFill>
                  <a:srgbClr val="000000"/>
                </a:solidFill>
                <a:latin typeface="Arial"/>
                <a:ea typeface="Arial"/>
                <a:cs typeface="Arial"/>
                <a:sym typeface="Arial"/>
              </a:rPr>
              <a:t>D</a:t>
            </a:r>
            <a:r>
              <a:rPr b="0" i="0" lang="en-US" sz="2600" u="none" cap="none" strike="noStrike">
                <a:solidFill>
                  <a:srgbClr val="000000"/>
                </a:solidFill>
                <a:latin typeface="Arial"/>
                <a:ea typeface="Arial"/>
                <a:cs typeface="Arial"/>
                <a:sym typeface="Arial"/>
              </a:rPr>
              <a:t>, and that player </a:t>
            </a:r>
            <a:r>
              <a:rPr b="1" i="1" lang="en-US" sz="2600" u="none" cap="none" strike="noStrike">
                <a:solidFill>
                  <a:srgbClr val="000000"/>
                </a:solidFill>
                <a:latin typeface="Arial"/>
                <a:ea typeface="Arial"/>
                <a:cs typeface="Arial"/>
                <a:sym typeface="Arial"/>
              </a:rPr>
              <a:t>2</a:t>
            </a:r>
            <a:r>
              <a:rPr b="0" i="0" lang="en-US" sz="2600" u="none" cap="none" strike="noStrike">
                <a:solidFill>
                  <a:srgbClr val="000000"/>
                </a:solidFill>
                <a:latin typeface="Arial"/>
                <a:ea typeface="Arial"/>
                <a:cs typeface="Arial"/>
                <a:sym typeface="Arial"/>
              </a:rPr>
              <a:t> would thus play </a:t>
            </a:r>
            <a:r>
              <a:rPr b="1" i="1" lang="en-US" sz="2600" u="none" cap="none" strike="noStrike">
                <a:solidFill>
                  <a:srgbClr val="000000"/>
                </a:solidFill>
                <a:latin typeface="Arial"/>
                <a:ea typeface="Arial"/>
                <a:cs typeface="Arial"/>
                <a:sym typeface="Arial"/>
              </a:rPr>
              <a:t>R</a:t>
            </a:r>
            <a:r>
              <a:rPr b="0" i="0" lang="en-US" sz="2600" u="none" cap="none" strike="noStrike">
                <a:solidFill>
                  <a:srgbClr val="000000"/>
                </a:solidFill>
                <a:latin typeface="Arial"/>
                <a:ea typeface="Arial"/>
                <a:cs typeface="Arial"/>
                <a:sym typeface="Arial"/>
              </a:rPr>
              <a:t> in response</a:t>
            </a:r>
            <a:endParaRPr b="0" i="0" sz="2600" u="none" cap="none" strike="noStrike">
              <a:latin typeface="Arial"/>
              <a:ea typeface="Arial"/>
              <a:cs typeface="Arial"/>
              <a:sym typeface="Arial"/>
            </a:endParaRPr>
          </a:p>
          <a:p>
            <a:pPr indent="-249704" lvl="0" marL="432000" marR="0" rtl="0" algn="l">
              <a:spcBef>
                <a:spcPts val="1134"/>
              </a:spcBef>
              <a:spcAft>
                <a:spcPts val="0"/>
              </a:spcAft>
              <a:buClr>
                <a:srgbClr val="000000"/>
              </a:buClr>
              <a:buSzPts val="1170"/>
              <a:buFont typeface="Noto Sans Symbols"/>
              <a:buNone/>
            </a:pPr>
            <a:r>
              <a:t/>
            </a:r>
            <a:endParaRPr b="0" sz="26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33">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7" name="Shape 937"/>
        <p:cNvGrpSpPr/>
        <p:nvPr/>
      </p:nvGrpSpPr>
      <p:grpSpPr>
        <a:xfrm>
          <a:off x="0" y="0"/>
          <a:ext cx="0" cy="0"/>
          <a:chOff x="0" y="0"/>
          <a:chExt cx="0" cy="0"/>
        </a:xfrm>
      </p:grpSpPr>
      <p:sp>
        <p:nvSpPr>
          <p:cNvPr id="938" name="Google Shape;938;p12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en-US" sz="4400" strike="noStrike">
                <a:latin typeface="Arial"/>
                <a:ea typeface="Arial"/>
                <a:cs typeface="Arial"/>
                <a:sym typeface="Arial"/>
              </a:rPr>
              <a:t>ε-Nash Equilibrium</a:t>
            </a:r>
            <a:endParaRPr b="0" sz="4400" strike="noStrike">
              <a:latin typeface="Arial"/>
              <a:ea typeface="Arial"/>
              <a:cs typeface="Arial"/>
              <a:sym typeface="Arial"/>
            </a:endParaRPr>
          </a:p>
        </p:txBody>
      </p:sp>
      <p:sp>
        <p:nvSpPr>
          <p:cNvPr id="939" name="Google Shape;939;p120"/>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170"/>
              <a:buFont typeface="Noto Sans Symbols"/>
              <a:buChar char="●"/>
            </a:pPr>
            <a:r>
              <a:rPr b="0" lang="en-US" sz="2600" strike="noStrike">
                <a:solidFill>
                  <a:srgbClr val="000000"/>
                </a:solidFill>
                <a:latin typeface="Arial"/>
                <a:ea typeface="Arial"/>
                <a:cs typeface="Arial"/>
                <a:sym typeface="Arial"/>
              </a:rPr>
              <a:t>Advantage</a:t>
            </a:r>
            <a:endParaRPr b="0" sz="2600" strike="noStrike">
              <a:latin typeface="Arial"/>
              <a:ea typeface="Arial"/>
              <a:cs typeface="Arial"/>
              <a:sym typeface="Arial"/>
            </a:endParaRPr>
          </a:p>
          <a:p>
            <a:pPr indent="-324000" lvl="1" marL="864000" marR="0" rtl="0" algn="l">
              <a:spcBef>
                <a:spcPts val="1417"/>
              </a:spcBef>
              <a:spcAft>
                <a:spcPts val="0"/>
              </a:spcAft>
              <a:buClr>
                <a:srgbClr val="000000"/>
              </a:buClr>
              <a:buSzPts val="1170"/>
              <a:buFont typeface="Noto Sans Symbols"/>
              <a:buChar char="●"/>
            </a:pPr>
            <a:r>
              <a:rPr b="0" i="0" lang="en-US" sz="2600" u="none" cap="none" strike="noStrike">
                <a:solidFill>
                  <a:srgbClr val="000000"/>
                </a:solidFill>
                <a:latin typeface="Arial"/>
                <a:ea typeface="Arial"/>
                <a:cs typeface="Arial"/>
                <a:sym typeface="Arial"/>
              </a:rPr>
              <a:t>Some games may have only irrational, i.e. </a:t>
            </a:r>
            <a:r>
              <a:rPr b="0" i="0" lang="en-US" sz="2600" u="none" cap="none" strike="noStrike">
                <a:solidFill>
                  <a:srgbClr val="800000"/>
                </a:solidFill>
                <a:latin typeface="Arial"/>
                <a:ea typeface="Arial"/>
                <a:cs typeface="Arial"/>
                <a:sym typeface="Arial"/>
              </a:rPr>
              <a:t>not exact,</a:t>
            </a:r>
            <a:r>
              <a:rPr b="0" i="0" lang="en-US" sz="2600" u="none" cap="none" strike="noStrike">
                <a:solidFill>
                  <a:srgbClr val="000000"/>
                </a:solidFill>
                <a:latin typeface="Arial"/>
                <a:ea typeface="Arial"/>
                <a:cs typeface="Arial"/>
                <a:sym typeface="Arial"/>
              </a:rPr>
              <a:t> Nash equilibrium points [Nash, 1951]</a:t>
            </a:r>
            <a:endParaRPr b="0" i="0" sz="2600" u="none" cap="none" strike="noStrike">
              <a:latin typeface="Arial"/>
              <a:ea typeface="Arial"/>
              <a:cs typeface="Arial"/>
              <a:sym typeface="Arial"/>
            </a:endParaRPr>
          </a:p>
          <a:p>
            <a:pPr indent="-249704" lvl="0" marL="432000" marR="0" rtl="0" algn="l">
              <a:spcBef>
                <a:spcPts val="1134"/>
              </a:spcBef>
              <a:spcAft>
                <a:spcPts val="0"/>
              </a:spcAft>
              <a:buClr>
                <a:srgbClr val="000000"/>
              </a:buClr>
              <a:buSzPts val="1170"/>
              <a:buFont typeface="Noto Sans Symbols"/>
              <a:buNone/>
            </a:pPr>
            <a:r>
              <a:t/>
            </a:r>
            <a:endParaRPr b="0" sz="2600" strike="noStrike">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en-US" sz="4400" strike="noStrike">
                <a:solidFill>
                  <a:srgbClr val="000000"/>
                </a:solidFill>
                <a:latin typeface="Arial"/>
                <a:ea typeface="Arial"/>
                <a:cs typeface="Arial"/>
                <a:sym typeface="Arial"/>
              </a:rPr>
              <a:t>Maxmin and minmax strategies</a:t>
            </a:r>
            <a:endParaRPr b="0" sz="4400" strike="noStrike">
              <a:latin typeface="Arial"/>
              <a:ea typeface="Arial"/>
              <a:cs typeface="Arial"/>
              <a:sym typeface="Arial"/>
            </a:endParaRPr>
          </a:p>
        </p:txBody>
      </p:sp>
      <p:sp>
        <p:nvSpPr>
          <p:cNvPr id="134" name="Google Shape;134;p24"/>
          <p:cNvSpPr txBox="1"/>
          <p:nvPr/>
        </p:nvSpPr>
        <p:spPr>
          <a:xfrm>
            <a:off x="504000" y="1769040"/>
            <a:ext cx="9071640" cy="47523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What is the </a:t>
            </a:r>
            <a:r>
              <a:rPr b="0" lang="en-US" sz="3200" strike="noStrike">
                <a:solidFill>
                  <a:srgbClr val="800000"/>
                </a:solidFill>
                <a:latin typeface="Arial"/>
                <a:ea typeface="Arial"/>
                <a:cs typeface="Arial"/>
                <a:sym typeface="Arial"/>
              </a:rPr>
              <a:t>maxmin</a:t>
            </a:r>
            <a:r>
              <a:rPr b="0" lang="en-US" sz="3200" strike="noStrike">
                <a:latin typeface="Arial"/>
                <a:ea typeface="Arial"/>
                <a:cs typeface="Arial"/>
                <a:sym typeface="Arial"/>
              </a:rPr>
              <a:t> strategy?</a:t>
            </a:r>
            <a:endParaRPr b="0" sz="3200" strike="noStrike">
              <a:latin typeface="Arial"/>
              <a:ea typeface="Arial"/>
              <a:cs typeface="Arial"/>
              <a:sym typeface="Arial"/>
            </a:endParaRPr>
          </a:p>
          <a:p>
            <a:pPr indent="0" lvl="0" marL="914400" marR="0" rtl="0" algn="l">
              <a:spcBef>
                <a:spcPts val="1417"/>
              </a:spcBef>
              <a:spcAft>
                <a:spcPts val="0"/>
              </a:spcAft>
              <a:buNone/>
            </a:pPr>
            <a:r>
              <a:rPr b="0" i="0" lang="en-US" sz="2800" u="none" cap="none" strike="noStrike">
                <a:latin typeface="Arial"/>
                <a:ea typeface="Arial"/>
                <a:cs typeface="Arial"/>
                <a:sym typeface="Arial"/>
              </a:rPr>
              <a:t>Wife’s strategy </a:t>
            </a:r>
            <a:r>
              <a:rPr b="1" i="1" lang="en-US" sz="2800" u="none" cap="none" strike="noStrike">
                <a:latin typeface="Arial"/>
                <a:ea typeface="Arial"/>
                <a:cs typeface="Arial"/>
                <a:sym typeface="Arial"/>
              </a:rPr>
              <a:t>s</a:t>
            </a:r>
            <a:r>
              <a:rPr b="1" baseline="-25000" i="1" lang="en-US" sz="2800" u="none" cap="none" strike="noStrike">
                <a:latin typeface="Arial"/>
                <a:ea typeface="Arial"/>
                <a:cs typeface="Arial"/>
                <a:sym typeface="Arial"/>
              </a:rPr>
              <a:t>w</a:t>
            </a:r>
            <a:r>
              <a:rPr b="1" i="1" lang="en-US" sz="2800" u="none" cap="none" strike="noStrike">
                <a:latin typeface="Arial"/>
                <a:ea typeface="Arial"/>
                <a:cs typeface="Arial"/>
                <a:sym typeface="Arial"/>
              </a:rPr>
              <a:t> = (</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 1 – </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a:t>
            </a:r>
            <a:endParaRPr b="0" i="0" sz="2800" u="none" cap="none" strike="noStrike">
              <a:latin typeface="Arial"/>
              <a:ea typeface="Arial"/>
              <a:cs typeface="Arial"/>
              <a:sym typeface="Arial"/>
            </a:endParaRPr>
          </a:p>
          <a:p>
            <a:pPr indent="0" lvl="0" marL="914400" marR="0" rtl="0" algn="l">
              <a:spcBef>
                <a:spcPts val="1134"/>
              </a:spcBef>
              <a:spcAft>
                <a:spcPts val="0"/>
              </a:spcAft>
              <a:buNone/>
            </a:pPr>
            <a:r>
              <a:rPr b="0" i="0" lang="en-US" sz="2800" u="none" cap="none" strike="noStrike">
                <a:latin typeface="Arial"/>
                <a:ea typeface="Arial"/>
                <a:cs typeface="Arial"/>
                <a:sym typeface="Arial"/>
              </a:rPr>
              <a:t>Husband’s strategy </a:t>
            </a:r>
            <a:r>
              <a:rPr b="1" i="1" lang="en-US" sz="2800" u="none" cap="none" strike="noStrike">
                <a:latin typeface="Arial"/>
                <a:ea typeface="Arial"/>
                <a:cs typeface="Arial"/>
                <a:sym typeface="Arial"/>
              </a:rPr>
              <a:t>s</a:t>
            </a:r>
            <a:r>
              <a:rPr b="1" baseline="-25000" i="1" lang="en-US" sz="2800" u="none" cap="none" strike="noStrike">
                <a:latin typeface="Arial"/>
                <a:ea typeface="Arial"/>
                <a:cs typeface="Arial"/>
                <a:sym typeface="Arial"/>
              </a:rPr>
              <a:t>h</a:t>
            </a:r>
            <a:r>
              <a:rPr b="1" i="1" lang="en-US" sz="2800" u="none" cap="none" strike="noStrike">
                <a:latin typeface="Arial"/>
                <a:ea typeface="Arial"/>
                <a:cs typeface="Arial"/>
                <a:sym typeface="Arial"/>
              </a:rPr>
              <a:t> = (</a:t>
            </a:r>
            <a:r>
              <a:rPr b="1"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 1 – </a:t>
            </a:r>
            <a:r>
              <a:rPr b="1"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a:t>
            </a:r>
            <a:endParaRPr b="0" i="0" sz="2800" u="none" cap="none" strike="noStrike">
              <a:latin typeface="Arial"/>
              <a:ea typeface="Arial"/>
              <a:cs typeface="Arial"/>
              <a:sym typeface="Arial"/>
            </a:endParaRPr>
          </a:p>
          <a:p>
            <a:pPr indent="0" lvl="0" marL="914400" marR="0" rtl="0" algn="l">
              <a:spcBef>
                <a:spcPts val="1134"/>
              </a:spcBef>
              <a:spcAft>
                <a:spcPts val="0"/>
              </a:spcAft>
              <a:buNone/>
            </a:pPr>
            <a:r>
              <a:rPr b="1" i="1" lang="en-US" sz="2800" u="none" cap="none" strike="noStrike">
                <a:latin typeface="Arial"/>
                <a:ea typeface="Arial"/>
                <a:cs typeface="Arial"/>
                <a:sym typeface="Arial"/>
              </a:rPr>
              <a:t>u</a:t>
            </a:r>
            <a:r>
              <a:rPr b="1" baseline="-25000" i="1" lang="en-US" sz="2800" u="none" cap="none" strike="noStrike">
                <a:latin typeface="Arial"/>
                <a:ea typeface="Arial"/>
                <a:cs typeface="Arial"/>
                <a:sym typeface="Arial"/>
              </a:rPr>
              <a:t>w</a:t>
            </a:r>
            <a:r>
              <a:rPr b="1" i="1" lang="en-US" sz="2800" u="none" cap="none" strike="noStrike">
                <a:latin typeface="Arial"/>
                <a:ea typeface="Arial"/>
                <a:cs typeface="Arial"/>
                <a:sym typeface="Arial"/>
              </a:rPr>
              <a:t>(</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a:t>
            </a:r>
            <a:r>
              <a:rPr b="1"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 </a:t>
            </a:r>
            <a:r>
              <a:rPr b="0" i="0" lang="en-US" sz="2800" u="none" cap="none" strike="noStrike">
                <a:latin typeface="Arial"/>
                <a:ea typeface="Arial"/>
                <a:cs typeface="Arial"/>
                <a:sym typeface="Arial"/>
              </a:rPr>
              <a:t> = </a:t>
            </a:r>
            <a:r>
              <a:rPr b="1" i="1" lang="en-US" sz="2800" u="none" cap="none" strike="noStrike">
                <a:latin typeface="Arial"/>
                <a:ea typeface="Arial"/>
                <a:cs typeface="Arial"/>
                <a:sym typeface="Arial"/>
              </a:rPr>
              <a:t>2</a:t>
            </a:r>
            <a:r>
              <a:rPr b="1" i="1" lang="en-US" sz="2800" u="none" cap="none" strike="noStrike">
                <a:solidFill>
                  <a:srgbClr val="0000CC"/>
                </a:solidFill>
                <a:latin typeface="Arial"/>
                <a:ea typeface="Arial"/>
                <a:cs typeface="Arial"/>
                <a:sym typeface="Arial"/>
              </a:rPr>
              <a:t>p</a:t>
            </a:r>
            <a:r>
              <a:rPr b="1"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 + (1 – </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)(1 – </a:t>
            </a:r>
            <a:r>
              <a:rPr b="1"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a:t>
            </a:r>
            <a:r>
              <a:rPr b="0" i="0" lang="en-US" sz="2800" u="none" cap="none" strike="noStrike">
                <a:latin typeface="Arial"/>
                <a:ea typeface="Arial"/>
                <a:cs typeface="Arial"/>
                <a:sym typeface="Arial"/>
              </a:rPr>
              <a:t> = </a:t>
            </a:r>
            <a:r>
              <a:rPr b="1" i="1" lang="en-US" sz="2800" u="none" cap="none" strike="noStrike">
                <a:latin typeface="Arial"/>
                <a:ea typeface="Arial"/>
                <a:cs typeface="Arial"/>
                <a:sym typeface="Arial"/>
              </a:rPr>
              <a:t>3</a:t>
            </a:r>
            <a:r>
              <a:rPr b="1" i="1" lang="en-US" sz="2800" u="none" cap="none" strike="noStrike">
                <a:solidFill>
                  <a:srgbClr val="0000CC"/>
                </a:solidFill>
                <a:latin typeface="Arial"/>
                <a:ea typeface="Arial"/>
                <a:cs typeface="Arial"/>
                <a:sym typeface="Arial"/>
              </a:rPr>
              <a:t>p</a:t>
            </a:r>
            <a:r>
              <a:rPr b="1"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 – </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 – </a:t>
            </a:r>
            <a:r>
              <a:rPr b="1"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 + 1</a:t>
            </a:r>
            <a:endParaRPr b="0" i="0" sz="2800" u="none" cap="none" strike="noStrike">
              <a:latin typeface="Arial"/>
              <a:ea typeface="Arial"/>
              <a:cs typeface="Arial"/>
              <a:sym typeface="Arial"/>
            </a:endParaRPr>
          </a:p>
          <a:p>
            <a:pPr indent="0" lvl="0" marL="914400" marR="0" rtl="0" algn="l">
              <a:spcBef>
                <a:spcPts val="1134"/>
              </a:spcBef>
              <a:spcAft>
                <a:spcPts val="0"/>
              </a:spcAft>
              <a:buNone/>
            </a:pPr>
            <a:r>
              <a:rPr b="0" i="0" lang="en-US" sz="2800" u="none" cap="none" strike="noStrike">
                <a:latin typeface="Arial"/>
                <a:ea typeface="Arial"/>
                <a:cs typeface="Arial"/>
                <a:sym typeface="Arial"/>
              </a:rPr>
              <a:t>For any fixed </a:t>
            </a:r>
            <a:r>
              <a:rPr b="1" i="1" lang="en-US" sz="2800" u="none" cap="none" strike="noStrike">
                <a:solidFill>
                  <a:srgbClr val="0000CC"/>
                </a:solidFill>
                <a:latin typeface="Arial"/>
                <a:ea typeface="Arial"/>
                <a:cs typeface="Arial"/>
                <a:sym typeface="Arial"/>
              </a:rPr>
              <a:t>p</a:t>
            </a:r>
            <a:r>
              <a:rPr b="0" i="0" lang="en-US" sz="2800" u="none" cap="none" strike="noStrike">
                <a:latin typeface="Arial"/>
                <a:ea typeface="Arial"/>
                <a:cs typeface="Arial"/>
                <a:sym typeface="Arial"/>
              </a:rPr>
              <a:t>, </a:t>
            </a:r>
            <a:r>
              <a:rPr b="1" i="1" lang="en-US" sz="2800" u="none" cap="none" strike="noStrike">
                <a:latin typeface="Arial"/>
                <a:ea typeface="Arial"/>
                <a:cs typeface="Arial"/>
                <a:sym typeface="Arial"/>
              </a:rPr>
              <a:t>u</a:t>
            </a:r>
            <a:r>
              <a:rPr b="1" baseline="-25000" i="1" lang="en-US" sz="2800" u="none" cap="none" strike="noStrike">
                <a:latin typeface="Arial"/>
                <a:ea typeface="Arial"/>
                <a:cs typeface="Arial"/>
                <a:sym typeface="Arial"/>
              </a:rPr>
              <a:t>w</a:t>
            </a:r>
            <a:r>
              <a:rPr b="1" i="1" lang="en-US" sz="2800" u="none" cap="none" strike="noStrike">
                <a:latin typeface="Arial"/>
                <a:ea typeface="Arial"/>
                <a:cs typeface="Arial"/>
                <a:sym typeface="Arial"/>
              </a:rPr>
              <a:t>(</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a:t>
            </a:r>
            <a:r>
              <a:rPr b="1"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a:t>
            </a:r>
            <a:r>
              <a:rPr b="0" i="0" lang="en-US" sz="2800" u="none" cap="none" strike="noStrike">
                <a:latin typeface="Arial"/>
                <a:ea typeface="Arial"/>
                <a:cs typeface="Arial"/>
                <a:sym typeface="Arial"/>
              </a:rPr>
              <a:t> is linear in </a:t>
            </a:r>
            <a:r>
              <a:rPr b="1" i="1" lang="en-US" sz="2800" u="none" cap="none" strike="noStrike">
                <a:solidFill>
                  <a:srgbClr val="FF0000"/>
                </a:solidFill>
                <a:latin typeface="Arial"/>
                <a:ea typeface="Arial"/>
                <a:cs typeface="Arial"/>
                <a:sym typeface="Arial"/>
              </a:rPr>
              <a:t>q </a:t>
            </a:r>
            <a:r>
              <a:rPr b="0" i="0" lang="en-US" sz="2800" u="none" cap="none" strike="noStrike">
                <a:solidFill>
                  <a:srgbClr val="000000"/>
                </a:solidFill>
                <a:latin typeface="Arial"/>
                <a:ea typeface="Arial"/>
                <a:cs typeface="Arial"/>
                <a:sym typeface="Arial"/>
              </a:rPr>
              <a:t>and</a:t>
            </a:r>
            <a:endParaRPr b="0" i="0" sz="2800" u="none" cap="none" strike="noStrike">
              <a:latin typeface="Arial"/>
              <a:ea typeface="Arial"/>
              <a:cs typeface="Arial"/>
              <a:sym typeface="Arial"/>
            </a:endParaRPr>
          </a:p>
          <a:p>
            <a:pPr indent="0" lvl="0" marL="914400" marR="0" rtl="0" algn="l">
              <a:spcBef>
                <a:spcPts val="1134"/>
              </a:spcBef>
              <a:spcAft>
                <a:spcPts val="0"/>
              </a:spcAft>
              <a:buNone/>
            </a:pPr>
            <a:r>
              <a:rPr b="0" i="0" lang="en-US" sz="2800" u="none" cap="none" strike="noStrike">
                <a:latin typeface="Arial"/>
                <a:ea typeface="Arial"/>
                <a:cs typeface="Arial"/>
                <a:sym typeface="Arial"/>
              </a:rPr>
              <a:t>since </a:t>
            </a:r>
            <a:r>
              <a:rPr b="1" i="1" lang="en-US" sz="2800" u="none" cap="none" strike="noStrike">
                <a:latin typeface="Arial"/>
                <a:ea typeface="Arial"/>
                <a:cs typeface="Arial"/>
                <a:sym typeface="Arial"/>
              </a:rPr>
              <a:t>0 ≤ </a:t>
            </a:r>
            <a:r>
              <a:rPr b="1"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 ≤ 1</a:t>
            </a:r>
            <a:r>
              <a:rPr b="0" i="0" lang="en-US" sz="2800" u="none" cap="none" strike="noStrike">
                <a:latin typeface="Arial"/>
                <a:ea typeface="Arial"/>
                <a:cs typeface="Arial"/>
                <a:sym typeface="Arial"/>
              </a:rPr>
              <a:t>, the </a:t>
            </a:r>
            <a:r>
              <a:rPr b="0" i="1" lang="en-US" sz="2800" u="none" cap="none" strike="noStrike">
                <a:latin typeface="Arial"/>
                <a:ea typeface="Arial"/>
                <a:cs typeface="Arial"/>
                <a:sym typeface="Arial"/>
              </a:rPr>
              <a:t>min</a:t>
            </a:r>
            <a:r>
              <a:rPr b="0" i="0" lang="en-US" sz="2800" u="none" cap="none" strike="noStrike">
                <a:latin typeface="Arial"/>
                <a:ea typeface="Arial"/>
                <a:cs typeface="Arial"/>
                <a:sym typeface="Arial"/>
              </a:rPr>
              <a:t> must be at </a:t>
            </a:r>
            <a:r>
              <a:rPr b="1"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 = 0</a:t>
            </a:r>
            <a:r>
              <a:rPr b="0" i="0" lang="en-US" sz="2800" u="none" cap="none" strike="noStrike">
                <a:latin typeface="Arial"/>
                <a:ea typeface="Arial"/>
                <a:cs typeface="Arial"/>
                <a:sym typeface="Arial"/>
              </a:rPr>
              <a:t> or </a:t>
            </a:r>
            <a:r>
              <a:rPr b="1"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 = 1</a:t>
            </a:r>
            <a:endParaRPr b="0" i="0" sz="2800" u="none" cap="none" strike="noStrike">
              <a:latin typeface="Arial"/>
              <a:ea typeface="Arial"/>
              <a:cs typeface="Arial"/>
              <a:sym typeface="Arial"/>
            </a:endParaRPr>
          </a:p>
          <a:p>
            <a:pPr indent="0" lvl="0" marL="914400" marR="0" rtl="0" algn="l">
              <a:spcBef>
                <a:spcPts val="1134"/>
              </a:spcBef>
              <a:spcAft>
                <a:spcPts val="0"/>
              </a:spcAft>
              <a:buNone/>
            </a:pPr>
            <a:r>
              <a:rPr b="1" i="1" lang="en-US" sz="2800" u="none" cap="none" strike="noStrike">
                <a:latin typeface="Arial"/>
                <a:ea typeface="Arial"/>
                <a:cs typeface="Arial"/>
                <a:sym typeface="Arial"/>
              </a:rPr>
              <a:t>min</a:t>
            </a:r>
            <a:r>
              <a:rPr b="1" baseline="-25000"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u</a:t>
            </a:r>
            <a:r>
              <a:rPr b="1" baseline="-25000" i="1" lang="en-US" sz="2800" u="none" cap="none" strike="noStrike">
                <a:latin typeface="Arial"/>
                <a:ea typeface="Arial"/>
                <a:cs typeface="Arial"/>
                <a:sym typeface="Arial"/>
              </a:rPr>
              <a:t>w</a:t>
            </a:r>
            <a:r>
              <a:rPr b="1" i="1" lang="en-US" sz="2800" u="none" cap="none" strike="noStrike">
                <a:latin typeface="Arial"/>
                <a:ea typeface="Arial"/>
                <a:cs typeface="Arial"/>
                <a:sym typeface="Arial"/>
              </a:rPr>
              <a:t>(</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a:t>
            </a:r>
            <a:r>
              <a:rPr b="1"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 = min (u</a:t>
            </a:r>
            <a:r>
              <a:rPr b="1" baseline="-25000" i="1" lang="en-US" sz="2800" u="none" cap="none" strike="noStrike">
                <a:latin typeface="Arial"/>
                <a:ea typeface="Arial"/>
                <a:cs typeface="Arial"/>
                <a:sym typeface="Arial"/>
              </a:rPr>
              <a:t>w</a:t>
            </a:r>
            <a:r>
              <a:rPr b="1" i="1" lang="en-US" sz="2800" u="none" cap="none" strike="noStrike">
                <a:latin typeface="Arial"/>
                <a:ea typeface="Arial"/>
                <a:cs typeface="Arial"/>
                <a:sym typeface="Arial"/>
              </a:rPr>
              <a:t>(</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,0), u</a:t>
            </a:r>
            <a:r>
              <a:rPr b="1" baseline="-25000" i="1" lang="en-US" sz="2800" u="none" cap="none" strike="noStrike">
                <a:latin typeface="Arial"/>
                <a:ea typeface="Arial"/>
                <a:cs typeface="Arial"/>
                <a:sym typeface="Arial"/>
              </a:rPr>
              <a:t>w</a:t>
            </a:r>
            <a:r>
              <a:rPr b="1" i="1" lang="en-US" sz="2800" u="none" cap="none" strike="noStrike">
                <a:latin typeface="Arial"/>
                <a:ea typeface="Arial"/>
                <a:cs typeface="Arial"/>
                <a:sym typeface="Arial"/>
              </a:rPr>
              <a:t>(</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,1))</a:t>
            </a:r>
            <a:endParaRPr b="0" i="0" sz="2800" u="none" cap="none" strike="noStrike">
              <a:latin typeface="Arial"/>
              <a:ea typeface="Arial"/>
              <a:cs typeface="Arial"/>
              <a:sym typeface="Arial"/>
            </a:endParaRPr>
          </a:p>
          <a:p>
            <a:pPr indent="0" lvl="0" marL="914400" marR="0" rtl="0" algn="l">
              <a:spcBef>
                <a:spcPts val="1134"/>
              </a:spcBef>
              <a:spcAft>
                <a:spcPts val="0"/>
              </a:spcAft>
              <a:buNone/>
            </a:pPr>
            <a:r>
              <a:rPr b="1" i="1" lang="en-US" sz="2800" u="none" cap="none" strike="noStrike">
                <a:latin typeface="Arial"/>
                <a:ea typeface="Arial"/>
                <a:cs typeface="Arial"/>
                <a:sym typeface="Arial"/>
              </a:rPr>
              <a:t>                    = min(1 – </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 2</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a:t>
            </a:r>
            <a:endParaRPr b="0" i="0" sz="2800" u="none" cap="none" strike="noStrike">
              <a:latin typeface="Arial"/>
              <a:ea typeface="Arial"/>
              <a:cs typeface="Arial"/>
              <a:sym typeface="Arial"/>
            </a:endParaRPr>
          </a:p>
        </p:txBody>
      </p:sp>
      <p:pic>
        <p:nvPicPr>
          <p:cNvPr id="135" name="Google Shape;135;p24"/>
          <p:cNvPicPr preferRelativeResize="0"/>
          <p:nvPr/>
        </p:nvPicPr>
        <p:blipFill rotWithShape="1">
          <a:blip r:embed="rId3">
            <a:alphaModFix/>
          </a:blip>
          <a:srcRect b="0" l="0" r="0" t="0"/>
          <a:stretch/>
        </p:blipFill>
        <p:spPr>
          <a:xfrm>
            <a:off x="7213680" y="1644120"/>
            <a:ext cx="2866320" cy="1390680"/>
          </a:xfrm>
          <a:prstGeom prst="rect">
            <a:avLst/>
          </a:prstGeom>
          <a:noFill/>
          <a:ln>
            <a:noFill/>
          </a:ln>
        </p:spPr>
      </p:pic>
      <p:sp>
        <p:nvSpPr>
          <p:cNvPr id="136" name="Google Shape;136;p24"/>
          <p:cNvSpPr txBox="1"/>
          <p:nvPr/>
        </p:nvSpPr>
        <p:spPr>
          <a:xfrm>
            <a:off x="8723520" y="1260000"/>
            <a:ext cx="251640" cy="320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1600" strike="noStrike">
                <a:solidFill>
                  <a:srgbClr val="FF0000"/>
                </a:solidFill>
                <a:latin typeface="Arial"/>
                <a:ea typeface="Arial"/>
                <a:cs typeface="Arial"/>
                <a:sym typeface="Arial"/>
              </a:rPr>
              <a:t>q</a:t>
            </a:r>
            <a:endParaRPr b="0" sz="1600" strike="noStrike">
              <a:latin typeface="Arial"/>
              <a:ea typeface="Arial"/>
              <a:cs typeface="Arial"/>
              <a:sym typeface="Arial"/>
            </a:endParaRPr>
          </a:p>
        </p:txBody>
      </p:sp>
      <p:sp>
        <p:nvSpPr>
          <p:cNvPr id="137" name="Google Shape;137;p24"/>
          <p:cNvSpPr txBox="1"/>
          <p:nvPr/>
        </p:nvSpPr>
        <p:spPr>
          <a:xfrm>
            <a:off x="9352800" y="1260000"/>
            <a:ext cx="503280" cy="320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1600" strike="noStrike">
                <a:solidFill>
                  <a:srgbClr val="FF0000"/>
                </a:solidFill>
                <a:latin typeface="Arial"/>
                <a:ea typeface="Arial"/>
                <a:cs typeface="Arial"/>
                <a:sym typeface="Arial"/>
              </a:rPr>
              <a:t>1-q</a:t>
            </a:r>
            <a:endParaRPr b="0" sz="1600" strike="noStrike">
              <a:latin typeface="Arial"/>
              <a:ea typeface="Arial"/>
              <a:cs typeface="Arial"/>
              <a:sym typeface="Arial"/>
            </a:endParaRPr>
          </a:p>
        </p:txBody>
      </p:sp>
      <p:sp>
        <p:nvSpPr>
          <p:cNvPr id="138" name="Google Shape;138;p24"/>
          <p:cNvSpPr txBox="1"/>
          <p:nvPr/>
        </p:nvSpPr>
        <p:spPr>
          <a:xfrm>
            <a:off x="6836040" y="2284560"/>
            <a:ext cx="251640" cy="320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1600" strike="noStrike">
                <a:solidFill>
                  <a:srgbClr val="0000CC"/>
                </a:solidFill>
                <a:latin typeface="Arial"/>
                <a:ea typeface="Arial"/>
                <a:cs typeface="Arial"/>
                <a:sym typeface="Arial"/>
              </a:rPr>
              <a:t>p</a:t>
            </a:r>
            <a:endParaRPr b="0" sz="1600" strike="noStrike">
              <a:latin typeface="Arial"/>
              <a:ea typeface="Arial"/>
              <a:cs typeface="Arial"/>
              <a:sym typeface="Arial"/>
            </a:endParaRPr>
          </a:p>
        </p:txBody>
      </p:sp>
      <p:sp>
        <p:nvSpPr>
          <p:cNvPr id="139" name="Google Shape;139;p24"/>
          <p:cNvSpPr txBox="1"/>
          <p:nvPr/>
        </p:nvSpPr>
        <p:spPr>
          <a:xfrm>
            <a:off x="6660000" y="2643120"/>
            <a:ext cx="503280" cy="320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1600" strike="noStrike">
                <a:solidFill>
                  <a:srgbClr val="0000CC"/>
                </a:solidFill>
                <a:latin typeface="Arial"/>
                <a:ea typeface="Arial"/>
                <a:cs typeface="Arial"/>
                <a:sym typeface="Arial"/>
              </a:rPr>
              <a:t>1-p</a:t>
            </a:r>
            <a:endParaRPr b="0" sz="16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6" st="6"/>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34">
                                            <p:txEl>
                                              <p:pRg end="7" st="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3" name="Shape 143"/>
        <p:cNvGrpSpPr/>
        <p:nvPr/>
      </p:nvGrpSpPr>
      <p:grpSpPr>
        <a:xfrm>
          <a:off x="0" y="0"/>
          <a:ext cx="0" cy="0"/>
          <a:chOff x="0" y="0"/>
          <a:chExt cx="0" cy="0"/>
        </a:xfrm>
      </p:grpSpPr>
      <p:sp>
        <p:nvSpPr>
          <p:cNvPr id="144" name="Google Shape;144;p2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en-US" sz="4400" strike="noStrike">
                <a:solidFill>
                  <a:srgbClr val="000000"/>
                </a:solidFill>
                <a:latin typeface="Arial"/>
                <a:ea typeface="Arial"/>
                <a:cs typeface="Arial"/>
                <a:sym typeface="Arial"/>
              </a:rPr>
              <a:t>Maxmin and minmax strategies</a:t>
            </a:r>
            <a:endParaRPr b="0" sz="4400" strike="noStrike">
              <a:latin typeface="Arial"/>
              <a:ea typeface="Arial"/>
              <a:cs typeface="Arial"/>
              <a:sym typeface="Arial"/>
            </a:endParaRPr>
          </a:p>
        </p:txBody>
      </p:sp>
      <p:sp>
        <p:nvSpPr>
          <p:cNvPr id="145" name="Google Shape;145;p25"/>
          <p:cNvSpPr txBox="1"/>
          <p:nvPr/>
        </p:nvSpPr>
        <p:spPr>
          <a:xfrm>
            <a:off x="504000" y="1769040"/>
            <a:ext cx="9071640" cy="47523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What is the </a:t>
            </a:r>
            <a:r>
              <a:rPr b="0" lang="en-US" sz="3200" strike="noStrike">
                <a:solidFill>
                  <a:srgbClr val="800000"/>
                </a:solidFill>
                <a:latin typeface="Arial"/>
                <a:ea typeface="Arial"/>
                <a:cs typeface="Arial"/>
                <a:sym typeface="Arial"/>
              </a:rPr>
              <a:t>maxmin</a:t>
            </a:r>
            <a:r>
              <a:rPr b="0" lang="en-US" sz="3200" strike="noStrike">
                <a:latin typeface="Arial"/>
                <a:ea typeface="Arial"/>
                <a:cs typeface="Arial"/>
                <a:sym typeface="Arial"/>
              </a:rPr>
              <a:t> strategy?</a:t>
            </a:r>
            <a:endParaRPr b="0" sz="3200" strike="noStrike">
              <a:latin typeface="Arial"/>
              <a:ea typeface="Arial"/>
              <a:cs typeface="Arial"/>
              <a:sym typeface="Arial"/>
            </a:endParaRPr>
          </a:p>
          <a:p>
            <a:pPr indent="0" lvl="0" marL="914400" marR="0" rtl="0" algn="l">
              <a:spcBef>
                <a:spcPts val="1417"/>
              </a:spcBef>
              <a:spcAft>
                <a:spcPts val="0"/>
              </a:spcAft>
              <a:buNone/>
            </a:pPr>
            <a:r>
              <a:rPr b="0" i="0" lang="en-US" sz="2800" u="none" cap="none" strike="noStrike">
                <a:latin typeface="Arial"/>
                <a:ea typeface="Arial"/>
                <a:cs typeface="Arial"/>
                <a:sym typeface="Arial"/>
              </a:rPr>
              <a:t>Since</a:t>
            </a:r>
            <a:endParaRPr b="0" i="0" sz="2800" u="none" cap="none" strike="noStrike">
              <a:latin typeface="Arial"/>
              <a:ea typeface="Arial"/>
              <a:cs typeface="Arial"/>
              <a:sym typeface="Arial"/>
            </a:endParaRPr>
          </a:p>
          <a:p>
            <a:pPr indent="0" lvl="0" marL="914400" marR="0" rtl="0" algn="l">
              <a:spcBef>
                <a:spcPts val="1134"/>
              </a:spcBef>
              <a:spcAft>
                <a:spcPts val="0"/>
              </a:spcAft>
              <a:buNone/>
            </a:pPr>
            <a:r>
              <a:rPr b="1" i="1" lang="en-US" sz="2800" u="none" cap="none" strike="noStrike">
                <a:latin typeface="Arial"/>
                <a:ea typeface="Arial"/>
                <a:cs typeface="Arial"/>
                <a:sym typeface="Arial"/>
              </a:rPr>
              <a:t>min</a:t>
            </a:r>
            <a:r>
              <a:rPr b="1" baseline="-25000"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u</a:t>
            </a:r>
            <a:r>
              <a:rPr b="1" baseline="-25000" i="1" lang="en-US" sz="2800" u="none" cap="none" strike="noStrike">
                <a:latin typeface="Arial"/>
                <a:ea typeface="Arial"/>
                <a:cs typeface="Arial"/>
                <a:sym typeface="Arial"/>
              </a:rPr>
              <a:t>w</a:t>
            </a:r>
            <a:r>
              <a:rPr b="1" i="1" lang="en-US" sz="2800" u="none" cap="none" strike="noStrike">
                <a:latin typeface="Arial"/>
                <a:ea typeface="Arial"/>
                <a:cs typeface="Arial"/>
                <a:sym typeface="Arial"/>
              </a:rPr>
              <a:t>(</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a:t>
            </a:r>
            <a:r>
              <a:rPr b="1"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 = min(1 – </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 2</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a:t>
            </a:r>
            <a:endParaRPr b="0" i="0" sz="2800" u="none" cap="none" strike="noStrike">
              <a:latin typeface="Arial"/>
              <a:ea typeface="Arial"/>
              <a:cs typeface="Arial"/>
              <a:sym typeface="Arial"/>
            </a:endParaRPr>
          </a:p>
          <a:p>
            <a:pPr indent="0" lvl="0" marL="914400" marR="0" rtl="0" algn="l">
              <a:spcBef>
                <a:spcPts val="1134"/>
              </a:spcBef>
              <a:spcAft>
                <a:spcPts val="0"/>
              </a:spcAft>
              <a:buNone/>
            </a:pPr>
            <a:r>
              <a:rPr b="0" i="0" lang="en-US" sz="2800" u="none" cap="none" strike="noStrike">
                <a:latin typeface="Arial"/>
                <a:ea typeface="Arial"/>
                <a:cs typeface="Arial"/>
                <a:sym typeface="Arial"/>
              </a:rPr>
              <a:t>Now we have to find</a:t>
            </a:r>
            <a:endParaRPr b="0" i="0" sz="2800" u="none" cap="none" strike="noStrike">
              <a:latin typeface="Arial"/>
              <a:ea typeface="Arial"/>
              <a:cs typeface="Arial"/>
              <a:sym typeface="Arial"/>
            </a:endParaRPr>
          </a:p>
          <a:p>
            <a:pPr indent="0" lvl="0" marL="914400" marR="0" rtl="0" algn="l">
              <a:spcBef>
                <a:spcPts val="1134"/>
              </a:spcBef>
              <a:spcAft>
                <a:spcPts val="0"/>
              </a:spcAft>
              <a:buNone/>
            </a:pPr>
            <a:r>
              <a:rPr b="1" i="1" lang="en-US" sz="2800" u="none" cap="none" strike="noStrike">
                <a:latin typeface="Arial"/>
                <a:ea typeface="Arial"/>
                <a:cs typeface="Arial"/>
                <a:sym typeface="Arial"/>
              </a:rPr>
              <a:t>arg max</a:t>
            </a:r>
            <a:r>
              <a:rPr b="1" baseline="-25000"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(min(1 – </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 2</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a:t>
            </a:r>
            <a:endParaRPr b="0" i="0" sz="2800" u="none" cap="none" strike="noStrike">
              <a:latin typeface="Arial"/>
              <a:ea typeface="Arial"/>
              <a:cs typeface="Arial"/>
              <a:sym typeface="Arial"/>
            </a:endParaRPr>
          </a:p>
        </p:txBody>
      </p:sp>
      <p:pic>
        <p:nvPicPr>
          <p:cNvPr id="146" name="Google Shape;146;p25"/>
          <p:cNvPicPr preferRelativeResize="0"/>
          <p:nvPr/>
        </p:nvPicPr>
        <p:blipFill rotWithShape="1">
          <a:blip r:embed="rId3">
            <a:alphaModFix/>
          </a:blip>
          <a:srcRect b="0" l="0" r="0" t="0"/>
          <a:stretch/>
        </p:blipFill>
        <p:spPr>
          <a:xfrm>
            <a:off x="7213680" y="1644120"/>
            <a:ext cx="2866320" cy="1390680"/>
          </a:xfrm>
          <a:prstGeom prst="rect">
            <a:avLst/>
          </a:prstGeom>
          <a:noFill/>
          <a:ln>
            <a:noFill/>
          </a:ln>
        </p:spPr>
      </p:pic>
      <p:sp>
        <p:nvSpPr>
          <p:cNvPr id="147" name="Google Shape;147;p25"/>
          <p:cNvSpPr txBox="1"/>
          <p:nvPr/>
        </p:nvSpPr>
        <p:spPr>
          <a:xfrm>
            <a:off x="8723520" y="1260000"/>
            <a:ext cx="251640" cy="320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1600" strike="noStrike">
                <a:solidFill>
                  <a:srgbClr val="FF0000"/>
                </a:solidFill>
                <a:latin typeface="Arial"/>
                <a:ea typeface="Arial"/>
                <a:cs typeface="Arial"/>
                <a:sym typeface="Arial"/>
              </a:rPr>
              <a:t>q</a:t>
            </a:r>
            <a:endParaRPr b="0" sz="1600" strike="noStrike">
              <a:latin typeface="Arial"/>
              <a:ea typeface="Arial"/>
              <a:cs typeface="Arial"/>
              <a:sym typeface="Arial"/>
            </a:endParaRPr>
          </a:p>
        </p:txBody>
      </p:sp>
      <p:sp>
        <p:nvSpPr>
          <p:cNvPr id="148" name="Google Shape;148;p25"/>
          <p:cNvSpPr txBox="1"/>
          <p:nvPr/>
        </p:nvSpPr>
        <p:spPr>
          <a:xfrm>
            <a:off x="9352800" y="1260000"/>
            <a:ext cx="503280" cy="320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1600" strike="noStrike">
                <a:solidFill>
                  <a:srgbClr val="FF0000"/>
                </a:solidFill>
                <a:latin typeface="Arial"/>
                <a:ea typeface="Arial"/>
                <a:cs typeface="Arial"/>
                <a:sym typeface="Arial"/>
              </a:rPr>
              <a:t>1-q</a:t>
            </a:r>
            <a:endParaRPr b="0" sz="1600" strike="noStrike">
              <a:latin typeface="Arial"/>
              <a:ea typeface="Arial"/>
              <a:cs typeface="Arial"/>
              <a:sym typeface="Arial"/>
            </a:endParaRPr>
          </a:p>
        </p:txBody>
      </p:sp>
      <p:sp>
        <p:nvSpPr>
          <p:cNvPr id="149" name="Google Shape;149;p25"/>
          <p:cNvSpPr txBox="1"/>
          <p:nvPr/>
        </p:nvSpPr>
        <p:spPr>
          <a:xfrm>
            <a:off x="6836040" y="2284560"/>
            <a:ext cx="251640" cy="320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1600" strike="noStrike">
                <a:solidFill>
                  <a:srgbClr val="0000CC"/>
                </a:solidFill>
                <a:latin typeface="Arial"/>
                <a:ea typeface="Arial"/>
                <a:cs typeface="Arial"/>
                <a:sym typeface="Arial"/>
              </a:rPr>
              <a:t>p</a:t>
            </a:r>
            <a:endParaRPr b="0" sz="1600" strike="noStrike">
              <a:latin typeface="Arial"/>
              <a:ea typeface="Arial"/>
              <a:cs typeface="Arial"/>
              <a:sym typeface="Arial"/>
            </a:endParaRPr>
          </a:p>
        </p:txBody>
      </p:sp>
      <p:sp>
        <p:nvSpPr>
          <p:cNvPr id="150" name="Google Shape;150;p25"/>
          <p:cNvSpPr txBox="1"/>
          <p:nvPr/>
        </p:nvSpPr>
        <p:spPr>
          <a:xfrm>
            <a:off x="6660000" y="2643120"/>
            <a:ext cx="503280" cy="320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1600" strike="noStrike">
                <a:solidFill>
                  <a:srgbClr val="0000CC"/>
                </a:solidFill>
                <a:latin typeface="Arial"/>
                <a:ea typeface="Arial"/>
                <a:cs typeface="Arial"/>
                <a:sym typeface="Arial"/>
              </a:rPr>
              <a:t>1-p</a:t>
            </a:r>
            <a:endParaRPr b="0" sz="16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4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4" name="Shape 154"/>
        <p:cNvGrpSpPr/>
        <p:nvPr/>
      </p:nvGrpSpPr>
      <p:grpSpPr>
        <a:xfrm>
          <a:off x="0" y="0"/>
          <a:ext cx="0" cy="0"/>
          <a:chOff x="0" y="0"/>
          <a:chExt cx="0" cy="0"/>
        </a:xfrm>
      </p:grpSpPr>
      <p:sp>
        <p:nvSpPr>
          <p:cNvPr id="155" name="Google Shape;155;p2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en-US" sz="4400" strike="noStrike">
                <a:solidFill>
                  <a:srgbClr val="000000"/>
                </a:solidFill>
                <a:latin typeface="Arial"/>
                <a:ea typeface="Arial"/>
                <a:cs typeface="Arial"/>
                <a:sym typeface="Arial"/>
              </a:rPr>
              <a:t>Maxmin and minmax strategies</a:t>
            </a:r>
            <a:endParaRPr b="0" sz="4400" strike="noStrike">
              <a:latin typeface="Arial"/>
              <a:ea typeface="Arial"/>
              <a:cs typeface="Arial"/>
              <a:sym typeface="Arial"/>
            </a:endParaRPr>
          </a:p>
        </p:txBody>
      </p:sp>
      <p:sp>
        <p:nvSpPr>
          <p:cNvPr id="156" name="Google Shape;156;p26"/>
          <p:cNvSpPr txBox="1"/>
          <p:nvPr/>
        </p:nvSpPr>
        <p:spPr>
          <a:xfrm>
            <a:off x="504000" y="1769040"/>
            <a:ext cx="9071640" cy="47523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What is the </a:t>
            </a:r>
            <a:r>
              <a:rPr b="0" lang="en-US" sz="3200" strike="noStrike">
                <a:solidFill>
                  <a:srgbClr val="800000"/>
                </a:solidFill>
                <a:latin typeface="Arial"/>
                <a:ea typeface="Arial"/>
                <a:cs typeface="Arial"/>
                <a:sym typeface="Arial"/>
              </a:rPr>
              <a:t>maxmin</a:t>
            </a:r>
            <a:r>
              <a:rPr b="0" lang="en-US" sz="3200" strike="noStrike">
                <a:latin typeface="Arial"/>
                <a:ea typeface="Arial"/>
                <a:cs typeface="Arial"/>
                <a:sym typeface="Arial"/>
              </a:rPr>
              <a:t> strategy?</a:t>
            </a:r>
            <a:endParaRPr b="0" sz="3200" strike="noStrike">
              <a:latin typeface="Arial"/>
              <a:ea typeface="Arial"/>
              <a:cs typeface="Arial"/>
              <a:sym typeface="Arial"/>
            </a:endParaRPr>
          </a:p>
          <a:p>
            <a:pPr indent="0" lvl="0" marL="914400" marR="0" rtl="0" algn="l">
              <a:spcBef>
                <a:spcPts val="1417"/>
              </a:spcBef>
              <a:spcAft>
                <a:spcPts val="0"/>
              </a:spcAft>
              <a:buNone/>
            </a:pPr>
            <a:r>
              <a:rPr b="1" i="1" lang="en-US" sz="2800" u="none" cap="none" strike="noStrike">
                <a:latin typeface="Arial"/>
                <a:ea typeface="Arial"/>
                <a:cs typeface="Arial"/>
                <a:sym typeface="Arial"/>
              </a:rPr>
              <a:t>arg max</a:t>
            </a:r>
            <a:r>
              <a:rPr b="1" baseline="-25000" i="1" lang="en-US" sz="2800" u="none" cap="none" strike="noStrike">
                <a:solidFill>
                  <a:srgbClr val="FF0000"/>
                </a:solidFill>
                <a:latin typeface="Arial"/>
                <a:ea typeface="Arial"/>
                <a:cs typeface="Arial"/>
                <a:sym typeface="Arial"/>
              </a:rPr>
              <a:t>p</a:t>
            </a:r>
            <a:r>
              <a:rPr b="1" i="1" lang="en-US" sz="2800" u="none" cap="none" strike="noStrike">
                <a:latin typeface="Arial"/>
                <a:ea typeface="Arial"/>
                <a:cs typeface="Arial"/>
                <a:sym typeface="Arial"/>
              </a:rPr>
              <a:t>(min(1 – </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 2</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a:t>
            </a:r>
            <a:endParaRPr b="0" i="0" sz="2800" u="none" cap="none" strike="noStrike">
              <a:latin typeface="Arial"/>
              <a:ea typeface="Arial"/>
              <a:cs typeface="Arial"/>
              <a:sym typeface="Arial"/>
            </a:endParaRPr>
          </a:p>
        </p:txBody>
      </p:sp>
      <p:pic>
        <p:nvPicPr>
          <p:cNvPr id="157" name="Google Shape;157;p26"/>
          <p:cNvPicPr preferRelativeResize="0"/>
          <p:nvPr/>
        </p:nvPicPr>
        <p:blipFill rotWithShape="1">
          <a:blip r:embed="rId3">
            <a:alphaModFix/>
          </a:blip>
          <a:srcRect b="0" l="0" r="0" t="0"/>
          <a:stretch/>
        </p:blipFill>
        <p:spPr>
          <a:xfrm>
            <a:off x="7213680" y="1644120"/>
            <a:ext cx="2866320" cy="1390680"/>
          </a:xfrm>
          <a:prstGeom prst="rect">
            <a:avLst/>
          </a:prstGeom>
          <a:noFill/>
          <a:ln>
            <a:noFill/>
          </a:ln>
        </p:spPr>
      </p:pic>
      <p:sp>
        <p:nvSpPr>
          <p:cNvPr id="158" name="Google Shape;158;p26"/>
          <p:cNvSpPr txBox="1"/>
          <p:nvPr/>
        </p:nvSpPr>
        <p:spPr>
          <a:xfrm>
            <a:off x="8723520" y="1260000"/>
            <a:ext cx="251640" cy="320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1600" strike="noStrike">
                <a:solidFill>
                  <a:srgbClr val="FF0000"/>
                </a:solidFill>
                <a:latin typeface="Arial"/>
                <a:ea typeface="Arial"/>
                <a:cs typeface="Arial"/>
                <a:sym typeface="Arial"/>
              </a:rPr>
              <a:t>q</a:t>
            </a:r>
            <a:endParaRPr b="0" sz="1600" strike="noStrike">
              <a:latin typeface="Arial"/>
              <a:ea typeface="Arial"/>
              <a:cs typeface="Arial"/>
              <a:sym typeface="Arial"/>
            </a:endParaRPr>
          </a:p>
        </p:txBody>
      </p:sp>
      <p:sp>
        <p:nvSpPr>
          <p:cNvPr id="159" name="Google Shape;159;p26"/>
          <p:cNvSpPr txBox="1"/>
          <p:nvPr/>
        </p:nvSpPr>
        <p:spPr>
          <a:xfrm>
            <a:off x="9352800" y="1260000"/>
            <a:ext cx="503280" cy="320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1600" strike="noStrike">
                <a:solidFill>
                  <a:srgbClr val="FF0000"/>
                </a:solidFill>
                <a:latin typeface="Arial"/>
                <a:ea typeface="Arial"/>
                <a:cs typeface="Arial"/>
                <a:sym typeface="Arial"/>
              </a:rPr>
              <a:t>1-q</a:t>
            </a:r>
            <a:endParaRPr b="0" sz="1600" strike="noStrike">
              <a:latin typeface="Arial"/>
              <a:ea typeface="Arial"/>
              <a:cs typeface="Arial"/>
              <a:sym typeface="Arial"/>
            </a:endParaRPr>
          </a:p>
        </p:txBody>
      </p:sp>
      <p:sp>
        <p:nvSpPr>
          <p:cNvPr id="160" name="Google Shape;160;p26"/>
          <p:cNvSpPr txBox="1"/>
          <p:nvPr/>
        </p:nvSpPr>
        <p:spPr>
          <a:xfrm>
            <a:off x="6836040" y="2284560"/>
            <a:ext cx="251640" cy="320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1600" strike="noStrike">
                <a:solidFill>
                  <a:srgbClr val="0000CC"/>
                </a:solidFill>
                <a:latin typeface="Arial"/>
                <a:ea typeface="Arial"/>
                <a:cs typeface="Arial"/>
                <a:sym typeface="Arial"/>
              </a:rPr>
              <a:t>p</a:t>
            </a:r>
            <a:endParaRPr b="0" sz="1600" strike="noStrike">
              <a:latin typeface="Arial"/>
              <a:ea typeface="Arial"/>
              <a:cs typeface="Arial"/>
              <a:sym typeface="Arial"/>
            </a:endParaRPr>
          </a:p>
        </p:txBody>
      </p:sp>
      <p:sp>
        <p:nvSpPr>
          <p:cNvPr id="161" name="Google Shape;161;p26"/>
          <p:cNvSpPr txBox="1"/>
          <p:nvPr/>
        </p:nvSpPr>
        <p:spPr>
          <a:xfrm>
            <a:off x="6660000" y="2643120"/>
            <a:ext cx="503280" cy="320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1600" strike="noStrike">
                <a:solidFill>
                  <a:srgbClr val="0000CC"/>
                </a:solidFill>
                <a:latin typeface="Arial"/>
                <a:ea typeface="Arial"/>
                <a:cs typeface="Arial"/>
                <a:sym typeface="Arial"/>
              </a:rPr>
              <a:t>1-p</a:t>
            </a:r>
            <a:endParaRPr b="0" sz="1600" strike="noStrike">
              <a:latin typeface="Arial"/>
              <a:ea typeface="Arial"/>
              <a:cs typeface="Arial"/>
              <a:sym typeface="Arial"/>
            </a:endParaRPr>
          </a:p>
        </p:txBody>
      </p:sp>
      <p:pic>
        <p:nvPicPr>
          <p:cNvPr id="162" name="Google Shape;162;p26"/>
          <p:cNvPicPr preferRelativeResize="0"/>
          <p:nvPr/>
        </p:nvPicPr>
        <p:blipFill rotWithShape="1">
          <a:blip r:embed="rId4">
            <a:alphaModFix/>
          </a:blip>
          <a:srcRect b="0" l="0" r="0" t="0"/>
          <a:stretch/>
        </p:blipFill>
        <p:spPr>
          <a:xfrm>
            <a:off x="1800000" y="3336120"/>
            <a:ext cx="5760000" cy="4236120"/>
          </a:xfrm>
          <a:prstGeom prst="rect">
            <a:avLst/>
          </a:prstGeom>
          <a:noFill/>
          <a:ln>
            <a:noFill/>
          </a:ln>
        </p:spPr>
      </p:pic>
      <p:sp>
        <p:nvSpPr>
          <p:cNvPr id="163" name="Google Shape;163;p26"/>
          <p:cNvSpPr txBox="1"/>
          <p:nvPr/>
        </p:nvSpPr>
        <p:spPr>
          <a:xfrm>
            <a:off x="5940000" y="6222240"/>
            <a:ext cx="900000" cy="437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400" strike="noStrike">
                <a:solidFill>
                  <a:srgbClr val="FF0000"/>
                </a:solidFill>
                <a:latin typeface="Arial"/>
                <a:ea typeface="Arial"/>
                <a:cs typeface="Arial"/>
                <a:sym typeface="Arial"/>
              </a:rPr>
              <a:t>q</a:t>
            </a:r>
            <a:r>
              <a:rPr b="1" i="1" lang="en-US" sz="2400" strike="noStrike">
                <a:latin typeface="Arial"/>
                <a:ea typeface="Arial"/>
                <a:cs typeface="Arial"/>
                <a:sym typeface="Arial"/>
              </a:rPr>
              <a:t>=0</a:t>
            </a:r>
            <a:endParaRPr b="0" sz="2400" strike="noStrike">
              <a:latin typeface="Arial"/>
              <a:ea typeface="Arial"/>
              <a:cs typeface="Arial"/>
              <a:sym typeface="Arial"/>
            </a:endParaRPr>
          </a:p>
        </p:txBody>
      </p:sp>
      <p:sp>
        <p:nvSpPr>
          <p:cNvPr id="164" name="Google Shape;164;p26"/>
          <p:cNvSpPr txBox="1"/>
          <p:nvPr/>
        </p:nvSpPr>
        <p:spPr>
          <a:xfrm>
            <a:off x="5400000" y="3990240"/>
            <a:ext cx="900000" cy="437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400" strike="noStrike">
                <a:solidFill>
                  <a:srgbClr val="FF0000"/>
                </a:solidFill>
                <a:latin typeface="Arial"/>
                <a:ea typeface="Arial"/>
                <a:cs typeface="Arial"/>
                <a:sym typeface="Arial"/>
              </a:rPr>
              <a:t>q</a:t>
            </a:r>
            <a:r>
              <a:rPr b="1" i="1" lang="en-US" sz="2400" strike="noStrike">
                <a:latin typeface="Arial"/>
                <a:ea typeface="Arial"/>
                <a:cs typeface="Arial"/>
                <a:sym typeface="Arial"/>
              </a:rPr>
              <a:t>=1</a:t>
            </a:r>
            <a:endParaRPr b="0" sz="2400" strike="noStrike">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en-US" sz="4400" strike="noStrike">
                <a:solidFill>
                  <a:srgbClr val="000000"/>
                </a:solidFill>
                <a:latin typeface="Arial"/>
                <a:ea typeface="Arial"/>
                <a:cs typeface="Arial"/>
                <a:sym typeface="Arial"/>
              </a:rPr>
              <a:t>Maxmin and minmax strategies</a:t>
            </a:r>
            <a:endParaRPr b="0" sz="4400" strike="noStrike">
              <a:latin typeface="Arial"/>
              <a:ea typeface="Arial"/>
              <a:cs typeface="Arial"/>
              <a:sym typeface="Arial"/>
            </a:endParaRPr>
          </a:p>
        </p:txBody>
      </p:sp>
      <p:sp>
        <p:nvSpPr>
          <p:cNvPr id="170" name="Google Shape;170;p27"/>
          <p:cNvSpPr txBox="1"/>
          <p:nvPr/>
        </p:nvSpPr>
        <p:spPr>
          <a:xfrm>
            <a:off x="504000" y="1769040"/>
            <a:ext cx="9071640" cy="47523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What is the </a:t>
            </a:r>
            <a:r>
              <a:rPr b="0" lang="en-US" sz="3200" strike="noStrike">
                <a:solidFill>
                  <a:srgbClr val="800000"/>
                </a:solidFill>
                <a:latin typeface="Arial"/>
                <a:ea typeface="Arial"/>
                <a:cs typeface="Arial"/>
                <a:sym typeface="Arial"/>
              </a:rPr>
              <a:t>maxmin</a:t>
            </a:r>
            <a:r>
              <a:rPr b="0" lang="en-US" sz="3200" strike="noStrike">
                <a:latin typeface="Arial"/>
                <a:ea typeface="Arial"/>
                <a:cs typeface="Arial"/>
                <a:sym typeface="Arial"/>
              </a:rPr>
              <a:t> strategy?</a:t>
            </a:r>
            <a:endParaRPr b="0" sz="3200" strike="noStrike">
              <a:latin typeface="Arial"/>
              <a:ea typeface="Arial"/>
              <a:cs typeface="Arial"/>
              <a:sym typeface="Arial"/>
            </a:endParaRPr>
          </a:p>
          <a:p>
            <a:pPr indent="0" lvl="0" marL="914400" marR="0" rtl="0" algn="l">
              <a:spcBef>
                <a:spcPts val="1417"/>
              </a:spcBef>
              <a:spcAft>
                <a:spcPts val="0"/>
              </a:spcAft>
              <a:buNone/>
            </a:pPr>
            <a:r>
              <a:rPr b="1" i="1" lang="en-US" sz="2800" u="none" cap="none" strike="noStrike">
                <a:latin typeface="Arial"/>
                <a:ea typeface="Arial"/>
                <a:cs typeface="Arial"/>
                <a:sym typeface="Arial"/>
              </a:rPr>
              <a:t>arg max</a:t>
            </a:r>
            <a:r>
              <a:rPr b="1" baseline="-25000" i="1" lang="en-US" sz="2800" u="none" cap="none" strike="noStrike">
                <a:solidFill>
                  <a:srgbClr val="FF0000"/>
                </a:solidFill>
                <a:latin typeface="Arial"/>
                <a:ea typeface="Arial"/>
                <a:cs typeface="Arial"/>
                <a:sym typeface="Arial"/>
              </a:rPr>
              <a:t>p</a:t>
            </a:r>
            <a:r>
              <a:rPr b="1" i="1" lang="en-US" sz="2800" u="none" cap="none" strike="noStrike">
                <a:latin typeface="Arial"/>
                <a:ea typeface="Arial"/>
                <a:cs typeface="Arial"/>
                <a:sym typeface="Arial"/>
              </a:rPr>
              <a:t>(min(1 – </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 2</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a:t>
            </a:r>
            <a:endParaRPr b="0" i="0" sz="2800" u="none" cap="none" strike="noStrike">
              <a:latin typeface="Arial"/>
              <a:ea typeface="Arial"/>
              <a:cs typeface="Arial"/>
              <a:sym typeface="Arial"/>
            </a:endParaRPr>
          </a:p>
        </p:txBody>
      </p:sp>
      <p:pic>
        <p:nvPicPr>
          <p:cNvPr id="171" name="Google Shape;171;p27"/>
          <p:cNvPicPr preferRelativeResize="0"/>
          <p:nvPr/>
        </p:nvPicPr>
        <p:blipFill rotWithShape="1">
          <a:blip r:embed="rId3">
            <a:alphaModFix/>
          </a:blip>
          <a:srcRect b="0" l="0" r="0" t="0"/>
          <a:stretch/>
        </p:blipFill>
        <p:spPr>
          <a:xfrm>
            <a:off x="7213680" y="1644120"/>
            <a:ext cx="2866320" cy="1390680"/>
          </a:xfrm>
          <a:prstGeom prst="rect">
            <a:avLst/>
          </a:prstGeom>
          <a:noFill/>
          <a:ln>
            <a:noFill/>
          </a:ln>
        </p:spPr>
      </p:pic>
      <p:sp>
        <p:nvSpPr>
          <p:cNvPr id="172" name="Google Shape;172;p27"/>
          <p:cNvSpPr txBox="1"/>
          <p:nvPr/>
        </p:nvSpPr>
        <p:spPr>
          <a:xfrm>
            <a:off x="8723520" y="1260000"/>
            <a:ext cx="251640" cy="320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1600" strike="noStrike">
                <a:solidFill>
                  <a:srgbClr val="FF0000"/>
                </a:solidFill>
                <a:latin typeface="Arial"/>
                <a:ea typeface="Arial"/>
                <a:cs typeface="Arial"/>
                <a:sym typeface="Arial"/>
              </a:rPr>
              <a:t>q</a:t>
            </a:r>
            <a:endParaRPr b="0" sz="1600" strike="noStrike">
              <a:latin typeface="Arial"/>
              <a:ea typeface="Arial"/>
              <a:cs typeface="Arial"/>
              <a:sym typeface="Arial"/>
            </a:endParaRPr>
          </a:p>
        </p:txBody>
      </p:sp>
      <p:sp>
        <p:nvSpPr>
          <p:cNvPr id="173" name="Google Shape;173;p27"/>
          <p:cNvSpPr txBox="1"/>
          <p:nvPr/>
        </p:nvSpPr>
        <p:spPr>
          <a:xfrm>
            <a:off x="9352800" y="1260000"/>
            <a:ext cx="503280" cy="320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1600" strike="noStrike">
                <a:solidFill>
                  <a:srgbClr val="FF0000"/>
                </a:solidFill>
                <a:latin typeface="Arial"/>
                <a:ea typeface="Arial"/>
                <a:cs typeface="Arial"/>
                <a:sym typeface="Arial"/>
              </a:rPr>
              <a:t>1-q</a:t>
            </a:r>
            <a:endParaRPr b="0" sz="1600" strike="noStrike">
              <a:latin typeface="Arial"/>
              <a:ea typeface="Arial"/>
              <a:cs typeface="Arial"/>
              <a:sym typeface="Arial"/>
            </a:endParaRPr>
          </a:p>
        </p:txBody>
      </p:sp>
      <p:sp>
        <p:nvSpPr>
          <p:cNvPr id="174" name="Google Shape;174;p27"/>
          <p:cNvSpPr txBox="1"/>
          <p:nvPr/>
        </p:nvSpPr>
        <p:spPr>
          <a:xfrm>
            <a:off x="6836040" y="2284560"/>
            <a:ext cx="251640" cy="320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1600" strike="noStrike">
                <a:solidFill>
                  <a:srgbClr val="0000CC"/>
                </a:solidFill>
                <a:latin typeface="Arial"/>
                <a:ea typeface="Arial"/>
                <a:cs typeface="Arial"/>
                <a:sym typeface="Arial"/>
              </a:rPr>
              <a:t>p</a:t>
            </a:r>
            <a:endParaRPr b="0" sz="1600" strike="noStrike">
              <a:latin typeface="Arial"/>
              <a:ea typeface="Arial"/>
              <a:cs typeface="Arial"/>
              <a:sym typeface="Arial"/>
            </a:endParaRPr>
          </a:p>
        </p:txBody>
      </p:sp>
      <p:sp>
        <p:nvSpPr>
          <p:cNvPr id="175" name="Google Shape;175;p27"/>
          <p:cNvSpPr txBox="1"/>
          <p:nvPr/>
        </p:nvSpPr>
        <p:spPr>
          <a:xfrm>
            <a:off x="6660000" y="2643120"/>
            <a:ext cx="503280" cy="320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1600" strike="noStrike">
                <a:solidFill>
                  <a:srgbClr val="0000CC"/>
                </a:solidFill>
                <a:latin typeface="Arial"/>
                <a:ea typeface="Arial"/>
                <a:cs typeface="Arial"/>
                <a:sym typeface="Arial"/>
              </a:rPr>
              <a:t>1-p</a:t>
            </a:r>
            <a:endParaRPr b="0" sz="1600" strike="noStrike">
              <a:latin typeface="Arial"/>
              <a:ea typeface="Arial"/>
              <a:cs typeface="Arial"/>
              <a:sym typeface="Arial"/>
            </a:endParaRPr>
          </a:p>
        </p:txBody>
      </p:sp>
      <p:pic>
        <p:nvPicPr>
          <p:cNvPr id="176" name="Google Shape;176;p27"/>
          <p:cNvPicPr preferRelativeResize="0"/>
          <p:nvPr/>
        </p:nvPicPr>
        <p:blipFill rotWithShape="1">
          <a:blip r:embed="rId4">
            <a:alphaModFix/>
          </a:blip>
          <a:srcRect b="0" l="0" r="0" t="0"/>
          <a:stretch/>
        </p:blipFill>
        <p:spPr>
          <a:xfrm>
            <a:off x="1800000" y="3336120"/>
            <a:ext cx="5760000" cy="4236120"/>
          </a:xfrm>
          <a:prstGeom prst="rect">
            <a:avLst/>
          </a:prstGeom>
          <a:noFill/>
          <a:ln>
            <a:noFill/>
          </a:ln>
        </p:spPr>
      </p:pic>
      <p:sp>
        <p:nvSpPr>
          <p:cNvPr id="177" name="Google Shape;177;p27"/>
          <p:cNvSpPr txBox="1"/>
          <p:nvPr/>
        </p:nvSpPr>
        <p:spPr>
          <a:xfrm>
            <a:off x="5940000" y="6222240"/>
            <a:ext cx="900000" cy="437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400" strike="noStrike">
                <a:solidFill>
                  <a:srgbClr val="FF0000"/>
                </a:solidFill>
                <a:latin typeface="Arial"/>
                <a:ea typeface="Arial"/>
                <a:cs typeface="Arial"/>
                <a:sym typeface="Arial"/>
              </a:rPr>
              <a:t>q</a:t>
            </a:r>
            <a:r>
              <a:rPr b="1" i="1" lang="en-US" sz="2400" strike="noStrike">
                <a:latin typeface="Arial"/>
                <a:ea typeface="Arial"/>
                <a:cs typeface="Arial"/>
                <a:sym typeface="Arial"/>
              </a:rPr>
              <a:t>=0</a:t>
            </a:r>
            <a:endParaRPr b="0" sz="2400" strike="noStrike">
              <a:latin typeface="Arial"/>
              <a:ea typeface="Arial"/>
              <a:cs typeface="Arial"/>
              <a:sym typeface="Arial"/>
            </a:endParaRPr>
          </a:p>
        </p:txBody>
      </p:sp>
      <p:sp>
        <p:nvSpPr>
          <p:cNvPr id="178" name="Google Shape;178;p27"/>
          <p:cNvSpPr txBox="1"/>
          <p:nvPr/>
        </p:nvSpPr>
        <p:spPr>
          <a:xfrm>
            <a:off x="5400000" y="3990240"/>
            <a:ext cx="900000" cy="437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400" strike="noStrike">
                <a:solidFill>
                  <a:srgbClr val="FF0000"/>
                </a:solidFill>
                <a:latin typeface="Arial"/>
                <a:ea typeface="Arial"/>
                <a:cs typeface="Arial"/>
                <a:sym typeface="Arial"/>
              </a:rPr>
              <a:t>q</a:t>
            </a:r>
            <a:r>
              <a:rPr b="1" i="1" lang="en-US" sz="2400" strike="noStrike">
                <a:latin typeface="Arial"/>
                <a:ea typeface="Arial"/>
                <a:cs typeface="Arial"/>
                <a:sym typeface="Arial"/>
              </a:rPr>
              <a:t>=1</a:t>
            </a:r>
            <a:endParaRPr b="0" sz="2400" strike="noStrike">
              <a:latin typeface="Arial"/>
              <a:ea typeface="Arial"/>
              <a:cs typeface="Arial"/>
              <a:sym typeface="Arial"/>
            </a:endParaRPr>
          </a:p>
        </p:txBody>
      </p:sp>
      <p:cxnSp>
        <p:nvCxnSpPr>
          <p:cNvPr id="179" name="Google Shape;179;p27"/>
          <p:cNvCxnSpPr/>
          <p:nvPr/>
        </p:nvCxnSpPr>
        <p:spPr>
          <a:xfrm flipH="1" rot="10800000">
            <a:off x="2540880" y="5947920"/>
            <a:ext cx="1470240" cy="1135800"/>
          </a:xfrm>
          <a:prstGeom prst="straightConnector1">
            <a:avLst/>
          </a:prstGeom>
          <a:noFill/>
          <a:ln cap="flat" cmpd="sng" w="38150">
            <a:solidFill>
              <a:srgbClr val="008000"/>
            </a:solidFill>
            <a:prstDash val="solid"/>
            <a:round/>
            <a:headEnd len="sm" w="sm" type="none"/>
            <a:tailEnd len="sm" w="sm" type="none"/>
          </a:ln>
        </p:spPr>
      </p:cxnSp>
      <p:cxnSp>
        <p:nvCxnSpPr>
          <p:cNvPr id="180" name="Google Shape;180;p27"/>
          <p:cNvCxnSpPr/>
          <p:nvPr/>
        </p:nvCxnSpPr>
        <p:spPr>
          <a:xfrm rot="10800000">
            <a:off x="3994560" y="5952960"/>
            <a:ext cx="3041640" cy="1170360"/>
          </a:xfrm>
          <a:prstGeom prst="straightConnector1">
            <a:avLst/>
          </a:prstGeom>
          <a:noFill/>
          <a:ln cap="flat" cmpd="sng" w="38150">
            <a:solidFill>
              <a:srgbClr val="008000"/>
            </a:solidFill>
            <a:prstDash val="solid"/>
            <a:round/>
            <a:headEnd len="sm" w="sm" type="none"/>
            <a:tailEnd len="sm" w="sm" type="none"/>
          </a:ln>
        </p:spPr>
      </p:cxnSp>
      <p:sp>
        <p:nvSpPr>
          <p:cNvPr id="181" name="Google Shape;181;p27"/>
          <p:cNvSpPr txBox="1"/>
          <p:nvPr/>
        </p:nvSpPr>
        <p:spPr>
          <a:xfrm>
            <a:off x="3420000" y="6480000"/>
            <a:ext cx="1620000" cy="3524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1800" strike="noStrike">
                <a:solidFill>
                  <a:srgbClr val="008000"/>
                </a:solidFill>
                <a:latin typeface="Arial"/>
                <a:ea typeface="Arial"/>
                <a:cs typeface="Arial"/>
                <a:sym typeface="Arial"/>
              </a:rPr>
              <a:t>min(1-p, 2p)</a:t>
            </a:r>
            <a:endParaRPr b="0" sz="1800" strike="noStrike">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2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en-US" sz="4400" strike="noStrike">
                <a:solidFill>
                  <a:srgbClr val="000000"/>
                </a:solidFill>
                <a:latin typeface="Arial"/>
                <a:ea typeface="Arial"/>
                <a:cs typeface="Arial"/>
                <a:sym typeface="Arial"/>
              </a:rPr>
              <a:t>Maxmin and minmax strategies</a:t>
            </a:r>
            <a:endParaRPr b="0" sz="4400" strike="noStrike">
              <a:latin typeface="Arial"/>
              <a:ea typeface="Arial"/>
              <a:cs typeface="Arial"/>
              <a:sym typeface="Arial"/>
            </a:endParaRPr>
          </a:p>
        </p:txBody>
      </p:sp>
      <p:sp>
        <p:nvSpPr>
          <p:cNvPr id="187" name="Google Shape;187;p28"/>
          <p:cNvSpPr txBox="1"/>
          <p:nvPr/>
        </p:nvSpPr>
        <p:spPr>
          <a:xfrm>
            <a:off x="504000" y="1769040"/>
            <a:ext cx="9071640" cy="47523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What is the </a:t>
            </a:r>
            <a:r>
              <a:rPr b="0" lang="en-US" sz="3200" strike="noStrike">
                <a:solidFill>
                  <a:srgbClr val="800000"/>
                </a:solidFill>
                <a:latin typeface="Arial"/>
                <a:ea typeface="Arial"/>
                <a:cs typeface="Arial"/>
                <a:sym typeface="Arial"/>
              </a:rPr>
              <a:t>maxmin</a:t>
            </a:r>
            <a:r>
              <a:rPr b="0" lang="en-US" sz="3200" strike="noStrike">
                <a:latin typeface="Arial"/>
                <a:ea typeface="Arial"/>
                <a:cs typeface="Arial"/>
                <a:sym typeface="Arial"/>
              </a:rPr>
              <a:t> strategy?</a:t>
            </a:r>
            <a:endParaRPr b="0" sz="3200" strike="noStrike">
              <a:latin typeface="Arial"/>
              <a:ea typeface="Arial"/>
              <a:cs typeface="Arial"/>
              <a:sym typeface="Arial"/>
            </a:endParaRPr>
          </a:p>
          <a:p>
            <a:pPr indent="0" lvl="0" marL="914400" marR="0" rtl="0" algn="l">
              <a:spcBef>
                <a:spcPts val="1417"/>
              </a:spcBef>
              <a:spcAft>
                <a:spcPts val="0"/>
              </a:spcAft>
              <a:buNone/>
            </a:pPr>
            <a:r>
              <a:rPr b="1" i="1" lang="en-US" sz="2800" u="none" cap="none" strike="noStrike">
                <a:latin typeface="Arial"/>
                <a:ea typeface="Arial"/>
                <a:cs typeface="Arial"/>
                <a:sym typeface="Arial"/>
              </a:rPr>
              <a:t>arg max</a:t>
            </a:r>
            <a:r>
              <a:rPr b="1" baseline="-25000" i="1" lang="en-US" sz="2800" u="none" cap="none" strike="noStrike">
                <a:solidFill>
                  <a:srgbClr val="FF0000"/>
                </a:solidFill>
                <a:latin typeface="Arial"/>
                <a:ea typeface="Arial"/>
                <a:cs typeface="Arial"/>
                <a:sym typeface="Arial"/>
              </a:rPr>
              <a:t>p</a:t>
            </a:r>
            <a:r>
              <a:rPr b="1" i="1" lang="en-US" sz="2800" u="none" cap="none" strike="noStrike">
                <a:latin typeface="Arial"/>
                <a:ea typeface="Arial"/>
                <a:cs typeface="Arial"/>
                <a:sym typeface="Arial"/>
              </a:rPr>
              <a:t>(min(1 – </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 2</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a:t>
            </a:r>
            <a:endParaRPr b="0" i="0" sz="2800" u="none" cap="none" strike="noStrike">
              <a:latin typeface="Arial"/>
              <a:ea typeface="Arial"/>
              <a:cs typeface="Arial"/>
              <a:sym typeface="Arial"/>
            </a:endParaRPr>
          </a:p>
          <a:p>
            <a:pPr indent="0" lvl="0" marL="914400" marR="0" rtl="0" algn="l">
              <a:spcBef>
                <a:spcPts val="1134"/>
              </a:spcBef>
              <a:spcAft>
                <a:spcPts val="0"/>
              </a:spcAft>
              <a:buNone/>
            </a:pPr>
            <a:r>
              <a:rPr b="1" i="1" lang="en-US" sz="2800" u="none" cap="none" strike="noStrike">
                <a:solidFill>
                  <a:srgbClr val="008000"/>
                </a:solidFill>
                <a:latin typeface="Arial"/>
                <a:ea typeface="Arial"/>
                <a:cs typeface="Arial"/>
                <a:sym typeface="Arial"/>
              </a:rPr>
              <a:t>2p = 1-p</a:t>
            </a:r>
            <a:endParaRPr b="0" i="0" sz="2800" u="none" cap="none" strike="noStrike">
              <a:latin typeface="Arial"/>
              <a:ea typeface="Arial"/>
              <a:cs typeface="Arial"/>
              <a:sym typeface="Arial"/>
            </a:endParaRPr>
          </a:p>
          <a:p>
            <a:pPr indent="0" lvl="0" marL="914400" marR="0" rtl="0" algn="l">
              <a:spcBef>
                <a:spcPts val="1134"/>
              </a:spcBef>
              <a:spcAft>
                <a:spcPts val="0"/>
              </a:spcAft>
              <a:buNone/>
            </a:pPr>
            <a:r>
              <a:rPr b="1" i="1" lang="en-US" sz="2800" u="none" cap="none" strike="noStrike">
                <a:solidFill>
                  <a:srgbClr val="008000"/>
                </a:solidFill>
                <a:latin typeface="Arial"/>
                <a:ea typeface="Arial"/>
                <a:cs typeface="Arial"/>
                <a:sym typeface="Arial"/>
              </a:rPr>
              <a:t>p = 1/3</a:t>
            </a:r>
            <a:endParaRPr b="0" i="0" sz="2800" u="none" cap="none" strike="noStrike">
              <a:latin typeface="Arial"/>
              <a:ea typeface="Arial"/>
              <a:cs typeface="Arial"/>
              <a:sym typeface="Arial"/>
            </a:endParaRPr>
          </a:p>
        </p:txBody>
      </p:sp>
      <p:pic>
        <p:nvPicPr>
          <p:cNvPr id="188" name="Google Shape;188;p28"/>
          <p:cNvPicPr preferRelativeResize="0"/>
          <p:nvPr/>
        </p:nvPicPr>
        <p:blipFill rotWithShape="1">
          <a:blip r:embed="rId3">
            <a:alphaModFix/>
          </a:blip>
          <a:srcRect b="0" l="0" r="0" t="0"/>
          <a:stretch/>
        </p:blipFill>
        <p:spPr>
          <a:xfrm>
            <a:off x="7213680" y="1644120"/>
            <a:ext cx="2866320" cy="1390680"/>
          </a:xfrm>
          <a:prstGeom prst="rect">
            <a:avLst/>
          </a:prstGeom>
          <a:noFill/>
          <a:ln>
            <a:noFill/>
          </a:ln>
        </p:spPr>
      </p:pic>
      <p:sp>
        <p:nvSpPr>
          <p:cNvPr id="189" name="Google Shape;189;p28"/>
          <p:cNvSpPr txBox="1"/>
          <p:nvPr/>
        </p:nvSpPr>
        <p:spPr>
          <a:xfrm>
            <a:off x="8723520" y="1260000"/>
            <a:ext cx="251640" cy="320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1600" strike="noStrike">
                <a:solidFill>
                  <a:srgbClr val="FF0000"/>
                </a:solidFill>
                <a:latin typeface="Arial"/>
                <a:ea typeface="Arial"/>
                <a:cs typeface="Arial"/>
                <a:sym typeface="Arial"/>
              </a:rPr>
              <a:t>q</a:t>
            </a:r>
            <a:endParaRPr b="0" sz="1600" strike="noStrike">
              <a:latin typeface="Arial"/>
              <a:ea typeface="Arial"/>
              <a:cs typeface="Arial"/>
              <a:sym typeface="Arial"/>
            </a:endParaRPr>
          </a:p>
        </p:txBody>
      </p:sp>
      <p:sp>
        <p:nvSpPr>
          <p:cNvPr id="190" name="Google Shape;190;p28"/>
          <p:cNvSpPr txBox="1"/>
          <p:nvPr/>
        </p:nvSpPr>
        <p:spPr>
          <a:xfrm>
            <a:off x="9352800" y="1260000"/>
            <a:ext cx="503280" cy="320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1600" strike="noStrike">
                <a:solidFill>
                  <a:srgbClr val="FF0000"/>
                </a:solidFill>
                <a:latin typeface="Arial"/>
                <a:ea typeface="Arial"/>
                <a:cs typeface="Arial"/>
                <a:sym typeface="Arial"/>
              </a:rPr>
              <a:t>1-q</a:t>
            </a:r>
            <a:endParaRPr b="0" sz="1600" strike="noStrike">
              <a:latin typeface="Arial"/>
              <a:ea typeface="Arial"/>
              <a:cs typeface="Arial"/>
              <a:sym typeface="Arial"/>
            </a:endParaRPr>
          </a:p>
        </p:txBody>
      </p:sp>
      <p:sp>
        <p:nvSpPr>
          <p:cNvPr id="191" name="Google Shape;191;p28"/>
          <p:cNvSpPr txBox="1"/>
          <p:nvPr/>
        </p:nvSpPr>
        <p:spPr>
          <a:xfrm>
            <a:off x="6836040" y="2284560"/>
            <a:ext cx="251640" cy="320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1600" strike="noStrike">
                <a:solidFill>
                  <a:srgbClr val="0000CC"/>
                </a:solidFill>
                <a:latin typeface="Arial"/>
                <a:ea typeface="Arial"/>
                <a:cs typeface="Arial"/>
                <a:sym typeface="Arial"/>
              </a:rPr>
              <a:t>p</a:t>
            </a:r>
            <a:endParaRPr b="0" sz="1600" strike="noStrike">
              <a:latin typeface="Arial"/>
              <a:ea typeface="Arial"/>
              <a:cs typeface="Arial"/>
              <a:sym typeface="Arial"/>
            </a:endParaRPr>
          </a:p>
        </p:txBody>
      </p:sp>
      <p:sp>
        <p:nvSpPr>
          <p:cNvPr id="192" name="Google Shape;192;p28"/>
          <p:cNvSpPr txBox="1"/>
          <p:nvPr/>
        </p:nvSpPr>
        <p:spPr>
          <a:xfrm>
            <a:off x="6660000" y="2643120"/>
            <a:ext cx="503280" cy="3204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1600" strike="noStrike">
                <a:solidFill>
                  <a:srgbClr val="0000CC"/>
                </a:solidFill>
                <a:latin typeface="Arial"/>
                <a:ea typeface="Arial"/>
                <a:cs typeface="Arial"/>
                <a:sym typeface="Arial"/>
              </a:rPr>
              <a:t>1-p</a:t>
            </a:r>
            <a:endParaRPr b="0" sz="1600" strike="noStrike">
              <a:latin typeface="Arial"/>
              <a:ea typeface="Arial"/>
              <a:cs typeface="Arial"/>
              <a:sym typeface="Arial"/>
            </a:endParaRPr>
          </a:p>
        </p:txBody>
      </p:sp>
      <p:pic>
        <p:nvPicPr>
          <p:cNvPr id="193" name="Google Shape;193;p28"/>
          <p:cNvPicPr preferRelativeResize="0"/>
          <p:nvPr/>
        </p:nvPicPr>
        <p:blipFill rotWithShape="1">
          <a:blip r:embed="rId4">
            <a:alphaModFix/>
          </a:blip>
          <a:srcRect b="0" l="0" r="0" t="0"/>
          <a:stretch/>
        </p:blipFill>
        <p:spPr>
          <a:xfrm>
            <a:off x="3492000" y="3264120"/>
            <a:ext cx="5760000" cy="4236120"/>
          </a:xfrm>
          <a:prstGeom prst="rect">
            <a:avLst/>
          </a:prstGeom>
          <a:noFill/>
          <a:ln>
            <a:noFill/>
          </a:ln>
        </p:spPr>
      </p:pic>
      <p:sp>
        <p:nvSpPr>
          <p:cNvPr id="194" name="Google Shape;194;p28"/>
          <p:cNvSpPr txBox="1"/>
          <p:nvPr/>
        </p:nvSpPr>
        <p:spPr>
          <a:xfrm>
            <a:off x="7632000" y="6150240"/>
            <a:ext cx="900000" cy="437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400" strike="noStrike">
                <a:solidFill>
                  <a:srgbClr val="FF0000"/>
                </a:solidFill>
                <a:latin typeface="Arial"/>
                <a:ea typeface="Arial"/>
                <a:cs typeface="Arial"/>
                <a:sym typeface="Arial"/>
              </a:rPr>
              <a:t>q</a:t>
            </a:r>
            <a:r>
              <a:rPr b="1" i="1" lang="en-US" sz="2400" strike="noStrike">
                <a:latin typeface="Arial"/>
                <a:ea typeface="Arial"/>
                <a:cs typeface="Arial"/>
                <a:sym typeface="Arial"/>
              </a:rPr>
              <a:t>=0</a:t>
            </a:r>
            <a:endParaRPr b="0" sz="2400" strike="noStrike">
              <a:latin typeface="Arial"/>
              <a:ea typeface="Arial"/>
              <a:cs typeface="Arial"/>
              <a:sym typeface="Arial"/>
            </a:endParaRPr>
          </a:p>
        </p:txBody>
      </p:sp>
      <p:sp>
        <p:nvSpPr>
          <p:cNvPr id="195" name="Google Shape;195;p28"/>
          <p:cNvSpPr txBox="1"/>
          <p:nvPr/>
        </p:nvSpPr>
        <p:spPr>
          <a:xfrm>
            <a:off x="7092000" y="3918240"/>
            <a:ext cx="900000" cy="437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400" strike="noStrike">
                <a:solidFill>
                  <a:srgbClr val="FF0000"/>
                </a:solidFill>
                <a:latin typeface="Arial"/>
                <a:ea typeface="Arial"/>
                <a:cs typeface="Arial"/>
                <a:sym typeface="Arial"/>
              </a:rPr>
              <a:t>q</a:t>
            </a:r>
            <a:r>
              <a:rPr b="1" i="1" lang="en-US" sz="2400" strike="noStrike">
                <a:latin typeface="Arial"/>
                <a:ea typeface="Arial"/>
                <a:cs typeface="Arial"/>
                <a:sym typeface="Arial"/>
              </a:rPr>
              <a:t>=1</a:t>
            </a:r>
            <a:endParaRPr b="0" sz="2400" strike="noStrike">
              <a:latin typeface="Arial"/>
              <a:ea typeface="Arial"/>
              <a:cs typeface="Arial"/>
              <a:sym typeface="Arial"/>
            </a:endParaRPr>
          </a:p>
        </p:txBody>
      </p:sp>
      <p:cxnSp>
        <p:nvCxnSpPr>
          <p:cNvPr id="196" name="Google Shape;196;p28"/>
          <p:cNvCxnSpPr/>
          <p:nvPr/>
        </p:nvCxnSpPr>
        <p:spPr>
          <a:xfrm flipH="1" rot="10800000">
            <a:off x="4232880" y="5875920"/>
            <a:ext cx="1470240" cy="1135800"/>
          </a:xfrm>
          <a:prstGeom prst="straightConnector1">
            <a:avLst/>
          </a:prstGeom>
          <a:noFill/>
          <a:ln cap="flat" cmpd="sng" w="38150">
            <a:solidFill>
              <a:srgbClr val="008000"/>
            </a:solidFill>
            <a:prstDash val="solid"/>
            <a:round/>
            <a:headEnd len="sm" w="sm" type="none"/>
            <a:tailEnd len="sm" w="sm" type="none"/>
          </a:ln>
        </p:spPr>
      </p:cxnSp>
      <p:cxnSp>
        <p:nvCxnSpPr>
          <p:cNvPr id="197" name="Google Shape;197;p28"/>
          <p:cNvCxnSpPr/>
          <p:nvPr/>
        </p:nvCxnSpPr>
        <p:spPr>
          <a:xfrm rot="10800000">
            <a:off x="5686560" y="5880960"/>
            <a:ext cx="3041640" cy="1170360"/>
          </a:xfrm>
          <a:prstGeom prst="straightConnector1">
            <a:avLst/>
          </a:prstGeom>
          <a:noFill/>
          <a:ln cap="flat" cmpd="sng" w="38150">
            <a:solidFill>
              <a:srgbClr val="008000"/>
            </a:solidFill>
            <a:prstDash val="solid"/>
            <a:round/>
            <a:headEnd len="sm" w="sm" type="none"/>
            <a:tailEnd len="sm" w="sm" type="none"/>
          </a:ln>
        </p:spPr>
      </p:cxnSp>
      <p:sp>
        <p:nvSpPr>
          <p:cNvPr id="198" name="Google Shape;198;p28"/>
          <p:cNvSpPr txBox="1"/>
          <p:nvPr/>
        </p:nvSpPr>
        <p:spPr>
          <a:xfrm>
            <a:off x="5112000" y="6408000"/>
            <a:ext cx="1620000" cy="3524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1800" strike="noStrike">
                <a:solidFill>
                  <a:srgbClr val="008000"/>
                </a:solidFill>
                <a:latin typeface="Arial"/>
                <a:ea typeface="Arial"/>
                <a:cs typeface="Arial"/>
                <a:sym typeface="Arial"/>
              </a:rPr>
              <a:t>min(1-p, 2p)</a:t>
            </a:r>
            <a:endParaRPr b="0" sz="1800" strike="noStrike">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en-US" sz="4400" strike="noStrike">
                <a:solidFill>
                  <a:srgbClr val="000000"/>
                </a:solidFill>
                <a:latin typeface="Arial"/>
                <a:ea typeface="Arial"/>
                <a:cs typeface="Arial"/>
                <a:sym typeface="Arial"/>
              </a:rPr>
              <a:t>Maxmin and minmax strategies</a:t>
            </a:r>
            <a:endParaRPr b="0" sz="4400" strike="noStrike">
              <a:latin typeface="Arial"/>
              <a:ea typeface="Arial"/>
              <a:cs typeface="Arial"/>
              <a:sym typeface="Arial"/>
            </a:endParaRPr>
          </a:p>
        </p:txBody>
      </p:sp>
      <p:sp>
        <p:nvSpPr>
          <p:cNvPr id="204" name="Google Shape;204;p29"/>
          <p:cNvSpPr txBox="1"/>
          <p:nvPr/>
        </p:nvSpPr>
        <p:spPr>
          <a:xfrm>
            <a:off x="504000" y="1769040"/>
            <a:ext cx="9071640" cy="55206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Why might an agent </a:t>
            </a:r>
            <a:r>
              <a:rPr b="1" i="1" lang="en-US" sz="3200" strike="noStrike">
                <a:latin typeface="Arial"/>
                <a:ea typeface="Arial"/>
                <a:cs typeface="Arial"/>
                <a:sym typeface="Arial"/>
              </a:rPr>
              <a:t>i </a:t>
            </a:r>
            <a:r>
              <a:rPr b="0" lang="en-US" sz="3200" strike="noStrike">
                <a:latin typeface="Arial"/>
                <a:ea typeface="Arial"/>
                <a:cs typeface="Arial"/>
                <a:sym typeface="Arial"/>
              </a:rPr>
              <a:t>want to use a </a:t>
            </a:r>
            <a:r>
              <a:rPr b="1" lang="en-US" sz="3200" strike="noStrike">
                <a:solidFill>
                  <a:srgbClr val="800000"/>
                </a:solidFill>
                <a:latin typeface="Arial"/>
                <a:ea typeface="Arial"/>
                <a:cs typeface="Arial"/>
                <a:sym typeface="Arial"/>
              </a:rPr>
              <a:t>maxmin</a:t>
            </a:r>
            <a:r>
              <a:rPr b="0" lang="en-US" sz="3200" strike="noStrike">
                <a:latin typeface="Arial"/>
                <a:ea typeface="Arial"/>
                <a:cs typeface="Arial"/>
                <a:sym typeface="Arial"/>
              </a:rPr>
              <a:t> strategy?</a:t>
            </a:r>
            <a:endParaRPr b="0" sz="3200" strike="noStrike">
              <a:latin typeface="Arial"/>
              <a:ea typeface="Arial"/>
              <a:cs typeface="Arial"/>
              <a:sym typeface="Arial"/>
            </a:endParaRPr>
          </a:p>
          <a:p>
            <a:pPr indent="-232559" lvl="1" marL="864000" marR="0" rtl="0" algn="l">
              <a:spcBef>
                <a:spcPts val="1417"/>
              </a:spcBef>
              <a:spcAft>
                <a:spcPts val="0"/>
              </a:spcAft>
              <a:buClr>
                <a:srgbClr val="000000"/>
              </a:buClr>
              <a:buSzPts val="1440"/>
              <a:buFont typeface="Noto Sans Symbols"/>
              <a:buNone/>
            </a:pPr>
            <a:r>
              <a:t/>
            </a:r>
            <a:endParaRPr b="0" i="0" sz="3200" u="none" cap="none" strike="noStrike">
              <a:latin typeface="Arial"/>
              <a:ea typeface="Arial"/>
              <a:cs typeface="Arial"/>
              <a:sym typeface="Arial"/>
            </a:endParaRPr>
          </a:p>
        </p:txBody>
      </p:sp>
      <p:pic>
        <p:nvPicPr>
          <p:cNvPr id="205" name="Google Shape;205;p29"/>
          <p:cNvPicPr preferRelativeResize="0"/>
          <p:nvPr/>
        </p:nvPicPr>
        <p:blipFill rotWithShape="1">
          <a:blip r:embed="rId3">
            <a:alphaModFix/>
          </a:blip>
          <a:srcRect b="0" l="0" r="0" t="0"/>
          <a:stretch/>
        </p:blipFill>
        <p:spPr>
          <a:xfrm>
            <a:off x="1154520" y="3354840"/>
            <a:ext cx="8025480" cy="294516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0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en-US" sz="4400" strike="noStrike">
                <a:solidFill>
                  <a:srgbClr val="000000"/>
                </a:solidFill>
                <a:latin typeface="Arial"/>
                <a:ea typeface="Arial"/>
                <a:cs typeface="Arial"/>
                <a:sym typeface="Arial"/>
              </a:rPr>
              <a:t>Maxmin and minmax strategies</a:t>
            </a:r>
            <a:endParaRPr b="0" sz="4400" strike="noStrike">
              <a:latin typeface="Arial"/>
              <a:ea typeface="Arial"/>
              <a:cs typeface="Arial"/>
              <a:sym typeface="Arial"/>
            </a:endParaRPr>
          </a:p>
        </p:txBody>
      </p:sp>
      <p:sp>
        <p:nvSpPr>
          <p:cNvPr id="211" name="Google Shape;211;p30"/>
          <p:cNvSpPr txBox="1"/>
          <p:nvPr/>
        </p:nvSpPr>
        <p:spPr>
          <a:xfrm>
            <a:off x="504000" y="1769040"/>
            <a:ext cx="9071640" cy="55206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Why might an agent </a:t>
            </a:r>
            <a:r>
              <a:rPr b="1" i="1" lang="en-US" sz="3200" strike="noStrike">
                <a:latin typeface="Arial"/>
                <a:ea typeface="Arial"/>
                <a:cs typeface="Arial"/>
                <a:sym typeface="Arial"/>
              </a:rPr>
              <a:t>i </a:t>
            </a:r>
            <a:r>
              <a:rPr b="0" lang="en-US" sz="3200" strike="noStrike">
                <a:latin typeface="Arial"/>
                <a:ea typeface="Arial"/>
                <a:cs typeface="Arial"/>
                <a:sym typeface="Arial"/>
              </a:rPr>
              <a:t>want to use a </a:t>
            </a:r>
            <a:r>
              <a:rPr b="1" lang="en-US" sz="3200" strike="noStrike">
                <a:solidFill>
                  <a:srgbClr val="800000"/>
                </a:solidFill>
                <a:latin typeface="Arial"/>
                <a:ea typeface="Arial"/>
                <a:cs typeface="Arial"/>
                <a:sym typeface="Arial"/>
              </a:rPr>
              <a:t>maxmin</a:t>
            </a:r>
            <a:r>
              <a:rPr b="0" lang="en-US" sz="3200" strike="noStrike">
                <a:latin typeface="Arial"/>
                <a:ea typeface="Arial"/>
                <a:cs typeface="Arial"/>
                <a:sym typeface="Arial"/>
              </a:rPr>
              <a:t> strategy?</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Useful if </a:t>
            </a:r>
            <a:r>
              <a:rPr b="1" i="1" lang="en-US" sz="2800" u="none" cap="none" strike="noStrike">
                <a:latin typeface="Arial"/>
                <a:ea typeface="Arial"/>
                <a:cs typeface="Arial"/>
                <a:sym typeface="Arial"/>
              </a:rPr>
              <a:t>i</a:t>
            </a:r>
            <a:r>
              <a:rPr b="0" i="0" lang="en-US" sz="2800" u="none" cap="none" strike="noStrike">
                <a:latin typeface="Arial"/>
                <a:ea typeface="Arial"/>
                <a:cs typeface="Arial"/>
                <a:sym typeface="Arial"/>
              </a:rPr>
              <a:t> is cautious (wants to maximize his/her worst-case utility) and doesn’t have any information about the other agents</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0" i="0" lang="en-US" sz="2400" u="none" cap="none" strike="noStrike">
                <a:latin typeface="Arial"/>
                <a:ea typeface="Arial"/>
                <a:cs typeface="Arial"/>
                <a:sym typeface="Arial"/>
              </a:rPr>
              <a:t>whether they are rational</a:t>
            </a:r>
            <a:endParaRPr b="0" i="0" sz="24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800"/>
              <a:buFont typeface="Noto Sans Symbols"/>
              <a:buChar char="−"/>
            </a:pPr>
            <a:r>
              <a:rPr b="0" i="0" lang="en-US" sz="2400" u="none" cap="none" strike="noStrike">
                <a:latin typeface="Arial"/>
                <a:ea typeface="Arial"/>
                <a:cs typeface="Arial"/>
                <a:sym typeface="Arial"/>
              </a:rPr>
              <a:t>what their payoffs are</a:t>
            </a:r>
            <a:endParaRPr b="0" i="0" sz="24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800"/>
              <a:buFont typeface="Noto Sans Symbols"/>
              <a:buChar char="−"/>
            </a:pPr>
            <a:r>
              <a:rPr b="0" i="0" lang="en-US" sz="2400" u="none" cap="none" strike="noStrike">
                <a:latin typeface="Arial"/>
                <a:ea typeface="Arial"/>
                <a:cs typeface="Arial"/>
                <a:sym typeface="Arial"/>
              </a:rPr>
              <a:t>whether they draw their action choices from known distributions</a:t>
            </a:r>
            <a:endParaRPr b="0" i="0" sz="2400" u="none" cap="none" strike="noStrike">
              <a:latin typeface="Arial"/>
              <a:ea typeface="Arial"/>
              <a:cs typeface="Arial"/>
              <a:sym typeface="Arial"/>
            </a:endParaRPr>
          </a:p>
          <a:p>
            <a:pPr indent="-324000" lvl="1" marL="864000" marR="0" rtl="0" algn="l">
              <a:spcBef>
                <a:spcPts val="850"/>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Useful if </a:t>
            </a:r>
            <a:r>
              <a:rPr b="1" i="1" lang="en-US" sz="2800" u="none" cap="none" strike="noStrike">
                <a:latin typeface="Arial"/>
                <a:ea typeface="Arial"/>
                <a:cs typeface="Arial"/>
                <a:sym typeface="Arial"/>
              </a:rPr>
              <a:t>i</a:t>
            </a:r>
            <a:r>
              <a:rPr b="0" i="0" lang="en-US" sz="2800" u="none" cap="none" strike="noStrike">
                <a:latin typeface="Arial"/>
                <a:ea typeface="Arial"/>
                <a:cs typeface="Arial"/>
                <a:sym typeface="Arial"/>
              </a:rPr>
              <a:t> has reason to believe that the other agents’ objective is to minimize </a:t>
            </a:r>
            <a:r>
              <a:rPr b="1" i="1" lang="en-US" sz="2800" u="none" cap="none" strike="noStrike">
                <a:latin typeface="Arial"/>
                <a:ea typeface="Arial"/>
                <a:cs typeface="Arial"/>
                <a:sym typeface="Arial"/>
              </a:rPr>
              <a:t>i</a:t>
            </a:r>
            <a:r>
              <a:rPr b="0" i="0" lang="en-US" sz="2800" u="none" cap="none" strike="noStrike">
                <a:latin typeface="Arial"/>
                <a:ea typeface="Arial"/>
                <a:cs typeface="Arial"/>
                <a:sym typeface="Arial"/>
              </a:rPr>
              <a:t>’s expected utility</a:t>
            </a:r>
            <a:endParaRPr b="0" i="0" sz="2800" u="none" cap="none" strike="noStrike">
              <a:latin typeface="Arial"/>
              <a:ea typeface="Arial"/>
              <a:cs typeface="Arial"/>
              <a:sym typeface="Arial"/>
            </a:endParaRPr>
          </a:p>
          <a:p>
            <a:pPr indent="-243990" lvl="0" marL="432000" marR="0" rtl="0" algn="l">
              <a:spcBef>
                <a:spcPts val="1134"/>
              </a:spcBef>
              <a:spcAft>
                <a:spcPts val="0"/>
              </a:spcAft>
              <a:buClr>
                <a:srgbClr val="000000"/>
              </a:buClr>
              <a:buSzPts val="1260"/>
              <a:buFont typeface="Noto Sans Symbols"/>
              <a:buNone/>
            </a:pPr>
            <a:r>
              <a:t/>
            </a:r>
            <a:endParaRPr b="0" sz="2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1">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3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en-US" sz="4400" strike="noStrike">
                <a:solidFill>
                  <a:srgbClr val="000000"/>
                </a:solidFill>
                <a:latin typeface="Arial"/>
                <a:ea typeface="Arial"/>
                <a:cs typeface="Arial"/>
                <a:sym typeface="Arial"/>
              </a:rPr>
              <a:t>Maxmin and minmax strategies</a:t>
            </a:r>
            <a:endParaRPr b="0" sz="4400" strike="noStrike">
              <a:latin typeface="Arial"/>
              <a:ea typeface="Arial"/>
              <a:cs typeface="Arial"/>
              <a:sym typeface="Arial"/>
            </a:endParaRPr>
          </a:p>
        </p:txBody>
      </p:sp>
      <p:sp>
        <p:nvSpPr>
          <p:cNvPr id="217" name="Google Shape;217;p31"/>
          <p:cNvSpPr txBox="1"/>
          <p:nvPr/>
        </p:nvSpPr>
        <p:spPr>
          <a:xfrm>
            <a:off x="504000" y="1769040"/>
            <a:ext cx="9071640" cy="47523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The </a:t>
            </a:r>
            <a:r>
              <a:rPr b="0" lang="en-US" sz="3200" strike="noStrike">
                <a:solidFill>
                  <a:srgbClr val="800000"/>
                </a:solidFill>
                <a:latin typeface="Arial"/>
                <a:ea typeface="Arial"/>
                <a:cs typeface="Arial"/>
                <a:sym typeface="Arial"/>
              </a:rPr>
              <a:t>minmax</a:t>
            </a:r>
            <a:r>
              <a:rPr b="0" lang="en-US" sz="3200" strike="noStrike">
                <a:latin typeface="Arial"/>
                <a:ea typeface="Arial"/>
                <a:cs typeface="Arial"/>
                <a:sym typeface="Arial"/>
              </a:rPr>
              <a:t> strategy and </a:t>
            </a:r>
            <a:r>
              <a:rPr b="0" lang="en-US" sz="3200" strike="noStrike">
                <a:solidFill>
                  <a:srgbClr val="800000"/>
                </a:solidFill>
                <a:latin typeface="Arial"/>
                <a:ea typeface="Arial"/>
                <a:cs typeface="Arial"/>
                <a:sym typeface="Arial"/>
              </a:rPr>
              <a:t>minmax</a:t>
            </a:r>
            <a:r>
              <a:rPr b="0" lang="en-US" sz="3200" strike="noStrike">
                <a:latin typeface="Arial"/>
                <a:ea typeface="Arial"/>
                <a:cs typeface="Arial"/>
                <a:sym typeface="Arial"/>
              </a:rPr>
              <a:t> value play a </a:t>
            </a:r>
            <a:r>
              <a:rPr b="0" lang="en-US" sz="3200" u="sng" strike="noStrike">
                <a:latin typeface="Arial"/>
                <a:ea typeface="Arial"/>
                <a:cs typeface="Arial"/>
                <a:sym typeface="Arial"/>
              </a:rPr>
              <a:t>dual</a:t>
            </a:r>
            <a:r>
              <a:rPr b="0" lang="en-US" sz="3200" strike="noStrike">
                <a:latin typeface="Arial"/>
                <a:ea typeface="Arial"/>
                <a:cs typeface="Arial"/>
                <a:sym typeface="Arial"/>
              </a:rPr>
              <a:t> role to their </a:t>
            </a:r>
            <a:r>
              <a:rPr b="0" lang="en-US" sz="3200" strike="noStrike">
                <a:solidFill>
                  <a:srgbClr val="800000"/>
                </a:solidFill>
                <a:latin typeface="Arial"/>
                <a:ea typeface="Arial"/>
                <a:cs typeface="Arial"/>
                <a:sym typeface="Arial"/>
              </a:rPr>
              <a:t>maxmin</a:t>
            </a:r>
            <a:r>
              <a:rPr b="0" lang="en-US" sz="3200" strike="noStrike">
                <a:latin typeface="Arial"/>
                <a:ea typeface="Arial"/>
                <a:cs typeface="Arial"/>
                <a:sym typeface="Arial"/>
              </a:rPr>
              <a:t> counterparts</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In </a:t>
            </a:r>
            <a:r>
              <a:rPr b="0" lang="en-US" sz="3200" u="sng" strike="noStrike">
                <a:latin typeface="Arial"/>
                <a:ea typeface="Arial"/>
                <a:cs typeface="Arial"/>
                <a:sym typeface="Arial"/>
              </a:rPr>
              <a:t>two-player games</a:t>
            </a:r>
            <a:r>
              <a:rPr b="0" lang="en-US" sz="3200" strike="noStrike">
                <a:latin typeface="Arial"/>
                <a:ea typeface="Arial"/>
                <a:cs typeface="Arial"/>
                <a:sym typeface="Arial"/>
              </a:rPr>
              <a:t> the </a:t>
            </a:r>
            <a:r>
              <a:rPr b="0" lang="en-US" sz="3200" strike="noStrike">
                <a:solidFill>
                  <a:srgbClr val="800000"/>
                </a:solidFill>
                <a:latin typeface="Arial"/>
                <a:ea typeface="Arial"/>
                <a:cs typeface="Arial"/>
                <a:sym typeface="Arial"/>
              </a:rPr>
              <a:t>minmax</a:t>
            </a:r>
            <a:r>
              <a:rPr b="0" lang="en-US" sz="3200" strike="noStrike">
                <a:latin typeface="Arial"/>
                <a:ea typeface="Arial"/>
                <a:cs typeface="Arial"/>
                <a:sym typeface="Arial"/>
              </a:rPr>
              <a:t> strategy for player </a:t>
            </a:r>
            <a:r>
              <a:rPr b="1" i="1" lang="en-US" sz="3200" strike="noStrike">
                <a:latin typeface="Arial"/>
                <a:ea typeface="Arial"/>
                <a:cs typeface="Arial"/>
                <a:sym typeface="Arial"/>
              </a:rPr>
              <a:t>i</a:t>
            </a:r>
            <a:r>
              <a:rPr b="0" lang="en-US" sz="3200" strike="noStrike">
                <a:latin typeface="Arial"/>
                <a:ea typeface="Arial"/>
                <a:cs typeface="Arial"/>
                <a:sym typeface="Arial"/>
              </a:rPr>
              <a:t> against player </a:t>
            </a:r>
            <a:r>
              <a:rPr b="1" i="1" lang="en-US" sz="3200" strike="noStrike">
                <a:latin typeface="Arial"/>
                <a:ea typeface="Arial"/>
                <a:cs typeface="Arial"/>
                <a:sym typeface="Arial"/>
              </a:rPr>
              <a:t>−i </a:t>
            </a:r>
            <a:r>
              <a:rPr b="0" lang="en-US" sz="3200" strike="noStrike">
                <a:latin typeface="Arial"/>
                <a:ea typeface="Arial"/>
                <a:cs typeface="Arial"/>
                <a:sym typeface="Arial"/>
              </a:rPr>
              <a:t>is a strategy that keeps the maximum payoff of </a:t>
            </a:r>
            <a:r>
              <a:rPr b="1" i="1" lang="en-US" sz="3200" strike="noStrike">
                <a:latin typeface="Arial"/>
                <a:ea typeface="Arial"/>
                <a:cs typeface="Arial"/>
                <a:sym typeface="Arial"/>
              </a:rPr>
              <a:t>−i</a:t>
            </a:r>
            <a:r>
              <a:rPr b="0" lang="en-US" sz="3200" strike="noStrike">
                <a:latin typeface="Arial"/>
                <a:ea typeface="Arial"/>
                <a:cs typeface="Arial"/>
                <a:sym typeface="Arial"/>
              </a:rPr>
              <a:t> at a minimum</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The </a:t>
            </a:r>
            <a:r>
              <a:rPr b="0" i="0" lang="en-US" sz="2800" u="none" cap="none" strike="noStrike">
                <a:solidFill>
                  <a:srgbClr val="800000"/>
                </a:solidFill>
                <a:latin typeface="Arial"/>
                <a:ea typeface="Arial"/>
                <a:cs typeface="Arial"/>
                <a:sym typeface="Arial"/>
              </a:rPr>
              <a:t>minmax</a:t>
            </a:r>
            <a:r>
              <a:rPr b="0" i="0" lang="en-US" sz="2800" u="none" cap="none" strike="noStrike">
                <a:latin typeface="Arial"/>
                <a:ea typeface="Arial"/>
                <a:cs typeface="Arial"/>
                <a:sym typeface="Arial"/>
              </a:rPr>
              <a:t> value of player </a:t>
            </a:r>
            <a:r>
              <a:rPr b="1" i="1" lang="en-US" sz="2800" u="none" cap="none" strike="noStrike">
                <a:latin typeface="Arial"/>
                <a:ea typeface="Arial"/>
                <a:cs typeface="Arial"/>
                <a:sym typeface="Arial"/>
              </a:rPr>
              <a:t>−i</a:t>
            </a:r>
            <a:r>
              <a:rPr b="0" i="0" lang="en-US" sz="2800" u="none" cap="none" strike="noStrike">
                <a:latin typeface="Arial"/>
                <a:ea typeface="Arial"/>
                <a:cs typeface="Arial"/>
                <a:sym typeface="Arial"/>
              </a:rPr>
              <a:t> is that minimum </a:t>
            </a:r>
            <a:endParaRPr b="0" i="0" sz="28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440"/>
              <a:buFont typeface="Noto Sans Symbols"/>
              <a:buChar char="●"/>
            </a:pPr>
            <a:r>
              <a:rPr b="0" lang="en-US" sz="3200" strike="noStrike">
                <a:latin typeface="Arial"/>
                <a:ea typeface="Arial"/>
                <a:cs typeface="Arial"/>
                <a:sym typeface="Arial"/>
              </a:rPr>
              <a:t>The amount that one player can punish another </a:t>
            </a:r>
            <a:r>
              <a:rPr b="0" lang="en-US" sz="3200" u="sng" strike="noStrike">
                <a:latin typeface="Arial"/>
                <a:ea typeface="Arial"/>
                <a:cs typeface="Arial"/>
                <a:sym typeface="Arial"/>
              </a:rPr>
              <a:t>without regard for his own payoff</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1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en-US" sz="4400" strike="noStrike">
                <a:solidFill>
                  <a:srgbClr val="000000"/>
                </a:solidFill>
                <a:latin typeface="Arial"/>
                <a:ea typeface="Arial"/>
                <a:cs typeface="Arial"/>
                <a:sym typeface="Arial"/>
              </a:rPr>
              <a:t>Maxmin and minmax strategies</a:t>
            </a:r>
            <a:endParaRPr b="0" sz="4400" strike="noStrike">
              <a:latin typeface="Arial"/>
              <a:ea typeface="Arial"/>
              <a:cs typeface="Arial"/>
              <a:sym typeface="Arial"/>
            </a:endParaRPr>
          </a:p>
        </p:txBody>
      </p:sp>
      <p:sp>
        <p:nvSpPr>
          <p:cNvPr id="223" name="Google Shape;223;p32"/>
          <p:cNvSpPr txBox="1"/>
          <p:nvPr/>
        </p:nvSpPr>
        <p:spPr>
          <a:xfrm>
            <a:off x="504000" y="1769042"/>
            <a:ext cx="9071700" cy="1185300"/>
          </a:xfrm>
          <a:prstGeom prst="rect">
            <a:avLst/>
          </a:prstGeom>
          <a:noFill/>
          <a:ln>
            <a:noFill/>
          </a:ln>
        </p:spPr>
        <p:txBody>
          <a:bodyPr anchorCtr="0" anchor="t" bIns="0" lIns="0" spcFirstLastPara="1" rIns="0" wrap="square" tIns="0">
            <a:noAutofit/>
          </a:bodyPr>
          <a:lstStyle/>
          <a:p>
            <a:pPr indent="-323999" lvl="0" marL="431999"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In a two-player game, the </a:t>
            </a:r>
            <a:r>
              <a:rPr b="1" lang="en-US" sz="3200" strike="noStrike">
                <a:solidFill>
                  <a:srgbClr val="800000"/>
                </a:solidFill>
                <a:latin typeface="Arial"/>
                <a:ea typeface="Arial"/>
                <a:cs typeface="Arial"/>
                <a:sym typeface="Arial"/>
              </a:rPr>
              <a:t>minmax strategy </a:t>
            </a:r>
            <a:r>
              <a:rPr b="0" lang="en-US" sz="3200" strike="noStrike">
                <a:latin typeface="Arial"/>
                <a:ea typeface="Arial"/>
                <a:cs typeface="Arial"/>
                <a:sym typeface="Arial"/>
              </a:rPr>
              <a:t>for player </a:t>
            </a:r>
            <a:r>
              <a:rPr b="1" i="1" lang="en-US" sz="3200" strike="noStrike">
                <a:latin typeface="Arial"/>
                <a:ea typeface="Arial"/>
                <a:cs typeface="Arial"/>
                <a:sym typeface="Arial"/>
              </a:rPr>
              <a:t>i</a:t>
            </a:r>
            <a:r>
              <a:rPr b="0" lang="en-US" sz="3200" strike="noStrike">
                <a:latin typeface="Arial"/>
                <a:ea typeface="Arial"/>
                <a:cs typeface="Arial"/>
                <a:sym typeface="Arial"/>
              </a:rPr>
              <a:t> against player </a:t>
            </a:r>
            <a:r>
              <a:rPr b="1" i="1" lang="en-US" sz="3200" strike="noStrike">
                <a:latin typeface="Arial"/>
                <a:ea typeface="Arial"/>
                <a:cs typeface="Arial"/>
                <a:sym typeface="Arial"/>
              </a:rPr>
              <a:t>−i</a:t>
            </a:r>
            <a:r>
              <a:rPr b="0" lang="en-US" sz="3200" strike="noStrike">
                <a:latin typeface="Arial"/>
                <a:ea typeface="Arial"/>
                <a:cs typeface="Arial"/>
                <a:sym typeface="Arial"/>
              </a:rPr>
              <a:t> is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p:txBody>
      </p:sp>
      <p:pic>
        <p:nvPicPr>
          <p:cNvPr id="224" name="Google Shape;224;p32"/>
          <p:cNvPicPr preferRelativeResize="0"/>
          <p:nvPr/>
        </p:nvPicPr>
        <p:blipFill rotWithShape="1">
          <a:blip r:embed="rId3">
            <a:alphaModFix/>
          </a:blip>
          <a:srcRect b="0" l="0" r="0" t="0"/>
          <a:stretch/>
        </p:blipFill>
        <p:spPr>
          <a:xfrm>
            <a:off x="1620000" y="3060000"/>
            <a:ext cx="6604200" cy="640800"/>
          </a:xfrm>
          <a:prstGeom prst="rect">
            <a:avLst/>
          </a:prstGeom>
          <a:noFill/>
          <a:ln>
            <a:noFill/>
          </a:ln>
        </p:spPr>
      </p:pic>
      <p:pic>
        <p:nvPicPr>
          <p:cNvPr id="225" name="Google Shape;225;p32"/>
          <p:cNvPicPr preferRelativeResize="0"/>
          <p:nvPr/>
        </p:nvPicPr>
        <p:blipFill rotWithShape="1">
          <a:blip r:embed="rId4">
            <a:alphaModFix/>
          </a:blip>
          <a:srcRect b="0" l="0" r="0" t="0"/>
          <a:stretch/>
        </p:blipFill>
        <p:spPr>
          <a:xfrm>
            <a:off x="1654200" y="5274360"/>
            <a:ext cx="5724720" cy="591840"/>
          </a:xfrm>
          <a:prstGeom prst="rect">
            <a:avLst/>
          </a:prstGeom>
          <a:noFill/>
          <a:ln>
            <a:noFill/>
          </a:ln>
        </p:spPr>
      </p:pic>
      <p:sp>
        <p:nvSpPr>
          <p:cNvPr id="226" name="Google Shape;226;p32"/>
          <p:cNvSpPr txBox="1"/>
          <p:nvPr/>
        </p:nvSpPr>
        <p:spPr>
          <a:xfrm>
            <a:off x="503975" y="4139917"/>
            <a:ext cx="9071700" cy="917400"/>
          </a:xfrm>
          <a:prstGeom prst="rect">
            <a:avLst/>
          </a:prstGeom>
          <a:noFill/>
          <a:ln>
            <a:noFill/>
          </a:ln>
        </p:spPr>
        <p:txBody>
          <a:bodyPr anchorCtr="0" anchor="t" bIns="0" lIns="0" spcFirstLastPara="1" rIns="0" wrap="square" tIns="0">
            <a:noAutofit/>
          </a:bodyPr>
          <a:lstStyle/>
          <a:p>
            <a:pPr indent="-323999" lvl="0" marL="431999"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Player </a:t>
            </a:r>
            <a:r>
              <a:rPr b="1" i="1" lang="en-US" sz="3200" strike="noStrike">
                <a:latin typeface="Arial"/>
                <a:ea typeface="Arial"/>
                <a:cs typeface="Arial"/>
                <a:sym typeface="Arial"/>
              </a:rPr>
              <a:t>−i</a:t>
            </a:r>
            <a:r>
              <a:rPr b="0" lang="en-US" sz="3200" strike="noStrike">
                <a:latin typeface="Arial"/>
                <a:ea typeface="Arial"/>
                <a:cs typeface="Arial"/>
                <a:sym typeface="Arial"/>
              </a:rPr>
              <a:t>’s </a:t>
            </a:r>
            <a:r>
              <a:rPr b="1" lang="en-US" sz="3200" strike="noStrike">
                <a:solidFill>
                  <a:srgbClr val="800000"/>
                </a:solidFill>
                <a:latin typeface="Arial"/>
                <a:ea typeface="Arial"/>
                <a:cs typeface="Arial"/>
                <a:sym typeface="Arial"/>
              </a:rPr>
              <a:t>minmax value</a:t>
            </a:r>
            <a:r>
              <a:rPr b="0" lang="en-US" sz="3200" strike="noStrike">
                <a:latin typeface="Arial"/>
                <a:ea typeface="Arial"/>
                <a:cs typeface="Arial"/>
                <a:sym typeface="Arial"/>
              </a:rPr>
              <a:t> is </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2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latin typeface="Arial"/>
                <a:ea typeface="Arial"/>
                <a:cs typeface="Arial"/>
                <a:sym typeface="Arial"/>
              </a:rPr>
              <a:t>Other solution concepts</a:t>
            </a:r>
            <a:endParaRPr b="0" i="0" sz="4400" u="none" cap="none" strike="noStrike">
              <a:latin typeface="Arial"/>
              <a:ea typeface="Arial"/>
              <a:cs typeface="Arial"/>
              <a:sym typeface="Arial"/>
            </a:endParaRPr>
          </a:p>
        </p:txBody>
      </p:sp>
      <p:sp>
        <p:nvSpPr>
          <p:cNvPr id="69" name="Google Shape;69;p15"/>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We reason about multiplayer games using </a:t>
            </a:r>
            <a:r>
              <a:rPr b="0" i="0" lang="en-US" sz="3200" u="sng" cap="none" strike="noStrike">
                <a:solidFill>
                  <a:srgbClr val="800000"/>
                </a:solidFill>
                <a:latin typeface="Arial"/>
                <a:ea typeface="Arial"/>
                <a:cs typeface="Arial"/>
                <a:sym typeface="Arial"/>
              </a:rPr>
              <a:t>solution concepts</a:t>
            </a:r>
            <a:endParaRPr b="0" i="0" sz="3200" u="none" cap="none"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interesting subsets of the outcomes of a game </a:t>
            </a:r>
            <a:endParaRPr b="0" i="0" sz="28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While the most important solution concept is the </a:t>
            </a:r>
            <a:r>
              <a:rPr b="0" i="0" lang="en-US" sz="3200" u="sng" cap="none" strike="noStrike">
                <a:solidFill>
                  <a:srgbClr val="800000"/>
                </a:solidFill>
                <a:latin typeface="Arial"/>
                <a:ea typeface="Arial"/>
                <a:cs typeface="Arial"/>
                <a:sym typeface="Arial"/>
              </a:rPr>
              <a:t>Nash equilibrium</a:t>
            </a:r>
            <a:r>
              <a:rPr b="0" i="0" lang="en-US" sz="3200" u="none" cap="none" strike="noStrike">
                <a:latin typeface="Arial"/>
                <a:ea typeface="Arial"/>
                <a:cs typeface="Arial"/>
                <a:sym typeface="Arial"/>
              </a:rPr>
              <a:t>, there are also a large number of others</a:t>
            </a:r>
            <a:endParaRPr b="0" i="0" sz="32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0" st="0"/>
                                            </p:txEl>
                                          </p:spTgt>
                                        </p:tgtEl>
                                        <p:attrNameLst>
                                          <p:attrName>style.visibility</p:attrName>
                                        </p:attrNameLst>
                                      </p:cBhvr>
                                      <p:to>
                                        <p:strVal val="visible"/>
                                      </p:to>
                                    </p:set>
                                    <p:animEffect filter="fade" transition="in">
                                      <p:cBhvr>
                                        <p:cTn dur="1"/>
                                        <p:tgtEl>
                                          <p:spTgt spid="69">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1" st="1"/>
                                            </p:txEl>
                                          </p:spTgt>
                                        </p:tgtEl>
                                        <p:attrNameLst>
                                          <p:attrName>style.visibility</p:attrName>
                                        </p:attrNameLst>
                                      </p:cBhvr>
                                      <p:to>
                                        <p:strVal val="visible"/>
                                      </p:to>
                                    </p:set>
                                    <p:animEffect filter="fade" transition="in">
                                      <p:cBhvr>
                                        <p:cTn dur="1"/>
                                        <p:tgtEl>
                                          <p:spTgt spid="69">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9">
                                            <p:txEl>
                                              <p:pRg end="2" st="2"/>
                                            </p:txEl>
                                          </p:spTgt>
                                        </p:tgtEl>
                                        <p:attrNameLst>
                                          <p:attrName>style.visibility</p:attrName>
                                        </p:attrNameLst>
                                      </p:cBhvr>
                                      <p:to>
                                        <p:strVal val="visible"/>
                                      </p:to>
                                    </p:set>
                                    <p:animEffect filter="fade" transition="in">
                                      <p:cBhvr>
                                        <p:cTn dur="1"/>
                                        <p:tgtEl>
                                          <p:spTgt spid="69">
                                            <p:txEl>
                                              <p:pRg end="2" st="2"/>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en-US" sz="4400" strike="noStrike">
                <a:solidFill>
                  <a:srgbClr val="000000"/>
                </a:solidFill>
                <a:latin typeface="Arial"/>
                <a:ea typeface="Arial"/>
                <a:cs typeface="Arial"/>
                <a:sym typeface="Arial"/>
              </a:rPr>
              <a:t>Maxmin and minmax strategies</a:t>
            </a:r>
            <a:endParaRPr b="0" sz="4400" strike="noStrike">
              <a:latin typeface="Arial"/>
              <a:ea typeface="Arial"/>
              <a:cs typeface="Arial"/>
              <a:sym typeface="Arial"/>
            </a:endParaRPr>
          </a:p>
        </p:txBody>
      </p:sp>
      <p:sp>
        <p:nvSpPr>
          <p:cNvPr id="232" name="Google Shape;232;p33"/>
          <p:cNvSpPr txBox="1"/>
          <p:nvPr/>
        </p:nvSpPr>
        <p:spPr>
          <a:xfrm>
            <a:off x="504000" y="1769040"/>
            <a:ext cx="9071640" cy="47523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In </a:t>
            </a:r>
            <a:r>
              <a:rPr b="0" lang="en-US" sz="3200" strike="noStrike">
                <a:solidFill>
                  <a:srgbClr val="800000"/>
                </a:solidFill>
                <a:latin typeface="Arial"/>
                <a:ea typeface="Arial"/>
                <a:cs typeface="Arial"/>
                <a:sym typeface="Arial"/>
              </a:rPr>
              <a:t>n-player games</a:t>
            </a:r>
            <a:r>
              <a:rPr b="0" lang="en-US" sz="3200" strike="noStrike">
                <a:latin typeface="Arial"/>
                <a:ea typeface="Arial"/>
                <a:cs typeface="Arial"/>
                <a:sym typeface="Arial"/>
              </a:rPr>
              <a:t> with </a:t>
            </a:r>
            <a:r>
              <a:rPr b="1" i="1" lang="en-US" sz="3200" strike="noStrike">
                <a:latin typeface="Arial"/>
                <a:ea typeface="Arial"/>
                <a:cs typeface="Arial"/>
                <a:sym typeface="Arial"/>
              </a:rPr>
              <a:t>n &gt; 2</a:t>
            </a:r>
            <a:r>
              <a:rPr b="0" lang="en-US" sz="3200" strike="noStrike">
                <a:latin typeface="Arial"/>
                <a:ea typeface="Arial"/>
                <a:cs typeface="Arial"/>
                <a:sym typeface="Arial"/>
              </a:rPr>
              <a:t>, defining player </a:t>
            </a:r>
            <a:r>
              <a:rPr b="1" i="1" lang="en-US" sz="3200" strike="noStrike">
                <a:latin typeface="Arial"/>
                <a:ea typeface="Arial"/>
                <a:cs typeface="Arial"/>
                <a:sym typeface="Arial"/>
              </a:rPr>
              <a:t>i</a:t>
            </a:r>
            <a:r>
              <a:rPr b="0" lang="en-US" sz="3200" strike="noStrike">
                <a:latin typeface="Arial"/>
                <a:ea typeface="Arial"/>
                <a:cs typeface="Arial"/>
                <a:sym typeface="Arial"/>
              </a:rPr>
              <a:t>’s </a:t>
            </a:r>
            <a:r>
              <a:rPr b="0" lang="en-US" sz="3200" strike="noStrike">
                <a:solidFill>
                  <a:srgbClr val="800000"/>
                </a:solidFill>
                <a:latin typeface="Arial"/>
                <a:ea typeface="Arial"/>
                <a:cs typeface="Arial"/>
                <a:sym typeface="Arial"/>
              </a:rPr>
              <a:t>minmax</a:t>
            </a:r>
            <a:r>
              <a:rPr b="0" lang="en-US" sz="3200" strike="noStrike">
                <a:latin typeface="Arial"/>
                <a:ea typeface="Arial"/>
                <a:cs typeface="Arial"/>
                <a:sym typeface="Arial"/>
              </a:rPr>
              <a:t> strategy against player </a:t>
            </a:r>
            <a:r>
              <a:rPr b="1" i="1" lang="en-US" sz="3200" strike="noStrike">
                <a:latin typeface="Arial"/>
                <a:ea typeface="Arial"/>
                <a:cs typeface="Arial"/>
                <a:sym typeface="Arial"/>
              </a:rPr>
              <a:t>j</a:t>
            </a:r>
            <a:r>
              <a:rPr b="0" lang="en-US" sz="3200" strike="noStrike">
                <a:latin typeface="Arial"/>
                <a:ea typeface="Arial"/>
                <a:cs typeface="Arial"/>
                <a:sym typeface="Arial"/>
              </a:rPr>
              <a:t> is a bit more complicated</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Why?</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1" i="1" lang="en-US" sz="2800" u="none" cap="none" strike="noStrike">
                <a:latin typeface="Arial"/>
                <a:ea typeface="Arial"/>
                <a:cs typeface="Arial"/>
                <a:sym typeface="Arial"/>
              </a:rPr>
              <a:t>i</a:t>
            </a:r>
            <a:r>
              <a:rPr b="0" i="0" lang="en-US" sz="2800" u="none" cap="none" strike="noStrike">
                <a:latin typeface="Arial"/>
                <a:ea typeface="Arial"/>
                <a:cs typeface="Arial"/>
                <a:sym typeface="Arial"/>
              </a:rPr>
              <a:t> will not usually be able to guarantee that </a:t>
            </a:r>
            <a:r>
              <a:rPr b="1" i="1" lang="en-US" sz="2800" u="none" cap="none" strike="noStrike">
                <a:latin typeface="Arial"/>
                <a:ea typeface="Arial"/>
                <a:cs typeface="Arial"/>
                <a:sym typeface="Arial"/>
              </a:rPr>
              <a:t>j</a:t>
            </a:r>
            <a:r>
              <a:rPr b="0" i="0" lang="en-US" sz="2800" u="none" cap="none" strike="noStrike">
                <a:latin typeface="Arial"/>
                <a:ea typeface="Arial"/>
                <a:cs typeface="Arial"/>
                <a:sym typeface="Arial"/>
              </a:rPr>
              <a:t> achieves minimal payoff by acting unilaterally</a:t>
            </a:r>
            <a:endParaRPr b="0" i="0" sz="28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440"/>
              <a:buFont typeface="Noto Sans Symbols"/>
              <a:buChar char="●"/>
            </a:pPr>
            <a:r>
              <a:rPr b="0" lang="en-US" sz="3200" strike="noStrike">
                <a:latin typeface="Arial"/>
                <a:ea typeface="Arial"/>
                <a:cs typeface="Arial"/>
                <a:sym typeface="Arial"/>
              </a:rPr>
              <a:t>However, if we assume that all </a:t>
            </a:r>
            <a:r>
              <a:rPr b="1" i="1" lang="en-US" sz="3200" strike="noStrike">
                <a:latin typeface="Arial"/>
                <a:ea typeface="Arial"/>
                <a:cs typeface="Arial"/>
                <a:sym typeface="Arial"/>
              </a:rPr>
              <a:t>-i </a:t>
            </a:r>
            <a:r>
              <a:rPr b="0" lang="en-US" sz="3200" strike="noStrike">
                <a:latin typeface="Arial"/>
                <a:ea typeface="Arial"/>
                <a:cs typeface="Arial"/>
                <a:sym typeface="Arial"/>
              </a:rPr>
              <a:t>players </a:t>
            </a:r>
            <a:r>
              <a:rPr b="0" lang="en-US" sz="3200" u="sng" strike="noStrike">
                <a:latin typeface="Arial"/>
                <a:ea typeface="Arial"/>
                <a:cs typeface="Arial"/>
                <a:sym typeface="Arial"/>
              </a:rPr>
              <a:t>choose</a:t>
            </a:r>
            <a:r>
              <a:rPr b="0" lang="en-US" sz="3200" strike="noStrike">
                <a:latin typeface="Arial"/>
                <a:ea typeface="Arial"/>
                <a:cs typeface="Arial"/>
                <a:sym typeface="Arial"/>
              </a:rPr>
              <a:t> to “gang up” on </a:t>
            </a:r>
            <a:r>
              <a:rPr b="1" i="1" lang="en-US" sz="3200" strike="noStrike">
                <a:latin typeface="Arial"/>
                <a:ea typeface="Arial"/>
                <a:cs typeface="Arial"/>
                <a:sym typeface="Arial"/>
              </a:rPr>
              <a:t>j</a:t>
            </a:r>
            <a:r>
              <a:rPr b="0" lang="en-US" sz="3200" strike="noStrike">
                <a:latin typeface="Arial"/>
                <a:ea typeface="Arial"/>
                <a:cs typeface="Arial"/>
                <a:sym typeface="Arial"/>
              </a:rPr>
              <a:t>,</a:t>
            </a:r>
            <a:r>
              <a:rPr b="1" i="1" lang="en-US" sz="3200" strike="noStrike">
                <a:latin typeface="Arial"/>
                <a:ea typeface="Arial"/>
                <a:cs typeface="Arial"/>
                <a:sym typeface="Arial"/>
              </a:rPr>
              <a:t> </a:t>
            </a:r>
            <a:r>
              <a:rPr b="0" lang="en-US" sz="3200" strike="noStrike">
                <a:latin typeface="Arial"/>
                <a:ea typeface="Arial"/>
                <a:cs typeface="Arial"/>
                <a:sym typeface="Arial"/>
              </a:rPr>
              <a:t>then we can define </a:t>
            </a:r>
            <a:r>
              <a:rPr b="0" lang="en-US" sz="3200" strike="noStrike">
                <a:solidFill>
                  <a:srgbClr val="800000"/>
                </a:solidFill>
                <a:latin typeface="Arial"/>
                <a:ea typeface="Arial"/>
                <a:cs typeface="Arial"/>
                <a:sym typeface="Arial"/>
              </a:rPr>
              <a:t>minmax</a:t>
            </a:r>
            <a:r>
              <a:rPr b="0" lang="en-US" sz="3200" strike="noStrike">
                <a:latin typeface="Arial"/>
                <a:ea typeface="Arial"/>
                <a:cs typeface="Arial"/>
                <a:sym typeface="Arial"/>
              </a:rPr>
              <a:t> strategies for the n-player case</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6" name="Shape 236"/>
        <p:cNvGrpSpPr/>
        <p:nvPr/>
      </p:nvGrpSpPr>
      <p:grpSpPr>
        <a:xfrm>
          <a:off x="0" y="0"/>
          <a:ext cx="0" cy="0"/>
          <a:chOff x="0" y="0"/>
          <a:chExt cx="0" cy="0"/>
        </a:xfrm>
      </p:grpSpPr>
      <p:sp>
        <p:nvSpPr>
          <p:cNvPr id="237" name="Google Shape;237;p3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en-US" sz="4400" strike="noStrike">
                <a:solidFill>
                  <a:srgbClr val="000000"/>
                </a:solidFill>
                <a:latin typeface="Arial"/>
                <a:ea typeface="Arial"/>
                <a:cs typeface="Arial"/>
                <a:sym typeface="Arial"/>
              </a:rPr>
              <a:t>Maxmin and minmax strategies</a:t>
            </a:r>
            <a:endParaRPr b="0" sz="4400" strike="noStrike">
              <a:latin typeface="Arial"/>
              <a:ea typeface="Arial"/>
              <a:cs typeface="Arial"/>
              <a:sym typeface="Arial"/>
            </a:endParaRPr>
          </a:p>
        </p:txBody>
      </p:sp>
      <p:sp>
        <p:nvSpPr>
          <p:cNvPr id="238" name="Google Shape;238;p34"/>
          <p:cNvSpPr txBox="1"/>
          <p:nvPr/>
        </p:nvSpPr>
        <p:spPr>
          <a:xfrm>
            <a:off x="504000" y="1769044"/>
            <a:ext cx="9071700" cy="16692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In an n-player game, the </a:t>
            </a:r>
            <a:r>
              <a:rPr b="1" lang="en-US" sz="3200" strike="noStrike">
                <a:solidFill>
                  <a:srgbClr val="800000"/>
                </a:solidFill>
                <a:latin typeface="Arial"/>
                <a:ea typeface="Arial"/>
                <a:cs typeface="Arial"/>
                <a:sym typeface="Arial"/>
              </a:rPr>
              <a:t>minmax strategy </a:t>
            </a:r>
            <a:r>
              <a:rPr b="0" lang="en-US" sz="3200" strike="noStrike">
                <a:latin typeface="Arial"/>
                <a:ea typeface="Arial"/>
                <a:cs typeface="Arial"/>
                <a:sym typeface="Arial"/>
              </a:rPr>
              <a:t>for player </a:t>
            </a:r>
            <a:r>
              <a:rPr b="1" i="1" lang="en-US" sz="3200" strike="noStrike">
                <a:latin typeface="Arial"/>
                <a:ea typeface="Arial"/>
                <a:cs typeface="Arial"/>
                <a:sym typeface="Arial"/>
              </a:rPr>
              <a:t>i</a:t>
            </a:r>
            <a:r>
              <a:rPr b="0" lang="en-US" sz="3200" strike="noStrike">
                <a:latin typeface="Arial"/>
                <a:ea typeface="Arial"/>
                <a:cs typeface="Arial"/>
                <a:sym typeface="Arial"/>
              </a:rPr>
              <a:t> against player </a:t>
            </a:r>
            <a:r>
              <a:rPr b="1" i="1" lang="en-US" sz="3200" strike="noStrike">
                <a:latin typeface="Arial"/>
                <a:ea typeface="Arial"/>
                <a:cs typeface="Arial"/>
                <a:sym typeface="Arial"/>
              </a:rPr>
              <a:t>j ≠ i</a:t>
            </a:r>
            <a:r>
              <a:rPr b="0" lang="en-US" sz="3200" strike="noStrike">
                <a:latin typeface="Arial"/>
                <a:ea typeface="Arial"/>
                <a:cs typeface="Arial"/>
                <a:sym typeface="Arial"/>
              </a:rPr>
              <a:t> is </a:t>
            </a:r>
            <a:r>
              <a:rPr b="1" i="1" lang="en-US" sz="3200" strike="noStrike">
                <a:latin typeface="Arial"/>
                <a:ea typeface="Arial"/>
                <a:cs typeface="Arial"/>
                <a:sym typeface="Arial"/>
              </a:rPr>
              <a:t>i</a:t>
            </a:r>
            <a:r>
              <a:rPr b="0" lang="en-US" sz="3200" strike="noStrike">
                <a:latin typeface="Arial"/>
                <a:ea typeface="Arial"/>
                <a:cs typeface="Arial"/>
                <a:sym typeface="Arial"/>
              </a:rPr>
              <a:t>’s component of the mixed-strategy profile </a:t>
            </a:r>
            <a:r>
              <a:rPr b="1" i="1" lang="en-US" sz="3200" strike="noStrike">
                <a:latin typeface="Arial"/>
                <a:ea typeface="Arial"/>
                <a:cs typeface="Arial"/>
                <a:sym typeface="Arial"/>
              </a:rPr>
              <a:t>s</a:t>
            </a:r>
            <a:r>
              <a:rPr b="1" baseline="-25000" i="1" lang="en-US" sz="3200" strike="noStrike">
                <a:latin typeface="Arial"/>
                <a:ea typeface="Arial"/>
                <a:cs typeface="Arial"/>
                <a:sym typeface="Arial"/>
              </a:rPr>
              <a:t>−j </a:t>
            </a:r>
            <a:r>
              <a:rPr b="0" lang="en-US" sz="3200" strike="noStrike">
                <a:latin typeface="Arial"/>
                <a:ea typeface="Arial"/>
                <a:cs typeface="Arial"/>
                <a:sym typeface="Arial"/>
              </a:rPr>
              <a:t>in the expression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0" lvl="0" marL="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p:txBody>
      </p:sp>
      <p:pic>
        <p:nvPicPr>
          <p:cNvPr id="239" name="Google Shape;239;p34"/>
          <p:cNvPicPr preferRelativeResize="0"/>
          <p:nvPr/>
        </p:nvPicPr>
        <p:blipFill rotWithShape="1">
          <a:blip r:embed="rId3">
            <a:alphaModFix/>
          </a:blip>
          <a:srcRect b="0" l="0" r="0" t="0"/>
          <a:stretch/>
        </p:blipFill>
        <p:spPr>
          <a:xfrm>
            <a:off x="2363760" y="6200640"/>
            <a:ext cx="5529600" cy="608040"/>
          </a:xfrm>
          <a:prstGeom prst="rect">
            <a:avLst/>
          </a:prstGeom>
          <a:noFill/>
          <a:ln>
            <a:noFill/>
          </a:ln>
        </p:spPr>
      </p:pic>
      <p:pic>
        <p:nvPicPr>
          <p:cNvPr id="240" name="Google Shape;240;p34"/>
          <p:cNvPicPr preferRelativeResize="0"/>
          <p:nvPr/>
        </p:nvPicPr>
        <p:blipFill rotWithShape="1">
          <a:blip r:embed="rId4">
            <a:alphaModFix/>
          </a:blip>
          <a:srcRect b="0" l="0" r="0" t="0"/>
          <a:stretch/>
        </p:blipFill>
        <p:spPr>
          <a:xfrm>
            <a:off x="2166120" y="3549960"/>
            <a:ext cx="6474240" cy="738000"/>
          </a:xfrm>
          <a:prstGeom prst="rect">
            <a:avLst/>
          </a:prstGeom>
          <a:noFill/>
          <a:ln>
            <a:noFill/>
          </a:ln>
        </p:spPr>
      </p:pic>
      <p:sp>
        <p:nvSpPr>
          <p:cNvPr id="241" name="Google Shape;241;p34"/>
          <p:cNvSpPr txBox="1"/>
          <p:nvPr/>
        </p:nvSpPr>
        <p:spPr>
          <a:xfrm>
            <a:off x="503975" y="4475843"/>
            <a:ext cx="9071700" cy="1569300"/>
          </a:xfrm>
          <a:prstGeom prst="rect">
            <a:avLst/>
          </a:prstGeom>
          <a:noFill/>
          <a:ln>
            <a:noFill/>
          </a:ln>
        </p:spPr>
        <p:txBody>
          <a:bodyPr anchorCtr="0" anchor="t" bIns="0" lIns="0" spcFirstLastPara="1" rIns="0" wrap="square" tIns="0">
            <a:noAutofit/>
          </a:bodyPr>
          <a:lstStyle/>
          <a:p>
            <a:pPr indent="-323999" lvl="0" marL="431999"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where </a:t>
            </a:r>
            <a:r>
              <a:rPr b="1" i="1" lang="en-US" sz="3200" strike="noStrike">
                <a:latin typeface="Arial"/>
                <a:ea typeface="Arial"/>
                <a:cs typeface="Arial"/>
                <a:sym typeface="Arial"/>
              </a:rPr>
              <a:t>−j</a:t>
            </a:r>
            <a:r>
              <a:rPr b="0" lang="en-US" sz="3200" strike="noStrike">
                <a:latin typeface="Arial"/>
                <a:ea typeface="Arial"/>
                <a:cs typeface="Arial"/>
                <a:sym typeface="Arial"/>
              </a:rPr>
              <a:t> denotes the set of players other than </a:t>
            </a:r>
            <a:r>
              <a:rPr b="1" i="1" lang="en-US" sz="3200" strike="noStrike">
                <a:latin typeface="Arial"/>
                <a:ea typeface="Arial"/>
                <a:cs typeface="Arial"/>
                <a:sym typeface="Arial"/>
              </a:rPr>
              <a:t>j</a:t>
            </a:r>
            <a:endParaRPr b="0" sz="3200" strike="noStrike">
              <a:latin typeface="Arial"/>
              <a:ea typeface="Arial"/>
              <a:cs typeface="Arial"/>
              <a:sym typeface="Arial"/>
            </a:endParaRPr>
          </a:p>
          <a:p>
            <a:pPr indent="-323999" lvl="0" marL="431999"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The </a:t>
            </a:r>
            <a:r>
              <a:rPr b="1" lang="en-US" sz="3200" strike="noStrike">
                <a:solidFill>
                  <a:srgbClr val="800000"/>
                </a:solidFill>
                <a:latin typeface="Arial"/>
                <a:ea typeface="Arial"/>
                <a:cs typeface="Arial"/>
                <a:sym typeface="Arial"/>
              </a:rPr>
              <a:t>minmax value</a:t>
            </a:r>
            <a:r>
              <a:rPr b="0" lang="en-US" sz="3200" strike="noStrike">
                <a:latin typeface="Arial"/>
                <a:ea typeface="Arial"/>
                <a:cs typeface="Arial"/>
                <a:sym typeface="Arial"/>
              </a:rPr>
              <a:t> for player </a:t>
            </a:r>
            <a:r>
              <a:rPr b="1" i="1" lang="en-US" sz="3200" strike="noStrike">
                <a:latin typeface="Arial"/>
                <a:ea typeface="Arial"/>
                <a:cs typeface="Arial"/>
                <a:sym typeface="Arial"/>
              </a:rPr>
              <a:t>j</a:t>
            </a:r>
            <a:r>
              <a:rPr b="0" lang="en-US" sz="3200" strike="noStrike">
                <a:latin typeface="Arial"/>
                <a:ea typeface="Arial"/>
                <a:cs typeface="Arial"/>
                <a:sym typeface="Arial"/>
              </a:rPr>
              <a:t> is</a:t>
            </a:r>
            <a:endParaRPr b="0" sz="3200" strike="noStrike">
              <a:latin typeface="Arial"/>
              <a:ea typeface="Arial"/>
              <a:cs typeface="Arial"/>
              <a:sym typeface="Arial"/>
            </a:endParaRPr>
          </a:p>
          <a:p>
            <a:pPr indent="-232559" lvl="0" marL="431999"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3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en-US" sz="4400" strike="noStrike">
                <a:solidFill>
                  <a:srgbClr val="000000"/>
                </a:solidFill>
                <a:latin typeface="Arial"/>
                <a:ea typeface="Arial"/>
                <a:cs typeface="Arial"/>
                <a:sym typeface="Arial"/>
              </a:rPr>
              <a:t>Maxmin and minmax strategies</a:t>
            </a:r>
            <a:endParaRPr b="0" sz="4400" strike="noStrike">
              <a:latin typeface="Arial"/>
              <a:ea typeface="Arial"/>
              <a:cs typeface="Arial"/>
              <a:sym typeface="Arial"/>
            </a:endParaRPr>
          </a:p>
        </p:txBody>
      </p:sp>
      <p:sp>
        <p:nvSpPr>
          <p:cNvPr id="247" name="Google Shape;247;p35"/>
          <p:cNvSpPr txBox="1"/>
          <p:nvPr/>
        </p:nvSpPr>
        <p:spPr>
          <a:xfrm>
            <a:off x="504000" y="1769040"/>
            <a:ext cx="9071640" cy="47523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1" lang="en-US" sz="3200" strike="noStrike">
                <a:solidFill>
                  <a:srgbClr val="FF3333"/>
                </a:solidFill>
                <a:latin typeface="Arial"/>
                <a:ea typeface="Arial"/>
                <a:cs typeface="Arial"/>
                <a:sym typeface="Arial"/>
              </a:rPr>
              <a:t>Minmax Theorem </a:t>
            </a:r>
            <a:r>
              <a:rPr b="0" lang="en-US" sz="3200" strike="noStrike">
                <a:solidFill>
                  <a:srgbClr val="000000"/>
                </a:solidFill>
                <a:latin typeface="Arial"/>
                <a:ea typeface="Arial"/>
                <a:cs typeface="Arial"/>
                <a:sym typeface="Arial"/>
              </a:rPr>
              <a:t>(von Neumann, 1928)</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Let </a:t>
            </a:r>
            <a:r>
              <a:rPr b="1" i="1" lang="en-US" sz="2800" u="none" cap="none" strike="noStrike">
                <a:latin typeface="Arial"/>
                <a:ea typeface="Arial"/>
                <a:cs typeface="Arial"/>
                <a:sym typeface="Arial"/>
              </a:rPr>
              <a:t>G</a:t>
            </a:r>
            <a:r>
              <a:rPr b="0" i="0" lang="en-US" sz="2800" u="none" cap="none" strike="noStrike">
                <a:latin typeface="Arial"/>
                <a:ea typeface="Arial"/>
                <a:cs typeface="Arial"/>
                <a:sym typeface="Arial"/>
              </a:rPr>
              <a:t> be any finite </a:t>
            </a:r>
            <a:r>
              <a:rPr b="0" i="0" lang="en-US" sz="2800" u="sng" cap="none" strike="noStrike">
                <a:latin typeface="Arial"/>
                <a:ea typeface="Arial"/>
                <a:cs typeface="Arial"/>
                <a:sym typeface="Arial"/>
              </a:rPr>
              <a:t>two-player zero-sum</a:t>
            </a:r>
            <a:r>
              <a:rPr b="0" i="0" lang="en-US" sz="2800" u="none" cap="none" strike="noStrike">
                <a:latin typeface="Arial"/>
                <a:ea typeface="Arial"/>
                <a:cs typeface="Arial"/>
                <a:sym typeface="Arial"/>
              </a:rPr>
              <a:t> game</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For each player </a:t>
            </a:r>
            <a:r>
              <a:rPr b="1" i="1" lang="en-US" sz="2800" u="none" cap="none" strike="noStrike">
                <a:latin typeface="Arial"/>
                <a:ea typeface="Arial"/>
                <a:cs typeface="Arial"/>
                <a:sym typeface="Arial"/>
              </a:rPr>
              <a:t>i</a:t>
            </a:r>
            <a:r>
              <a:rPr b="0" i="0" lang="en-US" sz="2800" u="none" cap="none" strike="noStrike">
                <a:latin typeface="Arial"/>
                <a:ea typeface="Arial"/>
                <a:cs typeface="Arial"/>
                <a:sym typeface="Arial"/>
              </a:rPr>
              <a:t>, </a:t>
            </a:r>
            <a:r>
              <a:rPr b="1" i="1" lang="en-US" sz="2800" u="none" cap="none" strike="noStrike">
                <a:latin typeface="Arial"/>
                <a:ea typeface="Arial"/>
                <a:cs typeface="Arial"/>
                <a:sym typeface="Arial"/>
              </a:rPr>
              <a:t>i</a:t>
            </a:r>
            <a:r>
              <a:rPr b="0" i="0" lang="en-US" sz="2800" u="none" cap="none" strike="noStrike">
                <a:latin typeface="Arial"/>
                <a:ea typeface="Arial"/>
                <a:cs typeface="Arial"/>
                <a:sym typeface="Arial"/>
              </a:rPr>
              <a:t>’s expected utility in any Nash equilibrium </a:t>
            </a:r>
            <a:endParaRPr b="0" i="0" sz="2800" u="none" cap="none" strike="noStrike">
              <a:latin typeface="Arial"/>
              <a:ea typeface="Arial"/>
              <a:cs typeface="Arial"/>
              <a:sym typeface="Arial"/>
            </a:endParaRPr>
          </a:p>
          <a:p>
            <a:pPr indent="0" lvl="0" marL="1371600" marR="0" rtl="0" algn="l">
              <a:spcBef>
                <a:spcPts val="1134"/>
              </a:spcBef>
              <a:spcAft>
                <a:spcPts val="0"/>
              </a:spcAft>
              <a:buNone/>
            </a:pPr>
            <a:r>
              <a:rPr b="0" i="0" lang="en-US" sz="2400" u="none" cap="none" strike="noStrike">
                <a:latin typeface="Arial"/>
                <a:ea typeface="Arial"/>
                <a:cs typeface="Arial"/>
                <a:sym typeface="Arial"/>
              </a:rPr>
              <a:t>= </a:t>
            </a:r>
            <a:r>
              <a:rPr b="1" i="1" lang="en-US" sz="2400" u="none" cap="none" strike="noStrike">
                <a:latin typeface="Arial"/>
                <a:ea typeface="Arial"/>
                <a:cs typeface="Arial"/>
                <a:sym typeface="Arial"/>
              </a:rPr>
              <a:t>i</a:t>
            </a:r>
            <a:r>
              <a:rPr b="0" i="0" lang="en-US" sz="2400" u="none" cap="none" strike="noStrike">
                <a:latin typeface="Arial"/>
                <a:ea typeface="Arial"/>
                <a:cs typeface="Arial"/>
                <a:sym typeface="Arial"/>
              </a:rPr>
              <a:t>’s </a:t>
            </a:r>
            <a:r>
              <a:rPr b="0" i="0" lang="en-US" sz="2400" u="none" cap="none" strike="noStrike">
                <a:solidFill>
                  <a:srgbClr val="800000"/>
                </a:solidFill>
                <a:latin typeface="Arial"/>
                <a:ea typeface="Arial"/>
                <a:cs typeface="Arial"/>
                <a:sym typeface="Arial"/>
              </a:rPr>
              <a:t>maxmin</a:t>
            </a:r>
            <a:r>
              <a:rPr b="0" i="0" lang="en-US" sz="2400" u="none" cap="none" strike="noStrike">
                <a:latin typeface="Arial"/>
                <a:ea typeface="Arial"/>
                <a:cs typeface="Arial"/>
                <a:sym typeface="Arial"/>
              </a:rPr>
              <a:t> value</a:t>
            </a:r>
            <a:endParaRPr b="0" i="0" sz="2400" u="none" cap="none" strike="noStrike">
              <a:latin typeface="Arial"/>
              <a:ea typeface="Arial"/>
              <a:cs typeface="Arial"/>
              <a:sym typeface="Arial"/>
            </a:endParaRPr>
          </a:p>
          <a:p>
            <a:pPr indent="0" lvl="0" marL="1371600" marR="0" rtl="0" algn="l">
              <a:spcBef>
                <a:spcPts val="850"/>
              </a:spcBef>
              <a:spcAft>
                <a:spcPts val="0"/>
              </a:spcAft>
              <a:buNone/>
            </a:pPr>
            <a:r>
              <a:rPr b="0" i="0" lang="en-US" sz="2400" u="none" cap="none" strike="noStrike">
                <a:latin typeface="Arial"/>
                <a:ea typeface="Arial"/>
                <a:cs typeface="Arial"/>
                <a:sym typeface="Arial"/>
              </a:rPr>
              <a:t>= </a:t>
            </a:r>
            <a:r>
              <a:rPr b="1" i="1" lang="en-US" sz="2400" u="none" cap="none" strike="noStrike">
                <a:latin typeface="Arial"/>
                <a:ea typeface="Arial"/>
                <a:cs typeface="Arial"/>
                <a:sym typeface="Arial"/>
              </a:rPr>
              <a:t>i</a:t>
            </a:r>
            <a:r>
              <a:rPr b="0" i="0" lang="en-US" sz="2400" u="none" cap="none" strike="noStrike">
                <a:latin typeface="Arial"/>
                <a:ea typeface="Arial"/>
                <a:cs typeface="Arial"/>
                <a:sym typeface="Arial"/>
              </a:rPr>
              <a:t>’s </a:t>
            </a:r>
            <a:r>
              <a:rPr b="0" i="0" lang="en-US" sz="2400" u="none" cap="none" strike="noStrike">
                <a:solidFill>
                  <a:srgbClr val="800000"/>
                </a:solidFill>
                <a:latin typeface="Arial"/>
                <a:ea typeface="Arial"/>
                <a:cs typeface="Arial"/>
                <a:sym typeface="Arial"/>
              </a:rPr>
              <a:t>minmax</a:t>
            </a:r>
            <a:r>
              <a:rPr b="0" i="0" lang="en-US" sz="2400" u="none" cap="none" strike="noStrike">
                <a:latin typeface="Arial"/>
                <a:ea typeface="Arial"/>
                <a:cs typeface="Arial"/>
                <a:sym typeface="Arial"/>
              </a:rPr>
              <a:t> value</a:t>
            </a:r>
            <a:endParaRPr b="0" i="0" sz="2400" u="none" cap="none" strike="noStrike">
              <a:latin typeface="Arial"/>
              <a:ea typeface="Arial"/>
              <a:cs typeface="Arial"/>
              <a:sym typeface="Arial"/>
            </a:endParaRPr>
          </a:p>
          <a:p>
            <a:pPr indent="-255419" lvl="1" marL="864000" marR="0" rtl="0" algn="l">
              <a:spcBef>
                <a:spcPts val="850"/>
              </a:spcBef>
              <a:spcAft>
                <a:spcPts val="0"/>
              </a:spcAft>
              <a:buClr>
                <a:srgbClr val="000000"/>
              </a:buClr>
              <a:buSzPts val="1080"/>
              <a:buFont typeface="Noto Sans Symbols"/>
              <a:buNone/>
            </a:pPr>
            <a:r>
              <a:t/>
            </a:r>
            <a:endParaRPr b="0" i="0" sz="2400" u="none" cap="none" strike="noStrike">
              <a:latin typeface="Arial"/>
              <a:ea typeface="Arial"/>
              <a:cs typeface="Arial"/>
              <a:sym typeface="Arial"/>
            </a:endParaRPr>
          </a:p>
          <a:p>
            <a:pPr indent="-255420" lvl="0" marL="432000" marR="0" rtl="0" algn="l">
              <a:spcBef>
                <a:spcPts val="1134"/>
              </a:spcBef>
              <a:spcAft>
                <a:spcPts val="0"/>
              </a:spcAft>
              <a:buClr>
                <a:srgbClr val="000000"/>
              </a:buClr>
              <a:buSzPts val="1080"/>
              <a:buFont typeface="Noto Sans Symbols"/>
              <a:buNone/>
            </a:pPr>
            <a:r>
              <a:t/>
            </a:r>
            <a:endParaRPr b="0" sz="24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5" st="5"/>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47">
                                            <p:txEl>
                                              <p:pRg end="6" st="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en-US" sz="4400" strike="noStrike">
                <a:solidFill>
                  <a:srgbClr val="000000"/>
                </a:solidFill>
                <a:latin typeface="Arial"/>
                <a:ea typeface="Arial"/>
                <a:cs typeface="Arial"/>
                <a:sym typeface="Arial"/>
              </a:rPr>
              <a:t>Maxmin and minmax strategies</a:t>
            </a:r>
            <a:endParaRPr b="0" sz="4400" strike="noStrike">
              <a:latin typeface="Arial"/>
              <a:ea typeface="Arial"/>
              <a:cs typeface="Arial"/>
              <a:sym typeface="Arial"/>
            </a:endParaRPr>
          </a:p>
        </p:txBody>
      </p:sp>
      <p:sp>
        <p:nvSpPr>
          <p:cNvPr id="253" name="Google Shape;253;p36"/>
          <p:cNvSpPr txBox="1"/>
          <p:nvPr/>
        </p:nvSpPr>
        <p:spPr>
          <a:xfrm>
            <a:off x="504000" y="1769040"/>
            <a:ext cx="9071640" cy="47523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In two players zero sum game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The </a:t>
            </a:r>
            <a:r>
              <a:rPr b="0" i="0" lang="en-US" sz="2800" u="none" cap="none" strike="noStrike">
                <a:solidFill>
                  <a:srgbClr val="800000"/>
                </a:solidFill>
                <a:latin typeface="Arial"/>
                <a:ea typeface="Arial"/>
                <a:cs typeface="Arial"/>
                <a:sym typeface="Arial"/>
              </a:rPr>
              <a:t>maxmin</a:t>
            </a:r>
            <a:r>
              <a:rPr b="0" i="0" lang="en-US" sz="2800" u="none" cap="none" strike="noStrike">
                <a:latin typeface="Arial"/>
                <a:ea typeface="Arial"/>
                <a:cs typeface="Arial"/>
                <a:sym typeface="Arial"/>
              </a:rPr>
              <a:t> value for player </a:t>
            </a:r>
            <a:r>
              <a:rPr b="1" i="1" lang="en-US" sz="2800" u="none" cap="none" strike="noStrike">
                <a:latin typeface="Arial"/>
                <a:ea typeface="Arial"/>
                <a:cs typeface="Arial"/>
                <a:sym typeface="Arial"/>
              </a:rPr>
              <a:t>1</a:t>
            </a:r>
            <a:r>
              <a:rPr b="0" i="0" lang="en-US" sz="2800" u="none" cap="none" strike="noStrike">
                <a:latin typeface="Arial"/>
                <a:ea typeface="Arial"/>
                <a:cs typeface="Arial"/>
                <a:sym typeface="Arial"/>
              </a:rPr>
              <a:t> is called the </a:t>
            </a:r>
            <a:r>
              <a:rPr b="0" i="0" lang="en-US" sz="2800" u="none" cap="none" strike="noStrike">
                <a:solidFill>
                  <a:srgbClr val="800000"/>
                </a:solidFill>
                <a:latin typeface="Arial"/>
                <a:ea typeface="Arial"/>
                <a:cs typeface="Arial"/>
                <a:sym typeface="Arial"/>
              </a:rPr>
              <a:t>value of the game</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For both players, the set of </a:t>
            </a:r>
            <a:r>
              <a:rPr b="0" i="0" lang="en-US" sz="2800" u="none" cap="none" strike="noStrike">
                <a:solidFill>
                  <a:srgbClr val="800000"/>
                </a:solidFill>
                <a:latin typeface="Arial"/>
                <a:ea typeface="Arial"/>
                <a:cs typeface="Arial"/>
                <a:sym typeface="Arial"/>
              </a:rPr>
              <a:t>maxmin strategies</a:t>
            </a:r>
            <a:r>
              <a:rPr b="0" i="0" lang="en-US" sz="2800" u="none" cap="none" strike="noStrike">
                <a:latin typeface="Arial"/>
                <a:ea typeface="Arial"/>
                <a:cs typeface="Arial"/>
                <a:sym typeface="Arial"/>
              </a:rPr>
              <a:t> coincides with the set of </a:t>
            </a:r>
            <a:r>
              <a:rPr b="0" i="0" lang="en-US" sz="2800" u="none" cap="none" strike="noStrike">
                <a:solidFill>
                  <a:srgbClr val="800000"/>
                </a:solidFill>
                <a:latin typeface="Arial"/>
                <a:ea typeface="Arial"/>
                <a:cs typeface="Arial"/>
                <a:sym typeface="Arial"/>
              </a:rPr>
              <a:t>minmax strategies</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Any </a:t>
            </a:r>
            <a:r>
              <a:rPr b="0" i="0" lang="en-US" sz="2800" u="none" cap="none" strike="noStrike">
                <a:solidFill>
                  <a:srgbClr val="800000"/>
                </a:solidFill>
                <a:latin typeface="Arial"/>
                <a:ea typeface="Arial"/>
                <a:cs typeface="Arial"/>
                <a:sym typeface="Arial"/>
              </a:rPr>
              <a:t>maxmin</a:t>
            </a:r>
            <a:r>
              <a:rPr b="0" i="0" lang="en-US" sz="2800" u="none" cap="none" strike="noStrike">
                <a:latin typeface="Arial"/>
                <a:ea typeface="Arial"/>
                <a:cs typeface="Arial"/>
                <a:sym typeface="Arial"/>
              </a:rPr>
              <a:t> strategy profile (or, equivalently, </a:t>
            </a:r>
            <a:r>
              <a:rPr b="0" i="0" lang="en-US" sz="2800" u="none" cap="none" strike="noStrike">
                <a:solidFill>
                  <a:srgbClr val="800000"/>
                </a:solidFill>
                <a:latin typeface="Arial"/>
                <a:ea typeface="Arial"/>
                <a:cs typeface="Arial"/>
                <a:sym typeface="Arial"/>
              </a:rPr>
              <a:t>minmax</a:t>
            </a:r>
            <a:r>
              <a:rPr b="0" i="0" lang="en-US" sz="2800" u="none" cap="none" strike="noStrike">
                <a:latin typeface="Arial"/>
                <a:ea typeface="Arial"/>
                <a:cs typeface="Arial"/>
                <a:sym typeface="Arial"/>
              </a:rPr>
              <a:t> strategy profile) is a Nash equilibrium </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3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en-US" sz="4400" strike="noStrike">
                <a:solidFill>
                  <a:srgbClr val="000000"/>
                </a:solidFill>
                <a:latin typeface="Arial"/>
                <a:ea typeface="Arial"/>
                <a:cs typeface="Arial"/>
                <a:sym typeface="Arial"/>
              </a:rPr>
              <a:t>Maxmin and minmax strategies</a:t>
            </a:r>
            <a:endParaRPr b="0" sz="4400" strike="noStrike">
              <a:latin typeface="Arial"/>
              <a:ea typeface="Arial"/>
              <a:cs typeface="Arial"/>
              <a:sym typeface="Arial"/>
            </a:endParaRPr>
          </a:p>
        </p:txBody>
      </p:sp>
      <p:pic>
        <p:nvPicPr>
          <p:cNvPr id="259" name="Google Shape;259;p37"/>
          <p:cNvPicPr preferRelativeResize="0"/>
          <p:nvPr/>
        </p:nvPicPr>
        <p:blipFill rotWithShape="1">
          <a:blip r:embed="rId3">
            <a:alphaModFix/>
          </a:blip>
          <a:srcRect b="0" l="0" r="0" t="0"/>
          <a:stretch/>
        </p:blipFill>
        <p:spPr>
          <a:xfrm>
            <a:off x="4780080" y="2880000"/>
            <a:ext cx="4939920" cy="4369320"/>
          </a:xfrm>
          <a:prstGeom prst="rect">
            <a:avLst/>
          </a:prstGeom>
          <a:noFill/>
          <a:ln>
            <a:noFill/>
          </a:ln>
        </p:spPr>
      </p:pic>
      <p:pic>
        <p:nvPicPr>
          <p:cNvPr id="260" name="Google Shape;260;p37"/>
          <p:cNvPicPr preferRelativeResize="0"/>
          <p:nvPr/>
        </p:nvPicPr>
        <p:blipFill rotWithShape="1">
          <a:blip r:embed="rId4">
            <a:alphaModFix/>
          </a:blip>
          <a:srcRect b="0" l="0" r="0" t="0"/>
          <a:stretch/>
        </p:blipFill>
        <p:spPr>
          <a:xfrm>
            <a:off x="764640" y="4008240"/>
            <a:ext cx="3015360" cy="2291760"/>
          </a:xfrm>
          <a:prstGeom prst="rect">
            <a:avLst/>
          </a:prstGeom>
          <a:noFill/>
          <a:ln>
            <a:noFill/>
          </a:ln>
        </p:spPr>
      </p:pic>
      <p:sp>
        <p:nvSpPr>
          <p:cNvPr id="261" name="Google Shape;261;p37"/>
          <p:cNvSpPr txBox="1"/>
          <p:nvPr/>
        </p:nvSpPr>
        <p:spPr>
          <a:xfrm>
            <a:off x="504360" y="1769400"/>
            <a:ext cx="9071640" cy="47523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Are there any other Nash Equilibria besides (1/2, 1/2)?</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5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en-US" sz="4400" strike="noStrike">
                <a:solidFill>
                  <a:srgbClr val="000000"/>
                </a:solidFill>
                <a:latin typeface="Arial"/>
                <a:ea typeface="Arial"/>
                <a:cs typeface="Arial"/>
                <a:sym typeface="Arial"/>
              </a:rPr>
              <a:t>Maxmin and minmax strategies</a:t>
            </a:r>
            <a:endParaRPr b="0" sz="4400" strike="noStrike">
              <a:latin typeface="Arial"/>
              <a:ea typeface="Arial"/>
              <a:cs typeface="Arial"/>
              <a:sym typeface="Arial"/>
            </a:endParaRPr>
          </a:p>
        </p:txBody>
      </p:sp>
      <p:pic>
        <p:nvPicPr>
          <p:cNvPr id="267" name="Google Shape;267;p38"/>
          <p:cNvPicPr preferRelativeResize="0"/>
          <p:nvPr/>
        </p:nvPicPr>
        <p:blipFill rotWithShape="1">
          <a:blip r:embed="rId3">
            <a:alphaModFix/>
          </a:blip>
          <a:srcRect b="0" l="0" r="0" t="0"/>
          <a:stretch/>
        </p:blipFill>
        <p:spPr>
          <a:xfrm>
            <a:off x="764640" y="4008240"/>
            <a:ext cx="3015360" cy="2291760"/>
          </a:xfrm>
          <a:prstGeom prst="rect">
            <a:avLst/>
          </a:prstGeom>
          <a:noFill/>
          <a:ln>
            <a:noFill/>
          </a:ln>
        </p:spPr>
      </p:pic>
      <p:sp>
        <p:nvSpPr>
          <p:cNvPr id="268" name="Google Shape;268;p38"/>
          <p:cNvSpPr txBox="1"/>
          <p:nvPr/>
        </p:nvSpPr>
        <p:spPr>
          <a:xfrm>
            <a:off x="504360" y="1769400"/>
            <a:ext cx="9071640" cy="47523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Saddle point</a:t>
            </a:r>
            <a:endParaRPr b="0" sz="3200" strike="noStrike">
              <a:latin typeface="Arial"/>
              <a:ea typeface="Arial"/>
              <a:cs typeface="Arial"/>
              <a:sym typeface="Arial"/>
            </a:endParaRPr>
          </a:p>
        </p:txBody>
      </p:sp>
      <p:pic>
        <p:nvPicPr>
          <p:cNvPr id="269" name="Google Shape;269;p38"/>
          <p:cNvPicPr preferRelativeResize="0"/>
          <p:nvPr/>
        </p:nvPicPr>
        <p:blipFill rotWithShape="1">
          <a:blip r:embed="rId4">
            <a:alphaModFix/>
          </a:blip>
          <a:srcRect b="0" l="0" r="0" t="0"/>
          <a:stretch/>
        </p:blipFill>
        <p:spPr>
          <a:xfrm>
            <a:off x="4536000" y="3024000"/>
            <a:ext cx="5178960" cy="43200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3" name="Shape 273"/>
        <p:cNvGrpSpPr/>
        <p:nvPr/>
      </p:nvGrpSpPr>
      <p:grpSpPr>
        <a:xfrm>
          <a:off x="0" y="0"/>
          <a:ext cx="0" cy="0"/>
          <a:chOff x="0" y="0"/>
          <a:chExt cx="0" cy="0"/>
        </a:xfrm>
      </p:grpSpPr>
      <p:sp>
        <p:nvSpPr>
          <p:cNvPr id="274" name="Google Shape;274;p3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en-US" sz="4400" strike="noStrike">
                <a:solidFill>
                  <a:srgbClr val="000000"/>
                </a:solidFill>
                <a:latin typeface="Arial"/>
                <a:ea typeface="Arial"/>
                <a:cs typeface="Arial"/>
                <a:sym typeface="Arial"/>
              </a:rPr>
              <a:t>Maxmin and minmax strategies</a:t>
            </a:r>
            <a:endParaRPr b="0" sz="4400" strike="noStrike">
              <a:latin typeface="Arial"/>
              <a:ea typeface="Arial"/>
              <a:cs typeface="Arial"/>
              <a:sym typeface="Arial"/>
            </a:endParaRPr>
          </a:p>
        </p:txBody>
      </p:sp>
      <p:sp>
        <p:nvSpPr>
          <p:cNvPr id="275" name="Google Shape;275;p39"/>
          <p:cNvSpPr txBox="1"/>
          <p:nvPr/>
        </p:nvSpPr>
        <p:spPr>
          <a:xfrm>
            <a:off x="504000" y="1769040"/>
            <a:ext cx="9071640" cy="49179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1" lang="en-US" sz="3200" strike="noStrike">
                <a:latin typeface="Arial"/>
                <a:ea typeface="Arial"/>
                <a:cs typeface="Arial"/>
                <a:sym typeface="Arial"/>
              </a:rPr>
              <a:t>Theorem (Julia Robinson) [Robinson 1951]</a:t>
            </a:r>
            <a:r>
              <a:rPr b="0" lang="en-US" sz="3200" strike="noStrike">
                <a:latin typeface="Arial"/>
                <a:ea typeface="Arial"/>
                <a:cs typeface="Arial"/>
                <a:sym typeface="Arial"/>
              </a:rPr>
              <a:t>: In two players zero-sum repeated games in normal form</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if in each round each player chooses the </a:t>
            </a:r>
            <a:r>
              <a:rPr b="0" lang="en-US" sz="3200" strike="noStrike">
                <a:solidFill>
                  <a:srgbClr val="FF0000"/>
                </a:solidFill>
                <a:latin typeface="Arial"/>
                <a:ea typeface="Arial"/>
                <a:cs typeface="Arial"/>
                <a:sym typeface="Arial"/>
              </a:rPr>
              <a:t>best response pure strategy</a:t>
            </a:r>
            <a:r>
              <a:rPr b="0" lang="en-US" sz="3200" strike="noStrike">
                <a:latin typeface="Arial"/>
                <a:ea typeface="Arial"/>
                <a:cs typeface="Arial"/>
                <a:sym typeface="Arial"/>
              </a:rPr>
              <a:t> against the </a:t>
            </a:r>
            <a:r>
              <a:rPr b="0" lang="en-US" sz="3200" strike="noStrike">
                <a:solidFill>
                  <a:srgbClr val="FF0000"/>
                </a:solidFill>
                <a:latin typeface="Arial"/>
                <a:ea typeface="Arial"/>
                <a:cs typeface="Arial"/>
                <a:sym typeface="Arial"/>
              </a:rPr>
              <a:t>observed mixed strategy</a:t>
            </a:r>
            <a:r>
              <a:rPr b="0" lang="en-US" sz="3200" strike="noStrike">
                <a:latin typeface="Arial"/>
                <a:ea typeface="Arial"/>
                <a:cs typeface="Arial"/>
                <a:sym typeface="Arial"/>
              </a:rPr>
              <a:t> of the total history of the other player</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then the mixed strategies of the whole history converge to a pair of mixed strategies forming a Nash equilibrium</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75">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en-US" sz="4400" strike="noStrike">
                <a:solidFill>
                  <a:srgbClr val="000000"/>
                </a:solidFill>
                <a:latin typeface="Arial"/>
                <a:ea typeface="Arial"/>
                <a:cs typeface="Arial"/>
                <a:sym typeface="Arial"/>
              </a:rPr>
              <a:t>Maxmin and minmax strategies</a:t>
            </a:r>
            <a:endParaRPr b="0" sz="4400" strike="noStrike">
              <a:latin typeface="Arial"/>
              <a:ea typeface="Arial"/>
              <a:cs typeface="Arial"/>
              <a:sym typeface="Arial"/>
            </a:endParaRPr>
          </a:p>
        </p:txBody>
      </p:sp>
      <p:sp>
        <p:nvSpPr>
          <p:cNvPr id="281" name="Google Shape;281;p40"/>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How does it work in non-zero sum games?</a:t>
            </a:r>
            <a:endParaRPr b="0" sz="3200" strike="noStrike">
              <a:latin typeface="Arial"/>
              <a:ea typeface="Arial"/>
              <a:cs typeface="Arial"/>
              <a:sym typeface="Arial"/>
            </a:endParaRPr>
          </a:p>
          <a:p>
            <a:pPr indent="-232559" lvl="1" marL="864000" marR="0" rtl="0" algn="l">
              <a:spcBef>
                <a:spcPts val="1417"/>
              </a:spcBef>
              <a:spcAft>
                <a:spcPts val="0"/>
              </a:spcAft>
              <a:buClr>
                <a:srgbClr val="000000"/>
              </a:buClr>
              <a:buSzPts val="1440"/>
              <a:buFont typeface="Noto Sans Symbols"/>
              <a:buNone/>
            </a:pPr>
            <a:r>
              <a:t/>
            </a:r>
            <a:endParaRPr b="0" i="0" sz="3200" u="none" cap="none" strike="noStrike">
              <a:latin typeface="Arial"/>
              <a:ea typeface="Arial"/>
              <a:cs typeface="Arial"/>
              <a:sym typeface="Arial"/>
            </a:endParaRPr>
          </a:p>
        </p:txBody>
      </p:sp>
      <p:pic>
        <p:nvPicPr>
          <p:cNvPr id="282" name="Google Shape;282;p40"/>
          <p:cNvPicPr preferRelativeResize="0"/>
          <p:nvPr/>
        </p:nvPicPr>
        <p:blipFill rotWithShape="1">
          <a:blip r:embed="rId3">
            <a:alphaModFix/>
          </a:blip>
          <a:srcRect b="0" l="0" r="0" t="0"/>
          <a:stretch/>
        </p:blipFill>
        <p:spPr>
          <a:xfrm>
            <a:off x="2160000" y="3240000"/>
            <a:ext cx="5171040" cy="3089520"/>
          </a:xfrm>
          <a:prstGeom prst="rect">
            <a:avLst/>
          </a:prstGeom>
          <a:noFill/>
          <a:ln>
            <a:noFill/>
          </a:ln>
        </p:spPr>
      </p:pic>
      <p:sp>
        <p:nvSpPr>
          <p:cNvPr id="283" name="Google Shape;283;p40"/>
          <p:cNvSpPr/>
          <p:nvPr/>
        </p:nvSpPr>
        <p:spPr>
          <a:xfrm>
            <a:off x="1620000" y="4860000"/>
            <a:ext cx="720000" cy="360000"/>
          </a:xfrm>
          <a:custGeom>
            <a:rect b="b" l="l" r="r" t="t"/>
            <a:pathLst>
              <a:path extrusionOk="0" h="1002" w="2002">
                <a:moveTo>
                  <a:pt x="0" y="250"/>
                </a:moveTo>
                <a:lnTo>
                  <a:pt x="1500" y="250"/>
                </a:lnTo>
                <a:lnTo>
                  <a:pt x="1500" y="0"/>
                </a:lnTo>
                <a:lnTo>
                  <a:pt x="2001" y="500"/>
                </a:lnTo>
                <a:lnTo>
                  <a:pt x="1500" y="1001"/>
                </a:lnTo>
                <a:lnTo>
                  <a:pt x="1500" y="750"/>
                </a:lnTo>
                <a:lnTo>
                  <a:pt x="0" y="750"/>
                </a:lnTo>
                <a:lnTo>
                  <a:pt x="0" y="250"/>
                </a:lnTo>
              </a:path>
            </a:pathLst>
          </a:custGeom>
          <a:solidFill>
            <a:srgbClr val="99CCFF"/>
          </a:solidFill>
          <a:ln cap="flat" cmpd="sng" w="9525">
            <a:solidFill>
              <a:srgbClr val="000000"/>
            </a:solidFill>
            <a:prstDash val="solid"/>
            <a:round/>
            <a:headEnd len="sm" w="sm" type="none"/>
            <a:tailEnd len="sm" w="sm" type="none"/>
          </a:ln>
        </p:spPr>
      </p:sp>
      <p:sp>
        <p:nvSpPr>
          <p:cNvPr id="284" name="Google Shape;284;p40"/>
          <p:cNvSpPr/>
          <p:nvPr/>
        </p:nvSpPr>
        <p:spPr>
          <a:xfrm>
            <a:off x="4896000" y="2592000"/>
            <a:ext cx="360000" cy="540000"/>
          </a:xfrm>
          <a:custGeom>
            <a:rect b="b" l="l" r="r" t="t"/>
            <a:pathLst>
              <a:path extrusionOk="0" h="1502" w="1002">
                <a:moveTo>
                  <a:pt x="250" y="0"/>
                </a:moveTo>
                <a:lnTo>
                  <a:pt x="250" y="1125"/>
                </a:lnTo>
                <a:lnTo>
                  <a:pt x="0" y="1125"/>
                </a:lnTo>
                <a:lnTo>
                  <a:pt x="500" y="1501"/>
                </a:lnTo>
                <a:lnTo>
                  <a:pt x="1001" y="1125"/>
                </a:lnTo>
                <a:lnTo>
                  <a:pt x="750" y="1125"/>
                </a:lnTo>
                <a:lnTo>
                  <a:pt x="750" y="0"/>
                </a:lnTo>
                <a:lnTo>
                  <a:pt x="250" y="0"/>
                </a:lnTo>
              </a:path>
            </a:pathLst>
          </a:custGeom>
          <a:solidFill>
            <a:srgbClr val="99CCFF"/>
          </a:solidFill>
          <a:ln cap="flat" cmpd="sng" w="9525">
            <a:solidFill>
              <a:srgbClr val="000000"/>
            </a:solidFill>
            <a:prstDash val="solid"/>
            <a:round/>
            <a:headEnd len="sm" w="sm" type="none"/>
            <a:tailEnd len="sm" w="sm" type="none"/>
          </a:ln>
        </p:spPr>
      </p:sp>
      <p:sp>
        <p:nvSpPr>
          <p:cNvPr id="285" name="Google Shape;285;p40"/>
          <p:cNvSpPr/>
          <p:nvPr/>
        </p:nvSpPr>
        <p:spPr>
          <a:xfrm>
            <a:off x="4428000" y="4680000"/>
            <a:ext cx="1260000" cy="720000"/>
          </a:xfrm>
          <a:prstGeom prst="rect">
            <a:avLst/>
          </a:prstGeom>
          <a:noFill/>
          <a:ln cap="flat" cmpd="sng" w="367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40"/>
          <p:cNvSpPr txBox="1"/>
          <p:nvPr/>
        </p:nvSpPr>
        <p:spPr>
          <a:xfrm>
            <a:off x="2952000" y="6588000"/>
            <a:ext cx="4140000" cy="48672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800" strike="noStrike">
                <a:solidFill>
                  <a:srgbClr val="FF0000"/>
                </a:solidFill>
                <a:latin typeface="Arial"/>
                <a:ea typeface="Arial"/>
                <a:cs typeface="Arial"/>
                <a:sym typeface="Arial"/>
              </a:rPr>
              <a:t>Is it a Nash equilibrium?</a:t>
            </a:r>
            <a:endParaRPr b="0" sz="2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3"/>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86">
                                            <p:txEl>
                                              <p:pRg end="0" st="0"/>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p4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en-US" sz="4400" strike="noStrike">
                <a:solidFill>
                  <a:srgbClr val="000000"/>
                </a:solidFill>
                <a:latin typeface="Arial"/>
                <a:ea typeface="Arial"/>
                <a:cs typeface="Arial"/>
                <a:sym typeface="Arial"/>
              </a:rPr>
              <a:t>Maxmin and minmax strategies</a:t>
            </a:r>
            <a:endParaRPr b="0" sz="4400" strike="noStrike">
              <a:latin typeface="Arial"/>
              <a:ea typeface="Arial"/>
              <a:cs typeface="Arial"/>
              <a:sym typeface="Arial"/>
            </a:endParaRPr>
          </a:p>
        </p:txBody>
      </p:sp>
      <p:sp>
        <p:nvSpPr>
          <p:cNvPr id="292" name="Google Shape;292;p41"/>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How does it work in non-zero sum games?</a:t>
            </a:r>
            <a:endParaRPr b="0" sz="3200" strike="noStrike">
              <a:latin typeface="Arial"/>
              <a:ea typeface="Arial"/>
              <a:cs typeface="Arial"/>
              <a:sym typeface="Arial"/>
            </a:endParaRPr>
          </a:p>
          <a:p>
            <a:pPr indent="-232559" lvl="1" marL="864000" marR="0" rtl="0" algn="l">
              <a:spcBef>
                <a:spcPts val="1417"/>
              </a:spcBef>
              <a:spcAft>
                <a:spcPts val="0"/>
              </a:spcAft>
              <a:buClr>
                <a:srgbClr val="000000"/>
              </a:buClr>
              <a:buSzPts val="1440"/>
              <a:buFont typeface="Noto Sans Symbols"/>
              <a:buNone/>
            </a:pPr>
            <a:r>
              <a:t/>
            </a:r>
            <a:endParaRPr b="0" i="0" sz="3200" u="none" cap="none" strike="noStrike">
              <a:latin typeface="Arial"/>
              <a:ea typeface="Arial"/>
              <a:cs typeface="Arial"/>
              <a:sym typeface="Arial"/>
            </a:endParaRPr>
          </a:p>
        </p:txBody>
      </p:sp>
      <p:pic>
        <p:nvPicPr>
          <p:cNvPr id="293" name="Google Shape;293;p41"/>
          <p:cNvPicPr preferRelativeResize="0"/>
          <p:nvPr/>
        </p:nvPicPr>
        <p:blipFill rotWithShape="1">
          <a:blip r:embed="rId3">
            <a:alphaModFix/>
          </a:blip>
          <a:srcRect b="0" l="0" r="0" t="0"/>
          <a:stretch/>
        </p:blipFill>
        <p:spPr>
          <a:xfrm>
            <a:off x="879480" y="3072240"/>
            <a:ext cx="7679160" cy="3024720"/>
          </a:xfrm>
          <a:prstGeom prst="rect">
            <a:avLst/>
          </a:prstGeom>
          <a:noFill/>
          <a:ln>
            <a:noFill/>
          </a:ln>
        </p:spPr>
      </p:pic>
      <p:sp>
        <p:nvSpPr>
          <p:cNvPr id="294" name="Google Shape;294;p41"/>
          <p:cNvSpPr/>
          <p:nvPr/>
        </p:nvSpPr>
        <p:spPr>
          <a:xfrm>
            <a:off x="684000" y="5364000"/>
            <a:ext cx="720000" cy="360000"/>
          </a:xfrm>
          <a:custGeom>
            <a:rect b="b" l="l" r="r" t="t"/>
            <a:pathLst>
              <a:path extrusionOk="0" h="1002" w="2002">
                <a:moveTo>
                  <a:pt x="0" y="250"/>
                </a:moveTo>
                <a:lnTo>
                  <a:pt x="1500" y="250"/>
                </a:lnTo>
                <a:lnTo>
                  <a:pt x="1500" y="0"/>
                </a:lnTo>
                <a:lnTo>
                  <a:pt x="2001" y="500"/>
                </a:lnTo>
                <a:lnTo>
                  <a:pt x="1500" y="1001"/>
                </a:lnTo>
                <a:lnTo>
                  <a:pt x="1500" y="750"/>
                </a:lnTo>
                <a:lnTo>
                  <a:pt x="0" y="750"/>
                </a:lnTo>
                <a:lnTo>
                  <a:pt x="0" y="250"/>
                </a:lnTo>
              </a:path>
            </a:pathLst>
          </a:custGeom>
          <a:solidFill>
            <a:srgbClr val="99CCFF"/>
          </a:solidFill>
          <a:ln cap="flat" cmpd="sng" w="9525">
            <a:solidFill>
              <a:srgbClr val="000000"/>
            </a:solidFill>
            <a:prstDash val="solid"/>
            <a:round/>
            <a:headEnd len="sm" w="sm" type="none"/>
            <a:tailEnd len="sm" w="sm" type="none"/>
          </a:ln>
        </p:spPr>
      </p:sp>
      <p:sp>
        <p:nvSpPr>
          <p:cNvPr id="295" name="Google Shape;295;p41"/>
          <p:cNvSpPr/>
          <p:nvPr/>
        </p:nvSpPr>
        <p:spPr>
          <a:xfrm>
            <a:off x="7128000" y="2520000"/>
            <a:ext cx="360000" cy="540000"/>
          </a:xfrm>
          <a:custGeom>
            <a:rect b="b" l="l" r="r" t="t"/>
            <a:pathLst>
              <a:path extrusionOk="0" h="1502" w="1002">
                <a:moveTo>
                  <a:pt x="250" y="0"/>
                </a:moveTo>
                <a:lnTo>
                  <a:pt x="250" y="1125"/>
                </a:lnTo>
                <a:lnTo>
                  <a:pt x="0" y="1125"/>
                </a:lnTo>
                <a:lnTo>
                  <a:pt x="500" y="1501"/>
                </a:lnTo>
                <a:lnTo>
                  <a:pt x="1001" y="1125"/>
                </a:lnTo>
                <a:lnTo>
                  <a:pt x="750" y="1125"/>
                </a:lnTo>
                <a:lnTo>
                  <a:pt x="750" y="0"/>
                </a:lnTo>
                <a:lnTo>
                  <a:pt x="250" y="0"/>
                </a:lnTo>
              </a:path>
            </a:pathLst>
          </a:custGeom>
          <a:solidFill>
            <a:srgbClr val="99CCFF"/>
          </a:solidFill>
          <a:ln cap="flat" cmpd="sng" w="9525">
            <a:solidFill>
              <a:srgbClr val="000000"/>
            </a:solidFill>
            <a:prstDash val="solid"/>
            <a:round/>
            <a:headEnd len="sm" w="sm" type="none"/>
            <a:tailEnd len="sm" w="sm" type="none"/>
          </a:ln>
        </p:spPr>
      </p:sp>
      <p:sp>
        <p:nvSpPr>
          <p:cNvPr id="296" name="Google Shape;296;p41"/>
          <p:cNvSpPr/>
          <p:nvPr/>
        </p:nvSpPr>
        <p:spPr>
          <a:xfrm>
            <a:off x="6624000" y="5328000"/>
            <a:ext cx="1260000" cy="468000"/>
          </a:xfrm>
          <a:prstGeom prst="rect">
            <a:avLst/>
          </a:prstGeom>
          <a:noFill/>
          <a:ln cap="flat" cmpd="sng" w="367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4"/>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296"/>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0" name="Shape 300"/>
        <p:cNvGrpSpPr/>
        <p:nvPr/>
      </p:nvGrpSpPr>
      <p:grpSpPr>
        <a:xfrm>
          <a:off x="0" y="0"/>
          <a:ext cx="0" cy="0"/>
          <a:chOff x="0" y="0"/>
          <a:chExt cx="0" cy="0"/>
        </a:xfrm>
      </p:grpSpPr>
      <p:pic>
        <p:nvPicPr>
          <p:cNvPr id="301" name="Google Shape;301;p42"/>
          <p:cNvPicPr preferRelativeResize="0"/>
          <p:nvPr/>
        </p:nvPicPr>
        <p:blipFill rotWithShape="1">
          <a:blip r:embed="rId3">
            <a:alphaModFix/>
          </a:blip>
          <a:srcRect b="0" l="0" r="0" t="0"/>
          <a:stretch/>
        </p:blipFill>
        <p:spPr>
          <a:xfrm>
            <a:off x="1764000" y="2704320"/>
            <a:ext cx="5985360" cy="4711680"/>
          </a:xfrm>
          <a:prstGeom prst="rect">
            <a:avLst/>
          </a:prstGeom>
          <a:noFill/>
          <a:ln>
            <a:noFill/>
          </a:ln>
        </p:spPr>
      </p:pic>
      <p:sp>
        <p:nvSpPr>
          <p:cNvPr id="302" name="Google Shape;302;p4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1" lang="en-US" sz="4400" strike="noStrike">
                <a:solidFill>
                  <a:schemeClr val="accent2"/>
                </a:solidFill>
              </a:rPr>
              <a:t>Maxmin and minmax strategies</a:t>
            </a:r>
            <a:endParaRPr b="1" sz="4400" strike="noStrike">
              <a:solidFill>
                <a:schemeClr val="accent2"/>
              </a:solidFill>
            </a:endParaRPr>
          </a:p>
        </p:txBody>
      </p:sp>
      <p:sp>
        <p:nvSpPr>
          <p:cNvPr id="303" name="Google Shape;303;p42"/>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Let's play another game...</a:t>
            </a:r>
            <a:endParaRPr b="0" sz="3200" strike="noStrike">
              <a:latin typeface="Arial"/>
              <a:ea typeface="Arial"/>
              <a:cs typeface="Arial"/>
              <a:sym typeface="Arial"/>
            </a:endParaRPr>
          </a:p>
        </p:txBody>
      </p:sp>
      <p:graphicFrame>
        <p:nvGraphicFramePr>
          <p:cNvPr id="304" name="Google Shape;304;p42"/>
          <p:cNvGraphicFramePr/>
          <p:nvPr/>
        </p:nvGraphicFramePr>
        <p:xfrm>
          <a:off x="3024000" y="3960000"/>
          <a:ext cx="3000000" cy="3000000"/>
        </p:xfrm>
        <a:graphic>
          <a:graphicData uri="http://schemas.openxmlformats.org/drawingml/2006/table">
            <a:tbl>
              <a:tblPr>
                <a:noFill/>
                <a:tableStyleId>{81E6E6BC-8036-4F82-BD76-155D14E6A562}</a:tableStyleId>
              </a:tblPr>
              <a:tblGrid>
                <a:gridCol w="2250000"/>
                <a:gridCol w="2250000"/>
              </a:tblGrid>
              <a:tr h="1619650">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100, </a:t>
                      </a:r>
                      <a:r>
                        <a:rPr b="1" i="1" lang="en-US" sz="2800"/>
                        <a:t>2</a:t>
                      </a:r>
                      <a:endParaRPr b="0" sz="2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0.</a:t>
                      </a:r>
                      <a:r>
                        <a:rPr b="1" i="1" lang="en-US" sz="2800"/>
                        <a:t>9</a:t>
                      </a:r>
                      <a:r>
                        <a:rPr b="1" i="1" lang="en-US" sz="2800" u="none" cap="none" strike="noStrike">
                          <a:latin typeface="Arial"/>
                          <a:ea typeface="Arial"/>
                          <a:cs typeface="Arial"/>
                          <a:sym typeface="Arial"/>
                        </a:rPr>
                        <a:t>, 5</a:t>
                      </a:r>
                      <a:endParaRPr b="0" sz="2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3B3B3"/>
                    </a:solidFill>
                  </a:tcPr>
                </a:tc>
              </a:tr>
              <a:tr h="1619275">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2, </a:t>
                      </a:r>
                      <a:r>
                        <a:rPr b="1" i="1" lang="en-US" sz="2800"/>
                        <a:t>1</a:t>
                      </a:r>
                      <a:endParaRPr b="0" sz="2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1, 0</a:t>
                      </a:r>
                      <a:endParaRPr b="0" sz="2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 name="Shape 73"/>
        <p:cNvGrpSpPr/>
        <p:nvPr/>
      </p:nvGrpSpPr>
      <p:grpSpPr>
        <a:xfrm>
          <a:off x="0" y="0"/>
          <a:ext cx="0" cy="0"/>
          <a:chOff x="0" y="0"/>
          <a:chExt cx="0" cy="0"/>
        </a:xfrm>
      </p:grpSpPr>
      <p:sp>
        <p:nvSpPr>
          <p:cNvPr id="74" name="Google Shape;74;p1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i="0" lang="en-US" sz="4400" u="none" cap="none" strike="noStrike">
                <a:latin typeface="Arial"/>
                <a:ea typeface="Arial"/>
                <a:cs typeface="Arial"/>
                <a:sym typeface="Arial"/>
              </a:rPr>
              <a:t>Other solution concepts</a:t>
            </a:r>
            <a:endParaRPr b="0" i="0" sz="4400" u="none" cap="none" strike="noStrike">
              <a:latin typeface="Arial"/>
              <a:ea typeface="Arial"/>
              <a:cs typeface="Arial"/>
              <a:sym typeface="Arial"/>
            </a:endParaRPr>
          </a:p>
        </p:txBody>
      </p:sp>
      <p:sp>
        <p:nvSpPr>
          <p:cNvPr id="75" name="Google Shape;75;p16"/>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i="0" lang="en-US" sz="3200" u="none" cap="none" strike="noStrike">
                <a:solidFill>
                  <a:srgbClr val="000000"/>
                </a:solidFill>
                <a:latin typeface="Arial"/>
                <a:ea typeface="Arial"/>
                <a:cs typeface="Arial"/>
                <a:sym typeface="Arial"/>
              </a:rPr>
              <a:t>Maxmin and minmax strategies</a:t>
            </a:r>
            <a:endParaRPr b="0" i="0" sz="3200" u="none" cap="none"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solidFill>
                  <a:srgbClr val="000000"/>
                </a:solidFill>
                <a:latin typeface="Arial"/>
                <a:ea typeface="Arial"/>
                <a:cs typeface="Arial"/>
                <a:sym typeface="Arial"/>
              </a:rPr>
              <a:t>Minimax regret </a:t>
            </a:r>
            <a:endParaRPr b="0" i="0" sz="3200" u="none" cap="none"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solidFill>
                  <a:srgbClr val="000000"/>
                </a:solidFill>
                <a:latin typeface="Arial"/>
                <a:ea typeface="Arial"/>
                <a:cs typeface="Arial"/>
                <a:sym typeface="Arial"/>
              </a:rPr>
              <a:t>Removal of dominated strategies</a:t>
            </a:r>
            <a:endParaRPr b="0" i="0" sz="3200" u="none" cap="none"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solidFill>
                  <a:srgbClr val="000000"/>
                </a:solidFill>
                <a:latin typeface="Arial"/>
                <a:ea typeface="Arial"/>
                <a:cs typeface="Arial"/>
                <a:sym typeface="Arial"/>
              </a:rPr>
              <a:t>Correlated Equilibrium</a:t>
            </a:r>
            <a:endParaRPr b="0" i="0" sz="3200" u="none" cap="none"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solidFill>
                  <a:srgbClr val="000000"/>
                </a:solidFill>
                <a:latin typeface="Arial"/>
                <a:ea typeface="Arial"/>
                <a:cs typeface="Arial"/>
                <a:sym typeface="Arial"/>
              </a:rPr>
              <a:t>Trembling-hand perfect equilibrium</a:t>
            </a:r>
            <a:endParaRPr b="0" i="0" sz="3200" u="none" cap="none"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solidFill>
                  <a:srgbClr val="000000"/>
                </a:solidFill>
                <a:latin typeface="Arial"/>
                <a:ea typeface="Arial"/>
                <a:cs typeface="Arial"/>
                <a:sym typeface="Arial"/>
              </a:rPr>
              <a:t>ξ-Nash equilibrium</a:t>
            </a:r>
            <a:endParaRPr b="0" i="0" sz="32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0" st="0"/>
                                            </p:txEl>
                                          </p:spTgt>
                                        </p:tgtEl>
                                        <p:attrNameLst>
                                          <p:attrName>style.visibility</p:attrName>
                                        </p:attrNameLst>
                                      </p:cBhvr>
                                      <p:to>
                                        <p:strVal val="visible"/>
                                      </p:to>
                                    </p:set>
                                    <p:animEffect filter="fade" transition="in">
                                      <p:cBhvr>
                                        <p:cTn dur="1"/>
                                        <p:tgtEl>
                                          <p:spTgt spid="75">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1" st="1"/>
                                            </p:txEl>
                                          </p:spTgt>
                                        </p:tgtEl>
                                        <p:attrNameLst>
                                          <p:attrName>style.visibility</p:attrName>
                                        </p:attrNameLst>
                                      </p:cBhvr>
                                      <p:to>
                                        <p:strVal val="visible"/>
                                      </p:to>
                                    </p:set>
                                    <p:animEffect filter="fade" transition="in">
                                      <p:cBhvr>
                                        <p:cTn dur="1"/>
                                        <p:tgtEl>
                                          <p:spTgt spid="75">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2" st="2"/>
                                            </p:txEl>
                                          </p:spTgt>
                                        </p:tgtEl>
                                        <p:attrNameLst>
                                          <p:attrName>style.visibility</p:attrName>
                                        </p:attrNameLst>
                                      </p:cBhvr>
                                      <p:to>
                                        <p:strVal val="visible"/>
                                      </p:to>
                                    </p:set>
                                    <p:animEffect filter="fade" transition="in">
                                      <p:cBhvr>
                                        <p:cTn dur="1"/>
                                        <p:tgtEl>
                                          <p:spTgt spid="75">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3" st="3"/>
                                            </p:txEl>
                                          </p:spTgt>
                                        </p:tgtEl>
                                        <p:attrNameLst>
                                          <p:attrName>style.visibility</p:attrName>
                                        </p:attrNameLst>
                                      </p:cBhvr>
                                      <p:to>
                                        <p:strVal val="visible"/>
                                      </p:to>
                                    </p:set>
                                    <p:animEffect filter="fade" transition="in">
                                      <p:cBhvr>
                                        <p:cTn dur="1"/>
                                        <p:tgtEl>
                                          <p:spTgt spid="75">
                                            <p:txEl>
                                              <p:pRg end="3" st="3"/>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4" st="4"/>
                                            </p:txEl>
                                          </p:spTgt>
                                        </p:tgtEl>
                                        <p:attrNameLst>
                                          <p:attrName>style.visibility</p:attrName>
                                        </p:attrNameLst>
                                      </p:cBhvr>
                                      <p:to>
                                        <p:strVal val="visible"/>
                                      </p:to>
                                    </p:set>
                                    <p:animEffect filter="fade" transition="in">
                                      <p:cBhvr>
                                        <p:cTn dur="1"/>
                                        <p:tgtEl>
                                          <p:spTgt spid="75">
                                            <p:txEl>
                                              <p:pRg end="4" st="4"/>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75">
                                            <p:txEl>
                                              <p:pRg end="5" st="5"/>
                                            </p:txEl>
                                          </p:spTgt>
                                        </p:tgtEl>
                                        <p:attrNameLst>
                                          <p:attrName>style.visibility</p:attrName>
                                        </p:attrNameLst>
                                      </p:cBhvr>
                                      <p:to>
                                        <p:strVal val="visible"/>
                                      </p:to>
                                    </p:set>
                                    <p:animEffect filter="fade" transition="in">
                                      <p:cBhvr>
                                        <p:cTn dur="1"/>
                                        <p:tgtEl>
                                          <p:spTgt spid="75">
                                            <p:txEl>
                                              <p:pRg end="5" st="5"/>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pic>
        <p:nvPicPr>
          <p:cNvPr id="309" name="Google Shape;309;p43"/>
          <p:cNvPicPr preferRelativeResize="0"/>
          <p:nvPr/>
        </p:nvPicPr>
        <p:blipFill rotWithShape="1">
          <a:blip r:embed="rId3">
            <a:alphaModFix/>
          </a:blip>
          <a:srcRect b="0" l="0" r="0" t="0"/>
          <a:stretch/>
        </p:blipFill>
        <p:spPr>
          <a:xfrm>
            <a:off x="1764000" y="2704320"/>
            <a:ext cx="5985360" cy="4711680"/>
          </a:xfrm>
          <a:prstGeom prst="rect">
            <a:avLst/>
          </a:prstGeom>
          <a:noFill/>
          <a:ln>
            <a:noFill/>
          </a:ln>
        </p:spPr>
      </p:pic>
      <p:sp>
        <p:nvSpPr>
          <p:cNvPr id="310" name="Google Shape;310;p4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1" lang="en-US" sz="4400" strike="noStrike">
                <a:solidFill>
                  <a:schemeClr val="accent2"/>
                </a:solidFill>
              </a:rPr>
              <a:t>Maxmin and minmax strategies</a:t>
            </a:r>
            <a:endParaRPr b="1" sz="4400" strike="noStrike">
              <a:solidFill>
                <a:schemeClr val="accent2"/>
              </a:solidFill>
            </a:endParaRPr>
          </a:p>
        </p:txBody>
      </p:sp>
      <p:sp>
        <p:nvSpPr>
          <p:cNvPr id="311" name="Google Shape;311;p43"/>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Let's play another game...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What are the </a:t>
            </a:r>
            <a:r>
              <a:rPr b="0" i="0" lang="en-US" sz="2800" u="none" cap="none" strike="noStrike">
                <a:solidFill>
                  <a:srgbClr val="800000"/>
                </a:solidFill>
                <a:latin typeface="Arial"/>
                <a:ea typeface="Arial"/>
                <a:cs typeface="Arial"/>
                <a:sym typeface="Arial"/>
              </a:rPr>
              <a:t>maxmin</a:t>
            </a:r>
            <a:r>
              <a:rPr b="0" i="0" lang="en-US" sz="2800" u="none" cap="none" strike="noStrike">
                <a:latin typeface="Arial"/>
                <a:ea typeface="Arial"/>
                <a:cs typeface="Arial"/>
                <a:sym typeface="Arial"/>
              </a:rPr>
              <a:t> and </a:t>
            </a:r>
            <a:r>
              <a:rPr b="0" i="0" lang="en-US" sz="2800" u="none" cap="none" strike="noStrike">
                <a:solidFill>
                  <a:srgbClr val="800000"/>
                </a:solidFill>
                <a:latin typeface="Arial"/>
                <a:ea typeface="Arial"/>
                <a:cs typeface="Arial"/>
                <a:sym typeface="Arial"/>
              </a:rPr>
              <a:t>minmax</a:t>
            </a:r>
            <a:r>
              <a:rPr b="0" i="0" lang="en-US" sz="2800" u="none" cap="none" strike="noStrike">
                <a:latin typeface="Arial"/>
                <a:ea typeface="Arial"/>
                <a:cs typeface="Arial"/>
                <a:sym typeface="Arial"/>
              </a:rPr>
              <a:t> strategies?</a:t>
            </a:r>
            <a:endParaRPr b="0" i="0" sz="2800" u="none" cap="none" strike="noStrike">
              <a:latin typeface="Arial"/>
              <a:ea typeface="Arial"/>
              <a:cs typeface="Arial"/>
              <a:sym typeface="Arial"/>
            </a:endParaRPr>
          </a:p>
        </p:txBody>
      </p:sp>
      <p:graphicFrame>
        <p:nvGraphicFramePr>
          <p:cNvPr id="312" name="Google Shape;312;p43"/>
          <p:cNvGraphicFramePr/>
          <p:nvPr/>
        </p:nvGraphicFramePr>
        <p:xfrm>
          <a:off x="3024000" y="3960000"/>
          <a:ext cx="3000000" cy="3000000"/>
        </p:xfrm>
        <a:graphic>
          <a:graphicData uri="http://schemas.openxmlformats.org/drawingml/2006/table">
            <a:tbl>
              <a:tblPr>
                <a:noFill/>
                <a:tableStyleId>{81E6E6BC-8036-4F82-BD76-155D14E6A562}</a:tableStyleId>
              </a:tblPr>
              <a:tblGrid>
                <a:gridCol w="2250000"/>
                <a:gridCol w="2250000"/>
              </a:tblGrid>
              <a:tr h="1619650">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100, </a:t>
                      </a:r>
                      <a:r>
                        <a:rPr b="1" i="1" lang="en-US" sz="2800"/>
                        <a:t>2</a:t>
                      </a:r>
                      <a:endParaRPr b="0" sz="2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0.</a:t>
                      </a:r>
                      <a:r>
                        <a:rPr b="1" i="1" lang="en-US" sz="2800"/>
                        <a:t>9</a:t>
                      </a:r>
                      <a:r>
                        <a:rPr b="1" i="1" lang="en-US" sz="2800" u="none" cap="none" strike="noStrike">
                          <a:latin typeface="Arial"/>
                          <a:ea typeface="Arial"/>
                          <a:cs typeface="Arial"/>
                          <a:sym typeface="Arial"/>
                        </a:rPr>
                        <a:t>, 5</a:t>
                      </a:r>
                      <a:endParaRPr b="0" sz="2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3B3B3"/>
                    </a:solidFill>
                  </a:tcPr>
                </a:tc>
              </a:tr>
              <a:tr h="1619275">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2, </a:t>
                      </a:r>
                      <a:r>
                        <a:rPr b="1" i="1" lang="en-US" sz="2800"/>
                        <a:t>1</a:t>
                      </a:r>
                      <a:endParaRPr b="0" sz="2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1, 0</a:t>
                      </a:r>
                      <a:endParaRPr b="0" sz="2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pic>
        <p:nvPicPr>
          <p:cNvPr id="317" name="Google Shape;317;p44"/>
          <p:cNvPicPr preferRelativeResize="0"/>
          <p:nvPr/>
        </p:nvPicPr>
        <p:blipFill rotWithShape="1">
          <a:blip r:embed="rId3">
            <a:alphaModFix/>
          </a:blip>
          <a:srcRect b="0" l="0" r="0" t="0"/>
          <a:stretch/>
        </p:blipFill>
        <p:spPr>
          <a:xfrm>
            <a:off x="1764000" y="2704320"/>
            <a:ext cx="5985360" cy="4711680"/>
          </a:xfrm>
          <a:prstGeom prst="rect">
            <a:avLst/>
          </a:prstGeom>
          <a:noFill/>
          <a:ln>
            <a:noFill/>
          </a:ln>
        </p:spPr>
      </p:pic>
      <p:sp>
        <p:nvSpPr>
          <p:cNvPr id="318" name="Google Shape;318;p4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1" lang="en-US" sz="4400" strike="noStrike">
                <a:solidFill>
                  <a:schemeClr val="accent2"/>
                </a:solidFill>
              </a:rPr>
              <a:t>Maxmin and minmax strategies</a:t>
            </a:r>
            <a:endParaRPr b="1" sz="4400" strike="noStrike">
              <a:solidFill>
                <a:schemeClr val="accent2"/>
              </a:solidFill>
            </a:endParaRPr>
          </a:p>
        </p:txBody>
      </p:sp>
      <p:sp>
        <p:nvSpPr>
          <p:cNvPr id="319" name="Google Shape;319;p44"/>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Let's play another game...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What are the </a:t>
            </a:r>
            <a:r>
              <a:rPr b="0" i="0" lang="en-US" sz="2800" u="none" cap="none" strike="noStrike">
                <a:solidFill>
                  <a:srgbClr val="800000"/>
                </a:solidFill>
                <a:latin typeface="Arial"/>
                <a:ea typeface="Arial"/>
                <a:cs typeface="Arial"/>
                <a:sym typeface="Arial"/>
              </a:rPr>
              <a:t>maxmin</a:t>
            </a:r>
            <a:r>
              <a:rPr b="0" i="0" lang="en-US" sz="2800" u="none" cap="none" strike="noStrike">
                <a:latin typeface="Arial"/>
                <a:ea typeface="Arial"/>
                <a:cs typeface="Arial"/>
                <a:sym typeface="Arial"/>
              </a:rPr>
              <a:t> and </a:t>
            </a:r>
            <a:r>
              <a:rPr b="0" i="0" lang="en-US" sz="2800" u="none" cap="none" strike="noStrike">
                <a:solidFill>
                  <a:srgbClr val="800000"/>
                </a:solidFill>
                <a:latin typeface="Arial"/>
                <a:ea typeface="Arial"/>
                <a:cs typeface="Arial"/>
                <a:sym typeface="Arial"/>
              </a:rPr>
              <a:t>minmax</a:t>
            </a:r>
            <a:r>
              <a:rPr b="0" i="0" lang="en-US" sz="2800" u="none" cap="none" strike="noStrike">
                <a:latin typeface="Arial"/>
                <a:ea typeface="Arial"/>
                <a:cs typeface="Arial"/>
                <a:sym typeface="Arial"/>
              </a:rPr>
              <a:t> strategies?</a:t>
            </a:r>
            <a:endParaRPr b="0" i="0" sz="2800" u="none" cap="none" strike="noStrike">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4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en-US" sz="4400" strike="noStrike">
                <a:solidFill>
                  <a:srgbClr val="000000"/>
                </a:solidFill>
                <a:latin typeface="Arial"/>
                <a:ea typeface="Arial"/>
                <a:cs typeface="Arial"/>
                <a:sym typeface="Arial"/>
              </a:rPr>
              <a:t>Regret</a:t>
            </a:r>
            <a:endParaRPr b="0" sz="4400" strike="noStrike">
              <a:latin typeface="Arial"/>
              <a:ea typeface="Arial"/>
              <a:cs typeface="Arial"/>
              <a:sym typeface="Arial"/>
            </a:endParaRPr>
          </a:p>
        </p:txBody>
      </p:sp>
      <p:sp>
        <p:nvSpPr>
          <p:cNvPr id="325" name="Google Shape;325;p45"/>
          <p:cNvSpPr txBox="1"/>
          <p:nvPr/>
        </p:nvSpPr>
        <p:spPr>
          <a:xfrm>
            <a:off x="504000" y="1769042"/>
            <a:ext cx="9071700" cy="1101300"/>
          </a:xfrm>
          <a:prstGeom prst="rect">
            <a:avLst/>
          </a:prstGeom>
          <a:noFill/>
          <a:ln>
            <a:noFill/>
          </a:ln>
        </p:spPr>
        <p:txBody>
          <a:bodyPr anchorCtr="0" anchor="t" bIns="0" lIns="0" spcFirstLastPara="1" rIns="0" wrap="square" tIns="0">
            <a:noAutofit/>
          </a:bodyPr>
          <a:lstStyle/>
          <a:p>
            <a:pPr indent="-323999" lvl="0" marL="431999" marR="0" rtl="0" algn="l">
              <a:spcBef>
                <a:spcPts val="0"/>
              </a:spcBef>
              <a:spcAft>
                <a:spcPts val="0"/>
              </a:spcAft>
              <a:buClr>
                <a:srgbClr val="000000"/>
              </a:buClr>
              <a:buSzPts val="1260"/>
              <a:buFont typeface="Noto Sans Symbols"/>
              <a:buChar char="●"/>
            </a:pPr>
            <a:r>
              <a:rPr b="0" lang="en-US" sz="2800" strike="noStrike">
                <a:latin typeface="Arial"/>
                <a:ea typeface="Arial"/>
                <a:cs typeface="Arial"/>
                <a:sym typeface="Arial"/>
              </a:rPr>
              <a:t>An agent </a:t>
            </a:r>
            <a:r>
              <a:rPr b="1" i="1" lang="en-US" sz="2800" strike="noStrike">
                <a:latin typeface="Arial"/>
                <a:ea typeface="Arial"/>
                <a:cs typeface="Arial"/>
                <a:sym typeface="Arial"/>
              </a:rPr>
              <a:t>i</a:t>
            </a:r>
            <a:r>
              <a:rPr b="0" lang="en-US" sz="2800" strike="noStrike">
                <a:latin typeface="Arial"/>
                <a:ea typeface="Arial"/>
                <a:cs typeface="Arial"/>
                <a:sym typeface="Arial"/>
              </a:rPr>
              <a:t>’s </a:t>
            </a:r>
            <a:r>
              <a:rPr b="1" lang="en-US" sz="2800" strike="noStrike">
                <a:solidFill>
                  <a:srgbClr val="800000"/>
                </a:solidFill>
                <a:latin typeface="Arial"/>
                <a:ea typeface="Arial"/>
                <a:cs typeface="Arial"/>
                <a:sym typeface="Arial"/>
              </a:rPr>
              <a:t>regret</a:t>
            </a:r>
            <a:r>
              <a:rPr b="0" lang="en-US" sz="2800" strike="noStrike">
                <a:latin typeface="Arial"/>
                <a:ea typeface="Arial"/>
                <a:cs typeface="Arial"/>
                <a:sym typeface="Arial"/>
              </a:rPr>
              <a:t> for playing an action </a:t>
            </a:r>
            <a:r>
              <a:rPr b="1" i="1" lang="en-US" sz="2800" strike="noStrike">
                <a:latin typeface="Arial"/>
                <a:ea typeface="Arial"/>
                <a:cs typeface="Arial"/>
                <a:sym typeface="Arial"/>
              </a:rPr>
              <a:t>a</a:t>
            </a:r>
            <a:r>
              <a:rPr b="1" baseline="-25000" i="1" lang="en-US" sz="2800" strike="noStrike">
                <a:latin typeface="Arial"/>
                <a:ea typeface="Arial"/>
                <a:cs typeface="Arial"/>
                <a:sym typeface="Arial"/>
              </a:rPr>
              <a:t>i</a:t>
            </a:r>
            <a:r>
              <a:rPr b="0" lang="en-US" sz="2800" strike="noStrike">
                <a:latin typeface="Arial"/>
                <a:ea typeface="Arial"/>
                <a:cs typeface="Arial"/>
                <a:sym typeface="Arial"/>
              </a:rPr>
              <a:t> if the other agents adopt action profile </a:t>
            </a:r>
            <a:r>
              <a:rPr b="1" i="1" lang="en-US" sz="2800" strike="noStrike">
                <a:latin typeface="Arial"/>
                <a:ea typeface="Arial"/>
                <a:cs typeface="Arial"/>
                <a:sym typeface="Arial"/>
              </a:rPr>
              <a:t>a</a:t>
            </a:r>
            <a:r>
              <a:rPr b="1" baseline="-25000" i="1" lang="en-US" sz="2800" strike="noStrike">
                <a:latin typeface="Arial"/>
                <a:ea typeface="Arial"/>
                <a:cs typeface="Arial"/>
                <a:sym typeface="Arial"/>
              </a:rPr>
              <a:t>−i</a:t>
            </a:r>
            <a:r>
              <a:rPr b="0" lang="en-US" sz="2800" strike="noStrike">
                <a:latin typeface="Arial"/>
                <a:ea typeface="Arial"/>
                <a:cs typeface="Arial"/>
                <a:sym typeface="Arial"/>
              </a:rPr>
              <a:t> is defined as</a:t>
            </a:r>
            <a:endParaRPr b="0" sz="2800" strike="noStrike">
              <a:latin typeface="Arial"/>
              <a:ea typeface="Arial"/>
              <a:cs typeface="Arial"/>
              <a:sym typeface="Arial"/>
            </a:endParaRPr>
          </a:p>
        </p:txBody>
      </p:sp>
      <p:pic>
        <p:nvPicPr>
          <p:cNvPr id="326" name="Google Shape;326;p45"/>
          <p:cNvPicPr preferRelativeResize="0"/>
          <p:nvPr/>
        </p:nvPicPr>
        <p:blipFill rotWithShape="1">
          <a:blip r:embed="rId3">
            <a:alphaModFix/>
          </a:blip>
          <a:srcRect b="0" l="0" r="0" t="0"/>
          <a:stretch/>
        </p:blipFill>
        <p:spPr>
          <a:xfrm>
            <a:off x="1440000" y="2808720"/>
            <a:ext cx="7255800" cy="1727280"/>
          </a:xfrm>
          <a:prstGeom prst="rect">
            <a:avLst/>
          </a:prstGeom>
          <a:noFill/>
          <a:ln>
            <a:noFill/>
          </a:ln>
        </p:spPr>
      </p:pic>
      <p:sp>
        <p:nvSpPr>
          <p:cNvPr id="327" name="Google Shape;327;p45"/>
          <p:cNvSpPr txBox="1"/>
          <p:nvPr/>
        </p:nvSpPr>
        <p:spPr>
          <a:xfrm>
            <a:off x="504463" y="4844369"/>
            <a:ext cx="9071700" cy="2052900"/>
          </a:xfrm>
          <a:prstGeom prst="rect">
            <a:avLst/>
          </a:prstGeom>
          <a:noFill/>
          <a:ln>
            <a:noFill/>
          </a:ln>
        </p:spPr>
        <p:txBody>
          <a:bodyPr anchorCtr="0" anchor="t" bIns="0" lIns="0" spcFirstLastPara="1" rIns="0" wrap="square" tIns="0">
            <a:noAutofit/>
          </a:bodyPr>
          <a:lstStyle/>
          <a:p>
            <a:pPr indent="-323999" lvl="0" marL="431999" marR="0" rtl="0" algn="l">
              <a:spcBef>
                <a:spcPts val="1417"/>
              </a:spcBef>
              <a:spcAft>
                <a:spcPts val="0"/>
              </a:spcAft>
              <a:buClr>
                <a:srgbClr val="000000"/>
              </a:buClr>
              <a:buSzPts val="1260"/>
              <a:buFont typeface="Noto Sans Symbols"/>
              <a:buChar char="●"/>
            </a:pPr>
            <a:r>
              <a:rPr b="0" lang="en-US" sz="2800" strike="noStrike">
                <a:latin typeface="Arial"/>
                <a:ea typeface="Arial"/>
                <a:cs typeface="Arial"/>
                <a:sym typeface="Arial"/>
              </a:rPr>
              <a:t>The amount that </a:t>
            </a:r>
            <a:r>
              <a:rPr b="1" i="1" lang="en-US" sz="2800" strike="noStrike">
                <a:latin typeface="Arial"/>
                <a:ea typeface="Arial"/>
                <a:cs typeface="Arial"/>
                <a:sym typeface="Arial"/>
              </a:rPr>
              <a:t>i</a:t>
            </a:r>
            <a:r>
              <a:rPr b="0" lang="en-US" sz="2800" strike="noStrike">
                <a:latin typeface="Arial"/>
                <a:ea typeface="Arial"/>
                <a:cs typeface="Arial"/>
                <a:sym typeface="Arial"/>
              </a:rPr>
              <a:t> loses by playing </a:t>
            </a:r>
            <a:r>
              <a:rPr b="1" i="1" lang="en-US" sz="2800" strike="noStrike">
                <a:latin typeface="Arial"/>
                <a:ea typeface="Arial"/>
                <a:cs typeface="Arial"/>
                <a:sym typeface="Arial"/>
              </a:rPr>
              <a:t>a</a:t>
            </a:r>
            <a:r>
              <a:rPr b="1" baseline="-25000" i="1" lang="en-US" sz="2800" strike="noStrike">
                <a:latin typeface="Arial"/>
                <a:ea typeface="Arial"/>
                <a:cs typeface="Arial"/>
                <a:sym typeface="Arial"/>
              </a:rPr>
              <a:t>i</a:t>
            </a:r>
            <a:r>
              <a:rPr b="0" lang="en-US" sz="2800" strike="noStrike">
                <a:latin typeface="Arial"/>
                <a:ea typeface="Arial"/>
                <a:cs typeface="Arial"/>
                <a:sym typeface="Arial"/>
              </a:rPr>
              <a:t>, rather than playing his best response to </a:t>
            </a:r>
            <a:r>
              <a:rPr b="1" i="1" lang="en-US" sz="2800" strike="noStrike">
                <a:latin typeface="Arial"/>
                <a:ea typeface="Arial"/>
                <a:cs typeface="Arial"/>
                <a:sym typeface="Arial"/>
              </a:rPr>
              <a:t>a</a:t>
            </a:r>
            <a:r>
              <a:rPr b="1" baseline="-25000" i="1" lang="en-US" sz="2800" strike="noStrike">
                <a:latin typeface="Arial"/>
                <a:ea typeface="Arial"/>
                <a:cs typeface="Arial"/>
                <a:sym typeface="Arial"/>
              </a:rPr>
              <a:t>-i</a:t>
            </a:r>
            <a:endParaRPr b="0" sz="2800" strike="noStrike">
              <a:latin typeface="Arial"/>
              <a:ea typeface="Arial"/>
              <a:cs typeface="Arial"/>
              <a:sym typeface="Arial"/>
            </a:endParaRPr>
          </a:p>
          <a:p>
            <a:pPr indent="-323999" lvl="0" marL="431999" marR="0" rtl="0" algn="l">
              <a:spcBef>
                <a:spcPts val="1417"/>
              </a:spcBef>
              <a:spcAft>
                <a:spcPts val="0"/>
              </a:spcAft>
              <a:buClr>
                <a:srgbClr val="000000"/>
              </a:buClr>
              <a:buSzPts val="1260"/>
              <a:buFont typeface="Noto Sans Symbols"/>
              <a:buChar char="●"/>
            </a:pPr>
            <a:r>
              <a:rPr b="0" lang="en-US" sz="2800" strike="noStrike">
                <a:latin typeface="Arial"/>
                <a:ea typeface="Arial"/>
                <a:cs typeface="Arial"/>
                <a:sym typeface="Arial"/>
              </a:rPr>
              <a:t>Considers those actions that would give him the highest regret for playing </a:t>
            </a:r>
            <a:r>
              <a:rPr b="1" i="1" lang="en-US" sz="2800" strike="noStrike">
                <a:latin typeface="Arial"/>
                <a:ea typeface="Arial"/>
                <a:cs typeface="Arial"/>
                <a:sym typeface="Arial"/>
              </a:rPr>
              <a:t>a</a:t>
            </a:r>
            <a:r>
              <a:rPr b="1" baseline="-25000" i="1" lang="en-US" sz="2800" strike="noStrike">
                <a:latin typeface="Arial"/>
                <a:ea typeface="Arial"/>
                <a:cs typeface="Arial"/>
                <a:sym typeface="Arial"/>
              </a:rPr>
              <a:t>i</a:t>
            </a:r>
            <a:endParaRPr b="0" sz="2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27">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1" name="Shape 331"/>
        <p:cNvGrpSpPr/>
        <p:nvPr/>
      </p:nvGrpSpPr>
      <p:grpSpPr>
        <a:xfrm>
          <a:off x="0" y="0"/>
          <a:ext cx="0" cy="0"/>
          <a:chOff x="0" y="0"/>
          <a:chExt cx="0" cy="0"/>
        </a:xfrm>
      </p:grpSpPr>
      <p:pic>
        <p:nvPicPr>
          <p:cNvPr id="332" name="Google Shape;332;p46"/>
          <p:cNvPicPr preferRelativeResize="0"/>
          <p:nvPr/>
        </p:nvPicPr>
        <p:blipFill rotWithShape="1">
          <a:blip r:embed="rId3">
            <a:alphaModFix/>
          </a:blip>
          <a:srcRect b="0" l="0" r="0" t="0"/>
          <a:stretch/>
        </p:blipFill>
        <p:spPr>
          <a:xfrm>
            <a:off x="720000" y="2726280"/>
            <a:ext cx="8640000" cy="1593720"/>
          </a:xfrm>
          <a:prstGeom prst="rect">
            <a:avLst/>
          </a:prstGeom>
          <a:noFill/>
          <a:ln>
            <a:noFill/>
          </a:ln>
        </p:spPr>
      </p:pic>
      <p:sp>
        <p:nvSpPr>
          <p:cNvPr id="333" name="Google Shape;333;p4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Max regret</a:t>
            </a:r>
            <a:endParaRPr b="0" sz="4400" strike="noStrike">
              <a:latin typeface="Arial"/>
              <a:ea typeface="Arial"/>
              <a:cs typeface="Arial"/>
              <a:sym typeface="Arial"/>
            </a:endParaRPr>
          </a:p>
        </p:txBody>
      </p:sp>
      <p:sp>
        <p:nvSpPr>
          <p:cNvPr id="334" name="Google Shape;334;p46"/>
          <p:cNvSpPr txBox="1"/>
          <p:nvPr/>
        </p:nvSpPr>
        <p:spPr>
          <a:xfrm>
            <a:off x="504000" y="1769042"/>
            <a:ext cx="9071700" cy="1185300"/>
          </a:xfrm>
          <a:prstGeom prst="rect">
            <a:avLst/>
          </a:prstGeom>
          <a:noFill/>
          <a:ln>
            <a:noFill/>
          </a:ln>
        </p:spPr>
        <p:txBody>
          <a:bodyPr anchorCtr="0" anchor="t" bIns="0" lIns="0" spcFirstLastPara="1" rIns="0" wrap="square" tIns="0">
            <a:noAutofit/>
          </a:bodyPr>
          <a:lstStyle/>
          <a:p>
            <a:pPr indent="-323999" lvl="0" marL="431999"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An agent </a:t>
            </a:r>
            <a:r>
              <a:rPr b="1" i="1" lang="en-US" sz="3200" strike="noStrike">
                <a:latin typeface="Arial"/>
                <a:ea typeface="Arial"/>
                <a:cs typeface="Arial"/>
                <a:sym typeface="Arial"/>
              </a:rPr>
              <a:t>i</a:t>
            </a:r>
            <a:r>
              <a:rPr b="0" lang="en-US" sz="3200" strike="noStrike">
                <a:latin typeface="Arial"/>
                <a:ea typeface="Arial"/>
                <a:cs typeface="Arial"/>
                <a:sym typeface="Arial"/>
              </a:rPr>
              <a:t>’s </a:t>
            </a:r>
            <a:r>
              <a:rPr b="1" lang="en-US" sz="3200" strike="noStrike">
                <a:solidFill>
                  <a:srgbClr val="800000"/>
                </a:solidFill>
                <a:latin typeface="Arial"/>
                <a:ea typeface="Arial"/>
                <a:cs typeface="Arial"/>
                <a:sym typeface="Arial"/>
              </a:rPr>
              <a:t>maximum regret</a:t>
            </a:r>
            <a:r>
              <a:rPr b="0" lang="en-US" sz="3200" strike="noStrike">
                <a:latin typeface="Arial"/>
                <a:ea typeface="Arial"/>
                <a:cs typeface="Arial"/>
                <a:sym typeface="Arial"/>
              </a:rPr>
              <a:t> for playing an action </a:t>
            </a:r>
            <a:r>
              <a:rPr b="1" i="1" lang="en-US" sz="3200" strike="noStrike">
                <a:latin typeface="Arial"/>
                <a:ea typeface="Arial"/>
                <a:cs typeface="Arial"/>
                <a:sym typeface="Arial"/>
              </a:rPr>
              <a:t>a</a:t>
            </a:r>
            <a:r>
              <a:rPr b="1" baseline="-25000" i="1" lang="en-US" sz="3200" strike="noStrike">
                <a:latin typeface="Arial"/>
                <a:ea typeface="Arial"/>
                <a:cs typeface="Arial"/>
                <a:sym typeface="Arial"/>
              </a:rPr>
              <a:t>i</a:t>
            </a:r>
            <a:r>
              <a:rPr b="0" lang="en-US" sz="3200" strike="noStrike">
                <a:latin typeface="Arial"/>
                <a:ea typeface="Arial"/>
                <a:cs typeface="Arial"/>
                <a:sym typeface="Arial"/>
              </a:rPr>
              <a:t> is defined as</a:t>
            </a:r>
            <a:endParaRPr b="0" sz="3200" strike="noStrike">
              <a:latin typeface="Arial"/>
              <a:ea typeface="Arial"/>
              <a:cs typeface="Arial"/>
              <a:sym typeface="Arial"/>
            </a:endParaRPr>
          </a:p>
        </p:txBody>
      </p:sp>
      <p:sp>
        <p:nvSpPr>
          <p:cNvPr id="335" name="Google Shape;335;p46"/>
          <p:cNvSpPr txBox="1"/>
          <p:nvPr/>
        </p:nvSpPr>
        <p:spPr>
          <a:xfrm>
            <a:off x="503975" y="4592044"/>
            <a:ext cx="9071700" cy="2294700"/>
          </a:xfrm>
          <a:prstGeom prst="rect">
            <a:avLst/>
          </a:prstGeom>
          <a:noFill/>
          <a:ln>
            <a:noFill/>
          </a:ln>
        </p:spPr>
        <p:txBody>
          <a:bodyPr anchorCtr="0" anchor="t" bIns="0" lIns="0" spcFirstLastPara="1" rIns="0" wrap="square" tIns="0">
            <a:noAutofit/>
          </a:bodyPr>
          <a:lstStyle/>
          <a:p>
            <a:pPr indent="-323999" lvl="0" marL="431999"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This is the amount that </a:t>
            </a:r>
            <a:r>
              <a:rPr b="1" i="1" lang="en-US" sz="3200" strike="noStrike">
                <a:latin typeface="Arial"/>
                <a:ea typeface="Arial"/>
                <a:cs typeface="Arial"/>
                <a:sym typeface="Arial"/>
              </a:rPr>
              <a:t>i</a:t>
            </a:r>
            <a:r>
              <a:rPr b="0" lang="en-US" sz="3200" strike="noStrike">
                <a:latin typeface="Arial"/>
                <a:ea typeface="Arial"/>
                <a:cs typeface="Arial"/>
                <a:sym typeface="Arial"/>
              </a:rPr>
              <a:t> loses by playing </a:t>
            </a:r>
            <a:r>
              <a:rPr b="1" i="1" lang="en-US" sz="3200" strike="noStrike">
                <a:latin typeface="Arial"/>
                <a:ea typeface="Arial"/>
                <a:cs typeface="Arial"/>
                <a:sym typeface="Arial"/>
              </a:rPr>
              <a:t>a</a:t>
            </a:r>
            <a:r>
              <a:rPr b="1" baseline="-25000" i="1" lang="en-US" sz="3200" strike="noStrike">
                <a:latin typeface="Arial"/>
                <a:ea typeface="Arial"/>
                <a:cs typeface="Arial"/>
                <a:sym typeface="Arial"/>
              </a:rPr>
              <a:t>i</a:t>
            </a:r>
            <a:r>
              <a:rPr b="0" lang="en-US" sz="3200" strike="noStrike">
                <a:latin typeface="Arial"/>
                <a:ea typeface="Arial"/>
                <a:cs typeface="Arial"/>
                <a:sym typeface="Arial"/>
              </a:rPr>
              <a:t> rather than playing his best response to </a:t>
            </a:r>
            <a:r>
              <a:rPr b="1" i="1" lang="en-US" sz="3200" strike="noStrike">
                <a:latin typeface="Arial"/>
                <a:ea typeface="Arial"/>
                <a:cs typeface="Arial"/>
                <a:sym typeface="Arial"/>
              </a:rPr>
              <a:t>a</a:t>
            </a:r>
            <a:r>
              <a:rPr b="1" baseline="-25000" i="1" lang="en-US" sz="3200" strike="noStrike">
                <a:latin typeface="Arial"/>
                <a:ea typeface="Arial"/>
                <a:cs typeface="Arial"/>
                <a:sym typeface="Arial"/>
              </a:rPr>
              <a:t>−i</a:t>
            </a:r>
            <a:r>
              <a:rPr b="0" lang="en-US" sz="3200" strike="noStrike">
                <a:latin typeface="Arial"/>
                <a:ea typeface="Arial"/>
                <a:cs typeface="Arial"/>
                <a:sym typeface="Arial"/>
              </a:rPr>
              <a:t>, if the other agents chose the </a:t>
            </a:r>
            <a:r>
              <a:rPr b="1" i="1" lang="en-US" sz="3200" strike="noStrike">
                <a:latin typeface="Arial"/>
                <a:ea typeface="Arial"/>
                <a:cs typeface="Arial"/>
                <a:sym typeface="Arial"/>
              </a:rPr>
              <a:t>a</a:t>
            </a:r>
            <a:r>
              <a:rPr b="1" baseline="-25000" i="1" lang="en-US" sz="3200" strike="noStrike">
                <a:latin typeface="Arial"/>
                <a:ea typeface="Arial"/>
                <a:cs typeface="Arial"/>
                <a:sym typeface="Arial"/>
              </a:rPr>
              <a:t>−i</a:t>
            </a:r>
            <a:r>
              <a:rPr b="0" lang="en-US" sz="3200" strike="noStrike">
                <a:latin typeface="Arial"/>
                <a:ea typeface="Arial"/>
                <a:cs typeface="Arial"/>
                <a:sym typeface="Arial"/>
              </a:rPr>
              <a:t> that makes this loss as large as possible</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2"/>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3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Minimax regret</a:t>
            </a:r>
            <a:endParaRPr b="0" sz="4400" strike="noStrike">
              <a:latin typeface="Arial"/>
              <a:ea typeface="Arial"/>
              <a:cs typeface="Arial"/>
              <a:sym typeface="Arial"/>
            </a:endParaRPr>
          </a:p>
        </p:txBody>
      </p:sp>
      <p:sp>
        <p:nvSpPr>
          <p:cNvPr id="341" name="Google Shape;341;p47"/>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1" lang="en-US" sz="3200" strike="noStrike">
                <a:solidFill>
                  <a:srgbClr val="800000"/>
                </a:solidFill>
                <a:latin typeface="Arial"/>
                <a:ea typeface="Arial"/>
                <a:cs typeface="Arial"/>
                <a:sym typeface="Arial"/>
              </a:rPr>
              <a:t>Minimax regret</a:t>
            </a:r>
            <a:r>
              <a:rPr b="0" lang="en-US" sz="3200" strike="noStrike">
                <a:latin typeface="Arial"/>
                <a:ea typeface="Arial"/>
                <a:cs typeface="Arial"/>
                <a:sym typeface="Arial"/>
              </a:rPr>
              <a:t> actions for agent </a:t>
            </a:r>
            <a:r>
              <a:rPr b="1" i="1" lang="en-US" sz="3200" strike="noStrike">
                <a:latin typeface="Arial"/>
                <a:ea typeface="Arial"/>
                <a:cs typeface="Arial"/>
                <a:sym typeface="Arial"/>
              </a:rPr>
              <a:t>i</a:t>
            </a:r>
            <a:r>
              <a:rPr b="0" lang="en-US" sz="3200" strike="noStrike">
                <a:latin typeface="Arial"/>
                <a:ea typeface="Arial"/>
                <a:cs typeface="Arial"/>
                <a:sym typeface="Arial"/>
              </a:rPr>
              <a:t> are defined as</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An action that yields the smallest maximum regret</a:t>
            </a:r>
            <a:endParaRPr b="0" sz="3200" strike="noStrike">
              <a:latin typeface="Arial"/>
              <a:ea typeface="Arial"/>
              <a:cs typeface="Arial"/>
              <a:sym typeface="Arial"/>
            </a:endParaRPr>
          </a:p>
        </p:txBody>
      </p:sp>
      <p:pic>
        <p:nvPicPr>
          <p:cNvPr id="342" name="Google Shape;342;p47"/>
          <p:cNvPicPr preferRelativeResize="0"/>
          <p:nvPr/>
        </p:nvPicPr>
        <p:blipFill rotWithShape="1">
          <a:blip r:embed="rId3">
            <a:alphaModFix/>
          </a:blip>
          <a:srcRect b="0" l="0" r="0" t="0"/>
          <a:stretch/>
        </p:blipFill>
        <p:spPr>
          <a:xfrm>
            <a:off x="437040" y="2760480"/>
            <a:ext cx="9462960" cy="137952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4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Minimax regret</a:t>
            </a:r>
            <a:endParaRPr b="0" sz="4400" strike="noStrike">
              <a:latin typeface="Arial"/>
              <a:ea typeface="Arial"/>
              <a:cs typeface="Arial"/>
              <a:sym typeface="Arial"/>
            </a:endParaRPr>
          </a:p>
        </p:txBody>
      </p:sp>
      <p:sp>
        <p:nvSpPr>
          <p:cNvPr id="348" name="Google Shape;348;p48"/>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232559" lvl="0" marL="432000" marR="0" rtl="0" algn="l">
              <a:spcBef>
                <a:spcPts val="0"/>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p:txBody>
      </p:sp>
      <p:pic>
        <p:nvPicPr>
          <p:cNvPr id="349" name="Google Shape;349;p48"/>
          <p:cNvPicPr preferRelativeResize="0"/>
          <p:nvPr/>
        </p:nvPicPr>
        <p:blipFill rotWithShape="1">
          <a:blip r:embed="rId3">
            <a:alphaModFix/>
          </a:blip>
          <a:srcRect b="0" l="0" r="0" t="0"/>
          <a:stretch/>
        </p:blipFill>
        <p:spPr>
          <a:xfrm>
            <a:off x="360000" y="2016000"/>
            <a:ext cx="9462960" cy="1379520"/>
          </a:xfrm>
          <a:prstGeom prst="rect">
            <a:avLst/>
          </a:prstGeom>
          <a:noFill/>
          <a:ln>
            <a:noFill/>
          </a:ln>
        </p:spPr>
      </p:pic>
      <p:pic>
        <p:nvPicPr>
          <p:cNvPr id="350" name="Google Shape;350;p48"/>
          <p:cNvPicPr preferRelativeResize="0"/>
          <p:nvPr/>
        </p:nvPicPr>
        <p:blipFill rotWithShape="1">
          <a:blip r:embed="rId4">
            <a:alphaModFix/>
          </a:blip>
          <a:srcRect b="0" l="0" r="0" t="0"/>
          <a:stretch/>
        </p:blipFill>
        <p:spPr>
          <a:xfrm>
            <a:off x="2196000" y="3420000"/>
            <a:ext cx="4689000" cy="4067640"/>
          </a:xfrm>
          <a:prstGeom prst="rect">
            <a:avLst/>
          </a:prstGeom>
          <a:noFill/>
          <a:ln>
            <a:noFill/>
          </a:ln>
        </p:spPr>
      </p:pic>
      <p:graphicFrame>
        <p:nvGraphicFramePr>
          <p:cNvPr id="351" name="Google Shape;351;p48"/>
          <p:cNvGraphicFramePr/>
          <p:nvPr/>
        </p:nvGraphicFramePr>
        <p:xfrm>
          <a:off x="3183120" y="4503960"/>
          <a:ext cx="3000000" cy="3000000"/>
        </p:xfrm>
        <a:graphic>
          <a:graphicData uri="http://schemas.openxmlformats.org/drawingml/2006/table">
            <a:tbl>
              <a:tblPr>
                <a:noFill/>
                <a:tableStyleId>{81E6E6BC-8036-4F82-BD76-155D14E6A562}</a:tableStyleId>
              </a:tblPr>
              <a:tblGrid>
                <a:gridCol w="1762550"/>
                <a:gridCol w="1762550"/>
              </a:tblGrid>
              <a:tr h="1398250">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100, a</a:t>
                      </a:r>
                      <a:endParaRPr b="0" sz="2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0.5, b</a:t>
                      </a:r>
                      <a:endParaRPr b="0" sz="2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3B3B3"/>
                    </a:solidFill>
                  </a:tcPr>
                </a:tc>
              </a:tr>
              <a:tr h="1397875">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2, c</a:t>
                      </a:r>
                      <a:endParaRPr b="0" sz="2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1, d</a:t>
                      </a:r>
                      <a:endParaRPr b="0" sz="2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4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5" name="Shape 355"/>
        <p:cNvGrpSpPr/>
        <p:nvPr/>
      </p:nvGrpSpPr>
      <p:grpSpPr>
        <a:xfrm>
          <a:off x="0" y="0"/>
          <a:ext cx="0" cy="0"/>
          <a:chOff x="0" y="0"/>
          <a:chExt cx="0" cy="0"/>
        </a:xfrm>
      </p:grpSpPr>
      <p:sp>
        <p:nvSpPr>
          <p:cNvPr id="356" name="Google Shape;356;p4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Minimax regret</a:t>
            </a:r>
            <a:endParaRPr b="0" sz="4400" strike="noStrike">
              <a:latin typeface="Arial"/>
              <a:ea typeface="Arial"/>
              <a:cs typeface="Arial"/>
              <a:sym typeface="Arial"/>
            </a:endParaRPr>
          </a:p>
        </p:txBody>
      </p:sp>
      <p:sp>
        <p:nvSpPr>
          <p:cNvPr id="357" name="Google Shape;357;p49"/>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232559" lvl="0" marL="432000" marR="0" rtl="0" algn="l">
              <a:spcBef>
                <a:spcPts val="0"/>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p:txBody>
      </p:sp>
      <p:pic>
        <p:nvPicPr>
          <p:cNvPr id="358" name="Google Shape;358;p49"/>
          <p:cNvPicPr preferRelativeResize="0"/>
          <p:nvPr/>
        </p:nvPicPr>
        <p:blipFill rotWithShape="1">
          <a:blip r:embed="rId3">
            <a:alphaModFix/>
          </a:blip>
          <a:srcRect b="0" l="0" r="0" t="0"/>
          <a:stretch/>
        </p:blipFill>
        <p:spPr>
          <a:xfrm>
            <a:off x="360000" y="2016000"/>
            <a:ext cx="9462960" cy="1379520"/>
          </a:xfrm>
          <a:prstGeom prst="rect">
            <a:avLst/>
          </a:prstGeom>
          <a:noFill/>
          <a:ln>
            <a:noFill/>
          </a:ln>
        </p:spPr>
      </p:pic>
      <p:pic>
        <p:nvPicPr>
          <p:cNvPr id="359" name="Google Shape;359;p49"/>
          <p:cNvPicPr preferRelativeResize="0"/>
          <p:nvPr/>
        </p:nvPicPr>
        <p:blipFill rotWithShape="1">
          <a:blip r:embed="rId4">
            <a:alphaModFix/>
          </a:blip>
          <a:srcRect b="0" l="0" r="0" t="0"/>
          <a:stretch/>
        </p:blipFill>
        <p:spPr>
          <a:xfrm>
            <a:off x="2196000" y="3420000"/>
            <a:ext cx="4689000" cy="4067640"/>
          </a:xfrm>
          <a:prstGeom prst="rect">
            <a:avLst/>
          </a:prstGeom>
          <a:noFill/>
          <a:ln>
            <a:noFill/>
          </a:ln>
        </p:spPr>
      </p:pic>
      <p:graphicFrame>
        <p:nvGraphicFramePr>
          <p:cNvPr id="360" name="Google Shape;360;p49"/>
          <p:cNvGraphicFramePr/>
          <p:nvPr/>
        </p:nvGraphicFramePr>
        <p:xfrm>
          <a:off x="3183120" y="4503960"/>
          <a:ext cx="3000000" cy="3000000"/>
        </p:xfrm>
        <a:graphic>
          <a:graphicData uri="http://schemas.openxmlformats.org/drawingml/2006/table">
            <a:tbl>
              <a:tblPr>
                <a:noFill/>
                <a:tableStyleId>{81E6E6BC-8036-4F82-BD76-155D14E6A562}</a:tableStyleId>
              </a:tblPr>
              <a:tblGrid>
                <a:gridCol w="1762550"/>
                <a:gridCol w="1762550"/>
              </a:tblGrid>
              <a:tr h="1398250">
                <a:tc>
                  <a:txBody>
                    <a:bodyPr/>
                    <a:lstStyle/>
                    <a:p>
                      <a:pPr indent="0" lvl="0" marL="0" marR="0" rtl="0" algn="ctr">
                        <a:spcBef>
                          <a:spcPts val="0"/>
                        </a:spcBef>
                        <a:spcAft>
                          <a:spcPts val="0"/>
                        </a:spcAft>
                        <a:buNone/>
                      </a:pPr>
                      <a:r>
                        <a:rPr b="1" i="1" lang="en-US" sz="2800" u="none" cap="none" strike="noStrike">
                          <a:solidFill>
                            <a:srgbClr val="FF0000"/>
                          </a:solidFill>
                          <a:latin typeface="Arial"/>
                          <a:ea typeface="Arial"/>
                          <a:cs typeface="Arial"/>
                          <a:sym typeface="Arial"/>
                        </a:rPr>
                        <a:t>0</a:t>
                      </a:r>
                      <a:r>
                        <a:rPr b="1" i="1" lang="en-US" sz="2800" u="none" cap="none" strike="noStrike">
                          <a:latin typeface="Arial"/>
                          <a:ea typeface="Arial"/>
                          <a:cs typeface="Arial"/>
                          <a:sym typeface="Arial"/>
                        </a:rPr>
                        <a:t>, a</a:t>
                      </a:r>
                      <a:endParaRPr b="0" sz="2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1" i="1" lang="en-US" sz="2800" u="none" cap="none" strike="noStrike">
                          <a:solidFill>
                            <a:srgbClr val="FF0000"/>
                          </a:solidFill>
                          <a:latin typeface="Arial"/>
                          <a:ea typeface="Arial"/>
                          <a:cs typeface="Arial"/>
                          <a:sym typeface="Arial"/>
                        </a:rPr>
                        <a:t>0.5</a:t>
                      </a:r>
                      <a:r>
                        <a:rPr b="1" i="1" lang="en-US" sz="2800" u="none" cap="none" strike="noStrike">
                          <a:latin typeface="Arial"/>
                          <a:ea typeface="Arial"/>
                          <a:cs typeface="Arial"/>
                          <a:sym typeface="Arial"/>
                        </a:rPr>
                        <a:t>, b</a:t>
                      </a:r>
                      <a:endParaRPr b="0" sz="2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3B3B3"/>
                    </a:solidFill>
                  </a:tcPr>
                </a:tc>
              </a:tr>
              <a:tr h="1397875">
                <a:tc>
                  <a:txBody>
                    <a:bodyPr/>
                    <a:lstStyle/>
                    <a:p>
                      <a:pPr indent="0" lvl="0" marL="0" marR="0" rtl="0" algn="ctr">
                        <a:spcBef>
                          <a:spcPts val="0"/>
                        </a:spcBef>
                        <a:spcAft>
                          <a:spcPts val="0"/>
                        </a:spcAft>
                        <a:buNone/>
                      </a:pPr>
                      <a:r>
                        <a:rPr b="1" i="1" lang="en-US" sz="2800" u="none" cap="none" strike="noStrike">
                          <a:solidFill>
                            <a:srgbClr val="FF0000"/>
                          </a:solidFill>
                          <a:latin typeface="Arial"/>
                          <a:ea typeface="Arial"/>
                          <a:cs typeface="Arial"/>
                          <a:sym typeface="Arial"/>
                        </a:rPr>
                        <a:t>98</a:t>
                      </a:r>
                      <a:r>
                        <a:rPr b="1" i="1" lang="en-US" sz="2800" u="none" cap="none" strike="noStrike">
                          <a:latin typeface="Arial"/>
                          <a:ea typeface="Arial"/>
                          <a:cs typeface="Arial"/>
                          <a:sym typeface="Arial"/>
                        </a:rPr>
                        <a:t>, c</a:t>
                      </a:r>
                      <a:endParaRPr b="0" sz="2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1" i="1" lang="en-US" sz="2800" u="none" cap="none" strike="noStrike">
                          <a:solidFill>
                            <a:srgbClr val="FF0000"/>
                          </a:solidFill>
                          <a:latin typeface="Arial"/>
                          <a:ea typeface="Arial"/>
                          <a:cs typeface="Arial"/>
                          <a:sym typeface="Arial"/>
                        </a:rPr>
                        <a:t>0</a:t>
                      </a:r>
                      <a:r>
                        <a:rPr b="1" i="1" lang="en-US" sz="2800" u="none" cap="none" strike="noStrike">
                          <a:latin typeface="Arial"/>
                          <a:ea typeface="Arial"/>
                          <a:cs typeface="Arial"/>
                          <a:sym typeface="Arial"/>
                        </a:rPr>
                        <a:t>, d</a:t>
                      </a:r>
                      <a:endParaRPr b="0" sz="2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bl>
          </a:graphicData>
        </a:graphic>
      </p:graphicFrame>
      <p:sp>
        <p:nvSpPr>
          <p:cNvPr id="361" name="Google Shape;361;p49"/>
          <p:cNvSpPr/>
          <p:nvPr/>
        </p:nvSpPr>
        <p:spPr>
          <a:xfrm>
            <a:off x="3780000" y="2196000"/>
            <a:ext cx="5580000" cy="1080000"/>
          </a:xfrm>
          <a:prstGeom prst="rect">
            <a:avLst/>
          </a:prstGeom>
          <a:noFill/>
          <a:ln cap="flat" cmpd="sng" w="367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5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Minimax regret</a:t>
            </a:r>
            <a:endParaRPr b="0" sz="4400" strike="noStrike">
              <a:latin typeface="Arial"/>
              <a:ea typeface="Arial"/>
              <a:cs typeface="Arial"/>
              <a:sym typeface="Arial"/>
            </a:endParaRPr>
          </a:p>
        </p:txBody>
      </p:sp>
      <p:sp>
        <p:nvSpPr>
          <p:cNvPr id="367" name="Google Shape;367;p50"/>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232559" lvl="0" marL="432000" marR="0" rtl="0" algn="l">
              <a:spcBef>
                <a:spcPts val="0"/>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p:txBody>
      </p:sp>
      <p:pic>
        <p:nvPicPr>
          <p:cNvPr id="368" name="Google Shape;368;p50"/>
          <p:cNvPicPr preferRelativeResize="0"/>
          <p:nvPr/>
        </p:nvPicPr>
        <p:blipFill rotWithShape="1">
          <a:blip r:embed="rId3">
            <a:alphaModFix/>
          </a:blip>
          <a:srcRect b="0" l="0" r="0" t="0"/>
          <a:stretch/>
        </p:blipFill>
        <p:spPr>
          <a:xfrm>
            <a:off x="360000" y="2016000"/>
            <a:ext cx="9462960" cy="1379520"/>
          </a:xfrm>
          <a:prstGeom prst="rect">
            <a:avLst/>
          </a:prstGeom>
          <a:noFill/>
          <a:ln>
            <a:noFill/>
          </a:ln>
        </p:spPr>
      </p:pic>
      <p:pic>
        <p:nvPicPr>
          <p:cNvPr id="369" name="Google Shape;369;p50"/>
          <p:cNvPicPr preferRelativeResize="0"/>
          <p:nvPr/>
        </p:nvPicPr>
        <p:blipFill rotWithShape="1">
          <a:blip r:embed="rId4">
            <a:alphaModFix/>
          </a:blip>
          <a:srcRect b="0" l="0" r="0" t="0"/>
          <a:stretch/>
        </p:blipFill>
        <p:spPr>
          <a:xfrm>
            <a:off x="2196000" y="3420000"/>
            <a:ext cx="4689000" cy="4067640"/>
          </a:xfrm>
          <a:prstGeom prst="rect">
            <a:avLst/>
          </a:prstGeom>
          <a:noFill/>
          <a:ln>
            <a:noFill/>
          </a:ln>
        </p:spPr>
      </p:pic>
      <p:graphicFrame>
        <p:nvGraphicFramePr>
          <p:cNvPr id="370" name="Google Shape;370;p50"/>
          <p:cNvGraphicFramePr/>
          <p:nvPr/>
        </p:nvGraphicFramePr>
        <p:xfrm>
          <a:off x="3183120" y="4503960"/>
          <a:ext cx="3000000" cy="3000000"/>
        </p:xfrm>
        <a:graphic>
          <a:graphicData uri="http://schemas.openxmlformats.org/drawingml/2006/table">
            <a:tbl>
              <a:tblPr>
                <a:noFill/>
                <a:tableStyleId>{81E6E6BC-8036-4F82-BD76-155D14E6A562}</a:tableStyleId>
              </a:tblPr>
              <a:tblGrid>
                <a:gridCol w="1762550"/>
                <a:gridCol w="1762550"/>
              </a:tblGrid>
              <a:tr h="1398250">
                <a:tc>
                  <a:txBody>
                    <a:bodyPr/>
                    <a:lstStyle/>
                    <a:p>
                      <a:pPr indent="0" lvl="0" marL="0" marR="0" rtl="0" algn="ctr">
                        <a:spcBef>
                          <a:spcPts val="0"/>
                        </a:spcBef>
                        <a:spcAft>
                          <a:spcPts val="0"/>
                        </a:spcAft>
                        <a:buNone/>
                      </a:pPr>
                      <a:r>
                        <a:rPr b="1" i="1" lang="en-US" sz="2800" u="none" cap="none" strike="noStrike">
                          <a:solidFill>
                            <a:srgbClr val="FF0000"/>
                          </a:solidFill>
                          <a:latin typeface="Arial"/>
                          <a:ea typeface="Arial"/>
                          <a:cs typeface="Arial"/>
                          <a:sym typeface="Arial"/>
                        </a:rPr>
                        <a:t>0</a:t>
                      </a:r>
                      <a:r>
                        <a:rPr b="1" i="1" lang="en-US" sz="2800" u="none" cap="none" strike="noStrike">
                          <a:latin typeface="Arial"/>
                          <a:ea typeface="Arial"/>
                          <a:cs typeface="Arial"/>
                          <a:sym typeface="Arial"/>
                        </a:rPr>
                        <a:t>, a</a:t>
                      </a:r>
                      <a:endParaRPr b="0" sz="2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1" i="1" lang="en-US" sz="2800" u="sng" cap="none" strike="noStrike">
                          <a:solidFill>
                            <a:srgbClr val="FF0000"/>
                          </a:solidFill>
                          <a:latin typeface="Arial"/>
                          <a:ea typeface="Arial"/>
                          <a:cs typeface="Arial"/>
                          <a:sym typeface="Arial"/>
                        </a:rPr>
                        <a:t>0.5</a:t>
                      </a:r>
                      <a:r>
                        <a:rPr b="1" i="1" lang="en-US" sz="2800" u="none" cap="none" strike="noStrike">
                          <a:latin typeface="Arial"/>
                          <a:ea typeface="Arial"/>
                          <a:cs typeface="Arial"/>
                          <a:sym typeface="Arial"/>
                        </a:rPr>
                        <a:t>, b</a:t>
                      </a:r>
                      <a:endParaRPr b="0" sz="2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3B3B3"/>
                    </a:solidFill>
                  </a:tcPr>
                </a:tc>
              </a:tr>
              <a:tr h="1397875">
                <a:tc>
                  <a:txBody>
                    <a:bodyPr/>
                    <a:lstStyle/>
                    <a:p>
                      <a:pPr indent="0" lvl="0" marL="0" marR="0" rtl="0" algn="ctr">
                        <a:spcBef>
                          <a:spcPts val="0"/>
                        </a:spcBef>
                        <a:spcAft>
                          <a:spcPts val="0"/>
                        </a:spcAft>
                        <a:buNone/>
                      </a:pPr>
                      <a:r>
                        <a:rPr b="1" i="1" lang="en-US" sz="2800" u="sng" cap="none" strike="noStrike">
                          <a:solidFill>
                            <a:srgbClr val="FF0000"/>
                          </a:solidFill>
                          <a:latin typeface="Arial"/>
                          <a:ea typeface="Arial"/>
                          <a:cs typeface="Arial"/>
                          <a:sym typeface="Arial"/>
                        </a:rPr>
                        <a:t>98</a:t>
                      </a:r>
                      <a:r>
                        <a:rPr b="1" i="1" lang="en-US" sz="2800" u="none" cap="none" strike="noStrike">
                          <a:latin typeface="Arial"/>
                          <a:ea typeface="Arial"/>
                          <a:cs typeface="Arial"/>
                          <a:sym typeface="Arial"/>
                        </a:rPr>
                        <a:t>, c</a:t>
                      </a:r>
                      <a:endParaRPr b="0" sz="2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1" i="1" lang="en-US" sz="2800" u="none" cap="none" strike="noStrike">
                          <a:solidFill>
                            <a:srgbClr val="FF0000"/>
                          </a:solidFill>
                          <a:latin typeface="Arial"/>
                          <a:ea typeface="Arial"/>
                          <a:cs typeface="Arial"/>
                          <a:sym typeface="Arial"/>
                        </a:rPr>
                        <a:t>0</a:t>
                      </a:r>
                      <a:r>
                        <a:rPr b="1" i="1" lang="en-US" sz="2800" u="none" cap="none" strike="noStrike">
                          <a:latin typeface="Arial"/>
                          <a:ea typeface="Arial"/>
                          <a:cs typeface="Arial"/>
                          <a:sym typeface="Arial"/>
                        </a:rPr>
                        <a:t>, d</a:t>
                      </a:r>
                      <a:endParaRPr b="0" sz="2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bl>
          </a:graphicData>
        </a:graphic>
      </p:graphicFrame>
      <p:sp>
        <p:nvSpPr>
          <p:cNvPr id="371" name="Google Shape;371;p50"/>
          <p:cNvSpPr/>
          <p:nvPr/>
        </p:nvSpPr>
        <p:spPr>
          <a:xfrm>
            <a:off x="2088000" y="2196000"/>
            <a:ext cx="7668000" cy="1080000"/>
          </a:xfrm>
          <a:prstGeom prst="rect">
            <a:avLst/>
          </a:prstGeom>
          <a:noFill/>
          <a:ln cap="flat" cmpd="sng" w="367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5" name="Shape 375"/>
        <p:cNvGrpSpPr/>
        <p:nvPr/>
      </p:nvGrpSpPr>
      <p:grpSpPr>
        <a:xfrm>
          <a:off x="0" y="0"/>
          <a:ext cx="0" cy="0"/>
          <a:chOff x="0" y="0"/>
          <a:chExt cx="0" cy="0"/>
        </a:xfrm>
      </p:grpSpPr>
      <p:sp>
        <p:nvSpPr>
          <p:cNvPr id="376" name="Google Shape;376;p5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Minimax regret</a:t>
            </a:r>
            <a:endParaRPr b="0" sz="4400" strike="noStrike">
              <a:latin typeface="Arial"/>
              <a:ea typeface="Arial"/>
              <a:cs typeface="Arial"/>
              <a:sym typeface="Arial"/>
            </a:endParaRPr>
          </a:p>
        </p:txBody>
      </p:sp>
      <p:sp>
        <p:nvSpPr>
          <p:cNvPr id="377" name="Google Shape;377;p51"/>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232559" lvl="0" marL="432000" marR="0" rtl="0" algn="l">
              <a:spcBef>
                <a:spcPts val="0"/>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p:txBody>
      </p:sp>
      <p:pic>
        <p:nvPicPr>
          <p:cNvPr id="378" name="Google Shape;378;p51"/>
          <p:cNvPicPr preferRelativeResize="0"/>
          <p:nvPr/>
        </p:nvPicPr>
        <p:blipFill rotWithShape="1">
          <a:blip r:embed="rId3">
            <a:alphaModFix/>
          </a:blip>
          <a:srcRect b="0" l="0" r="0" t="0"/>
          <a:stretch/>
        </p:blipFill>
        <p:spPr>
          <a:xfrm>
            <a:off x="360000" y="2016000"/>
            <a:ext cx="9462960" cy="1379520"/>
          </a:xfrm>
          <a:prstGeom prst="rect">
            <a:avLst/>
          </a:prstGeom>
          <a:noFill/>
          <a:ln>
            <a:noFill/>
          </a:ln>
        </p:spPr>
      </p:pic>
      <p:pic>
        <p:nvPicPr>
          <p:cNvPr id="379" name="Google Shape;379;p51"/>
          <p:cNvPicPr preferRelativeResize="0"/>
          <p:nvPr/>
        </p:nvPicPr>
        <p:blipFill rotWithShape="1">
          <a:blip r:embed="rId4">
            <a:alphaModFix/>
          </a:blip>
          <a:srcRect b="0" l="0" r="0" t="0"/>
          <a:stretch/>
        </p:blipFill>
        <p:spPr>
          <a:xfrm>
            <a:off x="2196000" y="3420000"/>
            <a:ext cx="4689000" cy="4067640"/>
          </a:xfrm>
          <a:prstGeom prst="rect">
            <a:avLst/>
          </a:prstGeom>
          <a:noFill/>
          <a:ln>
            <a:noFill/>
          </a:ln>
        </p:spPr>
      </p:pic>
      <p:graphicFrame>
        <p:nvGraphicFramePr>
          <p:cNvPr id="380" name="Google Shape;380;p51"/>
          <p:cNvGraphicFramePr/>
          <p:nvPr/>
        </p:nvGraphicFramePr>
        <p:xfrm>
          <a:off x="3183120" y="4503960"/>
          <a:ext cx="3000000" cy="3000000"/>
        </p:xfrm>
        <a:graphic>
          <a:graphicData uri="http://schemas.openxmlformats.org/drawingml/2006/table">
            <a:tbl>
              <a:tblPr>
                <a:noFill/>
                <a:tableStyleId>{81E6E6BC-8036-4F82-BD76-155D14E6A562}</a:tableStyleId>
              </a:tblPr>
              <a:tblGrid>
                <a:gridCol w="1762550"/>
                <a:gridCol w="1762550"/>
              </a:tblGrid>
              <a:tr h="1398250">
                <a:tc>
                  <a:txBody>
                    <a:bodyPr/>
                    <a:lstStyle/>
                    <a:p>
                      <a:pPr indent="0" lvl="0" marL="0" marR="0" rtl="0" algn="ctr">
                        <a:spcBef>
                          <a:spcPts val="0"/>
                        </a:spcBef>
                        <a:spcAft>
                          <a:spcPts val="0"/>
                        </a:spcAft>
                        <a:buNone/>
                      </a:pPr>
                      <a:r>
                        <a:rPr b="1" i="1" lang="en-US" sz="2800" u="none" cap="none" strike="noStrike">
                          <a:solidFill>
                            <a:srgbClr val="FF0000"/>
                          </a:solidFill>
                          <a:latin typeface="Arial"/>
                          <a:ea typeface="Arial"/>
                          <a:cs typeface="Arial"/>
                          <a:sym typeface="Arial"/>
                        </a:rPr>
                        <a:t>0</a:t>
                      </a:r>
                      <a:r>
                        <a:rPr b="1" i="1" lang="en-US" sz="2800" u="none" cap="none" strike="noStrike">
                          <a:latin typeface="Arial"/>
                          <a:ea typeface="Arial"/>
                          <a:cs typeface="Arial"/>
                          <a:sym typeface="Arial"/>
                        </a:rPr>
                        <a:t>, a</a:t>
                      </a:r>
                      <a:endParaRPr b="0" sz="2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3B3B3"/>
                    </a:solidFill>
                  </a:tcPr>
                </a:tc>
                <a:tc>
                  <a:txBody>
                    <a:bodyPr/>
                    <a:lstStyle/>
                    <a:p>
                      <a:pPr indent="0" lvl="0" marL="0" marR="0" rtl="0" algn="ctr">
                        <a:spcBef>
                          <a:spcPts val="0"/>
                        </a:spcBef>
                        <a:spcAft>
                          <a:spcPts val="0"/>
                        </a:spcAft>
                        <a:buNone/>
                      </a:pPr>
                      <a:r>
                        <a:rPr b="1" i="1" lang="en-US" sz="2800" u="sng" cap="none" strike="noStrike">
                          <a:solidFill>
                            <a:srgbClr val="FF00CC"/>
                          </a:solidFill>
                          <a:latin typeface="Arial"/>
                          <a:ea typeface="Arial"/>
                          <a:cs typeface="Arial"/>
                          <a:sym typeface="Arial"/>
                        </a:rPr>
                        <a:t>0.5</a:t>
                      </a:r>
                      <a:r>
                        <a:rPr b="1" i="1" lang="en-US" sz="2800" u="none" cap="none" strike="noStrike">
                          <a:latin typeface="Arial"/>
                          <a:ea typeface="Arial"/>
                          <a:cs typeface="Arial"/>
                          <a:sym typeface="Arial"/>
                        </a:rPr>
                        <a:t>, b</a:t>
                      </a:r>
                      <a:endParaRPr b="0" sz="2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B3B3B3"/>
                    </a:solidFill>
                  </a:tcPr>
                </a:tc>
              </a:tr>
              <a:tr h="1397875">
                <a:tc>
                  <a:txBody>
                    <a:bodyPr/>
                    <a:lstStyle/>
                    <a:p>
                      <a:pPr indent="0" lvl="0" marL="0" marR="0" rtl="0" algn="ctr">
                        <a:spcBef>
                          <a:spcPts val="0"/>
                        </a:spcBef>
                        <a:spcAft>
                          <a:spcPts val="0"/>
                        </a:spcAft>
                        <a:buNone/>
                      </a:pPr>
                      <a:r>
                        <a:rPr b="1" i="1" lang="en-US" sz="2800" u="sng" cap="none" strike="noStrike">
                          <a:solidFill>
                            <a:srgbClr val="FF0000"/>
                          </a:solidFill>
                          <a:latin typeface="Arial"/>
                          <a:ea typeface="Arial"/>
                          <a:cs typeface="Arial"/>
                          <a:sym typeface="Arial"/>
                        </a:rPr>
                        <a:t>98</a:t>
                      </a:r>
                      <a:r>
                        <a:rPr b="1" i="1" lang="en-US" sz="2800" u="none" cap="none" strike="noStrike">
                          <a:latin typeface="Arial"/>
                          <a:ea typeface="Arial"/>
                          <a:cs typeface="Arial"/>
                          <a:sym typeface="Arial"/>
                        </a:rPr>
                        <a:t>, c</a:t>
                      </a:r>
                      <a:endParaRPr b="0" sz="2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1" i="1" lang="en-US" sz="2800" u="none" cap="none" strike="noStrike">
                          <a:solidFill>
                            <a:srgbClr val="FF0000"/>
                          </a:solidFill>
                          <a:latin typeface="Arial"/>
                          <a:ea typeface="Arial"/>
                          <a:cs typeface="Arial"/>
                          <a:sym typeface="Arial"/>
                        </a:rPr>
                        <a:t>0</a:t>
                      </a:r>
                      <a:r>
                        <a:rPr b="1" i="1" lang="en-US" sz="2800" u="none" cap="none" strike="noStrike">
                          <a:latin typeface="Arial"/>
                          <a:ea typeface="Arial"/>
                          <a:cs typeface="Arial"/>
                          <a:sym typeface="Arial"/>
                        </a:rPr>
                        <a:t>, d</a:t>
                      </a:r>
                      <a:endParaRPr b="0" sz="2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bl>
          </a:graphicData>
        </a:graphic>
      </p:graphicFrame>
      <p:sp>
        <p:nvSpPr>
          <p:cNvPr id="381" name="Google Shape;381;p51"/>
          <p:cNvSpPr/>
          <p:nvPr/>
        </p:nvSpPr>
        <p:spPr>
          <a:xfrm>
            <a:off x="540000" y="2196000"/>
            <a:ext cx="9216000" cy="1080000"/>
          </a:xfrm>
          <a:prstGeom prst="rect">
            <a:avLst/>
          </a:prstGeom>
          <a:noFill/>
          <a:ln cap="flat" cmpd="sng" w="36700">
            <a:solidFill>
              <a:srgbClr val="FF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51"/>
          <p:cNvSpPr/>
          <p:nvPr/>
        </p:nvSpPr>
        <p:spPr>
          <a:xfrm>
            <a:off x="1440000" y="4968000"/>
            <a:ext cx="900000" cy="540000"/>
          </a:xfrm>
          <a:custGeom>
            <a:rect b="b" l="l" r="r" t="t"/>
            <a:pathLst>
              <a:path extrusionOk="0" h="1502" w="2502">
                <a:moveTo>
                  <a:pt x="0" y="375"/>
                </a:moveTo>
                <a:lnTo>
                  <a:pt x="1875" y="375"/>
                </a:lnTo>
                <a:lnTo>
                  <a:pt x="1875" y="0"/>
                </a:lnTo>
                <a:lnTo>
                  <a:pt x="2501" y="750"/>
                </a:lnTo>
                <a:lnTo>
                  <a:pt x="1875" y="1501"/>
                </a:lnTo>
                <a:lnTo>
                  <a:pt x="1875" y="1125"/>
                </a:lnTo>
                <a:lnTo>
                  <a:pt x="0" y="1125"/>
                </a:lnTo>
                <a:lnTo>
                  <a:pt x="0" y="375"/>
                </a:lnTo>
              </a:path>
            </a:pathLst>
          </a:custGeom>
          <a:solidFill>
            <a:srgbClr val="FF00CC"/>
          </a:solidFill>
          <a:ln cap="flat" cmpd="sng" w="9525">
            <a:solidFill>
              <a:srgbClr val="000000"/>
            </a:solidFill>
            <a:prstDash val="solid"/>
            <a:round/>
            <a:headEnd len="sm" w="sm" type="none"/>
            <a:tailEnd len="sm" w="sm" type="none"/>
          </a:ln>
        </p:spPr>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5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Minimax regret</a:t>
            </a:r>
            <a:endParaRPr b="0" sz="4400" strike="noStrike">
              <a:latin typeface="Arial"/>
              <a:ea typeface="Arial"/>
              <a:cs typeface="Arial"/>
              <a:sym typeface="Arial"/>
            </a:endParaRPr>
          </a:p>
        </p:txBody>
      </p:sp>
      <p:sp>
        <p:nvSpPr>
          <p:cNvPr id="388" name="Google Shape;388;p52"/>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1" lang="en-US" sz="3200" strike="noStrike">
                <a:solidFill>
                  <a:srgbClr val="800000"/>
                </a:solidFill>
                <a:latin typeface="Arial"/>
                <a:ea typeface="Arial"/>
                <a:cs typeface="Arial"/>
                <a:sym typeface="Arial"/>
              </a:rPr>
              <a:t>Minimax regret</a:t>
            </a:r>
            <a:r>
              <a:rPr b="0" lang="en-US" sz="3200" strike="noStrike">
                <a:latin typeface="Arial"/>
                <a:ea typeface="Arial"/>
                <a:cs typeface="Arial"/>
                <a:sym typeface="Arial"/>
              </a:rPr>
              <a:t> can be extended to a solution concept in the natural way</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Identification of action profiles that consist of </a:t>
            </a:r>
            <a:r>
              <a:rPr b="0" i="0" lang="en-US" sz="2800" u="none" cap="none" strike="noStrike">
                <a:solidFill>
                  <a:srgbClr val="800000"/>
                </a:solidFill>
                <a:latin typeface="Arial"/>
                <a:ea typeface="Arial"/>
                <a:cs typeface="Arial"/>
                <a:sym typeface="Arial"/>
              </a:rPr>
              <a:t>minimax</a:t>
            </a:r>
            <a:r>
              <a:rPr b="0" i="0" lang="en-US" sz="2800" u="none" cap="none" strike="noStrike">
                <a:latin typeface="Arial"/>
                <a:ea typeface="Arial"/>
                <a:cs typeface="Arial"/>
                <a:sym typeface="Arial"/>
              </a:rPr>
              <a:t> regret actions for each player</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Note that we can safely restrict ourselves to actions rather than mixed strategies because of the linearity of expectation</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88">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 name="Shape 79"/>
        <p:cNvGrpSpPr/>
        <p:nvPr/>
      </p:nvGrpSpPr>
      <p:grpSpPr>
        <a:xfrm>
          <a:off x="0" y="0"/>
          <a:ext cx="0" cy="0"/>
          <a:chOff x="0" y="0"/>
          <a:chExt cx="0" cy="0"/>
        </a:xfrm>
      </p:grpSpPr>
      <p:sp>
        <p:nvSpPr>
          <p:cNvPr id="80" name="Google Shape;80;p1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i="0" lang="en-US" sz="4400" u="none" cap="none" strike="noStrike">
                <a:solidFill>
                  <a:srgbClr val="000000"/>
                </a:solidFill>
                <a:latin typeface="Arial"/>
                <a:ea typeface="Arial"/>
                <a:cs typeface="Arial"/>
                <a:sym typeface="Arial"/>
              </a:rPr>
              <a:t>Maxmin and minmax strategies</a:t>
            </a:r>
            <a:endParaRPr b="0" i="0" sz="4400" u="none" cap="none" strike="noStrike">
              <a:latin typeface="Arial"/>
              <a:ea typeface="Arial"/>
              <a:cs typeface="Arial"/>
              <a:sym typeface="Arial"/>
            </a:endParaRPr>
          </a:p>
        </p:txBody>
      </p:sp>
      <p:sp>
        <p:nvSpPr>
          <p:cNvPr id="81" name="Google Shape;81;p17"/>
          <p:cNvSpPr txBox="1"/>
          <p:nvPr/>
        </p:nvSpPr>
        <p:spPr>
          <a:xfrm>
            <a:off x="504000" y="1769040"/>
            <a:ext cx="9071640" cy="439848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Security level</a:t>
            </a:r>
            <a:endParaRPr b="0" i="0" sz="3200" u="none" cap="none" strike="noStrike">
              <a:latin typeface="Arial"/>
              <a:ea typeface="Arial"/>
              <a:cs typeface="Arial"/>
              <a:sym typeface="Arial"/>
            </a:endParaRPr>
          </a:p>
          <a:p>
            <a:pPr indent="0" lvl="0" marL="914400" marR="0" rtl="0" algn="l">
              <a:spcBef>
                <a:spcPts val="1417"/>
              </a:spcBef>
              <a:spcAft>
                <a:spcPts val="0"/>
              </a:spcAft>
              <a:buNone/>
            </a:pPr>
            <a:r>
              <a:rPr b="0" i="0" lang="en-US" sz="2800" u="none" cap="none" strike="noStrike">
                <a:latin typeface="Arial"/>
                <a:ea typeface="Arial"/>
                <a:cs typeface="Arial"/>
                <a:sym typeface="Arial"/>
              </a:rPr>
              <a:t>The </a:t>
            </a:r>
            <a:r>
              <a:rPr b="0" i="0" lang="en-US" sz="2800" u="sng" cap="none" strike="noStrike">
                <a:solidFill>
                  <a:srgbClr val="800000"/>
                </a:solidFill>
                <a:latin typeface="Arial"/>
                <a:ea typeface="Arial"/>
                <a:cs typeface="Arial"/>
                <a:sym typeface="Arial"/>
              </a:rPr>
              <a:t>maxmin strategy</a:t>
            </a:r>
            <a:r>
              <a:rPr b="0" i="0" lang="en-US" sz="2800" u="none" cap="none" strike="noStrike">
                <a:latin typeface="Arial"/>
                <a:ea typeface="Arial"/>
                <a:cs typeface="Arial"/>
                <a:sym typeface="Arial"/>
              </a:rPr>
              <a:t> of player </a:t>
            </a:r>
            <a:r>
              <a:rPr b="1" i="1" lang="en-US" sz="2800" u="none" cap="none" strike="noStrike">
                <a:latin typeface="Arial"/>
                <a:ea typeface="Arial"/>
                <a:cs typeface="Arial"/>
                <a:sym typeface="Arial"/>
              </a:rPr>
              <a:t>i</a:t>
            </a:r>
            <a:r>
              <a:rPr b="0" i="0" lang="en-US" sz="2800" u="none" cap="none" strike="noStrike">
                <a:latin typeface="Arial"/>
                <a:ea typeface="Arial"/>
                <a:cs typeface="Arial"/>
                <a:sym typeface="Arial"/>
              </a:rPr>
              <a:t> </a:t>
            </a:r>
            <a:endParaRPr b="0" i="0" sz="2800" u="none" cap="none" strike="noStrike">
              <a:latin typeface="Arial"/>
              <a:ea typeface="Arial"/>
              <a:cs typeface="Arial"/>
              <a:sym typeface="Arial"/>
            </a:endParaRPr>
          </a:p>
          <a:p>
            <a:pPr indent="0" lvl="0" marL="914400" marR="0" rtl="0" algn="l">
              <a:spcBef>
                <a:spcPts val="1134"/>
              </a:spcBef>
              <a:spcAft>
                <a:spcPts val="0"/>
              </a:spcAft>
              <a:buNone/>
            </a:pPr>
            <a:r>
              <a:rPr b="0" i="0" lang="en-US" sz="2800" u="none" cap="none" strike="noStrike">
                <a:latin typeface="Arial"/>
                <a:ea typeface="Arial"/>
                <a:cs typeface="Arial"/>
                <a:sym typeface="Arial"/>
              </a:rPr>
              <a:t>in an n-player, general-sum game</a:t>
            </a:r>
            <a:endParaRPr b="0" i="0" sz="2800" u="none" cap="none" strike="noStrike">
              <a:latin typeface="Arial"/>
              <a:ea typeface="Arial"/>
              <a:cs typeface="Arial"/>
              <a:sym typeface="Arial"/>
            </a:endParaRPr>
          </a:p>
          <a:p>
            <a:pPr indent="0" lvl="0" marL="914400" marR="0" rtl="0" algn="l">
              <a:spcBef>
                <a:spcPts val="1134"/>
              </a:spcBef>
              <a:spcAft>
                <a:spcPts val="0"/>
              </a:spcAft>
              <a:buNone/>
            </a:pPr>
            <a:r>
              <a:rPr b="0" i="0" lang="en-US" sz="2800" u="none" cap="none" strike="noStrike">
                <a:latin typeface="Arial"/>
                <a:ea typeface="Arial"/>
                <a:cs typeface="Arial"/>
                <a:sym typeface="Arial"/>
              </a:rPr>
              <a:t>is a strategy that maximizes </a:t>
            </a:r>
            <a:r>
              <a:rPr b="1" i="1" lang="en-US" sz="2800" u="none" cap="none" strike="noStrike">
                <a:latin typeface="Arial"/>
                <a:ea typeface="Arial"/>
                <a:cs typeface="Arial"/>
                <a:sym typeface="Arial"/>
              </a:rPr>
              <a:t>i</a:t>
            </a:r>
            <a:r>
              <a:rPr b="0" i="0" lang="en-US" sz="2800" u="none" cap="none" strike="noStrike">
                <a:latin typeface="Arial"/>
                <a:ea typeface="Arial"/>
                <a:cs typeface="Arial"/>
                <a:sym typeface="Arial"/>
              </a:rPr>
              <a:t>’s worst-case payoff,</a:t>
            </a:r>
            <a:endParaRPr b="0" i="0" sz="2800" u="none" cap="none" strike="noStrike">
              <a:latin typeface="Arial"/>
              <a:ea typeface="Arial"/>
              <a:cs typeface="Arial"/>
              <a:sym typeface="Arial"/>
            </a:endParaRPr>
          </a:p>
          <a:p>
            <a:pPr indent="0" lvl="0" marL="914400" marR="0" rtl="0" algn="l">
              <a:spcBef>
                <a:spcPts val="1134"/>
              </a:spcBef>
              <a:spcAft>
                <a:spcPts val="0"/>
              </a:spcAft>
              <a:buNone/>
            </a:pPr>
            <a:r>
              <a:rPr b="0" i="0" lang="en-US" sz="2800" u="none" cap="none" strike="noStrike">
                <a:latin typeface="Arial"/>
                <a:ea typeface="Arial"/>
                <a:cs typeface="Arial"/>
                <a:sym typeface="Arial"/>
              </a:rPr>
              <a:t>in the situation where all the other players happen to play the strategies which cause the greatest harm to </a:t>
            </a:r>
            <a:r>
              <a:rPr b="1" i="1" lang="en-US" sz="2800" u="none" cap="none" strike="noStrike">
                <a:latin typeface="Arial"/>
                <a:ea typeface="Arial"/>
                <a:cs typeface="Arial"/>
                <a:sym typeface="Arial"/>
              </a:rPr>
              <a:t>i</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Minimum amount of payoff guaranteed by a </a:t>
            </a:r>
            <a:r>
              <a:rPr b="0" i="0" lang="en-US" sz="2800" u="sng" cap="none" strike="noStrike">
                <a:solidFill>
                  <a:srgbClr val="800000"/>
                </a:solidFill>
                <a:latin typeface="Arial"/>
                <a:ea typeface="Arial"/>
                <a:cs typeface="Arial"/>
                <a:sym typeface="Arial"/>
              </a:rPr>
              <a:t>maxmin strategy</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1">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5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Minimax regret</a:t>
            </a:r>
            <a:endParaRPr b="0" sz="4400" strike="noStrike">
              <a:latin typeface="Arial"/>
              <a:ea typeface="Arial"/>
              <a:cs typeface="Arial"/>
              <a:sym typeface="Arial"/>
            </a:endParaRPr>
          </a:p>
        </p:txBody>
      </p:sp>
      <p:sp>
        <p:nvSpPr>
          <p:cNvPr id="394" name="Google Shape;394;p53"/>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solidFill>
                  <a:srgbClr val="111111"/>
                </a:solidFill>
                <a:latin typeface="Arial"/>
                <a:ea typeface="Arial"/>
                <a:cs typeface="Arial"/>
                <a:sym typeface="Arial"/>
              </a:rPr>
              <a:t>Who in the world plays minimax regret?</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solidFill>
                  <a:srgbClr val="111111"/>
                </a:solidFill>
                <a:latin typeface="Arial"/>
                <a:ea typeface="Arial"/>
                <a:cs typeface="Arial"/>
                <a:sym typeface="Arial"/>
              </a:rPr>
              <a:t>I don't care about receiving my worst-case payoff, I care about not receiving my best-case payoff</a:t>
            </a:r>
            <a:endParaRPr b="0" i="0" sz="2800" u="none" cap="none" strike="noStrike">
              <a:latin typeface="Arial"/>
              <a:ea typeface="Arial"/>
              <a:cs typeface="Arial"/>
              <a:sym typeface="Arial"/>
            </a:endParaRPr>
          </a:p>
        </p:txBody>
      </p:sp>
      <p:pic>
        <p:nvPicPr>
          <p:cNvPr id="395" name="Google Shape;395;p53"/>
          <p:cNvPicPr preferRelativeResize="0"/>
          <p:nvPr/>
        </p:nvPicPr>
        <p:blipFill rotWithShape="1">
          <a:blip r:embed="rId3">
            <a:alphaModFix/>
          </a:blip>
          <a:srcRect b="0" l="0" r="0" t="0"/>
          <a:stretch/>
        </p:blipFill>
        <p:spPr>
          <a:xfrm>
            <a:off x="3384000" y="3780000"/>
            <a:ext cx="2810160" cy="364428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39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9" name="Shape 399"/>
        <p:cNvGrpSpPr/>
        <p:nvPr/>
      </p:nvGrpSpPr>
      <p:grpSpPr>
        <a:xfrm>
          <a:off x="0" y="0"/>
          <a:ext cx="0" cy="0"/>
          <a:chOff x="0" y="0"/>
          <a:chExt cx="0" cy="0"/>
        </a:xfrm>
      </p:grpSpPr>
      <p:sp>
        <p:nvSpPr>
          <p:cNvPr id="400" name="Google Shape;400;p5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Minimax regret</a:t>
            </a:r>
            <a:endParaRPr b="0" sz="4400" strike="noStrike">
              <a:latin typeface="Arial"/>
              <a:ea typeface="Arial"/>
              <a:cs typeface="Arial"/>
              <a:sym typeface="Arial"/>
            </a:endParaRPr>
          </a:p>
        </p:txBody>
      </p:sp>
      <p:sp>
        <p:nvSpPr>
          <p:cNvPr id="401" name="Google Shape;401;p54"/>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solidFill>
                  <a:srgbClr val="111111"/>
                </a:solidFill>
                <a:latin typeface="Arial"/>
                <a:ea typeface="Arial"/>
                <a:cs typeface="Arial"/>
                <a:sym typeface="Arial"/>
              </a:rPr>
              <a:t>What is the strategical flaw in playing minimax regret?</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solidFill>
                  <a:srgbClr val="111111"/>
                </a:solidFill>
                <a:latin typeface="Arial"/>
                <a:ea typeface="Arial"/>
                <a:cs typeface="Arial"/>
                <a:sym typeface="Arial"/>
              </a:rPr>
              <a:t>Players don't care about other players' payoffs</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1">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5" name="Shape 405"/>
        <p:cNvGrpSpPr/>
        <p:nvPr/>
      </p:nvGrpSpPr>
      <p:grpSpPr>
        <a:xfrm>
          <a:off x="0" y="0"/>
          <a:ext cx="0" cy="0"/>
          <a:chOff x="0" y="0"/>
          <a:chExt cx="0" cy="0"/>
        </a:xfrm>
      </p:grpSpPr>
      <p:sp>
        <p:nvSpPr>
          <p:cNvPr id="406" name="Google Shape;406;p5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4400" strike="noStrike">
                <a:solidFill>
                  <a:schemeClr val="accent2"/>
                </a:solidFill>
              </a:rPr>
              <a:t>Another game to be played</a:t>
            </a:r>
            <a:endParaRPr b="1" sz="4400" strike="noStrike">
              <a:solidFill>
                <a:schemeClr val="accent2"/>
              </a:solidFill>
            </a:endParaRPr>
          </a:p>
        </p:txBody>
      </p:sp>
      <p:sp>
        <p:nvSpPr>
          <p:cNvPr id="407" name="Google Shape;407;p55"/>
          <p:cNvSpPr txBox="1"/>
          <p:nvPr/>
        </p:nvSpPr>
        <p:spPr>
          <a:xfrm>
            <a:off x="504000" y="1769040"/>
            <a:ext cx="9071640" cy="49892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Two firms that are each planning to produce and market a new product</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Two market segments</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people who would only buy a low-priced version of the product</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people who would only buy an upscale version</a:t>
            </a:r>
            <a:endParaRPr b="0" i="0" sz="28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440"/>
              <a:buFont typeface="Noto Sans Symbols"/>
              <a:buChar char="●"/>
            </a:pPr>
            <a:r>
              <a:rPr b="0" lang="en-US" sz="3200" strike="noStrike">
                <a:latin typeface="Arial"/>
                <a:ea typeface="Arial"/>
                <a:cs typeface="Arial"/>
                <a:sym typeface="Arial"/>
              </a:rPr>
              <a:t>the profit any firm makes on a sale of either a low price or an upscale product is the same</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Each firm wants to maximize its profit</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0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5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4400" strike="noStrike">
                <a:solidFill>
                  <a:schemeClr val="accent2"/>
                </a:solidFill>
              </a:rPr>
              <a:t>Another game to be played</a:t>
            </a:r>
            <a:endParaRPr b="1" sz="4400" strike="noStrike">
              <a:solidFill>
                <a:schemeClr val="accent2"/>
              </a:solidFill>
            </a:endParaRPr>
          </a:p>
        </p:txBody>
      </p:sp>
      <p:sp>
        <p:nvSpPr>
          <p:cNvPr id="413" name="Google Shape;413;p56"/>
          <p:cNvSpPr txBox="1"/>
          <p:nvPr/>
        </p:nvSpPr>
        <p:spPr>
          <a:xfrm>
            <a:off x="504000" y="1769040"/>
            <a:ext cx="9071640" cy="49892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People who would prefer a low-priced version account for 60% of the population</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People who would prefer an upscale version account for 40% of the population</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Firm 1 is the much more popular brand</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Firm 1 gets 80% of the sales and Firm 2 gets 20% of the sales of the same product</a:t>
            </a:r>
            <a:endParaRPr b="0" i="0" sz="28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440"/>
              <a:buFont typeface="Noto Sans Symbols"/>
              <a:buChar char="●"/>
            </a:pPr>
            <a:r>
              <a:rPr b="0" lang="en-US" sz="3200" strike="noStrike">
                <a:latin typeface="Arial"/>
                <a:ea typeface="Arial"/>
                <a:cs typeface="Arial"/>
                <a:sym typeface="Arial"/>
              </a:rPr>
              <a:t>If a firm is the only one to produce a product for a given market segment, it gets all the sales</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5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4400" strike="noStrike">
                <a:solidFill>
                  <a:schemeClr val="accent2"/>
                </a:solidFill>
              </a:rPr>
              <a:t>Another game to be played</a:t>
            </a:r>
            <a:endParaRPr b="1" sz="4400" strike="noStrike">
              <a:solidFill>
                <a:schemeClr val="accent2"/>
              </a:solidFill>
            </a:endParaRPr>
          </a:p>
        </p:txBody>
      </p:sp>
      <p:sp>
        <p:nvSpPr>
          <p:cNvPr id="419" name="Google Shape;419;p57"/>
          <p:cNvSpPr txBox="1"/>
          <p:nvPr/>
        </p:nvSpPr>
        <p:spPr>
          <a:xfrm>
            <a:off x="504000" y="1769040"/>
            <a:ext cx="9071640" cy="5642280"/>
          </a:xfrm>
          <a:prstGeom prst="rect">
            <a:avLst/>
          </a:prstGeom>
          <a:noFill/>
          <a:ln>
            <a:noFill/>
          </a:ln>
        </p:spPr>
        <p:txBody>
          <a:bodyPr anchorCtr="0" anchor="t" bIns="0" lIns="0" spcFirstLastPara="1" rIns="0" wrap="square" tIns="0">
            <a:noAutofit/>
          </a:bodyPr>
          <a:lstStyle/>
          <a:p>
            <a:pPr indent="-311300" lvl="0" marL="432000" marR="0" rtl="0" algn="l">
              <a:spcBef>
                <a:spcPts val="0"/>
              </a:spcBef>
              <a:spcAft>
                <a:spcPts val="0"/>
              </a:spcAft>
              <a:buClr>
                <a:srgbClr val="000000"/>
              </a:buClr>
              <a:buSzPts val="1240"/>
              <a:buFont typeface="Noto Sans Symbols"/>
              <a:buChar char="●"/>
            </a:pPr>
            <a:r>
              <a:rPr b="0" lang="en-US" sz="3000" strike="noStrike">
                <a:latin typeface="Arial"/>
                <a:ea typeface="Arial"/>
                <a:cs typeface="Arial"/>
                <a:sym typeface="Arial"/>
              </a:rPr>
              <a:t>If the two firms market to different market segments, they each get all the sales in that segment</a:t>
            </a:r>
            <a:endParaRPr b="0" sz="3000" strike="noStrike">
              <a:latin typeface="Arial"/>
              <a:ea typeface="Arial"/>
              <a:cs typeface="Arial"/>
              <a:sym typeface="Arial"/>
            </a:endParaRPr>
          </a:p>
          <a:p>
            <a:pPr indent="-311300" lvl="1" marL="864000" marR="0" rtl="0" algn="l">
              <a:spcBef>
                <a:spcPts val="1417"/>
              </a:spcBef>
              <a:spcAft>
                <a:spcPts val="0"/>
              </a:spcAft>
              <a:buClr>
                <a:srgbClr val="000000"/>
              </a:buClr>
              <a:buSzPts val="1060"/>
              <a:buFont typeface="Noto Sans Symbols"/>
              <a:buChar char="●"/>
            </a:pPr>
            <a:r>
              <a:rPr b="0" i="0" lang="en-US" sz="2600" u="none" cap="none" strike="noStrike">
                <a:latin typeface="Arial"/>
                <a:ea typeface="Arial"/>
                <a:cs typeface="Arial"/>
                <a:sym typeface="Arial"/>
              </a:rPr>
              <a:t> So the one that targets the low-priced segment gets a payoff of .6 and the one that targets the upscale segment gets .4.</a:t>
            </a:r>
            <a:endParaRPr b="0" i="0" sz="2600" u="none" cap="none" strike="noStrike">
              <a:latin typeface="Arial"/>
              <a:ea typeface="Arial"/>
              <a:cs typeface="Arial"/>
              <a:sym typeface="Arial"/>
            </a:endParaRPr>
          </a:p>
          <a:p>
            <a:pPr indent="-311300" lvl="0" marL="432000" marR="0" rtl="0" algn="l">
              <a:spcBef>
                <a:spcPts val="1134"/>
              </a:spcBef>
              <a:spcAft>
                <a:spcPts val="0"/>
              </a:spcAft>
              <a:buClr>
                <a:srgbClr val="000000"/>
              </a:buClr>
              <a:buSzPts val="1240"/>
              <a:buFont typeface="Noto Sans Symbols"/>
              <a:buChar char="●"/>
            </a:pPr>
            <a:r>
              <a:rPr b="0" lang="en-US" sz="3000" strike="noStrike">
                <a:latin typeface="Arial"/>
                <a:ea typeface="Arial"/>
                <a:cs typeface="Arial"/>
                <a:sym typeface="Arial"/>
              </a:rPr>
              <a:t>If both firms target both segments</a:t>
            </a:r>
            <a:endParaRPr b="0" sz="3000" strike="noStrike">
              <a:latin typeface="Arial"/>
              <a:ea typeface="Arial"/>
              <a:cs typeface="Arial"/>
              <a:sym typeface="Arial"/>
            </a:endParaRPr>
          </a:p>
          <a:p>
            <a:pPr indent="-311300" lvl="1" marL="864000" marR="0" rtl="0" algn="l">
              <a:spcBef>
                <a:spcPts val="1417"/>
              </a:spcBef>
              <a:spcAft>
                <a:spcPts val="0"/>
              </a:spcAft>
              <a:buClr>
                <a:srgbClr val="000000"/>
              </a:buClr>
              <a:buSzPts val="1060"/>
              <a:buFont typeface="Noto Sans Symbols"/>
              <a:buChar char="●"/>
            </a:pPr>
            <a:r>
              <a:rPr b="0" i="0" lang="en-US" sz="2600" u="none" cap="none" strike="noStrike">
                <a:latin typeface="Arial"/>
                <a:ea typeface="Arial"/>
                <a:cs typeface="Arial"/>
                <a:sym typeface="Arial"/>
              </a:rPr>
              <a:t>For the low-priced segment, Firm 1 gets 80% of it, for a payoff of (.8)(.6)=.48, and Firm 2 gets 20% of it, for a payoff of .(.2)(.6)=.12</a:t>
            </a:r>
            <a:endParaRPr b="0" i="0" sz="2600" u="none" cap="none" strike="noStrike">
              <a:latin typeface="Arial"/>
              <a:ea typeface="Arial"/>
              <a:cs typeface="Arial"/>
              <a:sym typeface="Arial"/>
            </a:endParaRPr>
          </a:p>
          <a:p>
            <a:pPr indent="-311300" lvl="1" marL="864000" marR="0" rtl="0" algn="l">
              <a:spcBef>
                <a:spcPts val="1134"/>
              </a:spcBef>
              <a:spcAft>
                <a:spcPts val="0"/>
              </a:spcAft>
              <a:buClr>
                <a:srgbClr val="000000"/>
              </a:buClr>
              <a:buSzPts val="1060"/>
              <a:buFont typeface="Noto Sans Symbols"/>
              <a:buChar char="●"/>
            </a:pPr>
            <a:r>
              <a:rPr b="0" i="0" lang="en-US" sz="2600" u="none" cap="none" strike="noStrike">
                <a:latin typeface="Arial"/>
                <a:ea typeface="Arial"/>
                <a:cs typeface="Arial"/>
                <a:sym typeface="Arial"/>
              </a:rPr>
              <a:t>For the upscale segment, Firm 1 gets a payoff of (.8)(.4) = .32 and Firm 2 gets (.2)(.4) = .08</a:t>
            </a:r>
            <a:endParaRPr b="0" i="0" sz="26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1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3" name="Shape 423"/>
        <p:cNvGrpSpPr/>
        <p:nvPr/>
      </p:nvGrpSpPr>
      <p:grpSpPr>
        <a:xfrm>
          <a:off x="0" y="0"/>
          <a:ext cx="0" cy="0"/>
          <a:chOff x="0" y="0"/>
          <a:chExt cx="0" cy="0"/>
        </a:xfrm>
      </p:grpSpPr>
      <p:sp>
        <p:nvSpPr>
          <p:cNvPr id="424" name="Google Shape;424;p5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Another game to be played</a:t>
            </a:r>
            <a:endParaRPr b="0" sz="4400" strike="noStrike">
              <a:latin typeface="Arial"/>
              <a:ea typeface="Arial"/>
              <a:cs typeface="Arial"/>
              <a:sym typeface="Arial"/>
            </a:endParaRPr>
          </a:p>
        </p:txBody>
      </p:sp>
      <p:pic>
        <p:nvPicPr>
          <p:cNvPr id="425" name="Google Shape;425;p58"/>
          <p:cNvPicPr preferRelativeResize="0"/>
          <p:nvPr/>
        </p:nvPicPr>
        <p:blipFill rotWithShape="1">
          <a:blip r:embed="rId3">
            <a:alphaModFix/>
          </a:blip>
          <a:srcRect b="0" l="0" r="0" t="0"/>
          <a:stretch/>
        </p:blipFill>
        <p:spPr>
          <a:xfrm>
            <a:off x="24840" y="2406600"/>
            <a:ext cx="10079640" cy="3290400"/>
          </a:xfrm>
          <a:prstGeom prst="rect">
            <a:avLst/>
          </a:prstGeom>
          <a:noFill/>
          <a:ln>
            <a:noFill/>
          </a:ln>
        </p:spPr>
      </p:pic>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9" name="Shape 429"/>
        <p:cNvGrpSpPr/>
        <p:nvPr/>
      </p:nvGrpSpPr>
      <p:grpSpPr>
        <a:xfrm>
          <a:off x="0" y="0"/>
          <a:ext cx="0" cy="0"/>
          <a:chOff x="0" y="0"/>
          <a:chExt cx="0" cy="0"/>
        </a:xfrm>
      </p:grpSpPr>
      <p:sp>
        <p:nvSpPr>
          <p:cNvPr id="430" name="Google Shape;430;p5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A Game in Which Only One Player Has a Strictly Dominant Strategy</a:t>
            </a:r>
            <a:endParaRPr b="0" sz="4400" strike="noStrike">
              <a:latin typeface="Arial"/>
              <a:ea typeface="Arial"/>
              <a:cs typeface="Arial"/>
              <a:sym typeface="Arial"/>
            </a:endParaRPr>
          </a:p>
        </p:txBody>
      </p:sp>
      <p:sp>
        <p:nvSpPr>
          <p:cNvPr id="431" name="Google Shape;431;p59"/>
          <p:cNvSpPr txBox="1"/>
          <p:nvPr/>
        </p:nvSpPr>
        <p:spPr>
          <a:xfrm>
            <a:off x="504000" y="1769040"/>
            <a:ext cx="9071640" cy="49892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The players have common knowledge of the game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they know the structure of the game, they know that each of them know the structure of the game, they know that each of them know that each of them know, and so on</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1">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5" name="Shape 435"/>
        <p:cNvGrpSpPr/>
        <p:nvPr/>
      </p:nvGrpSpPr>
      <p:grpSpPr>
        <a:xfrm>
          <a:off x="0" y="0"/>
          <a:ext cx="0" cy="0"/>
          <a:chOff x="0" y="0"/>
          <a:chExt cx="0" cy="0"/>
        </a:xfrm>
      </p:grpSpPr>
      <p:sp>
        <p:nvSpPr>
          <p:cNvPr id="436" name="Google Shape;436;p6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Removal of dominated strategies</a:t>
            </a:r>
            <a:endParaRPr b="0" sz="4400" strike="noStrike">
              <a:latin typeface="Arial"/>
              <a:ea typeface="Arial"/>
              <a:cs typeface="Arial"/>
              <a:sym typeface="Arial"/>
            </a:endParaRPr>
          </a:p>
        </p:txBody>
      </p:sp>
      <p:sp>
        <p:nvSpPr>
          <p:cNvPr id="437" name="Google Shape;437;p60"/>
          <p:cNvSpPr txBox="1"/>
          <p:nvPr/>
        </p:nvSpPr>
        <p:spPr>
          <a:xfrm>
            <a:off x="504000" y="1769040"/>
            <a:ext cx="9071640" cy="52455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Let </a:t>
            </a:r>
            <a:r>
              <a:rPr b="1" i="1" lang="en-US" sz="3200" strike="noStrike">
                <a:latin typeface="Arial"/>
                <a:ea typeface="Arial"/>
                <a:cs typeface="Arial"/>
                <a:sym typeface="Arial"/>
              </a:rPr>
              <a:t>s</a:t>
            </a:r>
            <a:r>
              <a:rPr b="1" baseline="-25000" i="1" lang="en-US" sz="3200" strike="noStrike">
                <a:latin typeface="Arial"/>
                <a:ea typeface="Arial"/>
                <a:cs typeface="Arial"/>
                <a:sym typeface="Arial"/>
              </a:rPr>
              <a:t>i</a:t>
            </a:r>
            <a:r>
              <a:rPr b="0" lang="en-US" sz="3200" strike="noStrike">
                <a:latin typeface="Arial"/>
                <a:ea typeface="Arial"/>
                <a:cs typeface="Arial"/>
                <a:sym typeface="Arial"/>
              </a:rPr>
              <a:t> and </a:t>
            </a:r>
            <a:r>
              <a:rPr b="1" i="1" lang="en-US" sz="3200" strike="noStrike">
                <a:latin typeface="Arial"/>
                <a:ea typeface="Arial"/>
                <a:cs typeface="Arial"/>
                <a:sym typeface="Arial"/>
              </a:rPr>
              <a:t>s</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 </a:t>
            </a:r>
            <a:r>
              <a:rPr b="0" lang="en-US" sz="3200" strike="noStrike">
                <a:latin typeface="Arial"/>
                <a:ea typeface="Arial"/>
                <a:cs typeface="Arial"/>
                <a:sym typeface="Arial"/>
              </a:rPr>
              <a:t>be two strategies of player </a:t>
            </a:r>
            <a:r>
              <a:rPr b="1" i="1" lang="en-US" sz="3200" strike="noStrike">
                <a:latin typeface="Arial"/>
                <a:ea typeface="Arial"/>
                <a:cs typeface="Arial"/>
                <a:sym typeface="Arial"/>
              </a:rPr>
              <a:t>i</a:t>
            </a:r>
            <a:r>
              <a:rPr b="0" lang="en-US" sz="3200" strike="noStrike">
                <a:latin typeface="Arial"/>
                <a:ea typeface="Arial"/>
                <a:cs typeface="Arial"/>
                <a:sym typeface="Arial"/>
              </a:rPr>
              <a:t>, and </a:t>
            </a:r>
            <a:r>
              <a:rPr b="1" i="1" lang="en-US" sz="3200" strike="noStrike">
                <a:latin typeface="Arial"/>
                <a:ea typeface="Arial"/>
                <a:cs typeface="Arial"/>
                <a:sym typeface="Arial"/>
              </a:rPr>
              <a:t>S</a:t>
            </a:r>
            <a:r>
              <a:rPr b="1" baseline="-25000" i="1" lang="en-US" sz="3200" strike="noStrike">
                <a:latin typeface="Arial"/>
                <a:ea typeface="Arial"/>
                <a:cs typeface="Arial"/>
                <a:sym typeface="Arial"/>
              </a:rPr>
              <a:t>−i </a:t>
            </a:r>
            <a:r>
              <a:rPr b="0" lang="en-US" sz="3200" strike="noStrike">
                <a:latin typeface="Arial"/>
                <a:ea typeface="Arial"/>
                <a:cs typeface="Arial"/>
                <a:sym typeface="Arial"/>
              </a:rPr>
              <a:t>the set of all strategy profiles of the remaining players. Then</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1" i="1" lang="en-US" sz="3200" strike="noStrike">
                <a:latin typeface="Arial"/>
                <a:ea typeface="Arial"/>
                <a:cs typeface="Arial"/>
                <a:sym typeface="Arial"/>
              </a:rPr>
              <a:t>s</a:t>
            </a:r>
            <a:r>
              <a:rPr b="1" baseline="-25000" i="1" lang="en-US" sz="3200" strike="noStrike">
                <a:latin typeface="Arial"/>
                <a:ea typeface="Arial"/>
                <a:cs typeface="Arial"/>
                <a:sym typeface="Arial"/>
              </a:rPr>
              <a:t>i</a:t>
            </a:r>
            <a:r>
              <a:rPr b="0" lang="en-US" sz="3200" strike="noStrike">
                <a:latin typeface="Arial"/>
                <a:ea typeface="Arial"/>
                <a:cs typeface="Arial"/>
                <a:sym typeface="Arial"/>
              </a:rPr>
              <a:t> </a:t>
            </a:r>
            <a:r>
              <a:rPr b="1" lang="en-US" sz="3200" strike="noStrike">
                <a:solidFill>
                  <a:srgbClr val="990000"/>
                </a:solidFill>
                <a:latin typeface="Arial"/>
                <a:ea typeface="Arial"/>
                <a:cs typeface="Arial"/>
                <a:sym typeface="Arial"/>
              </a:rPr>
              <a:t>strictly dominates</a:t>
            </a:r>
            <a:r>
              <a:rPr b="0" lang="en-US" sz="3200" strike="noStrike">
                <a:latin typeface="Arial"/>
                <a:ea typeface="Arial"/>
                <a:cs typeface="Arial"/>
                <a:sym typeface="Arial"/>
              </a:rPr>
              <a:t> </a:t>
            </a:r>
            <a:r>
              <a:rPr b="1" i="1" lang="en-US" sz="3200" strike="noStrike">
                <a:latin typeface="Arial"/>
                <a:ea typeface="Arial"/>
                <a:cs typeface="Arial"/>
                <a:sym typeface="Arial"/>
              </a:rPr>
              <a:t>s</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 </a:t>
            </a:r>
            <a:r>
              <a:rPr b="0" lang="en-US" sz="3200" strike="noStrike">
                <a:latin typeface="Arial"/>
                <a:ea typeface="Arial"/>
                <a:cs typeface="Arial"/>
                <a:sym typeface="Arial"/>
              </a:rPr>
              <a:t>if for all </a:t>
            </a:r>
            <a:r>
              <a:rPr b="1" i="1" lang="en-US" sz="3200" strike="noStrike">
                <a:latin typeface="Arial"/>
                <a:ea typeface="Arial"/>
                <a:cs typeface="Arial"/>
                <a:sym typeface="Arial"/>
              </a:rPr>
              <a:t>s</a:t>
            </a:r>
            <a:r>
              <a:rPr b="1" baseline="-25000" i="1" lang="en-US" sz="3200" strike="noStrike">
                <a:latin typeface="Arial"/>
                <a:ea typeface="Arial"/>
                <a:cs typeface="Arial"/>
                <a:sym typeface="Arial"/>
              </a:rPr>
              <a:t>-i</a:t>
            </a:r>
            <a:r>
              <a:rPr b="0" lang="en-US" sz="3200" strike="noStrike">
                <a:latin typeface="Arial"/>
                <a:ea typeface="Arial"/>
                <a:cs typeface="Arial"/>
                <a:sym typeface="Arial"/>
              </a:rPr>
              <a:t> ∈ </a:t>
            </a:r>
            <a:r>
              <a:rPr b="1" i="1" lang="en-US" sz="3200" strike="noStrike">
                <a:latin typeface="Arial"/>
                <a:ea typeface="Arial"/>
                <a:cs typeface="Arial"/>
                <a:sym typeface="Arial"/>
              </a:rPr>
              <a:t>S</a:t>
            </a:r>
            <a:r>
              <a:rPr b="1" baseline="-25000" i="1" lang="en-US" sz="3200" strike="noStrike">
                <a:latin typeface="Arial"/>
                <a:ea typeface="Arial"/>
                <a:cs typeface="Arial"/>
                <a:sym typeface="Arial"/>
              </a:rPr>
              <a:t>−i</a:t>
            </a:r>
            <a:r>
              <a:rPr b="0" lang="en-US" sz="3200" strike="noStrike">
                <a:latin typeface="Arial"/>
                <a:ea typeface="Arial"/>
                <a:cs typeface="Arial"/>
                <a:sym typeface="Arial"/>
              </a:rPr>
              <a:t>, it is the case that </a:t>
            </a:r>
            <a:r>
              <a:rPr b="1" i="1" lang="en-US" sz="3200" strike="noStrike">
                <a:latin typeface="Arial"/>
                <a:ea typeface="Arial"/>
                <a:cs typeface="Arial"/>
                <a:sym typeface="Arial"/>
              </a:rPr>
              <a:t>u</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(s</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 s</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 &gt; u</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(s</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 s</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1" i="1" lang="en-US" sz="3200" strike="noStrike">
                <a:latin typeface="Arial"/>
                <a:ea typeface="Arial"/>
                <a:cs typeface="Arial"/>
                <a:sym typeface="Arial"/>
              </a:rPr>
              <a:t>s</a:t>
            </a:r>
            <a:r>
              <a:rPr b="1" baseline="-25000" i="1" lang="en-US" sz="3200" strike="noStrike">
                <a:latin typeface="Arial"/>
                <a:ea typeface="Arial"/>
                <a:cs typeface="Arial"/>
                <a:sym typeface="Arial"/>
              </a:rPr>
              <a:t>i</a:t>
            </a:r>
            <a:r>
              <a:rPr b="0" lang="en-US" sz="3200" strike="noStrike">
                <a:latin typeface="Arial"/>
                <a:ea typeface="Arial"/>
                <a:cs typeface="Arial"/>
                <a:sym typeface="Arial"/>
              </a:rPr>
              <a:t> </a:t>
            </a:r>
            <a:r>
              <a:rPr b="1" lang="en-US" sz="3200" strike="noStrike">
                <a:solidFill>
                  <a:srgbClr val="FF0000"/>
                </a:solidFill>
                <a:latin typeface="Arial"/>
                <a:ea typeface="Arial"/>
                <a:cs typeface="Arial"/>
                <a:sym typeface="Arial"/>
              </a:rPr>
              <a:t>weakly dominates</a:t>
            </a:r>
            <a:r>
              <a:rPr b="0" lang="en-US" sz="3200" strike="noStrike">
                <a:latin typeface="Arial"/>
                <a:ea typeface="Arial"/>
                <a:cs typeface="Arial"/>
                <a:sym typeface="Arial"/>
              </a:rPr>
              <a:t> </a:t>
            </a:r>
            <a:r>
              <a:rPr b="1" i="1" lang="en-US" sz="3200" strike="noStrike">
                <a:latin typeface="Arial"/>
                <a:ea typeface="Arial"/>
                <a:cs typeface="Arial"/>
                <a:sym typeface="Arial"/>
              </a:rPr>
              <a:t>s</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 </a:t>
            </a:r>
            <a:r>
              <a:rPr b="0" lang="en-US" sz="3200" strike="noStrike">
                <a:latin typeface="Arial"/>
                <a:ea typeface="Arial"/>
                <a:cs typeface="Arial"/>
                <a:sym typeface="Arial"/>
              </a:rPr>
              <a:t>if for all </a:t>
            </a:r>
            <a:r>
              <a:rPr b="1" i="1" lang="en-US" sz="3200" strike="noStrike">
                <a:latin typeface="Arial"/>
                <a:ea typeface="Arial"/>
                <a:cs typeface="Arial"/>
                <a:sym typeface="Arial"/>
              </a:rPr>
              <a:t>s</a:t>
            </a:r>
            <a:r>
              <a:rPr b="1" baseline="-25000" i="1" lang="en-US" sz="3200" strike="noStrike">
                <a:latin typeface="Arial"/>
                <a:ea typeface="Arial"/>
                <a:cs typeface="Arial"/>
                <a:sym typeface="Arial"/>
              </a:rPr>
              <a:t>-i</a:t>
            </a:r>
            <a:r>
              <a:rPr b="0" lang="en-US" sz="3200" strike="noStrike">
                <a:latin typeface="Arial"/>
                <a:ea typeface="Arial"/>
                <a:cs typeface="Arial"/>
                <a:sym typeface="Arial"/>
              </a:rPr>
              <a:t> ∈ </a:t>
            </a:r>
            <a:r>
              <a:rPr b="1" i="1" lang="en-US" sz="3200" strike="noStrike">
                <a:latin typeface="Arial"/>
                <a:ea typeface="Arial"/>
                <a:cs typeface="Arial"/>
                <a:sym typeface="Arial"/>
              </a:rPr>
              <a:t>S</a:t>
            </a:r>
            <a:r>
              <a:rPr b="1" baseline="-25000" i="1" lang="en-US" sz="3200" strike="noStrike">
                <a:latin typeface="Arial"/>
                <a:ea typeface="Arial"/>
                <a:cs typeface="Arial"/>
                <a:sym typeface="Arial"/>
              </a:rPr>
              <a:t>−i</a:t>
            </a:r>
            <a:r>
              <a:rPr b="0" lang="en-US" sz="3200" strike="noStrike">
                <a:latin typeface="Arial"/>
                <a:ea typeface="Arial"/>
                <a:cs typeface="Arial"/>
                <a:sym typeface="Arial"/>
              </a:rPr>
              <a:t>, it is the case that </a:t>
            </a:r>
            <a:r>
              <a:rPr b="1" i="1" lang="en-US" sz="3200" strike="noStrike">
                <a:latin typeface="Arial"/>
                <a:ea typeface="Arial"/>
                <a:cs typeface="Arial"/>
                <a:sym typeface="Arial"/>
              </a:rPr>
              <a:t>u</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(s</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 s</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 ≥ u</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(s</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 s</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a:t>
            </a:r>
            <a:r>
              <a:rPr b="0" lang="en-US" sz="3200" strike="noStrike">
                <a:latin typeface="Arial"/>
                <a:ea typeface="Arial"/>
                <a:cs typeface="Arial"/>
                <a:sym typeface="Arial"/>
              </a:rPr>
              <a:t>, and for at least one </a:t>
            </a:r>
            <a:r>
              <a:rPr b="1" i="1" lang="en-US" sz="3200" strike="noStrike">
                <a:latin typeface="Arial"/>
                <a:ea typeface="Arial"/>
                <a:cs typeface="Arial"/>
                <a:sym typeface="Arial"/>
              </a:rPr>
              <a:t>s</a:t>
            </a:r>
            <a:r>
              <a:rPr b="1" baseline="-25000" i="1" lang="en-US" sz="3200" strike="noStrike">
                <a:latin typeface="Arial"/>
                <a:ea typeface="Arial"/>
                <a:cs typeface="Arial"/>
                <a:sym typeface="Arial"/>
              </a:rPr>
              <a:t>-i</a:t>
            </a:r>
            <a:r>
              <a:rPr b="0" lang="en-US" sz="3200" strike="noStrike">
                <a:latin typeface="Arial"/>
                <a:ea typeface="Arial"/>
                <a:cs typeface="Arial"/>
                <a:sym typeface="Arial"/>
              </a:rPr>
              <a:t> ∈ </a:t>
            </a:r>
            <a:r>
              <a:rPr b="1" i="1" lang="en-US" sz="3200" strike="noStrike">
                <a:latin typeface="Arial"/>
                <a:ea typeface="Arial"/>
                <a:cs typeface="Arial"/>
                <a:sym typeface="Arial"/>
              </a:rPr>
              <a:t>S</a:t>
            </a:r>
            <a:r>
              <a:rPr b="1" baseline="-25000" i="1" lang="en-US" sz="3200" strike="noStrike">
                <a:latin typeface="Arial"/>
                <a:ea typeface="Arial"/>
                <a:cs typeface="Arial"/>
                <a:sym typeface="Arial"/>
              </a:rPr>
              <a:t>−i</a:t>
            </a:r>
            <a:r>
              <a:rPr b="0" lang="en-US" sz="3200" strike="noStrike">
                <a:latin typeface="Arial"/>
                <a:ea typeface="Arial"/>
                <a:cs typeface="Arial"/>
                <a:sym typeface="Arial"/>
              </a:rPr>
              <a:t>, it is the case that </a:t>
            </a:r>
            <a:r>
              <a:rPr b="1" i="1" lang="en-US" sz="3200" strike="noStrike">
                <a:latin typeface="Arial"/>
                <a:ea typeface="Arial"/>
                <a:cs typeface="Arial"/>
                <a:sym typeface="Arial"/>
              </a:rPr>
              <a:t>u</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(s</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 s</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 &gt; u</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(s</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 s</a:t>
            </a:r>
            <a:r>
              <a:rPr b="1" baseline="-25000" i="1" lang="en-US" sz="3200" strike="noStrike">
                <a:latin typeface="Arial"/>
                <a:ea typeface="Arial"/>
                <a:cs typeface="Arial"/>
                <a:sym typeface="Arial"/>
              </a:rPr>
              <a:t>-i</a:t>
            </a:r>
            <a:r>
              <a:rPr b="1" i="1" lang="en-US" sz="3200" strike="noStrike">
                <a:latin typeface="Arial"/>
                <a:ea typeface="Arial"/>
                <a:cs typeface="Arial"/>
                <a:sym typeface="Arial"/>
              </a:rPr>
              <a:t>)</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37">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1" name="Shape 441"/>
        <p:cNvGrpSpPr/>
        <p:nvPr/>
      </p:nvGrpSpPr>
      <p:grpSpPr>
        <a:xfrm>
          <a:off x="0" y="0"/>
          <a:ext cx="0" cy="0"/>
          <a:chOff x="0" y="0"/>
          <a:chExt cx="0" cy="0"/>
        </a:xfrm>
      </p:grpSpPr>
      <p:sp>
        <p:nvSpPr>
          <p:cNvPr id="442" name="Google Shape;442;p6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Removal of dominated strategies</a:t>
            </a:r>
            <a:endParaRPr b="0" sz="4400" strike="noStrike">
              <a:latin typeface="Arial"/>
              <a:ea typeface="Arial"/>
              <a:cs typeface="Arial"/>
              <a:sym typeface="Arial"/>
            </a:endParaRPr>
          </a:p>
        </p:txBody>
      </p:sp>
      <p:sp>
        <p:nvSpPr>
          <p:cNvPr id="443" name="Google Shape;443;p61"/>
          <p:cNvSpPr txBox="1"/>
          <p:nvPr/>
        </p:nvSpPr>
        <p:spPr>
          <a:xfrm>
            <a:off x="504000" y="1769040"/>
            <a:ext cx="9071640" cy="50727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en-US" sz="2800" strike="noStrike">
                <a:latin typeface="Arial"/>
                <a:ea typeface="Arial"/>
                <a:cs typeface="Arial"/>
                <a:sym typeface="Arial"/>
              </a:rPr>
              <a:t>A strategy is </a:t>
            </a:r>
            <a:r>
              <a:rPr b="1" lang="en-US" sz="2800" strike="noStrike">
                <a:solidFill>
                  <a:srgbClr val="990000"/>
                </a:solidFill>
                <a:latin typeface="Arial"/>
                <a:ea typeface="Arial"/>
                <a:cs typeface="Arial"/>
                <a:sym typeface="Arial"/>
              </a:rPr>
              <a:t>strictly</a:t>
            </a:r>
            <a:r>
              <a:rPr b="0" lang="en-US" sz="2800" strike="noStrike">
                <a:latin typeface="Arial"/>
                <a:ea typeface="Arial"/>
                <a:cs typeface="Arial"/>
                <a:sym typeface="Arial"/>
              </a:rPr>
              <a:t> (resp., </a:t>
            </a:r>
            <a:r>
              <a:rPr b="1" lang="en-US" sz="2800" strike="noStrike">
                <a:solidFill>
                  <a:srgbClr val="FF0000"/>
                </a:solidFill>
                <a:latin typeface="Arial"/>
                <a:ea typeface="Arial"/>
                <a:cs typeface="Arial"/>
                <a:sym typeface="Arial"/>
              </a:rPr>
              <a:t>weakly</a:t>
            </a:r>
            <a:r>
              <a:rPr b="0" lang="en-US" sz="2800" strike="noStrike">
                <a:latin typeface="Arial"/>
                <a:ea typeface="Arial"/>
                <a:cs typeface="Arial"/>
                <a:sym typeface="Arial"/>
              </a:rPr>
              <a:t>) </a:t>
            </a:r>
            <a:r>
              <a:rPr b="1" lang="en-US" sz="2800" strike="noStrike">
                <a:solidFill>
                  <a:srgbClr val="0000CC"/>
                </a:solidFill>
                <a:latin typeface="Arial"/>
                <a:ea typeface="Arial"/>
                <a:cs typeface="Arial"/>
                <a:sym typeface="Arial"/>
              </a:rPr>
              <a:t>dominant</a:t>
            </a:r>
            <a:r>
              <a:rPr b="0" lang="en-US" sz="2800" strike="noStrike">
                <a:latin typeface="Arial"/>
                <a:ea typeface="Arial"/>
                <a:cs typeface="Arial"/>
                <a:sym typeface="Arial"/>
              </a:rPr>
              <a:t> for an agent if it </a:t>
            </a:r>
            <a:r>
              <a:rPr b="1" lang="en-US" sz="2800" strike="noStrike">
                <a:solidFill>
                  <a:srgbClr val="990000"/>
                </a:solidFill>
                <a:latin typeface="Arial"/>
                <a:ea typeface="Arial"/>
                <a:cs typeface="Arial"/>
                <a:sym typeface="Arial"/>
              </a:rPr>
              <a:t>strictly</a:t>
            </a:r>
            <a:r>
              <a:rPr b="0" lang="en-US" sz="2800" strike="noStrike">
                <a:latin typeface="Arial"/>
                <a:ea typeface="Arial"/>
                <a:cs typeface="Arial"/>
                <a:sym typeface="Arial"/>
              </a:rPr>
              <a:t> (</a:t>
            </a:r>
            <a:r>
              <a:rPr b="1" lang="en-US" sz="2800" strike="noStrike">
                <a:solidFill>
                  <a:srgbClr val="FF0000"/>
                </a:solidFill>
                <a:latin typeface="Arial"/>
                <a:ea typeface="Arial"/>
                <a:cs typeface="Arial"/>
                <a:sym typeface="Arial"/>
              </a:rPr>
              <a:t>weakly</a:t>
            </a:r>
            <a:r>
              <a:rPr b="0" lang="en-US" sz="2800" strike="noStrike">
                <a:latin typeface="Arial"/>
                <a:ea typeface="Arial"/>
                <a:cs typeface="Arial"/>
                <a:sym typeface="Arial"/>
              </a:rPr>
              <a:t>) dominates </a:t>
            </a:r>
            <a:r>
              <a:rPr b="1" lang="en-US" sz="2800" strike="noStrike">
                <a:latin typeface="Arial"/>
                <a:ea typeface="Arial"/>
                <a:cs typeface="Arial"/>
                <a:sym typeface="Arial"/>
              </a:rPr>
              <a:t>any other</a:t>
            </a:r>
            <a:r>
              <a:rPr b="0" lang="en-US" sz="2800" strike="noStrike">
                <a:latin typeface="Arial"/>
                <a:ea typeface="Arial"/>
                <a:cs typeface="Arial"/>
                <a:sym typeface="Arial"/>
              </a:rPr>
              <a:t> strategy for that agent</a:t>
            </a:r>
            <a:endParaRPr b="0" sz="28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Is a strategy profile </a:t>
            </a:r>
            <a:r>
              <a:rPr b="1" i="1" lang="en-US" sz="2800" u="none" cap="none" strike="noStrike">
                <a:latin typeface="Arial"/>
                <a:ea typeface="Arial"/>
                <a:cs typeface="Arial"/>
                <a:sym typeface="Arial"/>
              </a:rPr>
              <a:t>(s</a:t>
            </a:r>
            <a:r>
              <a:rPr b="1" baseline="-25000" i="1" lang="en-US" sz="2800" u="none" cap="none" strike="noStrike">
                <a:latin typeface="Arial"/>
                <a:ea typeface="Arial"/>
                <a:cs typeface="Arial"/>
                <a:sym typeface="Arial"/>
              </a:rPr>
              <a:t>1</a:t>
            </a:r>
            <a:r>
              <a:rPr b="1" i="1" lang="en-US" sz="2800" u="none" cap="none" strike="noStrike">
                <a:latin typeface="Arial"/>
                <a:ea typeface="Arial"/>
                <a:cs typeface="Arial"/>
                <a:sym typeface="Arial"/>
              </a:rPr>
              <a:t>, . . . , s</a:t>
            </a:r>
            <a:r>
              <a:rPr b="1" baseline="-25000" i="1" lang="en-US" sz="2800" u="none" cap="none" strike="noStrike">
                <a:latin typeface="Arial"/>
                <a:ea typeface="Arial"/>
                <a:cs typeface="Arial"/>
                <a:sym typeface="Arial"/>
              </a:rPr>
              <a:t>n</a:t>
            </a:r>
            <a:r>
              <a:rPr b="1" i="1" lang="en-US" sz="2800" u="none" cap="none" strike="noStrike">
                <a:latin typeface="Arial"/>
                <a:ea typeface="Arial"/>
                <a:cs typeface="Arial"/>
                <a:sym typeface="Arial"/>
              </a:rPr>
              <a:t>)</a:t>
            </a:r>
            <a:r>
              <a:rPr b="0" i="0" lang="en-US" sz="2800" u="none" cap="none" strike="noStrike">
                <a:latin typeface="Arial"/>
                <a:ea typeface="Arial"/>
                <a:cs typeface="Arial"/>
                <a:sym typeface="Arial"/>
              </a:rPr>
              <a:t> in which every </a:t>
            </a:r>
            <a:r>
              <a:rPr b="1" i="1" lang="en-US" sz="2800" u="none" cap="none" strike="noStrike">
                <a:latin typeface="Arial"/>
                <a:ea typeface="Arial"/>
                <a:cs typeface="Arial"/>
                <a:sym typeface="Arial"/>
              </a:rPr>
              <a:t>s</a:t>
            </a:r>
            <a:r>
              <a:rPr b="1" baseline="-25000" i="1" lang="en-US" sz="2800" u="none" cap="none" strike="noStrike">
                <a:latin typeface="Arial"/>
                <a:ea typeface="Arial"/>
                <a:cs typeface="Arial"/>
                <a:sym typeface="Arial"/>
              </a:rPr>
              <a:t>i</a:t>
            </a:r>
            <a:r>
              <a:rPr b="0" i="0" lang="en-US" sz="2800" u="none" cap="none" strike="noStrike">
                <a:latin typeface="Arial"/>
                <a:ea typeface="Arial"/>
                <a:cs typeface="Arial"/>
                <a:sym typeface="Arial"/>
              </a:rPr>
              <a:t> is dominant for player </a:t>
            </a:r>
            <a:r>
              <a:rPr b="1" i="1" lang="en-US" sz="2800" u="none" cap="none" strike="noStrike">
                <a:latin typeface="Arial"/>
                <a:ea typeface="Arial"/>
                <a:cs typeface="Arial"/>
                <a:sym typeface="Arial"/>
              </a:rPr>
              <a:t>i</a:t>
            </a:r>
            <a:r>
              <a:rPr b="0" i="0" lang="en-US" sz="2800" u="none" cap="none" strike="noStrike">
                <a:latin typeface="Arial"/>
                <a:ea typeface="Arial"/>
                <a:cs typeface="Arial"/>
                <a:sym typeface="Arial"/>
              </a:rPr>
              <a:t> (whether strictly, weakly, or very weakly) a Nash equilibrium?</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2100"/>
              <a:buFont typeface="Noto Sans Symbols"/>
              <a:buChar char="−"/>
            </a:pPr>
            <a:r>
              <a:rPr b="1" i="1" lang="en-US" sz="2800" u="sng" cap="none" strike="noStrike">
                <a:latin typeface="Arial"/>
                <a:ea typeface="Arial"/>
                <a:cs typeface="Arial"/>
                <a:sym typeface="Arial"/>
              </a:rPr>
              <a:t>equilibrium in (strictly, weakly) dominant strategies</a:t>
            </a:r>
            <a:endParaRPr b="0" i="0" sz="2800" u="none" cap="none" strike="noStrike">
              <a:latin typeface="Arial"/>
              <a:ea typeface="Arial"/>
              <a:cs typeface="Arial"/>
              <a:sym typeface="Arial"/>
            </a:endParaRPr>
          </a:p>
          <a:p>
            <a:pPr indent="-324000" lvl="1" marL="864000" marR="0" rtl="0" algn="l">
              <a:spcBef>
                <a:spcPts val="850"/>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Is an equilibrium in strictly dominant strategies necessarily the unique Nash equilibrium?</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Is it Pareto optimal?</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3">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7" name="Shape 447"/>
        <p:cNvGrpSpPr/>
        <p:nvPr/>
      </p:nvGrpSpPr>
      <p:grpSpPr>
        <a:xfrm>
          <a:off x="0" y="0"/>
          <a:ext cx="0" cy="0"/>
          <a:chOff x="0" y="0"/>
          <a:chExt cx="0" cy="0"/>
        </a:xfrm>
      </p:grpSpPr>
      <p:sp>
        <p:nvSpPr>
          <p:cNvPr id="448" name="Google Shape;448;p6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Removal of dominated strategies</a:t>
            </a:r>
            <a:endParaRPr b="0" sz="4400" strike="noStrike">
              <a:latin typeface="Arial"/>
              <a:ea typeface="Arial"/>
              <a:cs typeface="Arial"/>
              <a:sym typeface="Arial"/>
            </a:endParaRPr>
          </a:p>
        </p:txBody>
      </p:sp>
      <p:sp>
        <p:nvSpPr>
          <p:cNvPr id="449" name="Google Shape;449;p62"/>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en-US" sz="2800" strike="noStrike">
                <a:latin typeface="Arial"/>
                <a:ea typeface="Arial"/>
                <a:cs typeface="Arial"/>
                <a:sym typeface="Arial"/>
              </a:rPr>
              <a:t>Dominant strategies are rare, but dominated strategies are not</a:t>
            </a:r>
            <a:endParaRPr b="0" sz="2800" strike="noStrike">
              <a:latin typeface="Arial"/>
              <a:ea typeface="Arial"/>
              <a:cs typeface="Arial"/>
              <a:sym typeface="Arial"/>
            </a:endParaRPr>
          </a:p>
          <a:p>
            <a:pPr indent="-324000" lvl="0" marL="432000" marR="0" rtl="0" algn="l">
              <a:spcBef>
                <a:spcPts val="1417"/>
              </a:spcBef>
              <a:spcAft>
                <a:spcPts val="0"/>
              </a:spcAft>
              <a:buClr>
                <a:srgbClr val="000000"/>
              </a:buClr>
              <a:buSzPts val="1260"/>
              <a:buFont typeface="Noto Sans Symbols"/>
              <a:buChar char="●"/>
            </a:pPr>
            <a:r>
              <a:rPr b="0" lang="en-US" sz="2800" strike="noStrike">
                <a:latin typeface="Arial"/>
                <a:ea typeface="Arial"/>
                <a:cs typeface="Arial"/>
                <a:sym typeface="Arial"/>
              </a:rPr>
              <a:t>A strategy </a:t>
            </a:r>
            <a:r>
              <a:rPr b="1" i="1" lang="en-US" sz="2800" strike="noStrike">
                <a:latin typeface="Arial"/>
                <a:ea typeface="Arial"/>
                <a:cs typeface="Arial"/>
                <a:sym typeface="Arial"/>
              </a:rPr>
              <a:t>s</a:t>
            </a:r>
            <a:r>
              <a:rPr b="1" baseline="-25000" i="1" lang="en-US" sz="2800" strike="noStrike">
                <a:latin typeface="Arial"/>
                <a:ea typeface="Arial"/>
                <a:cs typeface="Arial"/>
                <a:sym typeface="Arial"/>
              </a:rPr>
              <a:t>i</a:t>
            </a:r>
            <a:r>
              <a:rPr b="0" lang="en-US" sz="2800" strike="noStrike">
                <a:latin typeface="Arial"/>
                <a:ea typeface="Arial"/>
                <a:cs typeface="Arial"/>
                <a:sym typeface="Arial"/>
              </a:rPr>
              <a:t> is </a:t>
            </a:r>
            <a:r>
              <a:rPr b="1" lang="en-US" sz="2800" strike="noStrike">
                <a:solidFill>
                  <a:srgbClr val="990000"/>
                </a:solidFill>
                <a:latin typeface="Arial"/>
                <a:ea typeface="Arial"/>
                <a:cs typeface="Arial"/>
                <a:sym typeface="Arial"/>
              </a:rPr>
              <a:t>strictly</a:t>
            </a:r>
            <a:r>
              <a:rPr b="0" lang="en-US" sz="2800" strike="noStrike">
                <a:latin typeface="Arial"/>
                <a:ea typeface="Arial"/>
                <a:cs typeface="Arial"/>
                <a:sym typeface="Arial"/>
              </a:rPr>
              <a:t> (</a:t>
            </a:r>
            <a:r>
              <a:rPr b="1" lang="en-US" sz="2800" strike="noStrike">
                <a:solidFill>
                  <a:srgbClr val="FF0000"/>
                </a:solidFill>
                <a:latin typeface="Arial"/>
                <a:ea typeface="Arial"/>
                <a:cs typeface="Arial"/>
                <a:sym typeface="Arial"/>
              </a:rPr>
              <a:t>weakly</a:t>
            </a:r>
            <a:r>
              <a:rPr b="0" lang="en-US" sz="2800" strike="noStrike">
                <a:latin typeface="Arial"/>
                <a:ea typeface="Arial"/>
                <a:cs typeface="Arial"/>
                <a:sym typeface="Arial"/>
              </a:rPr>
              <a:t>) </a:t>
            </a:r>
            <a:r>
              <a:rPr b="1" lang="en-US" sz="2800" strike="noStrike">
                <a:solidFill>
                  <a:srgbClr val="006600"/>
                </a:solidFill>
                <a:latin typeface="Arial"/>
                <a:ea typeface="Arial"/>
                <a:cs typeface="Arial"/>
                <a:sym typeface="Arial"/>
              </a:rPr>
              <a:t>dominated</a:t>
            </a:r>
            <a:r>
              <a:rPr b="0" lang="en-US" sz="2800" strike="noStrike">
                <a:latin typeface="Arial"/>
                <a:ea typeface="Arial"/>
                <a:cs typeface="Arial"/>
                <a:sym typeface="Arial"/>
              </a:rPr>
              <a:t> for an agent </a:t>
            </a:r>
            <a:r>
              <a:rPr b="1" i="1" lang="en-US" sz="2800" strike="noStrike">
                <a:latin typeface="Arial"/>
                <a:ea typeface="Arial"/>
                <a:cs typeface="Arial"/>
                <a:sym typeface="Arial"/>
              </a:rPr>
              <a:t>i</a:t>
            </a:r>
            <a:r>
              <a:rPr b="0" lang="en-US" sz="2800" strike="noStrike">
                <a:latin typeface="Arial"/>
                <a:ea typeface="Arial"/>
                <a:cs typeface="Arial"/>
                <a:sym typeface="Arial"/>
              </a:rPr>
              <a:t> if some other strategy </a:t>
            </a:r>
            <a:r>
              <a:rPr b="1" i="1" lang="en-US" sz="2800" strike="noStrike">
                <a:latin typeface="Arial"/>
                <a:ea typeface="Arial"/>
                <a:cs typeface="Arial"/>
                <a:sym typeface="Arial"/>
              </a:rPr>
              <a:t>s</a:t>
            </a:r>
            <a:r>
              <a:rPr b="1" baseline="-25000" i="1" lang="en-US" sz="2800" strike="noStrike">
                <a:latin typeface="Arial"/>
                <a:ea typeface="Arial"/>
                <a:cs typeface="Arial"/>
                <a:sym typeface="Arial"/>
              </a:rPr>
              <a:t>i</a:t>
            </a:r>
            <a:r>
              <a:rPr b="1" i="1" lang="en-US" sz="2800" strike="noStrike">
                <a:latin typeface="Arial"/>
                <a:ea typeface="Arial"/>
                <a:cs typeface="Arial"/>
                <a:sym typeface="Arial"/>
              </a:rPr>
              <a:t>′ </a:t>
            </a:r>
            <a:r>
              <a:rPr b="0" lang="en-US" sz="2800" strike="noStrike">
                <a:latin typeface="Arial"/>
                <a:ea typeface="Arial"/>
                <a:cs typeface="Arial"/>
                <a:sym typeface="Arial"/>
              </a:rPr>
              <a:t> </a:t>
            </a:r>
            <a:r>
              <a:rPr b="1" lang="en-US" sz="2800" strike="noStrike">
                <a:solidFill>
                  <a:srgbClr val="800000"/>
                </a:solidFill>
                <a:latin typeface="Arial"/>
                <a:ea typeface="Arial"/>
                <a:cs typeface="Arial"/>
                <a:sym typeface="Arial"/>
              </a:rPr>
              <a:t>strictly</a:t>
            </a:r>
            <a:r>
              <a:rPr b="0" lang="en-US" sz="2800" strike="noStrike">
                <a:latin typeface="Arial"/>
                <a:ea typeface="Arial"/>
                <a:cs typeface="Arial"/>
                <a:sym typeface="Arial"/>
              </a:rPr>
              <a:t> (</a:t>
            </a:r>
            <a:r>
              <a:rPr b="1" lang="en-US" sz="2800" strike="noStrike">
                <a:solidFill>
                  <a:srgbClr val="FF0000"/>
                </a:solidFill>
                <a:latin typeface="Arial"/>
                <a:ea typeface="Arial"/>
                <a:cs typeface="Arial"/>
                <a:sym typeface="Arial"/>
              </a:rPr>
              <a:t>weakly</a:t>
            </a:r>
            <a:r>
              <a:rPr b="0" lang="en-US" sz="2800" strike="noStrike">
                <a:latin typeface="Arial"/>
                <a:ea typeface="Arial"/>
                <a:cs typeface="Arial"/>
                <a:sym typeface="Arial"/>
              </a:rPr>
              <a:t>) dominates </a:t>
            </a:r>
            <a:r>
              <a:rPr b="1" i="1" lang="en-US" sz="2800" strike="noStrike">
                <a:latin typeface="Arial"/>
                <a:ea typeface="Arial"/>
                <a:cs typeface="Arial"/>
                <a:sym typeface="Arial"/>
              </a:rPr>
              <a:t>s</a:t>
            </a:r>
            <a:r>
              <a:rPr b="1" baseline="-25000" i="1" lang="en-US" sz="2800" strike="noStrike">
                <a:latin typeface="Arial"/>
                <a:ea typeface="Arial"/>
                <a:cs typeface="Arial"/>
                <a:sym typeface="Arial"/>
              </a:rPr>
              <a:t>i</a:t>
            </a:r>
            <a:endParaRPr b="0" sz="2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49">
                                            <p:txEl>
                                              <p:pRg end="1" st="1"/>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i="0" lang="en-US" sz="4400" u="none" cap="none" strike="noStrike">
                <a:solidFill>
                  <a:srgbClr val="000000"/>
                </a:solidFill>
                <a:latin typeface="Arial"/>
                <a:ea typeface="Arial"/>
                <a:cs typeface="Arial"/>
                <a:sym typeface="Arial"/>
              </a:rPr>
              <a:t>Maxmin and minmax strategies</a:t>
            </a:r>
            <a:endParaRPr b="0" i="0" sz="4400" u="none" cap="none" strike="noStrike">
              <a:latin typeface="Arial"/>
              <a:ea typeface="Arial"/>
              <a:cs typeface="Arial"/>
              <a:sym typeface="Arial"/>
            </a:endParaRPr>
          </a:p>
        </p:txBody>
      </p:sp>
      <p:sp>
        <p:nvSpPr>
          <p:cNvPr id="87" name="Google Shape;87;p18"/>
          <p:cNvSpPr txBox="1"/>
          <p:nvPr/>
        </p:nvSpPr>
        <p:spPr>
          <a:xfrm>
            <a:off x="504000" y="1769044"/>
            <a:ext cx="9071700" cy="1669200"/>
          </a:xfrm>
          <a:prstGeom prst="rect">
            <a:avLst/>
          </a:prstGeom>
          <a:noFill/>
          <a:ln>
            <a:noFill/>
          </a:ln>
        </p:spPr>
        <p:txBody>
          <a:bodyPr anchorCtr="0" anchor="t" bIns="0" lIns="0" spcFirstLastPara="1" rIns="0" wrap="square" tIns="0">
            <a:noAutofit/>
          </a:bodyPr>
          <a:lstStyle/>
          <a:p>
            <a:pPr indent="-323999" lvl="0" marL="431999" marR="0" rtl="0" algn="l">
              <a:spcBef>
                <a:spcPts val="0"/>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The </a:t>
            </a:r>
            <a:r>
              <a:rPr b="0" i="0" lang="en-US" sz="3200" u="none" cap="none" strike="noStrike">
                <a:solidFill>
                  <a:srgbClr val="800000"/>
                </a:solidFill>
                <a:latin typeface="Arial"/>
                <a:ea typeface="Arial"/>
                <a:cs typeface="Arial"/>
                <a:sym typeface="Arial"/>
              </a:rPr>
              <a:t>maxmin strategy </a:t>
            </a:r>
            <a:r>
              <a:rPr b="0" i="0" lang="en-US" sz="3200" u="none" cap="none" strike="noStrike">
                <a:latin typeface="Arial"/>
                <a:ea typeface="Arial"/>
                <a:cs typeface="Arial"/>
                <a:sym typeface="Arial"/>
              </a:rPr>
              <a:t>for player </a:t>
            </a:r>
            <a:r>
              <a:rPr b="1" i="1" lang="en-US" sz="3200" u="none" cap="none" strike="noStrike">
                <a:latin typeface="Arial"/>
                <a:ea typeface="Arial"/>
                <a:cs typeface="Arial"/>
                <a:sym typeface="Arial"/>
              </a:rPr>
              <a:t>i</a:t>
            </a:r>
            <a:r>
              <a:rPr b="0" i="0" lang="en-US" sz="3200" u="none" cap="none" strike="noStrike">
                <a:latin typeface="Arial"/>
                <a:ea typeface="Arial"/>
                <a:cs typeface="Arial"/>
                <a:sym typeface="Arial"/>
              </a:rPr>
              <a:t> is </a:t>
            </a:r>
            <a:endParaRPr b="0" i="0" sz="3200" u="none" cap="none" strike="noStrike">
              <a:latin typeface="Arial"/>
              <a:ea typeface="Arial"/>
              <a:cs typeface="Arial"/>
              <a:sym typeface="Arial"/>
            </a:endParaRPr>
          </a:p>
        </p:txBody>
      </p:sp>
      <p:pic>
        <p:nvPicPr>
          <p:cNvPr id="88" name="Google Shape;88;p18"/>
          <p:cNvPicPr preferRelativeResize="0"/>
          <p:nvPr/>
        </p:nvPicPr>
        <p:blipFill rotWithShape="1">
          <a:blip r:embed="rId3">
            <a:alphaModFix/>
          </a:blip>
          <a:srcRect b="0" l="0" r="0" t="0"/>
          <a:stretch/>
        </p:blipFill>
        <p:spPr>
          <a:xfrm>
            <a:off x="1800000" y="2520000"/>
            <a:ext cx="6246000" cy="705600"/>
          </a:xfrm>
          <a:prstGeom prst="rect">
            <a:avLst/>
          </a:prstGeom>
          <a:noFill/>
          <a:ln>
            <a:noFill/>
          </a:ln>
        </p:spPr>
      </p:pic>
      <p:pic>
        <p:nvPicPr>
          <p:cNvPr id="89" name="Google Shape;89;p18"/>
          <p:cNvPicPr preferRelativeResize="0"/>
          <p:nvPr/>
        </p:nvPicPr>
        <p:blipFill rotWithShape="1">
          <a:blip r:embed="rId4">
            <a:alphaModFix/>
          </a:blip>
          <a:srcRect b="0" l="0" r="0" t="0"/>
          <a:stretch/>
        </p:blipFill>
        <p:spPr>
          <a:xfrm>
            <a:off x="1800720" y="4644000"/>
            <a:ext cx="5399280" cy="705600"/>
          </a:xfrm>
          <a:prstGeom prst="rect">
            <a:avLst/>
          </a:prstGeom>
          <a:noFill/>
          <a:ln>
            <a:noFill/>
          </a:ln>
        </p:spPr>
      </p:pic>
      <p:sp>
        <p:nvSpPr>
          <p:cNvPr id="90" name="Google Shape;90;p18"/>
          <p:cNvSpPr txBox="1"/>
          <p:nvPr/>
        </p:nvSpPr>
        <p:spPr>
          <a:xfrm>
            <a:off x="503975" y="3758392"/>
            <a:ext cx="9071700" cy="885600"/>
          </a:xfrm>
          <a:prstGeom prst="rect">
            <a:avLst/>
          </a:prstGeom>
          <a:noFill/>
          <a:ln>
            <a:noFill/>
          </a:ln>
        </p:spPr>
        <p:txBody>
          <a:bodyPr anchorCtr="0" anchor="t" bIns="0" lIns="0" spcFirstLastPara="1" rIns="0" wrap="square" tIns="0">
            <a:noAutofit/>
          </a:bodyPr>
          <a:lstStyle/>
          <a:p>
            <a:pPr indent="-323999" lvl="0" marL="431999" marR="0" rtl="0" algn="l">
              <a:spcBef>
                <a:spcPts val="1417"/>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and the </a:t>
            </a:r>
            <a:r>
              <a:rPr b="0" i="0" lang="en-US" sz="3200" u="none" cap="none" strike="noStrike">
                <a:solidFill>
                  <a:srgbClr val="800000"/>
                </a:solidFill>
                <a:latin typeface="Arial"/>
                <a:ea typeface="Arial"/>
                <a:cs typeface="Arial"/>
                <a:sym typeface="Arial"/>
              </a:rPr>
              <a:t>maxmin value</a:t>
            </a:r>
            <a:r>
              <a:rPr b="0" i="0" lang="en-US" sz="3200" u="none" cap="none" strike="noStrike">
                <a:latin typeface="Arial"/>
                <a:ea typeface="Arial"/>
                <a:cs typeface="Arial"/>
                <a:sym typeface="Arial"/>
              </a:rPr>
              <a:t> for player </a:t>
            </a:r>
            <a:r>
              <a:rPr b="1" i="1" lang="en-US" sz="3200" u="none" cap="none" strike="noStrike">
                <a:latin typeface="Arial"/>
                <a:ea typeface="Arial"/>
                <a:cs typeface="Arial"/>
                <a:sym typeface="Arial"/>
              </a:rPr>
              <a:t>i</a:t>
            </a:r>
            <a:r>
              <a:rPr b="0" i="0" lang="en-US" sz="3200" u="none" cap="none" strike="noStrike">
                <a:latin typeface="Arial"/>
                <a:ea typeface="Arial"/>
                <a:cs typeface="Arial"/>
                <a:sym typeface="Arial"/>
              </a:rPr>
              <a:t> is </a:t>
            </a:r>
            <a:endParaRPr b="0" i="0" sz="32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6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A Game in Which Only One Player Has a Strictly Dominant Strategy</a:t>
            </a:r>
            <a:endParaRPr b="0" sz="4400" strike="noStrike">
              <a:latin typeface="Arial"/>
              <a:ea typeface="Arial"/>
              <a:cs typeface="Arial"/>
              <a:sym typeface="Arial"/>
            </a:endParaRPr>
          </a:p>
        </p:txBody>
      </p:sp>
      <p:pic>
        <p:nvPicPr>
          <p:cNvPr id="455" name="Google Shape;455;p63"/>
          <p:cNvPicPr preferRelativeResize="0"/>
          <p:nvPr/>
        </p:nvPicPr>
        <p:blipFill rotWithShape="1">
          <a:blip r:embed="rId3">
            <a:alphaModFix/>
          </a:blip>
          <a:srcRect b="0" l="0" r="0" t="0"/>
          <a:stretch/>
        </p:blipFill>
        <p:spPr>
          <a:xfrm>
            <a:off x="24840" y="2406600"/>
            <a:ext cx="10079640" cy="3290400"/>
          </a:xfrm>
          <a:prstGeom prst="rect">
            <a:avLst/>
          </a:prstGeom>
          <a:noFill/>
          <a:ln>
            <a:noFill/>
          </a:ln>
        </p:spPr>
      </p:pic>
      <p:sp>
        <p:nvSpPr>
          <p:cNvPr id="456" name="Google Shape;456;p63"/>
          <p:cNvSpPr/>
          <p:nvPr/>
        </p:nvSpPr>
        <p:spPr>
          <a:xfrm>
            <a:off x="1800000" y="3420000"/>
            <a:ext cx="2700000" cy="900000"/>
          </a:xfrm>
          <a:prstGeom prst="ellipse">
            <a:avLst/>
          </a:prstGeom>
          <a:noFill/>
          <a:ln cap="flat" cmpd="sng" w="36700">
            <a:solidFill>
              <a:srgbClr val="FF333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7" name="Google Shape;457;p63"/>
          <p:cNvSpPr txBox="1"/>
          <p:nvPr/>
        </p:nvSpPr>
        <p:spPr>
          <a:xfrm>
            <a:off x="720000" y="6409800"/>
            <a:ext cx="7020000" cy="7700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400" strike="noStrike">
                <a:solidFill>
                  <a:srgbClr val="FF3333"/>
                </a:solidFill>
                <a:latin typeface="Arial"/>
                <a:ea typeface="Arial"/>
                <a:cs typeface="Arial"/>
                <a:sym typeface="Arial"/>
              </a:rPr>
              <a:t>Strict dominant strategy for Firm 1</a:t>
            </a:r>
            <a:endParaRPr b="0" sz="2400" strike="noStrike">
              <a:latin typeface="Arial"/>
              <a:ea typeface="Arial"/>
              <a:cs typeface="Arial"/>
              <a:sym typeface="Arial"/>
            </a:endParaRPr>
          </a:p>
          <a:p>
            <a:pPr indent="0" lvl="0" marL="0" marR="0" rtl="0" algn="l">
              <a:spcBef>
                <a:spcPts val="0"/>
              </a:spcBef>
              <a:spcAft>
                <a:spcPts val="0"/>
              </a:spcAft>
              <a:buNone/>
            </a:pPr>
            <a:r>
              <a:rPr b="0" lang="en-US" sz="2400" strike="noStrike">
                <a:solidFill>
                  <a:srgbClr val="FF3333"/>
                </a:solidFill>
                <a:latin typeface="Arial"/>
                <a:ea typeface="Arial"/>
                <a:cs typeface="Arial"/>
                <a:sym typeface="Arial"/>
              </a:rPr>
              <a:t>(all first row payoffs are &gt; second row payoffs)</a:t>
            </a:r>
            <a:endParaRPr b="0" sz="2400" strike="noStrike">
              <a:latin typeface="Arial"/>
              <a:ea typeface="Arial"/>
              <a:cs typeface="Arial"/>
              <a:sym typeface="Arial"/>
            </a:endParaRPr>
          </a:p>
        </p:txBody>
      </p:sp>
      <p:cxnSp>
        <p:nvCxnSpPr>
          <p:cNvPr id="458" name="Google Shape;458;p63"/>
          <p:cNvCxnSpPr/>
          <p:nvPr/>
        </p:nvCxnSpPr>
        <p:spPr>
          <a:xfrm flipH="1" rot="10800000">
            <a:off x="2889360" y="4500000"/>
            <a:ext cx="170640" cy="1791000"/>
          </a:xfrm>
          <a:prstGeom prst="straightConnector1">
            <a:avLst/>
          </a:prstGeom>
          <a:noFill/>
          <a:ln cap="flat" cmpd="sng" w="36700">
            <a:solidFill>
              <a:srgbClr val="FF3333"/>
            </a:solidFill>
            <a:prstDash val="solid"/>
            <a:round/>
            <a:headEnd len="sm" w="sm" type="none"/>
            <a:tailEnd len="med" w="med" type="triangle"/>
          </a:ln>
        </p:spPr>
      </p:cxn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6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A Game in Which Only One Player Has a Strictly Dominant Strategy</a:t>
            </a:r>
            <a:endParaRPr b="0" sz="4400" strike="noStrike">
              <a:latin typeface="Arial"/>
              <a:ea typeface="Arial"/>
              <a:cs typeface="Arial"/>
              <a:sym typeface="Arial"/>
            </a:endParaRPr>
          </a:p>
        </p:txBody>
      </p:sp>
      <p:pic>
        <p:nvPicPr>
          <p:cNvPr id="464" name="Google Shape;464;p64"/>
          <p:cNvPicPr preferRelativeResize="0"/>
          <p:nvPr/>
        </p:nvPicPr>
        <p:blipFill rotWithShape="1">
          <a:blip r:embed="rId3">
            <a:alphaModFix/>
          </a:blip>
          <a:srcRect b="0" l="0" r="0" t="0"/>
          <a:stretch/>
        </p:blipFill>
        <p:spPr>
          <a:xfrm>
            <a:off x="24840" y="2406600"/>
            <a:ext cx="10079640" cy="3290400"/>
          </a:xfrm>
          <a:prstGeom prst="rect">
            <a:avLst/>
          </a:prstGeom>
          <a:noFill/>
          <a:ln>
            <a:noFill/>
          </a:ln>
        </p:spPr>
      </p:pic>
      <p:sp>
        <p:nvSpPr>
          <p:cNvPr id="465" name="Google Shape;465;p64"/>
          <p:cNvSpPr txBox="1"/>
          <p:nvPr/>
        </p:nvSpPr>
        <p:spPr>
          <a:xfrm>
            <a:off x="720000" y="6409800"/>
            <a:ext cx="7020000" cy="7700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400" strike="noStrike">
                <a:solidFill>
                  <a:srgbClr val="FF3333"/>
                </a:solidFill>
                <a:latin typeface="Arial"/>
                <a:ea typeface="Arial"/>
                <a:cs typeface="Arial"/>
                <a:sym typeface="Arial"/>
              </a:rPr>
              <a:t>Firm 2 knows Firm 1 is going to pick Low-Priced. What should it do, then?</a:t>
            </a:r>
            <a:endParaRPr b="0" sz="2400" strike="noStrike">
              <a:latin typeface="Arial"/>
              <a:ea typeface="Arial"/>
              <a:cs typeface="Arial"/>
              <a:sym typeface="Arial"/>
            </a:endParaRPr>
          </a:p>
        </p:txBody>
      </p:sp>
      <p:cxnSp>
        <p:nvCxnSpPr>
          <p:cNvPr id="466" name="Google Shape;466;p64"/>
          <p:cNvCxnSpPr/>
          <p:nvPr/>
        </p:nvCxnSpPr>
        <p:spPr>
          <a:xfrm flipH="1" rot="10800000">
            <a:off x="2520000" y="4329000"/>
            <a:ext cx="2330640" cy="1971000"/>
          </a:xfrm>
          <a:prstGeom prst="straightConnector1">
            <a:avLst/>
          </a:prstGeom>
          <a:noFill/>
          <a:ln cap="flat" cmpd="sng" w="36700">
            <a:solidFill>
              <a:srgbClr val="FF3333"/>
            </a:solidFill>
            <a:prstDash val="solid"/>
            <a:round/>
            <a:headEnd len="sm" w="sm" type="none"/>
            <a:tailEnd len="med" w="med" type="triangle"/>
          </a:ln>
        </p:spPr>
      </p:cxnSp>
      <p:sp>
        <p:nvSpPr>
          <p:cNvPr id="467" name="Google Shape;467;p64"/>
          <p:cNvSpPr/>
          <p:nvPr/>
        </p:nvSpPr>
        <p:spPr>
          <a:xfrm>
            <a:off x="4500000" y="3672000"/>
            <a:ext cx="5580000" cy="540000"/>
          </a:xfrm>
          <a:prstGeom prst="rect">
            <a:avLst/>
          </a:prstGeom>
          <a:noFill/>
          <a:ln cap="flat" cmpd="sng" w="36700">
            <a:solidFill>
              <a:srgbClr val="FF333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A Game in Which Only One Player Has a Strictly Dominant Strategy</a:t>
            </a:r>
            <a:endParaRPr b="0" sz="4400" strike="noStrike">
              <a:latin typeface="Arial"/>
              <a:ea typeface="Arial"/>
              <a:cs typeface="Arial"/>
              <a:sym typeface="Arial"/>
            </a:endParaRPr>
          </a:p>
        </p:txBody>
      </p:sp>
      <p:pic>
        <p:nvPicPr>
          <p:cNvPr id="473" name="Google Shape;473;p65"/>
          <p:cNvPicPr preferRelativeResize="0"/>
          <p:nvPr/>
        </p:nvPicPr>
        <p:blipFill rotWithShape="1">
          <a:blip r:embed="rId3">
            <a:alphaModFix/>
          </a:blip>
          <a:srcRect b="0" l="0" r="0" t="0"/>
          <a:stretch/>
        </p:blipFill>
        <p:spPr>
          <a:xfrm>
            <a:off x="24840" y="2406600"/>
            <a:ext cx="10079640" cy="3290400"/>
          </a:xfrm>
          <a:prstGeom prst="rect">
            <a:avLst/>
          </a:prstGeom>
          <a:noFill/>
          <a:ln>
            <a:noFill/>
          </a:ln>
        </p:spPr>
      </p:pic>
      <p:sp>
        <p:nvSpPr>
          <p:cNvPr id="474" name="Google Shape;474;p65"/>
          <p:cNvSpPr txBox="1"/>
          <p:nvPr/>
        </p:nvSpPr>
        <p:spPr>
          <a:xfrm>
            <a:off x="720000" y="6409800"/>
            <a:ext cx="8640000" cy="11188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400" strike="noStrike">
                <a:solidFill>
                  <a:srgbClr val="FF3333"/>
                </a:solidFill>
                <a:latin typeface="Arial"/>
                <a:ea typeface="Arial"/>
                <a:cs typeface="Arial"/>
                <a:sym typeface="Arial"/>
              </a:rPr>
              <a:t>Firm 2 knows Firm 1 is going to pick Low-Priced. </a:t>
            </a:r>
            <a:endParaRPr b="0" sz="2400" strike="noStrike">
              <a:latin typeface="Arial"/>
              <a:ea typeface="Arial"/>
              <a:cs typeface="Arial"/>
              <a:sym typeface="Arial"/>
            </a:endParaRPr>
          </a:p>
          <a:p>
            <a:pPr indent="0" lvl="0" marL="0" marR="0" rtl="0" algn="l">
              <a:spcBef>
                <a:spcPts val="0"/>
              </a:spcBef>
              <a:spcAft>
                <a:spcPts val="0"/>
              </a:spcAft>
              <a:buNone/>
            </a:pPr>
            <a:r>
              <a:rPr b="0" lang="en-US" sz="2400" strike="noStrike">
                <a:solidFill>
                  <a:srgbClr val="FF3333"/>
                </a:solidFill>
                <a:latin typeface="Arial"/>
                <a:ea typeface="Arial"/>
                <a:cs typeface="Arial"/>
                <a:sym typeface="Arial"/>
              </a:rPr>
              <a:t>What should it do, then?</a:t>
            </a:r>
            <a:endParaRPr b="0" sz="2400" strike="noStrike">
              <a:latin typeface="Arial"/>
              <a:ea typeface="Arial"/>
              <a:cs typeface="Arial"/>
              <a:sym typeface="Arial"/>
            </a:endParaRPr>
          </a:p>
          <a:p>
            <a:pPr indent="0" lvl="0" marL="0" marR="0" rtl="0" algn="l">
              <a:spcBef>
                <a:spcPts val="0"/>
              </a:spcBef>
              <a:spcAft>
                <a:spcPts val="0"/>
              </a:spcAft>
              <a:buNone/>
            </a:pPr>
            <a:r>
              <a:rPr b="0" lang="en-US" sz="2400" strike="noStrike">
                <a:solidFill>
                  <a:srgbClr val="FF3333"/>
                </a:solidFill>
                <a:latin typeface="Arial"/>
                <a:ea typeface="Arial"/>
                <a:cs typeface="Arial"/>
                <a:sym typeface="Arial"/>
              </a:rPr>
              <a:t>Upscale is its </a:t>
            </a:r>
            <a:r>
              <a:rPr b="1" lang="en-US" sz="2400" u="sng" strike="noStrike">
                <a:solidFill>
                  <a:srgbClr val="FF3333"/>
                </a:solidFill>
                <a:latin typeface="Arial"/>
                <a:ea typeface="Arial"/>
                <a:cs typeface="Arial"/>
                <a:sym typeface="Arial"/>
              </a:rPr>
              <a:t>best response</a:t>
            </a:r>
            <a:r>
              <a:rPr b="0" lang="en-US" sz="2400" strike="noStrike">
                <a:solidFill>
                  <a:srgbClr val="FF3333"/>
                </a:solidFill>
                <a:latin typeface="Arial"/>
                <a:ea typeface="Arial"/>
                <a:cs typeface="Arial"/>
                <a:sym typeface="Arial"/>
              </a:rPr>
              <a:t> when Firm 1 plays Low Priced</a:t>
            </a:r>
            <a:endParaRPr b="0" sz="2400" strike="noStrike">
              <a:latin typeface="Arial"/>
              <a:ea typeface="Arial"/>
              <a:cs typeface="Arial"/>
              <a:sym typeface="Arial"/>
            </a:endParaRPr>
          </a:p>
        </p:txBody>
      </p:sp>
      <p:cxnSp>
        <p:nvCxnSpPr>
          <p:cNvPr id="475" name="Google Shape;475;p65"/>
          <p:cNvCxnSpPr/>
          <p:nvPr/>
        </p:nvCxnSpPr>
        <p:spPr>
          <a:xfrm flipH="1" rot="10800000">
            <a:off x="2520000" y="4320000"/>
            <a:ext cx="5220000" cy="1980000"/>
          </a:xfrm>
          <a:prstGeom prst="straightConnector1">
            <a:avLst/>
          </a:prstGeom>
          <a:noFill/>
          <a:ln cap="flat" cmpd="sng" w="36700">
            <a:solidFill>
              <a:srgbClr val="FF3333"/>
            </a:solidFill>
            <a:prstDash val="solid"/>
            <a:round/>
            <a:headEnd len="sm" w="sm" type="none"/>
            <a:tailEnd len="med" w="med" type="triangle"/>
          </a:ln>
        </p:spPr>
      </p:cxnSp>
      <p:sp>
        <p:nvSpPr>
          <p:cNvPr id="476" name="Google Shape;476;p65"/>
          <p:cNvSpPr/>
          <p:nvPr/>
        </p:nvSpPr>
        <p:spPr>
          <a:xfrm>
            <a:off x="7380000" y="3672000"/>
            <a:ext cx="2700000" cy="540000"/>
          </a:xfrm>
          <a:prstGeom prst="rect">
            <a:avLst/>
          </a:prstGeom>
          <a:noFill/>
          <a:ln cap="flat" cmpd="sng" w="36700">
            <a:solidFill>
              <a:srgbClr val="FF333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0" name="Shape 480"/>
        <p:cNvGrpSpPr/>
        <p:nvPr/>
      </p:nvGrpSpPr>
      <p:grpSpPr>
        <a:xfrm>
          <a:off x="0" y="0"/>
          <a:ext cx="0" cy="0"/>
          <a:chOff x="0" y="0"/>
          <a:chExt cx="0" cy="0"/>
        </a:xfrm>
      </p:grpSpPr>
      <p:sp>
        <p:nvSpPr>
          <p:cNvPr id="481" name="Google Shape;481;p6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A Game in Which Only One Player Has a Strictly Dominant Strategy</a:t>
            </a:r>
            <a:endParaRPr b="0" sz="4400" strike="noStrike">
              <a:latin typeface="Arial"/>
              <a:ea typeface="Arial"/>
              <a:cs typeface="Arial"/>
              <a:sym typeface="Arial"/>
            </a:endParaRPr>
          </a:p>
        </p:txBody>
      </p:sp>
      <p:sp>
        <p:nvSpPr>
          <p:cNvPr id="482" name="Google Shape;482;p66"/>
          <p:cNvSpPr txBox="1"/>
          <p:nvPr/>
        </p:nvSpPr>
        <p:spPr>
          <a:xfrm>
            <a:off x="504000" y="1769040"/>
            <a:ext cx="9071640" cy="49892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Both firms are developing their marketing strategies concurrently and in secret</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The intuitive message of this prediction</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Firm 1 is so strong that it can proceed without regard to Firm 2's decision</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Firm 2's best strategy is to stay safely out of the way of Firm 1</a:t>
            </a:r>
            <a:endParaRPr b="0" i="0" sz="2800" u="none" cap="none" strike="noStrike">
              <a:latin typeface="Arial"/>
              <a:ea typeface="Arial"/>
              <a:cs typeface="Arial"/>
              <a:sym typeface="Arial"/>
            </a:endParaRPr>
          </a:p>
          <a:p>
            <a:pPr indent="-243990" lvl="0" marL="432000" marR="0" rtl="0" algn="l">
              <a:spcBef>
                <a:spcPts val="1134"/>
              </a:spcBef>
              <a:spcAft>
                <a:spcPts val="0"/>
              </a:spcAft>
              <a:buClr>
                <a:srgbClr val="000000"/>
              </a:buClr>
              <a:buSzPts val="1260"/>
              <a:buFont typeface="Noto Sans Symbols"/>
              <a:buNone/>
            </a:pPr>
            <a:r>
              <a:t/>
            </a:r>
            <a:endParaRPr b="0" sz="28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482">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6" name="Shape 486"/>
        <p:cNvGrpSpPr/>
        <p:nvPr/>
      </p:nvGrpSpPr>
      <p:grpSpPr>
        <a:xfrm>
          <a:off x="0" y="0"/>
          <a:ext cx="0" cy="0"/>
          <a:chOff x="0" y="0"/>
          <a:chExt cx="0" cy="0"/>
        </a:xfrm>
      </p:grpSpPr>
      <p:sp>
        <p:nvSpPr>
          <p:cNvPr id="487" name="Google Shape;487;p6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4400" strike="noStrike">
                <a:solidFill>
                  <a:schemeClr val="accent2"/>
                </a:solidFill>
              </a:rPr>
              <a:t>Another solution concept</a:t>
            </a:r>
            <a:endParaRPr b="1" sz="4400" strike="noStrike">
              <a:solidFill>
                <a:schemeClr val="accent2"/>
              </a:solidFill>
            </a:endParaRPr>
          </a:p>
        </p:txBody>
      </p:sp>
      <p:sp>
        <p:nvSpPr>
          <p:cNvPr id="488" name="Google Shape;488;p67"/>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Let's play another game...</a:t>
            </a:r>
            <a:endParaRPr b="0" sz="3200" strike="noStrike">
              <a:latin typeface="Arial"/>
              <a:ea typeface="Arial"/>
              <a:cs typeface="Arial"/>
              <a:sym typeface="Arial"/>
            </a:endParaRPr>
          </a:p>
        </p:txBody>
      </p:sp>
      <p:graphicFrame>
        <p:nvGraphicFramePr>
          <p:cNvPr id="489" name="Google Shape;489;p67"/>
          <p:cNvGraphicFramePr/>
          <p:nvPr/>
        </p:nvGraphicFramePr>
        <p:xfrm>
          <a:off x="2029320" y="2775960"/>
          <a:ext cx="3000000" cy="3000000"/>
        </p:xfrm>
        <a:graphic>
          <a:graphicData uri="http://schemas.openxmlformats.org/drawingml/2006/table">
            <a:tbl>
              <a:tblPr>
                <a:noFill/>
                <a:tableStyleId>{81E6E6BC-8036-4F82-BD76-155D14E6A562}</a:tableStyleId>
              </a:tblPr>
              <a:tblGrid>
                <a:gridCol w="1544400"/>
                <a:gridCol w="1544400"/>
                <a:gridCol w="1544400"/>
                <a:gridCol w="1546550"/>
              </a:tblGrid>
              <a:tr h="1079650">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L</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C</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R</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r>
              <a:tr h="1079650">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U</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3,1</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0,3</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0,0</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1079650">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M</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1,5</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1,1</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10,0</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1080725">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B</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0,½</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4,2</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5,0</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3" name="Shape 493"/>
        <p:cNvGrpSpPr/>
        <p:nvPr/>
      </p:nvGrpSpPr>
      <p:grpSpPr>
        <a:xfrm>
          <a:off x="0" y="0"/>
          <a:ext cx="0" cy="0"/>
          <a:chOff x="0" y="0"/>
          <a:chExt cx="0" cy="0"/>
        </a:xfrm>
      </p:grpSpPr>
      <p:sp>
        <p:nvSpPr>
          <p:cNvPr id="494" name="Google Shape;494;p6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Another solution concept</a:t>
            </a:r>
            <a:endParaRPr b="0" sz="4400" strike="noStrike">
              <a:latin typeface="Arial"/>
              <a:ea typeface="Arial"/>
              <a:cs typeface="Arial"/>
              <a:sym typeface="Arial"/>
            </a:endParaRPr>
          </a:p>
        </p:txBody>
      </p:sp>
      <p:sp>
        <p:nvSpPr>
          <p:cNvPr id="495" name="Google Shape;495;p68"/>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Let's play a game...</a:t>
            </a:r>
            <a:endParaRPr b="0" sz="3200" strike="noStrike">
              <a:latin typeface="Arial"/>
              <a:ea typeface="Arial"/>
              <a:cs typeface="Arial"/>
              <a:sym typeface="Arial"/>
            </a:endParaRPr>
          </a:p>
        </p:txBody>
      </p:sp>
      <p:graphicFrame>
        <p:nvGraphicFramePr>
          <p:cNvPr id="496" name="Google Shape;496;p68"/>
          <p:cNvGraphicFramePr/>
          <p:nvPr/>
        </p:nvGraphicFramePr>
        <p:xfrm>
          <a:off x="2029320" y="2775960"/>
          <a:ext cx="3000000" cy="3000000"/>
        </p:xfrm>
        <a:graphic>
          <a:graphicData uri="http://schemas.openxmlformats.org/drawingml/2006/table">
            <a:tbl>
              <a:tblPr>
                <a:noFill/>
                <a:tableStyleId>{81E6E6BC-8036-4F82-BD76-155D14E6A562}</a:tableStyleId>
              </a:tblPr>
              <a:tblGrid>
                <a:gridCol w="1544400"/>
                <a:gridCol w="1544400"/>
                <a:gridCol w="1544400"/>
                <a:gridCol w="1546550"/>
              </a:tblGrid>
              <a:tr h="1079650">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L</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C</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R</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r>
              <a:tr h="1079650">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U</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3,1</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0,3</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0,0</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666"/>
                    </a:solidFill>
                  </a:tcPr>
                </a:tc>
              </a:tr>
              <a:tr h="1079650">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M</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1,5</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1,1</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10,0</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666"/>
                    </a:solidFill>
                  </a:tcPr>
                </a:tc>
              </a:tr>
              <a:tr h="1080725">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B</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0,½</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4,2</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5,0</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666"/>
                    </a:solidFill>
                  </a:tcPr>
                </a:tc>
              </a:tr>
            </a:tbl>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0" name="Shape 500"/>
        <p:cNvGrpSpPr/>
        <p:nvPr/>
      </p:nvGrpSpPr>
      <p:grpSpPr>
        <a:xfrm>
          <a:off x="0" y="0"/>
          <a:ext cx="0" cy="0"/>
          <a:chOff x="0" y="0"/>
          <a:chExt cx="0" cy="0"/>
        </a:xfrm>
      </p:grpSpPr>
      <p:sp>
        <p:nvSpPr>
          <p:cNvPr id="501" name="Google Shape;501;p6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Another solution concept</a:t>
            </a:r>
            <a:endParaRPr b="0" sz="4400" strike="noStrike">
              <a:latin typeface="Arial"/>
              <a:ea typeface="Arial"/>
              <a:cs typeface="Arial"/>
              <a:sym typeface="Arial"/>
            </a:endParaRPr>
          </a:p>
        </p:txBody>
      </p:sp>
      <p:sp>
        <p:nvSpPr>
          <p:cNvPr id="502" name="Google Shape;502;p69"/>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Let's play a game...</a:t>
            </a:r>
            <a:endParaRPr b="0" sz="3200" strike="noStrike">
              <a:latin typeface="Arial"/>
              <a:ea typeface="Arial"/>
              <a:cs typeface="Arial"/>
              <a:sym typeface="Arial"/>
            </a:endParaRPr>
          </a:p>
        </p:txBody>
      </p:sp>
      <p:graphicFrame>
        <p:nvGraphicFramePr>
          <p:cNvPr id="503" name="Google Shape;503;p69"/>
          <p:cNvGraphicFramePr/>
          <p:nvPr/>
        </p:nvGraphicFramePr>
        <p:xfrm>
          <a:off x="2029320" y="2775960"/>
          <a:ext cx="3000000" cy="3000000"/>
        </p:xfrm>
        <a:graphic>
          <a:graphicData uri="http://schemas.openxmlformats.org/drawingml/2006/table">
            <a:tbl>
              <a:tblPr>
                <a:noFill/>
                <a:tableStyleId>{81E6E6BC-8036-4F82-BD76-155D14E6A562}</a:tableStyleId>
              </a:tblPr>
              <a:tblGrid>
                <a:gridCol w="1544400"/>
                <a:gridCol w="1544400"/>
                <a:gridCol w="1544400"/>
              </a:tblGrid>
              <a:tr h="1079650">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L</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C</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r>
              <a:tr h="1079650">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U</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3,1</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0,3</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1079650">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M</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1,5</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1,1</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1080725">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B</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0,½</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4,2</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7" name="Shape 507"/>
        <p:cNvGrpSpPr/>
        <p:nvPr/>
      </p:nvGrpSpPr>
      <p:grpSpPr>
        <a:xfrm>
          <a:off x="0" y="0"/>
          <a:ext cx="0" cy="0"/>
          <a:chOff x="0" y="0"/>
          <a:chExt cx="0" cy="0"/>
        </a:xfrm>
      </p:grpSpPr>
      <p:sp>
        <p:nvSpPr>
          <p:cNvPr id="508" name="Google Shape;508;p7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Another solution concept</a:t>
            </a:r>
            <a:endParaRPr b="0" sz="4400" strike="noStrike">
              <a:latin typeface="Arial"/>
              <a:ea typeface="Arial"/>
              <a:cs typeface="Arial"/>
              <a:sym typeface="Arial"/>
            </a:endParaRPr>
          </a:p>
        </p:txBody>
      </p:sp>
      <p:sp>
        <p:nvSpPr>
          <p:cNvPr id="509" name="Google Shape;509;p70"/>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Let's play a game...</a:t>
            </a:r>
            <a:endParaRPr b="0" sz="3200" strike="noStrike">
              <a:latin typeface="Arial"/>
              <a:ea typeface="Arial"/>
              <a:cs typeface="Arial"/>
              <a:sym typeface="Arial"/>
            </a:endParaRPr>
          </a:p>
        </p:txBody>
      </p:sp>
      <p:graphicFrame>
        <p:nvGraphicFramePr>
          <p:cNvPr id="510" name="Google Shape;510;p70"/>
          <p:cNvGraphicFramePr/>
          <p:nvPr/>
        </p:nvGraphicFramePr>
        <p:xfrm>
          <a:off x="2029320" y="2775960"/>
          <a:ext cx="3000000" cy="3000000"/>
        </p:xfrm>
        <a:graphic>
          <a:graphicData uri="http://schemas.openxmlformats.org/drawingml/2006/table">
            <a:tbl>
              <a:tblPr>
                <a:noFill/>
                <a:tableStyleId>{81E6E6BC-8036-4F82-BD76-155D14E6A562}</a:tableStyleId>
              </a:tblPr>
              <a:tblGrid>
                <a:gridCol w="1544400"/>
                <a:gridCol w="1544400"/>
                <a:gridCol w="1544400"/>
              </a:tblGrid>
              <a:tr h="1079650">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L</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C</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r>
              <a:tr h="1079650">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U</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3,1</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0,3</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1079650">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M</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1,5</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666"/>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1,1</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666"/>
                    </a:solidFill>
                  </a:tcPr>
                </a:tc>
              </a:tr>
              <a:tr h="1080725">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B</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0,½ </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4,2</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
        <p:nvSpPr>
          <p:cNvPr id="511" name="Google Shape;511;p70"/>
          <p:cNvSpPr txBox="1"/>
          <p:nvPr/>
        </p:nvSpPr>
        <p:spPr>
          <a:xfrm>
            <a:off x="7200000" y="3420000"/>
            <a:ext cx="2880000" cy="90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600" strike="noStrike">
                <a:latin typeface="Arial"/>
                <a:ea typeface="Arial"/>
                <a:cs typeface="Arial"/>
                <a:sym typeface="Arial"/>
              </a:rPr>
              <a:t>Why is the action dominated?</a:t>
            </a:r>
            <a:endParaRPr b="0" sz="2600" strike="noStrike">
              <a:latin typeface="Arial"/>
              <a:ea typeface="Arial"/>
              <a:cs typeface="Arial"/>
              <a:sym typeface="Arial"/>
            </a:endParaRPr>
          </a:p>
        </p:txBody>
      </p:sp>
      <p:sp>
        <p:nvSpPr>
          <p:cNvPr id="512" name="Google Shape;512;p70"/>
          <p:cNvSpPr/>
          <p:nvPr/>
        </p:nvSpPr>
        <p:spPr>
          <a:xfrm>
            <a:off x="6840000" y="4500000"/>
            <a:ext cx="1080360" cy="900360"/>
          </a:xfrm>
          <a:custGeom>
            <a:rect b="b" l="l" r="r" t="t"/>
            <a:pathLst>
              <a:path extrusionOk="0" h="2501" w="3001">
                <a:moveTo>
                  <a:pt x="3000" y="0"/>
                </a:moveTo>
                <a:lnTo>
                  <a:pt x="0" y="2500"/>
                </a:lnTo>
              </a:path>
            </a:pathLst>
          </a:custGeom>
          <a:noFill/>
          <a:ln cap="flat" cmpd="sng" w="9525">
            <a:solidFill>
              <a:srgbClr val="000000"/>
            </a:solidFill>
            <a:prstDash val="solid"/>
            <a:round/>
            <a:headEnd len="sm" w="sm" type="none"/>
            <a:tailEnd len="med" w="med" type="triangle"/>
          </a:ln>
        </p:spPr>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11"/>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1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6" name="Shape 516"/>
        <p:cNvGrpSpPr/>
        <p:nvPr/>
      </p:nvGrpSpPr>
      <p:grpSpPr>
        <a:xfrm>
          <a:off x="0" y="0"/>
          <a:ext cx="0" cy="0"/>
          <a:chOff x="0" y="0"/>
          <a:chExt cx="0" cy="0"/>
        </a:xfrm>
      </p:grpSpPr>
      <p:sp>
        <p:nvSpPr>
          <p:cNvPr id="517" name="Google Shape;517;p7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Another solution concept</a:t>
            </a:r>
            <a:endParaRPr b="0" sz="4400" strike="noStrike">
              <a:latin typeface="Arial"/>
              <a:ea typeface="Arial"/>
              <a:cs typeface="Arial"/>
              <a:sym typeface="Arial"/>
            </a:endParaRPr>
          </a:p>
        </p:txBody>
      </p:sp>
      <p:sp>
        <p:nvSpPr>
          <p:cNvPr id="518" name="Google Shape;518;p71"/>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Let's play a game...</a:t>
            </a:r>
            <a:endParaRPr b="0" sz="3200" strike="noStrike">
              <a:latin typeface="Arial"/>
              <a:ea typeface="Arial"/>
              <a:cs typeface="Arial"/>
              <a:sym typeface="Arial"/>
            </a:endParaRPr>
          </a:p>
        </p:txBody>
      </p:sp>
      <p:graphicFrame>
        <p:nvGraphicFramePr>
          <p:cNvPr id="519" name="Google Shape;519;p71"/>
          <p:cNvGraphicFramePr/>
          <p:nvPr/>
        </p:nvGraphicFramePr>
        <p:xfrm>
          <a:off x="589320" y="2775960"/>
          <a:ext cx="3000000" cy="3000000"/>
        </p:xfrm>
        <a:graphic>
          <a:graphicData uri="http://schemas.openxmlformats.org/drawingml/2006/table">
            <a:tbl>
              <a:tblPr>
                <a:noFill/>
                <a:tableStyleId>{81E6E6BC-8036-4F82-BD76-155D14E6A562}</a:tableStyleId>
              </a:tblPr>
              <a:tblGrid>
                <a:gridCol w="1544400"/>
                <a:gridCol w="1544400"/>
                <a:gridCol w="1544400"/>
              </a:tblGrid>
              <a:tr h="1079650">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L</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C</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r>
              <a:tr h="1079650">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U</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3,1</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0,3</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1079650">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M</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1,5</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666"/>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1,1</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666"/>
                    </a:solidFill>
                  </a:tcPr>
                </a:tc>
              </a:tr>
              <a:tr h="1080725">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B</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0,½ </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4,2</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
        <p:nvSpPr>
          <p:cNvPr id="520" name="Google Shape;520;p71"/>
          <p:cNvSpPr txBox="1"/>
          <p:nvPr/>
        </p:nvSpPr>
        <p:spPr>
          <a:xfrm>
            <a:off x="5508000" y="3420000"/>
            <a:ext cx="2880000" cy="900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2600" strike="noStrike">
                <a:latin typeface="Arial"/>
                <a:ea typeface="Arial"/>
                <a:cs typeface="Arial"/>
                <a:sym typeface="Arial"/>
              </a:rPr>
              <a:t>Why is the action dominated?</a:t>
            </a:r>
            <a:endParaRPr b="0" sz="2600" strike="noStrike">
              <a:latin typeface="Arial"/>
              <a:ea typeface="Arial"/>
              <a:cs typeface="Arial"/>
              <a:sym typeface="Arial"/>
            </a:endParaRPr>
          </a:p>
        </p:txBody>
      </p:sp>
      <p:sp>
        <p:nvSpPr>
          <p:cNvPr id="521" name="Google Shape;521;p71"/>
          <p:cNvSpPr/>
          <p:nvPr/>
        </p:nvSpPr>
        <p:spPr>
          <a:xfrm>
            <a:off x="5400000" y="4500000"/>
            <a:ext cx="1080360" cy="900360"/>
          </a:xfrm>
          <a:custGeom>
            <a:rect b="b" l="l" r="r" t="t"/>
            <a:pathLst>
              <a:path extrusionOk="0" h="2501" w="3001">
                <a:moveTo>
                  <a:pt x="3000" y="0"/>
                </a:moveTo>
                <a:lnTo>
                  <a:pt x="0" y="2500"/>
                </a:lnTo>
              </a:path>
            </a:pathLst>
          </a:custGeom>
          <a:noFill/>
          <a:ln cap="flat" cmpd="sng" w="9525">
            <a:solidFill>
              <a:srgbClr val="000000"/>
            </a:solidFill>
            <a:prstDash val="solid"/>
            <a:round/>
            <a:headEnd len="sm" w="sm" type="none"/>
            <a:tailEnd len="med" w="med" type="triangle"/>
          </a:ln>
        </p:spPr>
      </p:sp>
      <p:sp>
        <p:nvSpPr>
          <p:cNvPr id="522" name="Google Shape;522;p71"/>
          <p:cNvSpPr txBox="1"/>
          <p:nvPr/>
        </p:nvSpPr>
        <p:spPr>
          <a:xfrm>
            <a:off x="6300000" y="4680000"/>
            <a:ext cx="3420000" cy="23940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1800" strike="noStrike">
                <a:latin typeface="Arial"/>
                <a:ea typeface="Arial"/>
                <a:cs typeface="Arial"/>
                <a:sym typeface="Arial"/>
              </a:rPr>
              <a:t>When P2 plays </a:t>
            </a:r>
            <a:r>
              <a:rPr b="1" lang="en-US" sz="1800" strike="noStrike">
                <a:latin typeface="Arial"/>
                <a:ea typeface="Arial"/>
                <a:cs typeface="Arial"/>
                <a:sym typeface="Arial"/>
              </a:rPr>
              <a:t>L</a:t>
            </a:r>
            <a:r>
              <a:rPr b="0" lang="en-US" sz="1800" strike="noStrike">
                <a:latin typeface="Arial"/>
                <a:ea typeface="Arial"/>
                <a:cs typeface="Arial"/>
                <a:sym typeface="Arial"/>
              </a:rPr>
              <a:t>:</a:t>
            </a:r>
            <a:endParaRPr b="0" sz="1800" strike="noStrike">
              <a:latin typeface="Arial"/>
              <a:ea typeface="Arial"/>
              <a:cs typeface="Arial"/>
              <a:sym typeface="Arial"/>
            </a:endParaRPr>
          </a:p>
          <a:p>
            <a:pPr indent="0" lvl="0" marL="0" marR="0" rtl="0" algn="l">
              <a:spcBef>
                <a:spcPts val="0"/>
              </a:spcBef>
              <a:spcAft>
                <a:spcPts val="0"/>
              </a:spcAft>
              <a:buNone/>
            </a:pPr>
            <a:r>
              <a:rPr b="1" i="1" lang="en-US" sz="1800" strike="noStrike">
                <a:latin typeface="Arial"/>
                <a:ea typeface="Arial"/>
                <a:cs typeface="Arial"/>
                <a:sym typeface="Arial"/>
              </a:rPr>
              <a:t>3</a:t>
            </a:r>
            <a:r>
              <a:rPr b="1" i="1" lang="en-US" sz="1800" strike="noStrike">
                <a:solidFill>
                  <a:srgbClr val="FF0000"/>
                </a:solidFill>
                <a:latin typeface="Arial"/>
                <a:ea typeface="Arial"/>
                <a:cs typeface="Arial"/>
                <a:sym typeface="Arial"/>
              </a:rPr>
              <a:t>p</a:t>
            </a:r>
            <a:r>
              <a:rPr b="1" i="1" lang="en-US" sz="1800" strike="noStrike">
                <a:latin typeface="Arial"/>
                <a:ea typeface="Arial"/>
                <a:cs typeface="Arial"/>
                <a:sym typeface="Arial"/>
              </a:rPr>
              <a:t>+0(</a:t>
            </a:r>
            <a:r>
              <a:rPr b="1" i="1" lang="en-US" sz="1800" strike="noStrike">
                <a:solidFill>
                  <a:srgbClr val="FF0000"/>
                </a:solidFill>
                <a:latin typeface="Arial"/>
                <a:ea typeface="Arial"/>
                <a:cs typeface="Arial"/>
                <a:sym typeface="Arial"/>
              </a:rPr>
              <a:t>1-p</a:t>
            </a:r>
            <a:r>
              <a:rPr b="1" i="1" lang="en-US" sz="1800" strike="noStrike">
                <a:latin typeface="Arial"/>
                <a:ea typeface="Arial"/>
                <a:cs typeface="Arial"/>
                <a:sym typeface="Arial"/>
              </a:rPr>
              <a:t>) &gt; 1, </a:t>
            </a:r>
            <a:r>
              <a:rPr b="1" i="1" lang="en-US" sz="1800" strike="noStrike">
                <a:solidFill>
                  <a:srgbClr val="FF0000"/>
                </a:solidFill>
                <a:latin typeface="Arial"/>
                <a:ea typeface="Arial"/>
                <a:cs typeface="Arial"/>
                <a:sym typeface="Arial"/>
              </a:rPr>
              <a:t>p</a:t>
            </a:r>
            <a:r>
              <a:rPr b="1" i="1" lang="en-US" sz="1800" strike="noStrike">
                <a:latin typeface="Arial"/>
                <a:ea typeface="Arial"/>
                <a:cs typeface="Arial"/>
                <a:sym typeface="Arial"/>
              </a:rPr>
              <a:t>&gt;1/3</a:t>
            </a:r>
            <a:endParaRPr b="0" sz="1800" strike="noStrike">
              <a:latin typeface="Arial"/>
              <a:ea typeface="Arial"/>
              <a:cs typeface="Arial"/>
              <a:sym typeface="Arial"/>
            </a:endParaRPr>
          </a:p>
          <a:p>
            <a:pPr indent="0" lvl="0" marL="0" marR="0" rtl="0" algn="l">
              <a:spcBef>
                <a:spcPts val="0"/>
              </a:spcBef>
              <a:spcAft>
                <a:spcPts val="0"/>
              </a:spcAft>
              <a:buNone/>
            </a:pPr>
            <a:r>
              <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When P2 plays </a:t>
            </a:r>
            <a:r>
              <a:rPr b="1" lang="en-US" sz="1800" strike="noStrike">
                <a:latin typeface="Arial"/>
                <a:ea typeface="Arial"/>
                <a:cs typeface="Arial"/>
                <a:sym typeface="Arial"/>
              </a:rPr>
              <a:t>C</a:t>
            </a:r>
            <a:r>
              <a:rPr b="0" lang="en-US" sz="1800" strike="noStrike">
                <a:latin typeface="Arial"/>
                <a:ea typeface="Arial"/>
                <a:cs typeface="Arial"/>
                <a:sym typeface="Arial"/>
              </a:rPr>
              <a:t>:</a:t>
            </a:r>
            <a:endParaRPr b="0" sz="1800" strike="noStrike">
              <a:latin typeface="Arial"/>
              <a:ea typeface="Arial"/>
              <a:cs typeface="Arial"/>
              <a:sym typeface="Arial"/>
            </a:endParaRPr>
          </a:p>
          <a:p>
            <a:pPr indent="0" lvl="0" marL="0" marR="0" rtl="0" algn="l">
              <a:spcBef>
                <a:spcPts val="0"/>
              </a:spcBef>
              <a:spcAft>
                <a:spcPts val="0"/>
              </a:spcAft>
              <a:buNone/>
            </a:pPr>
            <a:r>
              <a:rPr b="1" i="1" lang="en-US" sz="1800" strike="noStrike">
                <a:latin typeface="Arial"/>
                <a:ea typeface="Arial"/>
                <a:cs typeface="Arial"/>
                <a:sym typeface="Arial"/>
              </a:rPr>
              <a:t>0</a:t>
            </a:r>
            <a:r>
              <a:rPr b="1" i="1" lang="en-US" sz="1800" strike="noStrike">
                <a:solidFill>
                  <a:srgbClr val="FF0000"/>
                </a:solidFill>
                <a:latin typeface="Arial"/>
                <a:ea typeface="Arial"/>
                <a:cs typeface="Arial"/>
                <a:sym typeface="Arial"/>
              </a:rPr>
              <a:t>p</a:t>
            </a:r>
            <a:r>
              <a:rPr b="1" i="1" lang="en-US" sz="1800" strike="noStrike">
                <a:latin typeface="Arial"/>
                <a:ea typeface="Arial"/>
                <a:cs typeface="Arial"/>
                <a:sym typeface="Arial"/>
              </a:rPr>
              <a:t>+4(</a:t>
            </a:r>
            <a:r>
              <a:rPr b="1" i="1" lang="en-US" sz="1800" strike="noStrike">
                <a:solidFill>
                  <a:srgbClr val="FF0000"/>
                </a:solidFill>
                <a:latin typeface="Arial"/>
                <a:ea typeface="Arial"/>
                <a:cs typeface="Arial"/>
                <a:sym typeface="Arial"/>
              </a:rPr>
              <a:t>1-p</a:t>
            </a:r>
            <a:r>
              <a:rPr b="1" i="1" lang="en-US" sz="1800" strike="noStrike">
                <a:latin typeface="Arial"/>
                <a:ea typeface="Arial"/>
                <a:cs typeface="Arial"/>
                <a:sym typeface="Arial"/>
              </a:rPr>
              <a:t>) &gt; 1, </a:t>
            </a:r>
            <a:r>
              <a:rPr b="1" i="1" lang="en-US" sz="1800" strike="noStrike">
                <a:solidFill>
                  <a:srgbClr val="FF0000"/>
                </a:solidFill>
                <a:latin typeface="Arial"/>
                <a:ea typeface="Arial"/>
                <a:cs typeface="Arial"/>
                <a:sym typeface="Arial"/>
              </a:rPr>
              <a:t>p</a:t>
            </a:r>
            <a:r>
              <a:rPr b="1" i="1" lang="en-US" sz="1800" strike="noStrike">
                <a:latin typeface="Arial"/>
                <a:ea typeface="Arial"/>
                <a:cs typeface="Arial"/>
                <a:sym typeface="Arial"/>
              </a:rPr>
              <a:t>&lt;3/4</a:t>
            </a:r>
            <a:endParaRPr b="0" sz="1800" strike="noStrike">
              <a:latin typeface="Arial"/>
              <a:ea typeface="Arial"/>
              <a:cs typeface="Arial"/>
              <a:sym typeface="Arial"/>
            </a:endParaRPr>
          </a:p>
          <a:p>
            <a:pPr indent="0" lvl="0" marL="0" marR="0" rtl="0" algn="l">
              <a:spcBef>
                <a:spcPts val="0"/>
              </a:spcBef>
              <a:spcAft>
                <a:spcPts val="0"/>
              </a:spcAft>
              <a:buNone/>
            </a:pPr>
            <a:r>
              <a:t/>
            </a:r>
            <a:endParaRPr b="0" sz="1800" strike="noStrike">
              <a:latin typeface="Arial"/>
              <a:ea typeface="Arial"/>
              <a:cs typeface="Arial"/>
              <a:sym typeface="Arial"/>
            </a:endParaRPr>
          </a:p>
          <a:p>
            <a:pPr indent="0" lvl="0" marL="0" marR="0" rtl="0" algn="l">
              <a:spcBef>
                <a:spcPts val="0"/>
              </a:spcBef>
              <a:spcAft>
                <a:spcPts val="0"/>
              </a:spcAft>
              <a:buNone/>
            </a:pPr>
            <a:r>
              <a:rPr b="0" lang="en-US" sz="1800" strike="noStrike">
                <a:latin typeface="Arial"/>
                <a:ea typeface="Arial"/>
                <a:cs typeface="Arial"/>
                <a:sym typeface="Arial"/>
              </a:rPr>
              <a:t>So, for all </a:t>
            </a:r>
            <a:r>
              <a:rPr b="1" i="1" lang="en-US" sz="1800" strike="noStrike">
                <a:latin typeface="Arial"/>
                <a:ea typeface="Arial"/>
                <a:cs typeface="Arial"/>
                <a:sym typeface="Arial"/>
              </a:rPr>
              <a:t>1/3&lt;</a:t>
            </a:r>
            <a:r>
              <a:rPr b="1" i="1" lang="en-US" sz="1800" strike="noStrike">
                <a:solidFill>
                  <a:srgbClr val="FF0000"/>
                </a:solidFill>
                <a:latin typeface="Arial"/>
                <a:ea typeface="Arial"/>
                <a:cs typeface="Arial"/>
                <a:sym typeface="Arial"/>
              </a:rPr>
              <a:t>p</a:t>
            </a:r>
            <a:r>
              <a:rPr b="1" i="1" lang="en-US" sz="1800" strike="noStrike">
                <a:latin typeface="Arial"/>
                <a:ea typeface="Arial"/>
                <a:cs typeface="Arial"/>
                <a:sym typeface="Arial"/>
              </a:rPr>
              <a:t>&lt;3/4</a:t>
            </a:r>
            <a:r>
              <a:rPr b="0" lang="en-US" sz="1800" strike="noStrike">
                <a:latin typeface="Arial"/>
                <a:ea typeface="Arial"/>
                <a:cs typeface="Arial"/>
                <a:sym typeface="Arial"/>
              </a:rPr>
              <a:t>, </a:t>
            </a:r>
            <a:r>
              <a:rPr b="1" lang="en-US" sz="1800" strike="noStrike">
                <a:latin typeface="Arial"/>
                <a:ea typeface="Arial"/>
                <a:cs typeface="Arial"/>
                <a:sym typeface="Arial"/>
              </a:rPr>
              <a:t>M</a:t>
            </a:r>
            <a:r>
              <a:rPr b="0" lang="en-US" sz="1800" strike="noStrike">
                <a:latin typeface="Arial"/>
                <a:ea typeface="Arial"/>
                <a:cs typeface="Arial"/>
                <a:sym typeface="Arial"/>
              </a:rPr>
              <a:t> should never be played, regardless of what P2 does</a:t>
            </a:r>
            <a:endParaRPr b="0" sz="1800" strike="noStrike">
              <a:latin typeface="Arial"/>
              <a:ea typeface="Arial"/>
              <a:cs typeface="Arial"/>
              <a:sym typeface="Arial"/>
            </a:endParaRPr>
          </a:p>
        </p:txBody>
      </p:sp>
      <p:sp>
        <p:nvSpPr>
          <p:cNvPr id="523" name="Google Shape;523;p71"/>
          <p:cNvSpPr txBox="1"/>
          <p:nvPr/>
        </p:nvSpPr>
        <p:spPr>
          <a:xfrm>
            <a:off x="1080000" y="4320000"/>
            <a:ext cx="1080000" cy="4302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strike="noStrike">
                <a:solidFill>
                  <a:srgbClr val="FF0000"/>
                </a:solidFill>
                <a:latin typeface="Arial"/>
                <a:ea typeface="Arial"/>
                <a:cs typeface="Arial"/>
                <a:sym typeface="Arial"/>
              </a:rPr>
              <a:t>(</a:t>
            </a:r>
            <a:r>
              <a:rPr b="1" i="1" lang="en-US" sz="2400" strike="noStrike">
                <a:solidFill>
                  <a:srgbClr val="FF0000"/>
                </a:solidFill>
                <a:latin typeface="Arial"/>
                <a:ea typeface="Arial"/>
                <a:cs typeface="Arial"/>
                <a:sym typeface="Arial"/>
              </a:rPr>
              <a:t>p)</a:t>
            </a:r>
            <a:endParaRPr b="0" sz="2400" strike="noStrike">
              <a:latin typeface="Arial"/>
              <a:ea typeface="Arial"/>
              <a:cs typeface="Arial"/>
              <a:sym typeface="Arial"/>
            </a:endParaRPr>
          </a:p>
        </p:txBody>
      </p:sp>
      <p:sp>
        <p:nvSpPr>
          <p:cNvPr id="524" name="Google Shape;524;p71"/>
          <p:cNvSpPr txBox="1"/>
          <p:nvPr/>
        </p:nvSpPr>
        <p:spPr>
          <a:xfrm>
            <a:off x="936000" y="6480000"/>
            <a:ext cx="900000" cy="46764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lang="en-US" sz="2400" strike="noStrike">
                <a:solidFill>
                  <a:srgbClr val="FF0000"/>
                </a:solidFill>
                <a:latin typeface="Arial"/>
                <a:ea typeface="Arial"/>
                <a:cs typeface="Arial"/>
                <a:sym typeface="Arial"/>
              </a:rPr>
              <a:t>(</a:t>
            </a:r>
            <a:r>
              <a:rPr b="1" i="1" lang="en-US" sz="2400" strike="noStrike">
                <a:solidFill>
                  <a:srgbClr val="FF0000"/>
                </a:solidFill>
                <a:latin typeface="Arial"/>
                <a:ea typeface="Arial"/>
                <a:cs typeface="Arial"/>
                <a:sym typeface="Arial"/>
              </a:rPr>
              <a:t>1-p)</a:t>
            </a:r>
            <a:endParaRPr b="0" sz="24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20"/>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521"/>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8" name="Shape 528"/>
        <p:cNvGrpSpPr/>
        <p:nvPr/>
      </p:nvGrpSpPr>
      <p:grpSpPr>
        <a:xfrm>
          <a:off x="0" y="0"/>
          <a:ext cx="0" cy="0"/>
          <a:chOff x="0" y="0"/>
          <a:chExt cx="0" cy="0"/>
        </a:xfrm>
      </p:grpSpPr>
      <p:sp>
        <p:nvSpPr>
          <p:cNvPr id="529" name="Google Shape;529;p7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Another solution concept</a:t>
            </a:r>
            <a:endParaRPr b="0" sz="4400" strike="noStrike">
              <a:latin typeface="Arial"/>
              <a:ea typeface="Arial"/>
              <a:cs typeface="Arial"/>
              <a:sym typeface="Arial"/>
            </a:endParaRPr>
          </a:p>
        </p:txBody>
      </p:sp>
      <p:sp>
        <p:nvSpPr>
          <p:cNvPr id="530" name="Google Shape;530;p72"/>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Let's play a game...</a:t>
            </a:r>
            <a:endParaRPr b="0" sz="3200" strike="noStrike">
              <a:latin typeface="Arial"/>
              <a:ea typeface="Arial"/>
              <a:cs typeface="Arial"/>
              <a:sym typeface="Arial"/>
            </a:endParaRPr>
          </a:p>
        </p:txBody>
      </p:sp>
      <p:graphicFrame>
        <p:nvGraphicFramePr>
          <p:cNvPr id="531" name="Google Shape;531;p72"/>
          <p:cNvGraphicFramePr/>
          <p:nvPr/>
        </p:nvGraphicFramePr>
        <p:xfrm>
          <a:off x="2029320" y="2775960"/>
          <a:ext cx="3000000" cy="3000000"/>
        </p:xfrm>
        <a:graphic>
          <a:graphicData uri="http://schemas.openxmlformats.org/drawingml/2006/table">
            <a:tbl>
              <a:tblPr>
                <a:noFill/>
                <a:tableStyleId>{81E6E6BC-8036-4F82-BD76-155D14E6A562}</a:tableStyleId>
              </a:tblPr>
              <a:tblGrid>
                <a:gridCol w="1544400"/>
                <a:gridCol w="1544400"/>
                <a:gridCol w="1544400"/>
              </a:tblGrid>
              <a:tr h="1079650">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L</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C</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r>
              <a:tr h="1079650">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U</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3,1</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0,3</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1080725">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B</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0,½ </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4,2</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1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i="0" lang="en-US" sz="4400" u="none" cap="none" strike="noStrike">
                <a:solidFill>
                  <a:srgbClr val="000000"/>
                </a:solidFill>
                <a:latin typeface="Arial"/>
                <a:ea typeface="Arial"/>
                <a:cs typeface="Arial"/>
                <a:sym typeface="Arial"/>
              </a:rPr>
              <a:t>Maxmin and minmax strategies</a:t>
            </a:r>
            <a:endParaRPr b="0" i="0" sz="4400" u="none" cap="none" strike="noStrike">
              <a:latin typeface="Arial"/>
              <a:ea typeface="Arial"/>
              <a:cs typeface="Arial"/>
              <a:sym typeface="Arial"/>
            </a:endParaRPr>
          </a:p>
        </p:txBody>
      </p:sp>
      <p:sp>
        <p:nvSpPr>
          <p:cNvPr id="96" name="Google Shape;96;p19"/>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The </a:t>
            </a:r>
            <a:r>
              <a:rPr b="0" i="0" lang="en-US" sz="3200" u="none" cap="none" strike="noStrike">
                <a:solidFill>
                  <a:srgbClr val="800000"/>
                </a:solidFill>
                <a:latin typeface="Arial"/>
                <a:ea typeface="Arial"/>
                <a:cs typeface="Arial"/>
                <a:sym typeface="Arial"/>
              </a:rPr>
              <a:t>maxmin strategy</a:t>
            </a:r>
            <a:r>
              <a:rPr b="0" i="0" lang="en-US" sz="3200" u="none" cap="none" strike="noStrike">
                <a:latin typeface="Arial"/>
                <a:ea typeface="Arial"/>
                <a:cs typeface="Arial"/>
                <a:sym typeface="Arial"/>
              </a:rPr>
              <a:t> is </a:t>
            </a:r>
            <a:r>
              <a:rPr b="1" i="1" lang="en-US" sz="3200" u="none" cap="none" strike="noStrike">
                <a:latin typeface="Arial"/>
                <a:ea typeface="Arial"/>
                <a:cs typeface="Arial"/>
                <a:sym typeface="Arial"/>
              </a:rPr>
              <a:t>i</a:t>
            </a:r>
            <a:r>
              <a:rPr b="0" i="0" lang="en-US" sz="3200" u="none" cap="none" strike="noStrike">
                <a:latin typeface="Arial"/>
                <a:ea typeface="Arial"/>
                <a:cs typeface="Arial"/>
                <a:sym typeface="Arial"/>
              </a:rPr>
              <a:t>’s best choice when first </a:t>
            </a:r>
            <a:r>
              <a:rPr b="1" i="1" lang="en-US" sz="3200" u="none" cap="none" strike="noStrike">
                <a:latin typeface="Arial"/>
                <a:ea typeface="Arial"/>
                <a:cs typeface="Arial"/>
                <a:sym typeface="Arial"/>
              </a:rPr>
              <a:t>i</a:t>
            </a:r>
            <a:r>
              <a:rPr b="0" i="0" lang="en-US" sz="3200" u="none" cap="none" strike="noStrike">
                <a:latin typeface="Arial"/>
                <a:ea typeface="Arial"/>
                <a:cs typeface="Arial"/>
                <a:sym typeface="Arial"/>
              </a:rPr>
              <a:t> must commit to a strategy, </a:t>
            </a:r>
            <a:endParaRPr b="0" i="0" sz="3200" u="none" cap="none"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and then the remaining agents </a:t>
            </a:r>
            <a:r>
              <a:rPr b="1" i="1" lang="en-US" sz="3200" u="none" cap="none" strike="noStrike">
                <a:latin typeface="Arial"/>
                <a:ea typeface="Arial"/>
                <a:cs typeface="Arial"/>
                <a:sym typeface="Arial"/>
              </a:rPr>
              <a:t>−i</a:t>
            </a:r>
            <a:r>
              <a:rPr b="0" i="0" lang="en-US" sz="3200" u="none" cap="none" strike="noStrike">
                <a:latin typeface="Arial"/>
                <a:ea typeface="Arial"/>
                <a:cs typeface="Arial"/>
                <a:sym typeface="Arial"/>
              </a:rPr>
              <a:t> observe this strategy  - but not </a:t>
            </a:r>
            <a:r>
              <a:rPr b="1" i="1" lang="en-US" sz="3200" u="none" cap="none" strike="noStrike">
                <a:latin typeface="Arial"/>
                <a:ea typeface="Arial"/>
                <a:cs typeface="Arial"/>
                <a:sym typeface="Arial"/>
              </a:rPr>
              <a:t>i</a:t>
            </a:r>
            <a:r>
              <a:rPr b="0" i="0" lang="en-US" sz="3200" u="none" cap="none" strike="noStrike">
                <a:latin typeface="Arial"/>
                <a:ea typeface="Arial"/>
                <a:cs typeface="Arial"/>
                <a:sym typeface="Arial"/>
              </a:rPr>
              <a:t>’s action choice - </a:t>
            </a:r>
            <a:endParaRPr b="0" i="0" sz="3200" u="none" cap="none"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and choose their own strategies to minimize </a:t>
            </a:r>
            <a:r>
              <a:rPr b="1" i="1" lang="en-US" sz="3200" u="none" cap="none" strike="noStrike">
                <a:latin typeface="Arial"/>
                <a:ea typeface="Arial"/>
                <a:cs typeface="Arial"/>
                <a:sym typeface="Arial"/>
              </a:rPr>
              <a:t>i</a:t>
            </a:r>
            <a:r>
              <a:rPr b="0" i="0" lang="en-US" sz="3200" u="none" cap="none" strike="noStrike">
                <a:latin typeface="Arial"/>
                <a:ea typeface="Arial"/>
                <a:cs typeface="Arial"/>
                <a:sym typeface="Arial"/>
              </a:rPr>
              <a:t>’s expected payoff</a:t>
            </a:r>
            <a:endParaRPr b="0" i="0" sz="32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96">
                                            <p:txEl>
                                              <p:pRg end="2" st="2"/>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5" name="Shape 535"/>
        <p:cNvGrpSpPr/>
        <p:nvPr/>
      </p:nvGrpSpPr>
      <p:grpSpPr>
        <a:xfrm>
          <a:off x="0" y="0"/>
          <a:ext cx="0" cy="0"/>
          <a:chOff x="0" y="0"/>
          <a:chExt cx="0" cy="0"/>
        </a:xfrm>
      </p:grpSpPr>
      <p:sp>
        <p:nvSpPr>
          <p:cNvPr id="536" name="Google Shape;536;p7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Another solution concept</a:t>
            </a:r>
            <a:endParaRPr b="0" sz="4400" strike="noStrike">
              <a:latin typeface="Arial"/>
              <a:ea typeface="Arial"/>
              <a:cs typeface="Arial"/>
              <a:sym typeface="Arial"/>
            </a:endParaRPr>
          </a:p>
        </p:txBody>
      </p:sp>
      <p:sp>
        <p:nvSpPr>
          <p:cNvPr id="537" name="Google Shape;537;p73"/>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Let's play a game...</a:t>
            </a:r>
            <a:endParaRPr b="0" sz="3200" strike="noStrike">
              <a:latin typeface="Arial"/>
              <a:ea typeface="Arial"/>
              <a:cs typeface="Arial"/>
              <a:sym typeface="Arial"/>
            </a:endParaRPr>
          </a:p>
        </p:txBody>
      </p:sp>
      <p:graphicFrame>
        <p:nvGraphicFramePr>
          <p:cNvPr id="538" name="Google Shape;538;p73"/>
          <p:cNvGraphicFramePr/>
          <p:nvPr/>
        </p:nvGraphicFramePr>
        <p:xfrm>
          <a:off x="2029320" y="2775960"/>
          <a:ext cx="3000000" cy="3000000"/>
        </p:xfrm>
        <a:graphic>
          <a:graphicData uri="http://schemas.openxmlformats.org/drawingml/2006/table">
            <a:tbl>
              <a:tblPr>
                <a:noFill/>
                <a:tableStyleId>{81E6E6BC-8036-4F82-BD76-155D14E6A562}</a:tableStyleId>
              </a:tblPr>
              <a:tblGrid>
                <a:gridCol w="1544400"/>
                <a:gridCol w="1544400"/>
                <a:gridCol w="1544400"/>
              </a:tblGrid>
              <a:tr h="1079650">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L</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C</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r>
              <a:tr h="1079650">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U</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3,1</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666"/>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0,3</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1080725">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B</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0,½ </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666"/>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4,2</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2" name="Shape 542"/>
        <p:cNvGrpSpPr/>
        <p:nvPr/>
      </p:nvGrpSpPr>
      <p:grpSpPr>
        <a:xfrm>
          <a:off x="0" y="0"/>
          <a:ext cx="0" cy="0"/>
          <a:chOff x="0" y="0"/>
          <a:chExt cx="0" cy="0"/>
        </a:xfrm>
      </p:grpSpPr>
      <p:sp>
        <p:nvSpPr>
          <p:cNvPr id="543" name="Google Shape;543;p7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Another solution concept</a:t>
            </a:r>
            <a:endParaRPr b="0" sz="4400" strike="noStrike">
              <a:latin typeface="Arial"/>
              <a:ea typeface="Arial"/>
              <a:cs typeface="Arial"/>
              <a:sym typeface="Arial"/>
            </a:endParaRPr>
          </a:p>
        </p:txBody>
      </p:sp>
      <p:sp>
        <p:nvSpPr>
          <p:cNvPr id="544" name="Google Shape;544;p74"/>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Let's play a game...</a:t>
            </a:r>
            <a:endParaRPr b="0" sz="3200" strike="noStrike">
              <a:latin typeface="Arial"/>
              <a:ea typeface="Arial"/>
              <a:cs typeface="Arial"/>
              <a:sym typeface="Arial"/>
            </a:endParaRPr>
          </a:p>
        </p:txBody>
      </p:sp>
      <p:graphicFrame>
        <p:nvGraphicFramePr>
          <p:cNvPr id="545" name="Google Shape;545;p74"/>
          <p:cNvGraphicFramePr/>
          <p:nvPr/>
        </p:nvGraphicFramePr>
        <p:xfrm>
          <a:off x="2029320" y="2775960"/>
          <a:ext cx="3000000" cy="3000000"/>
        </p:xfrm>
        <a:graphic>
          <a:graphicData uri="http://schemas.openxmlformats.org/drawingml/2006/table">
            <a:tbl>
              <a:tblPr>
                <a:noFill/>
                <a:tableStyleId>{81E6E6BC-8036-4F82-BD76-155D14E6A562}</a:tableStyleId>
              </a:tblPr>
              <a:tblGrid>
                <a:gridCol w="1544400"/>
                <a:gridCol w="1544400"/>
              </a:tblGrid>
              <a:tr h="1079650">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C</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r>
              <a:tr h="1079650">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U</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0,3</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1080725">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B</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4,2</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9" name="Shape 549"/>
        <p:cNvGrpSpPr/>
        <p:nvPr/>
      </p:nvGrpSpPr>
      <p:grpSpPr>
        <a:xfrm>
          <a:off x="0" y="0"/>
          <a:ext cx="0" cy="0"/>
          <a:chOff x="0" y="0"/>
          <a:chExt cx="0" cy="0"/>
        </a:xfrm>
      </p:grpSpPr>
      <p:sp>
        <p:nvSpPr>
          <p:cNvPr id="550" name="Google Shape;550;p7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Another solution concept</a:t>
            </a:r>
            <a:endParaRPr b="0" sz="4400" strike="noStrike">
              <a:latin typeface="Arial"/>
              <a:ea typeface="Arial"/>
              <a:cs typeface="Arial"/>
              <a:sym typeface="Arial"/>
            </a:endParaRPr>
          </a:p>
        </p:txBody>
      </p:sp>
      <p:sp>
        <p:nvSpPr>
          <p:cNvPr id="551" name="Google Shape;551;p75"/>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Let's play a game...</a:t>
            </a:r>
            <a:endParaRPr b="0" sz="3200" strike="noStrike">
              <a:latin typeface="Arial"/>
              <a:ea typeface="Arial"/>
              <a:cs typeface="Arial"/>
              <a:sym typeface="Arial"/>
            </a:endParaRPr>
          </a:p>
        </p:txBody>
      </p:sp>
      <p:graphicFrame>
        <p:nvGraphicFramePr>
          <p:cNvPr id="552" name="Google Shape;552;p75"/>
          <p:cNvGraphicFramePr/>
          <p:nvPr/>
        </p:nvGraphicFramePr>
        <p:xfrm>
          <a:off x="2029320" y="2775960"/>
          <a:ext cx="3000000" cy="3000000"/>
        </p:xfrm>
        <a:graphic>
          <a:graphicData uri="http://schemas.openxmlformats.org/drawingml/2006/table">
            <a:tbl>
              <a:tblPr>
                <a:noFill/>
                <a:tableStyleId>{81E6E6BC-8036-4F82-BD76-155D14E6A562}</a:tableStyleId>
              </a:tblPr>
              <a:tblGrid>
                <a:gridCol w="1544400"/>
                <a:gridCol w="1544400"/>
              </a:tblGrid>
              <a:tr h="1079650">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C</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r>
              <a:tr h="1079650">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U</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0,3</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6666"/>
                    </a:solidFill>
                  </a:tcPr>
                </a:tc>
              </a:tr>
              <a:tr h="1080725">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B</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4,2</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6" name="Shape 556"/>
        <p:cNvGrpSpPr/>
        <p:nvPr/>
      </p:nvGrpSpPr>
      <p:grpSpPr>
        <a:xfrm>
          <a:off x="0" y="0"/>
          <a:ext cx="0" cy="0"/>
          <a:chOff x="0" y="0"/>
          <a:chExt cx="0" cy="0"/>
        </a:xfrm>
      </p:grpSpPr>
      <p:sp>
        <p:nvSpPr>
          <p:cNvPr id="557" name="Google Shape;557;p7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Another solution concept</a:t>
            </a:r>
            <a:endParaRPr b="0" sz="4400" strike="noStrike">
              <a:latin typeface="Arial"/>
              <a:ea typeface="Arial"/>
              <a:cs typeface="Arial"/>
              <a:sym typeface="Arial"/>
            </a:endParaRPr>
          </a:p>
        </p:txBody>
      </p:sp>
      <p:sp>
        <p:nvSpPr>
          <p:cNvPr id="558" name="Google Shape;558;p76"/>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Let's play a game...</a:t>
            </a:r>
            <a:endParaRPr b="0" sz="3200" strike="noStrike">
              <a:latin typeface="Arial"/>
              <a:ea typeface="Arial"/>
              <a:cs typeface="Arial"/>
              <a:sym typeface="Arial"/>
            </a:endParaRPr>
          </a:p>
        </p:txBody>
      </p:sp>
      <p:graphicFrame>
        <p:nvGraphicFramePr>
          <p:cNvPr id="559" name="Google Shape;559;p76"/>
          <p:cNvGraphicFramePr/>
          <p:nvPr/>
        </p:nvGraphicFramePr>
        <p:xfrm>
          <a:off x="2029320" y="2775960"/>
          <a:ext cx="3000000" cy="3000000"/>
        </p:xfrm>
        <a:graphic>
          <a:graphicData uri="http://schemas.openxmlformats.org/drawingml/2006/table">
            <a:tbl>
              <a:tblPr>
                <a:noFill/>
                <a:tableStyleId>{81E6E6BC-8036-4F82-BD76-155D14E6A562}</a:tableStyleId>
              </a:tblPr>
              <a:tblGrid>
                <a:gridCol w="1544400"/>
                <a:gridCol w="1544400"/>
              </a:tblGrid>
              <a:tr h="1079650">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C</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r>
              <a:tr h="1080725">
                <a:tc>
                  <a:txBody>
                    <a:bodyPr/>
                    <a:lstStyle/>
                    <a:p>
                      <a:pPr indent="0" lvl="0" marL="0" marR="0" rtl="0" algn="ctr">
                        <a:spcBef>
                          <a:spcPts val="0"/>
                        </a:spcBef>
                        <a:spcAft>
                          <a:spcPts val="0"/>
                        </a:spcAft>
                        <a:buNone/>
                      </a:pPr>
                      <a:r>
                        <a:rPr b="1" i="1" lang="en-US" sz="2800" u="none" cap="none" strike="noStrike">
                          <a:latin typeface="Arial"/>
                          <a:ea typeface="Arial"/>
                          <a:cs typeface="Arial"/>
                          <a:sym typeface="Arial"/>
                        </a:rPr>
                        <a:t>B</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2800" u="none" cap="none" strike="noStrike">
                          <a:latin typeface="Arial"/>
                          <a:ea typeface="Arial"/>
                          <a:cs typeface="Arial"/>
                          <a:sym typeface="Arial"/>
                        </a:rPr>
                        <a:t>4,2</a:t>
                      </a:r>
                      <a:endParaRPr b="0" sz="2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3" name="Shape 563"/>
        <p:cNvGrpSpPr/>
        <p:nvPr/>
      </p:nvGrpSpPr>
      <p:grpSpPr>
        <a:xfrm>
          <a:off x="0" y="0"/>
          <a:ext cx="0" cy="0"/>
          <a:chOff x="0" y="0"/>
          <a:chExt cx="0" cy="0"/>
        </a:xfrm>
      </p:grpSpPr>
      <p:sp>
        <p:nvSpPr>
          <p:cNvPr id="564" name="Google Shape;564;p7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Removal of dominated strategies</a:t>
            </a:r>
            <a:endParaRPr b="0" sz="4400" strike="noStrike">
              <a:latin typeface="Arial"/>
              <a:ea typeface="Arial"/>
              <a:cs typeface="Arial"/>
              <a:sym typeface="Arial"/>
            </a:endParaRPr>
          </a:p>
        </p:txBody>
      </p:sp>
      <p:sp>
        <p:nvSpPr>
          <p:cNvPr id="565" name="Google Shape;565;p77"/>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en-US" sz="2800" strike="noStrike">
                <a:latin typeface="Arial"/>
                <a:ea typeface="Arial"/>
                <a:cs typeface="Arial"/>
                <a:sym typeface="Arial"/>
              </a:rPr>
              <a:t>Games solvable by iterated elimination of dominated strategies</a:t>
            </a:r>
            <a:endParaRPr b="0" sz="28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Might the order of elimination affect the final outcome?</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2100"/>
              <a:buFont typeface="Noto Sans Symbols"/>
              <a:buChar char="−"/>
            </a:pPr>
            <a:r>
              <a:rPr b="0" i="0" lang="en-US" sz="2800" u="none" cap="none" strike="noStrike">
                <a:latin typeface="Arial"/>
                <a:ea typeface="Arial"/>
                <a:cs typeface="Arial"/>
                <a:sym typeface="Arial"/>
              </a:rPr>
              <a:t>for strictly dominated strategies, no!</a:t>
            </a:r>
            <a:endParaRPr b="0" i="0" sz="2800" u="none" cap="none" strike="noStrike">
              <a:latin typeface="Arial"/>
              <a:ea typeface="Arial"/>
              <a:cs typeface="Arial"/>
              <a:sym typeface="Arial"/>
            </a:endParaRPr>
          </a:p>
          <a:p>
            <a:pPr indent="-216000" lvl="3" marL="1728000" marR="0" rtl="0" algn="l">
              <a:spcBef>
                <a:spcPts val="850"/>
              </a:spcBef>
              <a:spcAft>
                <a:spcPts val="0"/>
              </a:spcAft>
              <a:buClr>
                <a:srgbClr val="000000"/>
              </a:buClr>
              <a:buSzPts val="1260"/>
              <a:buFont typeface="Noto Sans Symbols"/>
              <a:buChar char="●"/>
            </a:pPr>
            <a:r>
              <a:rPr b="1" i="0" lang="en-US" sz="2800" u="none" cap="none" strike="noStrike">
                <a:solidFill>
                  <a:srgbClr val="800000"/>
                </a:solidFill>
                <a:latin typeface="Arial"/>
                <a:ea typeface="Arial"/>
                <a:cs typeface="Arial"/>
                <a:sym typeface="Arial"/>
              </a:rPr>
              <a:t>Church–Rosser property</a:t>
            </a:r>
            <a:endParaRPr b="0" i="0" sz="2800" u="none" cap="none" strike="noStrike">
              <a:latin typeface="Arial"/>
              <a:ea typeface="Arial"/>
              <a:cs typeface="Arial"/>
              <a:sym typeface="Arial"/>
            </a:endParaRPr>
          </a:p>
          <a:p>
            <a:pPr indent="-287999" lvl="2" marL="1296000" marR="0" rtl="0" algn="l">
              <a:spcBef>
                <a:spcPts val="567"/>
              </a:spcBef>
              <a:spcAft>
                <a:spcPts val="0"/>
              </a:spcAft>
              <a:buClr>
                <a:srgbClr val="000000"/>
              </a:buClr>
              <a:buSzPts val="2100"/>
              <a:buFont typeface="Noto Sans Symbols"/>
              <a:buChar char="−"/>
            </a:pPr>
            <a:r>
              <a:rPr b="0" i="0" lang="en-US" sz="2800" u="none" cap="none" strike="noStrike">
                <a:solidFill>
                  <a:srgbClr val="000000"/>
                </a:solidFill>
                <a:latin typeface="Arial"/>
                <a:ea typeface="Arial"/>
                <a:cs typeface="Arial"/>
                <a:sym typeface="Arial"/>
              </a:rPr>
              <a:t>for weakly dominated strategies, yes</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65">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9" name="Shape 569"/>
        <p:cNvGrpSpPr/>
        <p:nvPr/>
      </p:nvGrpSpPr>
      <p:grpSpPr>
        <a:xfrm>
          <a:off x="0" y="0"/>
          <a:ext cx="0" cy="0"/>
          <a:chOff x="0" y="0"/>
          <a:chExt cx="0" cy="0"/>
        </a:xfrm>
      </p:grpSpPr>
      <p:sp>
        <p:nvSpPr>
          <p:cNvPr id="570" name="Google Shape;570;p7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Removal of dominated strategies</a:t>
            </a:r>
            <a:endParaRPr b="0" sz="4400" strike="noStrike">
              <a:latin typeface="Arial"/>
              <a:ea typeface="Arial"/>
              <a:cs typeface="Arial"/>
              <a:sym typeface="Arial"/>
            </a:endParaRPr>
          </a:p>
        </p:txBody>
      </p:sp>
      <p:sp>
        <p:nvSpPr>
          <p:cNvPr id="571" name="Google Shape;571;p78"/>
          <p:cNvSpPr txBox="1"/>
          <p:nvPr/>
        </p:nvSpPr>
        <p:spPr>
          <a:xfrm>
            <a:off x="504000" y="1769040"/>
            <a:ext cx="9071640" cy="48222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Experiment by B.A. Baldwin and G.B. Meese (1979) “Social Behavior in Pigs Studied by Means of Operant Conditioning,” Animal Behavior, Vol 27, pp 947-957</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Two pigs in a cage, one is larger: “dominant’’ (sorry for the terminology...)</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need to press a lever to get food to arrive</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food and lever are at opposite sides of cage</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run to press and the other pig gets the food</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1">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7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Removal of dominated strategies</a:t>
            </a:r>
            <a:endParaRPr b="0" sz="4400" strike="noStrike">
              <a:latin typeface="Arial"/>
              <a:ea typeface="Arial"/>
              <a:cs typeface="Arial"/>
              <a:sym typeface="Arial"/>
            </a:endParaRPr>
          </a:p>
        </p:txBody>
      </p:sp>
      <p:sp>
        <p:nvSpPr>
          <p:cNvPr id="577" name="Google Shape;577;p79"/>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10 units of food - the typical split:</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if large gets to food first then </a:t>
            </a:r>
            <a:r>
              <a:rPr b="1" i="1" lang="en-US" sz="2800" u="none" cap="none" strike="noStrike">
                <a:latin typeface="Arial"/>
                <a:ea typeface="Arial"/>
                <a:cs typeface="Arial"/>
                <a:sym typeface="Arial"/>
              </a:rPr>
              <a:t>(1,9)</a:t>
            </a:r>
            <a:r>
              <a:rPr b="0" i="0" lang="en-US" sz="2800" u="none" cap="none" strike="noStrike">
                <a:latin typeface="Arial"/>
                <a:ea typeface="Arial"/>
                <a:cs typeface="Arial"/>
                <a:sym typeface="Arial"/>
              </a:rPr>
              <a:t> split </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0" i="0" lang="en-US" sz="2400" u="none" cap="none" strike="noStrike">
                <a:latin typeface="Arial"/>
                <a:ea typeface="Arial"/>
                <a:cs typeface="Arial"/>
                <a:sym typeface="Arial"/>
              </a:rPr>
              <a:t>1 for small, 9 for large</a:t>
            </a:r>
            <a:endParaRPr b="0" i="0" sz="2400" u="none" cap="none" strike="noStrike">
              <a:latin typeface="Arial"/>
              <a:ea typeface="Arial"/>
              <a:cs typeface="Arial"/>
              <a:sym typeface="Arial"/>
            </a:endParaRPr>
          </a:p>
          <a:p>
            <a:pPr indent="-324000" lvl="1" marL="864000" marR="0" rtl="0" algn="l">
              <a:spcBef>
                <a:spcPts val="850"/>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if small gets to food first then </a:t>
            </a:r>
            <a:r>
              <a:rPr b="1" i="1" lang="en-US" sz="2800" u="none" cap="none" strike="noStrike">
                <a:latin typeface="Arial"/>
                <a:ea typeface="Arial"/>
                <a:cs typeface="Arial"/>
                <a:sym typeface="Arial"/>
              </a:rPr>
              <a:t>(4,6)</a:t>
            </a:r>
            <a:r>
              <a:rPr b="0" i="0" lang="en-US" sz="2800" u="none" cap="none" strike="noStrike">
                <a:latin typeface="Arial"/>
                <a:ea typeface="Arial"/>
                <a:cs typeface="Arial"/>
                <a:sym typeface="Arial"/>
              </a:rPr>
              <a:t> split</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if get to food at the same time then </a:t>
            </a:r>
            <a:r>
              <a:rPr b="1" i="1" lang="en-US" sz="2800" u="none" cap="none" strike="noStrike">
                <a:latin typeface="Arial"/>
                <a:ea typeface="Arial"/>
                <a:cs typeface="Arial"/>
                <a:sym typeface="Arial"/>
              </a:rPr>
              <a:t>(3,7)</a:t>
            </a:r>
            <a:r>
              <a:rPr b="0" i="0" lang="en-US" sz="2800" u="none" cap="none" strike="noStrike">
                <a:latin typeface="Arial"/>
                <a:ea typeface="Arial"/>
                <a:cs typeface="Arial"/>
                <a:sym typeface="Arial"/>
              </a:rPr>
              <a:t> split</a:t>
            </a:r>
            <a:endParaRPr b="0" i="0" sz="2800" u="none" cap="none" strike="noStrike">
              <a:latin typeface="Arial"/>
              <a:ea typeface="Arial"/>
              <a:cs typeface="Arial"/>
              <a:sym typeface="Arial"/>
            </a:endParaRPr>
          </a:p>
          <a:p>
            <a:pPr indent="-324000" lvl="0" marL="432000" marR="0" rtl="0" algn="l">
              <a:spcBef>
                <a:spcPts val="1134"/>
              </a:spcBef>
              <a:spcAft>
                <a:spcPts val="0"/>
              </a:spcAft>
              <a:buClr>
                <a:srgbClr val="000000"/>
              </a:buClr>
              <a:buSzPts val="1440"/>
              <a:buFont typeface="Noto Sans Symbols"/>
              <a:buChar char="●"/>
            </a:pPr>
            <a:r>
              <a:rPr b="0" lang="en-US" sz="3200" strike="noStrike">
                <a:latin typeface="Arial"/>
                <a:ea typeface="Arial"/>
                <a:cs typeface="Arial"/>
                <a:sym typeface="Arial"/>
              </a:rPr>
              <a:t>Pressing the lever costs </a:t>
            </a:r>
            <a:r>
              <a:rPr b="1" i="1" lang="en-US" sz="3200" strike="noStrike">
                <a:latin typeface="Arial"/>
                <a:ea typeface="Arial"/>
                <a:cs typeface="Arial"/>
                <a:sym typeface="Arial"/>
              </a:rPr>
              <a:t>2</a:t>
            </a:r>
            <a:r>
              <a:rPr b="0" lang="en-US" sz="3200" strike="noStrike">
                <a:latin typeface="Arial"/>
                <a:ea typeface="Arial"/>
                <a:cs typeface="Arial"/>
                <a:sym typeface="Arial"/>
              </a:rPr>
              <a:t> units of food in energy</a:t>
            </a:r>
            <a:endParaRPr b="0" sz="32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7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1" name="Shape 581"/>
        <p:cNvGrpSpPr/>
        <p:nvPr/>
      </p:nvGrpSpPr>
      <p:grpSpPr>
        <a:xfrm>
          <a:off x="0" y="0"/>
          <a:ext cx="0" cy="0"/>
          <a:chOff x="0" y="0"/>
          <a:chExt cx="0" cy="0"/>
        </a:xfrm>
      </p:grpSpPr>
      <p:sp>
        <p:nvSpPr>
          <p:cNvPr id="582" name="Google Shape;582;p8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Removal of dominated strategies</a:t>
            </a:r>
            <a:endParaRPr b="0" sz="4400" strike="noStrike">
              <a:latin typeface="Arial"/>
              <a:ea typeface="Arial"/>
              <a:cs typeface="Arial"/>
              <a:sym typeface="Arial"/>
            </a:endParaRPr>
          </a:p>
        </p:txBody>
      </p:sp>
      <p:sp>
        <p:nvSpPr>
          <p:cNvPr id="583" name="Google Shape;583;p80"/>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Payoff matrix</a:t>
            </a:r>
            <a:endParaRPr b="0" sz="3200" strike="noStrike">
              <a:latin typeface="Arial"/>
              <a:ea typeface="Arial"/>
              <a:cs typeface="Arial"/>
              <a:sym typeface="Arial"/>
            </a:endParaRPr>
          </a:p>
        </p:txBody>
      </p:sp>
      <p:pic>
        <p:nvPicPr>
          <p:cNvPr id="584" name="Google Shape;584;p80"/>
          <p:cNvPicPr preferRelativeResize="0"/>
          <p:nvPr/>
        </p:nvPicPr>
        <p:blipFill rotWithShape="1">
          <a:blip r:embed="rId3">
            <a:alphaModFix/>
          </a:blip>
          <a:srcRect b="0" l="0" r="0" t="0"/>
          <a:stretch/>
        </p:blipFill>
        <p:spPr>
          <a:xfrm>
            <a:off x="1980000" y="3790800"/>
            <a:ext cx="6196680" cy="1789200"/>
          </a:xfrm>
          <a:prstGeom prst="rect">
            <a:avLst/>
          </a:prstGeom>
          <a:noFill/>
          <a:ln>
            <a:noFill/>
          </a:ln>
        </p:spPr>
      </p:pic>
      <p:sp>
        <p:nvSpPr>
          <p:cNvPr id="585" name="Google Shape;585;p80"/>
          <p:cNvSpPr/>
          <p:nvPr/>
        </p:nvSpPr>
        <p:spPr>
          <a:xfrm>
            <a:off x="900000" y="4428000"/>
            <a:ext cx="936000" cy="540000"/>
          </a:xfrm>
          <a:custGeom>
            <a:rect b="b" l="l" r="r" t="t"/>
            <a:pathLst>
              <a:path extrusionOk="0" h="1502" w="2602">
                <a:moveTo>
                  <a:pt x="0" y="375"/>
                </a:moveTo>
                <a:lnTo>
                  <a:pt x="1950" y="375"/>
                </a:lnTo>
                <a:lnTo>
                  <a:pt x="1950" y="0"/>
                </a:lnTo>
                <a:lnTo>
                  <a:pt x="2601" y="750"/>
                </a:lnTo>
                <a:lnTo>
                  <a:pt x="1950" y="1501"/>
                </a:lnTo>
                <a:lnTo>
                  <a:pt x="1950" y="1125"/>
                </a:lnTo>
                <a:lnTo>
                  <a:pt x="0" y="1125"/>
                </a:lnTo>
                <a:lnTo>
                  <a:pt x="0" y="375"/>
                </a:lnTo>
              </a:path>
            </a:pathLst>
          </a:custGeom>
          <a:solidFill>
            <a:srgbClr val="FF0000"/>
          </a:solidFill>
          <a:ln cap="flat" cmpd="sng" w="9525">
            <a:solidFill>
              <a:srgbClr val="000000"/>
            </a:solidFill>
            <a:prstDash val="solid"/>
            <a:round/>
            <a:headEnd len="sm" w="sm" type="none"/>
            <a:tailEnd len="sm" w="sm" type="none"/>
          </a:ln>
        </p:spPr>
      </p:sp>
      <p:sp>
        <p:nvSpPr>
          <p:cNvPr id="586" name="Google Shape;586;p80"/>
          <p:cNvSpPr/>
          <p:nvPr/>
        </p:nvSpPr>
        <p:spPr>
          <a:xfrm>
            <a:off x="2052000" y="4428000"/>
            <a:ext cx="6120000" cy="540000"/>
          </a:xfrm>
          <a:prstGeom prst="rect">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7" name="Google Shape;587;p80"/>
          <p:cNvSpPr/>
          <p:nvPr/>
        </p:nvSpPr>
        <p:spPr>
          <a:xfrm>
            <a:off x="6696000" y="3816000"/>
            <a:ext cx="1512000" cy="1800000"/>
          </a:xfrm>
          <a:prstGeom prst="rect">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5"/>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6"/>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58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1" name="Shape 591"/>
        <p:cNvGrpSpPr/>
        <p:nvPr/>
      </p:nvGrpSpPr>
      <p:grpSpPr>
        <a:xfrm>
          <a:off x="0" y="0"/>
          <a:ext cx="0" cy="0"/>
          <a:chOff x="0" y="0"/>
          <a:chExt cx="0" cy="0"/>
        </a:xfrm>
      </p:grpSpPr>
      <p:sp>
        <p:nvSpPr>
          <p:cNvPr id="592" name="Google Shape;592;p8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Removal of dominated strategies</a:t>
            </a:r>
            <a:endParaRPr b="0" sz="4400" strike="noStrike">
              <a:latin typeface="Arial"/>
              <a:ea typeface="Arial"/>
              <a:cs typeface="Arial"/>
              <a:sym typeface="Arial"/>
            </a:endParaRPr>
          </a:p>
        </p:txBody>
      </p:sp>
      <p:sp>
        <p:nvSpPr>
          <p:cNvPr id="593" name="Google Shape;593;p81"/>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Do pigs eliminate their dominated strategies?</a:t>
            </a:r>
            <a:endParaRPr b="0" sz="3200" strike="noStrike">
              <a:latin typeface="Arial"/>
              <a:ea typeface="Arial"/>
              <a:cs typeface="Arial"/>
              <a:sym typeface="Arial"/>
            </a:endParaRPr>
          </a:p>
        </p:txBody>
      </p:sp>
      <p:pic>
        <p:nvPicPr>
          <p:cNvPr id="594" name="Google Shape;594;p81"/>
          <p:cNvPicPr preferRelativeResize="0"/>
          <p:nvPr/>
        </p:nvPicPr>
        <p:blipFill rotWithShape="1">
          <a:blip r:embed="rId3">
            <a:alphaModFix/>
          </a:blip>
          <a:srcRect b="0" l="0" r="0" t="0"/>
          <a:stretch/>
        </p:blipFill>
        <p:spPr>
          <a:xfrm>
            <a:off x="2179800" y="2880000"/>
            <a:ext cx="5560200" cy="4072320"/>
          </a:xfrm>
          <a:prstGeom prst="rect">
            <a:avLst/>
          </a:prstGeom>
          <a:noFill/>
          <a:ln>
            <a:noFill/>
          </a:ln>
        </p:spPr>
      </p:pic>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8" name="Shape 598"/>
        <p:cNvGrpSpPr/>
        <p:nvPr/>
      </p:nvGrpSpPr>
      <p:grpSpPr>
        <a:xfrm>
          <a:off x="0" y="0"/>
          <a:ext cx="0" cy="0"/>
          <a:chOff x="0" y="0"/>
          <a:chExt cx="0" cy="0"/>
        </a:xfrm>
      </p:grpSpPr>
      <p:sp>
        <p:nvSpPr>
          <p:cNvPr id="599" name="Google Shape;599;p8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Removal of dominated strategies</a:t>
            </a:r>
            <a:endParaRPr b="0" sz="4400" strike="noStrike">
              <a:latin typeface="Arial"/>
              <a:ea typeface="Arial"/>
              <a:cs typeface="Arial"/>
              <a:sym typeface="Arial"/>
            </a:endParaRPr>
          </a:p>
        </p:txBody>
      </p:sp>
      <p:sp>
        <p:nvSpPr>
          <p:cNvPr id="600" name="Google Shape;600;p82"/>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Pigs Behavior: Frequency of pushing the lever per 15 minutes, after ten tests (learning...)</a:t>
            </a:r>
            <a:endParaRPr b="0" sz="3200" strike="noStrike">
              <a:latin typeface="Arial"/>
              <a:ea typeface="Arial"/>
              <a:cs typeface="Arial"/>
              <a:sym typeface="Arial"/>
            </a:endParaRPr>
          </a:p>
        </p:txBody>
      </p:sp>
      <p:pic>
        <p:nvPicPr>
          <p:cNvPr id="601" name="Google Shape;601;p82"/>
          <p:cNvPicPr preferRelativeResize="0"/>
          <p:nvPr/>
        </p:nvPicPr>
        <p:blipFill rotWithShape="1">
          <a:blip r:embed="rId3">
            <a:alphaModFix/>
          </a:blip>
          <a:srcRect b="0" l="0" r="0" t="0"/>
          <a:stretch/>
        </p:blipFill>
        <p:spPr>
          <a:xfrm>
            <a:off x="876240" y="4225320"/>
            <a:ext cx="8395920" cy="2392200"/>
          </a:xfrm>
          <a:prstGeom prst="rect">
            <a:avLst/>
          </a:prstGeom>
          <a:noFill/>
          <a:ln>
            <a:noFill/>
          </a:ln>
        </p:spPr>
      </p:pic>
      <p:sp>
        <p:nvSpPr>
          <p:cNvPr id="602" name="Google Shape;602;p82"/>
          <p:cNvSpPr/>
          <p:nvPr/>
        </p:nvSpPr>
        <p:spPr>
          <a:xfrm>
            <a:off x="6408000" y="4356000"/>
            <a:ext cx="2772000" cy="2160000"/>
          </a:xfrm>
          <a:prstGeom prst="rect">
            <a:avLst/>
          </a:prstGeom>
          <a:solidFill>
            <a:srgbClr val="FF0000"/>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xit" presetID="10" presetSubtype="0">
                                  <p:stCondLst>
                                    <p:cond delay="0"/>
                                  </p:stCondLst>
                                  <p:childTnLst>
                                    <p:animEffect filter="fade" transition="out">
                                      <p:cBhvr>
                                        <p:cTn dur="500"/>
                                        <p:tgtEl>
                                          <p:spTgt spid="602"/>
                                        </p:tgtEl>
                                      </p:cBhvr>
                                    </p:animEffect>
                                    <p:set>
                                      <p:cBhvr>
                                        <p:cTn dur="1" fill="hold">
                                          <p:stCondLst>
                                            <p:cond delay="500"/>
                                          </p:stCondLst>
                                        </p:cTn>
                                        <p:tgtEl>
                                          <p:spTgt spid="602"/>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0"/>
          <p:cNvSpPr txBox="1"/>
          <p:nvPr/>
        </p:nvSpPr>
        <p:spPr>
          <a:xfrm>
            <a:off x="504000" y="301320"/>
            <a:ext cx="9071700" cy="126210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i="0" lang="en-US" sz="4400" u="none" cap="none" strike="noStrike">
                <a:solidFill>
                  <a:srgbClr val="000000"/>
                </a:solidFill>
                <a:latin typeface="Arial"/>
                <a:ea typeface="Arial"/>
                <a:cs typeface="Arial"/>
                <a:sym typeface="Arial"/>
              </a:rPr>
              <a:t>Maxmin and minmax strategies</a:t>
            </a:r>
            <a:endParaRPr b="0" i="0" sz="4400" u="none" cap="none" strike="noStrike">
              <a:latin typeface="Arial"/>
              <a:ea typeface="Arial"/>
              <a:cs typeface="Arial"/>
              <a:sym typeface="Arial"/>
            </a:endParaRPr>
          </a:p>
        </p:txBody>
      </p:sp>
      <p:sp>
        <p:nvSpPr>
          <p:cNvPr id="102" name="Google Shape;102;p20"/>
          <p:cNvSpPr txBox="1"/>
          <p:nvPr/>
        </p:nvSpPr>
        <p:spPr>
          <a:xfrm>
            <a:off x="504000" y="1769040"/>
            <a:ext cx="9071700" cy="4384800"/>
          </a:xfrm>
          <a:prstGeom prst="rect">
            <a:avLst/>
          </a:prstGeom>
          <a:noFill/>
          <a:ln>
            <a:noFill/>
          </a:ln>
        </p:spPr>
        <p:txBody>
          <a:bodyPr anchorCtr="0" anchor="t" bIns="0" lIns="0" spcFirstLastPara="1" rIns="0" wrap="square" tIns="0">
            <a:noAutofit/>
          </a:bodyPr>
          <a:lstStyle/>
          <a:p>
            <a:pPr indent="-323999" lvl="0" marL="431999" marR="0" rtl="0" algn="l">
              <a:spcBef>
                <a:spcPts val="0"/>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What is the </a:t>
            </a:r>
            <a:r>
              <a:rPr b="0" i="0" lang="en-US" sz="3200" u="none" cap="none" strike="noStrike">
                <a:solidFill>
                  <a:srgbClr val="800000"/>
                </a:solidFill>
                <a:latin typeface="Arial"/>
                <a:ea typeface="Arial"/>
                <a:cs typeface="Arial"/>
                <a:sym typeface="Arial"/>
              </a:rPr>
              <a:t>maxmin</a:t>
            </a:r>
            <a:r>
              <a:rPr b="0" i="0" lang="en-US" sz="3200" u="none" cap="none" strike="noStrike">
                <a:latin typeface="Arial"/>
                <a:ea typeface="Arial"/>
                <a:cs typeface="Arial"/>
                <a:sym typeface="Arial"/>
              </a:rPr>
              <a:t> strategy?</a:t>
            </a:r>
            <a:endParaRPr b="0" i="0" sz="3200" u="none" cap="none" strike="noStrike">
              <a:latin typeface="Arial"/>
              <a:ea typeface="Arial"/>
              <a:cs typeface="Arial"/>
              <a:sym typeface="Arial"/>
            </a:endParaRPr>
          </a:p>
        </p:txBody>
      </p:sp>
      <p:pic>
        <p:nvPicPr>
          <p:cNvPr id="103" name="Google Shape;103;p20"/>
          <p:cNvPicPr preferRelativeResize="0"/>
          <p:nvPr/>
        </p:nvPicPr>
        <p:blipFill rotWithShape="1">
          <a:blip r:embed="rId3">
            <a:alphaModFix/>
          </a:blip>
          <a:srcRect b="0" l="0" r="0" t="0"/>
          <a:stretch/>
        </p:blipFill>
        <p:spPr>
          <a:xfrm>
            <a:off x="2520000" y="4140000"/>
            <a:ext cx="4942080" cy="2356200"/>
          </a:xfrm>
          <a:prstGeom prst="rect">
            <a:avLst/>
          </a:prstGeom>
          <a:noFill/>
          <a:ln>
            <a:noFill/>
          </a:ln>
        </p:spPr>
      </p:pic>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6" name="Shape 606"/>
        <p:cNvGrpSpPr/>
        <p:nvPr/>
      </p:nvGrpSpPr>
      <p:grpSpPr>
        <a:xfrm>
          <a:off x="0" y="0"/>
          <a:ext cx="0" cy="0"/>
          <a:chOff x="0" y="0"/>
          <a:chExt cx="0" cy="0"/>
        </a:xfrm>
      </p:grpSpPr>
      <p:sp>
        <p:nvSpPr>
          <p:cNvPr id="607" name="Google Shape;607;p8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4400">
                <a:solidFill>
                  <a:schemeClr val="accent2"/>
                </a:solidFill>
              </a:rPr>
              <a:t>Battle of Sexes: replay</a:t>
            </a:r>
            <a:endParaRPr b="1" sz="4400" strike="noStrike">
              <a:solidFill>
                <a:schemeClr val="accent2"/>
              </a:solidFill>
            </a:endParaRPr>
          </a:p>
        </p:txBody>
      </p:sp>
      <p:sp>
        <p:nvSpPr>
          <p:cNvPr id="608" name="Google Shape;608;p83"/>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What is the Nash Equilibrium for this game?</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s = (2/3, 1/3), u(s) = (2/3, 2/3)</a:t>
            </a:r>
            <a:endParaRPr b="0" i="0" sz="2800" u="none" cap="none" strike="noStrike">
              <a:latin typeface="Arial"/>
              <a:ea typeface="Arial"/>
              <a:cs typeface="Arial"/>
              <a:sym typeface="Arial"/>
            </a:endParaRPr>
          </a:p>
        </p:txBody>
      </p:sp>
      <p:pic>
        <p:nvPicPr>
          <p:cNvPr id="609" name="Google Shape;609;p83"/>
          <p:cNvPicPr preferRelativeResize="0"/>
          <p:nvPr/>
        </p:nvPicPr>
        <p:blipFill rotWithShape="1">
          <a:blip r:embed="rId3">
            <a:alphaModFix/>
          </a:blip>
          <a:srcRect b="0" l="0" r="0" t="0"/>
          <a:stretch/>
        </p:blipFill>
        <p:spPr>
          <a:xfrm>
            <a:off x="2437920" y="4500000"/>
            <a:ext cx="4942080" cy="2356200"/>
          </a:xfrm>
          <a:prstGeom prst="rect">
            <a:avLst/>
          </a:prstGeom>
          <a:noFill/>
          <a:ln>
            <a:noFill/>
          </a:ln>
        </p:spPr>
      </p:pic>
    </p:spTree>
  </p:cSld>
  <p:clrMapOvr>
    <a:masterClrMapping/>
  </p:clrMapOvr>
</p:sld>
</file>

<file path=ppt/slides/slide7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3" name="Shape 613"/>
        <p:cNvGrpSpPr/>
        <p:nvPr/>
      </p:nvGrpSpPr>
      <p:grpSpPr>
        <a:xfrm>
          <a:off x="0" y="0"/>
          <a:ext cx="0" cy="0"/>
          <a:chOff x="0" y="0"/>
          <a:chExt cx="0" cy="0"/>
        </a:xfrm>
      </p:grpSpPr>
      <p:sp>
        <p:nvSpPr>
          <p:cNvPr id="614" name="Google Shape;614;p8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rtl="0" algn="ctr">
              <a:spcBef>
                <a:spcPts val="0"/>
              </a:spcBef>
              <a:spcAft>
                <a:spcPts val="0"/>
              </a:spcAft>
              <a:buClr>
                <a:schemeClr val="dk1"/>
              </a:buClr>
              <a:buFont typeface="Arial"/>
              <a:buNone/>
            </a:pPr>
            <a:r>
              <a:rPr b="1" lang="en-US" sz="4400">
                <a:solidFill>
                  <a:schemeClr val="accent2"/>
                </a:solidFill>
              </a:rPr>
              <a:t>Battle of Sexes: replay</a:t>
            </a:r>
            <a:endParaRPr b="0" sz="4400" strike="noStrike">
              <a:latin typeface="Arial"/>
              <a:ea typeface="Arial"/>
              <a:cs typeface="Arial"/>
              <a:sym typeface="Arial"/>
            </a:endParaRPr>
          </a:p>
        </p:txBody>
      </p:sp>
      <p:sp>
        <p:nvSpPr>
          <p:cNvPr id="615" name="Google Shape;615;p84"/>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Alternative setting</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I will flip a coin and let you know the result</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You can communicate before the coin toss</a:t>
            </a:r>
            <a:endParaRPr b="0" i="0" sz="2800" u="none" cap="none" strike="noStrike">
              <a:latin typeface="Arial"/>
              <a:ea typeface="Arial"/>
              <a:cs typeface="Arial"/>
              <a:sym typeface="Arial"/>
            </a:endParaRPr>
          </a:p>
        </p:txBody>
      </p:sp>
      <p:pic>
        <p:nvPicPr>
          <p:cNvPr id="616" name="Google Shape;616;p84"/>
          <p:cNvPicPr preferRelativeResize="0"/>
          <p:nvPr/>
        </p:nvPicPr>
        <p:blipFill rotWithShape="1">
          <a:blip r:embed="rId3">
            <a:alphaModFix/>
          </a:blip>
          <a:srcRect b="0" l="0" r="0" t="0"/>
          <a:stretch/>
        </p:blipFill>
        <p:spPr>
          <a:xfrm>
            <a:off x="2437920" y="4500000"/>
            <a:ext cx="4942080" cy="2356200"/>
          </a:xfrm>
          <a:prstGeom prst="rect">
            <a:avLst/>
          </a:prstGeom>
          <a:noFill/>
          <a:ln>
            <a:noFill/>
          </a:ln>
        </p:spPr>
      </p:pic>
    </p:spTree>
  </p:cSld>
  <p:clrMapOvr>
    <a:masterClrMapping/>
  </p:clrMapOvr>
</p:sld>
</file>

<file path=ppt/slides/slide7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0" name="Shape 620"/>
        <p:cNvGrpSpPr/>
        <p:nvPr/>
      </p:nvGrpSpPr>
      <p:grpSpPr>
        <a:xfrm>
          <a:off x="0" y="0"/>
          <a:ext cx="0" cy="0"/>
          <a:chOff x="0" y="0"/>
          <a:chExt cx="0" cy="0"/>
        </a:xfrm>
      </p:grpSpPr>
      <p:sp>
        <p:nvSpPr>
          <p:cNvPr id="621" name="Google Shape;621;p8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Correlated Equilibrium</a:t>
            </a:r>
            <a:endParaRPr b="0" sz="4400" strike="noStrike">
              <a:latin typeface="Arial"/>
              <a:ea typeface="Arial"/>
              <a:cs typeface="Arial"/>
              <a:sym typeface="Arial"/>
            </a:endParaRPr>
          </a:p>
        </p:txBody>
      </p:sp>
      <p:sp>
        <p:nvSpPr>
          <p:cNvPr id="622" name="Google Shape;622;p85"/>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If </a:t>
            </a:r>
            <a:r>
              <a:rPr b="1" i="1" lang="en-US" sz="3200" strike="noStrike">
                <a:latin typeface="Arial"/>
                <a:ea typeface="Arial"/>
                <a:cs typeface="Arial"/>
                <a:sym typeface="Arial"/>
              </a:rPr>
              <a:t>heads</a:t>
            </a:r>
            <a:r>
              <a:rPr b="0" lang="en-US" sz="3200" strike="noStrike">
                <a:latin typeface="Arial"/>
                <a:ea typeface="Arial"/>
                <a:cs typeface="Arial"/>
                <a:sym typeface="Arial"/>
              </a:rPr>
              <a:t>, then both play </a:t>
            </a:r>
            <a:r>
              <a:rPr b="1" i="1" lang="en-US" sz="3200" strike="noStrike">
                <a:latin typeface="Arial"/>
                <a:ea typeface="Arial"/>
                <a:cs typeface="Arial"/>
                <a:sym typeface="Arial"/>
              </a:rPr>
              <a:t>Opera</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If </a:t>
            </a:r>
            <a:r>
              <a:rPr b="1" i="1" lang="en-US" sz="3200" strike="noStrike">
                <a:latin typeface="Arial"/>
                <a:ea typeface="Arial"/>
                <a:cs typeface="Arial"/>
                <a:sym typeface="Arial"/>
              </a:rPr>
              <a:t>tails</a:t>
            </a:r>
            <a:r>
              <a:rPr b="0" lang="en-US" sz="3200" strike="noStrike">
                <a:latin typeface="Arial"/>
                <a:ea typeface="Arial"/>
                <a:cs typeface="Arial"/>
                <a:sym typeface="Arial"/>
              </a:rPr>
              <a:t>, then both play </a:t>
            </a:r>
            <a:r>
              <a:rPr b="1" i="1" lang="en-US" sz="3200" strike="noStrike">
                <a:latin typeface="Arial"/>
                <a:ea typeface="Arial"/>
                <a:cs typeface="Arial"/>
                <a:sym typeface="Arial"/>
              </a:rPr>
              <a:t>Football</a:t>
            </a:r>
            <a:endParaRPr b="0" sz="32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0" lang="en-US" sz="3200" strike="noStrike">
                <a:latin typeface="Arial"/>
                <a:ea typeface="Arial"/>
                <a:cs typeface="Arial"/>
                <a:sym typeface="Arial"/>
              </a:rPr>
              <a:t>What is the expected payoff for each player?</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solidFill>
                  <a:srgbClr val="800000"/>
                </a:solidFill>
                <a:latin typeface="Arial"/>
                <a:ea typeface="Arial"/>
                <a:cs typeface="Arial"/>
                <a:sym typeface="Arial"/>
              </a:rPr>
              <a:t>(3/2, 3/2) &gt; (2/3, 2/3) </a:t>
            </a:r>
            <a:endParaRPr b="0" i="0" sz="2800" u="none" cap="none" strike="noStrike">
              <a:latin typeface="Arial"/>
              <a:ea typeface="Arial"/>
              <a:cs typeface="Arial"/>
              <a:sym typeface="Arial"/>
            </a:endParaRPr>
          </a:p>
        </p:txBody>
      </p:sp>
      <p:pic>
        <p:nvPicPr>
          <p:cNvPr id="623" name="Google Shape;623;p85"/>
          <p:cNvPicPr preferRelativeResize="0"/>
          <p:nvPr/>
        </p:nvPicPr>
        <p:blipFill rotWithShape="1">
          <a:blip r:embed="rId3">
            <a:alphaModFix/>
          </a:blip>
          <a:srcRect b="0" l="0" r="0" t="0"/>
          <a:stretch/>
        </p:blipFill>
        <p:spPr>
          <a:xfrm>
            <a:off x="2437920" y="4500000"/>
            <a:ext cx="4942080" cy="23562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2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7" name="Shape 627"/>
        <p:cNvGrpSpPr/>
        <p:nvPr/>
      </p:nvGrpSpPr>
      <p:grpSpPr>
        <a:xfrm>
          <a:off x="0" y="0"/>
          <a:ext cx="0" cy="0"/>
          <a:chOff x="0" y="0"/>
          <a:chExt cx="0" cy="0"/>
        </a:xfrm>
      </p:grpSpPr>
      <p:sp>
        <p:nvSpPr>
          <p:cNvPr id="628" name="Google Shape;628;p8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Correlated Equilibrium</a:t>
            </a:r>
            <a:endParaRPr b="0" sz="4400" strike="noStrike">
              <a:latin typeface="Arial"/>
              <a:ea typeface="Arial"/>
              <a:cs typeface="Arial"/>
              <a:sym typeface="Arial"/>
            </a:endParaRPr>
          </a:p>
        </p:txBody>
      </p:sp>
      <p:sp>
        <p:nvSpPr>
          <p:cNvPr id="629" name="Google Shape;629;p86"/>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260"/>
              <a:buFont typeface="Noto Sans Symbols"/>
              <a:buChar char="●"/>
            </a:pPr>
            <a:r>
              <a:rPr b="0" lang="en-US" sz="2800" strike="noStrike">
                <a:latin typeface="Arial"/>
                <a:ea typeface="Arial"/>
                <a:cs typeface="Arial"/>
                <a:sym typeface="Arial"/>
              </a:rPr>
              <a:t>"If there is intelligent life on other planets, in a majority of them, they would have discovered correlated equilibrium before Nash equilibrium"</a:t>
            </a:r>
            <a:endParaRPr b="0" sz="2800" strike="noStrike">
              <a:latin typeface="Arial"/>
              <a:ea typeface="Arial"/>
              <a:cs typeface="Arial"/>
              <a:sym typeface="Arial"/>
            </a:endParaRPr>
          </a:p>
          <a:p>
            <a:pPr indent="-324000" lvl="0" marL="432000" marR="0" rtl="0" algn="l">
              <a:spcBef>
                <a:spcPts val="1417"/>
              </a:spcBef>
              <a:spcAft>
                <a:spcPts val="0"/>
              </a:spcAft>
              <a:buClr>
                <a:srgbClr val="000000"/>
              </a:buClr>
              <a:buSzPts val="1260"/>
              <a:buFont typeface="Noto Sans Symbols"/>
              <a:buChar char="●"/>
            </a:pPr>
            <a:r>
              <a:rPr b="0" lang="en-US" sz="2800" strike="noStrike">
                <a:latin typeface="Arial"/>
                <a:ea typeface="Arial"/>
                <a:cs typeface="Arial"/>
                <a:sym typeface="Arial"/>
              </a:rPr>
              <a:t>Roger Myerson (Nobel prize winner)</a:t>
            </a:r>
            <a:endParaRPr b="0" sz="2800" strike="noStrike">
              <a:latin typeface="Arial"/>
              <a:ea typeface="Arial"/>
              <a:cs typeface="Arial"/>
              <a:sym typeface="Arial"/>
            </a:endParaRPr>
          </a:p>
        </p:txBody>
      </p:sp>
      <p:pic>
        <p:nvPicPr>
          <p:cNvPr id="630" name="Google Shape;630;p86"/>
          <p:cNvPicPr preferRelativeResize="0"/>
          <p:nvPr/>
        </p:nvPicPr>
        <p:blipFill rotWithShape="1">
          <a:blip r:embed="rId3">
            <a:alphaModFix/>
          </a:blip>
          <a:srcRect b="0" l="0" r="0" t="0"/>
          <a:stretch/>
        </p:blipFill>
        <p:spPr>
          <a:xfrm>
            <a:off x="3960000" y="3818520"/>
            <a:ext cx="2254320" cy="3381480"/>
          </a:xfrm>
          <a:prstGeom prst="rect">
            <a:avLst/>
          </a:prstGeom>
          <a:noFill/>
          <a:ln>
            <a:noFill/>
          </a:ln>
        </p:spPr>
      </p:pic>
    </p:spTree>
  </p:cSld>
  <p:clrMapOvr>
    <a:masterClrMapping/>
  </p:clrMapOvr>
</p:sld>
</file>

<file path=ppt/slides/slide7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4" name="Shape 634"/>
        <p:cNvGrpSpPr/>
        <p:nvPr/>
      </p:nvGrpSpPr>
      <p:grpSpPr>
        <a:xfrm>
          <a:off x="0" y="0"/>
          <a:ext cx="0" cy="0"/>
          <a:chOff x="0" y="0"/>
          <a:chExt cx="0" cy="0"/>
        </a:xfrm>
      </p:grpSpPr>
      <p:sp>
        <p:nvSpPr>
          <p:cNvPr id="635" name="Google Shape;635;p8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Correlated Equilibrium</a:t>
            </a:r>
            <a:endParaRPr b="0" sz="4400" strike="noStrike">
              <a:latin typeface="Arial"/>
              <a:ea typeface="Arial"/>
              <a:cs typeface="Arial"/>
              <a:sym typeface="Arial"/>
            </a:endParaRPr>
          </a:p>
        </p:txBody>
      </p:sp>
      <p:sp>
        <p:nvSpPr>
          <p:cNvPr id="636" name="Google Shape;636;p87"/>
          <p:cNvSpPr txBox="1"/>
          <p:nvPr/>
        </p:nvSpPr>
        <p:spPr>
          <a:xfrm>
            <a:off x="504000" y="1769040"/>
            <a:ext cx="9071640" cy="49892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170"/>
              <a:buFont typeface="Noto Sans Symbols"/>
              <a:buChar char="●"/>
            </a:pPr>
            <a:r>
              <a:rPr b="0" lang="en-US" sz="2600" strike="noStrike">
                <a:latin typeface="Arial"/>
                <a:ea typeface="Arial"/>
                <a:cs typeface="Arial"/>
                <a:sym typeface="Arial"/>
              </a:rPr>
              <a:t>Two animals are engaged in a contest to decide how a piece of food will be divided</a:t>
            </a:r>
            <a:endParaRPr b="0" sz="2600" strike="noStrike">
              <a:latin typeface="Arial"/>
              <a:ea typeface="Arial"/>
              <a:cs typeface="Arial"/>
              <a:sym typeface="Arial"/>
            </a:endParaRPr>
          </a:p>
          <a:p>
            <a:pPr indent="-324000" lvl="0" marL="432000" marR="0" rtl="0" algn="l">
              <a:spcBef>
                <a:spcPts val="1417"/>
              </a:spcBef>
              <a:spcAft>
                <a:spcPts val="0"/>
              </a:spcAft>
              <a:buClr>
                <a:srgbClr val="000000"/>
              </a:buClr>
              <a:buSzPts val="1170"/>
              <a:buFont typeface="Noto Sans Symbols"/>
              <a:buChar char="●"/>
            </a:pPr>
            <a:r>
              <a:rPr b="0" lang="en-US" sz="2600" strike="noStrike">
                <a:latin typeface="Arial"/>
                <a:ea typeface="Arial"/>
                <a:cs typeface="Arial"/>
                <a:sym typeface="Arial"/>
              </a:rPr>
              <a:t>Each animal can choose to behave aggressively (the Hawk strategy) or passively (the Dove strategy)</a:t>
            </a:r>
            <a:endParaRPr b="0" sz="2600" strike="noStrike">
              <a:latin typeface="Arial"/>
              <a:ea typeface="Arial"/>
              <a:cs typeface="Arial"/>
              <a:sym typeface="Arial"/>
            </a:endParaRPr>
          </a:p>
          <a:p>
            <a:pPr indent="-324000" lvl="0" marL="432000" marR="0" rtl="0" algn="l">
              <a:spcBef>
                <a:spcPts val="1417"/>
              </a:spcBef>
              <a:spcAft>
                <a:spcPts val="0"/>
              </a:spcAft>
              <a:buClr>
                <a:srgbClr val="000000"/>
              </a:buClr>
              <a:buSzPts val="1170"/>
              <a:buFont typeface="Noto Sans Symbols"/>
              <a:buChar char="●"/>
            </a:pPr>
            <a:r>
              <a:rPr b="0" lang="en-US" sz="2600" strike="noStrike">
                <a:latin typeface="Arial"/>
                <a:ea typeface="Arial"/>
                <a:cs typeface="Arial"/>
                <a:sym typeface="Arial"/>
              </a:rPr>
              <a:t>If the two animals both behave passively, they divide the food evenly</a:t>
            </a:r>
            <a:endParaRPr b="0" sz="2600" strike="noStrike">
              <a:latin typeface="Arial"/>
              <a:ea typeface="Arial"/>
              <a:cs typeface="Arial"/>
              <a:sym typeface="Arial"/>
            </a:endParaRPr>
          </a:p>
          <a:p>
            <a:pPr indent="-324000" lvl="0" marL="432000" marR="0" rtl="0" algn="l">
              <a:spcBef>
                <a:spcPts val="1417"/>
              </a:spcBef>
              <a:spcAft>
                <a:spcPts val="0"/>
              </a:spcAft>
              <a:buClr>
                <a:srgbClr val="000000"/>
              </a:buClr>
              <a:buSzPts val="1170"/>
              <a:buFont typeface="Noto Sans Symbols"/>
              <a:buChar char="●"/>
            </a:pPr>
            <a:r>
              <a:rPr b="0" lang="en-US" sz="2600" strike="noStrike">
                <a:latin typeface="Arial"/>
                <a:ea typeface="Arial"/>
                <a:cs typeface="Arial"/>
                <a:sym typeface="Arial"/>
              </a:rPr>
              <a:t>If one behaves aggressively while the other behaves passively, then the aggressor gets most of the food, while the passive one gets a little</a:t>
            </a:r>
            <a:endParaRPr b="0" sz="2600" strike="noStrike">
              <a:latin typeface="Arial"/>
              <a:ea typeface="Arial"/>
              <a:cs typeface="Arial"/>
              <a:sym typeface="Arial"/>
            </a:endParaRPr>
          </a:p>
          <a:p>
            <a:pPr indent="-324000" lvl="0" marL="432000" marR="0" rtl="0" algn="l">
              <a:spcBef>
                <a:spcPts val="1417"/>
              </a:spcBef>
              <a:spcAft>
                <a:spcPts val="0"/>
              </a:spcAft>
              <a:buClr>
                <a:srgbClr val="000000"/>
              </a:buClr>
              <a:buSzPts val="1170"/>
              <a:buFont typeface="Noto Sans Symbols"/>
              <a:buChar char="●"/>
            </a:pPr>
            <a:r>
              <a:rPr b="0" lang="en-US" sz="2600" strike="noStrike">
                <a:latin typeface="Arial"/>
                <a:ea typeface="Arial"/>
                <a:cs typeface="Arial"/>
                <a:sym typeface="Arial"/>
              </a:rPr>
              <a:t>If both animals behave aggressively, then they destroy the food (and possibly injure each other)</a:t>
            </a:r>
            <a:endParaRPr b="0" sz="26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36">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0" name="Shape 640"/>
        <p:cNvGrpSpPr/>
        <p:nvPr/>
      </p:nvGrpSpPr>
      <p:grpSpPr>
        <a:xfrm>
          <a:off x="0" y="0"/>
          <a:ext cx="0" cy="0"/>
          <a:chOff x="0" y="0"/>
          <a:chExt cx="0" cy="0"/>
        </a:xfrm>
      </p:grpSpPr>
      <p:sp>
        <p:nvSpPr>
          <p:cNvPr id="641" name="Google Shape;641;p8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4400" strike="noStrike">
                <a:solidFill>
                  <a:schemeClr val="accent2"/>
                </a:solidFill>
              </a:rPr>
              <a:t>Correlated Equilibrium</a:t>
            </a:r>
            <a:endParaRPr b="1" sz="4400" strike="noStrike">
              <a:solidFill>
                <a:schemeClr val="accent2"/>
              </a:solidFill>
            </a:endParaRPr>
          </a:p>
        </p:txBody>
      </p:sp>
      <p:sp>
        <p:nvSpPr>
          <p:cNvPr id="642" name="Google Shape;642;p88"/>
          <p:cNvSpPr txBox="1"/>
          <p:nvPr/>
        </p:nvSpPr>
        <p:spPr>
          <a:xfrm>
            <a:off x="504000" y="1769040"/>
            <a:ext cx="9071640" cy="49892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How the payoff matrix would look like for this game?</a:t>
            </a:r>
            <a:endParaRPr b="0" sz="3200" strike="noStrike">
              <a:latin typeface="Arial"/>
              <a:ea typeface="Arial"/>
              <a:cs typeface="Arial"/>
              <a:sym typeface="Arial"/>
            </a:endParaRPr>
          </a:p>
        </p:txBody>
      </p:sp>
    </p:spTree>
  </p:cSld>
  <p:clrMapOvr>
    <a:masterClrMapping/>
  </p:clrMapOvr>
</p:sld>
</file>

<file path=ppt/slides/slide7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46" name="Shape 646"/>
        <p:cNvGrpSpPr/>
        <p:nvPr/>
      </p:nvGrpSpPr>
      <p:grpSpPr>
        <a:xfrm>
          <a:off x="0" y="0"/>
          <a:ext cx="0" cy="0"/>
          <a:chOff x="0" y="0"/>
          <a:chExt cx="0" cy="0"/>
        </a:xfrm>
      </p:grpSpPr>
      <p:sp>
        <p:nvSpPr>
          <p:cNvPr id="647" name="Google Shape;647;p8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Correlated Equilibrium</a:t>
            </a:r>
            <a:endParaRPr b="0" sz="4400" strike="noStrike">
              <a:latin typeface="Arial"/>
              <a:ea typeface="Arial"/>
              <a:cs typeface="Arial"/>
              <a:sym typeface="Arial"/>
            </a:endParaRPr>
          </a:p>
        </p:txBody>
      </p:sp>
      <p:sp>
        <p:nvSpPr>
          <p:cNvPr id="648" name="Google Shape;648;p89"/>
          <p:cNvSpPr txBox="1"/>
          <p:nvPr/>
        </p:nvSpPr>
        <p:spPr>
          <a:xfrm>
            <a:off x="504000" y="1769040"/>
            <a:ext cx="9071640" cy="49892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How the payoff matrix would look like for this game?</a:t>
            </a:r>
            <a:endParaRPr b="0" sz="3200" strike="noStrike">
              <a:latin typeface="Arial"/>
              <a:ea typeface="Arial"/>
              <a:cs typeface="Arial"/>
              <a:sym typeface="Arial"/>
            </a:endParaRPr>
          </a:p>
        </p:txBody>
      </p:sp>
      <p:pic>
        <p:nvPicPr>
          <p:cNvPr id="649" name="Google Shape;649;p89"/>
          <p:cNvPicPr preferRelativeResize="0"/>
          <p:nvPr/>
        </p:nvPicPr>
        <p:blipFill rotWithShape="1">
          <a:blip r:embed="rId3">
            <a:alphaModFix/>
          </a:blip>
          <a:srcRect b="0" l="0" r="0" t="0"/>
          <a:stretch/>
        </p:blipFill>
        <p:spPr>
          <a:xfrm>
            <a:off x="1392480" y="3039480"/>
            <a:ext cx="7344360" cy="3638520"/>
          </a:xfrm>
          <a:prstGeom prst="rect">
            <a:avLst/>
          </a:prstGeom>
          <a:noFill/>
          <a:ln>
            <a:noFill/>
          </a:ln>
        </p:spPr>
      </p:pic>
    </p:spTree>
  </p:cSld>
  <p:clrMapOvr>
    <a:masterClrMapping/>
  </p:clrMapOvr>
</p:sld>
</file>

<file path=ppt/slides/slide7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9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4400" strike="noStrike">
                <a:solidFill>
                  <a:schemeClr val="accent2"/>
                </a:solidFill>
              </a:rPr>
              <a:t>Correlated Equilibrium</a:t>
            </a:r>
            <a:endParaRPr b="1" sz="4400" strike="noStrike">
              <a:solidFill>
                <a:schemeClr val="accent2"/>
              </a:solidFill>
            </a:endParaRPr>
          </a:p>
        </p:txBody>
      </p:sp>
      <p:sp>
        <p:nvSpPr>
          <p:cNvPr id="655" name="Google Shape;655;p90"/>
          <p:cNvSpPr txBox="1"/>
          <p:nvPr/>
        </p:nvSpPr>
        <p:spPr>
          <a:xfrm>
            <a:off x="504000" y="1769040"/>
            <a:ext cx="9071640" cy="49892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Let's play it!</a:t>
            </a:r>
            <a:endParaRPr b="0" sz="3200" strike="noStrike">
              <a:latin typeface="Arial"/>
              <a:ea typeface="Arial"/>
              <a:cs typeface="Arial"/>
              <a:sym typeface="Arial"/>
            </a:endParaRPr>
          </a:p>
        </p:txBody>
      </p:sp>
      <p:pic>
        <p:nvPicPr>
          <p:cNvPr id="656" name="Google Shape;656;p90"/>
          <p:cNvPicPr preferRelativeResize="0"/>
          <p:nvPr/>
        </p:nvPicPr>
        <p:blipFill rotWithShape="1">
          <a:blip r:embed="rId3">
            <a:alphaModFix/>
          </a:blip>
          <a:srcRect b="0" l="0" r="0" t="0"/>
          <a:stretch/>
        </p:blipFill>
        <p:spPr>
          <a:xfrm>
            <a:off x="1392480" y="3039480"/>
            <a:ext cx="7344360" cy="3638520"/>
          </a:xfrm>
          <a:prstGeom prst="rect">
            <a:avLst/>
          </a:prstGeom>
          <a:noFill/>
          <a:ln>
            <a:noFill/>
          </a:ln>
        </p:spPr>
      </p:pic>
    </p:spTree>
  </p:cSld>
  <p:clrMapOvr>
    <a:masterClrMapping/>
  </p:clrMapOvr>
</p:sld>
</file>

<file path=ppt/slides/slide7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0" name="Shape 660"/>
        <p:cNvGrpSpPr/>
        <p:nvPr/>
      </p:nvGrpSpPr>
      <p:grpSpPr>
        <a:xfrm>
          <a:off x="0" y="0"/>
          <a:ext cx="0" cy="0"/>
          <a:chOff x="0" y="0"/>
          <a:chExt cx="0" cy="0"/>
        </a:xfrm>
      </p:grpSpPr>
      <p:sp>
        <p:nvSpPr>
          <p:cNvPr id="661" name="Google Shape;661;p9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Correlated Equilibrium</a:t>
            </a:r>
            <a:endParaRPr b="0" sz="4400" strike="noStrike">
              <a:latin typeface="Arial"/>
              <a:ea typeface="Arial"/>
              <a:cs typeface="Arial"/>
              <a:sym typeface="Arial"/>
            </a:endParaRPr>
          </a:p>
        </p:txBody>
      </p:sp>
      <p:sp>
        <p:nvSpPr>
          <p:cNvPr id="662" name="Google Shape;662;p91"/>
          <p:cNvSpPr txBox="1"/>
          <p:nvPr/>
        </p:nvSpPr>
        <p:spPr>
          <a:xfrm>
            <a:off x="504000" y="1769040"/>
            <a:ext cx="9071640" cy="49892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Is there any pure strategy Nash equilibria? </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solidFill>
                  <a:srgbClr val="FF3333"/>
                </a:solidFill>
                <a:latin typeface="Arial"/>
                <a:ea typeface="Arial"/>
                <a:cs typeface="Arial"/>
                <a:sym typeface="Arial"/>
              </a:rPr>
              <a:t>YES</a:t>
            </a:r>
            <a:endParaRPr b="0" i="0" sz="2800" u="none" cap="none" strike="noStrike">
              <a:latin typeface="Arial"/>
              <a:ea typeface="Arial"/>
              <a:cs typeface="Arial"/>
              <a:sym typeface="Arial"/>
            </a:endParaRPr>
          </a:p>
        </p:txBody>
      </p:sp>
      <p:pic>
        <p:nvPicPr>
          <p:cNvPr id="663" name="Google Shape;663;p91"/>
          <p:cNvPicPr preferRelativeResize="0"/>
          <p:nvPr/>
        </p:nvPicPr>
        <p:blipFill rotWithShape="1">
          <a:blip r:embed="rId3">
            <a:alphaModFix/>
          </a:blip>
          <a:srcRect b="0" l="0" r="0" t="0"/>
          <a:stretch/>
        </p:blipFill>
        <p:spPr>
          <a:xfrm>
            <a:off x="1392480" y="3039480"/>
            <a:ext cx="7344360" cy="3638520"/>
          </a:xfrm>
          <a:prstGeom prst="rect">
            <a:avLst/>
          </a:prstGeom>
          <a:noFill/>
          <a:ln>
            <a:noFill/>
          </a:ln>
        </p:spPr>
      </p:pic>
      <p:sp>
        <p:nvSpPr>
          <p:cNvPr id="664" name="Google Shape;664;p91"/>
          <p:cNvSpPr/>
          <p:nvPr/>
        </p:nvSpPr>
        <p:spPr>
          <a:xfrm>
            <a:off x="5292000" y="4932000"/>
            <a:ext cx="1440000" cy="720000"/>
          </a:xfrm>
          <a:prstGeom prst="rect">
            <a:avLst/>
          </a:prstGeom>
          <a:noFill/>
          <a:ln cap="flat" cmpd="sng" w="36700">
            <a:solidFill>
              <a:srgbClr val="FF333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5" name="Google Shape;665;p91"/>
          <p:cNvSpPr/>
          <p:nvPr/>
        </p:nvSpPr>
        <p:spPr>
          <a:xfrm>
            <a:off x="6732000" y="4320000"/>
            <a:ext cx="1440000" cy="720000"/>
          </a:xfrm>
          <a:prstGeom prst="rect">
            <a:avLst/>
          </a:prstGeom>
          <a:noFill/>
          <a:ln cap="flat" cmpd="sng" w="36700">
            <a:solidFill>
              <a:srgbClr val="FF333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64"/>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65"/>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7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69" name="Shape 669"/>
        <p:cNvGrpSpPr/>
        <p:nvPr/>
      </p:nvGrpSpPr>
      <p:grpSpPr>
        <a:xfrm>
          <a:off x="0" y="0"/>
          <a:ext cx="0" cy="0"/>
          <a:chOff x="0" y="0"/>
          <a:chExt cx="0" cy="0"/>
        </a:xfrm>
      </p:grpSpPr>
      <p:pic>
        <p:nvPicPr>
          <p:cNvPr id="670" name="Google Shape;670;p92"/>
          <p:cNvPicPr preferRelativeResize="0"/>
          <p:nvPr/>
        </p:nvPicPr>
        <p:blipFill rotWithShape="1">
          <a:blip r:embed="rId3">
            <a:alphaModFix/>
          </a:blip>
          <a:srcRect b="0" l="0" r="0" t="0"/>
          <a:stretch/>
        </p:blipFill>
        <p:spPr>
          <a:xfrm>
            <a:off x="2880000" y="3811320"/>
            <a:ext cx="6840000" cy="3388680"/>
          </a:xfrm>
          <a:prstGeom prst="rect">
            <a:avLst/>
          </a:prstGeom>
          <a:noFill/>
          <a:ln>
            <a:noFill/>
          </a:ln>
        </p:spPr>
      </p:pic>
      <p:sp>
        <p:nvSpPr>
          <p:cNvPr id="671" name="Google Shape;671;p9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Correlated Equilibrium</a:t>
            </a:r>
            <a:endParaRPr b="0" sz="4400" strike="noStrike">
              <a:latin typeface="Arial"/>
              <a:ea typeface="Arial"/>
              <a:cs typeface="Arial"/>
              <a:sym typeface="Arial"/>
            </a:endParaRPr>
          </a:p>
        </p:txBody>
      </p:sp>
      <p:sp>
        <p:nvSpPr>
          <p:cNvPr id="672" name="Google Shape;672;p92"/>
          <p:cNvSpPr txBox="1"/>
          <p:nvPr/>
        </p:nvSpPr>
        <p:spPr>
          <a:xfrm>
            <a:off x="504000" y="1769040"/>
            <a:ext cx="9071640" cy="49892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Is there any mixed strategy Nash equilibria? </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solidFill>
                  <a:srgbClr val="FF3333"/>
                </a:solidFill>
                <a:latin typeface="Arial"/>
                <a:ea typeface="Arial"/>
                <a:cs typeface="Arial"/>
                <a:sym typeface="Arial"/>
              </a:rPr>
              <a:t>Of course!</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en-US" sz="2800" u="none" cap="none" strike="noStrike">
                <a:solidFill>
                  <a:srgbClr val="000000"/>
                </a:solidFill>
                <a:latin typeface="Arial"/>
                <a:ea typeface="Arial"/>
                <a:cs typeface="Arial"/>
                <a:sym typeface="Arial"/>
              </a:rPr>
              <a:t>3q + 1 – q = 5q, q = 1/3</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en-US" sz="2800" u="none" cap="none" strike="noStrike">
                <a:solidFill>
                  <a:srgbClr val="000000"/>
                </a:solidFill>
                <a:latin typeface="Arial"/>
                <a:ea typeface="Arial"/>
                <a:cs typeface="Arial"/>
                <a:sym typeface="Arial"/>
              </a:rPr>
              <a:t>s = (1/3, 1/3), u(s) = (5/3, 5/3)</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2">
                                            <p:txEl>
                                              <p:pRg end="0" st="0"/>
                                            </p:txEl>
                                          </p:spTgt>
                                        </p:tgtEl>
                                        <p:attrNameLst>
                                          <p:attrName>style.visibility</p:attrName>
                                        </p:attrNameLst>
                                      </p:cBhvr>
                                      <p:to>
                                        <p:strVal val="visible"/>
                                      </p:to>
                                    </p:set>
                                    <p:animEffect filter="fade" transition="in">
                                      <p:cBhvr>
                                        <p:cTn dur="100"/>
                                        <p:tgtEl>
                                          <p:spTgt spid="67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2">
                                            <p:txEl>
                                              <p:pRg end="1" st="1"/>
                                            </p:txEl>
                                          </p:spTgt>
                                        </p:tgtEl>
                                        <p:attrNameLst>
                                          <p:attrName>style.visibility</p:attrName>
                                        </p:attrNameLst>
                                      </p:cBhvr>
                                      <p:to>
                                        <p:strVal val="visible"/>
                                      </p:to>
                                    </p:set>
                                    <p:animEffect filter="fade" transition="in">
                                      <p:cBhvr>
                                        <p:cTn dur="100"/>
                                        <p:tgtEl>
                                          <p:spTgt spid="672">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2">
                                            <p:txEl>
                                              <p:pRg end="2" st="2"/>
                                            </p:txEl>
                                          </p:spTgt>
                                        </p:tgtEl>
                                        <p:attrNameLst>
                                          <p:attrName>style.visibility</p:attrName>
                                        </p:attrNameLst>
                                      </p:cBhvr>
                                      <p:to>
                                        <p:strVal val="visible"/>
                                      </p:to>
                                    </p:set>
                                    <p:animEffect filter="fade" transition="in">
                                      <p:cBhvr>
                                        <p:cTn dur="100"/>
                                        <p:tgtEl>
                                          <p:spTgt spid="672">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672">
                                            <p:txEl>
                                              <p:pRg end="3" st="3"/>
                                            </p:txEl>
                                          </p:spTgt>
                                        </p:tgtEl>
                                        <p:attrNameLst>
                                          <p:attrName>style.visibility</p:attrName>
                                        </p:attrNameLst>
                                      </p:cBhvr>
                                      <p:to>
                                        <p:strVal val="visible"/>
                                      </p:to>
                                    </p:set>
                                    <p:animEffect filter="fade" transition="in">
                                      <p:cBhvr>
                                        <p:cTn dur="100"/>
                                        <p:tgtEl>
                                          <p:spTgt spid="672">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7" name="Shape 107"/>
        <p:cNvGrpSpPr/>
        <p:nvPr/>
      </p:nvGrpSpPr>
      <p:grpSpPr>
        <a:xfrm>
          <a:off x="0" y="0"/>
          <a:ext cx="0" cy="0"/>
          <a:chOff x="0" y="0"/>
          <a:chExt cx="0" cy="0"/>
        </a:xfrm>
      </p:grpSpPr>
      <p:sp>
        <p:nvSpPr>
          <p:cNvPr id="108" name="Google Shape;108;p2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i="0" lang="en-US" sz="4400" u="none" cap="none" strike="noStrike">
                <a:solidFill>
                  <a:srgbClr val="000000"/>
                </a:solidFill>
                <a:latin typeface="Arial"/>
                <a:ea typeface="Arial"/>
                <a:cs typeface="Arial"/>
                <a:sym typeface="Arial"/>
              </a:rPr>
              <a:t>Maxmin and minmax strategies</a:t>
            </a:r>
            <a:endParaRPr b="0" i="0" sz="4400" u="none" cap="none" strike="noStrike">
              <a:latin typeface="Arial"/>
              <a:ea typeface="Arial"/>
              <a:cs typeface="Arial"/>
              <a:sym typeface="Arial"/>
            </a:endParaRPr>
          </a:p>
        </p:txBody>
      </p:sp>
      <p:sp>
        <p:nvSpPr>
          <p:cNvPr id="109" name="Google Shape;109;p21"/>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i="0" lang="en-US" sz="3200" u="none" cap="none" strike="noStrike">
                <a:latin typeface="Arial"/>
                <a:ea typeface="Arial"/>
                <a:cs typeface="Arial"/>
                <a:sym typeface="Arial"/>
              </a:rPr>
              <a:t>What is the </a:t>
            </a:r>
            <a:r>
              <a:rPr b="0" i="0" lang="en-US" sz="3200" u="none" cap="none" strike="noStrike">
                <a:solidFill>
                  <a:srgbClr val="800000"/>
                </a:solidFill>
                <a:latin typeface="Arial"/>
                <a:ea typeface="Arial"/>
                <a:cs typeface="Arial"/>
                <a:sym typeface="Arial"/>
              </a:rPr>
              <a:t>maxmin</a:t>
            </a:r>
            <a:r>
              <a:rPr b="0" i="0" lang="en-US" sz="3200" u="none" cap="none" strike="noStrike">
                <a:latin typeface="Arial"/>
                <a:ea typeface="Arial"/>
                <a:cs typeface="Arial"/>
                <a:sym typeface="Arial"/>
              </a:rPr>
              <a:t> strategy?</a:t>
            </a:r>
            <a:endParaRPr b="0" i="0" sz="3200" u="none" cap="none" strike="noStrike">
              <a:latin typeface="Arial"/>
              <a:ea typeface="Arial"/>
              <a:cs typeface="Arial"/>
              <a:sym typeface="Arial"/>
            </a:endParaRPr>
          </a:p>
          <a:p>
            <a:pPr indent="0" lvl="0" marL="914400" marR="0" rtl="0" algn="l">
              <a:spcBef>
                <a:spcPts val="1417"/>
              </a:spcBef>
              <a:spcAft>
                <a:spcPts val="0"/>
              </a:spcAft>
              <a:buNone/>
            </a:pPr>
            <a:r>
              <a:rPr b="0" i="0" lang="en-US" sz="2800" u="none" cap="none" strike="noStrike">
                <a:latin typeface="Arial"/>
                <a:ea typeface="Arial"/>
                <a:cs typeface="Arial"/>
                <a:sym typeface="Arial"/>
              </a:rPr>
              <a:t>Wife’s strategy s</a:t>
            </a:r>
            <a:r>
              <a:rPr b="0" baseline="-25000" i="0" lang="en-US" sz="2800" u="none" cap="none" strike="noStrike">
                <a:latin typeface="Arial"/>
                <a:ea typeface="Arial"/>
                <a:cs typeface="Arial"/>
                <a:sym typeface="Arial"/>
              </a:rPr>
              <a:t>w</a:t>
            </a:r>
            <a:r>
              <a:rPr b="0" i="0" lang="en-US" sz="2800" u="none" cap="none" strike="noStrike">
                <a:latin typeface="Arial"/>
                <a:ea typeface="Arial"/>
                <a:cs typeface="Arial"/>
                <a:sym typeface="Arial"/>
              </a:rPr>
              <a:t> = (</a:t>
            </a:r>
            <a:r>
              <a:rPr b="1" i="1" lang="en-US" sz="2800" u="none" cap="none" strike="noStrike">
                <a:solidFill>
                  <a:srgbClr val="0000CC"/>
                </a:solidFill>
                <a:latin typeface="Arial"/>
                <a:ea typeface="Arial"/>
                <a:cs typeface="Arial"/>
                <a:sym typeface="Arial"/>
              </a:rPr>
              <a:t>p</a:t>
            </a:r>
            <a:r>
              <a:rPr b="0" i="0" lang="en-US" sz="2800" u="none" cap="none" strike="noStrike">
                <a:latin typeface="Arial"/>
                <a:ea typeface="Arial"/>
                <a:cs typeface="Arial"/>
                <a:sym typeface="Arial"/>
              </a:rPr>
              <a:t>, 1 – </a:t>
            </a:r>
            <a:r>
              <a:rPr b="1" i="1" lang="en-US" sz="2800" u="none" cap="none" strike="noStrike">
                <a:solidFill>
                  <a:srgbClr val="0000CC"/>
                </a:solidFill>
                <a:latin typeface="Arial"/>
                <a:ea typeface="Arial"/>
                <a:cs typeface="Arial"/>
                <a:sym typeface="Arial"/>
              </a:rPr>
              <a:t>p</a:t>
            </a:r>
            <a:r>
              <a:rPr b="0" i="0" lang="en-US" sz="2800" u="none" cap="none" strike="noStrike">
                <a:latin typeface="Arial"/>
                <a:ea typeface="Arial"/>
                <a:cs typeface="Arial"/>
                <a:sym typeface="Arial"/>
              </a:rPr>
              <a:t>)</a:t>
            </a:r>
            <a:endParaRPr b="0" i="0" sz="2800" u="none" cap="none" strike="noStrike">
              <a:latin typeface="Arial"/>
              <a:ea typeface="Arial"/>
              <a:cs typeface="Arial"/>
              <a:sym typeface="Arial"/>
            </a:endParaRPr>
          </a:p>
          <a:p>
            <a:pPr indent="0" lvl="0" marL="914400" marR="0" rtl="0" algn="l">
              <a:spcBef>
                <a:spcPts val="1134"/>
              </a:spcBef>
              <a:spcAft>
                <a:spcPts val="0"/>
              </a:spcAft>
              <a:buNone/>
            </a:pPr>
            <a:r>
              <a:rPr b="0" i="0" lang="en-US" sz="2800" u="none" cap="none" strike="noStrike">
                <a:latin typeface="Arial"/>
                <a:ea typeface="Arial"/>
                <a:cs typeface="Arial"/>
                <a:sym typeface="Arial"/>
              </a:rPr>
              <a:t>Husband’s strategy s</a:t>
            </a:r>
            <a:r>
              <a:rPr b="0" baseline="-25000" i="0" lang="en-US" sz="2800" u="none" cap="none" strike="noStrike">
                <a:latin typeface="Arial"/>
                <a:ea typeface="Arial"/>
                <a:cs typeface="Arial"/>
                <a:sym typeface="Arial"/>
              </a:rPr>
              <a:t>h</a:t>
            </a:r>
            <a:r>
              <a:rPr b="0" i="0" lang="en-US" sz="2800" u="none" cap="none" strike="noStrike">
                <a:latin typeface="Arial"/>
                <a:ea typeface="Arial"/>
                <a:cs typeface="Arial"/>
                <a:sym typeface="Arial"/>
              </a:rPr>
              <a:t> = (</a:t>
            </a:r>
            <a:r>
              <a:rPr b="1" i="1" lang="en-US" sz="2800" u="none" cap="none" strike="noStrike">
                <a:solidFill>
                  <a:srgbClr val="FF0000"/>
                </a:solidFill>
                <a:latin typeface="Arial"/>
                <a:ea typeface="Arial"/>
                <a:cs typeface="Arial"/>
                <a:sym typeface="Arial"/>
              </a:rPr>
              <a:t>q</a:t>
            </a:r>
            <a:r>
              <a:rPr b="0" i="0" lang="en-US" sz="2800" u="none" cap="none" strike="noStrike">
                <a:latin typeface="Arial"/>
                <a:ea typeface="Arial"/>
                <a:cs typeface="Arial"/>
                <a:sym typeface="Arial"/>
              </a:rPr>
              <a:t>, 1 – </a:t>
            </a:r>
            <a:r>
              <a:rPr b="1" i="1" lang="en-US" sz="2800" u="none" cap="none" strike="noStrike">
                <a:solidFill>
                  <a:srgbClr val="FF0000"/>
                </a:solidFill>
                <a:latin typeface="Arial"/>
                <a:ea typeface="Arial"/>
                <a:cs typeface="Arial"/>
                <a:sym typeface="Arial"/>
              </a:rPr>
              <a:t>q</a:t>
            </a:r>
            <a:r>
              <a:rPr b="0" i="0" lang="en-US" sz="2800" u="none" cap="none" strike="noStrike">
                <a:latin typeface="Arial"/>
                <a:ea typeface="Arial"/>
                <a:cs typeface="Arial"/>
                <a:sym typeface="Arial"/>
              </a:rPr>
              <a:t>)</a:t>
            </a:r>
            <a:endParaRPr b="0" i="0" sz="2800" u="none" cap="none" strike="noStrike">
              <a:latin typeface="Arial"/>
              <a:ea typeface="Arial"/>
              <a:cs typeface="Arial"/>
              <a:sym typeface="Arial"/>
            </a:endParaRPr>
          </a:p>
          <a:p>
            <a:pPr indent="0" lvl="0" marL="914400" marR="0" rtl="0" algn="l">
              <a:spcBef>
                <a:spcPts val="1134"/>
              </a:spcBef>
              <a:spcAft>
                <a:spcPts val="0"/>
              </a:spcAft>
              <a:buNone/>
            </a:pPr>
            <a:r>
              <a:rPr b="1" i="1" lang="en-US" sz="2800" u="none" cap="none" strike="noStrike">
                <a:latin typeface="Arial"/>
                <a:ea typeface="Arial"/>
                <a:cs typeface="Arial"/>
                <a:sym typeface="Arial"/>
              </a:rPr>
              <a:t>u</a:t>
            </a:r>
            <a:r>
              <a:rPr b="1" baseline="-25000" i="1" lang="en-US" sz="2800" u="none" cap="none" strike="noStrike">
                <a:latin typeface="Arial"/>
                <a:ea typeface="Arial"/>
                <a:cs typeface="Arial"/>
                <a:sym typeface="Arial"/>
              </a:rPr>
              <a:t>w</a:t>
            </a:r>
            <a:r>
              <a:rPr b="1" i="1" lang="en-US" sz="2800" u="none" cap="none" strike="noStrike">
                <a:latin typeface="Arial"/>
                <a:ea typeface="Arial"/>
                <a:cs typeface="Arial"/>
                <a:sym typeface="Arial"/>
              </a:rPr>
              <a:t>(</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a:t>
            </a:r>
            <a:r>
              <a:rPr b="1"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 </a:t>
            </a:r>
            <a:r>
              <a:rPr b="0" i="0" lang="en-US" sz="2800" u="none" cap="none" strike="noStrike">
                <a:latin typeface="Arial"/>
                <a:ea typeface="Arial"/>
                <a:cs typeface="Arial"/>
                <a:sym typeface="Arial"/>
              </a:rPr>
              <a:t> = </a:t>
            </a:r>
            <a:r>
              <a:rPr b="1" i="1" lang="en-US" sz="2800" u="none" cap="none" strike="noStrike">
                <a:latin typeface="Arial"/>
                <a:ea typeface="Arial"/>
                <a:cs typeface="Arial"/>
                <a:sym typeface="Arial"/>
              </a:rPr>
              <a:t>2</a:t>
            </a:r>
            <a:r>
              <a:rPr b="1" i="1" lang="en-US" sz="2800" u="none" cap="none" strike="noStrike">
                <a:solidFill>
                  <a:srgbClr val="0000CC"/>
                </a:solidFill>
                <a:latin typeface="Arial"/>
                <a:ea typeface="Arial"/>
                <a:cs typeface="Arial"/>
                <a:sym typeface="Arial"/>
              </a:rPr>
              <a:t>p</a:t>
            </a:r>
            <a:r>
              <a:rPr b="1"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 + (1 – </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)(1 – </a:t>
            </a:r>
            <a:r>
              <a:rPr b="1"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a:t>
            </a:r>
            <a:r>
              <a:rPr b="0" i="0" lang="en-US" sz="2800" u="none" cap="none" strike="noStrike">
                <a:latin typeface="Arial"/>
                <a:ea typeface="Arial"/>
                <a:cs typeface="Arial"/>
                <a:sym typeface="Arial"/>
              </a:rPr>
              <a:t> = </a:t>
            </a:r>
            <a:r>
              <a:rPr b="1" i="1" lang="en-US" sz="2800" u="none" cap="none" strike="noStrike">
                <a:latin typeface="Arial"/>
                <a:ea typeface="Arial"/>
                <a:cs typeface="Arial"/>
                <a:sym typeface="Arial"/>
              </a:rPr>
              <a:t>3</a:t>
            </a:r>
            <a:r>
              <a:rPr b="1" i="1" lang="en-US" sz="2800" u="none" cap="none" strike="noStrike">
                <a:solidFill>
                  <a:srgbClr val="0000CC"/>
                </a:solidFill>
                <a:latin typeface="Arial"/>
                <a:ea typeface="Arial"/>
                <a:cs typeface="Arial"/>
                <a:sym typeface="Arial"/>
              </a:rPr>
              <a:t>p</a:t>
            </a:r>
            <a:r>
              <a:rPr b="1"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 – </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 – </a:t>
            </a:r>
            <a:r>
              <a:rPr b="1"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 + 1</a:t>
            </a:r>
            <a:endParaRPr b="0" i="0" sz="2800" u="none" cap="none" strike="noStrike">
              <a:latin typeface="Arial"/>
              <a:ea typeface="Arial"/>
              <a:cs typeface="Arial"/>
              <a:sym typeface="Arial"/>
            </a:endParaRPr>
          </a:p>
          <a:p>
            <a:pPr indent="0" lvl="0" marL="914400" marR="0" rtl="0" algn="l">
              <a:spcBef>
                <a:spcPts val="1134"/>
              </a:spcBef>
              <a:spcAft>
                <a:spcPts val="0"/>
              </a:spcAft>
              <a:buNone/>
            </a:pPr>
            <a:r>
              <a:rPr b="0" i="0" lang="en-US" sz="2800" u="none" cap="none" strike="noStrike">
                <a:latin typeface="Arial"/>
                <a:ea typeface="Arial"/>
                <a:cs typeface="Arial"/>
                <a:sym typeface="Arial"/>
              </a:rPr>
              <a:t>For any fixed </a:t>
            </a:r>
            <a:r>
              <a:rPr b="1" i="1" lang="en-US" sz="2800" u="none" cap="none" strike="noStrike">
                <a:solidFill>
                  <a:srgbClr val="0000CC"/>
                </a:solidFill>
                <a:latin typeface="Arial"/>
                <a:ea typeface="Arial"/>
                <a:cs typeface="Arial"/>
                <a:sym typeface="Arial"/>
              </a:rPr>
              <a:t>p</a:t>
            </a:r>
            <a:r>
              <a:rPr b="0" i="0" lang="en-US" sz="2800" u="none" cap="none" strike="noStrike">
                <a:latin typeface="Arial"/>
                <a:ea typeface="Arial"/>
                <a:cs typeface="Arial"/>
                <a:sym typeface="Arial"/>
              </a:rPr>
              <a:t>, u</a:t>
            </a:r>
            <a:r>
              <a:rPr b="0" baseline="-25000" i="0" lang="en-US" sz="2800" u="none" cap="none" strike="noStrike">
                <a:latin typeface="Arial"/>
                <a:ea typeface="Arial"/>
                <a:cs typeface="Arial"/>
                <a:sym typeface="Arial"/>
              </a:rPr>
              <a:t>w</a:t>
            </a:r>
            <a:r>
              <a:rPr b="0" i="0" lang="en-US" sz="2800" u="none" cap="none" strike="noStrike">
                <a:latin typeface="Arial"/>
                <a:ea typeface="Arial"/>
                <a:cs typeface="Arial"/>
                <a:sym typeface="Arial"/>
              </a:rPr>
              <a:t>(</a:t>
            </a:r>
            <a:r>
              <a:rPr b="1" i="1" lang="en-US" sz="2800" u="none" cap="none" strike="noStrike">
                <a:solidFill>
                  <a:srgbClr val="0000CC"/>
                </a:solidFill>
                <a:latin typeface="Arial"/>
                <a:ea typeface="Arial"/>
                <a:cs typeface="Arial"/>
                <a:sym typeface="Arial"/>
              </a:rPr>
              <a:t>p</a:t>
            </a:r>
            <a:r>
              <a:rPr b="0" i="0" lang="en-US" sz="2800" u="none" cap="none" strike="noStrike">
                <a:latin typeface="Arial"/>
                <a:ea typeface="Arial"/>
                <a:cs typeface="Arial"/>
                <a:sym typeface="Arial"/>
              </a:rPr>
              <a:t>,</a:t>
            </a:r>
            <a:r>
              <a:rPr b="1" i="1" lang="en-US" sz="2800" u="none" cap="none" strike="noStrike">
                <a:solidFill>
                  <a:srgbClr val="FF0000"/>
                </a:solidFill>
                <a:latin typeface="Arial"/>
                <a:ea typeface="Arial"/>
                <a:cs typeface="Arial"/>
                <a:sym typeface="Arial"/>
              </a:rPr>
              <a:t>q</a:t>
            </a:r>
            <a:r>
              <a:rPr b="0" i="0" lang="en-US" sz="2800" u="none" cap="none" strike="noStrike">
                <a:latin typeface="Arial"/>
                <a:ea typeface="Arial"/>
                <a:cs typeface="Arial"/>
                <a:sym typeface="Arial"/>
              </a:rPr>
              <a:t>) is linear in </a:t>
            </a:r>
            <a:r>
              <a:rPr b="1" i="1" lang="en-US" sz="2800" u="none" cap="none" strike="noStrike">
                <a:solidFill>
                  <a:srgbClr val="FF0000"/>
                </a:solidFill>
                <a:latin typeface="Arial"/>
                <a:ea typeface="Arial"/>
                <a:cs typeface="Arial"/>
                <a:sym typeface="Arial"/>
              </a:rPr>
              <a:t>q</a:t>
            </a:r>
            <a:endParaRPr b="0" i="0" sz="2800" u="none" cap="none" strike="noStrike">
              <a:latin typeface="Arial"/>
              <a:ea typeface="Arial"/>
              <a:cs typeface="Arial"/>
              <a:sym typeface="Arial"/>
            </a:endParaRPr>
          </a:p>
        </p:txBody>
      </p:sp>
      <p:pic>
        <p:nvPicPr>
          <p:cNvPr id="110" name="Google Shape;110;p21"/>
          <p:cNvPicPr preferRelativeResize="0"/>
          <p:nvPr/>
        </p:nvPicPr>
        <p:blipFill rotWithShape="1">
          <a:blip r:embed="rId3">
            <a:alphaModFix/>
          </a:blip>
          <a:srcRect b="0" l="0" r="0" t="0"/>
          <a:stretch/>
        </p:blipFill>
        <p:spPr>
          <a:xfrm>
            <a:off x="2880000" y="5400000"/>
            <a:ext cx="4100400" cy="1954800"/>
          </a:xfrm>
          <a:prstGeom prst="rect">
            <a:avLst/>
          </a:prstGeom>
          <a:noFill/>
          <a:ln>
            <a:noFill/>
          </a:ln>
        </p:spPr>
      </p:pic>
      <p:sp>
        <p:nvSpPr>
          <p:cNvPr id="111" name="Google Shape;111;p21"/>
          <p:cNvSpPr txBox="1"/>
          <p:nvPr/>
        </p:nvSpPr>
        <p:spPr>
          <a:xfrm>
            <a:off x="5040000" y="4860000"/>
            <a:ext cx="360000" cy="437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400" u="none" cap="none" strike="noStrike">
                <a:solidFill>
                  <a:srgbClr val="FF0000"/>
                </a:solidFill>
                <a:latin typeface="Arial"/>
                <a:ea typeface="Arial"/>
                <a:cs typeface="Arial"/>
                <a:sym typeface="Arial"/>
              </a:rPr>
              <a:t>q</a:t>
            </a:r>
            <a:endParaRPr b="0" sz="2400" strike="noStrike">
              <a:latin typeface="Arial"/>
              <a:ea typeface="Arial"/>
              <a:cs typeface="Arial"/>
              <a:sym typeface="Arial"/>
            </a:endParaRPr>
          </a:p>
        </p:txBody>
      </p:sp>
      <p:sp>
        <p:nvSpPr>
          <p:cNvPr id="112" name="Google Shape;112;p21"/>
          <p:cNvSpPr txBox="1"/>
          <p:nvPr/>
        </p:nvSpPr>
        <p:spPr>
          <a:xfrm>
            <a:off x="5940000" y="4860000"/>
            <a:ext cx="720000" cy="437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400" strike="noStrike">
                <a:solidFill>
                  <a:srgbClr val="FF0000"/>
                </a:solidFill>
                <a:latin typeface="Arial"/>
                <a:ea typeface="Arial"/>
                <a:cs typeface="Arial"/>
                <a:sym typeface="Arial"/>
              </a:rPr>
              <a:t>1-q</a:t>
            </a:r>
            <a:endParaRPr b="0" sz="2400" strike="noStrike">
              <a:latin typeface="Arial"/>
              <a:ea typeface="Arial"/>
              <a:cs typeface="Arial"/>
              <a:sym typeface="Arial"/>
            </a:endParaRPr>
          </a:p>
        </p:txBody>
      </p:sp>
      <p:sp>
        <p:nvSpPr>
          <p:cNvPr id="113" name="Google Shape;113;p21"/>
          <p:cNvSpPr txBox="1"/>
          <p:nvPr/>
        </p:nvSpPr>
        <p:spPr>
          <a:xfrm>
            <a:off x="2340000" y="6300000"/>
            <a:ext cx="360000" cy="437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400" strike="noStrike">
                <a:solidFill>
                  <a:srgbClr val="0000CC"/>
                </a:solidFill>
                <a:latin typeface="Arial"/>
                <a:ea typeface="Arial"/>
                <a:cs typeface="Arial"/>
                <a:sym typeface="Arial"/>
              </a:rPr>
              <a:t>p</a:t>
            </a:r>
            <a:endParaRPr b="0" sz="2400" strike="noStrike">
              <a:latin typeface="Arial"/>
              <a:ea typeface="Arial"/>
              <a:cs typeface="Arial"/>
              <a:sym typeface="Arial"/>
            </a:endParaRPr>
          </a:p>
        </p:txBody>
      </p:sp>
      <p:sp>
        <p:nvSpPr>
          <p:cNvPr id="114" name="Google Shape;114;p21"/>
          <p:cNvSpPr txBox="1"/>
          <p:nvPr/>
        </p:nvSpPr>
        <p:spPr>
          <a:xfrm>
            <a:off x="2088000" y="6804000"/>
            <a:ext cx="720000" cy="437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400" strike="noStrike">
                <a:solidFill>
                  <a:srgbClr val="0000CC"/>
                </a:solidFill>
                <a:latin typeface="Arial"/>
                <a:ea typeface="Arial"/>
                <a:cs typeface="Arial"/>
                <a:sym typeface="Arial"/>
              </a:rPr>
              <a:t>1-p</a:t>
            </a:r>
            <a:endParaRPr b="0" sz="24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09">
                                            <p:txEl>
                                              <p:pRg end="4" st="4"/>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6" name="Shape 676"/>
        <p:cNvGrpSpPr/>
        <p:nvPr/>
      </p:nvGrpSpPr>
      <p:grpSpPr>
        <a:xfrm>
          <a:off x="0" y="0"/>
          <a:ext cx="0" cy="0"/>
          <a:chOff x="0" y="0"/>
          <a:chExt cx="0" cy="0"/>
        </a:xfrm>
      </p:grpSpPr>
      <p:sp>
        <p:nvSpPr>
          <p:cNvPr id="677" name="Google Shape;677;p9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Correlated Equilibrium</a:t>
            </a:r>
            <a:endParaRPr b="0" sz="4400" strike="noStrike">
              <a:latin typeface="Arial"/>
              <a:ea typeface="Arial"/>
              <a:cs typeface="Arial"/>
              <a:sym typeface="Arial"/>
            </a:endParaRPr>
          </a:p>
        </p:txBody>
      </p:sp>
      <p:sp>
        <p:nvSpPr>
          <p:cNvPr id="678" name="Google Shape;678;p93"/>
          <p:cNvSpPr txBox="1"/>
          <p:nvPr/>
        </p:nvSpPr>
        <p:spPr>
          <a:xfrm>
            <a:off x="504000" y="1769040"/>
            <a:ext cx="9071640" cy="49892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Another example: the game of chicken</a:t>
            </a:r>
            <a:endParaRPr b="0" sz="3200" strike="noStrike">
              <a:latin typeface="Arial"/>
              <a:ea typeface="Arial"/>
              <a:cs typeface="Arial"/>
              <a:sym typeface="Arial"/>
            </a:endParaRPr>
          </a:p>
        </p:txBody>
      </p:sp>
      <p:pic>
        <p:nvPicPr>
          <p:cNvPr id="679" name="Google Shape;679;p93"/>
          <p:cNvPicPr preferRelativeResize="0"/>
          <p:nvPr/>
        </p:nvPicPr>
        <p:blipFill rotWithShape="1">
          <a:blip r:embed="rId3">
            <a:alphaModFix/>
          </a:blip>
          <a:srcRect b="0" l="0" r="0" t="0"/>
          <a:stretch/>
        </p:blipFill>
        <p:spPr>
          <a:xfrm>
            <a:off x="2700000" y="3370680"/>
            <a:ext cx="4389480" cy="3109320"/>
          </a:xfrm>
          <a:prstGeom prst="rect">
            <a:avLst/>
          </a:prstGeom>
          <a:noFill/>
          <a:ln>
            <a:noFill/>
          </a:ln>
        </p:spPr>
      </p:pic>
    </p:spTree>
  </p:cSld>
  <p:clrMapOvr>
    <a:masterClrMapping/>
  </p:clrMapOvr>
</p:sld>
</file>

<file path=ppt/slides/slide8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3" name="Shape 683"/>
        <p:cNvGrpSpPr/>
        <p:nvPr/>
      </p:nvGrpSpPr>
      <p:grpSpPr>
        <a:xfrm>
          <a:off x="0" y="0"/>
          <a:ext cx="0" cy="0"/>
          <a:chOff x="0" y="0"/>
          <a:chExt cx="0" cy="0"/>
        </a:xfrm>
      </p:grpSpPr>
      <p:sp>
        <p:nvSpPr>
          <p:cNvPr id="684" name="Google Shape;684;p9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Correlated Equilibrium</a:t>
            </a:r>
            <a:endParaRPr b="0" sz="4400" strike="noStrike">
              <a:latin typeface="Arial"/>
              <a:ea typeface="Arial"/>
              <a:cs typeface="Arial"/>
              <a:sym typeface="Arial"/>
            </a:endParaRPr>
          </a:p>
        </p:txBody>
      </p:sp>
      <p:sp>
        <p:nvSpPr>
          <p:cNvPr id="685" name="Google Shape;685;p94"/>
          <p:cNvSpPr txBox="1"/>
          <p:nvPr/>
        </p:nvSpPr>
        <p:spPr>
          <a:xfrm>
            <a:off x="504000" y="1769040"/>
            <a:ext cx="9071640" cy="498924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Hawk or Dove (game of chicken)</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Very hard to predict!</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0" i="0" lang="en-US" sz="2400" u="none" cap="none" strike="noStrike">
                <a:latin typeface="Arial"/>
                <a:ea typeface="Arial"/>
                <a:cs typeface="Arial"/>
                <a:sym typeface="Arial"/>
              </a:rPr>
              <a:t>Ultimate example: countries at war</a:t>
            </a:r>
            <a:endParaRPr b="0" i="0" sz="24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800"/>
              <a:buFont typeface="Noto Sans Symbols"/>
              <a:buChar char="−"/>
            </a:pPr>
            <a:r>
              <a:rPr b="0" i="0" lang="en-US" sz="2400" u="none" cap="none" strike="noStrike">
                <a:latin typeface="Arial"/>
                <a:ea typeface="Arial"/>
                <a:cs typeface="Arial"/>
                <a:sym typeface="Arial"/>
              </a:rPr>
              <a:t>If a country is being aggressive, the best response of the other is to be passive</a:t>
            </a:r>
            <a:endParaRPr b="0" i="0" sz="24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800"/>
              <a:buFont typeface="Noto Sans Symbols"/>
              <a:buChar char="−"/>
            </a:pPr>
            <a:r>
              <a:rPr b="0" i="0" lang="en-US" sz="2400" u="none" cap="none" strike="noStrike">
                <a:latin typeface="Arial"/>
                <a:ea typeface="Arial"/>
                <a:cs typeface="Arial"/>
                <a:sym typeface="Arial"/>
              </a:rPr>
              <a:t>Where else?</a:t>
            </a:r>
            <a:endParaRPr b="0" i="0" sz="2400" u="none" cap="none" strike="noStrike">
              <a:latin typeface="Arial"/>
              <a:ea typeface="Arial"/>
              <a:cs typeface="Arial"/>
              <a:sym typeface="Arial"/>
            </a:endParaRPr>
          </a:p>
          <a:p>
            <a:pPr indent="-324000" lvl="1" marL="864000" marR="0" rtl="0" algn="l">
              <a:spcBef>
                <a:spcPts val="850"/>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Another name: Snowdrift Dilemma</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5">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5">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5">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5">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5">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85">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9" name="Shape 689"/>
        <p:cNvGrpSpPr/>
        <p:nvPr/>
      </p:nvGrpSpPr>
      <p:grpSpPr>
        <a:xfrm>
          <a:off x="0" y="0"/>
          <a:ext cx="0" cy="0"/>
          <a:chOff x="0" y="0"/>
          <a:chExt cx="0" cy="0"/>
        </a:xfrm>
      </p:grpSpPr>
      <p:sp>
        <p:nvSpPr>
          <p:cNvPr id="690" name="Google Shape;690;p9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4400" strike="noStrike">
                <a:solidFill>
                  <a:schemeClr val="accent2"/>
                </a:solidFill>
              </a:rPr>
              <a:t>Correlated Equilibrium</a:t>
            </a:r>
            <a:endParaRPr b="1" sz="4400" strike="noStrike">
              <a:solidFill>
                <a:schemeClr val="accent2"/>
              </a:solidFill>
            </a:endParaRPr>
          </a:p>
        </p:txBody>
      </p:sp>
      <p:sp>
        <p:nvSpPr>
          <p:cNvPr id="691" name="Google Shape;691;p95"/>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Let's play an alternative setting...</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I have three cards, of which I will randomly pick one</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Then, I will secretly tell you what you should do</a:t>
            </a:r>
            <a:endParaRPr b="0" i="0" sz="2800" u="none" cap="none" strike="noStrike">
              <a:latin typeface="Arial"/>
              <a:ea typeface="Arial"/>
              <a:cs typeface="Arial"/>
              <a:sym typeface="Arial"/>
            </a:endParaRPr>
          </a:p>
          <a:p>
            <a:pPr indent="-243990" lvl="1" marL="864000" marR="0" rtl="0" algn="l">
              <a:spcBef>
                <a:spcPts val="1134"/>
              </a:spcBef>
              <a:spcAft>
                <a:spcPts val="0"/>
              </a:spcAft>
              <a:buClr>
                <a:srgbClr val="000000"/>
              </a:buClr>
              <a:buSzPts val="1260"/>
              <a:buFont typeface="Noto Sans Symbols"/>
              <a:buNone/>
            </a:pPr>
            <a:r>
              <a:t/>
            </a:r>
            <a:endParaRPr b="0" i="0" sz="2800" u="none" cap="none" strike="noStrike">
              <a:latin typeface="Arial"/>
              <a:ea typeface="Arial"/>
              <a:cs typeface="Arial"/>
              <a:sym typeface="Arial"/>
            </a:endParaRPr>
          </a:p>
        </p:txBody>
      </p:sp>
      <p:sp>
        <p:nvSpPr>
          <p:cNvPr id="692" name="Google Shape;692;p95"/>
          <p:cNvSpPr/>
          <p:nvPr/>
        </p:nvSpPr>
        <p:spPr>
          <a:xfrm>
            <a:off x="1044000" y="5364000"/>
            <a:ext cx="1347120" cy="1872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3200"/>
              <a:t>d</a:t>
            </a:r>
            <a:r>
              <a:rPr b="0" lang="en-US" sz="3200" strike="noStrike">
                <a:latin typeface="Arial"/>
                <a:ea typeface="Arial"/>
                <a:cs typeface="Arial"/>
                <a:sym typeface="Arial"/>
              </a:rPr>
              <a:t>, </a:t>
            </a:r>
            <a:r>
              <a:rPr lang="en-US" sz="3200"/>
              <a:t>d</a:t>
            </a:r>
            <a:endParaRPr sz="3200" strike="noStrike"/>
          </a:p>
        </p:txBody>
      </p:sp>
      <p:sp>
        <p:nvSpPr>
          <p:cNvPr id="693" name="Google Shape;693;p95"/>
          <p:cNvSpPr/>
          <p:nvPr/>
        </p:nvSpPr>
        <p:spPr>
          <a:xfrm>
            <a:off x="2552760" y="5364000"/>
            <a:ext cx="1347480" cy="1872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3200"/>
              <a:t>h</a:t>
            </a:r>
            <a:r>
              <a:rPr b="0" lang="en-US" sz="3200" strike="noStrike">
                <a:latin typeface="Arial"/>
                <a:ea typeface="Arial"/>
                <a:cs typeface="Arial"/>
                <a:sym typeface="Arial"/>
              </a:rPr>
              <a:t>, </a:t>
            </a:r>
            <a:r>
              <a:rPr lang="en-US" sz="3200"/>
              <a:t>d</a:t>
            </a:r>
            <a:endParaRPr b="0" sz="3200" strike="noStrike">
              <a:latin typeface="Arial"/>
              <a:ea typeface="Arial"/>
              <a:cs typeface="Arial"/>
              <a:sym typeface="Arial"/>
            </a:endParaRPr>
          </a:p>
        </p:txBody>
      </p:sp>
      <p:sp>
        <p:nvSpPr>
          <p:cNvPr id="694" name="Google Shape;694;p95"/>
          <p:cNvSpPr/>
          <p:nvPr/>
        </p:nvSpPr>
        <p:spPr>
          <a:xfrm>
            <a:off x="4088880" y="5364000"/>
            <a:ext cx="1347120" cy="1872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3200"/>
              <a:t>d</a:t>
            </a:r>
            <a:r>
              <a:rPr b="0" lang="en-US" sz="3200" strike="noStrike">
                <a:latin typeface="Arial"/>
                <a:ea typeface="Arial"/>
                <a:cs typeface="Arial"/>
                <a:sym typeface="Arial"/>
              </a:rPr>
              <a:t>, </a:t>
            </a:r>
            <a:r>
              <a:rPr lang="en-US" sz="3200"/>
              <a:t>h</a:t>
            </a:r>
            <a:endParaRPr b="0" sz="3200" strike="noStrike">
              <a:latin typeface="Arial"/>
              <a:ea typeface="Arial"/>
              <a:cs typeface="Arial"/>
              <a:sym typeface="Arial"/>
            </a:endParaRPr>
          </a:p>
        </p:txBody>
      </p:sp>
      <p:graphicFrame>
        <p:nvGraphicFramePr>
          <p:cNvPr id="695" name="Google Shape;695;p95"/>
          <p:cNvGraphicFramePr/>
          <p:nvPr/>
        </p:nvGraphicFramePr>
        <p:xfrm>
          <a:off x="7002360" y="5452920"/>
          <a:ext cx="3000000" cy="3000000"/>
        </p:xfrm>
        <a:graphic>
          <a:graphicData uri="http://schemas.openxmlformats.org/drawingml/2006/table">
            <a:tbl>
              <a:tblPr>
                <a:noFill/>
                <a:tableStyleId>{81E6E6BC-8036-4F82-BD76-155D14E6A562}</a:tableStyleId>
              </a:tblPr>
              <a:tblGrid>
                <a:gridCol w="961200"/>
                <a:gridCol w="961200"/>
                <a:gridCol w="960850"/>
              </a:tblGrid>
              <a:tr h="625325">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r>
              <a:tr h="625325">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3,3</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1,5</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r h="626050">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5,1 </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-2,-2</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692"/>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3"/>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6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9" name="Shape 699"/>
        <p:cNvGrpSpPr/>
        <p:nvPr/>
      </p:nvGrpSpPr>
      <p:grpSpPr>
        <a:xfrm>
          <a:off x="0" y="0"/>
          <a:ext cx="0" cy="0"/>
          <a:chOff x="0" y="0"/>
          <a:chExt cx="0" cy="0"/>
        </a:xfrm>
      </p:grpSpPr>
      <p:sp>
        <p:nvSpPr>
          <p:cNvPr id="700" name="Google Shape;700;p9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4400" strike="noStrike">
                <a:solidFill>
                  <a:schemeClr val="accent2"/>
                </a:solidFill>
              </a:rPr>
              <a:t>Correlated Equilibrium</a:t>
            </a:r>
            <a:endParaRPr b="1" sz="4400" strike="noStrike">
              <a:solidFill>
                <a:schemeClr val="accent2"/>
              </a:solidFill>
            </a:endParaRPr>
          </a:p>
        </p:txBody>
      </p:sp>
      <p:sp>
        <p:nvSpPr>
          <p:cNvPr id="701" name="Google Shape;701;p96"/>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Let's play an alternative setting...</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I have three cards, of which I will randomly pick one</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Then, I will secretly tell you what you should do</a:t>
            </a:r>
            <a:endParaRPr b="0" i="0" sz="2800" u="none" cap="none" strike="noStrike">
              <a:latin typeface="Arial"/>
              <a:ea typeface="Arial"/>
              <a:cs typeface="Arial"/>
              <a:sym typeface="Arial"/>
            </a:endParaRPr>
          </a:p>
          <a:p>
            <a:pPr indent="-324000" lvl="1" marL="864000" marR="0" rtl="0" algn="l">
              <a:spcBef>
                <a:spcPts val="1134"/>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The expected payoff is:</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0" i="0" lang="en-US" sz="2400" u="none" cap="none" strike="noStrike">
                <a:latin typeface="Arial"/>
                <a:ea typeface="Arial"/>
                <a:cs typeface="Arial"/>
                <a:sym typeface="Arial"/>
              </a:rPr>
              <a:t>u(s) = 1/3 * 3 + 1/3 * 5 + 1/3 * 1 = 3 &gt; 5/3</a:t>
            </a:r>
            <a:endParaRPr b="0" i="0" sz="2400" u="none" cap="none" strike="noStrike">
              <a:latin typeface="Arial"/>
              <a:ea typeface="Arial"/>
              <a:cs typeface="Arial"/>
              <a:sym typeface="Arial"/>
            </a:endParaRPr>
          </a:p>
          <a:p>
            <a:pPr indent="-255419" lvl="1" marL="864000" marR="0" rtl="0" algn="l">
              <a:spcBef>
                <a:spcPts val="850"/>
              </a:spcBef>
              <a:spcAft>
                <a:spcPts val="0"/>
              </a:spcAft>
              <a:buClr>
                <a:srgbClr val="000000"/>
              </a:buClr>
              <a:buSzPts val="1080"/>
              <a:buFont typeface="Noto Sans Symbols"/>
              <a:buNone/>
            </a:pPr>
            <a:r>
              <a:t/>
            </a:r>
            <a:endParaRPr b="0" i="0" sz="2400" u="none" cap="none" strike="noStrike">
              <a:latin typeface="Arial"/>
              <a:ea typeface="Arial"/>
              <a:cs typeface="Arial"/>
              <a:sym typeface="Arial"/>
            </a:endParaRPr>
          </a:p>
        </p:txBody>
      </p:sp>
      <p:sp>
        <p:nvSpPr>
          <p:cNvPr id="702" name="Google Shape;702;p96"/>
          <p:cNvSpPr/>
          <p:nvPr/>
        </p:nvSpPr>
        <p:spPr>
          <a:xfrm>
            <a:off x="1044000" y="5364000"/>
            <a:ext cx="1347120" cy="1872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3200"/>
              <a:t>d</a:t>
            </a:r>
            <a:r>
              <a:rPr b="0" lang="en-US" sz="3200" strike="noStrike">
                <a:latin typeface="Arial"/>
                <a:ea typeface="Arial"/>
                <a:cs typeface="Arial"/>
                <a:sym typeface="Arial"/>
              </a:rPr>
              <a:t>, </a:t>
            </a:r>
            <a:r>
              <a:rPr lang="en-US" sz="3200"/>
              <a:t>d</a:t>
            </a:r>
            <a:endParaRPr b="0" sz="3200" strike="noStrike">
              <a:latin typeface="Arial"/>
              <a:ea typeface="Arial"/>
              <a:cs typeface="Arial"/>
              <a:sym typeface="Arial"/>
            </a:endParaRPr>
          </a:p>
        </p:txBody>
      </p:sp>
      <p:sp>
        <p:nvSpPr>
          <p:cNvPr id="703" name="Google Shape;703;p96"/>
          <p:cNvSpPr/>
          <p:nvPr/>
        </p:nvSpPr>
        <p:spPr>
          <a:xfrm>
            <a:off x="2552760" y="5364000"/>
            <a:ext cx="1347480" cy="1872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3200"/>
              <a:t>h</a:t>
            </a:r>
            <a:r>
              <a:rPr b="0" lang="en-US" sz="3200" strike="noStrike">
                <a:latin typeface="Arial"/>
                <a:ea typeface="Arial"/>
                <a:cs typeface="Arial"/>
                <a:sym typeface="Arial"/>
              </a:rPr>
              <a:t>, </a:t>
            </a:r>
            <a:r>
              <a:rPr lang="en-US" sz="3200"/>
              <a:t>d</a:t>
            </a:r>
            <a:endParaRPr b="0" sz="3200" strike="noStrike">
              <a:latin typeface="Arial"/>
              <a:ea typeface="Arial"/>
              <a:cs typeface="Arial"/>
              <a:sym typeface="Arial"/>
            </a:endParaRPr>
          </a:p>
        </p:txBody>
      </p:sp>
      <p:sp>
        <p:nvSpPr>
          <p:cNvPr id="704" name="Google Shape;704;p96"/>
          <p:cNvSpPr/>
          <p:nvPr/>
        </p:nvSpPr>
        <p:spPr>
          <a:xfrm>
            <a:off x="4088880" y="5364000"/>
            <a:ext cx="1347120" cy="1872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3200"/>
              <a:t>d</a:t>
            </a:r>
            <a:r>
              <a:rPr b="0" lang="en-US" sz="3200" strike="noStrike">
                <a:latin typeface="Arial"/>
                <a:ea typeface="Arial"/>
                <a:cs typeface="Arial"/>
                <a:sym typeface="Arial"/>
              </a:rPr>
              <a:t>, </a:t>
            </a:r>
            <a:r>
              <a:rPr lang="en-US" sz="3200"/>
              <a:t>h</a:t>
            </a:r>
            <a:endParaRPr b="0" sz="3200" strike="noStrike">
              <a:latin typeface="Arial"/>
              <a:ea typeface="Arial"/>
              <a:cs typeface="Arial"/>
              <a:sym typeface="Arial"/>
            </a:endParaRPr>
          </a:p>
        </p:txBody>
      </p:sp>
      <p:graphicFrame>
        <p:nvGraphicFramePr>
          <p:cNvPr id="705" name="Google Shape;705;p96"/>
          <p:cNvGraphicFramePr/>
          <p:nvPr/>
        </p:nvGraphicFramePr>
        <p:xfrm>
          <a:off x="7002720" y="5453280"/>
          <a:ext cx="3000000" cy="3000000"/>
        </p:xfrm>
        <a:graphic>
          <a:graphicData uri="http://schemas.openxmlformats.org/drawingml/2006/table">
            <a:tbl>
              <a:tblPr>
                <a:noFill/>
                <a:tableStyleId>{81E6E6BC-8036-4F82-BD76-155D14E6A562}</a:tableStyleId>
              </a:tblPr>
              <a:tblGrid>
                <a:gridCol w="961200"/>
                <a:gridCol w="961200"/>
                <a:gridCol w="961550"/>
              </a:tblGrid>
              <a:tr h="625325">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r>
              <a:tr h="625325">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3,3</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1,5</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r h="626750">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5,1 </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-2,-2</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8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9" name="Shape 709"/>
        <p:cNvGrpSpPr/>
        <p:nvPr/>
      </p:nvGrpSpPr>
      <p:grpSpPr>
        <a:xfrm>
          <a:off x="0" y="0"/>
          <a:ext cx="0" cy="0"/>
          <a:chOff x="0" y="0"/>
          <a:chExt cx="0" cy="0"/>
        </a:xfrm>
      </p:grpSpPr>
      <p:sp>
        <p:nvSpPr>
          <p:cNvPr id="710" name="Google Shape;710;p9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Correlated Equilibrium</a:t>
            </a:r>
            <a:endParaRPr b="0" sz="4400" strike="noStrike">
              <a:latin typeface="Arial"/>
              <a:ea typeface="Arial"/>
              <a:cs typeface="Arial"/>
              <a:sym typeface="Arial"/>
            </a:endParaRPr>
          </a:p>
        </p:txBody>
      </p:sp>
      <p:sp>
        <p:nvSpPr>
          <p:cNvPr id="711" name="Google Shape;711;p97"/>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What would have happened if I had a single card?</a:t>
            </a:r>
            <a:endParaRPr b="0" sz="3200" strike="noStrike">
              <a:latin typeface="Arial"/>
              <a:ea typeface="Arial"/>
              <a:cs typeface="Arial"/>
              <a:sym typeface="Arial"/>
            </a:endParaRPr>
          </a:p>
        </p:txBody>
      </p:sp>
      <p:sp>
        <p:nvSpPr>
          <p:cNvPr id="712" name="Google Shape;712;p97"/>
          <p:cNvSpPr/>
          <p:nvPr/>
        </p:nvSpPr>
        <p:spPr>
          <a:xfrm>
            <a:off x="4052880" y="3060000"/>
            <a:ext cx="1347120" cy="1872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3200"/>
              <a:t>d</a:t>
            </a:r>
            <a:r>
              <a:rPr b="0" lang="en-US" sz="3200" strike="noStrike">
                <a:latin typeface="Arial"/>
                <a:ea typeface="Arial"/>
                <a:cs typeface="Arial"/>
                <a:sym typeface="Arial"/>
              </a:rPr>
              <a:t>, </a:t>
            </a:r>
            <a:r>
              <a:rPr lang="en-US" sz="3200"/>
              <a:t>d</a:t>
            </a:r>
            <a:endParaRPr b="0" sz="3200" strike="noStrike">
              <a:latin typeface="Arial"/>
              <a:ea typeface="Arial"/>
              <a:cs typeface="Arial"/>
              <a:sym typeface="Arial"/>
            </a:endParaRPr>
          </a:p>
        </p:txBody>
      </p:sp>
      <p:graphicFrame>
        <p:nvGraphicFramePr>
          <p:cNvPr id="713" name="Google Shape;713;p97"/>
          <p:cNvGraphicFramePr/>
          <p:nvPr/>
        </p:nvGraphicFramePr>
        <p:xfrm>
          <a:off x="7002720" y="5453280"/>
          <a:ext cx="3000000" cy="3000000"/>
        </p:xfrm>
        <a:graphic>
          <a:graphicData uri="http://schemas.openxmlformats.org/drawingml/2006/table">
            <a:tbl>
              <a:tblPr>
                <a:noFill/>
                <a:tableStyleId>{81E6E6BC-8036-4F82-BD76-155D14E6A562}</a:tableStyleId>
              </a:tblPr>
              <a:tblGrid>
                <a:gridCol w="961200"/>
                <a:gridCol w="961200"/>
                <a:gridCol w="961550"/>
              </a:tblGrid>
              <a:tr h="625325">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r>
              <a:tr h="625325">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3,3</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1,5</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r h="626750">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5,1 </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-2,-2</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bl>
          </a:graphicData>
        </a:graphic>
      </p:graphicFrame>
    </p:spTree>
  </p:cSld>
  <p:clrMapOvr>
    <a:masterClrMapping/>
  </p:clrMapOvr>
</p:sld>
</file>

<file path=ppt/slides/slide8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7" name="Shape 717"/>
        <p:cNvGrpSpPr/>
        <p:nvPr/>
      </p:nvGrpSpPr>
      <p:grpSpPr>
        <a:xfrm>
          <a:off x="0" y="0"/>
          <a:ext cx="0" cy="0"/>
          <a:chOff x="0" y="0"/>
          <a:chExt cx="0" cy="0"/>
        </a:xfrm>
      </p:grpSpPr>
      <p:sp>
        <p:nvSpPr>
          <p:cNvPr id="718" name="Google Shape;718;p9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Correlated Equilibrium</a:t>
            </a:r>
            <a:endParaRPr b="0" sz="4400" strike="noStrike">
              <a:latin typeface="Arial"/>
              <a:ea typeface="Arial"/>
              <a:cs typeface="Arial"/>
              <a:sym typeface="Arial"/>
            </a:endParaRPr>
          </a:p>
        </p:txBody>
      </p:sp>
      <p:sp>
        <p:nvSpPr>
          <p:cNvPr id="719" name="Google Shape;719;p98"/>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170"/>
              <a:buFont typeface="Noto Sans Symbols"/>
              <a:buChar char="●"/>
            </a:pPr>
            <a:r>
              <a:rPr b="0" lang="en-US" sz="2600" strike="noStrike">
                <a:latin typeface="Arial"/>
                <a:ea typeface="Arial"/>
                <a:cs typeface="Arial"/>
                <a:sym typeface="Arial"/>
              </a:rPr>
              <a:t>Given an n-agent game </a:t>
            </a:r>
            <a:r>
              <a:rPr b="1" i="1" lang="en-US" sz="2600" strike="noStrike">
                <a:latin typeface="Arial"/>
                <a:ea typeface="Arial"/>
                <a:cs typeface="Arial"/>
                <a:sym typeface="Arial"/>
              </a:rPr>
              <a:t>G = (N,A,u)</a:t>
            </a:r>
            <a:r>
              <a:rPr b="0" lang="en-US" sz="2600" strike="noStrike">
                <a:latin typeface="Arial"/>
                <a:ea typeface="Arial"/>
                <a:cs typeface="Arial"/>
                <a:sym typeface="Arial"/>
              </a:rPr>
              <a:t>, a </a:t>
            </a:r>
            <a:r>
              <a:rPr b="1" lang="en-US" sz="2600" strike="noStrike">
                <a:solidFill>
                  <a:srgbClr val="FF0000"/>
                </a:solidFill>
                <a:latin typeface="Arial"/>
                <a:ea typeface="Arial"/>
                <a:cs typeface="Arial"/>
                <a:sym typeface="Arial"/>
              </a:rPr>
              <a:t>correlated equilibrium</a:t>
            </a:r>
            <a:r>
              <a:rPr b="0" lang="en-US" sz="2600" strike="noStrike">
                <a:latin typeface="Arial"/>
                <a:ea typeface="Arial"/>
                <a:cs typeface="Arial"/>
                <a:sym typeface="Arial"/>
              </a:rPr>
              <a:t> is a tuple </a:t>
            </a:r>
            <a:r>
              <a:rPr b="1" i="1" lang="en-US" sz="2600" strike="noStrike">
                <a:latin typeface="Arial"/>
                <a:ea typeface="Arial"/>
                <a:cs typeface="Arial"/>
                <a:sym typeface="Arial"/>
              </a:rPr>
              <a:t>(v, π, σ)</a:t>
            </a:r>
            <a:r>
              <a:rPr b="0" lang="en-US" sz="2600" strike="noStrike">
                <a:latin typeface="Arial"/>
                <a:ea typeface="Arial"/>
                <a:cs typeface="Arial"/>
                <a:sym typeface="Arial"/>
              </a:rPr>
              <a:t>, </a:t>
            </a:r>
            <a:endParaRPr b="0" sz="2600" strike="noStrike">
              <a:latin typeface="Arial"/>
              <a:ea typeface="Arial"/>
              <a:cs typeface="Arial"/>
              <a:sym typeface="Arial"/>
            </a:endParaRPr>
          </a:p>
          <a:p>
            <a:pPr indent="-324000" lvl="0" marL="432000" marR="0" rtl="0" algn="l">
              <a:spcBef>
                <a:spcPts val="1417"/>
              </a:spcBef>
              <a:spcAft>
                <a:spcPts val="0"/>
              </a:spcAft>
              <a:buClr>
                <a:srgbClr val="000000"/>
              </a:buClr>
              <a:buSzPts val="1170"/>
              <a:buFont typeface="Noto Sans Symbols"/>
              <a:buChar char="●"/>
            </a:pPr>
            <a:r>
              <a:rPr b="0" lang="en-US" sz="2600" strike="noStrike">
                <a:latin typeface="Arial"/>
                <a:ea typeface="Arial"/>
                <a:cs typeface="Arial"/>
                <a:sym typeface="Arial"/>
              </a:rPr>
              <a:t>where </a:t>
            </a:r>
            <a:r>
              <a:rPr b="1" i="1" lang="en-US" sz="2600" strike="noStrike">
                <a:latin typeface="Arial"/>
                <a:ea typeface="Arial"/>
                <a:cs typeface="Arial"/>
                <a:sym typeface="Arial"/>
              </a:rPr>
              <a:t>v</a:t>
            </a:r>
            <a:r>
              <a:rPr b="0" lang="en-US" sz="2600" strike="noStrike">
                <a:latin typeface="Arial"/>
                <a:ea typeface="Arial"/>
                <a:cs typeface="Arial"/>
                <a:sym typeface="Arial"/>
              </a:rPr>
              <a:t> is a tuple of random variables </a:t>
            </a:r>
            <a:r>
              <a:rPr b="1" i="1" lang="en-US" sz="2600" strike="noStrike">
                <a:latin typeface="Arial"/>
                <a:ea typeface="Arial"/>
                <a:cs typeface="Arial"/>
                <a:sym typeface="Arial"/>
              </a:rPr>
              <a:t>v = (v</a:t>
            </a:r>
            <a:r>
              <a:rPr b="1" baseline="-25000" i="1" lang="en-US" sz="2600" strike="noStrike">
                <a:latin typeface="Arial"/>
                <a:ea typeface="Arial"/>
                <a:cs typeface="Arial"/>
                <a:sym typeface="Arial"/>
              </a:rPr>
              <a:t>1</a:t>
            </a:r>
            <a:r>
              <a:rPr b="1" i="1" lang="en-US" sz="2600" strike="noStrike">
                <a:latin typeface="Arial"/>
                <a:ea typeface="Arial"/>
                <a:cs typeface="Arial"/>
                <a:sym typeface="Arial"/>
              </a:rPr>
              <a:t>, . . . , v</a:t>
            </a:r>
            <a:r>
              <a:rPr b="1" baseline="-25000" i="1" lang="en-US" sz="2600" strike="noStrike">
                <a:latin typeface="Arial"/>
                <a:ea typeface="Arial"/>
                <a:cs typeface="Arial"/>
                <a:sym typeface="Arial"/>
              </a:rPr>
              <a:t>n</a:t>
            </a:r>
            <a:r>
              <a:rPr b="1" i="1" lang="en-US" sz="2600" strike="noStrike">
                <a:latin typeface="Arial"/>
                <a:ea typeface="Arial"/>
                <a:cs typeface="Arial"/>
                <a:sym typeface="Arial"/>
              </a:rPr>
              <a:t>)</a:t>
            </a:r>
            <a:r>
              <a:rPr b="0" lang="en-US" sz="2600" strike="noStrike">
                <a:latin typeface="Arial"/>
                <a:ea typeface="Arial"/>
                <a:cs typeface="Arial"/>
                <a:sym typeface="Arial"/>
              </a:rPr>
              <a:t> with respective domains </a:t>
            </a:r>
            <a:r>
              <a:rPr b="1" i="1" lang="en-US" sz="2600" strike="noStrike">
                <a:latin typeface="Arial"/>
                <a:ea typeface="Arial"/>
                <a:cs typeface="Arial"/>
                <a:sym typeface="Arial"/>
              </a:rPr>
              <a:t>D = (D</a:t>
            </a:r>
            <a:r>
              <a:rPr b="1" baseline="-25000" i="1" lang="en-US" sz="2600" strike="noStrike">
                <a:latin typeface="Arial"/>
                <a:ea typeface="Arial"/>
                <a:cs typeface="Arial"/>
                <a:sym typeface="Arial"/>
              </a:rPr>
              <a:t>1</a:t>
            </a:r>
            <a:r>
              <a:rPr b="1" i="1" lang="en-US" sz="2600" strike="noStrike">
                <a:latin typeface="Arial"/>
                <a:ea typeface="Arial"/>
                <a:cs typeface="Arial"/>
                <a:sym typeface="Arial"/>
              </a:rPr>
              <a:t>, . . . ,D</a:t>
            </a:r>
            <a:r>
              <a:rPr b="1" baseline="-25000" i="1" lang="en-US" sz="2600" strike="noStrike">
                <a:latin typeface="Arial"/>
                <a:ea typeface="Arial"/>
                <a:cs typeface="Arial"/>
                <a:sym typeface="Arial"/>
              </a:rPr>
              <a:t>n</a:t>
            </a:r>
            <a:r>
              <a:rPr b="1" i="1" lang="en-US" sz="2600" strike="noStrike">
                <a:latin typeface="Arial"/>
                <a:ea typeface="Arial"/>
                <a:cs typeface="Arial"/>
                <a:sym typeface="Arial"/>
              </a:rPr>
              <a:t>)</a:t>
            </a:r>
            <a:r>
              <a:rPr b="0" lang="en-US" sz="2600" strike="noStrike">
                <a:latin typeface="Arial"/>
                <a:ea typeface="Arial"/>
                <a:cs typeface="Arial"/>
                <a:sym typeface="Arial"/>
              </a:rPr>
              <a:t>, </a:t>
            </a:r>
            <a:endParaRPr b="0" sz="2600" strike="noStrike">
              <a:latin typeface="Arial"/>
              <a:ea typeface="Arial"/>
              <a:cs typeface="Arial"/>
              <a:sym typeface="Arial"/>
            </a:endParaRPr>
          </a:p>
          <a:p>
            <a:pPr indent="-324000" lvl="0" marL="432000" marR="0" rtl="0" algn="l">
              <a:spcBef>
                <a:spcPts val="1417"/>
              </a:spcBef>
              <a:spcAft>
                <a:spcPts val="0"/>
              </a:spcAft>
              <a:buClr>
                <a:srgbClr val="000000"/>
              </a:buClr>
              <a:buSzPts val="1170"/>
              <a:buFont typeface="Noto Sans Symbols"/>
              <a:buChar char="●"/>
            </a:pPr>
            <a:r>
              <a:rPr b="1" i="1" lang="en-US" sz="2600" strike="noStrike">
                <a:latin typeface="Arial"/>
                <a:ea typeface="Arial"/>
                <a:cs typeface="Arial"/>
                <a:sym typeface="Arial"/>
              </a:rPr>
              <a:t>π</a:t>
            </a:r>
            <a:r>
              <a:rPr b="0" lang="en-US" sz="2600" strike="noStrike">
                <a:latin typeface="Arial"/>
                <a:ea typeface="Arial"/>
                <a:cs typeface="Arial"/>
                <a:sym typeface="Arial"/>
              </a:rPr>
              <a:t> is a joint distribution over </a:t>
            </a:r>
            <a:r>
              <a:rPr b="1" i="1" lang="en-US" sz="2600" strike="noStrike">
                <a:latin typeface="Arial"/>
                <a:ea typeface="Arial"/>
                <a:cs typeface="Arial"/>
                <a:sym typeface="Arial"/>
              </a:rPr>
              <a:t>v</a:t>
            </a:r>
            <a:r>
              <a:rPr b="0" lang="en-US" sz="2600" strike="noStrike">
                <a:latin typeface="Arial"/>
                <a:ea typeface="Arial"/>
                <a:cs typeface="Arial"/>
                <a:sym typeface="Arial"/>
              </a:rPr>
              <a:t>, </a:t>
            </a:r>
            <a:r>
              <a:rPr b="1" i="1" lang="en-US" sz="2600" strike="noStrike">
                <a:latin typeface="Arial"/>
                <a:ea typeface="Arial"/>
                <a:cs typeface="Arial"/>
                <a:sym typeface="Arial"/>
              </a:rPr>
              <a:t>σ = (σ</a:t>
            </a:r>
            <a:r>
              <a:rPr b="1" baseline="-25000" i="1" lang="en-US" sz="2600" strike="noStrike">
                <a:latin typeface="Arial"/>
                <a:ea typeface="Arial"/>
                <a:cs typeface="Arial"/>
                <a:sym typeface="Arial"/>
              </a:rPr>
              <a:t>1</a:t>
            </a:r>
            <a:r>
              <a:rPr b="1" i="1" lang="en-US" sz="2600" strike="noStrike">
                <a:latin typeface="Arial"/>
                <a:ea typeface="Arial"/>
                <a:cs typeface="Arial"/>
                <a:sym typeface="Arial"/>
              </a:rPr>
              <a:t>, . . . , σ</a:t>
            </a:r>
            <a:r>
              <a:rPr b="1" baseline="-25000" i="1" lang="en-US" sz="2600" strike="noStrike">
                <a:latin typeface="Arial"/>
                <a:ea typeface="Arial"/>
                <a:cs typeface="Arial"/>
                <a:sym typeface="Arial"/>
              </a:rPr>
              <a:t>n</a:t>
            </a:r>
            <a:r>
              <a:rPr b="1" i="1" lang="en-US" sz="2600" strike="noStrike">
                <a:latin typeface="Arial"/>
                <a:ea typeface="Arial"/>
                <a:cs typeface="Arial"/>
                <a:sym typeface="Arial"/>
              </a:rPr>
              <a:t>)</a:t>
            </a:r>
            <a:r>
              <a:rPr b="0" lang="en-US" sz="2600" strike="noStrike">
                <a:latin typeface="Arial"/>
                <a:ea typeface="Arial"/>
                <a:cs typeface="Arial"/>
                <a:sym typeface="Arial"/>
              </a:rPr>
              <a:t> is a vector of mappings </a:t>
            </a:r>
            <a:r>
              <a:rPr b="1" i="1" lang="en-US" sz="2600" strike="noStrike">
                <a:latin typeface="Arial"/>
                <a:ea typeface="Arial"/>
                <a:cs typeface="Arial"/>
                <a:sym typeface="Arial"/>
              </a:rPr>
              <a:t>σ</a:t>
            </a:r>
            <a:r>
              <a:rPr b="1" baseline="-25000" i="1" lang="en-US" sz="2600" strike="noStrike">
                <a:latin typeface="Arial"/>
                <a:ea typeface="Arial"/>
                <a:cs typeface="Arial"/>
                <a:sym typeface="Arial"/>
              </a:rPr>
              <a:t>i</a:t>
            </a:r>
            <a:r>
              <a:rPr b="1" i="1" lang="en-US" sz="2600" strike="noStrike">
                <a:latin typeface="Arial"/>
                <a:ea typeface="Arial"/>
                <a:cs typeface="Arial"/>
                <a:sym typeface="Arial"/>
              </a:rPr>
              <a:t> : D</a:t>
            </a:r>
            <a:r>
              <a:rPr b="1" baseline="-25000" i="1" lang="en-US" sz="2600" strike="noStrike">
                <a:latin typeface="Arial"/>
                <a:ea typeface="Arial"/>
                <a:cs typeface="Arial"/>
                <a:sym typeface="Arial"/>
              </a:rPr>
              <a:t>i</a:t>
            </a:r>
            <a:r>
              <a:rPr b="1" i="1" lang="en-US" sz="2600" strike="noStrike">
                <a:latin typeface="Arial"/>
                <a:ea typeface="Arial"/>
                <a:cs typeface="Arial"/>
                <a:sym typeface="Arial"/>
              </a:rPr>
              <a:t> → A</a:t>
            </a:r>
            <a:r>
              <a:rPr b="1" baseline="-25000" i="1" lang="en-US" sz="2600" strike="noStrike">
                <a:latin typeface="Arial"/>
                <a:ea typeface="Arial"/>
                <a:cs typeface="Arial"/>
                <a:sym typeface="Arial"/>
              </a:rPr>
              <a:t>i</a:t>
            </a:r>
            <a:r>
              <a:rPr b="0" lang="en-US" sz="2600" strike="noStrike">
                <a:latin typeface="Arial"/>
                <a:ea typeface="Arial"/>
                <a:cs typeface="Arial"/>
                <a:sym typeface="Arial"/>
              </a:rPr>
              <a:t>, </a:t>
            </a:r>
            <a:endParaRPr b="0" sz="2600" strike="noStrike">
              <a:latin typeface="Arial"/>
              <a:ea typeface="Arial"/>
              <a:cs typeface="Arial"/>
              <a:sym typeface="Arial"/>
            </a:endParaRPr>
          </a:p>
          <a:p>
            <a:pPr indent="-324000" lvl="0" marL="432000" marR="0" rtl="0" algn="l">
              <a:spcBef>
                <a:spcPts val="1417"/>
              </a:spcBef>
              <a:spcAft>
                <a:spcPts val="0"/>
              </a:spcAft>
              <a:buClr>
                <a:srgbClr val="000000"/>
              </a:buClr>
              <a:buSzPts val="1170"/>
              <a:buFont typeface="Noto Sans Symbols"/>
              <a:buChar char="●"/>
            </a:pPr>
            <a:r>
              <a:rPr b="0" lang="en-US" sz="2600" strike="noStrike">
                <a:latin typeface="Arial"/>
                <a:ea typeface="Arial"/>
                <a:cs typeface="Arial"/>
                <a:sym typeface="Arial"/>
              </a:rPr>
              <a:t>and for each agent </a:t>
            </a:r>
            <a:r>
              <a:rPr b="1" i="1" lang="en-US" sz="2600" strike="noStrike">
                <a:latin typeface="Arial"/>
                <a:ea typeface="Arial"/>
                <a:cs typeface="Arial"/>
                <a:sym typeface="Arial"/>
              </a:rPr>
              <a:t>i</a:t>
            </a:r>
            <a:r>
              <a:rPr b="0" lang="en-US" sz="2600" strike="noStrike">
                <a:latin typeface="Arial"/>
                <a:ea typeface="Arial"/>
                <a:cs typeface="Arial"/>
                <a:sym typeface="Arial"/>
              </a:rPr>
              <a:t> and every mapping </a:t>
            </a:r>
            <a:r>
              <a:rPr b="1" i="1" lang="en-US" sz="2600" strike="noStrike">
                <a:latin typeface="Arial"/>
                <a:ea typeface="Arial"/>
                <a:cs typeface="Arial"/>
                <a:sym typeface="Arial"/>
              </a:rPr>
              <a:t>σ</a:t>
            </a:r>
            <a:r>
              <a:rPr b="1" baseline="-25000" i="1" lang="en-US" sz="2600" strike="noStrike">
                <a:latin typeface="Arial"/>
                <a:ea typeface="Arial"/>
                <a:cs typeface="Arial"/>
                <a:sym typeface="Arial"/>
              </a:rPr>
              <a:t>i</a:t>
            </a:r>
            <a:r>
              <a:rPr b="1" i="1" lang="en-US" sz="2600" strike="noStrike">
                <a:latin typeface="Arial"/>
                <a:ea typeface="Arial"/>
                <a:cs typeface="Arial"/>
                <a:sym typeface="Arial"/>
              </a:rPr>
              <a:t>′ :</a:t>
            </a:r>
            <a:r>
              <a:rPr b="0" lang="en-US" sz="2600" strike="noStrike">
                <a:latin typeface="Arial"/>
                <a:ea typeface="Arial"/>
                <a:cs typeface="Arial"/>
                <a:sym typeface="Arial"/>
              </a:rPr>
              <a:t> </a:t>
            </a:r>
            <a:r>
              <a:rPr b="1" i="1" lang="en-US" sz="2600" strike="noStrike">
                <a:latin typeface="Arial"/>
                <a:ea typeface="Arial"/>
                <a:cs typeface="Arial"/>
                <a:sym typeface="Arial"/>
              </a:rPr>
              <a:t>D</a:t>
            </a:r>
            <a:r>
              <a:rPr b="1" baseline="-25000" i="1" lang="en-US" sz="2600" strike="noStrike">
                <a:latin typeface="Arial"/>
                <a:ea typeface="Arial"/>
                <a:cs typeface="Arial"/>
                <a:sym typeface="Arial"/>
              </a:rPr>
              <a:t>i</a:t>
            </a:r>
            <a:r>
              <a:rPr b="1" i="1" lang="en-US" sz="2600" strike="noStrike">
                <a:latin typeface="Arial"/>
                <a:ea typeface="Arial"/>
                <a:cs typeface="Arial"/>
                <a:sym typeface="Arial"/>
              </a:rPr>
              <a:t> → A</a:t>
            </a:r>
            <a:r>
              <a:rPr b="1" baseline="-25000" i="1" lang="en-US" sz="2600" strike="noStrike">
                <a:latin typeface="Arial"/>
                <a:ea typeface="Arial"/>
                <a:cs typeface="Arial"/>
                <a:sym typeface="Arial"/>
              </a:rPr>
              <a:t>i</a:t>
            </a:r>
            <a:r>
              <a:rPr b="0" lang="en-US" sz="2600" strike="noStrike">
                <a:latin typeface="Arial"/>
                <a:ea typeface="Arial"/>
                <a:cs typeface="Arial"/>
                <a:sym typeface="Arial"/>
              </a:rPr>
              <a:t> it is the case that</a:t>
            </a:r>
            <a:endParaRPr b="0" sz="2600" strike="noStrike">
              <a:latin typeface="Arial"/>
              <a:ea typeface="Arial"/>
              <a:cs typeface="Arial"/>
              <a:sym typeface="Arial"/>
            </a:endParaRPr>
          </a:p>
        </p:txBody>
      </p:sp>
      <p:pic>
        <p:nvPicPr>
          <p:cNvPr id="720" name="Google Shape;720;p98"/>
          <p:cNvPicPr preferRelativeResize="0"/>
          <p:nvPr/>
        </p:nvPicPr>
        <p:blipFill rotWithShape="1">
          <a:blip r:embed="rId3">
            <a:alphaModFix/>
          </a:blip>
          <a:srcRect b="0" l="0" r="0" t="0"/>
          <a:stretch/>
        </p:blipFill>
        <p:spPr>
          <a:xfrm>
            <a:off x="495720" y="5760000"/>
            <a:ext cx="9116280" cy="162000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9">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9">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9">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19">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4" name="Shape 724"/>
        <p:cNvGrpSpPr/>
        <p:nvPr/>
      </p:nvGrpSpPr>
      <p:grpSpPr>
        <a:xfrm>
          <a:off x="0" y="0"/>
          <a:ext cx="0" cy="0"/>
          <a:chOff x="0" y="0"/>
          <a:chExt cx="0" cy="0"/>
        </a:xfrm>
      </p:grpSpPr>
      <p:sp>
        <p:nvSpPr>
          <p:cNvPr id="725" name="Google Shape;725;p9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Correlated Equilibrium</a:t>
            </a:r>
            <a:endParaRPr b="0" sz="4400" strike="noStrike">
              <a:latin typeface="Arial"/>
              <a:ea typeface="Arial"/>
              <a:cs typeface="Arial"/>
              <a:sym typeface="Arial"/>
            </a:endParaRPr>
          </a:p>
        </p:txBody>
      </p:sp>
      <p:sp>
        <p:nvSpPr>
          <p:cNvPr id="726" name="Google Shape;726;p99"/>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i="1" lang="en-US" sz="3200" strike="noStrike">
                <a:latin typeface="Arial"/>
                <a:ea typeface="Arial"/>
                <a:cs typeface="Arial"/>
                <a:sym typeface="Arial"/>
              </a:rPr>
              <a:t>D</a:t>
            </a:r>
            <a:r>
              <a:rPr b="1" baseline="-25000" i="1" lang="en-US" sz="3200" strike="noStrike">
                <a:latin typeface="Arial"/>
                <a:ea typeface="Arial"/>
                <a:cs typeface="Arial"/>
                <a:sym typeface="Arial"/>
              </a:rPr>
              <a:t>1 </a:t>
            </a:r>
            <a:r>
              <a:rPr b="1" i="1" lang="en-US" sz="3200" strike="noStrike">
                <a:latin typeface="Arial"/>
                <a:ea typeface="Arial"/>
                <a:cs typeface="Arial"/>
                <a:sym typeface="Arial"/>
              </a:rPr>
              <a:t>= </a:t>
            </a:r>
            <a:r>
              <a:rPr b="1" i="1" lang="en-US" sz="3200"/>
              <a:t>{d,</a:t>
            </a:r>
            <a:r>
              <a:rPr b="1" i="1" lang="en-US" sz="3200" strike="noStrike">
                <a:latin typeface="Arial"/>
                <a:ea typeface="Arial"/>
                <a:cs typeface="Arial"/>
                <a:sym typeface="Arial"/>
              </a:rPr>
              <a:t> </a:t>
            </a:r>
            <a:r>
              <a:rPr b="1" i="1" lang="en-US" sz="3200"/>
              <a:t>h}</a:t>
            </a:r>
            <a:r>
              <a:rPr b="1" i="1" lang="en-US" sz="3200" strike="noStrike">
                <a:latin typeface="Arial"/>
                <a:ea typeface="Arial"/>
                <a:cs typeface="Arial"/>
                <a:sym typeface="Arial"/>
              </a:rPr>
              <a:t>, D</a:t>
            </a:r>
            <a:r>
              <a:rPr b="1" baseline="-25000" i="1" lang="en-US" sz="3200" strike="noStrike">
                <a:latin typeface="Arial"/>
                <a:ea typeface="Arial"/>
                <a:cs typeface="Arial"/>
                <a:sym typeface="Arial"/>
              </a:rPr>
              <a:t>2 </a:t>
            </a:r>
            <a:r>
              <a:rPr b="1" i="1" lang="en-US" sz="3200" strike="noStrike">
                <a:latin typeface="Arial"/>
                <a:ea typeface="Arial"/>
                <a:cs typeface="Arial"/>
                <a:sym typeface="Arial"/>
              </a:rPr>
              <a:t>= </a:t>
            </a:r>
            <a:r>
              <a:rPr b="1" i="1" lang="en-US" sz="3200"/>
              <a:t>{d,</a:t>
            </a:r>
            <a:r>
              <a:rPr b="1" i="1" lang="en-US" sz="3200" strike="noStrike">
                <a:latin typeface="Arial"/>
                <a:ea typeface="Arial"/>
                <a:cs typeface="Arial"/>
                <a:sym typeface="Arial"/>
              </a:rPr>
              <a:t> </a:t>
            </a:r>
            <a:r>
              <a:rPr b="1" i="1" lang="en-US" sz="3200"/>
              <a:t>h}</a:t>
            </a:r>
            <a:r>
              <a:rPr b="0" lang="en-US" sz="3200" strike="noStrike">
                <a:latin typeface="Arial"/>
                <a:ea typeface="Arial"/>
                <a:cs typeface="Arial"/>
                <a:sym typeface="Arial"/>
              </a:rPr>
              <a:t> </a:t>
            </a:r>
            <a:endParaRPr b="0" sz="3200" strike="noStrike">
              <a:latin typeface="Arial"/>
              <a:ea typeface="Arial"/>
              <a:cs typeface="Arial"/>
              <a:sym typeface="Arial"/>
            </a:endParaRPr>
          </a:p>
          <a:p>
            <a:pPr indent="0" lvl="0" marL="457200" marR="0" rtl="0" algn="l">
              <a:spcBef>
                <a:spcPts val="1417"/>
              </a:spcBef>
              <a:spcAft>
                <a:spcPts val="0"/>
              </a:spcAft>
              <a:buNone/>
            </a:pPr>
            <a:r>
              <a:rPr b="1" i="1" lang="en-US" sz="3200" strike="noStrike">
                <a:latin typeface="Arial"/>
                <a:ea typeface="Arial"/>
                <a:cs typeface="Arial"/>
                <a:sym typeface="Arial"/>
              </a:rPr>
              <a:t>v</a:t>
            </a:r>
            <a:r>
              <a:rPr b="1" baseline="-25000" i="1" lang="en-US" sz="3200" strike="noStrike">
                <a:latin typeface="Arial"/>
                <a:ea typeface="Arial"/>
                <a:cs typeface="Arial"/>
                <a:sym typeface="Arial"/>
              </a:rPr>
              <a:t>1 </a:t>
            </a:r>
            <a:r>
              <a:rPr b="1" i="1" lang="en-US" sz="3200" strike="noStrike">
                <a:latin typeface="Arial"/>
                <a:ea typeface="Arial"/>
                <a:cs typeface="Arial"/>
                <a:sym typeface="Arial"/>
              </a:rPr>
              <a:t>= [</a:t>
            </a:r>
            <a:r>
              <a:rPr b="1" i="1" lang="en-US" sz="3200"/>
              <a:t>⅔</a:t>
            </a:r>
            <a:r>
              <a:rPr b="1" i="1" lang="en-US" sz="3200" strike="noStrike">
                <a:latin typeface="Arial"/>
                <a:ea typeface="Arial"/>
                <a:cs typeface="Arial"/>
                <a:sym typeface="Arial"/>
              </a:rPr>
              <a:t>, </a:t>
            </a:r>
            <a:r>
              <a:rPr b="1" i="1" lang="en-US" sz="3200"/>
              <a:t>⅓</a:t>
            </a:r>
            <a:r>
              <a:rPr b="1" i="1" lang="en-US" sz="3200" strike="noStrike">
                <a:latin typeface="Arial"/>
                <a:ea typeface="Arial"/>
                <a:cs typeface="Arial"/>
                <a:sym typeface="Arial"/>
              </a:rPr>
              <a:t>], v</a:t>
            </a:r>
            <a:r>
              <a:rPr b="1" baseline="-25000" i="1" lang="en-US" sz="3200" strike="noStrike">
                <a:latin typeface="Arial"/>
                <a:ea typeface="Arial"/>
                <a:cs typeface="Arial"/>
                <a:sym typeface="Arial"/>
              </a:rPr>
              <a:t>2 </a:t>
            </a:r>
            <a:r>
              <a:rPr b="1" i="1" lang="en-US" sz="3200" strike="noStrike">
                <a:latin typeface="Arial"/>
                <a:ea typeface="Arial"/>
                <a:cs typeface="Arial"/>
                <a:sym typeface="Arial"/>
              </a:rPr>
              <a:t>= [</a:t>
            </a:r>
            <a:r>
              <a:rPr b="1" i="1" lang="en-US" sz="3200"/>
              <a:t>⅔</a:t>
            </a:r>
            <a:r>
              <a:rPr b="1" i="1" lang="en-US" sz="3200" strike="noStrike">
                <a:latin typeface="Arial"/>
                <a:ea typeface="Arial"/>
                <a:cs typeface="Arial"/>
                <a:sym typeface="Arial"/>
              </a:rPr>
              <a:t>, </a:t>
            </a:r>
            <a:r>
              <a:rPr b="1" i="1" lang="en-US" sz="3200"/>
              <a:t>⅓</a:t>
            </a:r>
            <a:r>
              <a:rPr b="1" i="1" lang="en-US" sz="3200" strike="noStrike">
                <a:latin typeface="Arial"/>
                <a:ea typeface="Arial"/>
                <a:cs typeface="Arial"/>
                <a:sym typeface="Arial"/>
              </a:rPr>
              <a:t>]</a:t>
            </a:r>
            <a:endParaRPr b="0" sz="3200" strike="noStrike">
              <a:latin typeface="Arial"/>
              <a:ea typeface="Arial"/>
              <a:cs typeface="Arial"/>
              <a:sym typeface="Arial"/>
            </a:endParaRPr>
          </a:p>
          <a:p>
            <a:pPr indent="0" lvl="0" marL="457200" marR="0" rtl="0" algn="l">
              <a:spcBef>
                <a:spcPts val="1417"/>
              </a:spcBef>
              <a:spcAft>
                <a:spcPts val="0"/>
              </a:spcAft>
              <a:buNone/>
            </a:pPr>
            <a:r>
              <a:rPr b="1" i="1" lang="en-US" sz="3200" strike="noStrike">
                <a:latin typeface="Arial"/>
                <a:ea typeface="Arial"/>
                <a:cs typeface="Arial"/>
                <a:sym typeface="Arial"/>
              </a:rPr>
              <a:t>π =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1" marL="864000" marR="0" rtl="0" algn="l">
              <a:spcBef>
                <a:spcPts val="1417"/>
              </a:spcBef>
              <a:spcAft>
                <a:spcPts val="0"/>
              </a:spcAft>
              <a:buClr>
                <a:srgbClr val="000000"/>
              </a:buClr>
              <a:buSzPts val="1440"/>
              <a:buFont typeface="Noto Sans Symbols"/>
              <a:buNone/>
            </a:pPr>
            <a:r>
              <a:t/>
            </a:r>
            <a:endParaRPr b="0" i="0" sz="3200" u="none" cap="none" strike="noStrike">
              <a:latin typeface="Arial"/>
              <a:ea typeface="Arial"/>
              <a:cs typeface="Arial"/>
              <a:sym typeface="Arial"/>
            </a:endParaRPr>
          </a:p>
        </p:txBody>
      </p:sp>
      <p:graphicFrame>
        <p:nvGraphicFramePr>
          <p:cNvPr id="727" name="Google Shape;727;p99"/>
          <p:cNvGraphicFramePr/>
          <p:nvPr/>
        </p:nvGraphicFramePr>
        <p:xfrm>
          <a:off x="2091240" y="3368520"/>
          <a:ext cx="3000000" cy="3000000"/>
        </p:xfrm>
        <a:graphic>
          <a:graphicData uri="http://schemas.openxmlformats.org/drawingml/2006/table">
            <a:tbl>
              <a:tblPr>
                <a:noFill/>
                <a:tableStyleId>{81E6E6BC-8036-4F82-BD76-155D14E6A562}</a:tableStyleId>
              </a:tblPr>
              <a:tblGrid>
                <a:gridCol w="883450"/>
                <a:gridCol w="883450"/>
                <a:gridCol w="883450"/>
              </a:tblGrid>
              <a:tr h="565200">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1800"/>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r>
              <a:tr h="565200">
                <a:tc>
                  <a:txBody>
                    <a:bodyPr/>
                    <a:lstStyle/>
                    <a:p>
                      <a:pPr indent="0" lvl="0" marL="0" marR="0" rtl="0" algn="ctr">
                        <a:spcBef>
                          <a:spcPts val="0"/>
                        </a:spcBef>
                        <a:spcAft>
                          <a:spcPts val="0"/>
                        </a:spcAft>
                        <a:buNone/>
                      </a:pPr>
                      <a:r>
                        <a:rPr b="1" i="1" lang="en-US" sz="1800"/>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1/3</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1/3</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565550">
                <a:tc>
                  <a:txBody>
                    <a:bodyPr/>
                    <a:lstStyle/>
                    <a:p>
                      <a:pPr indent="0" lvl="0" marL="0" marR="0" rtl="0" algn="ctr">
                        <a:spcBef>
                          <a:spcPts val="0"/>
                        </a:spcBef>
                        <a:spcAft>
                          <a:spcPts val="0"/>
                        </a:spcAft>
                        <a:buNone/>
                      </a:pPr>
                      <a:r>
                        <a:rPr b="1" i="1" lang="en-US" sz="1800"/>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1/3</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0</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
        <p:nvSpPr>
          <p:cNvPr id="728" name="Google Shape;728;p99"/>
          <p:cNvSpPr/>
          <p:nvPr/>
        </p:nvSpPr>
        <p:spPr>
          <a:xfrm>
            <a:off x="1620000" y="3240000"/>
            <a:ext cx="360000" cy="1980000"/>
          </a:xfrm>
          <a:custGeom>
            <a:rect b="b" l="l" r="r" t="t"/>
            <a:pathLst>
              <a:path extrusionOk="0" h="5502" w="1002">
                <a:moveTo>
                  <a:pt x="1001" y="0"/>
                </a:moveTo>
                <a:cubicBezTo>
                  <a:pt x="750" y="0"/>
                  <a:pt x="500" y="229"/>
                  <a:pt x="500" y="458"/>
                </a:cubicBezTo>
                <a:lnTo>
                  <a:pt x="500" y="2292"/>
                </a:lnTo>
                <a:cubicBezTo>
                  <a:pt x="500" y="2521"/>
                  <a:pt x="250" y="2750"/>
                  <a:pt x="0" y="2750"/>
                </a:cubicBezTo>
                <a:cubicBezTo>
                  <a:pt x="250" y="2750"/>
                  <a:pt x="500" y="2979"/>
                  <a:pt x="500" y="3208"/>
                </a:cubicBezTo>
                <a:lnTo>
                  <a:pt x="500" y="5042"/>
                </a:lnTo>
                <a:cubicBezTo>
                  <a:pt x="500" y="5271"/>
                  <a:pt x="750" y="5501"/>
                  <a:pt x="1001" y="5501"/>
                </a:cubicBezTo>
              </a:path>
            </a:pathLst>
          </a:custGeom>
          <a:noFill/>
          <a:ln cap="flat" cmpd="sng" w="36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729" name="Google Shape;729;p99"/>
          <p:cNvGraphicFramePr/>
          <p:nvPr/>
        </p:nvGraphicFramePr>
        <p:xfrm>
          <a:off x="6582600" y="3368880"/>
          <a:ext cx="3000000" cy="3000000"/>
        </p:xfrm>
        <a:graphic>
          <a:graphicData uri="http://schemas.openxmlformats.org/drawingml/2006/table">
            <a:tbl>
              <a:tblPr>
                <a:noFill/>
                <a:tableStyleId>{81E6E6BC-8036-4F82-BD76-155D14E6A562}</a:tableStyleId>
              </a:tblPr>
              <a:tblGrid>
                <a:gridCol w="883450"/>
                <a:gridCol w="883450"/>
              </a:tblGrid>
              <a:tr h="565200">
                <a:tc>
                  <a:txBody>
                    <a:bodyPr/>
                    <a:lstStyle/>
                    <a:p>
                      <a:pPr indent="0" lvl="0" marL="0" marR="0" rtl="0" algn="ctr">
                        <a:spcBef>
                          <a:spcPts val="0"/>
                        </a:spcBef>
                        <a:spcAft>
                          <a:spcPts val="0"/>
                        </a:spcAft>
                        <a:buNone/>
                      </a:pPr>
                      <a:r>
                        <a:rPr b="1" i="1" lang="en-US" sz="1800" u="none" cap="none" strike="noStrike">
                          <a:solidFill>
                            <a:srgbClr val="FF0000"/>
                          </a:solidFill>
                          <a:latin typeface="Arial"/>
                          <a:ea typeface="Arial"/>
                          <a:cs typeface="Arial"/>
                          <a:sym typeface="Arial"/>
                        </a:rPr>
                        <a:t>D</a:t>
                      </a:r>
                      <a:r>
                        <a:rPr b="1" baseline="-25000" i="1" lang="en-US" sz="1800" u="none" cap="none" strike="noStrike">
                          <a:solidFill>
                            <a:srgbClr val="FF0000"/>
                          </a:solidFill>
                          <a:latin typeface="Arial"/>
                          <a:ea typeface="Arial"/>
                          <a:cs typeface="Arial"/>
                          <a:sym typeface="Arial"/>
                        </a:rPr>
                        <a:t>1</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solidFill>
                            <a:srgbClr val="FF0000"/>
                          </a:solidFill>
                          <a:latin typeface="Arial"/>
                          <a:ea typeface="Arial"/>
                          <a:cs typeface="Arial"/>
                          <a:sym typeface="Arial"/>
                        </a:rPr>
                        <a:t>A</a:t>
                      </a:r>
                      <a:r>
                        <a:rPr b="1" baseline="-25000" i="1" lang="en-US" sz="1800" u="none" cap="none" strike="noStrike">
                          <a:solidFill>
                            <a:srgbClr val="FF0000"/>
                          </a:solidFill>
                          <a:latin typeface="Arial"/>
                          <a:ea typeface="Arial"/>
                          <a:cs typeface="Arial"/>
                          <a:sym typeface="Arial"/>
                        </a:rPr>
                        <a:t>1</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565200">
                <a:tc>
                  <a:txBody>
                    <a:bodyPr/>
                    <a:lstStyle/>
                    <a:p>
                      <a:pPr indent="0" lvl="0" marL="0" marR="0" rtl="0" algn="ctr">
                        <a:spcBef>
                          <a:spcPts val="0"/>
                        </a:spcBef>
                        <a:spcAft>
                          <a:spcPts val="0"/>
                        </a:spcAft>
                        <a:buNone/>
                      </a:pPr>
                      <a:r>
                        <a:rPr b="1" i="1" lang="en-US" sz="1800"/>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565550">
                <a:tc>
                  <a:txBody>
                    <a:bodyPr/>
                    <a:lstStyle/>
                    <a:p>
                      <a:pPr indent="0" lvl="0" marL="0" marR="0" rtl="0" algn="ctr">
                        <a:spcBef>
                          <a:spcPts val="0"/>
                        </a:spcBef>
                        <a:spcAft>
                          <a:spcPts val="0"/>
                        </a:spcAft>
                        <a:buNone/>
                      </a:pPr>
                      <a:r>
                        <a:rPr b="1" i="1" lang="en-US" sz="1800"/>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
        <p:nvSpPr>
          <p:cNvPr id="730" name="Google Shape;730;p99"/>
          <p:cNvSpPr/>
          <p:nvPr/>
        </p:nvSpPr>
        <p:spPr>
          <a:xfrm>
            <a:off x="6111360" y="3240360"/>
            <a:ext cx="360000" cy="1979640"/>
          </a:xfrm>
          <a:custGeom>
            <a:rect b="b" l="l" r="r" t="t"/>
            <a:pathLst>
              <a:path extrusionOk="0" h="5501" w="1002">
                <a:moveTo>
                  <a:pt x="1001" y="0"/>
                </a:moveTo>
                <a:cubicBezTo>
                  <a:pt x="750" y="0"/>
                  <a:pt x="500" y="229"/>
                  <a:pt x="500" y="458"/>
                </a:cubicBezTo>
                <a:lnTo>
                  <a:pt x="500" y="2291"/>
                </a:lnTo>
                <a:cubicBezTo>
                  <a:pt x="500" y="2520"/>
                  <a:pt x="250" y="2750"/>
                  <a:pt x="0" y="2750"/>
                </a:cubicBezTo>
                <a:cubicBezTo>
                  <a:pt x="250" y="2750"/>
                  <a:pt x="500" y="2979"/>
                  <a:pt x="500" y="3208"/>
                </a:cubicBezTo>
                <a:lnTo>
                  <a:pt x="500" y="5041"/>
                </a:lnTo>
                <a:cubicBezTo>
                  <a:pt x="500" y="5270"/>
                  <a:pt x="750" y="5500"/>
                  <a:pt x="1001" y="5500"/>
                </a:cubicBezTo>
              </a:path>
            </a:pathLst>
          </a:custGeom>
          <a:noFill/>
          <a:ln cap="flat" cmpd="sng" w="36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1" name="Google Shape;731;p99"/>
          <p:cNvSpPr txBox="1"/>
          <p:nvPr/>
        </p:nvSpPr>
        <p:spPr>
          <a:xfrm>
            <a:off x="5148000" y="3175200"/>
            <a:ext cx="1080000" cy="6429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3200" strike="noStrike">
                <a:latin typeface="Arial"/>
                <a:ea typeface="Arial"/>
                <a:cs typeface="Arial"/>
                <a:sym typeface="Arial"/>
              </a:rPr>
              <a:t>σ</a:t>
            </a:r>
            <a:r>
              <a:rPr b="1" baseline="-25000" i="1" lang="en-US" sz="3200" strike="noStrike">
                <a:latin typeface="Arial"/>
                <a:ea typeface="Arial"/>
                <a:cs typeface="Arial"/>
                <a:sym typeface="Arial"/>
              </a:rPr>
              <a:t>1</a:t>
            </a:r>
            <a:r>
              <a:rPr b="1" i="1" lang="en-US" sz="3200" strike="noStrike">
                <a:latin typeface="Arial"/>
                <a:ea typeface="Arial"/>
                <a:cs typeface="Arial"/>
                <a:sym typeface="Arial"/>
              </a:rPr>
              <a:t> =</a:t>
            </a:r>
            <a:endParaRPr b="0" sz="3200" strike="noStrike">
              <a:latin typeface="Arial"/>
              <a:ea typeface="Arial"/>
              <a:cs typeface="Arial"/>
              <a:sym typeface="Arial"/>
            </a:endParaRPr>
          </a:p>
        </p:txBody>
      </p:sp>
      <p:graphicFrame>
        <p:nvGraphicFramePr>
          <p:cNvPr id="732" name="Google Shape;732;p99"/>
          <p:cNvGraphicFramePr/>
          <p:nvPr/>
        </p:nvGraphicFramePr>
        <p:xfrm>
          <a:off x="7002720" y="5453280"/>
          <a:ext cx="3000000" cy="3000000"/>
        </p:xfrm>
        <a:graphic>
          <a:graphicData uri="http://schemas.openxmlformats.org/drawingml/2006/table">
            <a:tbl>
              <a:tblPr>
                <a:noFill/>
                <a:tableStyleId>{81E6E6BC-8036-4F82-BD76-155D14E6A562}</a:tableStyleId>
              </a:tblPr>
              <a:tblGrid>
                <a:gridCol w="961200"/>
                <a:gridCol w="961200"/>
                <a:gridCol w="961550"/>
              </a:tblGrid>
              <a:tr h="625325">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r>
              <a:tr h="625325">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3,3</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1,5</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r h="626750">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5,1 </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-2,-2</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bl>
          </a:graphicData>
        </a:graphic>
      </p:graphicFrame>
      <p:sp>
        <p:nvSpPr>
          <p:cNvPr id="733" name="Google Shape;733;p99"/>
          <p:cNvSpPr/>
          <p:nvPr/>
        </p:nvSpPr>
        <p:spPr>
          <a:xfrm>
            <a:off x="7560000" y="1620000"/>
            <a:ext cx="563040" cy="756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1500"/>
              <a:t>d</a:t>
            </a:r>
            <a:r>
              <a:rPr b="0" lang="en-US" sz="1500" strike="noStrike">
                <a:latin typeface="Arial"/>
                <a:ea typeface="Arial"/>
                <a:cs typeface="Arial"/>
                <a:sym typeface="Arial"/>
              </a:rPr>
              <a:t>, </a:t>
            </a:r>
            <a:r>
              <a:rPr lang="en-US" sz="1500"/>
              <a:t>d</a:t>
            </a:r>
            <a:endParaRPr b="0" sz="1500" strike="noStrike">
              <a:latin typeface="Arial"/>
              <a:ea typeface="Arial"/>
              <a:cs typeface="Arial"/>
              <a:sym typeface="Arial"/>
            </a:endParaRPr>
          </a:p>
        </p:txBody>
      </p:sp>
      <p:sp>
        <p:nvSpPr>
          <p:cNvPr id="734" name="Google Shape;734;p99"/>
          <p:cNvSpPr/>
          <p:nvPr/>
        </p:nvSpPr>
        <p:spPr>
          <a:xfrm>
            <a:off x="8190720" y="1620000"/>
            <a:ext cx="563400" cy="756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1500"/>
              <a:t>h</a:t>
            </a:r>
            <a:r>
              <a:rPr b="0" lang="en-US" sz="1500" strike="noStrike">
                <a:latin typeface="Arial"/>
                <a:ea typeface="Arial"/>
                <a:cs typeface="Arial"/>
                <a:sym typeface="Arial"/>
              </a:rPr>
              <a:t>, </a:t>
            </a:r>
            <a:r>
              <a:rPr lang="en-US" sz="1500"/>
              <a:t>d</a:t>
            </a:r>
            <a:endParaRPr b="0" sz="1500" strike="noStrike">
              <a:latin typeface="Arial"/>
              <a:ea typeface="Arial"/>
              <a:cs typeface="Arial"/>
              <a:sym typeface="Arial"/>
            </a:endParaRPr>
          </a:p>
        </p:txBody>
      </p:sp>
      <p:sp>
        <p:nvSpPr>
          <p:cNvPr id="735" name="Google Shape;735;p99"/>
          <p:cNvSpPr/>
          <p:nvPr/>
        </p:nvSpPr>
        <p:spPr>
          <a:xfrm>
            <a:off x="8832960" y="1620000"/>
            <a:ext cx="563040" cy="756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1500"/>
              <a:t>d</a:t>
            </a:r>
            <a:r>
              <a:rPr b="0" lang="en-US" sz="1500" strike="noStrike">
                <a:latin typeface="Arial"/>
                <a:ea typeface="Arial"/>
                <a:cs typeface="Arial"/>
                <a:sym typeface="Arial"/>
              </a:rPr>
              <a:t>, </a:t>
            </a:r>
            <a:r>
              <a:rPr lang="en-US" sz="1500"/>
              <a:t>h</a:t>
            </a:r>
            <a:endParaRPr b="0" sz="15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6">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6">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6">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6">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6">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7"/>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28"/>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3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2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30"/>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39" name="Shape 739"/>
        <p:cNvGrpSpPr/>
        <p:nvPr/>
      </p:nvGrpSpPr>
      <p:grpSpPr>
        <a:xfrm>
          <a:off x="0" y="0"/>
          <a:ext cx="0" cy="0"/>
          <a:chOff x="0" y="0"/>
          <a:chExt cx="0" cy="0"/>
        </a:xfrm>
      </p:grpSpPr>
      <p:sp>
        <p:nvSpPr>
          <p:cNvPr id="740" name="Google Shape;740;p10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Correlated Equilibrium</a:t>
            </a:r>
            <a:endParaRPr b="0" sz="4400" strike="noStrike">
              <a:latin typeface="Arial"/>
              <a:ea typeface="Arial"/>
              <a:cs typeface="Arial"/>
              <a:sym typeface="Arial"/>
            </a:endParaRPr>
          </a:p>
        </p:txBody>
      </p:sp>
      <p:sp>
        <p:nvSpPr>
          <p:cNvPr id="741" name="Google Shape;741;p100"/>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i="1" lang="en-US" sz="3200" strike="noStrike">
                <a:latin typeface="Arial"/>
                <a:ea typeface="Arial"/>
                <a:cs typeface="Arial"/>
                <a:sym typeface="Arial"/>
              </a:rPr>
              <a:t>D</a:t>
            </a:r>
            <a:r>
              <a:rPr b="1" baseline="-25000" i="1" lang="en-US" sz="3200" strike="noStrike">
                <a:latin typeface="Arial"/>
                <a:ea typeface="Arial"/>
                <a:cs typeface="Arial"/>
                <a:sym typeface="Arial"/>
              </a:rPr>
              <a:t>1 </a:t>
            </a:r>
            <a:r>
              <a:rPr b="1" i="1" lang="en-US" sz="3200" strike="noStrike">
                <a:latin typeface="Arial"/>
                <a:ea typeface="Arial"/>
                <a:cs typeface="Arial"/>
                <a:sym typeface="Arial"/>
              </a:rPr>
              <a:t>= </a:t>
            </a:r>
            <a:r>
              <a:rPr b="1" i="1" lang="en-US" sz="3200">
                <a:solidFill>
                  <a:schemeClr val="dk1"/>
                </a:solidFill>
              </a:rPr>
              <a:t>{d, h}, D</a:t>
            </a:r>
            <a:r>
              <a:rPr b="1" baseline="-25000" i="1" lang="en-US" sz="3200">
                <a:solidFill>
                  <a:schemeClr val="dk1"/>
                </a:solidFill>
              </a:rPr>
              <a:t>2 </a:t>
            </a:r>
            <a:r>
              <a:rPr b="1" i="1" lang="en-US" sz="3200">
                <a:solidFill>
                  <a:schemeClr val="dk1"/>
                </a:solidFill>
              </a:rPr>
              <a:t>= {d, h}</a:t>
            </a:r>
            <a:r>
              <a:rPr b="0" lang="en-US" sz="3200" strike="noStrike">
                <a:latin typeface="Arial"/>
                <a:ea typeface="Arial"/>
                <a:cs typeface="Arial"/>
                <a:sym typeface="Arial"/>
              </a:rPr>
              <a:t> </a:t>
            </a:r>
            <a:endParaRPr b="0" sz="3200" strike="noStrike">
              <a:latin typeface="Arial"/>
              <a:ea typeface="Arial"/>
              <a:cs typeface="Arial"/>
              <a:sym typeface="Arial"/>
            </a:endParaRPr>
          </a:p>
          <a:p>
            <a:pPr indent="0" lvl="0" marL="457200" marR="0" rtl="0" algn="l">
              <a:spcBef>
                <a:spcPts val="1417"/>
              </a:spcBef>
              <a:spcAft>
                <a:spcPts val="0"/>
              </a:spcAft>
              <a:buNone/>
            </a:pPr>
            <a:r>
              <a:rPr b="1" i="1" lang="en-US" sz="3200" strike="noStrike">
                <a:latin typeface="Arial"/>
                <a:ea typeface="Arial"/>
                <a:cs typeface="Arial"/>
                <a:sym typeface="Arial"/>
              </a:rPr>
              <a:t>v</a:t>
            </a:r>
            <a:r>
              <a:rPr b="1" baseline="-25000" i="1" lang="en-US" sz="3200" strike="noStrike">
                <a:latin typeface="Arial"/>
                <a:ea typeface="Arial"/>
                <a:cs typeface="Arial"/>
                <a:sym typeface="Arial"/>
              </a:rPr>
              <a:t>1 </a:t>
            </a:r>
            <a:r>
              <a:rPr b="1" i="1" lang="en-US" sz="3200" strike="noStrike">
                <a:latin typeface="Arial"/>
                <a:ea typeface="Arial"/>
                <a:cs typeface="Arial"/>
                <a:sym typeface="Arial"/>
              </a:rPr>
              <a:t>= </a:t>
            </a:r>
            <a:r>
              <a:rPr b="1" i="1" lang="en-US" sz="3200">
                <a:solidFill>
                  <a:schemeClr val="dk1"/>
                </a:solidFill>
              </a:rPr>
              <a:t>[⅔, ⅓], v</a:t>
            </a:r>
            <a:r>
              <a:rPr b="1" baseline="-25000" i="1" lang="en-US" sz="3200">
                <a:solidFill>
                  <a:schemeClr val="dk1"/>
                </a:solidFill>
              </a:rPr>
              <a:t>2 </a:t>
            </a:r>
            <a:r>
              <a:rPr b="1" i="1" lang="en-US" sz="3200">
                <a:solidFill>
                  <a:schemeClr val="dk1"/>
                </a:solidFill>
              </a:rPr>
              <a:t>= [⅔, ⅓]</a:t>
            </a:r>
            <a:endParaRPr b="0" sz="3200" strike="noStrike">
              <a:latin typeface="Arial"/>
              <a:ea typeface="Arial"/>
              <a:cs typeface="Arial"/>
              <a:sym typeface="Arial"/>
            </a:endParaRPr>
          </a:p>
          <a:p>
            <a:pPr indent="0" lvl="0" marL="457200" marR="0" rtl="0" algn="l">
              <a:spcBef>
                <a:spcPts val="1417"/>
              </a:spcBef>
              <a:spcAft>
                <a:spcPts val="0"/>
              </a:spcAft>
              <a:buNone/>
            </a:pPr>
            <a:r>
              <a:rPr b="1" i="1" lang="en-US" sz="3200" strike="noStrike">
                <a:latin typeface="Arial"/>
                <a:ea typeface="Arial"/>
                <a:cs typeface="Arial"/>
                <a:sym typeface="Arial"/>
              </a:rPr>
              <a:t>π =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1" marL="864000" marR="0" rtl="0" algn="l">
              <a:spcBef>
                <a:spcPts val="1417"/>
              </a:spcBef>
              <a:spcAft>
                <a:spcPts val="0"/>
              </a:spcAft>
              <a:buClr>
                <a:srgbClr val="000000"/>
              </a:buClr>
              <a:buSzPts val="1440"/>
              <a:buFont typeface="Noto Sans Symbols"/>
              <a:buNone/>
            </a:pPr>
            <a:r>
              <a:t/>
            </a:r>
            <a:endParaRPr b="0" i="0" sz="3200" u="none" cap="none" strike="noStrike">
              <a:latin typeface="Arial"/>
              <a:ea typeface="Arial"/>
              <a:cs typeface="Arial"/>
              <a:sym typeface="Arial"/>
            </a:endParaRPr>
          </a:p>
        </p:txBody>
      </p:sp>
      <p:graphicFrame>
        <p:nvGraphicFramePr>
          <p:cNvPr id="742" name="Google Shape;742;p100"/>
          <p:cNvGraphicFramePr/>
          <p:nvPr/>
        </p:nvGraphicFramePr>
        <p:xfrm>
          <a:off x="2091240" y="3368520"/>
          <a:ext cx="3000000" cy="3000000"/>
        </p:xfrm>
        <a:graphic>
          <a:graphicData uri="http://schemas.openxmlformats.org/drawingml/2006/table">
            <a:tbl>
              <a:tblPr>
                <a:noFill/>
                <a:tableStyleId>{81E6E6BC-8036-4F82-BD76-155D14E6A562}</a:tableStyleId>
              </a:tblPr>
              <a:tblGrid>
                <a:gridCol w="883450"/>
                <a:gridCol w="883450"/>
                <a:gridCol w="883450"/>
              </a:tblGrid>
              <a:tr h="565200">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1800"/>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r>
              <a:tr h="565200">
                <a:tc>
                  <a:txBody>
                    <a:bodyPr/>
                    <a:lstStyle/>
                    <a:p>
                      <a:pPr indent="0" lvl="0" marL="0" marR="0" rtl="0" algn="ctr">
                        <a:spcBef>
                          <a:spcPts val="0"/>
                        </a:spcBef>
                        <a:spcAft>
                          <a:spcPts val="0"/>
                        </a:spcAft>
                        <a:buNone/>
                      </a:pPr>
                      <a:r>
                        <a:rPr b="1" i="1" lang="en-US" sz="1800"/>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1/3</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1/3</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565550">
                <a:tc>
                  <a:txBody>
                    <a:bodyPr/>
                    <a:lstStyle/>
                    <a:p>
                      <a:pPr indent="0" lvl="0" marL="0" marR="0" rtl="0" algn="ctr">
                        <a:spcBef>
                          <a:spcPts val="0"/>
                        </a:spcBef>
                        <a:spcAft>
                          <a:spcPts val="0"/>
                        </a:spcAft>
                        <a:buNone/>
                      </a:pPr>
                      <a:r>
                        <a:rPr b="1" i="1" lang="en-US" sz="1800"/>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1/3</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0</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
        <p:nvSpPr>
          <p:cNvPr id="743" name="Google Shape;743;p100"/>
          <p:cNvSpPr/>
          <p:nvPr/>
        </p:nvSpPr>
        <p:spPr>
          <a:xfrm>
            <a:off x="1620000" y="3240000"/>
            <a:ext cx="360000" cy="1980000"/>
          </a:xfrm>
          <a:custGeom>
            <a:rect b="b" l="l" r="r" t="t"/>
            <a:pathLst>
              <a:path extrusionOk="0" h="5502" w="1002">
                <a:moveTo>
                  <a:pt x="1001" y="0"/>
                </a:moveTo>
                <a:cubicBezTo>
                  <a:pt x="750" y="0"/>
                  <a:pt x="500" y="229"/>
                  <a:pt x="500" y="458"/>
                </a:cubicBezTo>
                <a:lnTo>
                  <a:pt x="500" y="2292"/>
                </a:lnTo>
                <a:cubicBezTo>
                  <a:pt x="500" y="2521"/>
                  <a:pt x="250" y="2750"/>
                  <a:pt x="0" y="2750"/>
                </a:cubicBezTo>
                <a:cubicBezTo>
                  <a:pt x="250" y="2750"/>
                  <a:pt x="500" y="2979"/>
                  <a:pt x="500" y="3208"/>
                </a:cubicBezTo>
                <a:lnTo>
                  <a:pt x="500" y="5042"/>
                </a:lnTo>
                <a:cubicBezTo>
                  <a:pt x="500" y="5271"/>
                  <a:pt x="750" y="5501"/>
                  <a:pt x="1001" y="5501"/>
                </a:cubicBezTo>
              </a:path>
            </a:pathLst>
          </a:custGeom>
          <a:noFill/>
          <a:ln cap="flat" cmpd="sng" w="36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744" name="Google Shape;744;p100"/>
          <p:cNvGraphicFramePr/>
          <p:nvPr/>
        </p:nvGraphicFramePr>
        <p:xfrm>
          <a:off x="6067800" y="3300840"/>
          <a:ext cx="3000000" cy="3000000"/>
        </p:xfrm>
        <a:graphic>
          <a:graphicData uri="http://schemas.openxmlformats.org/drawingml/2006/table">
            <a:tbl>
              <a:tblPr>
                <a:noFill/>
                <a:tableStyleId>{81E6E6BC-8036-4F82-BD76-155D14E6A562}</a:tableStyleId>
              </a:tblPr>
              <a:tblGrid>
                <a:gridCol w="566650"/>
                <a:gridCol w="565925"/>
              </a:tblGrid>
              <a:tr h="410050">
                <a:tc>
                  <a:txBody>
                    <a:bodyPr/>
                    <a:lstStyle/>
                    <a:p>
                      <a:pPr indent="0" lvl="0" marL="0" marR="0" rtl="0" algn="ctr">
                        <a:spcBef>
                          <a:spcPts val="0"/>
                        </a:spcBef>
                        <a:spcAft>
                          <a:spcPts val="0"/>
                        </a:spcAft>
                        <a:buNone/>
                      </a:pPr>
                      <a:r>
                        <a:rPr b="1" i="1" lang="en-US" sz="1800" u="none" cap="none" strike="noStrike">
                          <a:solidFill>
                            <a:srgbClr val="FF0000"/>
                          </a:solidFill>
                          <a:latin typeface="Arial"/>
                          <a:ea typeface="Arial"/>
                          <a:cs typeface="Arial"/>
                          <a:sym typeface="Arial"/>
                        </a:rPr>
                        <a:t>D</a:t>
                      </a:r>
                      <a:r>
                        <a:rPr b="1" baseline="-25000" i="1" lang="en-US" sz="1800" u="none" cap="none" strike="noStrike">
                          <a:solidFill>
                            <a:srgbClr val="FF0000"/>
                          </a:solidFill>
                          <a:latin typeface="Arial"/>
                          <a:ea typeface="Arial"/>
                          <a:cs typeface="Arial"/>
                          <a:sym typeface="Arial"/>
                        </a:rPr>
                        <a:t>1</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solidFill>
                            <a:srgbClr val="FF0000"/>
                          </a:solidFill>
                          <a:latin typeface="Arial"/>
                          <a:ea typeface="Arial"/>
                          <a:cs typeface="Arial"/>
                          <a:sym typeface="Arial"/>
                        </a:rPr>
                        <a:t>A</a:t>
                      </a:r>
                      <a:r>
                        <a:rPr b="1" baseline="-25000" i="1" lang="en-US" sz="1800" u="none" cap="none" strike="noStrike">
                          <a:solidFill>
                            <a:srgbClr val="FF0000"/>
                          </a:solidFill>
                          <a:latin typeface="Arial"/>
                          <a:ea typeface="Arial"/>
                          <a:cs typeface="Arial"/>
                          <a:sym typeface="Arial"/>
                        </a:rPr>
                        <a:t>1</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356050">
                <a:tc>
                  <a:txBody>
                    <a:bodyPr/>
                    <a:lstStyle/>
                    <a:p>
                      <a:pPr indent="0" lvl="0" marL="0" marR="0" rtl="0" algn="ctr">
                        <a:spcBef>
                          <a:spcPts val="0"/>
                        </a:spcBef>
                        <a:spcAft>
                          <a:spcPts val="0"/>
                        </a:spcAft>
                        <a:buNone/>
                      </a:pPr>
                      <a:r>
                        <a:rPr b="1" i="1" lang="en-US" sz="1800"/>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56050">
                <a:tc>
                  <a:txBody>
                    <a:bodyPr/>
                    <a:lstStyle/>
                    <a:p>
                      <a:pPr indent="0" lvl="0" marL="0" marR="0" rtl="0" algn="ctr">
                        <a:spcBef>
                          <a:spcPts val="0"/>
                        </a:spcBef>
                        <a:spcAft>
                          <a:spcPts val="0"/>
                        </a:spcAft>
                        <a:buNone/>
                      </a:pPr>
                      <a:r>
                        <a:rPr b="1" i="1" lang="en-US" sz="1800"/>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
        <p:nvSpPr>
          <p:cNvPr id="745" name="Google Shape;745;p100"/>
          <p:cNvSpPr/>
          <p:nvPr/>
        </p:nvSpPr>
        <p:spPr>
          <a:xfrm>
            <a:off x="5765760" y="3217320"/>
            <a:ext cx="230760" cy="1282680"/>
          </a:xfrm>
          <a:custGeom>
            <a:rect b="b" l="l" r="r" t="t"/>
            <a:pathLst>
              <a:path extrusionOk="0" h="3565" w="643">
                <a:moveTo>
                  <a:pt x="642" y="0"/>
                </a:moveTo>
                <a:cubicBezTo>
                  <a:pt x="481" y="0"/>
                  <a:pt x="321" y="148"/>
                  <a:pt x="321" y="297"/>
                </a:cubicBezTo>
                <a:lnTo>
                  <a:pt x="321" y="1485"/>
                </a:lnTo>
                <a:cubicBezTo>
                  <a:pt x="321" y="1633"/>
                  <a:pt x="160" y="1782"/>
                  <a:pt x="0" y="1782"/>
                </a:cubicBezTo>
                <a:cubicBezTo>
                  <a:pt x="160" y="1782"/>
                  <a:pt x="321" y="1930"/>
                  <a:pt x="321" y="2079"/>
                </a:cubicBezTo>
                <a:lnTo>
                  <a:pt x="321" y="3267"/>
                </a:lnTo>
                <a:cubicBezTo>
                  <a:pt x="321" y="3415"/>
                  <a:pt x="481" y="3564"/>
                  <a:pt x="642" y="3564"/>
                </a:cubicBezTo>
              </a:path>
            </a:pathLst>
          </a:custGeom>
          <a:noFill/>
          <a:ln cap="flat" cmpd="sng" w="36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6" name="Google Shape;746;p100"/>
          <p:cNvSpPr txBox="1"/>
          <p:nvPr/>
        </p:nvSpPr>
        <p:spPr>
          <a:xfrm>
            <a:off x="5071800" y="3175200"/>
            <a:ext cx="972000" cy="1098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400" strike="noStrike">
                <a:latin typeface="Arial"/>
                <a:ea typeface="Arial"/>
                <a:cs typeface="Arial"/>
                <a:sym typeface="Arial"/>
              </a:rPr>
              <a:t>σ</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a:t>
            </a:r>
            <a:endParaRPr b="0" sz="2400" strike="noStrike">
              <a:latin typeface="Arial"/>
              <a:ea typeface="Arial"/>
              <a:cs typeface="Arial"/>
              <a:sym typeface="Arial"/>
            </a:endParaRPr>
          </a:p>
        </p:txBody>
      </p:sp>
      <p:graphicFrame>
        <p:nvGraphicFramePr>
          <p:cNvPr id="747" name="Google Shape;747;p100"/>
          <p:cNvGraphicFramePr/>
          <p:nvPr/>
        </p:nvGraphicFramePr>
        <p:xfrm>
          <a:off x="7002720" y="5453280"/>
          <a:ext cx="3000000" cy="3000000"/>
        </p:xfrm>
        <a:graphic>
          <a:graphicData uri="http://schemas.openxmlformats.org/drawingml/2006/table">
            <a:tbl>
              <a:tblPr>
                <a:noFill/>
                <a:tableStyleId>{81E6E6BC-8036-4F82-BD76-155D14E6A562}</a:tableStyleId>
              </a:tblPr>
              <a:tblGrid>
                <a:gridCol w="961200"/>
                <a:gridCol w="961200"/>
                <a:gridCol w="961550"/>
              </a:tblGrid>
              <a:tr h="625325">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r>
              <a:tr h="625325">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3,3</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1,5</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r h="626750">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5,1 </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-2,-2</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bl>
          </a:graphicData>
        </a:graphic>
      </p:graphicFrame>
      <p:graphicFrame>
        <p:nvGraphicFramePr>
          <p:cNvPr id="748" name="Google Shape;748;p100"/>
          <p:cNvGraphicFramePr/>
          <p:nvPr/>
        </p:nvGraphicFramePr>
        <p:xfrm>
          <a:off x="8636400" y="3300840"/>
          <a:ext cx="3000000" cy="3000000"/>
        </p:xfrm>
        <a:graphic>
          <a:graphicData uri="http://schemas.openxmlformats.org/drawingml/2006/table">
            <a:tbl>
              <a:tblPr>
                <a:noFill/>
                <a:tableStyleId>{81E6E6BC-8036-4F82-BD76-155D14E6A562}</a:tableStyleId>
              </a:tblPr>
              <a:tblGrid>
                <a:gridCol w="566650"/>
                <a:gridCol w="565925"/>
              </a:tblGrid>
              <a:tr h="410050">
                <a:tc>
                  <a:txBody>
                    <a:bodyPr/>
                    <a:lstStyle/>
                    <a:p>
                      <a:pPr indent="0" lvl="0" marL="0" marR="0" rtl="0" algn="ctr">
                        <a:spcBef>
                          <a:spcPts val="0"/>
                        </a:spcBef>
                        <a:spcAft>
                          <a:spcPts val="0"/>
                        </a:spcAft>
                        <a:buNone/>
                      </a:pPr>
                      <a:r>
                        <a:rPr b="1" i="1" lang="en-US" sz="1800" u="none" cap="none" strike="noStrike">
                          <a:solidFill>
                            <a:srgbClr val="FF0000"/>
                          </a:solidFill>
                          <a:latin typeface="Arial"/>
                          <a:ea typeface="Arial"/>
                          <a:cs typeface="Arial"/>
                          <a:sym typeface="Arial"/>
                        </a:rPr>
                        <a:t>D</a:t>
                      </a:r>
                      <a:r>
                        <a:rPr b="1" baseline="-25000" i="1" lang="en-US" sz="1800" u="none" cap="none" strike="noStrike">
                          <a:solidFill>
                            <a:srgbClr val="FF0000"/>
                          </a:solidFill>
                          <a:latin typeface="Arial"/>
                          <a:ea typeface="Arial"/>
                          <a:cs typeface="Arial"/>
                          <a:sym typeface="Arial"/>
                        </a:rPr>
                        <a:t>1</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solidFill>
                            <a:srgbClr val="FF0000"/>
                          </a:solidFill>
                          <a:latin typeface="Arial"/>
                          <a:ea typeface="Arial"/>
                          <a:cs typeface="Arial"/>
                          <a:sym typeface="Arial"/>
                        </a:rPr>
                        <a:t>A</a:t>
                      </a:r>
                      <a:r>
                        <a:rPr b="1" baseline="-25000" i="1" lang="en-US" sz="1800" u="none" cap="none" strike="noStrike">
                          <a:solidFill>
                            <a:srgbClr val="FF0000"/>
                          </a:solidFill>
                          <a:latin typeface="Arial"/>
                          <a:ea typeface="Arial"/>
                          <a:cs typeface="Arial"/>
                          <a:sym typeface="Arial"/>
                        </a:rPr>
                        <a:t>1</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356050">
                <a:tc>
                  <a:txBody>
                    <a:bodyPr/>
                    <a:lstStyle/>
                    <a:p>
                      <a:pPr indent="0" lvl="0" marL="0" marR="0" rtl="0" algn="ctr">
                        <a:spcBef>
                          <a:spcPts val="0"/>
                        </a:spcBef>
                        <a:spcAft>
                          <a:spcPts val="0"/>
                        </a:spcAft>
                        <a:buNone/>
                      </a:pPr>
                      <a:r>
                        <a:rPr b="1" i="1" lang="en-US" sz="1800"/>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solidFill>
                            <a:srgbClr val="FF00CC"/>
                          </a:solidFill>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356050">
                <a:tc>
                  <a:txBody>
                    <a:bodyPr/>
                    <a:lstStyle/>
                    <a:p>
                      <a:pPr indent="0" lvl="0" marL="0" marR="0" rtl="0" algn="ctr">
                        <a:spcBef>
                          <a:spcPts val="0"/>
                        </a:spcBef>
                        <a:spcAft>
                          <a:spcPts val="0"/>
                        </a:spcAft>
                        <a:buNone/>
                      </a:pPr>
                      <a:r>
                        <a:rPr b="1" i="1" lang="en-US" sz="1800"/>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
        <p:nvSpPr>
          <p:cNvPr id="749" name="Google Shape;749;p100"/>
          <p:cNvSpPr/>
          <p:nvPr/>
        </p:nvSpPr>
        <p:spPr>
          <a:xfrm>
            <a:off x="8334360" y="3217320"/>
            <a:ext cx="230760" cy="1282678"/>
          </a:xfrm>
          <a:custGeom>
            <a:rect b="b" l="l" r="r" t="t"/>
            <a:pathLst>
              <a:path extrusionOk="0" h="3565" w="643">
                <a:moveTo>
                  <a:pt x="642" y="0"/>
                </a:moveTo>
                <a:cubicBezTo>
                  <a:pt x="481" y="0"/>
                  <a:pt x="321" y="148"/>
                  <a:pt x="321" y="297"/>
                </a:cubicBezTo>
                <a:lnTo>
                  <a:pt x="321" y="1485"/>
                </a:lnTo>
                <a:cubicBezTo>
                  <a:pt x="321" y="1633"/>
                  <a:pt x="160" y="1782"/>
                  <a:pt x="0" y="1782"/>
                </a:cubicBezTo>
                <a:cubicBezTo>
                  <a:pt x="160" y="1782"/>
                  <a:pt x="321" y="1930"/>
                  <a:pt x="321" y="2079"/>
                </a:cubicBezTo>
                <a:lnTo>
                  <a:pt x="321" y="3267"/>
                </a:lnTo>
                <a:cubicBezTo>
                  <a:pt x="321" y="3415"/>
                  <a:pt x="481" y="3564"/>
                  <a:pt x="642" y="3564"/>
                </a:cubicBezTo>
              </a:path>
            </a:pathLst>
          </a:custGeom>
          <a:noFill/>
          <a:ln cap="flat" cmpd="sng" w="36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0" name="Google Shape;750;p100"/>
          <p:cNvSpPr txBox="1"/>
          <p:nvPr/>
        </p:nvSpPr>
        <p:spPr>
          <a:xfrm>
            <a:off x="7564200" y="3175200"/>
            <a:ext cx="900000" cy="10986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400" strike="noStrike">
                <a:latin typeface="Arial"/>
                <a:ea typeface="Arial"/>
                <a:cs typeface="Arial"/>
                <a:sym typeface="Arial"/>
              </a:rPr>
              <a:t>σ'</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a:t>
            </a:r>
            <a:endParaRPr b="0" sz="2400" strike="noStrike">
              <a:latin typeface="Arial"/>
              <a:ea typeface="Arial"/>
              <a:cs typeface="Arial"/>
              <a:sym typeface="Arial"/>
            </a:endParaRPr>
          </a:p>
        </p:txBody>
      </p:sp>
      <p:sp>
        <p:nvSpPr>
          <p:cNvPr id="751" name="Google Shape;751;p100"/>
          <p:cNvSpPr txBox="1"/>
          <p:nvPr/>
        </p:nvSpPr>
        <p:spPr>
          <a:xfrm>
            <a:off x="684000" y="5760000"/>
            <a:ext cx="5796000" cy="19666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400" strike="noStrike">
                <a:latin typeface="Arial"/>
                <a:ea typeface="Arial"/>
                <a:cs typeface="Arial"/>
                <a:sym typeface="Arial"/>
              </a:rPr>
              <a:t>u(σ</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 =1/3 * 3 + 1/3 * 1 + 1/3 * 5 = 3</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u(σ</a:t>
            </a:r>
            <a:r>
              <a:rPr b="1" i="1" lang="en-US" sz="2400"/>
              <a:t>’</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)=1/3 * 5 + 1/3 * -2 + 1/3 * 5 = 8/3</a:t>
            </a:r>
            <a:endParaRPr b="0" sz="2400" strike="noStrike">
              <a:latin typeface="Arial"/>
              <a:ea typeface="Arial"/>
              <a:cs typeface="Arial"/>
              <a:sym typeface="Arial"/>
            </a:endParaRPr>
          </a:p>
          <a:p>
            <a:pPr indent="0" lvl="0" marL="0" marR="0" rtl="0" algn="l">
              <a:spcBef>
                <a:spcPts val="0"/>
              </a:spcBef>
              <a:spcAft>
                <a:spcPts val="0"/>
              </a:spcAft>
              <a:buNone/>
            </a:pPr>
            <a:r>
              <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1</a:t>
            </a:r>
            <a:r>
              <a:rPr b="0" lang="en-US" sz="2400" strike="noStrike">
                <a:latin typeface="Arial"/>
                <a:ea typeface="Arial"/>
                <a:cs typeface="Arial"/>
                <a:sym typeface="Arial"/>
              </a:rPr>
              <a:t> should </a:t>
            </a:r>
            <a:r>
              <a:rPr b="1" lang="en-US" sz="2400" u="sng" strike="noStrike">
                <a:solidFill>
                  <a:srgbClr val="FF0000"/>
                </a:solidFill>
                <a:latin typeface="Arial"/>
                <a:ea typeface="Arial"/>
                <a:cs typeface="Arial"/>
                <a:sym typeface="Arial"/>
              </a:rPr>
              <a:t>not</a:t>
            </a:r>
            <a:r>
              <a:rPr b="0" lang="en-US" sz="2400" strike="noStrike">
                <a:latin typeface="Arial"/>
                <a:ea typeface="Arial"/>
                <a:cs typeface="Arial"/>
                <a:sym typeface="Arial"/>
              </a:rPr>
              <a:t> deviate to </a:t>
            </a:r>
            <a:r>
              <a:rPr b="1" i="1" lang="en-US" sz="2400" strike="noStrike">
                <a:latin typeface="Arial"/>
                <a:ea typeface="Arial"/>
                <a:cs typeface="Arial"/>
                <a:sym typeface="Arial"/>
              </a:rPr>
              <a:t>H</a:t>
            </a:r>
            <a:r>
              <a:rPr b="0" lang="en-US" sz="2400" strike="noStrike">
                <a:latin typeface="Arial"/>
                <a:ea typeface="Arial"/>
                <a:cs typeface="Arial"/>
                <a:sym typeface="Arial"/>
              </a:rPr>
              <a:t>!</a:t>
            </a:r>
            <a:endParaRPr b="0" sz="2400" strike="noStrike">
              <a:latin typeface="Arial"/>
              <a:ea typeface="Arial"/>
              <a:cs typeface="Arial"/>
              <a:sym typeface="Arial"/>
            </a:endParaRPr>
          </a:p>
        </p:txBody>
      </p:sp>
      <p:sp>
        <p:nvSpPr>
          <p:cNvPr id="752" name="Google Shape;752;p100"/>
          <p:cNvSpPr/>
          <p:nvPr/>
        </p:nvSpPr>
        <p:spPr>
          <a:xfrm>
            <a:off x="7560000" y="1620000"/>
            <a:ext cx="563100" cy="756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1500"/>
              <a:t>d</a:t>
            </a:r>
            <a:r>
              <a:rPr b="0" lang="en-US" sz="1500" strike="noStrike">
                <a:latin typeface="Arial"/>
                <a:ea typeface="Arial"/>
                <a:cs typeface="Arial"/>
                <a:sym typeface="Arial"/>
              </a:rPr>
              <a:t>, </a:t>
            </a:r>
            <a:r>
              <a:rPr lang="en-US" sz="1500"/>
              <a:t>d</a:t>
            </a:r>
            <a:endParaRPr b="0" sz="1500" strike="noStrike">
              <a:latin typeface="Arial"/>
              <a:ea typeface="Arial"/>
              <a:cs typeface="Arial"/>
              <a:sym typeface="Arial"/>
            </a:endParaRPr>
          </a:p>
        </p:txBody>
      </p:sp>
      <p:sp>
        <p:nvSpPr>
          <p:cNvPr id="753" name="Google Shape;753;p100"/>
          <p:cNvSpPr/>
          <p:nvPr/>
        </p:nvSpPr>
        <p:spPr>
          <a:xfrm>
            <a:off x="8190720" y="1620000"/>
            <a:ext cx="563400" cy="756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1500"/>
              <a:t>h</a:t>
            </a:r>
            <a:r>
              <a:rPr b="0" lang="en-US" sz="1500" strike="noStrike">
                <a:latin typeface="Arial"/>
                <a:ea typeface="Arial"/>
                <a:cs typeface="Arial"/>
                <a:sym typeface="Arial"/>
              </a:rPr>
              <a:t>, </a:t>
            </a:r>
            <a:r>
              <a:rPr lang="en-US" sz="1500"/>
              <a:t>d</a:t>
            </a:r>
            <a:endParaRPr b="0" sz="1500" strike="noStrike">
              <a:latin typeface="Arial"/>
              <a:ea typeface="Arial"/>
              <a:cs typeface="Arial"/>
              <a:sym typeface="Arial"/>
            </a:endParaRPr>
          </a:p>
        </p:txBody>
      </p:sp>
      <p:sp>
        <p:nvSpPr>
          <p:cNvPr id="754" name="Google Shape;754;p100"/>
          <p:cNvSpPr/>
          <p:nvPr/>
        </p:nvSpPr>
        <p:spPr>
          <a:xfrm>
            <a:off x="8832960" y="1620000"/>
            <a:ext cx="563100" cy="756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1500"/>
              <a:t>d</a:t>
            </a:r>
            <a:r>
              <a:rPr b="0" lang="en-US" sz="1500" strike="noStrike">
                <a:latin typeface="Arial"/>
                <a:ea typeface="Arial"/>
                <a:cs typeface="Arial"/>
                <a:sym typeface="Arial"/>
              </a:rPr>
              <a:t>, </a:t>
            </a:r>
            <a:r>
              <a:rPr lang="en-US" sz="1500"/>
              <a:t>h</a:t>
            </a:r>
            <a:endParaRPr b="0" sz="15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48"/>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49"/>
                                        </p:tgtEl>
                                        <p:attrNameLst>
                                          <p:attrName>style.visibility</p:attrName>
                                        </p:attrNameLst>
                                      </p:cBhvr>
                                      <p:to>
                                        <p:strVal val="visible"/>
                                      </p:to>
                                    </p:set>
                                  </p:childTnLst>
                                </p:cTn>
                              </p:par>
                              <p:par>
                                <p:cTn fill="hold" nodeType="withEffect" presetClass="entr" presetID="1" presetSubtype="0">
                                  <p:stCondLst>
                                    <p:cond delay="0"/>
                                  </p:stCondLst>
                                  <p:childTnLst>
                                    <p:set>
                                      <p:cBhvr>
                                        <p:cTn dur="1" fill="hold">
                                          <p:stCondLst>
                                            <p:cond delay="0"/>
                                          </p:stCondLst>
                                        </p:cTn>
                                        <p:tgtEl>
                                          <p:spTgt spid="750"/>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1">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1">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1">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51">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58" name="Shape 758"/>
        <p:cNvGrpSpPr/>
        <p:nvPr/>
      </p:nvGrpSpPr>
      <p:grpSpPr>
        <a:xfrm>
          <a:off x="0" y="0"/>
          <a:ext cx="0" cy="0"/>
          <a:chOff x="0" y="0"/>
          <a:chExt cx="0" cy="0"/>
        </a:xfrm>
      </p:grpSpPr>
      <p:sp>
        <p:nvSpPr>
          <p:cNvPr id="759" name="Google Shape;759;p10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Correlated Equilibrium</a:t>
            </a:r>
            <a:endParaRPr b="0" sz="4400" strike="noStrike">
              <a:latin typeface="Arial"/>
              <a:ea typeface="Arial"/>
              <a:cs typeface="Arial"/>
              <a:sym typeface="Arial"/>
            </a:endParaRPr>
          </a:p>
        </p:txBody>
      </p:sp>
      <p:sp>
        <p:nvSpPr>
          <p:cNvPr id="760" name="Google Shape;760;p101"/>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i="1" lang="en-US" sz="3200" strike="noStrike">
                <a:latin typeface="Arial"/>
                <a:ea typeface="Arial"/>
                <a:cs typeface="Arial"/>
                <a:sym typeface="Arial"/>
              </a:rPr>
              <a:t>D</a:t>
            </a:r>
            <a:r>
              <a:rPr b="1" baseline="-25000" i="1" lang="en-US" sz="3200" strike="noStrike">
                <a:latin typeface="Arial"/>
                <a:ea typeface="Arial"/>
                <a:cs typeface="Arial"/>
                <a:sym typeface="Arial"/>
              </a:rPr>
              <a:t>1 </a:t>
            </a:r>
            <a:r>
              <a:rPr b="1" i="1" lang="en-US" sz="3200" strike="noStrike">
                <a:latin typeface="Arial"/>
                <a:ea typeface="Arial"/>
                <a:cs typeface="Arial"/>
                <a:sym typeface="Arial"/>
              </a:rPr>
              <a:t>= </a:t>
            </a:r>
            <a:r>
              <a:rPr b="1" i="1" lang="en-US" sz="3200">
                <a:solidFill>
                  <a:schemeClr val="dk1"/>
                </a:solidFill>
              </a:rPr>
              <a:t>{d, h}, D</a:t>
            </a:r>
            <a:r>
              <a:rPr b="1" baseline="-25000" i="1" lang="en-US" sz="3200">
                <a:solidFill>
                  <a:schemeClr val="dk1"/>
                </a:solidFill>
              </a:rPr>
              <a:t>2 </a:t>
            </a:r>
            <a:r>
              <a:rPr b="1" i="1" lang="en-US" sz="3200">
                <a:solidFill>
                  <a:schemeClr val="dk1"/>
                </a:solidFill>
              </a:rPr>
              <a:t>= {d, h}</a:t>
            </a:r>
            <a:r>
              <a:rPr lang="en-US" sz="3200">
                <a:solidFill>
                  <a:schemeClr val="dk1"/>
                </a:solidFill>
              </a:rPr>
              <a:t> </a:t>
            </a:r>
            <a:endParaRPr sz="3200">
              <a:solidFill>
                <a:schemeClr val="dk1"/>
              </a:solidFill>
            </a:endParaRPr>
          </a:p>
          <a:p>
            <a:pPr indent="0" lvl="0" marL="457200" rtl="0" algn="l">
              <a:spcBef>
                <a:spcPts val="1417"/>
              </a:spcBef>
              <a:spcAft>
                <a:spcPts val="0"/>
              </a:spcAft>
              <a:buNone/>
            </a:pPr>
            <a:r>
              <a:rPr b="1" i="1" lang="en-US" sz="3200">
                <a:solidFill>
                  <a:schemeClr val="dk1"/>
                </a:solidFill>
              </a:rPr>
              <a:t>v</a:t>
            </a:r>
            <a:r>
              <a:rPr b="1" baseline="-25000" i="1" lang="en-US" sz="3200">
                <a:solidFill>
                  <a:schemeClr val="dk1"/>
                </a:solidFill>
              </a:rPr>
              <a:t>1 </a:t>
            </a:r>
            <a:r>
              <a:rPr b="1" i="1" lang="en-US" sz="3200">
                <a:solidFill>
                  <a:schemeClr val="dk1"/>
                </a:solidFill>
              </a:rPr>
              <a:t>= [⅔, ⅓], v</a:t>
            </a:r>
            <a:r>
              <a:rPr b="1" baseline="-25000" i="1" lang="en-US" sz="3200">
                <a:solidFill>
                  <a:schemeClr val="dk1"/>
                </a:solidFill>
              </a:rPr>
              <a:t>2 </a:t>
            </a:r>
            <a:r>
              <a:rPr b="1" i="1" lang="en-US" sz="3200">
                <a:solidFill>
                  <a:schemeClr val="dk1"/>
                </a:solidFill>
              </a:rPr>
              <a:t>= [⅔, ⅓]</a:t>
            </a:r>
            <a:endParaRPr b="1" i="1" sz="3200"/>
          </a:p>
          <a:p>
            <a:pPr indent="0" lvl="0" marL="457200" marR="0" rtl="0" algn="l">
              <a:spcBef>
                <a:spcPts val="1417"/>
              </a:spcBef>
              <a:spcAft>
                <a:spcPts val="0"/>
              </a:spcAft>
              <a:buNone/>
            </a:pPr>
            <a:r>
              <a:rPr b="1" i="1" lang="en-US" sz="3200" strike="noStrike">
                <a:latin typeface="Arial"/>
                <a:ea typeface="Arial"/>
                <a:cs typeface="Arial"/>
                <a:sym typeface="Arial"/>
              </a:rPr>
              <a:t>π =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1" marL="864000" marR="0" rtl="0" algn="l">
              <a:spcBef>
                <a:spcPts val="1417"/>
              </a:spcBef>
              <a:spcAft>
                <a:spcPts val="0"/>
              </a:spcAft>
              <a:buClr>
                <a:srgbClr val="000000"/>
              </a:buClr>
              <a:buSzPts val="1440"/>
              <a:buFont typeface="Noto Sans Symbols"/>
              <a:buNone/>
            </a:pPr>
            <a:r>
              <a:t/>
            </a:r>
            <a:endParaRPr b="0" i="0" sz="3200" u="none" cap="none" strike="noStrike">
              <a:latin typeface="Arial"/>
              <a:ea typeface="Arial"/>
              <a:cs typeface="Arial"/>
              <a:sym typeface="Arial"/>
            </a:endParaRPr>
          </a:p>
        </p:txBody>
      </p:sp>
      <p:sp>
        <p:nvSpPr>
          <p:cNvPr id="761" name="Google Shape;761;p101"/>
          <p:cNvSpPr/>
          <p:nvPr/>
        </p:nvSpPr>
        <p:spPr>
          <a:xfrm>
            <a:off x="1620000" y="3240000"/>
            <a:ext cx="360000" cy="1980000"/>
          </a:xfrm>
          <a:custGeom>
            <a:rect b="b" l="l" r="r" t="t"/>
            <a:pathLst>
              <a:path extrusionOk="0" h="5502" w="1002">
                <a:moveTo>
                  <a:pt x="1001" y="0"/>
                </a:moveTo>
                <a:cubicBezTo>
                  <a:pt x="750" y="0"/>
                  <a:pt x="500" y="229"/>
                  <a:pt x="500" y="458"/>
                </a:cubicBezTo>
                <a:lnTo>
                  <a:pt x="500" y="2292"/>
                </a:lnTo>
                <a:cubicBezTo>
                  <a:pt x="500" y="2521"/>
                  <a:pt x="250" y="2750"/>
                  <a:pt x="0" y="2750"/>
                </a:cubicBezTo>
                <a:cubicBezTo>
                  <a:pt x="250" y="2750"/>
                  <a:pt x="500" y="2979"/>
                  <a:pt x="500" y="3208"/>
                </a:cubicBezTo>
                <a:lnTo>
                  <a:pt x="500" y="5042"/>
                </a:lnTo>
                <a:cubicBezTo>
                  <a:pt x="500" y="5271"/>
                  <a:pt x="750" y="5501"/>
                  <a:pt x="1001" y="5501"/>
                </a:cubicBezTo>
              </a:path>
            </a:pathLst>
          </a:custGeom>
          <a:noFill/>
          <a:ln cap="flat" cmpd="sng" w="36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762" name="Google Shape;762;p101"/>
          <p:cNvGraphicFramePr/>
          <p:nvPr/>
        </p:nvGraphicFramePr>
        <p:xfrm>
          <a:off x="6582600" y="3368880"/>
          <a:ext cx="3000000" cy="3000000"/>
        </p:xfrm>
        <a:graphic>
          <a:graphicData uri="http://schemas.openxmlformats.org/drawingml/2006/table">
            <a:tbl>
              <a:tblPr>
                <a:noFill/>
                <a:tableStyleId>{81E6E6BC-8036-4F82-BD76-155D14E6A562}</a:tableStyleId>
              </a:tblPr>
              <a:tblGrid>
                <a:gridCol w="883450"/>
                <a:gridCol w="883450"/>
              </a:tblGrid>
              <a:tr h="565200">
                <a:tc>
                  <a:txBody>
                    <a:bodyPr/>
                    <a:lstStyle/>
                    <a:p>
                      <a:pPr indent="0" lvl="0" marL="0" marR="0" rtl="0" algn="ctr">
                        <a:spcBef>
                          <a:spcPts val="0"/>
                        </a:spcBef>
                        <a:spcAft>
                          <a:spcPts val="0"/>
                        </a:spcAft>
                        <a:buNone/>
                      </a:pPr>
                      <a:r>
                        <a:rPr b="1" i="1" lang="en-US" sz="1800" u="none" cap="none" strike="noStrike">
                          <a:solidFill>
                            <a:srgbClr val="FF0000"/>
                          </a:solidFill>
                          <a:latin typeface="Arial"/>
                          <a:ea typeface="Arial"/>
                          <a:cs typeface="Arial"/>
                          <a:sym typeface="Arial"/>
                        </a:rPr>
                        <a:t>D</a:t>
                      </a:r>
                      <a:r>
                        <a:rPr b="1" baseline="-25000" i="1" lang="en-US" sz="1800" u="none" cap="none" strike="noStrike">
                          <a:solidFill>
                            <a:srgbClr val="FF0000"/>
                          </a:solidFill>
                          <a:latin typeface="Arial"/>
                          <a:ea typeface="Arial"/>
                          <a:cs typeface="Arial"/>
                          <a:sym typeface="Arial"/>
                        </a:rPr>
                        <a:t>1</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solidFill>
                            <a:srgbClr val="FF0000"/>
                          </a:solidFill>
                          <a:latin typeface="Arial"/>
                          <a:ea typeface="Arial"/>
                          <a:cs typeface="Arial"/>
                          <a:sym typeface="Arial"/>
                        </a:rPr>
                        <a:t>A</a:t>
                      </a:r>
                      <a:r>
                        <a:rPr b="1" baseline="-25000" i="1" lang="en-US" sz="1800" u="none" cap="none" strike="noStrike">
                          <a:solidFill>
                            <a:srgbClr val="FF0000"/>
                          </a:solidFill>
                          <a:latin typeface="Arial"/>
                          <a:ea typeface="Arial"/>
                          <a:cs typeface="Arial"/>
                          <a:sym typeface="Arial"/>
                        </a:rPr>
                        <a:t>1</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565200">
                <a:tc>
                  <a:txBody>
                    <a:bodyPr/>
                    <a:lstStyle/>
                    <a:p>
                      <a:pPr indent="0" lvl="0" marL="0" marR="0" rtl="0" algn="ctr">
                        <a:spcBef>
                          <a:spcPts val="0"/>
                        </a:spcBef>
                        <a:spcAft>
                          <a:spcPts val="0"/>
                        </a:spcAft>
                        <a:buNone/>
                      </a:pPr>
                      <a:r>
                        <a:rPr b="1" i="1" lang="en-US" sz="1800"/>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565550">
                <a:tc>
                  <a:txBody>
                    <a:bodyPr/>
                    <a:lstStyle/>
                    <a:p>
                      <a:pPr indent="0" lvl="0" marL="0" marR="0" rtl="0" algn="ctr">
                        <a:spcBef>
                          <a:spcPts val="0"/>
                        </a:spcBef>
                        <a:spcAft>
                          <a:spcPts val="0"/>
                        </a:spcAft>
                        <a:buNone/>
                      </a:pPr>
                      <a:r>
                        <a:rPr b="1" i="1" lang="en-US" sz="1800"/>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
        <p:nvSpPr>
          <p:cNvPr id="763" name="Google Shape;763;p101"/>
          <p:cNvSpPr/>
          <p:nvPr/>
        </p:nvSpPr>
        <p:spPr>
          <a:xfrm>
            <a:off x="6111360" y="3240360"/>
            <a:ext cx="360000" cy="1979640"/>
          </a:xfrm>
          <a:custGeom>
            <a:rect b="b" l="l" r="r" t="t"/>
            <a:pathLst>
              <a:path extrusionOk="0" h="5501" w="1002">
                <a:moveTo>
                  <a:pt x="1001" y="0"/>
                </a:moveTo>
                <a:cubicBezTo>
                  <a:pt x="750" y="0"/>
                  <a:pt x="500" y="229"/>
                  <a:pt x="500" y="458"/>
                </a:cubicBezTo>
                <a:lnTo>
                  <a:pt x="500" y="2291"/>
                </a:lnTo>
                <a:cubicBezTo>
                  <a:pt x="500" y="2520"/>
                  <a:pt x="250" y="2750"/>
                  <a:pt x="0" y="2750"/>
                </a:cubicBezTo>
                <a:cubicBezTo>
                  <a:pt x="250" y="2750"/>
                  <a:pt x="500" y="2979"/>
                  <a:pt x="500" y="3208"/>
                </a:cubicBezTo>
                <a:lnTo>
                  <a:pt x="500" y="5041"/>
                </a:lnTo>
                <a:cubicBezTo>
                  <a:pt x="500" y="5270"/>
                  <a:pt x="750" y="5500"/>
                  <a:pt x="1001" y="5500"/>
                </a:cubicBezTo>
              </a:path>
            </a:pathLst>
          </a:custGeom>
          <a:noFill/>
          <a:ln cap="flat" cmpd="sng" w="36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4" name="Google Shape;764;p101"/>
          <p:cNvSpPr txBox="1"/>
          <p:nvPr/>
        </p:nvSpPr>
        <p:spPr>
          <a:xfrm>
            <a:off x="5148000" y="3175200"/>
            <a:ext cx="1080000" cy="6429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3200" strike="noStrike">
                <a:latin typeface="Arial"/>
                <a:ea typeface="Arial"/>
                <a:cs typeface="Arial"/>
                <a:sym typeface="Arial"/>
              </a:rPr>
              <a:t>σ</a:t>
            </a:r>
            <a:r>
              <a:rPr b="1" baseline="-25000" i="1" lang="en-US" sz="3200" strike="noStrike">
                <a:latin typeface="Arial"/>
                <a:ea typeface="Arial"/>
                <a:cs typeface="Arial"/>
                <a:sym typeface="Arial"/>
              </a:rPr>
              <a:t>1</a:t>
            </a:r>
            <a:r>
              <a:rPr b="1" i="1" lang="en-US" sz="3200" strike="noStrike">
                <a:latin typeface="Arial"/>
                <a:ea typeface="Arial"/>
                <a:cs typeface="Arial"/>
                <a:sym typeface="Arial"/>
              </a:rPr>
              <a:t> =</a:t>
            </a:r>
            <a:endParaRPr b="0" sz="3200" strike="noStrike">
              <a:latin typeface="Arial"/>
              <a:ea typeface="Arial"/>
              <a:cs typeface="Arial"/>
              <a:sym typeface="Arial"/>
            </a:endParaRPr>
          </a:p>
        </p:txBody>
      </p:sp>
      <p:graphicFrame>
        <p:nvGraphicFramePr>
          <p:cNvPr id="765" name="Google Shape;765;p101"/>
          <p:cNvGraphicFramePr/>
          <p:nvPr/>
        </p:nvGraphicFramePr>
        <p:xfrm>
          <a:off x="7002720" y="5453280"/>
          <a:ext cx="3000000" cy="3000000"/>
        </p:xfrm>
        <a:graphic>
          <a:graphicData uri="http://schemas.openxmlformats.org/drawingml/2006/table">
            <a:tbl>
              <a:tblPr>
                <a:noFill/>
                <a:tableStyleId>{81E6E6BC-8036-4F82-BD76-155D14E6A562}</a:tableStyleId>
              </a:tblPr>
              <a:tblGrid>
                <a:gridCol w="961200"/>
                <a:gridCol w="961200"/>
                <a:gridCol w="961550"/>
              </a:tblGrid>
              <a:tr h="625325">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r>
              <a:tr h="625325">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3,3</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1,5</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r h="626750">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5,1 </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1" lang="en-US" sz="1800" u="none" cap="none" strike="noStrike">
                          <a:solidFill>
                            <a:srgbClr val="000000"/>
                          </a:solidFill>
                          <a:latin typeface="Arial"/>
                          <a:ea typeface="Arial"/>
                          <a:cs typeface="Arial"/>
                          <a:sym typeface="Arial"/>
                        </a:rPr>
                        <a:t>-2,-2</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bl>
          </a:graphicData>
        </a:graphic>
      </p:graphicFrame>
      <p:graphicFrame>
        <p:nvGraphicFramePr>
          <p:cNvPr id="766" name="Google Shape;766;p101"/>
          <p:cNvGraphicFramePr/>
          <p:nvPr/>
        </p:nvGraphicFramePr>
        <p:xfrm>
          <a:off x="2091600" y="3368880"/>
          <a:ext cx="3000000" cy="3000000"/>
        </p:xfrm>
        <a:graphic>
          <a:graphicData uri="http://schemas.openxmlformats.org/drawingml/2006/table">
            <a:tbl>
              <a:tblPr>
                <a:noFill/>
                <a:tableStyleId>{81E6E6BC-8036-4F82-BD76-155D14E6A562}</a:tableStyleId>
              </a:tblPr>
              <a:tblGrid>
                <a:gridCol w="883450"/>
                <a:gridCol w="883450"/>
                <a:gridCol w="884150"/>
              </a:tblGrid>
              <a:tr h="565200">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1800"/>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r>
              <a:tr h="565200">
                <a:tc>
                  <a:txBody>
                    <a:bodyPr/>
                    <a:lstStyle/>
                    <a:p>
                      <a:pPr indent="0" lvl="0" marL="0" marR="0" rtl="0" algn="ctr">
                        <a:spcBef>
                          <a:spcPts val="0"/>
                        </a:spcBef>
                        <a:spcAft>
                          <a:spcPts val="0"/>
                        </a:spcAft>
                        <a:buNone/>
                      </a:pPr>
                      <a:r>
                        <a:rPr b="1" i="1" lang="en-US" sz="1800"/>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1/3</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1/3</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566275">
                <a:tc>
                  <a:txBody>
                    <a:bodyPr/>
                    <a:lstStyle/>
                    <a:p>
                      <a:pPr indent="0" lvl="0" marL="0" marR="0" rtl="0" algn="ctr">
                        <a:spcBef>
                          <a:spcPts val="0"/>
                        </a:spcBef>
                        <a:spcAft>
                          <a:spcPts val="0"/>
                        </a:spcAft>
                        <a:buNone/>
                      </a:pPr>
                      <a:r>
                        <a:rPr b="1" i="1" lang="en-US" sz="1800"/>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1/3</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0</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
        <p:nvSpPr>
          <p:cNvPr id="767" name="Google Shape;767;p101"/>
          <p:cNvSpPr txBox="1"/>
          <p:nvPr/>
        </p:nvSpPr>
        <p:spPr>
          <a:xfrm>
            <a:off x="684000" y="5760000"/>
            <a:ext cx="5040000" cy="1535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400" strike="noStrike">
                <a:latin typeface="Arial"/>
                <a:ea typeface="Arial"/>
                <a:cs typeface="Arial"/>
                <a:sym typeface="Arial"/>
              </a:rPr>
              <a:t>u</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(D|</a:t>
            </a:r>
            <a:r>
              <a:rPr b="1" i="1" lang="en-US" sz="2400"/>
              <a:t>d</a:t>
            </a:r>
            <a:r>
              <a:rPr b="1" i="1" lang="en-US" sz="2400" strike="noStrike">
                <a:latin typeface="Arial"/>
                <a:ea typeface="Arial"/>
                <a:cs typeface="Arial"/>
                <a:sym typeface="Arial"/>
              </a:rPr>
              <a:t>) = (3 + 1) / 2 = 2</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u</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(H|</a:t>
            </a:r>
            <a:r>
              <a:rPr b="1" i="1" lang="en-US" sz="2400"/>
              <a:t>d</a:t>
            </a:r>
            <a:r>
              <a:rPr b="1" i="1" lang="en-US" sz="2400" strike="noStrike">
                <a:latin typeface="Arial"/>
                <a:ea typeface="Arial"/>
                <a:cs typeface="Arial"/>
                <a:sym typeface="Arial"/>
              </a:rPr>
              <a:t>) = (5  - 2) / 2 = 1.5</a:t>
            </a:r>
            <a:endParaRPr b="0" sz="2400" strike="noStrike">
              <a:latin typeface="Arial"/>
              <a:ea typeface="Arial"/>
              <a:cs typeface="Arial"/>
              <a:sym typeface="Arial"/>
            </a:endParaRPr>
          </a:p>
          <a:p>
            <a:pPr indent="0" lvl="0" marL="0" marR="0" rtl="0" algn="l">
              <a:spcBef>
                <a:spcPts val="0"/>
              </a:spcBef>
              <a:spcAft>
                <a:spcPts val="0"/>
              </a:spcAft>
              <a:buNone/>
            </a:pPr>
            <a:r>
              <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1</a:t>
            </a:r>
            <a:r>
              <a:rPr b="0" lang="en-US" sz="2400" strike="noStrike">
                <a:latin typeface="Arial"/>
                <a:ea typeface="Arial"/>
                <a:cs typeface="Arial"/>
                <a:sym typeface="Arial"/>
              </a:rPr>
              <a:t> should </a:t>
            </a:r>
            <a:r>
              <a:rPr b="1" lang="en-US" sz="2400" u="sng" strike="noStrike">
                <a:solidFill>
                  <a:srgbClr val="FF0000"/>
                </a:solidFill>
                <a:latin typeface="Arial"/>
                <a:ea typeface="Arial"/>
                <a:cs typeface="Arial"/>
                <a:sym typeface="Arial"/>
              </a:rPr>
              <a:t>not</a:t>
            </a:r>
            <a:r>
              <a:rPr b="0" lang="en-US" sz="2400" strike="noStrike">
                <a:latin typeface="Arial"/>
                <a:ea typeface="Arial"/>
                <a:cs typeface="Arial"/>
                <a:sym typeface="Arial"/>
              </a:rPr>
              <a:t> deviate to </a:t>
            </a:r>
            <a:r>
              <a:rPr b="1" i="1" lang="en-US" sz="2400" strike="noStrike">
                <a:latin typeface="Arial"/>
                <a:ea typeface="Arial"/>
                <a:cs typeface="Arial"/>
                <a:sym typeface="Arial"/>
              </a:rPr>
              <a:t>H</a:t>
            </a:r>
            <a:r>
              <a:rPr b="0" lang="en-US" sz="2400" strike="noStrike">
                <a:latin typeface="Arial"/>
                <a:ea typeface="Arial"/>
                <a:cs typeface="Arial"/>
                <a:sym typeface="Arial"/>
              </a:rPr>
              <a:t>!</a:t>
            </a:r>
            <a:endParaRPr b="0" sz="2400" strike="noStrike">
              <a:latin typeface="Arial"/>
              <a:ea typeface="Arial"/>
              <a:cs typeface="Arial"/>
              <a:sym typeface="Arial"/>
            </a:endParaRPr>
          </a:p>
        </p:txBody>
      </p:sp>
      <p:sp>
        <p:nvSpPr>
          <p:cNvPr id="768" name="Google Shape;768;p101"/>
          <p:cNvSpPr/>
          <p:nvPr/>
        </p:nvSpPr>
        <p:spPr>
          <a:xfrm>
            <a:off x="7560000" y="1620000"/>
            <a:ext cx="563100" cy="756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1500"/>
              <a:t>d</a:t>
            </a:r>
            <a:r>
              <a:rPr b="0" lang="en-US" sz="1500" strike="noStrike">
                <a:latin typeface="Arial"/>
                <a:ea typeface="Arial"/>
                <a:cs typeface="Arial"/>
                <a:sym typeface="Arial"/>
              </a:rPr>
              <a:t>, </a:t>
            </a:r>
            <a:r>
              <a:rPr lang="en-US" sz="1500"/>
              <a:t>d</a:t>
            </a:r>
            <a:endParaRPr b="0" sz="1500" strike="noStrike">
              <a:latin typeface="Arial"/>
              <a:ea typeface="Arial"/>
              <a:cs typeface="Arial"/>
              <a:sym typeface="Arial"/>
            </a:endParaRPr>
          </a:p>
        </p:txBody>
      </p:sp>
      <p:sp>
        <p:nvSpPr>
          <p:cNvPr id="769" name="Google Shape;769;p101"/>
          <p:cNvSpPr/>
          <p:nvPr/>
        </p:nvSpPr>
        <p:spPr>
          <a:xfrm>
            <a:off x="8190720" y="1620000"/>
            <a:ext cx="563400" cy="756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1500"/>
              <a:t>h</a:t>
            </a:r>
            <a:r>
              <a:rPr b="0" lang="en-US" sz="1500" strike="noStrike">
                <a:latin typeface="Arial"/>
                <a:ea typeface="Arial"/>
                <a:cs typeface="Arial"/>
                <a:sym typeface="Arial"/>
              </a:rPr>
              <a:t>, </a:t>
            </a:r>
            <a:r>
              <a:rPr lang="en-US" sz="1500"/>
              <a:t>d</a:t>
            </a:r>
            <a:endParaRPr b="0" sz="1500" strike="noStrike">
              <a:latin typeface="Arial"/>
              <a:ea typeface="Arial"/>
              <a:cs typeface="Arial"/>
              <a:sym typeface="Arial"/>
            </a:endParaRPr>
          </a:p>
        </p:txBody>
      </p:sp>
      <p:sp>
        <p:nvSpPr>
          <p:cNvPr id="770" name="Google Shape;770;p101"/>
          <p:cNvSpPr/>
          <p:nvPr/>
        </p:nvSpPr>
        <p:spPr>
          <a:xfrm>
            <a:off x="8832960" y="1620000"/>
            <a:ext cx="563100" cy="756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1500"/>
              <a:t>d</a:t>
            </a:r>
            <a:r>
              <a:rPr b="0" lang="en-US" sz="1500" strike="noStrike">
                <a:latin typeface="Arial"/>
                <a:ea typeface="Arial"/>
                <a:cs typeface="Arial"/>
                <a:sym typeface="Arial"/>
              </a:rPr>
              <a:t>, </a:t>
            </a:r>
            <a:r>
              <a:rPr lang="en-US" sz="1500"/>
              <a:t>h</a:t>
            </a:r>
            <a:endParaRPr b="0" sz="15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767">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4" name="Shape 774"/>
        <p:cNvGrpSpPr/>
        <p:nvPr/>
      </p:nvGrpSpPr>
      <p:grpSpPr>
        <a:xfrm>
          <a:off x="0" y="0"/>
          <a:ext cx="0" cy="0"/>
          <a:chOff x="0" y="0"/>
          <a:chExt cx="0" cy="0"/>
        </a:xfrm>
      </p:grpSpPr>
      <p:sp>
        <p:nvSpPr>
          <p:cNvPr id="775" name="Google Shape;775;p10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Correlated Equilibrium</a:t>
            </a:r>
            <a:endParaRPr b="0" sz="4400" strike="noStrike">
              <a:latin typeface="Arial"/>
              <a:ea typeface="Arial"/>
              <a:cs typeface="Arial"/>
              <a:sym typeface="Arial"/>
            </a:endParaRPr>
          </a:p>
        </p:txBody>
      </p:sp>
      <p:sp>
        <p:nvSpPr>
          <p:cNvPr id="776" name="Google Shape;776;p102"/>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i="1" lang="en-US" sz="3200" strike="noStrike">
                <a:latin typeface="Arial"/>
                <a:ea typeface="Arial"/>
                <a:cs typeface="Arial"/>
                <a:sym typeface="Arial"/>
              </a:rPr>
              <a:t>D</a:t>
            </a:r>
            <a:r>
              <a:rPr b="1" baseline="-25000" i="1" lang="en-US" sz="3200" strike="noStrike">
                <a:latin typeface="Arial"/>
                <a:ea typeface="Arial"/>
                <a:cs typeface="Arial"/>
                <a:sym typeface="Arial"/>
              </a:rPr>
              <a:t>1 </a:t>
            </a:r>
            <a:r>
              <a:rPr b="1" i="1" lang="en-US" sz="3200" strike="noStrike">
                <a:latin typeface="Arial"/>
                <a:ea typeface="Arial"/>
                <a:cs typeface="Arial"/>
                <a:sym typeface="Arial"/>
              </a:rPr>
              <a:t>= </a:t>
            </a:r>
            <a:r>
              <a:rPr b="1" i="1" lang="en-US" sz="3200">
                <a:solidFill>
                  <a:schemeClr val="dk1"/>
                </a:solidFill>
              </a:rPr>
              <a:t>{d, h}, D</a:t>
            </a:r>
            <a:r>
              <a:rPr b="1" baseline="-25000" i="1" lang="en-US" sz="3200">
                <a:solidFill>
                  <a:schemeClr val="dk1"/>
                </a:solidFill>
              </a:rPr>
              <a:t>2 </a:t>
            </a:r>
            <a:r>
              <a:rPr b="1" i="1" lang="en-US" sz="3200">
                <a:solidFill>
                  <a:schemeClr val="dk1"/>
                </a:solidFill>
              </a:rPr>
              <a:t>= {d, h}</a:t>
            </a:r>
            <a:r>
              <a:rPr lang="en-US" sz="3200">
                <a:solidFill>
                  <a:schemeClr val="dk1"/>
                </a:solidFill>
              </a:rPr>
              <a:t> </a:t>
            </a:r>
            <a:endParaRPr sz="3200">
              <a:solidFill>
                <a:schemeClr val="dk1"/>
              </a:solidFill>
            </a:endParaRPr>
          </a:p>
          <a:p>
            <a:pPr indent="0" lvl="0" marL="457200" rtl="0" algn="l">
              <a:spcBef>
                <a:spcPts val="1417"/>
              </a:spcBef>
              <a:spcAft>
                <a:spcPts val="0"/>
              </a:spcAft>
              <a:buNone/>
            </a:pPr>
            <a:r>
              <a:rPr b="1" i="1" lang="en-US" sz="3200">
                <a:solidFill>
                  <a:schemeClr val="dk1"/>
                </a:solidFill>
              </a:rPr>
              <a:t>v</a:t>
            </a:r>
            <a:r>
              <a:rPr b="1" baseline="-25000" i="1" lang="en-US" sz="3200">
                <a:solidFill>
                  <a:schemeClr val="dk1"/>
                </a:solidFill>
              </a:rPr>
              <a:t>1 </a:t>
            </a:r>
            <a:r>
              <a:rPr b="1" i="1" lang="en-US" sz="3200">
                <a:solidFill>
                  <a:schemeClr val="dk1"/>
                </a:solidFill>
              </a:rPr>
              <a:t>= [⅔, ⅓], v</a:t>
            </a:r>
            <a:r>
              <a:rPr b="1" baseline="-25000" i="1" lang="en-US" sz="3200">
                <a:solidFill>
                  <a:schemeClr val="dk1"/>
                </a:solidFill>
              </a:rPr>
              <a:t>2 </a:t>
            </a:r>
            <a:r>
              <a:rPr b="1" i="1" lang="en-US" sz="3200">
                <a:solidFill>
                  <a:schemeClr val="dk1"/>
                </a:solidFill>
              </a:rPr>
              <a:t>= [⅔, ⅓]</a:t>
            </a:r>
            <a:endParaRPr b="1" i="1" sz="3200"/>
          </a:p>
          <a:p>
            <a:pPr indent="0" lvl="0" marL="457200" marR="0" rtl="0" algn="l">
              <a:spcBef>
                <a:spcPts val="1417"/>
              </a:spcBef>
              <a:spcAft>
                <a:spcPts val="0"/>
              </a:spcAft>
              <a:buNone/>
            </a:pPr>
            <a:r>
              <a:rPr b="1" i="1" lang="en-US" sz="3200" strike="noStrike">
                <a:latin typeface="Arial"/>
                <a:ea typeface="Arial"/>
                <a:cs typeface="Arial"/>
                <a:sym typeface="Arial"/>
              </a:rPr>
              <a:t>π =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1" marL="864000" marR="0" rtl="0" algn="l">
              <a:spcBef>
                <a:spcPts val="1417"/>
              </a:spcBef>
              <a:spcAft>
                <a:spcPts val="0"/>
              </a:spcAft>
              <a:buClr>
                <a:srgbClr val="000000"/>
              </a:buClr>
              <a:buSzPts val="1440"/>
              <a:buFont typeface="Noto Sans Symbols"/>
              <a:buNone/>
            </a:pPr>
            <a:r>
              <a:t/>
            </a:r>
            <a:endParaRPr b="0" i="0" sz="3200" u="none" cap="none" strike="noStrike">
              <a:latin typeface="Arial"/>
              <a:ea typeface="Arial"/>
              <a:cs typeface="Arial"/>
              <a:sym typeface="Arial"/>
            </a:endParaRPr>
          </a:p>
        </p:txBody>
      </p:sp>
      <p:sp>
        <p:nvSpPr>
          <p:cNvPr id="777" name="Google Shape;777;p102"/>
          <p:cNvSpPr/>
          <p:nvPr/>
        </p:nvSpPr>
        <p:spPr>
          <a:xfrm>
            <a:off x="1620000" y="3240000"/>
            <a:ext cx="360000" cy="1980000"/>
          </a:xfrm>
          <a:custGeom>
            <a:rect b="b" l="l" r="r" t="t"/>
            <a:pathLst>
              <a:path extrusionOk="0" h="5502" w="1002">
                <a:moveTo>
                  <a:pt x="1001" y="0"/>
                </a:moveTo>
                <a:cubicBezTo>
                  <a:pt x="750" y="0"/>
                  <a:pt x="500" y="229"/>
                  <a:pt x="500" y="458"/>
                </a:cubicBezTo>
                <a:lnTo>
                  <a:pt x="500" y="2292"/>
                </a:lnTo>
                <a:cubicBezTo>
                  <a:pt x="500" y="2521"/>
                  <a:pt x="250" y="2750"/>
                  <a:pt x="0" y="2750"/>
                </a:cubicBezTo>
                <a:cubicBezTo>
                  <a:pt x="250" y="2750"/>
                  <a:pt x="500" y="2979"/>
                  <a:pt x="500" y="3208"/>
                </a:cubicBezTo>
                <a:lnTo>
                  <a:pt x="500" y="5042"/>
                </a:lnTo>
                <a:cubicBezTo>
                  <a:pt x="500" y="5271"/>
                  <a:pt x="750" y="5501"/>
                  <a:pt x="1001" y="5501"/>
                </a:cubicBezTo>
              </a:path>
            </a:pathLst>
          </a:custGeom>
          <a:noFill/>
          <a:ln cap="flat" cmpd="sng" w="36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778" name="Google Shape;778;p102"/>
          <p:cNvGraphicFramePr/>
          <p:nvPr/>
        </p:nvGraphicFramePr>
        <p:xfrm>
          <a:off x="6582600" y="3368880"/>
          <a:ext cx="3000000" cy="3000000"/>
        </p:xfrm>
        <a:graphic>
          <a:graphicData uri="http://schemas.openxmlformats.org/drawingml/2006/table">
            <a:tbl>
              <a:tblPr>
                <a:noFill/>
                <a:tableStyleId>{81E6E6BC-8036-4F82-BD76-155D14E6A562}</a:tableStyleId>
              </a:tblPr>
              <a:tblGrid>
                <a:gridCol w="883450"/>
                <a:gridCol w="883450"/>
              </a:tblGrid>
              <a:tr h="565200">
                <a:tc>
                  <a:txBody>
                    <a:bodyPr/>
                    <a:lstStyle/>
                    <a:p>
                      <a:pPr indent="0" lvl="0" marL="0" marR="0" rtl="0" algn="ctr">
                        <a:spcBef>
                          <a:spcPts val="0"/>
                        </a:spcBef>
                        <a:spcAft>
                          <a:spcPts val="0"/>
                        </a:spcAft>
                        <a:buNone/>
                      </a:pPr>
                      <a:r>
                        <a:rPr b="1" i="1" lang="en-US" sz="1800" u="none" cap="none" strike="noStrike">
                          <a:solidFill>
                            <a:srgbClr val="FF0000"/>
                          </a:solidFill>
                          <a:latin typeface="Arial"/>
                          <a:ea typeface="Arial"/>
                          <a:cs typeface="Arial"/>
                          <a:sym typeface="Arial"/>
                        </a:rPr>
                        <a:t>D</a:t>
                      </a:r>
                      <a:r>
                        <a:rPr b="1" baseline="-25000" i="1" lang="en-US" sz="1800" u="none" cap="none" strike="noStrike">
                          <a:solidFill>
                            <a:srgbClr val="FF0000"/>
                          </a:solidFill>
                          <a:latin typeface="Arial"/>
                          <a:ea typeface="Arial"/>
                          <a:cs typeface="Arial"/>
                          <a:sym typeface="Arial"/>
                        </a:rPr>
                        <a:t>1</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solidFill>
                            <a:srgbClr val="FF0000"/>
                          </a:solidFill>
                          <a:latin typeface="Arial"/>
                          <a:ea typeface="Arial"/>
                          <a:cs typeface="Arial"/>
                          <a:sym typeface="Arial"/>
                        </a:rPr>
                        <a:t>A</a:t>
                      </a:r>
                      <a:r>
                        <a:rPr b="1" baseline="-25000" i="1" lang="en-US" sz="1800" u="none" cap="none" strike="noStrike">
                          <a:solidFill>
                            <a:srgbClr val="FF0000"/>
                          </a:solidFill>
                          <a:latin typeface="Arial"/>
                          <a:ea typeface="Arial"/>
                          <a:cs typeface="Arial"/>
                          <a:sym typeface="Arial"/>
                        </a:rPr>
                        <a:t>1</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565200">
                <a:tc>
                  <a:txBody>
                    <a:bodyPr/>
                    <a:lstStyle/>
                    <a:p>
                      <a:pPr indent="0" lvl="0" marL="0" marR="0" rtl="0" algn="ctr">
                        <a:spcBef>
                          <a:spcPts val="0"/>
                        </a:spcBef>
                        <a:spcAft>
                          <a:spcPts val="0"/>
                        </a:spcAft>
                        <a:buNone/>
                      </a:pPr>
                      <a:r>
                        <a:rPr b="1" i="1" lang="en-US" sz="1800"/>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565550">
                <a:tc>
                  <a:txBody>
                    <a:bodyPr/>
                    <a:lstStyle/>
                    <a:p>
                      <a:pPr indent="0" lvl="0" marL="0" marR="0" rtl="0" algn="ctr">
                        <a:spcBef>
                          <a:spcPts val="0"/>
                        </a:spcBef>
                        <a:spcAft>
                          <a:spcPts val="0"/>
                        </a:spcAft>
                        <a:buNone/>
                      </a:pPr>
                      <a:r>
                        <a:rPr b="1" i="1" lang="en-US" sz="1800"/>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
        <p:nvSpPr>
          <p:cNvPr id="779" name="Google Shape;779;p102"/>
          <p:cNvSpPr/>
          <p:nvPr/>
        </p:nvSpPr>
        <p:spPr>
          <a:xfrm>
            <a:off x="6111360" y="3240360"/>
            <a:ext cx="360000" cy="1979640"/>
          </a:xfrm>
          <a:custGeom>
            <a:rect b="b" l="l" r="r" t="t"/>
            <a:pathLst>
              <a:path extrusionOk="0" h="5501" w="1002">
                <a:moveTo>
                  <a:pt x="1001" y="0"/>
                </a:moveTo>
                <a:cubicBezTo>
                  <a:pt x="750" y="0"/>
                  <a:pt x="500" y="229"/>
                  <a:pt x="500" y="458"/>
                </a:cubicBezTo>
                <a:lnTo>
                  <a:pt x="500" y="2291"/>
                </a:lnTo>
                <a:cubicBezTo>
                  <a:pt x="500" y="2520"/>
                  <a:pt x="250" y="2750"/>
                  <a:pt x="0" y="2750"/>
                </a:cubicBezTo>
                <a:cubicBezTo>
                  <a:pt x="250" y="2750"/>
                  <a:pt x="500" y="2979"/>
                  <a:pt x="500" y="3208"/>
                </a:cubicBezTo>
                <a:lnTo>
                  <a:pt x="500" y="5041"/>
                </a:lnTo>
                <a:cubicBezTo>
                  <a:pt x="500" y="5270"/>
                  <a:pt x="750" y="5500"/>
                  <a:pt x="1001" y="5500"/>
                </a:cubicBezTo>
              </a:path>
            </a:pathLst>
          </a:custGeom>
          <a:noFill/>
          <a:ln cap="flat" cmpd="sng" w="36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0" name="Google Shape;780;p102"/>
          <p:cNvSpPr txBox="1"/>
          <p:nvPr/>
        </p:nvSpPr>
        <p:spPr>
          <a:xfrm>
            <a:off x="5148000" y="3175200"/>
            <a:ext cx="1080000" cy="6429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3200" strike="noStrike">
                <a:latin typeface="Arial"/>
                <a:ea typeface="Arial"/>
                <a:cs typeface="Arial"/>
                <a:sym typeface="Arial"/>
              </a:rPr>
              <a:t>σ</a:t>
            </a:r>
            <a:r>
              <a:rPr b="1" baseline="-25000" i="1" lang="en-US" sz="3200" strike="noStrike">
                <a:latin typeface="Arial"/>
                <a:ea typeface="Arial"/>
                <a:cs typeface="Arial"/>
                <a:sym typeface="Arial"/>
              </a:rPr>
              <a:t>1</a:t>
            </a:r>
            <a:r>
              <a:rPr b="1" i="1" lang="en-US" sz="3200" strike="noStrike">
                <a:latin typeface="Arial"/>
                <a:ea typeface="Arial"/>
                <a:cs typeface="Arial"/>
                <a:sym typeface="Arial"/>
              </a:rPr>
              <a:t> =</a:t>
            </a:r>
            <a:endParaRPr b="0" sz="3200" strike="noStrike">
              <a:latin typeface="Arial"/>
              <a:ea typeface="Arial"/>
              <a:cs typeface="Arial"/>
              <a:sym typeface="Arial"/>
            </a:endParaRPr>
          </a:p>
        </p:txBody>
      </p:sp>
      <p:graphicFrame>
        <p:nvGraphicFramePr>
          <p:cNvPr id="781" name="Google Shape;781;p102"/>
          <p:cNvGraphicFramePr/>
          <p:nvPr/>
        </p:nvGraphicFramePr>
        <p:xfrm>
          <a:off x="7002720" y="5453280"/>
          <a:ext cx="3000000" cy="3000000"/>
        </p:xfrm>
        <a:graphic>
          <a:graphicData uri="http://schemas.openxmlformats.org/drawingml/2006/table">
            <a:tbl>
              <a:tblPr>
                <a:noFill/>
                <a:tableStyleId>{81E6E6BC-8036-4F82-BD76-155D14E6A562}</a:tableStyleId>
              </a:tblPr>
              <a:tblGrid>
                <a:gridCol w="961200"/>
                <a:gridCol w="961200"/>
                <a:gridCol w="961550"/>
              </a:tblGrid>
              <a:tr h="625325">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r>
              <a:tr h="625325">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3,3</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1,5</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r h="626750">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5,1 </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1" lang="en-US" sz="1800" u="none" cap="none" strike="noStrike">
                          <a:solidFill>
                            <a:srgbClr val="0000CC"/>
                          </a:solidFill>
                          <a:latin typeface="Arial"/>
                          <a:ea typeface="Arial"/>
                          <a:cs typeface="Arial"/>
                          <a:sym typeface="Arial"/>
                        </a:rPr>
                        <a:t>0,0</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bl>
          </a:graphicData>
        </a:graphic>
      </p:graphicFrame>
      <p:graphicFrame>
        <p:nvGraphicFramePr>
          <p:cNvPr id="782" name="Google Shape;782;p102"/>
          <p:cNvGraphicFramePr/>
          <p:nvPr/>
        </p:nvGraphicFramePr>
        <p:xfrm>
          <a:off x="2091600" y="3368880"/>
          <a:ext cx="3000000" cy="3000000"/>
        </p:xfrm>
        <a:graphic>
          <a:graphicData uri="http://schemas.openxmlformats.org/drawingml/2006/table">
            <a:tbl>
              <a:tblPr>
                <a:noFill/>
                <a:tableStyleId>{81E6E6BC-8036-4F82-BD76-155D14E6A562}</a:tableStyleId>
              </a:tblPr>
              <a:tblGrid>
                <a:gridCol w="883450"/>
                <a:gridCol w="883450"/>
                <a:gridCol w="884150"/>
              </a:tblGrid>
              <a:tr h="565200">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1800"/>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r>
              <a:tr h="565200">
                <a:tc>
                  <a:txBody>
                    <a:bodyPr/>
                    <a:lstStyle/>
                    <a:p>
                      <a:pPr indent="0" lvl="0" marL="0" marR="0" rtl="0" algn="ctr">
                        <a:spcBef>
                          <a:spcPts val="0"/>
                        </a:spcBef>
                        <a:spcAft>
                          <a:spcPts val="0"/>
                        </a:spcAft>
                        <a:buNone/>
                      </a:pPr>
                      <a:r>
                        <a:rPr b="1" i="1" lang="en-US" sz="1800"/>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1/3</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1/3</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566275">
                <a:tc>
                  <a:txBody>
                    <a:bodyPr/>
                    <a:lstStyle/>
                    <a:p>
                      <a:pPr indent="0" lvl="0" marL="0" marR="0" rtl="0" algn="ctr">
                        <a:spcBef>
                          <a:spcPts val="0"/>
                        </a:spcBef>
                        <a:spcAft>
                          <a:spcPts val="0"/>
                        </a:spcAft>
                        <a:buNone/>
                      </a:pPr>
                      <a:r>
                        <a:rPr b="1" i="1" lang="en-US" sz="1800"/>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1/3</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0</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
        <p:nvSpPr>
          <p:cNvPr id="783" name="Google Shape;783;p102"/>
          <p:cNvSpPr txBox="1"/>
          <p:nvPr/>
        </p:nvSpPr>
        <p:spPr>
          <a:xfrm>
            <a:off x="9036000" y="3388320"/>
            <a:ext cx="720000" cy="11116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7200" strike="noStrike">
                <a:solidFill>
                  <a:srgbClr val="0000CC"/>
                </a:solidFill>
                <a:latin typeface="Arial"/>
                <a:ea typeface="Arial"/>
                <a:cs typeface="Arial"/>
                <a:sym typeface="Arial"/>
              </a:rPr>
              <a:t>?</a:t>
            </a:r>
            <a:endParaRPr b="0" sz="7200" strike="noStrike">
              <a:latin typeface="Arial"/>
              <a:ea typeface="Arial"/>
              <a:cs typeface="Arial"/>
              <a:sym typeface="Arial"/>
            </a:endParaRPr>
          </a:p>
        </p:txBody>
      </p:sp>
      <p:cxnSp>
        <p:nvCxnSpPr>
          <p:cNvPr id="784" name="Google Shape;784;p102"/>
          <p:cNvCxnSpPr/>
          <p:nvPr/>
        </p:nvCxnSpPr>
        <p:spPr>
          <a:xfrm>
            <a:off x="9360000" y="4500000"/>
            <a:ext cx="0" cy="720000"/>
          </a:xfrm>
          <a:prstGeom prst="straightConnector1">
            <a:avLst/>
          </a:prstGeom>
          <a:noFill/>
          <a:ln cap="flat" cmpd="sng" w="18350">
            <a:solidFill>
              <a:srgbClr val="0000CC"/>
            </a:solidFill>
            <a:prstDash val="solid"/>
            <a:round/>
            <a:headEnd len="sm" w="sm" type="none"/>
            <a:tailEnd len="med" w="med" type="triangle"/>
          </a:ln>
        </p:spPr>
      </p:cxnSp>
      <p:sp>
        <p:nvSpPr>
          <p:cNvPr id="785" name="Google Shape;785;p102"/>
          <p:cNvSpPr/>
          <p:nvPr/>
        </p:nvSpPr>
        <p:spPr>
          <a:xfrm>
            <a:off x="7560000" y="1620000"/>
            <a:ext cx="563100" cy="756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1500"/>
              <a:t>d</a:t>
            </a:r>
            <a:r>
              <a:rPr b="0" lang="en-US" sz="1500" strike="noStrike">
                <a:latin typeface="Arial"/>
                <a:ea typeface="Arial"/>
                <a:cs typeface="Arial"/>
                <a:sym typeface="Arial"/>
              </a:rPr>
              <a:t>, </a:t>
            </a:r>
            <a:r>
              <a:rPr lang="en-US" sz="1500"/>
              <a:t>d</a:t>
            </a:r>
            <a:endParaRPr b="0" sz="1500" strike="noStrike">
              <a:latin typeface="Arial"/>
              <a:ea typeface="Arial"/>
              <a:cs typeface="Arial"/>
              <a:sym typeface="Arial"/>
            </a:endParaRPr>
          </a:p>
        </p:txBody>
      </p:sp>
      <p:sp>
        <p:nvSpPr>
          <p:cNvPr id="786" name="Google Shape;786;p102"/>
          <p:cNvSpPr/>
          <p:nvPr/>
        </p:nvSpPr>
        <p:spPr>
          <a:xfrm>
            <a:off x="8190720" y="1620000"/>
            <a:ext cx="563400" cy="756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1500"/>
              <a:t>h</a:t>
            </a:r>
            <a:r>
              <a:rPr b="0" lang="en-US" sz="1500" strike="noStrike">
                <a:latin typeface="Arial"/>
                <a:ea typeface="Arial"/>
                <a:cs typeface="Arial"/>
                <a:sym typeface="Arial"/>
              </a:rPr>
              <a:t>, </a:t>
            </a:r>
            <a:r>
              <a:rPr lang="en-US" sz="1500"/>
              <a:t>d</a:t>
            </a:r>
            <a:endParaRPr b="0" sz="1500" strike="noStrike">
              <a:latin typeface="Arial"/>
              <a:ea typeface="Arial"/>
              <a:cs typeface="Arial"/>
              <a:sym typeface="Arial"/>
            </a:endParaRPr>
          </a:p>
        </p:txBody>
      </p:sp>
      <p:sp>
        <p:nvSpPr>
          <p:cNvPr id="787" name="Google Shape;787;p102"/>
          <p:cNvSpPr/>
          <p:nvPr/>
        </p:nvSpPr>
        <p:spPr>
          <a:xfrm>
            <a:off x="8832960" y="1620000"/>
            <a:ext cx="563100" cy="756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1500"/>
              <a:t>d</a:t>
            </a:r>
            <a:r>
              <a:rPr b="0" lang="en-US" sz="1500" strike="noStrike">
                <a:latin typeface="Arial"/>
                <a:ea typeface="Arial"/>
                <a:cs typeface="Arial"/>
                <a:sym typeface="Arial"/>
              </a:rPr>
              <a:t>, </a:t>
            </a:r>
            <a:r>
              <a:rPr lang="en-US" sz="1500"/>
              <a:t>h</a:t>
            </a:r>
            <a:endParaRPr b="0" sz="1500" strike="noStrike">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pic>
        <p:nvPicPr>
          <p:cNvPr id="119" name="Google Shape;119;p22"/>
          <p:cNvPicPr preferRelativeResize="0"/>
          <p:nvPr/>
        </p:nvPicPr>
        <p:blipFill rotWithShape="1">
          <a:blip r:embed="rId3">
            <a:alphaModFix/>
          </a:blip>
          <a:srcRect b="0" l="0" r="0" t="0"/>
          <a:stretch/>
        </p:blipFill>
        <p:spPr>
          <a:xfrm>
            <a:off x="2160000" y="3459960"/>
            <a:ext cx="5760000" cy="4028040"/>
          </a:xfrm>
          <a:prstGeom prst="rect">
            <a:avLst/>
          </a:prstGeom>
          <a:noFill/>
          <a:ln>
            <a:noFill/>
          </a:ln>
        </p:spPr>
      </p:pic>
      <p:sp>
        <p:nvSpPr>
          <p:cNvPr id="120" name="Google Shape;120;p2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457200" marR="0" rtl="0" algn="ctr">
              <a:spcBef>
                <a:spcPts val="0"/>
              </a:spcBef>
              <a:spcAft>
                <a:spcPts val="0"/>
              </a:spcAft>
              <a:buNone/>
            </a:pPr>
            <a:r>
              <a:rPr b="0" lang="en-US" sz="4400" strike="noStrike">
                <a:solidFill>
                  <a:srgbClr val="000000"/>
                </a:solidFill>
                <a:latin typeface="Arial"/>
                <a:ea typeface="Arial"/>
                <a:cs typeface="Arial"/>
                <a:sym typeface="Arial"/>
              </a:rPr>
              <a:t>Maxmin and minmax strategies</a:t>
            </a:r>
            <a:endParaRPr b="0" sz="4400" strike="noStrike">
              <a:latin typeface="Arial"/>
              <a:ea typeface="Arial"/>
              <a:cs typeface="Arial"/>
              <a:sym typeface="Arial"/>
            </a:endParaRPr>
          </a:p>
        </p:txBody>
      </p:sp>
      <p:sp>
        <p:nvSpPr>
          <p:cNvPr id="121" name="Google Shape;121;p22"/>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What is the </a:t>
            </a:r>
            <a:r>
              <a:rPr b="0" lang="en-US" sz="3200" strike="noStrike">
                <a:solidFill>
                  <a:srgbClr val="800000"/>
                </a:solidFill>
                <a:latin typeface="Arial"/>
                <a:ea typeface="Arial"/>
                <a:cs typeface="Arial"/>
                <a:sym typeface="Arial"/>
              </a:rPr>
              <a:t>maxmin</a:t>
            </a:r>
            <a:r>
              <a:rPr b="0" lang="en-US" sz="3200" strike="noStrike">
                <a:latin typeface="Arial"/>
                <a:ea typeface="Arial"/>
                <a:cs typeface="Arial"/>
                <a:sym typeface="Arial"/>
              </a:rPr>
              <a:t> strategy?</a:t>
            </a:r>
            <a:endParaRPr b="0" sz="3200" strike="noStrike">
              <a:latin typeface="Arial"/>
              <a:ea typeface="Arial"/>
              <a:cs typeface="Arial"/>
              <a:sym typeface="Arial"/>
            </a:endParaRPr>
          </a:p>
          <a:p>
            <a:pPr indent="0" lvl="0" marL="914400" marR="0" rtl="0" algn="l">
              <a:spcBef>
                <a:spcPts val="1417"/>
              </a:spcBef>
              <a:spcAft>
                <a:spcPts val="0"/>
              </a:spcAft>
              <a:buNone/>
            </a:pPr>
            <a:r>
              <a:rPr b="1" i="1" lang="en-US" sz="2800" u="none" cap="none" strike="noStrike">
                <a:latin typeface="Arial"/>
                <a:ea typeface="Arial"/>
                <a:cs typeface="Arial"/>
                <a:sym typeface="Arial"/>
              </a:rPr>
              <a:t>u</a:t>
            </a:r>
            <a:r>
              <a:rPr b="1" baseline="-25000" i="1" lang="en-US" sz="2800" u="none" cap="none" strike="noStrike">
                <a:latin typeface="Arial"/>
                <a:ea typeface="Arial"/>
                <a:cs typeface="Arial"/>
                <a:sym typeface="Arial"/>
              </a:rPr>
              <a:t>w</a:t>
            </a:r>
            <a:r>
              <a:rPr b="1" i="1" lang="en-US" sz="2800" u="none" cap="none" strike="noStrike">
                <a:latin typeface="Arial"/>
                <a:ea typeface="Arial"/>
                <a:cs typeface="Arial"/>
                <a:sym typeface="Arial"/>
              </a:rPr>
              <a:t>(</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a:t>
            </a:r>
            <a:r>
              <a:rPr b="1"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 = 3</a:t>
            </a:r>
            <a:r>
              <a:rPr b="1" i="1" lang="en-US" sz="2800" u="none" cap="none" strike="noStrike">
                <a:solidFill>
                  <a:srgbClr val="0000CC"/>
                </a:solidFill>
                <a:latin typeface="Arial"/>
                <a:ea typeface="Arial"/>
                <a:cs typeface="Arial"/>
                <a:sym typeface="Arial"/>
              </a:rPr>
              <a:t>p</a:t>
            </a:r>
            <a:r>
              <a:rPr b="1"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 – </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 – </a:t>
            </a:r>
            <a:r>
              <a:rPr b="1"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 + 1</a:t>
            </a:r>
            <a:endParaRPr b="0" i="0" sz="2800" u="none" cap="none" strike="noStrike">
              <a:latin typeface="Arial"/>
              <a:ea typeface="Arial"/>
              <a:cs typeface="Arial"/>
              <a:sym typeface="Arial"/>
            </a:endParaRPr>
          </a:p>
          <a:p>
            <a:pPr indent="0" lvl="0" marL="914400" marR="0" rtl="0" algn="l">
              <a:spcBef>
                <a:spcPts val="1134"/>
              </a:spcBef>
              <a:spcAft>
                <a:spcPts val="0"/>
              </a:spcAft>
              <a:buNone/>
            </a:pPr>
            <a:r>
              <a:rPr b="0" i="0" lang="en-US" sz="2800" u="none" cap="none" strike="noStrike">
                <a:latin typeface="Arial"/>
                <a:ea typeface="Arial"/>
                <a:cs typeface="Arial"/>
                <a:sym typeface="Arial"/>
              </a:rPr>
              <a:t>For any fixed </a:t>
            </a:r>
            <a:r>
              <a:rPr b="1" i="1" lang="en-US" sz="2800" u="none" cap="none" strike="noStrike">
                <a:solidFill>
                  <a:srgbClr val="0000CC"/>
                </a:solidFill>
                <a:latin typeface="Arial"/>
                <a:ea typeface="Arial"/>
                <a:cs typeface="Arial"/>
                <a:sym typeface="Arial"/>
              </a:rPr>
              <a:t>p</a:t>
            </a:r>
            <a:r>
              <a:rPr b="0" i="0" lang="en-US" sz="2800" u="none" cap="none" strike="noStrike">
                <a:latin typeface="Arial"/>
                <a:ea typeface="Arial"/>
                <a:cs typeface="Arial"/>
                <a:sym typeface="Arial"/>
              </a:rPr>
              <a:t>, </a:t>
            </a:r>
            <a:r>
              <a:rPr b="1" i="1" lang="en-US" sz="2800" u="none" cap="none" strike="noStrike">
                <a:latin typeface="Arial"/>
                <a:ea typeface="Arial"/>
                <a:cs typeface="Arial"/>
                <a:sym typeface="Arial"/>
              </a:rPr>
              <a:t>u</a:t>
            </a:r>
            <a:r>
              <a:rPr b="1" baseline="-25000" i="1" lang="en-US" sz="2800" u="none" cap="none" strike="noStrike">
                <a:latin typeface="Arial"/>
                <a:ea typeface="Arial"/>
                <a:cs typeface="Arial"/>
                <a:sym typeface="Arial"/>
              </a:rPr>
              <a:t>w</a:t>
            </a:r>
            <a:r>
              <a:rPr b="1" i="1" lang="en-US" sz="2800" u="none" cap="none" strike="noStrike">
                <a:latin typeface="Arial"/>
                <a:ea typeface="Arial"/>
                <a:cs typeface="Arial"/>
                <a:sym typeface="Arial"/>
              </a:rPr>
              <a:t>(</a:t>
            </a:r>
            <a:r>
              <a:rPr b="1" i="1" lang="en-US" sz="2800" u="none" cap="none" strike="noStrike">
                <a:solidFill>
                  <a:srgbClr val="0000CC"/>
                </a:solidFill>
                <a:latin typeface="Arial"/>
                <a:ea typeface="Arial"/>
                <a:cs typeface="Arial"/>
                <a:sym typeface="Arial"/>
              </a:rPr>
              <a:t>p</a:t>
            </a:r>
            <a:r>
              <a:rPr b="1" i="1" lang="en-US" sz="2800" u="none" cap="none" strike="noStrike">
                <a:latin typeface="Arial"/>
                <a:ea typeface="Arial"/>
                <a:cs typeface="Arial"/>
                <a:sym typeface="Arial"/>
              </a:rPr>
              <a:t>,</a:t>
            </a:r>
            <a:r>
              <a:rPr b="1" i="1" lang="en-US" sz="2800" u="none" cap="none" strike="noStrike">
                <a:solidFill>
                  <a:srgbClr val="FF0000"/>
                </a:solidFill>
                <a:latin typeface="Arial"/>
                <a:ea typeface="Arial"/>
                <a:cs typeface="Arial"/>
                <a:sym typeface="Arial"/>
              </a:rPr>
              <a:t>q</a:t>
            </a:r>
            <a:r>
              <a:rPr b="1" i="1" lang="en-US" sz="2800" u="none" cap="none" strike="noStrike">
                <a:latin typeface="Arial"/>
                <a:ea typeface="Arial"/>
                <a:cs typeface="Arial"/>
                <a:sym typeface="Arial"/>
              </a:rPr>
              <a:t>)</a:t>
            </a:r>
            <a:r>
              <a:rPr b="0" i="0" lang="en-US" sz="2800" u="none" cap="none" strike="noStrike">
                <a:latin typeface="Arial"/>
                <a:ea typeface="Arial"/>
                <a:cs typeface="Arial"/>
                <a:sym typeface="Arial"/>
              </a:rPr>
              <a:t> is linear in </a:t>
            </a:r>
            <a:r>
              <a:rPr b="1" i="1" lang="en-US" sz="2800" u="none" cap="none" strike="noStrike">
                <a:solidFill>
                  <a:srgbClr val="FF0000"/>
                </a:solidFill>
                <a:latin typeface="Arial"/>
                <a:ea typeface="Arial"/>
                <a:cs typeface="Arial"/>
                <a:sym typeface="Arial"/>
              </a:rPr>
              <a:t>q</a:t>
            </a:r>
            <a:endParaRPr b="0" i="0" sz="28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119"/>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91" name="Shape 791"/>
        <p:cNvGrpSpPr/>
        <p:nvPr/>
      </p:nvGrpSpPr>
      <p:grpSpPr>
        <a:xfrm>
          <a:off x="0" y="0"/>
          <a:ext cx="0" cy="0"/>
          <a:chOff x="0" y="0"/>
          <a:chExt cx="0" cy="0"/>
        </a:xfrm>
      </p:grpSpPr>
      <p:sp>
        <p:nvSpPr>
          <p:cNvPr id="792" name="Google Shape;792;p103"/>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Correlated Equilibrium</a:t>
            </a:r>
            <a:endParaRPr b="0" sz="4400" strike="noStrike">
              <a:latin typeface="Arial"/>
              <a:ea typeface="Arial"/>
              <a:cs typeface="Arial"/>
              <a:sym typeface="Arial"/>
            </a:endParaRPr>
          </a:p>
        </p:txBody>
      </p:sp>
      <p:sp>
        <p:nvSpPr>
          <p:cNvPr id="793" name="Google Shape;793;p103"/>
          <p:cNvSpPr txBox="1"/>
          <p:nvPr/>
        </p:nvSpPr>
        <p:spPr>
          <a:xfrm>
            <a:off x="504000" y="1769040"/>
            <a:ext cx="9071700" cy="438480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i="1" lang="en-US" sz="3200" strike="noStrike">
                <a:latin typeface="Arial"/>
                <a:ea typeface="Arial"/>
                <a:cs typeface="Arial"/>
                <a:sym typeface="Arial"/>
              </a:rPr>
              <a:t>D</a:t>
            </a:r>
            <a:r>
              <a:rPr b="1" baseline="-25000" i="1" lang="en-US" sz="3200" strike="noStrike">
                <a:latin typeface="Arial"/>
                <a:ea typeface="Arial"/>
                <a:cs typeface="Arial"/>
                <a:sym typeface="Arial"/>
              </a:rPr>
              <a:t>1 </a:t>
            </a:r>
            <a:r>
              <a:rPr b="1" i="1" lang="en-US" sz="3200" strike="noStrike">
                <a:latin typeface="Arial"/>
                <a:ea typeface="Arial"/>
                <a:cs typeface="Arial"/>
                <a:sym typeface="Arial"/>
              </a:rPr>
              <a:t>= </a:t>
            </a:r>
            <a:r>
              <a:rPr b="1" i="1" lang="en-US" sz="3200">
                <a:solidFill>
                  <a:schemeClr val="dk1"/>
                </a:solidFill>
              </a:rPr>
              <a:t>{d, h}, D</a:t>
            </a:r>
            <a:r>
              <a:rPr b="1" baseline="-25000" i="1" lang="en-US" sz="3200">
                <a:solidFill>
                  <a:schemeClr val="dk1"/>
                </a:solidFill>
              </a:rPr>
              <a:t>2 </a:t>
            </a:r>
            <a:r>
              <a:rPr b="1" i="1" lang="en-US" sz="3200">
                <a:solidFill>
                  <a:schemeClr val="dk1"/>
                </a:solidFill>
              </a:rPr>
              <a:t>= {d, h}</a:t>
            </a:r>
            <a:r>
              <a:rPr lang="en-US" sz="3200">
                <a:solidFill>
                  <a:schemeClr val="dk1"/>
                </a:solidFill>
              </a:rPr>
              <a:t> </a:t>
            </a:r>
            <a:endParaRPr sz="3200">
              <a:solidFill>
                <a:schemeClr val="dk1"/>
              </a:solidFill>
            </a:endParaRPr>
          </a:p>
          <a:p>
            <a:pPr indent="0" lvl="0" marL="457200" rtl="0" algn="l">
              <a:spcBef>
                <a:spcPts val="1417"/>
              </a:spcBef>
              <a:spcAft>
                <a:spcPts val="0"/>
              </a:spcAft>
              <a:buNone/>
            </a:pPr>
            <a:r>
              <a:rPr b="1" i="1" lang="en-US" sz="3200">
                <a:solidFill>
                  <a:schemeClr val="dk1"/>
                </a:solidFill>
              </a:rPr>
              <a:t>v</a:t>
            </a:r>
            <a:r>
              <a:rPr b="1" baseline="-25000" i="1" lang="en-US" sz="3200">
                <a:solidFill>
                  <a:schemeClr val="dk1"/>
                </a:solidFill>
              </a:rPr>
              <a:t>1 </a:t>
            </a:r>
            <a:r>
              <a:rPr b="1" i="1" lang="en-US" sz="3200">
                <a:solidFill>
                  <a:schemeClr val="dk1"/>
                </a:solidFill>
              </a:rPr>
              <a:t>= [⅔, ⅓], v</a:t>
            </a:r>
            <a:r>
              <a:rPr b="1" baseline="-25000" i="1" lang="en-US" sz="3200">
                <a:solidFill>
                  <a:schemeClr val="dk1"/>
                </a:solidFill>
              </a:rPr>
              <a:t>2 </a:t>
            </a:r>
            <a:r>
              <a:rPr b="1" i="1" lang="en-US" sz="3200">
                <a:solidFill>
                  <a:schemeClr val="dk1"/>
                </a:solidFill>
              </a:rPr>
              <a:t>= [⅔, ⅓]</a:t>
            </a:r>
            <a:endParaRPr b="1" i="1" sz="3200"/>
          </a:p>
          <a:p>
            <a:pPr indent="0" lvl="0" marL="457200" marR="0" rtl="0" algn="l">
              <a:spcBef>
                <a:spcPts val="1417"/>
              </a:spcBef>
              <a:spcAft>
                <a:spcPts val="0"/>
              </a:spcAft>
              <a:buNone/>
            </a:pPr>
            <a:r>
              <a:rPr b="1" i="1" lang="en-US" sz="3200" strike="noStrike">
                <a:latin typeface="Arial"/>
                <a:ea typeface="Arial"/>
                <a:cs typeface="Arial"/>
                <a:sym typeface="Arial"/>
              </a:rPr>
              <a:t>π =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1" marL="864000" marR="0" rtl="0" algn="l">
              <a:spcBef>
                <a:spcPts val="1417"/>
              </a:spcBef>
              <a:spcAft>
                <a:spcPts val="0"/>
              </a:spcAft>
              <a:buClr>
                <a:srgbClr val="000000"/>
              </a:buClr>
              <a:buSzPts val="1440"/>
              <a:buFont typeface="Noto Sans Symbols"/>
              <a:buNone/>
            </a:pPr>
            <a:r>
              <a:t/>
            </a:r>
            <a:endParaRPr b="0" i="0" sz="3200" u="none" cap="none" strike="noStrike">
              <a:latin typeface="Arial"/>
              <a:ea typeface="Arial"/>
              <a:cs typeface="Arial"/>
              <a:sym typeface="Arial"/>
            </a:endParaRPr>
          </a:p>
        </p:txBody>
      </p:sp>
      <p:sp>
        <p:nvSpPr>
          <p:cNvPr id="794" name="Google Shape;794;p103"/>
          <p:cNvSpPr/>
          <p:nvPr/>
        </p:nvSpPr>
        <p:spPr>
          <a:xfrm>
            <a:off x="1620000" y="3240000"/>
            <a:ext cx="360000" cy="1980000"/>
          </a:xfrm>
          <a:custGeom>
            <a:rect b="b" l="l" r="r" t="t"/>
            <a:pathLst>
              <a:path extrusionOk="0" h="5502" w="1002">
                <a:moveTo>
                  <a:pt x="1001" y="0"/>
                </a:moveTo>
                <a:cubicBezTo>
                  <a:pt x="750" y="0"/>
                  <a:pt x="500" y="229"/>
                  <a:pt x="500" y="458"/>
                </a:cubicBezTo>
                <a:lnTo>
                  <a:pt x="500" y="2292"/>
                </a:lnTo>
                <a:cubicBezTo>
                  <a:pt x="500" y="2521"/>
                  <a:pt x="250" y="2750"/>
                  <a:pt x="0" y="2750"/>
                </a:cubicBezTo>
                <a:cubicBezTo>
                  <a:pt x="250" y="2750"/>
                  <a:pt x="500" y="2979"/>
                  <a:pt x="500" y="3208"/>
                </a:cubicBezTo>
                <a:lnTo>
                  <a:pt x="500" y="5042"/>
                </a:lnTo>
                <a:cubicBezTo>
                  <a:pt x="500" y="5271"/>
                  <a:pt x="750" y="5501"/>
                  <a:pt x="1001" y="5501"/>
                </a:cubicBezTo>
              </a:path>
            </a:pathLst>
          </a:custGeom>
          <a:noFill/>
          <a:ln cap="flat" cmpd="sng" w="36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795" name="Google Shape;795;p103"/>
          <p:cNvGraphicFramePr/>
          <p:nvPr/>
        </p:nvGraphicFramePr>
        <p:xfrm>
          <a:off x="6582600" y="3368880"/>
          <a:ext cx="3000000" cy="3000000"/>
        </p:xfrm>
        <a:graphic>
          <a:graphicData uri="http://schemas.openxmlformats.org/drawingml/2006/table">
            <a:tbl>
              <a:tblPr>
                <a:noFill/>
                <a:tableStyleId>{81E6E6BC-8036-4F82-BD76-155D14E6A562}</a:tableStyleId>
              </a:tblPr>
              <a:tblGrid>
                <a:gridCol w="883450"/>
                <a:gridCol w="883450"/>
              </a:tblGrid>
              <a:tr h="565200">
                <a:tc>
                  <a:txBody>
                    <a:bodyPr/>
                    <a:lstStyle/>
                    <a:p>
                      <a:pPr indent="0" lvl="0" marL="0" marR="0" rtl="0" algn="ctr">
                        <a:spcBef>
                          <a:spcPts val="0"/>
                        </a:spcBef>
                        <a:spcAft>
                          <a:spcPts val="0"/>
                        </a:spcAft>
                        <a:buNone/>
                      </a:pPr>
                      <a:r>
                        <a:rPr b="1" i="1" lang="en-US" sz="1800" u="none" cap="none" strike="noStrike">
                          <a:solidFill>
                            <a:srgbClr val="FF0000"/>
                          </a:solidFill>
                          <a:latin typeface="Arial"/>
                          <a:ea typeface="Arial"/>
                          <a:cs typeface="Arial"/>
                          <a:sym typeface="Arial"/>
                        </a:rPr>
                        <a:t>D</a:t>
                      </a:r>
                      <a:r>
                        <a:rPr b="1" baseline="-25000" i="1" lang="en-US" sz="1800" u="none" cap="none" strike="noStrike">
                          <a:solidFill>
                            <a:srgbClr val="FF0000"/>
                          </a:solidFill>
                          <a:latin typeface="Arial"/>
                          <a:ea typeface="Arial"/>
                          <a:cs typeface="Arial"/>
                          <a:sym typeface="Arial"/>
                        </a:rPr>
                        <a:t>1</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solidFill>
                            <a:srgbClr val="FF0000"/>
                          </a:solidFill>
                          <a:latin typeface="Arial"/>
                          <a:ea typeface="Arial"/>
                          <a:cs typeface="Arial"/>
                          <a:sym typeface="Arial"/>
                        </a:rPr>
                        <a:t>A</a:t>
                      </a:r>
                      <a:r>
                        <a:rPr b="1" baseline="-25000" i="1" lang="en-US" sz="1800" u="none" cap="none" strike="noStrike">
                          <a:solidFill>
                            <a:srgbClr val="FF0000"/>
                          </a:solidFill>
                          <a:latin typeface="Arial"/>
                          <a:ea typeface="Arial"/>
                          <a:cs typeface="Arial"/>
                          <a:sym typeface="Arial"/>
                        </a:rPr>
                        <a:t>1</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565200">
                <a:tc>
                  <a:txBody>
                    <a:bodyPr/>
                    <a:lstStyle/>
                    <a:p>
                      <a:pPr indent="0" lvl="0" marL="0" marR="0" rtl="0" algn="ctr">
                        <a:spcBef>
                          <a:spcPts val="0"/>
                        </a:spcBef>
                        <a:spcAft>
                          <a:spcPts val="0"/>
                        </a:spcAft>
                        <a:buNone/>
                      </a:pPr>
                      <a:r>
                        <a:rPr b="1" i="1" lang="en-US" sz="1800"/>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565550">
                <a:tc>
                  <a:txBody>
                    <a:bodyPr/>
                    <a:lstStyle/>
                    <a:p>
                      <a:pPr indent="0" lvl="0" marL="0" marR="0" rtl="0" algn="ctr">
                        <a:spcBef>
                          <a:spcPts val="0"/>
                        </a:spcBef>
                        <a:spcAft>
                          <a:spcPts val="0"/>
                        </a:spcAft>
                        <a:buNone/>
                      </a:pPr>
                      <a:r>
                        <a:rPr b="1" i="1" lang="en-US" sz="1800"/>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
        <p:nvSpPr>
          <p:cNvPr id="796" name="Google Shape;796;p103"/>
          <p:cNvSpPr/>
          <p:nvPr/>
        </p:nvSpPr>
        <p:spPr>
          <a:xfrm>
            <a:off x="6111360" y="3240360"/>
            <a:ext cx="360000" cy="1979640"/>
          </a:xfrm>
          <a:custGeom>
            <a:rect b="b" l="l" r="r" t="t"/>
            <a:pathLst>
              <a:path extrusionOk="0" h="5501" w="1002">
                <a:moveTo>
                  <a:pt x="1001" y="0"/>
                </a:moveTo>
                <a:cubicBezTo>
                  <a:pt x="750" y="0"/>
                  <a:pt x="500" y="229"/>
                  <a:pt x="500" y="458"/>
                </a:cubicBezTo>
                <a:lnTo>
                  <a:pt x="500" y="2291"/>
                </a:lnTo>
                <a:cubicBezTo>
                  <a:pt x="500" y="2520"/>
                  <a:pt x="250" y="2750"/>
                  <a:pt x="0" y="2750"/>
                </a:cubicBezTo>
                <a:cubicBezTo>
                  <a:pt x="250" y="2750"/>
                  <a:pt x="500" y="2979"/>
                  <a:pt x="500" y="3208"/>
                </a:cubicBezTo>
                <a:lnTo>
                  <a:pt x="500" y="5041"/>
                </a:lnTo>
                <a:cubicBezTo>
                  <a:pt x="500" y="5270"/>
                  <a:pt x="750" y="5500"/>
                  <a:pt x="1001" y="5500"/>
                </a:cubicBezTo>
              </a:path>
            </a:pathLst>
          </a:custGeom>
          <a:noFill/>
          <a:ln cap="flat" cmpd="sng" w="36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7" name="Google Shape;797;p103"/>
          <p:cNvSpPr txBox="1"/>
          <p:nvPr/>
        </p:nvSpPr>
        <p:spPr>
          <a:xfrm>
            <a:off x="5148000" y="3175200"/>
            <a:ext cx="1080000" cy="6429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3200" strike="noStrike">
                <a:latin typeface="Arial"/>
                <a:ea typeface="Arial"/>
                <a:cs typeface="Arial"/>
                <a:sym typeface="Arial"/>
              </a:rPr>
              <a:t>σ</a:t>
            </a:r>
            <a:r>
              <a:rPr b="1" baseline="-25000" i="1" lang="en-US" sz="3200" strike="noStrike">
                <a:latin typeface="Arial"/>
                <a:ea typeface="Arial"/>
                <a:cs typeface="Arial"/>
                <a:sym typeface="Arial"/>
              </a:rPr>
              <a:t>1</a:t>
            </a:r>
            <a:r>
              <a:rPr b="1" i="1" lang="en-US" sz="3200" strike="noStrike">
                <a:latin typeface="Arial"/>
                <a:ea typeface="Arial"/>
                <a:cs typeface="Arial"/>
                <a:sym typeface="Arial"/>
              </a:rPr>
              <a:t> =</a:t>
            </a:r>
            <a:endParaRPr b="0" sz="3200" strike="noStrike">
              <a:latin typeface="Arial"/>
              <a:ea typeface="Arial"/>
              <a:cs typeface="Arial"/>
              <a:sym typeface="Arial"/>
            </a:endParaRPr>
          </a:p>
        </p:txBody>
      </p:sp>
      <p:graphicFrame>
        <p:nvGraphicFramePr>
          <p:cNvPr id="798" name="Google Shape;798;p103"/>
          <p:cNvGraphicFramePr/>
          <p:nvPr/>
        </p:nvGraphicFramePr>
        <p:xfrm>
          <a:off x="7002720" y="5453280"/>
          <a:ext cx="3000000" cy="3000000"/>
        </p:xfrm>
        <a:graphic>
          <a:graphicData uri="http://schemas.openxmlformats.org/drawingml/2006/table">
            <a:tbl>
              <a:tblPr>
                <a:noFill/>
                <a:tableStyleId>{81E6E6BC-8036-4F82-BD76-155D14E6A562}</a:tableStyleId>
              </a:tblPr>
              <a:tblGrid>
                <a:gridCol w="961200"/>
                <a:gridCol w="961200"/>
                <a:gridCol w="961550"/>
              </a:tblGrid>
              <a:tr h="625325">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r>
              <a:tr h="625325">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3,3</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1,5</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r h="626750">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5,1 </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1" lang="en-US" sz="1800" u="none" cap="none" strike="noStrike">
                          <a:solidFill>
                            <a:srgbClr val="0000CC"/>
                          </a:solidFill>
                          <a:latin typeface="Arial"/>
                          <a:ea typeface="Arial"/>
                          <a:cs typeface="Arial"/>
                          <a:sym typeface="Arial"/>
                        </a:rPr>
                        <a:t>0,0</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bl>
          </a:graphicData>
        </a:graphic>
      </p:graphicFrame>
      <p:graphicFrame>
        <p:nvGraphicFramePr>
          <p:cNvPr id="799" name="Google Shape;799;p103"/>
          <p:cNvGraphicFramePr/>
          <p:nvPr/>
        </p:nvGraphicFramePr>
        <p:xfrm>
          <a:off x="2091600" y="3368880"/>
          <a:ext cx="3000000" cy="3000000"/>
        </p:xfrm>
        <a:graphic>
          <a:graphicData uri="http://schemas.openxmlformats.org/drawingml/2006/table">
            <a:tbl>
              <a:tblPr>
                <a:noFill/>
                <a:tableStyleId>{81E6E6BC-8036-4F82-BD76-155D14E6A562}</a:tableStyleId>
              </a:tblPr>
              <a:tblGrid>
                <a:gridCol w="883450"/>
                <a:gridCol w="883450"/>
                <a:gridCol w="884150"/>
              </a:tblGrid>
              <a:tr h="565200">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1800"/>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r>
              <a:tr h="565200">
                <a:tc>
                  <a:txBody>
                    <a:bodyPr/>
                    <a:lstStyle/>
                    <a:p>
                      <a:pPr indent="0" lvl="0" marL="0" marR="0" rtl="0" algn="ctr">
                        <a:spcBef>
                          <a:spcPts val="0"/>
                        </a:spcBef>
                        <a:spcAft>
                          <a:spcPts val="0"/>
                        </a:spcAft>
                        <a:buNone/>
                      </a:pPr>
                      <a:r>
                        <a:rPr b="1" i="1" lang="en-US" sz="1800"/>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1/3</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1/3</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566275">
                <a:tc>
                  <a:txBody>
                    <a:bodyPr/>
                    <a:lstStyle/>
                    <a:p>
                      <a:pPr indent="0" lvl="0" marL="0" marR="0" rtl="0" algn="ctr">
                        <a:spcBef>
                          <a:spcPts val="0"/>
                        </a:spcBef>
                        <a:spcAft>
                          <a:spcPts val="0"/>
                        </a:spcAft>
                        <a:buNone/>
                      </a:pPr>
                      <a:r>
                        <a:rPr b="1" i="1" lang="en-US" sz="1800"/>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1/3</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0</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
        <p:nvSpPr>
          <p:cNvPr id="800" name="Google Shape;800;p103"/>
          <p:cNvSpPr txBox="1"/>
          <p:nvPr/>
        </p:nvSpPr>
        <p:spPr>
          <a:xfrm>
            <a:off x="9036000" y="3388320"/>
            <a:ext cx="720000" cy="111168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0" lang="en-US" sz="7200" strike="noStrike">
                <a:solidFill>
                  <a:srgbClr val="0000CC"/>
                </a:solidFill>
                <a:latin typeface="Arial"/>
                <a:ea typeface="Arial"/>
                <a:cs typeface="Arial"/>
                <a:sym typeface="Arial"/>
              </a:rPr>
              <a:t>?</a:t>
            </a:r>
            <a:endParaRPr b="0" sz="7200" strike="noStrike">
              <a:latin typeface="Arial"/>
              <a:ea typeface="Arial"/>
              <a:cs typeface="Arial"/>
              <a:sym typeface="Arial"/>
            </a:endParaRPr>
          </a:p>
        </p:txBody>
      </p:sp>
      <p:cxnSp>
        <p:nvCxnSpPr>
          <p:cNvPr id="801" name="Google Shape;801;p103"/>
          <p:cNvCxnSpPr/>
          <p:nvPr/>
        </p:nvCxnSpPr>
        <p:spPr>
          <a:xfrm>
            <a:off x="9360000" y="4500000"/>
            <a:ext cx="0" cy="720000"/>
          </a:xfrm>
          <a:prstGeom prst="straightConnector1">
            <a:avLst/>
          </a:prstGeom>
          <a:noFill/>
          <a:ln cap="flat" cmpd="sng" w="18350">
            <a:solidFill>
              <a:srgbClr val="0000CC"/>
            </a:solidFill>
            <a:prstDash val="solid"/>
            <a:round/>
            <a:headEnd len="sm" w="sm" type="none"/>
            <a:tailEnd len="med" w="med" type="triangle"/>
          </a:ln>
        </p:spPr>
      </p:cxnSp>
      <p:sp>
        <p:nvSpPr>
          <p:cNvPr id="802" name="Google Shape;802;p103"/>
          <p:cNvSpPr txBox="1"/>
          <p:nvPr/>
        </p:nvSpPr>
        <p:spPr>
          <a:xfrm>
            <a:off x="684000" y="5760000"/>
            <a:ext cx="5040000" cy="1535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400" strike="noStrike">
                <a:latin typeface="Arial"/>
                <a:ea typeface="Arial"/>
                <a:cs typeface="Arial"/>
                <a:sym typeface="Arial"/>
              </a:rPr>
              <a:t>u</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(D|</a:t>
            </a:r>
            <a:r>
              <a:rPr b="1" i="1" lang="en-US" sz="2400"/>
              <a:t>d</a:t>
            </a:r>
            <a:r>
              <a:rPr b="1" i="1" lang="en-US" sz="2400" strike="noStrike">
                <a:latin typeface="Arial"/>
                <a:ea typeface="Arial"/>
                <a:cs typeface="Arial"/>
                <a:sym typeface="Arial"/>
              </a:rPr>
              <a:t>) = (3 + 1) / 2 = 2</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u</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(H|</a:t>
            </a:r>
            <a:r>
              <a:rPr b="1" i="1" lang="en-US" sz="2400"/>
              <a:t>d</a:t>
            </a:r>
            <a:r>
              <a:rPr b="1" i="1" lang="en-US" sz="2400" strike="noStrike">
                <a:latin typeface="Arial"/>
                <a:ea typeface="Arial"/>
                <a:cs typeface="Arial"/>
                <a:sym typeface="Arial"/>
              </a:rPr>
              <a:t>) = (5 + 0) / 2 = 2.5</a:t>
            </a:r>
            <a:endParaRPr b="0" sz="2400" strike="noStrike">
              <a:latin typeface="Arial"/>
              <a:ea typeface="Arial"/>
              <a:cs typeface="Arial"/>
              <a:sym typeface="Arial"/>
            </a:endParaRPr>
          </a:p>
          <a:p>
            <a:pPr indent="0" lvl="0" marL="0" marR="0" rtl="0" algn="l">
              <a:spcBef>
                <a:spcPts val="0"/>
              </a:spcBef>
              <a:spcAft>
                <a:spcPts val="0"/>
              </a:spcAft>
              <a:buNone/>
            </a:pPr>
            <a:r>
              <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1</a:t>
            </a:r>
            <a:r>
              <a:rPr b="0" lang="en-US" sz="2400" strike="noStrike">
                <a:latin typeface="Arial"/>
                <a:ea typeface="Arial"/>
                <a:cs typeface="Arial"/>
                <a:sym typeface="Arial"/>
              </a:rPr>
              <a:t> should deviate to </a:t>
            </a:r>
            <a:r>
              <a:rPr b="1" i="1" lang="en-US" sz="2400" strike="noStrike">
                <a:latin typeface="Arial"/>
                <a:ea typeface="Arial"/>
                <a:cs typeface="Arial"/>
                <a:sym typeface="Arial"/>
              </a:rPr>
              <a:t>H</a:t>
            </a:r>
            <a:r>
              <a:rPr b="0" lang="en-US" sz="2400" strike="noStrike">
                <a:latin typeface="Arial"/>
                <a:ea typeface="Arial"/>
                <a:cs typeface="Arial"/>
                <a:sym typeface="Arial"/>
              </a:rPr>
              <a:t>!</a:t>
            </a:r>
            <a:endParaRPr b="0" sz="2400" strike="noStrike">
              <a:latin typeface="Arial"/>
              <a:ea typeface="Arial"/>
              <a:cs typeface="Arial"/>
              <a:sym typeface="Arial"/>
            </a:endParaRPr>
          </a:p>
        </p:txBody>
      </p:sp>
      <p:sp>
        <p:nvSpPr>
          <p:cNvPr id="803" name="Google Shape;803;p103"/>
          <p:cNvSpPr/>
          <p:nvPr/>
        </p:nvSpPr>
        <p:spPr>
          <a:xfrm>
            <a:off x="7560000" y="1620000"/>
            <a:ext cx="563100" cy="756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1500"/>
              <a:t>d</a:t>
            </a:r>
            <a:r>
              <a:rPr b="0" lang="en-US" sz="1500" strike="noStrike">
                <a:latin typeface="Arial"/>
                <a:ea typeface="Arial"/>
                <a:cs typeface="Arial"/>
                <a:sym typeface="Arial"/>
              </a:rPr>
              <a:t>, </a:t>
            </a:r>
            <a:r>
              <a:rPr lang="en-US" sz="1500"/>
              <a:t>d</a:t>
            </a:r>
            <a:endParaRPr b="0" sz="1500" strike="noStrike">
              <a:latin typeface="Arial"/>
              <a:ea typeface="Arial"/>
              <a:cs typeface="Arial"/>
              <a:sym typeface="Arial"/>
            </a:endParaRPr>
          </a:p>
        </p:txBody>
      </p:sp>
      <p:sp>
        <p:nvSpPr>
          <p:cNvPr id="804" name="Google Shape;804;p103"/>
          <p:cNvSpPr/>
          <p:nvPr/>
        </p:nvSpPr>
        <p:spPr>
          <a:xfrm>
            <a:off x="8190720" y="1620000"/>
            <a:ext cx="563400" cy="756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1500"/>
              <a:t>h</a:t>
            </a:r>
            <a:r>
              <a:rPr b="0" lang="en-US" sz="1500" strike="noStrike">
                <a:latin typeface="Arial"/>
                <a:ea typeface="Arial"/>
                <a:cs typeface="Arial"/>
                <a:sym typeface="Arial"/>
              </a:rPr>
              <a:t>, </a:t>
            </a:r>
            <a:r>
              <a:rPr lang="en-US" sz="1500"/>
              <a:t>d</a:t>
            </a:r>
            <a:endParaRPr b="0" sz="1500" strike="noStrike">
              <a:latin typeface="Arial"/>
              <a:ea typeface="Arial"/>
              <a:cs typeface="Arial"/>
              <a:sym typeface="Arial"/>
            </a:endParaRPr>
          </a:p>
        </p:txBody>
      </p:sp>
      <p:sp>
        <p:nvSpPr>
          <p:cNvPr id="805" name="Google Shape;805;p103"/>
          <p:cNvSpPr/>
          <p:nvPr/>
        </p:nvSpPr>
        <p:spPr>
          <a:xfrm>
            <a:off x="8832960" y="1620000"/>
            <a:ext cx="563100" cy="756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1500"/>
              <a:t>d</a:t>
            </a:r>
            <a:r>
              <a:rPr b="0" lang="en-US" sz="1500" strike="noStrike">
                <a:latin typeface="Arial"/>
                <a:ea typeface="Arial"/>
                <a:cs typeface="Arial"/>
                <a:sym typeface="Arial"/>
              </a:rPr>
              <a:t>, </a:t>
            </a:r>
            <a:r>
              <a:rPr lang="en-US" sz="1500"/>
              <a:t>h</a:t>
            </a:r>
            <a:endParaRPr b="0" sz="15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2">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2">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2">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02">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9" name="Shape 809"/>
        <p:cNvGrpSpPr/>
        <p:nvPr/>
      </p:nvGrpSpPr>
      <p:grpSpPr>
        <a:xfrm>
          <a:off x="0" y="0"/>
          <a:ext cx="0" cy="0"/>
          <a:chOff x="0" y="0"/>
          <a:chExt cx="0" cy="0"/>
        </a:xfrm>
      </p:grpSpPr>
      <p:sp>
        <p:nvSpPr>
          <p:cNvPr id="810" name="Google Shape;810;p104"/>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Correlated Equilibrium</a:t>
            </a:r>
            <a:endParaRPr b="0" sz="4400" strike="noStrike">
              <a:latin typeface="Arial"/>
              <a:ea typeface="Arial"/>
              <a:cs typeface="Arial"/>
              <a:sym typeface="Arial"/>
            </a:endParaRPr>
          </a:p>
        </p:txBody>
      </p:sp>
      <p:sp>
        <p:nvSpPr>
          <p:cNvPr id="811" name="Google Shape;811;p104"/>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i="1" lang="en-US" sz="3200" strike="noStrike">
                <a:latin typeface="Arial"/>
                <a:ea typeface="Arial"/>
                <a:cs typeface="Arial"/>
                <a:sym typeface="Arial"/>
              </a:rPr>
              <a:t>D</a:t>
            </a:r>
            <a:r>
              <a:rPr b="1" baseline="-25000" i="1" lang="en-US" sz="3200" strike="noStrike">
                <a:latin typeface="Arial"/>
                <a:ea typeface="Arial"/>
                <a:cs typeface="Arial"/>
                <a:sym typeface="Arial"/>
              </a:rPr>
              <a:t>1 </a:t>
            </a:r>
            <a:r>
              <a:rPr b="1" i="1" lang="en-US" sz="3200" strike="noStrike">
                <a:latin typeface="Arial"/>
                <a:ea typeface="Arial"/>
                <a:cs typeface="Arial"/>
                <a:sym typeface="Arial"/>
              </a:rPr>
              <a:t>= </a:t>
            </a:r>
            <a:r>
              <a:rPr b="1" i="1" lang="en-US" sz="3200">
                <a:solidFill>
                  <a:schemeClr val="dk1"/>
                </a:solidFill>
              </a:rPr>
              <a:t>{d, h}, D</a:t>
            </a:r>
            <a:r>
              <a:rPr b="1" baseline="-25000" i="1" lang="en-US" sz="3200">
                <a:solidFill>
                  <a:schemeClr val="dk1"/>
                </a:solidFill>
              </a:rPr>
              <a:t>2 </a:t>
            </a:r>
            <a:r>
              <a:rPr b="1" i="1" lang="en-US" sz="3200">
                <a:solidFill>
                  <a:schemeClr val="dk1"/>
                </a:solidFill>
              </a:rPr>
              <a:t>= {d, h}</a:t>
            </a:r>
            <a:r>
              <a:rPr lang="en-US" sz="3200">
                <a:solidFill>
                  <a:schemeClr val="dk1"/>
                </a:solidFill>
              </a:rPr>
              <a:t> </a:t>
            </a:r>
            <a:endParaRPr sz="3200">
              <a:solidFill>
                <a:schemeClr val="dk1"/>
              </a:solidFill>
            </a:endParaRPr>
          </a:p>
          <a:p>
            <a:pPr indent="0" lvl="0" marL="457200" rtl="0" algn="l">
              <a:spcBef>
                <a:spcPts val="1417"/>
              </a:spcBef>
              <a:spcAft>
                <a:spcPts val="0"/>
              </a:spcAft>
              <a:buNone/>
            </a:pPr>
            <a:r>
              <a:rPr b="1" i="1" lang="en-US" sz="3200">
                <a:solidFill>
                  <a:schemeClr val="dk1"/>
                </a:solidFill>
              </a:rPr>
              <a:t>v</a:t>
            </a:r>
            <a:r>
              <a:rPr b="1" baseline="-25000" i="1" lang="en-US" sz="3200">
                <a:solidFill>
                  <a:schemeClr val="dk1"/>
                </a:solidFill>
              </a:rPr>
              <a:t>1 </a:t>
            </a:r>
            <a:r>
              <a:rPr b="1" i="1" lang="en-US" sz="3200">
                <a:solidFill>
                  <a:schemeClr val="dk1"/>
                </a:solidFill>
              </a:rPr>
              <a:t>= [</a:t>
            </a:r>
            <a:r>
              <a:rPr b="1" i="1" lang="en-US" sz="3200">
                <a:solidFill>
                  <a:srgbClr val="0000FF"/>
                </a:solidFill>
              </a:rPr>
              <a:t>?</a:t>
            </a:r>
            <a:r>
              <a:rPr b="1" i="1" lang="en-US" sz="3200">
                <a:solidFill>
                  <a:schemeClr val="dk1"/>
                </a:solidFill>
              </a:rPr>
              <a:t>, </a:t>
            </a:r>
            <a:r>
              <a:rPr b="1" i="1" lang="en-US" sz="3200">
                <a:solidFill>
                  <a:srgbClr val="0000FF"/>
                </a:solidFill>
              </a:rPr>
              <a:t>?</a:t>
            </a:r>
            <a:r>
              <a:rPr b="1" i="1" lang="en-US" sz="3200">
                <a:solidFill>
                  <a:schemeClr val="dk1"/>
                </a:solidFill>
              </a:rPr>
              <a:t>], v</a:t>
            </a:r>
            <a:r>
              <a:rPr b="1" baseline="-25000" i="1" lang="en-US" sz="3200">
                <a:solidFill>
                  <a:schemeClr val="dk1"/>
                </a:solidFill>
              </a:rPr>
              <a:t>2 </a:t>
            </a:r>
            <a:r>
              <a:rPr b="1" i="1" lang="en-US" sz="3200">
                <a:solidFill>
                  <a:schemeClr val="dk1"/>
                </a:solidFill>
              </a:rPr>
              <a:t>= [</a:t>
            </a:r>
            <a:r>
              <a:rPr b="1" i="1" lang="en-US" sz="3200">
                <a:solidFill>
                  <a:srgbClr val="0000FF"/>
                </a:solidFill>
              </a:rPr>
              <a:t>?</a:t>
            </a:r>
            <a:r>
              <a:rPr b="1" i="1" lang="en-US" sz="3200">
                <a:solidFill>
                  <a:schemeClr val="dk1"/>
                </a:solidFill>
              </a:rPr>
              <a:t>, </a:t>
            </a:r>
            <a:r>
              <a:rPr b="1" i="1" lang="en-US" sz="3200">
                <a:solidFill>
                  <a:srgbClr val="0000FF"/>
                </a:solidFill>
              </a:rPr>
              <a:t>?</a:t>
            </a:r>
            <a:r>
              <a:rPr b="1" i="1" lang="en-US" sz="3200">
                <a:solidFill>
                  <a:schemeClr val="dk1"/>
                </a:solidFill>
              </a:rPr>
              <a:t>]</a:t>
            </a:r>
            <a:endParaRPr b="1" i="1" sz="3200"/>
          </a:p>
          <a:p>
            <a:pPr indent="0" lvl="0" marL="457200" marR="0" rtl="0" algn="l">
              <a:spcBef>
                <a:spcPts val="1417"/>
              </a:spcBef>
              <a:spcAft>
                <a:spcPts val="0"/>
              </a:spcAft>
              <a:buNone/>
            </a:pPr>
            <a:r>
              <a:rPr b="1" i="1" lang="en-US" sz="3200" strike="noStrike">
                <a:latin typeface="Arial"/>
                <a:ea typeface="Arial"/>
                <a:cs typeface="Arial"/>
                <a:sym typeface="Arial"/>
              </a:rPr>
              <a:t>π =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1" marL="864000" marR="0" rtl="0" algn="l">
              <a:spcBef>
                <a:spcPts val="1417"/>
              </a:spcBef>
              <a:spcAft>
                <a:spcPts val="0"/>
              </a:spcAft>
              <a:buClr>
                <a:srgbClr val="000000"/>
              </a:buClr>
              <a:buSzPts val="1440"/>
              <a:buFont typeface="Noto Sans Symbols"/>
              <a:buNone/>
            </a:pPr>
            <a:r>
              <a:t/>
            </a:r>
            <a:endParaRPr b="0" i="0" sz="3200" u="none" cap="none" strike="noStrike">
              <a:latin typeface="Arial"/>
              <a:ea typeface="Arial"/>
              <a:cs typeface="Arial"/>
              <a:sym typeface="Arial"/>
            </a:endParaRPr>
          </a:p>
        </p:txBody>
      </p:sp>
      <p:graphicFrame>
        <p:nvGraphicFramePr>
          <p:cNvPr id="812" name="Google Shape;812;p104"/>
          <p:cNvGraphicFramePr/>
          <p:nvPr/>
        </p:nvGraphicFramePr>
        <p:xfrm>
          <a:off x="2091240" y="3368520"/>
          <a:ext cx="3000000" cy="3000000"/>
        </p:xfrm>
        <a:graphic>
          <a:graphicData uri="http://schemas.openxmlformats.org/drawingml/2006/table">
            <a:tbl>
              <a:tblPr>
                <a:noFill/>
                <a:tableStyleId>{81E6E6BC-8036-4F82-BD76-155D14E6A562}</a:tableStyleId>
              </a:tblPr>
              <a:tblGrid>
                <a:gridCol w="883450"/>
                <a:gridCol w="883450"/>
                <a:gridCol w="883450"/>
              </a:tblGrid>
              <a:tr h="565200">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1800"/>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r>
              <a:tr h="565200">
                <a:tc>
                  <a:txBody>
                    <a:bodyPr/>
                    <a:lstStyle/>
                    <a:p>
                      <a:pPr indent="0" lvl="0" marL="0" marR="0" rtl="0" algn="ctr">
                        <a:spcBef>
                          <a:spcPts val="0"/>
                        </a:spcBef>
                        <a:spcAft>
                          <a:spcPts val="0"/>
                        </a:spcAft>
                        <a:buNone/>
                      </a:pPr>
                      <a:r>
                        <a:rPr b="1" i="1" lang="en-US" sz="1800"/>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lang="en-US" sz="1800" u="none" cap="none" strike="noStrike">
                          <a:solidFill>
                            <a:srgbClr val="0000CC"/>
                          </a:solidFill>
                          <a:latin typeface="Arial"/>
                          <a:ea typeface="Arial"/>
                          <a:cs typeface="Arial"/>
                          <a:sym typeface="Arial"/>
                        </a:rPr>
                        <a:t>?</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1" lang="en-US" sz="1800" u="none" cap="none" strike="noStrike">
                          <a:solidFill>
                            <a:srgbClr val="0000CC"/>
                          </a:solidFill>
                          <a:latin typeface="Arial"/>
                          <a:ea typeface="Arial"/>
                          <a:cs typeface="Arial"/>
                          <a:sym typeface="Arial"/>
                        </a:rPr>
                        <a:t>?</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565550">
                <a:tc>
                  <a:txBody>
                    <a:bodyPr/>
                    <a:lstStyle/>
                    <a:p>
                      <a:pPr indent="0" lvl="0" marL="0" marR="0" rtl="0" algn="ctr">
                        <a:spcBef>
                          <a:spcPts val="0"/>
                        </a:spcBef>
                        <a:spcAft>
                          <a:spcPts val="0"/>
                        </a:spcAft>
                        <a:buNone/>
                      </a:pPr>
                      <a:r>
                        <a:rPr b="1" i="1" lang="en-US" sz="1800"/>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lang="en-US" sz="1800" u="none" cap="none" strike="noStrike">
                          <a:solidFill>
                            <a:srgbClr val="0000CC"/>
                          </a:solidFill>
                          <a:latin typeface="Arial"/>
                          <a:ea typeface="Arial"/>
                          <a:cs typeface="Arial"/>
                          <a:sym typeface="Arial"/>
                        </a:rPr>
                        <a:t>?</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1" lang="en-US" sz="1800" u="none" cap="none" strike="noStrike">
                          <a:solidFill>
                            <a:srgbClr val="0000CC"/>
                          </a:solidFill>
                          <a:latin typeface="Arial"/>
                          <a:ea typeface="Arial"/>
                          <a:cs typeface="Arial"/>
                          <a:sym typeface="Arial"/>
                        </a:rPr>
                        <a:t>?</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
        <p:nvSpPr>
          <p:cNvPr id="813" name="Google Shape;813;p104"/>
          <p:cNvSpPr/>
          <p:nvPr/>
        </p:nvSpPr>
        <p:spPr>
          <a:xfrm>
            <a:off x="1620000" y="3240000"/>
            <a:ext cx="360000" cy="1980000"/>
          </a:xfrm>
          <a:custGeom>
            <a:rect b="b" l="l" r="r" t="t"/>
            <a:pathLst>
              <a:path extrusionOk="0" h="5502" w="1002">
                <a:moveTo>
                  <a:pt x="1001" y="0"/>
                </a:moveTo>
                <a:cubicBezTo>
                  <a:pt x="750" y="0"/>
                  <a:pt x="500" y="229"/>
                  <a:pt x="500" y="458"/>
                </a:cubicBezTo>
                <a:lnTo>
                  <a:pt x="500" y="2292"/>
                </a:lnTo>
                <a:cubicBezTo>
                  <a:pt x="500" y="2521"/>
                  <a:pt x="250" y="2750"/>
                  <a:pt x="0" y="2750"/>
                </a:cubicBezTo>
                <a:cubicBezTo>
                  <a:pt x="250" y="2750"/>
                  <a:pt x="500" y="2979"/>
                  <a:pt x="500" y="3208"/>
                </a:cubicBezTo>
                <a:lnTo>
                  <a:pt x="500" y="5042"/>
                </a:lnTo>
                <a:cubicBezTo>
                  <a:pt x="500" y="5271"/>
                  <a:pt x="750" y="5501"/>
                  <a:pt x="1001" y="5501"/>
                </a:cubicBezTo>
              </a:path>
            </a:pathLst>
          </a:custGeom>
          <a:noFill/>
          <a:ln cap="flat" cmpd="sng" w="36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814" name="Google Shape;814;p104"/>
          <p:cNvGraphicFramePr/>
          <p:nvPr/>
        </p:nvGraphicFramePr>
        <p:xfrm>
          <a:off x="6582600" y="3368880"/>
          <a:ext cx="3000000" cy="3000000"/>
        </p:xfrm>
        <a:graphic>
          <a:graphicData uri="http://schemas.openxmlformats.org/drawingml/2006/table">
            <a:tbl>
              <a:tblPr>
                <a:noFill/>
                <a:tableStyleId>{81E6E6BC-8036-4F82-BD76-155D14E6A562}</a:tableStyleId>
              </a:tblPr>
              <a:tblGrid>
                <a:gridCol w="883450"/>
                <a:gridCol w="883450"/>
              </a:tblGrid>
              <a:tr h="565200">
                <a:tc>
                  <a:txBody>
                    <a:bodyPr/>
                    <a:lstStyle/>
                    <a:p>
                      <a:pPr indent="0" lvl="0" marL="0" marR="0" rtl="0" algn="ctr">
                        <a:spcBef>
                          <a:spcPts val="0"/>
                        </a:spcBef>
                        <a:spcAft>
                          <a:spcPts val="0"/>
                        </a:spcAft>
                        <a:buNone/>
                      </a:pPr>
                      <a:r>
                        <a:rPr b="1" i="1" lang="en-US" sz="1800" u="none" cap="none" strike="noStrike">
                          <a:solidFill>
                            <a:srgbClr val="FF0000"/>
                          </a:solidFill>
                          <a:latin typeface="Arial"/>
                          <a:ea typeface="Arial"/>
                          <a:cs typeface="Arial"/>
                          <a:sym typeface="Arial"/>
                        </a:rPr>
                        <a:t>D</a:t>
                      </a:r>
                      <a:r>
                        <a:rPr b="1" baseline="-25000" i="1" lang="en-US" sz="1800" u="none" cap="none" strike="noStrike">
                          <a:solidFill>
                            <a:srgbClr val="FF0000"/>
                          </a:solidFill>
                          <a:latin typeface="Arial"/>
                          <a:ea typeface="Arial"/>
                          <a:cs typeface="Arial"/>
                          <a:sym typeface="Arial"/>
                        </a:rPr>
                        <a:t>1</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solidFill>
                            <a:srgbClr val="FF0000"/>
                          </a:solidFill>
                          <a:latin typeface="Arial"/>
                          <a:ea typeface="Arial"/>
                          <a:cs typeface="Arial"/>
                          <a:sym typeface="Arial"/>
                        </a:rPr>
                        <a:t>A</a:t>
                      </a:r>
                      <a:r>
                        <a:rPr b="1" baseline="-25000" i="1" lang="en-US" sz="1800" u="none" cap="none" strike="noStrike">
                          <a:solidFill>
                            <a:srgbClr val="FF0000"/>
                          </a:solidFill>
                          <a:latin typeface="Arial"/>
                          <a:ea typeface="Arial"/>
                          <a:cs typeface="Arial"/>
                          <a:sym typeface="Arial"/>
                        </a:rPr>
                        <a:t>1</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565200">
                <a:tc>
                  <a:txBody>
                    <a:bodyPr/>
                    <a:lstStyle/>
                    <a:p>
                      <a:pPr indent="0" lvl="0" marL="0" marR="0" rtl="0" algn="ctr">
                        <a:spcBef>
                          <a:spcPts val="0"/>
                        </a:spcBef>
                        <a:spcAft>
                          <a:spcPts val="0"/>
                        </a:spcAft>
                        <a:buNone/>
                      </a:pPr>
                      <a:r>
                        <a:rPr b="1" i="1" lang="en-US" sz="1800"/>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565550">
                <a:tc>
                  <a:txBody>
                    <a:bodyPr/>
                    <a:lstStyle/>
                    <a:p>
                      <a:pPr indent="0" lvl="0" marL="0" marR="0" rtl="0" algn="ctr">
                        <a:spcBef>
                          <a:spcPts val="0"/>
                        </a:spcBef>
                        <a:spcAft>
                          <a:spcPts val="0"/>
                        </a:spcAft>
                        <a:buNone/>
                      </a:pPr>
                      <a:r>
                        <a:rPr b="1" i="1" lang="en-US" sz="1800"/>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
        <p:nvSpPr>
          <p:cNvPr id="815" name="Google Shape;815;p104"/>
          <p:cNvSpPr/>
          <p:nvPr/>
        </p:nvSpPr>
        <p:spPr>
          <a:xfrm>
            <a:off x="6111360" y="3240360"/>
            <a:ext cx="360000" cy="1979640"/>
          </a:xfrm>
          <a:custGeom>
            <a:rect b="b" l="l" r="r" t="t"/>
            <a:pathLst>
              <a:path extrusionOk="0" h="5501" w="1002">
                <a:moveTo>
                  <a:pt x="1001" y="0"/>
                </a:moveTo>
                <a:cubicBezTo>
                  <a:pt x="750" y="0"/>
                  <a:pt x="500" y="229"/>
                  <a:pt x="500" y="458"/>
                </a:cubicBezTo>
                <a:lnTo>
                  <a:pt x="500" y="2291"/>
                </a:lnTo>
                <a:cubicBezTo>
                  <a:pt x="500" y="2520"/>
                  <a:pt x="250" y="2750"/>
                  <a:pt x="0" y="2750"/>
                </a:cubicBezTo>
                <a:cubicBezTo>
                  <a:pt x="250" y="2750"/>
                  <a:pt x="500" y="2979"/>
                  <a:pt x="500" y="3208"/>
                </a:cubicBezTo>
                <a:lnTo>
                  <a:pt x="500" y="5041"/>
                </a:lnTo>
                <a:cubicBezTo>
                  <a:pt x="500" y="5270"/>
                  <a:pt x="750" y="5500"/>
                  <a:pt x="1001" y="5500"/>
                </a:cubicBezTo>
              </a:path>
            </a:pathLst>
          </a:custGeom>
          <a:noFill/>
          <a:ln cap="flat" cmpd="sng" w="36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6" name="Google Shape;816;p104"/>
          <p:cNvSpPr txBox="1"/>
          <p:nvPr/>
        </p:nvSpPr>
        <p:spPr>
          <a:xfrm>
            <a:off x="5148000" y="3175200"/>
            <a:ext cx="1080000" cy="6429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3200" strike="noStrike">
                <a:latin typeface="Arial"/>
                <a:ea typeface="Arial"/>
                <a:cs typeface="Arial"/>
                <a:sym typeface="Arial"/>
              </a:rPr>
              <a:t>σ</a:t>
            </a:r>
            <a:r>
              <a:rPr b="1" baseline="-25000" i="1" lang="en-US" sz="3200" strike="noStrike">
                <a:latin typeface="Arial"/>
                <a:ea typeface="Arial"/>
                <a:cs typeface="Arial"/>
                <a:sym typeface="Arial"/>
              </a:rPr>
              <a:t>1</a:t>
            </a:r>
            <a:r>
              <a:rPr b="1" i="1" lang="en-US" sz="3200" strike="noStrike">
                <a:latin typeface="Arial"/>
                <a:ea typeface="Arial"/>
                <a:cs typeface="Arial"/>
                <a:sym typeface="Arial"/>
              </a:rPr>
              <a:t> =</a:t>
            </a:r>
            <a:endParaRPr b="0" sz="3200" strike="noStrike">
              <a:latin typeface="Arial"/>
              <a:ea typeface="Arial"/>
              <a:cs typeface="Arial"/>
              <a:sym typeface="Arial"/>
            </a:endParaRPr>
          </a:p>
        </p:txBody>
      </p:sp>
      <p:graphicFrame>
        <p:nvGraphicFramePr>
          <p:cNvPr id="817" name="Google Shape;817;p104"/>
          <p:cNvGraphicFramePr/>
          <p:nvPr/>
        </p:nvGraphicFramePr>
        <p:xfrm>
          <a:off x="7002720" y="5453280"/>
          <a:ext cx="3000000" cy="3000000"/>
        </p:xfrm>
        <a:graphic>
          <a:graphicData uri="http://schemas.openxmlformats.org/drawingml/2006/table">
            <a:tbl>
              <a:tblPr>
                <a:noFill/>
                <a:tableStyleId>{81E6E6BC-8036-4F82-BD76-155D14E6A562}</a:tableStyleId>
              </a:tblPr>
              <a:tblGrid>
                <a:gridCol w="961200"/>
                <a:gridCol w="961200"/>
                <a:gridCol w="961550"/>
              </a:tblGrid>
              <a:tr h="625325">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r>
              <a:tr h="625325">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3,3</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1,5</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r h="626750">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5,1 </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1" lang="en-US" sz="1800" u="none" cap="none" strike="noStrike">
                          <a:solidFill>
                            <a:srgbClr val="0000CC"/>
                          </a:solidFill>
                          <a:latin typeface="Arial"/>
                          <a:ea typeface="Arial"/>
                          <a:cs typeface="Arial"/>
                          <a:sym typeface="Arial"/>
                        </a:rPr>
                        <a:t>0,0</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bl>
          </a:graphicData>
        </a:graphic>
      </p:graphicFrame>
      <p:sp>
        <p:nvSpPr>
          <p:cNvPr id="818" name="Google Shape;818;p104"/>
          <p:cNvSpPr/>
          <p:nvPr/>
        </p:nvSpPr>
        <p:spPr>
          <a:xfrm>
            <a:off x="7560000" y="1620000"/>
            <a:ext cx="563100" cy="756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1500"/>
              <a:t>d</a:t>
            </a:r>
            <a:r>
              <a:rPr b="0" lang="en-US" sz="1500" strike="noStrike">
                <a:latin typeface="Arial"/>
                <a:ea typeface="Arial"/>
                <a:cs typeface="Arial"/>
                <a:sym typeface="Arial"/>
              </a:rPr>
              <a:t>, </a:t>
            </a:r>
            <a:r>
              <a:rPr lang="en-US" sz="1500"/>
              <a:t>d</a:t>
            </a:r>
            <a:endParaRPr b="0" sz="1500" strike="noStrike">
              <a:latin typeface="Arial"/>
              <a:ea typeface="Arial"/>
              <a:cs typeface="Arial"/>
              <a:sym typeface="Arial"/>
            </a:endParaRPr>
          </a:p>
        </p:txBody>
      </p:sp>
      <p:sp>
        <p:nvSpPr>
          <p:cNvPr id="819" name="Google Shape;819;p104"/>
          <p:cNvSpPr/>
          <p:nvPr/>
        </p:nvSpPr>
        <p:spPr>
          <a:xfrm>
            <a:off x="8190720" y="1620000"/>
            <a:ext cx="563400" cy="756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1500"/>
              <a:t>h</a:t>
            </a:r>
            <a:r>
              <a:rPr b="0" lang="en-US" sz="1500" strike="noStrike">
                <a:latin typeface="Arial"/>
                <a:ea typeface="Arial"/>
                <a:cs typeface="Arial"/>
                <a:sym typeface="Arial"/>
              </a:rPr>
              <a:t>, </a:t>
            </a:r>
            <a:r>
              <a:rPr lang="en-US" sz="1500"/>
              <a:t>d</a:t>
            </a:r>
            <a:endParaRPr b="0" sz="1500" strike="noStrike">
              <a:latin typeface="Arial"/>
              <a:ea typeface="Arial"/>
              <a:cs typeface="Arial"/>
              <a:sym typeface="Arial"/>
            </a:endParaRPr>
          </a:p>
        </p:txBody>
      </p:sp>
      <p:sp>
        <p:nvSpPr>
          <p:cNvPr id="820" name="Google Shape;820;p104"/>
          <p:cNvSpPr/>
          <p:nvPr/>
        </p:nvSpPr>
        <p:spPr>
          <a:xfrm>
            <a:off x="8832960" y="1620000"/>
            <a:ext cx="563100" cy="756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1500"/>
              <a:t>d</a:t>
            </a:r>
            <a:r>
              <a:rPr b="0" lang="en-US" sz="1500" strike="noStrike">
                <a:latin typeface="Arial"/>
                <a:ea typeface="Arial"/>
                <a:cs typeface="Arial"/>
                <a:sym typeface="Arial"/>
              </a:rPr>
              <a:t>, </a:t>
            </a:r>
            <a:r>
              <a:rPr lang="en-US" sz="1500"/>
              <a:t>h</a:t>
            </a:r>
            <a:endParaRPr b="0" sz="1500" strike="noStrike">
              <a:latin typeface="Arial"/>
              <a:ea typeface="Arial"/>
              <a:cs typeface="Arial"/>
              <a:sym typeface="Arial"/>
            </a:endParaRPr>
          </a:p>
        </p:txBody>
      </p:sp>
    </p:spTree>
  </p:cSld>
  <p:clrMapOvr>
    <a:masterClrMapping/>
  </p:clrMapOvr>
</p:sld>
</file>

<file path=ppt/slides/slide9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24" name="Shape 824"/>
        <p:cNvGrpSpPr/>
        <p:nvPr/>
      </p:nvGrpSpPr>
      <p:grpSpPr>
        <a:xfrm>
          <a:off x="0" y="0"/>
          <a:ext cx="0" cy="0"/>
          <a:chOff x="0" y="0"/>
          <a:chExt cx="0" cy="0"/>
        </a:xfrm>
      </p:grpSpPr>
      <p:sp>
        <p:nvSpPr>
          <p:cNvPr id="825" name="Google Shape;825;p105"/>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Correlated Equilibrium</a:t>
            </a:r>
            <a:endParaRPr b="0" sz="4400" strike="noStrike">
              <a:latin typeface="Arial"/>
              <a:ea typeface="Arial"/>
              <a:cs typeface="Arial"/>
              <a:sym typeface="Arial"/>
            </a:endParaRPr>
          </a:p>
        </p:txBody>
      </p:sp>
      <p:sp>
        <p:nvSpPr>
          <p:cNvPr id="826" name="Google Shape;826;p105"/>
          <p:cNvSpPr txBox="1"/>
          <p:nvPr/>
        </p:nvSpPr>
        <p:spPr>
          <a:xfrm>
            <a:off x="504000" y="1769040"/>
            <a:ext cx="9071700" cy="4384800"/>
          </a:xfrm>
          <a:prstGeom prst="rect">
            <a:avLst/>
          </a:prstGeom>
          <a:noFill/>
          <a:ln>
            <a:noFill/>
          </a:ln>
        </p:spPr>
        <p:txBody>
          <a:bodyPr anchorCtr="0" anchor="t" bIns="0" lIns="0" spcFirstLastPara="1" rIns="0" wrap="square" tIns="0">
            <a:noAutofit/>
          </a:bodyPr>
          <a:lstStyle/>
          <a:p>
            <a:pPr indent="0" lvl="0" marL="457200" marR="0" rtl="0" algn="l">
              <a:spcBef>
                <a:spcPts val="0"/>
              </a:spcBef>
              <a:spcAft>
                <a:spcPts val="0"/>
              </a:spcAft>
              <a:buNone/>
            </a:pPr>
            <a:r>
              <a:rPr b="1" i="1" lang="en-US" sz="3200" strike="noStrike">
                <a:latin typeface="Arial"/>
                <a:ea typeface="Arial"/>
                <a:cs typeface="Arial"/>
                <a:sym typeface="Arial"/>
              </a:rPr>
              <a:t>D</a:t>
            </a:r>
            <a:r>
              <a:rPr b="1" baseline="-25000" i="1" lang="en-US" sz="3200" strike="noStrike">
                <a:latin typeface="Arial"/>
                <a:ea typeface="Arial"/>
                <a:cs typeface="Arial"/>
                <a:sym typeface="Arial"/>
              </a:rPr>
              <a:t>1 </a:t>
            </a:r>
            <a:r>
              <a:rPr b="1" i="1" lang="en-US" sz="3200" strike="noStrike">
                <a:latin typeface="Arial"/>
                <a:ea typeface="Arial"/>
                <a:cs typeface="Arial"/>
                <a:sym typeface="Arial"/>
              </a:rPr>
              <a:t>= </a:t>
            </a:r>
            <a:r>
              <a:rPr b="1" i="1" lang="en-US" sz="3200">
                <a:solidFill>
                  <a:schemeClr val="dk1"/>
                </a:solidFill>
              </a:rPr>
              <a:t>{d, h}, D</a:t>
            </a:r>
            <a:r>
              <a:rPr b="1" baseline="-25000" i="1" lang="en-US" sz="3200">
                <a:solidFill>
                  <a:schemeClr val="dk1"/>
                </a:solidFill>
              </a:rPr>
              <a:t>2 </a:t>
            </a:r>
            <a:r>
              <a:rPr b="1" i="1" lang="en-US" sz="3200">
                <a:solidFill>
                  <a:schemeClr val="dk1"/>
                </a:solidFill>
              </a:rPr>
              <a:t>= {d, h}</a:t>
            </a:r>
            <a:r>
              <a:rPr lang="en-US" sz="3200">
                <a:solidFill>
                  <a:schemeClr val="dk1"/>
                </a:solidFill>
              </a:rPr>
              <a:t> </a:t>
            </a:r>
            <a:endParaRPr sz="3200">
              <a:solidFill>
                <a:schemeClr val="dk1"/>
              </a:solidFill>
            </a:endParaRPr>
          </a:p>
          <a:p>
            <a:pPr indent="0" lvl="0" marL="457200" rtl="0" algn="l">
              <a:spcBef>
                <a:spcPts val="1417"/>
              </a:spcBef>
              <a:spcAft>
                <a:spcPts val="0"/>
              </a:spcAft>
              <a:buNone/>
            </a:pPr>
            <a:r>
              <a:rPr b="1" i="1" lang="en-US" sz="3200">
                <a:solidFill>
                  <a:schemeClr val="dk1"/>
                </a:solidFill>
              </a:rPr>
              <a:t>v</a:t>
            </a:r>
            <a:r>
              <a:rPr b="1" baseline="-25000" i="1" lang="en-US" sz="3200">
                <a:solidFill>
                  <a:schemeClr val="dk1"/>
                </a:solidFill>
              </a:rPr>
              <a:t>1 </a:t>
            </a:r>
            <a:r>
              <a:rPr b="1" i="1" lang="en-US" sz="3200">
                <a:solidFill>
                  <a:schemeClr val="dk1"/>
                </a:solidFill>
              </a:rPr>
              <a:t>= v</a:t>
            </a:r>
            <a:r>
              <a:rPr b="1" baseline="-25000" i="1" lang="en-US" sz="3200">
                <a:solidFill>
                  <a:schemeClr val="dk1"/>
                </a:solidFill>
              </a:rPr>
              <a:t>2 </a:t>
            </a:r>
            <a:r>
              <a:rPr b="1" i="1" lang="en-US" sz="3200">
                <a:solidFill>
                  <a:schemeClr val="dk1"/>
                </a:solidFill>
              </a:rPr>
              <a:t>= </a:t>
            </a:r>
            <a:r>
              <a:rPr b="1" i="1" lang="en-US" sz="3200">
                <a:solidFill>
                  <a:srgbClr val="0000FF"/>
                </a:solidFill>
              </a:rPr>
              <a:t>[4/7, 3/7]</a:t>
            </a:r>
            <a:r>
              <a:rPr b="1" i="1" lang="en-US" sz="3200">
                <a:solidFill>
                  <a:schemeClr val="dk1"/>
                </a:solidFill>
              </a:rPr>
              <a:t> </a:t>
            </a:r>
            <a:endParaRPr b="1" i="1" sz="3200"/>
          </a:p>
          <a:p>
            <a:pPr indent="0" lvl="0" marL="457200" marR="0" rtl="0" algn="l">
              <a:spcBef>
                <a:spcPts val="1417"/>
              </a:spcBef>
              <a:spcAft>
                <a:spcPts val="0"/>
              </a:spcAft>
              <a:buNone/>
            </a:pPr>
            <a:r>
              <a:rPr b="1" i="1" lang="en-US" sz="3200" strike="noStrike">
                <a:latin typeface="Arial"/>
                <a:ea typeface="Arial"/>
                <a:cs typeface="Arial"/>
                <a:sym typeface="Arial"/>
              </a:rPr>
              <a:t>π =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1" marL="864000" marR="0" rtl="0" algn="l">
              <a:spcBef>
                <a:spcPts val="1417"/>
              </a:spcBef>
              <a:spcAft>
                <a:spcPts val="0"/>
              </a:spcAft>
              <a:buClr>
                <a:srgbClr val="000000"/>
              </a:buClr>
              <a:buSzPts val="1440"/>
              <a:buFont typeface="Noto Sans Symbols"/>
              <a:buNone/>
            </a:pPr>
            <a:r>
              <a:t/>
            </a:r>
            <a:endParaRPr b="0" i="0" sz="3200" u="none" cap="none" strike="noStrike">
              <a:latin typeface="Arial"/>
              <a:ea typeface="Arial"/>
              <a:cs typeface="Arial"/>
              <a:sym typeface="Arial"/>
            </a:endParaRPr>
          </a:p>
        </p:txBody>
      </p:sp>
      <p:graphicFrame>
        <p:nvGraphicFramePr>
          <p:cNvPr id="827" name="Google Shape;827;p105"/>
          <p:cNvGraphicFramePr/>
          <p:nvPr/>
        </p:nvGraphicFramePr>
        <p:xfrm>
          <a:off x="2091240" y="3368520"/>
          <a:ext cx="3000000" cy="3000000"/>
        </p:xfrm>
        <a:graphic>
          <a:graphicData uri="http://schemas.openxmlformats.org/drawingml/2006/table">
            <a:tbl>
              <a:tblPr>
                <a:noFill/>
                <a:tableStyleId>{81E6E6BC-8036-4F82-BD76-155D14E6A562}</a:tableStyleId>
              </a:tblPr>
              <a:tblGrid>
                <a:gridCol w="883450"/>
                <a:gridCol w="883450"/>
                <a:gridCol w="883450"/>
              </a:tblGrid>
              <a:tr h="565200">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1800"/>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r>
              <a:tr h="565200">
                <a:tc>
                  <a:txBody>
                    <a:bodyPr/>
                    <a:lstStyle/>
                    <a:p>
                      <a:pPr indent="0" lvl="0" marL="0" marR="0" rtl="0" algn="ctr">
                        <a:spcBef>
                          <a:spcPts val="0"/>
                        </a:spcBef>
                        <a:spcAft>
                          <a:spcPts val="0"/>
                        </a:spcAft>
                        <a:buNone/>
                      </a:pPr>
                      <a:r>
                        <a:rPr b="1" i="1" lang="en-US" sz="1800"/>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lang="en-US" sz="1800" u="none" cap="none" strike="noStrike">
                          <a:solidFill>
                            <a:srgbClr val="0000CC"/>
                          </a:solidFill>
                          <a:latin typeface="Arial"/>
                          <a:ea typeface="Arial"/>
                          <a:cs typeface="Arial"/>
                          <a:sym typeface="Arial"/>
                        </a:rPr>
                        <a:t>1/7</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1" lang="en-US" sz="1800" u="none" cap="none" strike="noStrike">
                          <a:solidFill>
                            <a:srgbClr val="0000CC"/>
                          </a:solidFill>
                          <a:latin typeface="Arial"/>
                          <a:ea typeface="Arial"/>
                          <a:cs typeface="Arial"/>
                          <a:sym typeface="Arial"/>
                        </a:rPr>
                        <a:t>3/7</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565550">
                <a:tc>
                  <a:txBody>
                    <a:bodyPr/>
                    <a:lstStyle/>
                    <a:p>
                      <a:pPr indent="0" lvl="0" marL="0" marR="0" rtl="0" algn="ctr">
                        <a:spcBef>
                          <a:spcPts val="0"/>
                        </a:spcBef>
                        <a:spcAft>
                          <a:spcPts val="0"/>
                        </a:spcAft>
                        <a:buNone/>
                      </a:pPr>
                      <a:r>
                        <a:rPr b="1" i="1" lang="en-US" sz="1800"/>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lang="en-US" sz="1800" u="none" cap="none" strike="noStrike">
                          <a:solidFill>
                            <a:srgbClr val="0000CC"/>
                          </a:solidFill>
                          <a:latin typeface="Arial"/>
                          <a:ea typeface="Arial"/>
                          <a:cs typeface="Arial"/>
                          <a:sym typeface="Arial"/>
                        </a:rPr>
                        <a:t>3/7</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1" lang="en-US" sz="1800" u="none" cap="none" strike="noStrike">
                          <a:solidFill>
                            <a:srgbClr val="0000CC"/>
                          </a:solidFill>
                          <a:latin typeface="Arial"/>
                          <a:ea typeface="Arial"/>
                          <a:cs typeface="Arial"/>
                          <a:sym typeface="Arial"/>
                        </a:rPr>
                        <a:t>0</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
        <p:nvSpPr>
          <p:cNvPr id="828" name="Google Shape;828;p105"/>
          <p:cNvSpPr/>
          <p:nvPr/>
        </p:nvSpPr>
        <p:spPr>
          <a:xfrm>
            <a:off x="1620000" y="3240000"/>
            <a:ext cx="360000" cy="1980000"/>
          </a:xfrm>
          <a:custGeom>
            <a:rect b="b" l="l" r="r" t="t"/>
            <a:pathLst>
              <a:path extrusionOk="0" h="5502" w="1002">
                <a:moveTo>
                  <a:pt x="1001" y="0"/>
                </a:moveTo>
                <a:cubicBezTo>
                  <a:pt x="750" y="0"/>
                  <a:pt x="500" y="229"/>
                  <a:pt x="500" y="458"/>
                </a:cubicBezTo>
                <a:lnTo>
                  <a:pt x="500" y="2292"/>
                </a:lnTo>
                <a:cubicBezTo>
                  <a:pt x="500" y="2521"/>
                  <a:pt x="250" y="2750"/>
                  <a:pt x="0" y="2750"/>
                </a:cubicBezTo>
                <a:cubicBezTo>
                  <a:pt x="250" y="2750"/>
                  <a:pt x="500" y="2979"/>
                  <a:pt x="500" y="3208"/>
                </a:cubicBezTo>
                <a:lnTo>
                  <a:pt x="500" y="5042"/>
                </a:lnTo>
                <a:cubicBezTo>
                  <a:pt x="500" y="5271"/>
                  <a:pt x="750" y="5501"/>
                  <a:pt x="1001" y="5501"/>
                </a:cubicBezTo>
              </a:path>
            </a:pathLst>
          </a:custGeom>
          <a:noFill/>
          <a:ln cap="flat" cmpd="sng" w="36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829" name="Google Shape;829;p105"/>
          <p:cNvGraphicFramePr/>
          <p:nvPr/>
        </p:nvGraphicFramePr>
        <p:xfrm>
          <a:off x="6582600" y="3368880"/>
          <a:ext cx="3000000" cy="3000000"/>
        </p:xfrm>
        <a:graphic>
          <a:graphicData uri="http://schemas.openxmlformats.org/drawingml/2006/table">
            <a:tbl>
              <a:tblPr>
                <a:noFill/>
                <a:tableStyleId>{81E6E6BC-8036-4F82-BD76-155D14E6A562}</a:tableStyleId>
              </a:tblPr>
              <a:tblGrid>
                <a:gridCol w="883450"/>
                <a:gridCol w="883450"/>
              </a:tblGrid>
              <a:tr h="565200">
                <a:tc>
                  <a:txBody>
                    <a:bodyPr/>
                    <a:lstStyle/>
                    <a:p>
                      <a:pPr indent="0" lvl="0" marL="0" marR="0" rtl="0" algn="ctr">
                        <a:spcBef>
                          <a:spcPts val="0"/>
                        </a:spcBef>
                        <a:spcAft>
                          <a:spcPts val="0"/>
                        </a:spcAft>
                        <a:buNone/>
                      </a:pPr>
                      <a:r>
                        <a:rPr b="1" i="1" lang="en-US" sz="1800" u="none" cap="none" strike="noStrike">
                          <a:solidFill>
                            <a:srgbClr val="FF0000"/>
                          </a:solidFill>
                          <a:latin typeface="Arial"/>
                          <a:ea typeface="Arial"/>
                          <a:cs typeface="Arial"/>
                          <a:sym typeface="Arial"/>
                        </a:rPr>
                        <a:t>D</a:t>
                      </a:r>
                      <a:r>
                        <a:rPr b="1" baseline="-25000" i="1" lang="en-US" sz="1800" u="none" cap="none" strike="noStrike">
                          <a:solidFill>
                            <a:srgbClr val="FF0000"/>
                          </a:solidFill>
                          <a:latin typeface="Arial"/>
                          <a:ea typeface="Arial"/>
                          <a:cs typeface="Arial"/>
                          <a:sym typeface="Arial"/>
                        </a:rPr>
                        <a:t>1</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solidFill>
                            <a:srgbClr val="FF0000"/>
                          </a:solidFill>
                          <a:latin typeface="Arial"/>
                          <a:ea typeface="Arial"/>
                          <a:cs typeface="Arial"/>
                          <a:sym typeface="Arial"/>
                        </a:rPr>
                        <a:t>A</a:t>
                      </a:r>
                      <a:r>
                        <a:rPr b="1" baseline="-25000" i="1" lang="en-US" sz="1800" u="none" cap="none" strike="noStrike">
                          <a:solidFill>
                            <a:srgbClr val="FF0000"/>
                          </a:solidFill>
                          <a:latin typeface="Arial"/>
                          <a:ea typeface="Arial"/>
                          <a:cs typeface="Arial"/>
                          <a:sym typeface="Arial"/>
                        </a:rPr>
                        <a:t>1</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565200">
                <a:tc>
                  <a:txBody>
                    <a:bodyPr/>
                    <a:lstStyle/>
                    <a:p>
                      <a:pPr indent="0" lvl="0" marL="0" marR="0" rtl="0" algn="ctr">
                        <a:spcBef>
                          <a:spcPts val="0"/>
                        </a:spcBef>
                        <a:spcAft>
                          <a:spcPts val="0"/>
                        </a:spcAft>
                        <a:buNone/>
                      </a:pPr>
                      <a:r>
                        <a:rPr b="1" i="1" lang="en-US" sz="1800"/>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565550">
                <a:tc>
                  <a:txBody>
                    <a:bodyPr/>
                    <a:lstStyle/>
                    <a:p>
                      <a:pPr indent="0" lvl="0" marL="0" marR="0" rtl="0" algn="ctr">
                        <a:spcBef>
                          <a:spcPts val="0"/>
                        </a:spcBef>
                        <a:spcAft>
                          <a:spcPts val="0"/>
                        </a:spcAft>
                        <a:buNone/>
                      </a:pPr>
                      <a:r>
                        <a:rPr b="1" i="1" lang="en-US" sz="1800"/>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
        <p:nvSpPr>
          <p:cNvPr id="830" name="Google Shape;830;p105"/>
          <p:cNvSpPr/>
          <p:nvPr/>
        </p:nvSpPr>
        <p:spPr>
          <a:xfrm>
            <a:off x="6111360" y="3240360"/>
            <a:ext cx="360000" cy="1979640"/>
          </a:xfrm>
          <a:custGeom>
            <a:rect b="b" l="l" r="r" t="t"/>
            <a:pathLst>
              <a:path extrusionOk="0" h="5501" w="1002">
                <a:moveTo>
                  <a:pt x="1001" y="0"/>
                </a:moveTo>
                <a:cubicBezTo>
                  <a:pt x="750" y="0"/>
                  <a:pt x="500" y="229"/>
                  <a:pt x="500" y="458"/>
                </a:cubicBezTo>
                <a:lnTo>
                  <a:pt x="500" y="2291"/>
                </a:lnTo>
                <a:cubicBezTo>
                  <a:pt x="500" y="2520"/>
                  <a:pt x="250" y="2750"/>
                  <a:pt x="0" y="2750"/>
                </a:cubicBezTo>
                <a:cubicBezTo>
                  <a:pt x="250" y="2750"/>
                  <a:pt x="500" y="2979"/>
                  <a:pt x="500" y="3208"/>
                </a:cubicBezTo>
                <a:lnTo>
                  <a:pt x="500" y="5041"/>
                </a:lnTo>
                <a:cubicBezTo>
                  <a:pt x="500" y="5270"/>
                  <a:pt x="750" y="5500"/>
                  <a:pt x="1001" y="5500"/>
                </a:cubicBezTo>
              </a:path>
            </a:pathLst>
          </a:custGeom>
          <a:noFill/>
          <a:ln cap="flat" cmpd="sng" w="36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1" name="Google Shape;831;p105"/>
          <p:cNvSpPr txBox="1"/>
          <p:nvPr/>
        </p:nvSpPr>
        <p:spPr>
          <a:xfrm>
            <a:off x="5148000" y="3175200"/>
            <a:ext cx="1080000" cy="6429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3200" strike="noStrike">
                <a:latin typeface="Arial"/>
                <a:ea typeface="Arial"/>
                <a:cs typeface="Arial"/>
                <a:sym typeface="Arial"/>
              </a:rPr>
              <a:t>σ</a:t>
            </a:r>
            <a:r>
              <a:rPr b="1" baseline="-25000" i="1" lang="en-US" sz="3200" strike="noStrike">
                <a:latin typeface="Arial"/>
                <a:ea typeface="Arial"/>
                <a:cs typeface="Arial"/>
                <a:sym typeface="Arial"/>
              </a:rPr>
              <a:t>1</a:t>
            </a:r>
            <a:r>
              <a:rPr b="1" i="1" lang="en-US" sz="3200" strike="noStrike">
                <a:latin typeface="Arial"/>
                <a:ea typeface="Arial"/>
                <a:cs typeface="Arial"/>
                <a:sym typeface="Arial"/>
              </a:rPr>
              <a:t> =</a:t>
            </a:r>
            <a:endParaRPr b="0" sz="3200" strike="noStrike">
              <a:latin typeface="Arial"/>
              <a:ea typeface="Arial"/>
              <a:cs typeface="Arial"/>
              <a:sym typeface="Arial"/>
            </a:endParaRPr>
          </a:p>
        </p:txBody>
      </p:sp>
      <p:graphicFrame>
        <p:nvGraphicFramePr>
          <p:cNvPr id="832" name="Google Shape;832;p105"/>
          <p:cNvGraphicFramePr/>
          <p:nvPr/>
        </p:nvGraphicFramePr>
        <p:xfrm>
          <a:off x="7002720" y="5453280"/>
          <a:ext cx="3000000" cy="3000000"/>
        </p:xfrm>
        <a:graphic>
          <a:graphicData uri="http://schemas.openxmlformats.org/drawingml/2006/table">
            <a:tbl>
              <a:tblPr>
                <a:noFill/>
                <a:tableStyleId>{81E6E6BC-8036-4F82-BD76-155D14E6A562}</a:tableStyleId>
              </a:tblPr>
              <a:tblGrid>
                <a:gridCol w="961200"/>
                <a:gridCol w="961200"/>
                <a:gridCol w="961550"/>
              </a:tblGrid>
              <a:tr h="625325">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r>
              <a:tr h="625325">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D</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3,3</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1,5</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r h="626750">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H</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latin typeface="Arial"/>
                          <a:ea typeface="Arial"/>
                          <a:cs typeface="Arial"/>
                          <a:sym typeface="Arial"/>
                        </a:rPr>
                        <a:t>5,1 </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1" lang="en-US" sz="1800" u="none" cap="none" strike="noStrike">
                          <a:solidFill>
                            <a:srgbClr val="0000CC"/>
                          </a:solidFill>
                          <a:latin typeface="Arial"/>
                          <a:ea typeface="Arial"/>
                          <a:cs typeface="Arial"/>
                          <a:sym typeface="Arial"/>
                        </a:rPr>
                        <a:t>0,0</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bl>
          </a:graphicData>
        </a:graphic>
      </p:graphicFrame>
      <p:sp>
        <p:nvSpPr>
          <p:cNvPr id="833" name="Google Shape;833;p105"/>
          <p:cNvSpPr txBox="1"/>
          <p:nvPr/>
        </p:nvSpPr>
        <p:spPr>
          <a:xfrm>
            <a:off x="684000" y="5760360"/>
            <a:ext cx="5040000" cy="1535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400" strike="noStrike">
                <a:latin typeface="Arial"/>
                <a:ea typeface="Arial"/>
                <a:cs typeface="Arial"/>
                <a:sym typeface="Arial"/>
              </a:rPr>
              <a:t>u</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(D|</a:t>
            </a:r>
            <a:r>
              <a:rPr b="1" i="1" lang="en-US" sz="2400"/>
              <a:t>d</a:t>
            </a:r>
            <a:r>
              <a:rPr b="1" i="1" lang="en-US" sz="2400" strike="noStrike">
                <a:latin typeface="Arial"/>
                <a:ea typeface="Arial"/>
                <a:cs typeface="Arial"/>
                <a:sym typeface="Arial"/>
              </a:rPr>
              <a:t>) = (3 + 3*1) / 4 = 6/4</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u</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(H|</a:t>
            </a:r>
            <a:r>
              <a:rPr b="1" i="1" lang="en-US" sz="2400"/>
              <a:t>d</a:t>
            </a:r>
            <a:r>
              <a:rPr b="1" i="1" lang="en-US" sz="2400" strike="noStrike">
                <a:latin typeface="Arial"/>
                <a:ea typeface="Arial"/>
                <a:cs typeface="Arial"/>
                <a:sym typeface="Arial"/>
              </a:rPr>
              <a:t>) = (5 + 3*0) / 4 = 5/4</a:t>
            </a:r>
            <a:endParaRPr b="0" sz="2400" strike="noStrike">
              <a:latin typeface="Arial"/>
              <a:ea typeface="Arial"/>
              <a:cs typeface="Arial"/>
              <a:sym typeface="Arial"/>
            </a:endParaRPr>
          </a:p>
          <a:p>
            <a:pPr indent="0" lvl="0" marL="0" marR="0" rtl="0" algn="l">
              <a:spcBef>
                <a:spcPts val="0"/>
              </a:spcBef>
              <a:spcAft>
                <a:spcPts val="0"/>
              </a:spcAft>
              <a:buNone/>
            </a:pPr>
            <a:r>
              <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1</a:t>
            </a:r>
            <a:r>
              <a:rPr b="0" lang="en-US" sz="2400" strike="noStrike">
                <a:latin typeface="Arial"/>
                <a:ea typeface="Arial"/>
                <a:cs typeface="Arial"/>
                <a:sym typeface="Arial"/>
              </a:rPr>
              <a:t> should </a:t>
            </a:r>
            <a:r>
              <a:rPr b="0" lang="en-US" sz="2400" strike="noStrike">
                <a:solidFill>
                  <a:srgbClr val="FF0000"/>
                </a:solidFill>
                <a:latin typeface="Arial"/>
                <a:ea typeface="Arial"/>
                <a:cs typeface="Arial"/>
                <a:sym typeface="Arial"/>
              </a:rPr>
              <a:t>not</a:t>
            </a:r>
            <a:r>
              <a:rPr b="0" lang="en-US" sz="2400" strike="noStrike">
                <a:latin typeface="Arial"/>
                <a:ea typeface="Arial"/>
                <a:cs typeface="Arial"/>
                <a:sym typeface="Arial"/>
              </a:rPr>
              <a:t> deviate to </a:t>
            </a:r>
            <a:r>
              <a:rPr b="1" i="1" lang="en-US" sz="2400" strike="noStrike">
                <a:latin typeface="Arial"/>
                <a:ea typeface="Arial"/>
                <a:cs typeface="Arial"/>
                <a:sym typeface="Arial"/>
              </a:rPr>
              <a:t>H</a:t>
            </a:r>
            <a:r>
              <a:rPr b="0" lang="en-US" sz="2400" strike="noStrike">
                <a:latin typeface="Arial"/>
                <a:ea typeface="Arial"/>
                <a:cs typeface="Arial"/>
                <a:sym typeface="Arial"/>
              </a:rPr>
              <a:t>!</a:t>
            </a:r>
            <a:endParaRPr b="0" sz="2400" strike="noStrike">
              <a:latin typeface="Arial"/>
              <a:ea typeface="Arial"/>
              <a:cs typeface="Arial"/>
              <a:sym typeface="Arial"/>
            </a:endParaRPr>
          </a:p>
        </p:txBody>
      </p:sp>
      <p:sp>
        <p:nvSpPr>
          <p:cNvPr id="834" name="Google Shape;834;p105"/>
          <p:cNvSpPr/>
          <p:nvPr/>
        </p:nvSpPr>
        <p:spPr>
          <a:xfrm>
            <a:off x="7560000" y="1620000"/>
            <a:ext cx="563100" cy="756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1500"/>
              <a:t>d</a:t>
            </a:r>
            <a:r>
              <a:rPr b="0" lang="en-US" sz="1500" strike="noStrike">
                <a:latin typeface="Arial"/>
                <a:ea typeface="Arial"/>
                <a:cs typeface="Arial"/>
                <a:sym typeface="Arial"/>
              </a:rPr>
              <a:t>, </a:t>
            </a:r>
            <a:r>
              <a:rPr lang="en-US" sz="1500"/>
              <a:t>d</a:t>
            </a:r>
            <a:endParaRPr b="0" sz="1500" strike="noStrike">
              <a:latin typeface="Arial"/>
              <a:ea typeface="Arial"/>
              <a:cs typeface="Arial"/>
              <a:sym typeface="Arial"/>
            </a:endParaRPr>
          </a:p>
        </p:txBody>
      </p:sp>
      <p:sp>
        <p:nvSpPr>
          <p:cNvPr id="835" name="Google Shape;835;p105"/>
          <p:cNvSpPr/>
          <p:nvPr/>
        </p:nvSpPr>
        <p:spPr>
          <a:xfrm>
            <a:off x="8190720" y="1620000"/>
            <a:ext cx="563400" cy="756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1500"/>
              <a:t>h</a:t>
            </a:r>
            <a:r>
              <a:rPr b="0" lang="en-US" sz="1500" strike="noStrike">
                <a:latin typeface="Arial"/>
                <a:ea typeface="Arial"/>
                <a:cs typeface="Arial"/>
                <a:sym typeface="Arial"/>
              </a:rPr>
              <a:t>, </a:t>
            </a:r>
            <a:r>
              <a:rPr lang="en-US" sz="1500"/>
              <a:t>d</a:t>
            </a:r>
            <a:endParaRPr b="0" sz="1500" strike="noStrike">
              <a:latin typeface="Arial"/>
              <a:ea typeface="Arial"/>
              <a:cs typeface="Arial"/>
              <a:sym typeface="Arial"/>
            </a:endParaRPr>
          </a:p>
        </p:txBody>
      </p:sp>
      <p:sp>
        <p:nvSpPr>
          <p:cNvPr id="836" name="Google Shape;836;p105"/>
          <p:cNvSpPr/>
          <p:nvPr/>
        </p:nvSpPr>
        <p:spPr>
          <a:xfrm>
            <a:off x="8832960" y="1620000"/>
            <a:ext cx="563100" cy="756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sz="1500"/>
              <a:t>d</a:t>
            </a:r>
            <a:r>
              <a:rPr b="0" lang="en-US" sz="1500" strike="noStrike">
                <a:latin typeface="Arial"/>
                <a:ea typeface="Arial"/>
                <a:cs typeface="Arial"/>
                <a:sym typeface="Arial"/>
              </a:rPr>
              <a:t>, </a:t>
            </a:r>
            <a:r>
              <a:rPr lang="en-US" sz="1500"/>
              <a:t>h</a:t>
            </a:r>
            <a:endParaRPr b="0" sz="150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3">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3">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3">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33">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0" name="Shape 840"/>
        <p:cNvGrpSpPr/>
        <p:nvPr/>
      </p:nvGrpSpPr>
      <p:grpSpPr>
        <a:xfrm>
          <a:off x="0" y="0"/>
          <a:ext cx="0" cy="0"/>
          <a:chOff x="0" y="0"/>
          <a:chExt cx="0" cy="0"/>
        </a:xfrm>
      </p:grpSpPr>
      <p:sp>
        <p:nvSpPr>
          <p:cNvPr id="841" name="Google Shape;841;p106"/>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Correlated Equilibrium</a:t>
            </a:r>
            <a:endParaRPr b="0" sz="4400" strike="noStrike">
              <a:latin typeface="Arial"/>
              <a:ea typeface="Arial"/>
              <a:cs typeface="Arial"/>
              <a:sym typeface="Arial"/>
            </a:endParaRPr>
          </a:p>
        </p:txBody>
      </p:sp>
      <p:sp>
        <p:nvSpPr>
          <p:cNvPr id="842" name="Google Shape;842;p106"/>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0040" lvl="0" marL="457200" rtl="0" algn="l">
              <a:spcBef>
                <a:spcPts val="0"/>
              </a:spcBef>
              <a:spcAft>
                <a:spcPts val="0"/>
              </a:spcAft>
              <a:buClr>
                <a:schemeClr val="dk1"/>
              </a:buClr>
              <a:buSzPts val="1440"/>
              <a:buFont typeface="Noto Sans Symbols"/>
              <a:buChar char="●"/>
            </a:pPr>
            <a:r>
              <a:rPr lang="en-US" sz="3200">
                <a:solidFill>
                  <a:schemeClr val="dk1"/>
                </a:solidFill>
              </a:rPr>
              <a:t>Standard games can be viewed as the degenerate case in which the signals of the different agents are probabilistically independent</a:t>
            </a:r>
            <a:endParaRPr sz="3200">
              <a:solidFill>
                <a:schemeClr val="dk1"/>
              </a:solidFill>
            </a:endParaRPr>
          </a:p>
          <a:p>
            <a:pPr indent="0" lvl="0" marL="0" rtl="0" algn="l">
              <a:spcBef>
                <a:spcPts val="0"/>
              </a:spcBef>
              <a:spcAft>
                <a:spcPts val="0"/>
              </a:spcAft>
              <a:buNone/>
            </a:pPr>
            <a:r>
              <a:t/>
            </a:r>
            <a:endParaRPr sz="3200">
              <a:solidFill>
                <a:schemeClr val="dk1"/>
              </a:solidFill>
            </a:endParaRPr>
          </a:p>
          <a:p>
            <a:pPr indent="-323999" lvl="0" marL="431999" marR="0" rtl="0" algn="l">
              <a:spcBef>
                <a:spcPts val="0"/>
              </a:spcBef>
              <a:spcAft>
                <a:spcPts val="0"/>
              </a:spcAft>
              <a:buClr>
                <a:srgbClr val="000000"/>
              </a:buClr>
              <a:buSzPts val="1440"/>
              <a:buFont typeface="Noto Sans Symbols"/>
              <a:buChar char="●"/>
            </a:pPr>
            <a:r>
              <a:rPr lang="en-US" sz="3200"/>
              <a:t>Do we play games in which we achieve a Correlated Equilibrium?</a:t>
            </a:r>
            <a:endParaRPr sz="3200"/>
          </a:p>
        </p:txBody>
      </p:sp>
    </p:spTree>
  </p:cSld>
  <p:clrMapOvr>
    <a:masterClrMapping/>
  </p:clrMapOvr>
</p:sld>
</file>

<file path=ppt/slides/slide9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6" name="Shape 846"/>
        <p:cNvGrpSpPr/>
        <p:nvPr/>
      </p:nvGrpSpPr>
      <p:grpSpPr>
        <a:xfrm>
          <a:off x="0" y="0"/>
          <a:ext cx="0" cy="0"/>
          <a:chOff x="0" y="0"/>
          <a:chExt cx="0" cy="0"/>
        </a:xfrm>
      </p:grpSpPr>
      <p:sp>
        <p:nvSpPr>
          <p:cNvPr id="847" name="Google Shape;847;p107"/>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Correlated Equilibrium</a:t>
            </a:r>
            <a:endParaRPr b="0" sz="4400" strike="noStrike">
              <a:latin typeface="Arial"/>
              <a:ea typeface="Arial"/>
              <a:cs typeface="Arial"/>
              <a:sym typeface="Arial"/>
            </a:endParaRPr>
          </a:p>
        </p:txBody>
      </p:sp>
      <p:sp>
        <p:nvSpPr>
          <p:cNvPr id="848" name="Google Shape;848;p107"/>
          <p:cNvSpPr txBox="1"/>
          <p:nvPr/>
        </p:nvSpPr>
        <p:spPr>
          <a:xfrm>
            <a:off x="504000" y="1769040"/>
            <a:ext cx="9071640" cy="507096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1" lang="en-US" sz="3200" strike="noStrike">
                <a:latin typeface="Arial"/>
                <a:ea typeface="Arial"/>
                <a:cs typeface="Arial"/>
                <a:sym typeface="Arial"/>
              </a:rPr>
              <a:t>Theorem</a:t>
            </a:r>
            <a:r>
              <a:rPr b="0" lang="en-US" sz="3200" strike="noStrike">
                <a:latin typeface="Arial"/>
                <a:ea typeface="Arial"/>
                <a:cs typeface="Arial"/>
                <a:sym typeface="Arial"/>
              </a:rPr>
              <a:t> </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For every </a:t>
            </a:r>
            <a:r>
              <a:rPr b="0" i="0" lang="en-US" sz="2800" u="none" cap="none" strike="noStrike">
                <a:solidFill>
                  <a:srgbClr val="800000"/>
                </a:solidFill>
                <a:latin typeface="Arial"/>
                <a:ea typeface="Arial"/>
                <a:cs typeface="Arial"/>
                <a:sym typeface="Arial"/>
              </a:rPr>
              <a:t>Nash equilibrium</a:t>
            </a:r>
            <a:r>
              <a:rPr b="0" i="0" lang="en-US" sz="2800" u="none" cap="none" strike="noStrike">
                <a:latin typeface="Arial"/>
                <a:ea typeface="Arial"/>
                <a:cs typeface="Arial"/>
                <a:sym typeface="Arial"/>
              </a:rPr>
              <a:t> </a:t>
            </a:r>
            <a:r>
              <a:rPr b="1" i="1" lang="en-US" sz="2800" u="none" cap="none" strike="noStrike">
                <a:latin typeface="Arial"/>
                <a:ea typeface="Arial"/>
                <a:cs typeface="Arial"/>
                <a:sym typeface="Arial"/>
              </a:rPr>
              <a:t>s∗</a:t>
            </a:r>
            <a:r>
              <a:rPr b="0" i="0" lang="en-US" sz="2800" u="none" cap="none" strike="noStrike">
                <a:latin typeface="Arial"/>
                <a:ea typeface="Arial"/>
                <a:cs typeface="Arial"/>
                <a:sym typeface="Arial"/>
              </a:rPr>
              <a:t> there exists a corresponding </a:t>
            </a:r>
            <a:r>
              <a:rPr b="0" i="0" lang="en-US" sz="2800" u="none" cap="none" strike="noStrike">
                <a:solidFill>
                  <a:srgbClr val="800000"/>
                </a:solidFill>
                <a:latin typeface="Arial"/>
                <a:ea typeface="Arial"/>
                <a:cs typeface="Arial"/>
                <a:sym typeface="Arial"/>
              </a:rPr>
              <a:t>correlated equilibrium</a:t>
            </a:r>
            <a:r>
              <a:rPr b="0" i="0" lang="en-US" sz="2800" u="none" cap="none" strike="noStrike">
                <a:latin typeface="Arial"/>
                <a:ea typeface="Arial"/>
                <a:cs typeface="Arial"/>
                <a:sym typeface="Arial"/>
              </a:rPr>
              <a:t> </a:t>
            </a:r>
            <a:r>
              <a:rPr b="1" i="1" lang="en-US" sz="2800" u="none" cap="none" strike="noStrike">
                <a:latin typeface="Arial"/>
                <a:ea typeface="Arial"/>
                <a:cs typeface="Arial"/>
                <a:sym typeface="Arial"/>
              </a:rPr>
              <a:t>σ</a:t>
            </a:r>
            <a:endParaRPr b="0" i="0" sz="2800" u="none" cap="none" strike="noStrike">
              <a:latin typeface="Arial"/>
              <a:ea typeface="Arial"/>
              <a:cs typeface="Arial"/>
              <a:sym typeface="Arial"/>
            </a:endParaRPr>
          </a:p>
          <a:p>
            <a:pPr indent="-287999" lvl="2" marL="1296000" marR="0" rtl="0" algn="l">
              <a:spcBef>
                <a:spcPts val="1134"/>
              </a:spcBef>
              <a:spcAft>
                <a:spcPts val="0"/>
              </a:spcAft>
              <a:buClr>
                <a:srgbClr val="000000"/>
              </a:buClr>
              <a:buSzPts val="1800"/>
              <a:buFont typeface="Noto Sans Symbols"/>
              <a:buChar char="−"/>
            </a:pPr>
            <a:r>
              <a:rPr b="0" i="0" lang="en-US" sz="2400" u="none" cap="none" strike="noStrike">
                <a:latin typeface="Arial"/>
                <a:ea typeface="Arial"/>
                <a:cs typeface="Arial"/>
                <a:sym typeface="Arial"/>
              </a:rPr>
              <a:t>let </a:t>
            </a:r>
            <a:r>
              <a:rPr b="1" i="1" lang="en-US" sz="2400" u="none" cap="none" strike="noStrike">
                <a:latin typeface="Arial"/>
                <a:ea typeface="Arial"/>
                <a:cs typeface="Arial"/>
                <a:sym typeface="Arial"/>
              </a:rPr>
              <a:t>D</a:t>
            </a:r>
            <a:r>
              <a:rPr b="1" baseline="-25000" i="1" lang="en-US" sz="2400" u="none" cap="none" strike="noStrike">
                <a:latin typeface="Arial"/>
                <a:ea typeface="Arial"/>
                <a:cs typeface="Arial"/>
                <a:sym typeface="Arial"/>
              </a:rPr>
              <a:t>i</a:t>
            </a:r>
            <a:r>
              <a:rPr b="1" i="1" lang="en-US" sz="2400" u="none" cap="none" strike="noStrike">
                <a:latin typeface="Arial"/>
                <a:ea typeface="Arial"/>
                <a:cs typeface="Arial"/>
                <a:sym typeface="Arial"/>
              </a:rPr>
              <a:t> = A</a:t>
            </a:r>
            <a:r>
              <a:rPr b="1" baseline="-25000" i="1" lang="en-US" sz="2400" u="none" cap="none" strike="noStrike">
                <a:latin typeface="Arial"/>
                <a:ea typeface="Arial"/>
                <a:cs typeface="Arial"/>
                <a:sym typeface="Arial"/>
              </a:rPr>
              <a:t>i</a:t>
            </a:r>
            <a:endParaRPr b="0" i="0" sz="24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800"/>
              <a:buFont typeface="Noto Sans Symbols"/>
              <a:buChar char="−"/>
            </a:pPr>
            <a:r>
              <a:rPr b="0" i="0" lang="en-US" sz="2400" u="none" cap="none" strike="noStrike">
                <a:latin typeface="Arial"/>
                <a:ea typeface="Arial"/>
                <a:cs typeface="Arial"/>
                <a:sym typeface="Arial"/>
              </a:rPr>
              <a:t>let </a:t>
            </a:r>
            <a:r>
              <a:rPr b="1" i="1" lang="en-US" sz="2400" u="none" cap="none" strike="noStrike">
                <a:latin typeface="Arial"/>
                <a:ea typeface="Arial"/>
                <a:cs typeface="Arial"/>
                <a:sym typeface="Arial"/>
              </a:rPr>
              <a:t>π(d)</a:t>
            </a:r>
            <a:r>
              <a:rPr b="0" i="0" lang="en-US" sz="2400" u="none" cap="none" strike="noStrike">
                <a:latin typeface="Arial"/>
                <a:ea typeface="Arial"/>
                <a:cs typeface="Arial"/>
                <a:sym typeface="Arial"/>
              </a:rPr>
              <a:t> </a:t>
            </a:r>
            <a:r>
              <a:rPr b="1" i="1" lang="en-US" sz="2400" u="none" cap="none" strike="noStrike">
                <a:latin typeface="Arial"/>
                <a:ea typeface="Arial"/>
                <a:cs typeface="Arial"/>
                <a:sym typeface="Arial"/>
              </a:rPr>
              <a:t>= ∏</a:t>
            </a:r>
            <a:r>
              <a:rPr b="1" baseline="-25000" i="1" lang="en-US" sz="2400" u="none" cap="none" strike="noStrike">
                <a:latin typeface="Arial"/>
                <a:ea typeface="Arial"/>
                <a:cs typeface="Arial"/>
                <a:sym typeface="Arial"/>
              </a:rPr>
              <a:t>i∈N</a:t>
            </a:r>
            <a:r>
              <a:rPr b="1" i="1" lang="en-US" sz="2400" u="none" cap="none" strike="noStrike">
                <a:latin typeface="Arial"/>
                <a:ea typeface="Arial"/>
                <a:cs typeface="Arial"/>
                <a:sym typeface="Arial"/>
              </a:rPr>
              <a:t> s</a:t>
            </a:r>
            <a:r>
              <a:rPr b="1" baseline="-25000" i="1" lang="en-US" sz="2400" u="none" cap="none" strike="noStrike">
                <a:latin typeface="Arial"/>
                <a:ea typeface="Arial"/>
                <a:cs typeface="Arial"/>
                <a:sym typeface="Arial"/>
              </a:rPr>
              <a:t>i</a:t>
            </a:r>
            <a:r>
              <a:rPr b="1" i="1" lang="en-US" sz="2400" u="none" cap="none" strike="noStrike">
                <a:latin typeface="Arial"/>
                <a:ea typeface="Arial"/>
                <a:cs typeface="Arial"/>
                <a:sym typeface="Arial"/>
              </a:rPr>
              <a:t>*(d</a:t>
            </a:r>
            <a:r>
              <a:rPr b="1" baseline="-25000" i="1" lang="en-US" sz="2400" u="none" cap="none" strike="noStrike">
                <a:latin typeface="Arial"/>
                <a:ea typeface="Arial"/>
                <a:cs typeface="Arial"/>
                <a:sym typeface="Arial"/>
              </a:rPr>
              <a:t>i</a:t>
            </a:r>
            <a:r>
              <a:rPr b="1" i="1" lang="en-US" sz="2400" u="none" cap="none" strike="noStrike">
                <a:latin typeface="Arial"/>
                <a:ea typeface="Arial"/>
                <a:cs typeface="Arial"/>
                <a:sym typeface="Arial"/>
              </a:rPr>
              <a:t>)</a:t>
            </a:r>
            <a:r>
              <a:rPr b="0" i="0" lang="en-US" sz="2400" u="none" cap="none" strike="noStrike">
                <a:latin typeface="Arial"/>
                <a:ea typeface="Arial"/>
                <a:cs typeface="Arial"/>
                <a:sym typeface="Arial"/>
              </a:rPr>
              <a:t>  </a:t>
            </a:r>
            <a:endParaRPr b="0" i="0" sz="24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800"/>
              <a:buFont typeface="Noto Sans Symbols"/>
              <a:buChar char="−"/>
            </a:pPr>
            <a:r>
              <a:rPr b="1" i="1" lang="en-US" sz="2400" u="none" cap="none" strike="noStrike">
                <a:latin typeface="Arial"/>
                <a:ea typeface="Arial"/>
                <a:cs typeface="Arial"/>
                <a:sym typeface="Arial"/>
              </a:rPr>
              <a:t>σ</a:t>
            </a:r>
            <a:r>
              <a:rPr b="1" baseline="-25000" i="1" lang="en-US" sz="2400" u="none" cap="none" strike="noStrike">
                <a:latin typeface="Arial"/>
                <a:ea typeface="Arial"/>
                <a:cs typeface="Arial"/>
                <a:sym typeface="Arial"/>
              </a:rPr>
              <a:t>i</a:t>
            </a:r>
            <a:r>
              <a:rPr b="0" baseline="-25000" i="0" lang="en-US" sz="2400" u="none" cap="none" strike="noStrike">
                <a:latin typeface="Arial"/>
                <a:ea typeface="Arial"/>
                <a:cs typeface="Arial"/>
                <a:sym typeface="Arial"/>
              </a:rPr>
              <a:t>  </a:t>
            </a:r>
            <a:r>
              <a:rPr b="0" i="0" lang="en-US" sz="2400" u="none" cap="none" strike="noStrike">
                <a:latin typeface="Arial"/>
                <a:ea typeface="Arial"/>
                <a:cs typeface="Arial"/>
                <a:sym typeface="Arial"/>
              </a:rPr>
              <a:t>maps each </a:t>
            </a:r>
            <a:r>
              <a:rPr b="1" i="1" lang="en-US" sz="2400" u="none" cap="none" strike="noStrike">
                <a:latin typeface="Arial"/>
                <a:ea typeface="Arial"/>
                <a:cs typeface="Arial"/>
                <a:sym typeface="Arial"/>
              </a:rPr>
              <a:t>d</a:t>
            </a:r>
            <a:r>
              <a:rPr b="1" baseline="-25000" i="1" lang="en-US" sz="2400" u="none" cap="none" strike="noStrike">
                <a:latin typeface="Arial"/>
                <a:ea typeface="Arial"/>
                <a:cs typeface="Arial"/>
                <a:sym typeface="Arial"/>
              </a:rPr>
              <a:t>i</a:t>
            </a:r>
            <a:r>
              <a:rPr b="0" i="0" lang="en-US" sz="2400" u="none" cap="none" strike="noStrike">
                <a:latin typeface="Arial"/>
                <a:ea typeface="Arial"/>
                <a:cs typeface="Arial"/>
                <a:sym typeface="Arial"/>
              </a:rPr>
              <a:t> to the corresponding </a:t>
            </a:r>
            <a:r>
              <a:rPr b="1" i="1" lang="en-US" sz="2400" u="none" cap="none" strike="noStrike">
                <a:latin typeface="Arial"/>
                <a:ea typeface="Arial"/>
                <a:cs typeface="Arial"/>
                <a:sym typeface="Arial"/>
              </a:rPr>
              <a:t>a</a:t>
            </a:r>
            <a:r>
              <a:rPr b="1" baseline="-25000" i="1" lang="en-US" sz="2400" u="none" cap="none" strike="noStrike">
                <a:latin typeface="Arial"/>
                <a:ea typeface="Arial"/>
                <a:cs typeface="Arial"/>
                <a:sym typeface="Arial"/>
              </a:rPr>
              <a:t>i</a:t>
            </a:r>
            <a:endParaRPr b="0" i="0" sz="2400" u="none" cap="none" strike="noStrike">
              <a:latin typeface="Arial"/>
              <a:ea typeface="Arial"/>
              <a:cs typeface="Arial"/>
              <a:sym typeface="Arial"/>
            </a:endParaRPr>
          </a:p>
          <a:p>
            <a:pPr indent="-287999" lvl="2" marL="1296000" marR="0" rtl="0" algn="l">
              <a:spcBef>
                <a:spcPts val="850"/>
              </a:spcBef>
              <a:spcAft>
                <a:spcPts val="0"/>
              </a:spcAft>
              <a:buClr>
                <a:srgbClr val="000000"/>
              </a:buClr>
              <a:buSzPts val="1800"/>
              <a:buFont typeface="Noto Sans Symbols"/>
              <a:buChar char="−"/>
            </a:pPr>
            <a:r>
              <a:rPr b="0" i="0" lang="en-US" sz="2400" u="none" cap="none" strike="noStrike">
                <a:latin typeface="Arial"/>
                <a:ea typeface="Arial"/>
                <a:cs typeface="Arial"/>
                <a:sym typeface="Arial"/>
              </a:rPr>
              <a:t>Thus, correlated equilibria always exist</a:t>
            </a:r>
            <a:endParaRPr b="0" i="0" sz="24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8">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8">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8">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8">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8">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48">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2" name="Shape 852"/>
        <p:cNvGrpSpPr/>
        <p:nvPr/>
      </p:nvGrpSpPr>
      <p:grpSpPr>
        <a:xfrm>
          <a:off x="0" y="0"/>
          <a:ext cx="0" cy="0"/>
          <a:chOff x="0" y="0"/>
          <a:chExt cx="0" cy="0"/>
        </a:xfrm>
      </p:grpSpPr>
      <p:sp>
        <p:nvSpPr>
          <p:cNvPr id="853" name="Google Shape;853;p108"/>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Correlated Equilibrium</a:t>
            </a:r>
            <a:endParaRPr b="0" sz="4400" strike="noStrike">
              <a:latin typeface="Arial"/>
              <a:ea typeface="Arial"/>
              <a:cs typeface="Arial"/>
              <a:sym typeface="Arial"/>
            </a:endParaRPr>
          </a:p>
        </p:txBody>
      </p:sp>
      <p:sp>
        <p:nvSpPr>
          <p:cNvPr id="854" name="Google Shape;854;p108"/>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1" i="1" lang="en-US" sz="3200" strike="noStrike">
                <a:latin typeface="Arial"/>
                <a:ea typeface="Arial"/>
                <a:cs typeface="Arial"/>
                <a:sym typeface="Arial"/>
              </a:rPr>
              <a:t>D</a:t>
            </a:r>
            <a:r>
              <a:rPr b="1" baseline="-25000" i="1" lang="en-US" sz="3200" strike="noStrike">
                <a:latin typeface="Arial"/>
                <a:ea typeface="Arial"/>
                <a:cs typeface="Arial"/>
                <a:sym typeface="Arial"/>
              </a:rPr>
              <a:t>1 </a:t>
            </a:r>
            <a:r>
              <a:rPr b="1" i="1" lang="en-US" sz="3200" strike="noStrike">
                <a:latin typeface="Arial"/>
                <a:ea typeface="Arial"/>
                <a:cs typeface="Arial"/>
                <a:sym typeface="Arial"/>
              </a:rPr>
              <a:t>= </a:t>
            </a:r>
            <a:r>
              <a:rPr b="1" i="1" lang="en-US" sz="3200">
                <a:solidFill>
                  <a:schemeClr val="dk1"/>
                </a:solidFill>
              </a:rPr>
              <a:t>D</a:t>
            </a:r>
            <a:r>
              <a:rPr b="1" baseline="-25000" i="1" lang="en-US" sz="3200">
                <a:solidFill>
                  <a:schemeClr val="dk1"/>
                </a:solidFill>
              </a:rPr>
              <a:t>2 </a:t>
            </a:r>
            <a:r>
              <a:rPr b="1" i="1" lang="en-US" sz="3200">
                <a:solidFill>
                  <a:schemeClr val="dk1"/>
                </a:solidFill>
              </a:rPr>
              <a:t>= </a:t>
            </a:r>
            <a:r>
              <a:rPr b="1" i="1" lang="en-US" sz="3200"/>
              <a:t>{o,</a:t>
            </a:r>
            <a:r>
              <a:rPr b="1" i="1" lang="en-US" sz="3200" strike="noStrike">
                <a:latin typeface="Arial"/>
                <a:ea typeface="Arial"/>
                <a:cs typeface="Arial"/>
                <a:sym typeface="Arial"/>
              </a:rPr>
              <a:t> </a:t>
            </a:r>
            <a:r>
              <a:rPr b="1" i="1" lang="en-US" sz="3200"/>
              <a:t>f}</a:t>
            </a:r>
            <a:r>
              <a:rPr b="0" lang="en-US" sz="3200" strike="noStrike">
                <a:latin typeface="Arial"/>
                <a:ea typeface="Arial"/>
                <a:cs typeface="Arial"/>
                <a:sym typeface="Arial"/>
              </a:rPr>
              <a:t> </a:t>
            </a:r>
            <a:r>
              <a:rPr b="0" lang="en-US" sz="2600" strike="noStrike">
                <a:latin typeface="Arial"/>
                <a:ea typeface="Arial"/>
                <a:cs typeface="Arial"/>
                <a:sym typeface="Arial"/>
              </a:rPr>
              <a:t>(could be other signals)</a:t>
            </a:r>
            <a:endParaRPr b="0" sz="2600" strike="noStrike">
              <a:latin typeface="Arial"/>
              <a:ea typeface="Arial"/>
              <a:cs typeface="Arial"/>
              <a:sym typeface="Arial"/>
            </a:endParaRPr>
          </a:p>
          <a:p>
            <a:pPr indent="-324000" lvl="0" marL="432000" marR="0" rtl="0" algn="l">
              <a:spcBef>
                <a:spcPts val="1417"/>
              </a:spcBef>
              <a:spcAft>
                <a:spcPts val="0"/>
              </a:spcAft>
              <a:buClr>
                <a:srgbClr val="000000"/>
              </a:buClr>
              <a:buSzPts val="1440"/>
              <a:buFont typeface="Noto Sans Symbols"/>
              <a:buChar char="●"/>
            </a:pPr>
            <a:r>
              <a:rPr b="1" i="1" lang="en-US" sz="3200" strike="noStrike">
                <a:latin typeface="Arial"/>
                <a:ea typeface="Arial"/>
                <a:cs typeface="Arial"/>
                <a:sym typeface="Arial"/>
              </a:rPr>
              <a:t>v</a:t>
            </a:r>
            <a:r>
              <a:rPr b="1" baseline="-25000" i="1" lang="en-US" sz="3200" strike="noStrike">
                <a:latin typeface="Arial"/>
                <a:ea typeface="Arial"/>
                <a:cs typeface="Arial"/>
                <a:sym typeface="Arial"/>
              </a:rPr>
              <a:t>1 </a:t>
            </a:r>
            <a:r>
              <a:rPr b="1" i="1" lang="en-US" sz="3200" strike="noStrike">
                <a:latin typeface="Arial"/>
                <a:ea typeface="Arial"/>
                <a:cs typeface="Arial"/>
                <a:sym typeface="Arial"/>
              </a:rPr>
              <a:t>= </a:t>
            </a:r>
            <a:r>
              <a:rPr b="1" i="1" lang="en-US" sz="3200">
                <a:solidFill>
                  <a:schemeClr val="dk1"/>
                </a:solidFill>
              </a:rPr>
              <a:t>v</a:t>
            </a:r>
            <a:r>
              <a:rPr b="1" baseline="-25000" i="1" lang="en-US" sz="3200">
                <a:solidFill>
                  <a:schemeClr val="dk1"/>
                </a:solidFill>
              </a:rPr>
              <a:t>2 </a:t>
            </a:r>
            <a:r>
              <a:rPr b="1" i="1" lang="en-US" sz="3200">
                <a:solidFill>
                  <a:schemeClr val="dk1"/>
                </a:solidFill>
              </a:rPr>
              <a:t>= </a:t>
            </a:r>
            <a:r>
              <a:rPr b="1" i="1" lang="en-US" sz="3200" strike="noStrike">
                <a:solidFill>
                  <a:srgbClr val="0000CC"/>
                </a:solidFill>
                <a:latin typeface="Arial"/>
                <a:ea typeface="Arial"/>
                <a:cs typeface="Arial"/>
                <a:sym typeface="Arial"/>
              </a:rPr>
              <a:t>[</a:t>
            </a:r>
            <a:r>
              <a:rPr b="1" i="1" lang="en-US" sz="3200">
                <a:solidFill>
                  <a:srgbClr val="0000CC"/>
                </a:solidFill>
              </a:rPr>
              <a:t>⅔</a:t>
            </a:r>
            <a:r>
              <a:rPr b="1" i="1" lang="en-US" sz="3200" strike="noStrike">
                <a:solidFill>
                  <a:srgbClr val="0000CC"/>
                </a:solidFill>
                <a:latin typeface="Arial"/>
                <a:ea typeface="Arial"/>
                <a:cs typeface="Arial"/>
                <a:sym typeface="Arial"/>
              </a:rPr>
              <a:t>, </a:t>
            </a:r>
            <a:r>
              <a:rPr b="1" i="1" lang="en-US" sz="3200">
                <a:solidFill>
                  <a:srgbClr val="0000CC"/>
                </a:solidFill>
              </a:rPr>
              <a:t>⅓</a:t>
            </a:r>
            <a:r>
              <a:rPr b="1" i="1" lang="en-US" sz="3200" strike="noStrike">
                <a:solidFill>
                  <a:srgbClr val="0000CC"/>
                </a:solidFill>
                <a:latin typeface="Arial"/>
                <a:ea typeface="Arial"/>
                <a:cs typeface="Arial"/>
                <a:sym typeface="Arial"/>
              </a:rPr>
              <a:t>]</a:t>
            </a:r>
            <a:endParaRPr b="0" sz="3200" strike="noStrike">
              <a:solidFill>
                <a:srgbClr val="0000CC"/>
              </a:solidFill>
              <a:latin typeface="Arial"/>
              <a:ea typeface="Arial"/>
              <a:cs typeface="Arial"/>
              <a:sym typeface="Arial"/>
            </a:endParaRPr>
          </a:p>
          <a:p>
            <a:pPr indent="0" lvl="0" marL="457200" marR="0" rtl="0" algn="l">
              <a:spcBef>
                <a:spcPts val="1417"/>
              </a:spcBef>
              <a:spcAft>
                <a:spcPts val="0"/>
              </a:spcAft>
              <a:buNone/>
            </a:pPr>
            <a:r>
              <a:rPr b="1" i="1" lang="en-US" sz="3200" strike="noStrike">
                <a:latin typeface="Arial"/>
                <a:ea typeface="Arial"/>
                <a:cs typeface="Arial"/>
                <a:sym typeface="Arial"/>
              </a:rPr>
              <a:t>π = </a:t>
            </a:r>
            <a:endParaRPr b="0" sz="3200" strike="noStrike">
              <a:latin typeface="Arial"/>
              <a:ea typeface="Arial"/>
              <a:cs typeface="Arial"/>
              <a:sym typeface="Arial"/>
            </a:endParaRPr>
          </a:p>
          <a:p>
            <a:pPr indent="-232559" lvl="0" marL="432000" marR="0" rtl="0" algn="l">
              <a:spcBef>
                <a:spcPts val="1417"/>
              </a:spcBef>
              <a:spcAft>
                <a:spcPts val="0"/>
              </a:spcAft>
              <a:buClr>
                <a:srgbClr val="000000"/>
              </a:buClr>
              <a:buSzPts val="1440"/>
              <a:buFont typeface="Noto Sans Symbols"/>
              <a:buNone/>
            </a:pPr>
            <a:r>
              <a:t/>
            </a:r>
            <a:endParaRPr b="0" sz="3200" strike="noStrike">
              <a:latin typeface="Arial"/>
              <a:ea typeface="Arial"/>
              <a:cs typeface="Arial"/>
              <a:sym typeface="Arial"/>
            </a:endParaRPr>
          </a:p>
          <a:p>
            <a:pPr indent="-232559" lvl="1" marL="864000" marR="0" rtl="0" algn="l">
              <a:spcBef>
                <a:spcPts val="1417"/>
              </a:spcBef>
              <a:spcAft>
                <a:spcPts val="0"/>
              </a:spcAft>
              <a:buClr>
                <a:srgbClr val="000000"/>
              </a:buClr>
              <a:buSzPts val="1440"/>
              <a:buFont typeface="Noto Sans Symbols"/>
              <a:buNone/>
            </a:pPr>
            <a:r>
              <a:t/>
            </a:r>
            <a:endParaRPr b="0" i="0" sz="3200" u="none" cap="none" strike="noStrike">
              <a:latin typeface="Arial"/>
              <a:ea typeface="Arial"/>
              <a:cs typeface="Arial"/>
              <a:sym typeface="Arial"/>
            </a:endParaRPr>
          </a:p>
        </p:txBody>
      </p:sp>
      <p:graphicFrame>
        <p:nvGraphicFramePr>
          <p:cNvPr id="855" name="Google Shape;855;p108"/>
          <p:cNvGraphicFramePr/>
          <p:nvPr/>
        </p:nvGraphicFramePr>
        <p:xfrm>
          <a:off x="2091240" y="3368520"/>
          <a:ext cx="3000000" cy="3000000"/>
        </p:xfrm>
        <a:graphic>
          <a:graphicData uri="http://schemas.openxmlformats.org/drawingml/2006/table">
            <a:tbl>
              <a:tblPr>
                <a:noFill/>
                <a:tableStyleId>{81E6E6BC-8036-4F82-BD76-155D14E6A562}</a:tableStyleId>
              </a:tblPr>
              <a:tblGrid>
                <a:gridCol w="883450"/>
                <a:gridCol w="883450"/>
                <a:gridCol w="883450"/>
              </a:tblGrid>
              <a:tr h="565200">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1800"/>
                        <a:t>o</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a:t>f</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r>
              <a:tr h="565200">
                <a:tc>
                  <a:txBody>
                    <a:bodyPr/>
                    <a:lstStyle/>
                    <a:p>
                      <a:pPr indent="0" lvl="0" marL="0" marR="0" rtl="0" algn="ctr">
                        <a:spcBef>
                          <a:spcPts val="0"/>
                        </a:spcBef>
                        <a:spcAft>
                          <a:spcPts val="0"/>
                        </a:spcAft>
                        <a:buNone/>
                      </a:pPr>
                      <a:r>
                        <a:rPr b="1" i="1" lang="en-US" sz="1800"/>
                        <a:t>o</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lang="en-US" sz="1800" u="none" cap="none" strike="noStrike">
                          <a:solidFill>
                            <a:srgbClr val="0000CC"/>
                          </a:solidFill>
                          <a:latin typeface="Arial"/>
                          <a:ea typeface="Arial"/>
                          <a:cs typeface="Arial"/>
                          <a:sym typeface="Arial"/>
                        </a:rPr>
                        <a:t>2/9</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1" lang="en-US" sz="1800" u="none" cap="none" strike="noStrike">
                          <a:solidFill>
                            <a:srgbClr val="0000CC"/>
                          </a:solidFill>
                          <a:latin typeface="Arial"/>
                          <a:ea typeface="Arial"/>
                          <a:cs typeface="Arial"/>
                          <a:sym typeface="Arial"/>
                        </a:rPr>
                        <a:t>4/9</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565550">
                <a:tc>
                  <a:txBody>
                    <a:bodyPr/>
                    <a:lstStyle/>
                    <a:p>
                      <a:pPr indent="0" lvl="0" marL="0" marR="0" rtl="0" algn="ctr">
                        <a:spcBef>
                          <a:spcPts val="0"/>
                        </a:spcBef>
                        <a:spcAft>
                          <a:spcPts val="0"/>
                        </a:spcAft>
                        <a:buNone/>
                      </a:pPr>
                      <a:r>
                        <a:rPr b="1" i="1" lang="en-US" sz="1800"/>
                        <a:t>f</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lang="en-US" sz="1800" u="none" cap="none" strike="noStrike">
                          <a:solidFill>
                            <a:srgbClr val="0000CC"/>
                          </a:solidFill>
                          <a:latin typeface="Arial"/>
                          <a:ea typeface="Arial"/>
                          <a:cs typeface="Arial"/>
                          <a:sym typeface="Arial"/>
                        </a:rPr>
                        <a:t>1/9</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1" lang="en-US" sz="1800" u="none" cap="none" strike="noStrike">
                          <a:solidFill>
                            <a:srgbClr val="0000CC"/>
                          </a:solidFill>
                          <a:latin typeface="Arial"/>
                          <a:ea typeface="Arial"/>
                          <a:cs typeface="Arial"/>
                          <a:sym typeface="Arial"/>
                        </a:rPr>
                        <a:t>2/9</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
        <p:nvSpPr>
          <p:cNvPr id="856" name="Google Shape;856;p108"/>
          <p:cNvSpPr/>
          <p:nvPr/>
        </p:nvSpPr>
        <p:spPr>
          <a:xfrm>
            <a:off x="1620000" y="3240000"/>
            <a:ext cx="360000" cy="1980000"/>
          </a:xfrm>
          <a:custGeom>
            <a:rect b="b" l="l" r="r" t="t"/>
            <a:pathLst>
              <a:path extrusionOk="0" h="5502" w="1002">
                <a:moveTo>
                  <a:pt x="1001" y="0"/>
                </a:moveTo>
                <a:cubicBezTo>
                  <a:pt x="750" y="0"/>
                  <a:pt x="500" y="229"/>
                  <a:pt x="500" y="458"/>
                </a:cubicBezTo>
                <a:lnTo>
                  <a:pt x="500" y="2292"/>
                </a:lnTo>
                <a:cubicBezTo>
                  <a:pt x="500" y="2521"/>
                  <a:pt x="250" y="2750"/>
                  <a:pt x="0" y="2750"/>
                </a:cubicBezTo>
                <a:cubicBezTo>
                  <a:pt x="250" y="2750"/>
                  <a:pt x="500" y="2979"/>
                  <a:pt x="500" y="3208"/>
                </a:cubicBezTo>
                <a:lnTo>
                  <a:pt x="500" y="5042"/>
                </a:lnTo>
                <a:cubicBezTo>
                  <a:pt x="500" y="5271"/>
                  <a:pt x="750" y="5501"/>
                  <a:pt x="1001" y="5501"/>
                </a:cubicBezTo>
              </a:path>
            </a:pathLst>
          </a:custGeom>
          <a:noFill/>
          <a:ln cap="flat" cmpd="sng" w="36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aphicFrame>
        <p:nvGraphicFramePr>
          <p:cNvPr id="857" name="Google Shape;857;p108"/>
          <p:cNvGraphicFramePr/>
          <p:nvPr/>
        </p:nvGraphicFramePr>
        <p:xfrm>
          <a:off x="7497000" y="3368880"/>
          <a:ext cx="3000000" cy="3000000"/>
        </p:xfrm>
        <a:graphic>
          <a:graphicData uri="http://schemas.openxmlformats.org/drawingml/2006/table">
            <a:tbl>
              <a:tblPr>
                <a:noFill/>
                <a:tableStyleId>{81E6E6BC-8036-4F82-BD76-155D14E6A562}</a:tableStyleId>
              </a:tblPr>
              <a:tblGrid>
                <a:gridCol w="883450"/>
                <a:gridCol w="883450"/>
              </a:tblGrid>
              <a:tr h="565200">
                <a:tc>
                  <a:txBody>
                    <a:bodyPr/>
                    <a:lstStyle/>
                    <a:p>
                      <a:pPr indent="0" lvl="0" marL="0" marR="0" rtl="0" algn="ctr">
                        <a:spcBef>
                          <a:spcPts val="0"/>
                        </a:spcBef>
                        <a:spcAft>
                          <a:spcPts val="0"/>
                        </a:spcAft>
                        <a:buNone/>
                      </a:pPr>
                      <a:r>
                        <a:rPr b="1" i="1" lang="en-US" sz="1800" u="none" cap="none" strike="noStrike">
                          <a:solidFill>
                            <a:srgbClr val="FF0000"/>
                          </a:solidFill>
                          <a:latin typeface="Arial"/>
                          <a:ea typeface="Arial"/>
                          <a:cs typeface="Arial"/>
                          <a:sym typeface="Arial"/>
                        </a:rPr>
                        <a:t>D</a:t>
                      </a:r>
                      <a:r>
                        <a:rPr b="1" baseline="-25000" i="1" lang="en-US" sz="1800" u="none" cap="none" strike="noStrike">
                          <a:solidFill>
                            <a:srgbClr val="FF0000"/>
                          </a:solidFill>
                          <a:latin typeface="Arial"/>
                          <a:ea typeface="Arial"/>
                          <a:cs typeface="Arial"/>
                          <a:sym typeface="Arial"/>
                        </a:rPr>
                        <a:t>1</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solidFill>
                            <a:srgbClr val="FF0000"/>
                          </a:solidFill>
                          <a:latin typeface="Arial"/>
                          <a:ea typeface="Arial"/>
                          <a:cs typeface="Arial"/>
                          <a:sym typeface="Arial"/>
                        </a:rPr>
                        <a:t>A</a:t>
                      </a:r>
                      <a:r>
                        <a:rPr b="1" baseline="-25000" i="1" lang="en-US" sz="1800" u="none" cap="none" strike="noStrike">
                          <a:solidFill>
                            <a:srgbClr val="FF0000"/>
                          </a:solidFill>
                          <a:latin typeface="Arial"/>
                          <a:ea typeface="Arial"/>
                          <a:cs typeface="Arial"/>
                          <a:sym typeface="Arial"/>
                        </a:rPr>
                        <a:t>1</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B3B3B3"/>
                    </a:solidFill>
                  </a:tcPr>
                </a:tc>
              </a:tr>
              <a:tr h="565200">
                <a:tc>
                  <a:txBody>
                    <a:bodyPr/>
                    <a:lstStyle/>
                    <a:p>
                      <a:pPr indent="0" lvl="0" marL="0" marR="0" rtl="0" algn="ctr">
                        <a:spcBef>
                          <a:spcPts val="0"/>
                        </a:spcBef>
                        <a:spcAft>
                          <a:spcPts val="0"/>
                        </a:spcAft>
                        <a:buNone/>
                      </a:pPr>
                      <a:r>
                        <a:rPr b="1" i="1" lang="en-US" sz="1800"/>
                        <a:t>o</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O</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r h="565550">
                <a:tc>
                  <a:txBody>
                    <a:bodyPr/>
                    <a:lstStyle/>
                    <a:p>
                      <a:pPr indent="0" lvl="0" marL="0" marR="0" rtl="0" algn="ctr">
                        <a:spcBef>
                          <a:spcPts val="0"/>
                        </a:spcBef>
                        <a:spcAft>
                          <a:spcPts val="0"/>
                        </a:spcAft>
                        <a:buNone/>
                      </a:pPr>
                      <a:r>
                        <a:rPr b="1" i="1" lang="en-US" sz="1800"/>
                        <a:t>f</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F</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CCCCCC"/>
                    </a:solidFill>
                  </a:tcPr>
                </a:tc>
              </a:tr>
            </a:tbl>
          </a:graphicData>
        </a:graphic>
      </p:graphicFrame>
      <p:sp>
        <p:nvSpPr>
          <p:cNvPr id="858" name="Google Shape;858;p108"/>
          <p:cNvSpPr/>
          <p:nvPr/>
        </p:nvSpPr>
        <p:spPr>
          <a:xfrm>
            <a:off x="7025760" y="3240360"/>
            <a:ext cx="360001" cy="1979645"/>
          </a:xfrm>
          <a:custGeom>
            <a:rect b="b" l="l" r="r" t="t"/>
            <a:pathLst>
              <a:path extrusionOk="0" h="5501" w="1002">
                <a:moveTo>
                  <a:pt x="1001" y="0"/>
                </a:moveTo>
                <a:cubicBezTo>
                  <a:pt x="750" y="0"/>
                  <a:pt x="500" y="229"/>
                  <a:pt x="500" y="458"/>
                </a:cubicBezTo>
                <a:lnTo>
                  <a:pt x="500" y="2291"/>
                </a:lnTo>
                <a:cubicBezTo>
                  <a:pt x="500" y="2520"/>
                  <a:pt x="250" y="2750"/>
                  <a:pt x="0" y="2750"/>
                </a:cubicBezTo>
                <a:cubicBezTo>
                  <a:pt x="250" y="2750"/>
                  <a:pt x="500" y="2979"/>
                  <a:pt x="500" y="3208"/>
                </a:cubicBezTo>
                <a:lnTo>
                  <a:pt x="500" y="5041"/>
                </a:lnTo>
                <a:cubicBezTo>
                  <a:pt x="500" y="5270"/>
                  <a:pt x="750" y="5500"/>
                  <a:pt x="1001" y="5500"/>
                </a:cubicBezTo>
              </a:path>
            </a:pathLst>
          </a:custGeom>
          <a:noFill/>
          <a:ln cap="flat" cmpd="sng" w="36700">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9" name="Google Shape;859;p108"/>
          <p:cNvSpPr txBox="1"/>
          <p:nvPr/>
        </p:nvSpPr>
        <p:spPr>
          <a:xfrm>
            <a:off x="5148000" y="3175200"/>
            <a:ext cx="2580000" cy="64290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3200" strike="noStrike">
                <a:latin typeface="Arial"/>
                <a:ea typeface="Arial"/>
                <a:cs typeface="Arial"/>
                <a:sym typeface="Arial"/>
              </a:rPr>
              <a:t>σ</a:t>
            </a:r>
            <a:r>
              <a:rPr b="1" baseline="-25000" i="1" lang="en-US" sz="3200" strike="noStrike">
                <a:latin typeface="Arial"/>
                <a:ea typeface="Arial"/>
                <a:cs typeface="Arial"/>
                <a:sym typeface="Arial"/>
              </a:rPr>
              <a:t>1</a:t>
            </a:r>
            <a:r>
              <a:rPr b="1" i="1" lang="en-US" sz="3200" strike="noStrike">
                <a:latin typeface="Arial"/>
                <a:ea typeface="Arial"/>
                <a:cs typeface="Arial"/>
                <a:sym typeface="Arial"/>
              </a:rPr>
              <a:t> = </a:t>
            </a:r>
            <a:r>
              <a:rPr b="1" i="1" lang="en-US" sz="3200">
                <a:solidFill>
                  <a:schemeClr val="dk1"/>
                </a:solidFill>
              </a:rPr>
              <a:t>σ</a:t>
            </a:r>
            <a:r>
              <a:rPr b="1" baseline="-25000" i="1" lang="en-US" sz="3200">
                <a:solidFill>
                  <a:schemeClr val="dk1"/>
                </a:solidFill>
              </a:rPr>
              <a:t>2</a:t>
            </a:r>
            <a:r>
              <a:rPr b="1" i="1" lang="en-US" sz="3200">
                <a:solidFill>
                  <a:schemeClr val="dk1"/>
                </a:solidFill>
              </a:rPr>
              <a:t> =</a:t>
            </a:r>
            <a:endParaRPr b="0" sz="3200" strike="noStrike">
              <a:latin typeface="Arial"/>
              <a:ea typeface="Arial"/>
              <a:cs typeface="Arial"/>
              <a:sym typeface="Arial"/>
            </a:endParaRPr>
          </a:p>
        </p:txBody>
      </p:sp>
      <p:graphicFrame>
        <p:nvGraphicFramePr>
          <p:cNvPr id="860" name="Google Shape;860;p108"/>
          <p:cNvGraphicFramePr/>
          <p:nvPr/>
        </p:nvGraphicFramePr>
        <p:xfrm>
          <a:off x="7002720" y="5453280"/>
          <a:ext cx="3000000" cy="3000000"/>
        </p:xfrm>
        <a:graphic>
          <a:graphicData uri="http://schemas.openxmlformats.org/drawingml/2006/table">
            <a:tbl>
              <a:tblPr>
                <a:noFill/>
                <a:tableStyleId>{81E6E6BC-8036-4F82-BD76-155D14E6A562}</a:tableStyleId>
              </a:tblPr>
              <a:tblGrid>
                <a:gridCol w="961200"/>
                <a:gridCol w="961200"/>
                <a:gridCol w="961550"/>
              </a:tblGrid>
              <a:tr h="625325">
                <a:tc>
                  <a:txBody>
                    <a:bodyPr/>
                    <a:lstStyle/>
                    <a:p>
                      <a:pPr indent="0" lvl="0" marL="0" rtl="0" algn="l">
                        <a:spcBef>
                          <a:spcPts val="0"/>
                        </a:spcBef>
                        <a:spcAft>
                          <a:spcPts val="0"/>
                        </a:spcAft>
                        <a:buNone/>
                      </a:pPr>
                      <a:r>
                        <a:t/>
                      </a:r>
                      <a:endParaRPr/>
                    </a:p>
                  </a:txBody>
                  <a:tcPr marT="91425" marB="91425" marR="91425" marL="91425">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FFFFFF"/>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O</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F</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FFFFFF"/>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000000"/>
                      </a:solidFill>
                      <a:prstDash val="solid"/>
                      <a:round/>
                      <a:headEnd len="sm" w="sm" type="none"/>
                      <a:tailEnd len="sm" w="sm" type="none"/>
                    </a:lnB>
                    <a:solidFill>
                      <a:srgbClr val="999999"/>
                    </a:solidFill>
                  </a:tcPr>
                </a:tc>
              </a:tr>
              <a:tr h="625325">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O</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solidFill>
                            <a:srgbClr val="000000"/>
                          </a:solidFill>
                          <a:latin typeface="Arial"/>
                          <a:ea typeface="Arial"/>
                          <a:cs typeface="Arial"/>
                          <a:sym typeface="Arial"/>
                        </a:rPr>
                        <a:t>2,1</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solidFill>
                            <a:srgbClr val="000000"/>
                          </a:solidFill>
                          <a:latin typeface="Arial"/>
                          <a:ea typeface="Arial"/>
                          <a:cs typeface="Arial"/>
                          <a:sym typeface="Arial"/>
                        </a:rPr>
                        <a:t>0,0</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r h="626750">
                <a:tc>
                  <a:txBody>
                    <a:bodyPr/>
                    <a:lstStyle/>
                    <a:p>
                      <a:pPr indent="0" lvl="0" marL="0" marR="0" rtl="0" algn="ctr">
                        <a:spcBef>
                          <a:spcPts val="0"/>
                        </a:spcBef>
                        <a:spcAft>
                          <a:spcPts val="0"/>
                        </a:spcAft>
                        <a:buNone/>
                      </a:pPr>
                      <a:r>
                        <a:rPr b="1" i="1" lang="en-US" sz="1800" u="none" cap="none" strike="noStrike">
                          <a:latin typeface="Arial"/>
                          <a:ea typeface="Arial"/>
                          <a:cs typeface="Arial"/>
                          <a:sym typeface="Arial"/>
                        </a:rPr>
                        <a:t>F</a:t>
                      </a:r>
                      <a:endParaRPr b="0" sz="1800" u="none" cap="none" strike="noStrike">
                        <a:latin typeface="Arial"/>
                        <a:ea typeface="Arial"/>
                        <a:cs typeface="Arial"/>
                        <a:sym typeface="Arial"/>
                      </a:endParaRPr>
                    </a:p>
                  </a:txBody>
                  <a:tcPr marT="45725" marB="45725" marR="90000" marL="90000">
                    <a:lnL cap="flat" cmpd="sng" w="9525">
                      <a:solidFill>
                        <a:srgbClr val="FFFFFF"/>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FFFFFF"/>
                      </a:solidFill>
                      <a:prstDash val="solid"/>
                      <a:round/>
                      <a:headEnd len="sm" w="sm" type="none"/>
                      <a:tailEnd len="sm" w="sm" type="none"/>
                    </a:lnT>
                    <a:lnB cap="flat" cmpd="sng" w="9525">
                      <a:solidFill>
                        <a:srgbClr val="FFFFFF"/>
                      </a:solidFill>
                      <a:prstDash val="solid"/>
                      <a:round/>
                      <a:headEnd len="sm" w="sm" type="none"/>
                      <a:tailEnd len="sm" w="sm" type="none"/>
                    </a:lnB>
                    <a:solidFill>
                      <a:srgbClr val="999999"/>
                    </a:solidFill>
                  </a:tcPr>
                </a:tc>
                <a:tc>
                  <a:txBody>
                    <a:bodyPr/>
                    <a:lstStyle/>
                    <a:p>
                      <a:pPr indent="0" lvl="0" marL="0" marR="0" rtl="0" algn="ctr">
                        <a:spcBef>
                          <a:spcPts val="0"/>
                        </a:spcBef>
                        <a:spcAft>
                          <a:spcPts val="0"/>
                        </a:spcAft>
                        <a:buNone/>
                      </a:pPr>
                      <a:r>
                        <a:rPr b="0" lang="en-US" sz="1800" u="none" cap="none" strike="noStrike">
                          <a:solidFill>
                            <a:srgbClr val="000000"/>
                          </a:solidFill>
                          <a:latin typeface="Arial"/>
                          <a:ea typeface="Arial"/>
                          <a:cs typeface="Arial"/>
                          <a:sym typeface="Arial"/>
                        </a:rPr>
                        <a:t>0,0</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c>
                  <a:txBody>
                    <a:bodyPr/>
                    <a:lstStyle/>
                    <a:p>
                      <a:pPr indent="0" lvl="0" marL="0" marR="0" rtl="0" algn="ctr">
                        <a:spcBef>
                          <a:spcPts val="0"/>
                        </a:spcBef>
                        <a:spcAft>
                          <a:spcPts val="0"/>
                        </a:spcAft>
                        <a:buNone/>
                      </a:pPr>
                      <a:r>
                        <a:rPr b="0" lang="en-US" sz="1800" u="none" cap="none" strike="noStrike">
                          <a:solidFill>
                            <a:srgbClr val="000000"/>
                          </a:solidFill>
                          <a:latin typeface="Arial"/>
                          <a:ea typeface="Arial"/>
                          <a:cs typeface="Arial"/>
                          <a:sym typeface="Arial"/>
                        </a:rPr>
                        <a:t>1,2</a:t>
                      </a:r>
                      <a:endParaRPr b="0" sz="1800" u="none" cap="none" strike="noStrike">
                        <a:latin typeface="Arial"/>
                        <a:ea typeface="Arial"/>
                        <a:cs typeface="Arial"/>
                        <a:sym typeface="Arial"/>
                      </a:endParaRPr>
                    </a:p>
                  </a:txBody>
                  <a:tcPr marT="45725" marB="45725" marR="90000" marL="90000">
                    <a:lnL cap="flat" cmpd="sng" w="9525">
                      <a:solidFill>
                        <a:srgbClr val="000000"/>
                      </a:solidFill>
                      <a:prstDash val="solid"/>
                      <a:round/>
                      <a:headEnd len="sm" w="sm" type="none"/>
                      <a:tailEnd len="sm" w="sm" type="none"/>
                    </a:lnL>
                    <a:lnR cap="flat" cmpd="sng" w="9525">
                      <a:solidFill>
                        <a:srgbClr val="000000"/>
                      </a:solidFill>
                      <a:prstDash val="solid"/>
                      <a:round/>
                      <a:headEnd len="sm" w="sm" type="none"/>
                      <a:tailEnd len="sm" w="sm" type="none"/>
                    </a:lnR>
                    <a:lnT cap="flat" cmpd="sng" w="9525">
                      <a:solidFill>
                        <a:srgbClr val="000000"/>
                      </a:solidFill>
                      <a:prstDash val="solid"/>
                      <a:round/>
                      <a:headEnd len="sm" w="sm" type="none"/>
                      <a:tailEnd len="sm" w="sm" type="none"/>
                    </a:lnT>
                    <a:lnB cap="flat" cmpd="sng" w="9525">
                      <a:solidFill>
                        <a:srgbClr val="000000"/>
                      </a:solidFill>
                      <a:prstDash val="solid"/>
                      <a:round/>
                      <a:headEnd len="sm" w="sm" type="none"/>
                      <a:tailEnd len="sm" w="sm" type="none"/>
                    </a:lnB>
                    <a:solidFill>
                      <a:srgbClr val="CCCCCC"/>
                    </a:solidFill>
                  </a:tcPr>
                </a:tc>
              </a:tr>
            </a:tbl>
          </a:graphicData>
        </a:graphic>
      </p:graphicFrame>
      <p:sp>
        <p:nvSpPr>
          <p:cNvPr id="861" name="Google Shape;861;p108"/>
          <p:cNvSpPr/>
          <p:nvPr/>
        </p:nvSpPr>
        <p:spPr>
          <a:xfrm>
            <a:off x="7380000" y="1620000"/>
            <a:ext cx="563040" cy="756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a:t>o</a:t>
            </a:r>
            <a:r>
              <a:rPr b="0" lang="en-US" strike="noStrike">
                <a:latin typeface="Arial"/>
                <a:ea typeface="Arial"/>
                <a:cs typeface="Arial"/>
                <a:sym typeface="Arial"/>
              </a:rPr>
              <a:t>, </a:t>
            </a:r>
            <a:r>
              <a:rPr lang="en-US"/>
              <a:t>o</a:t>
            </a:r>
            <a:endParaRPr b="0" strike="noStrike">
              <a:latin typeface="Arial"/>
              <a:ea typeface="Arial"/>
              <a:cs typeface="Arial"/>
              <a:sym typeface="Arial"/>
            </a:endParaRPr>
          </a:p>
        </p:txBody>
      </p:sp>
      <p:sp>
        <p:nvSpPr>
          <p:cNvPr id="862" name="Google Shape;862;p108"/>
          <p:cNvSpPr/>
          <p:nvPr/>
        </p:nvSpPr>
        <p:spPr>
          <a:xfrm>
            <a:off x="8010720" y="1620000"/>
            <a:ext cx="563400" cy="756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a:t>o</a:t>
            </a:r>
            <a:r>
              <a:rPr b="0" lang="en-US" strike="noStrike">
                <a:latin typeface="Arial"/>
                <a:ea typeface="Arial"/>
                <a:cs typeface="Arial"/>
                <a:sym typeface="Arial"/>
              </a:rPr>
              <a:t>, </a:t>
            </a:r>
            <a:r>
              <a:rPr lang="en-US"/>
              <a:t>f</a:t>
            </a:r>
            <a:endParaRPr b="0" strike="noStrike">
              <a:latin typeface="Arial"/>
              <a:ea typeface="Arial"/>
              <a:cs typeface="Arial"/>
              <a:sym typeface="Arial"/>
            </a:endParaRPr>
          </a:p>
        </p:txBody>
      </p:sp>
      <p:sp>
        <p:nvSpPr>
          <p:cNvPr id="863" name="Google Shape;863;p108"/>
          <p:cNvSpPr/>
          <p:nvPr/>
        </p:nvSpPr>
        <p:spPr>
          <a:xfrm>
            <a:off x="8652960" y="1620000"/>
            <a:ext cx="563040" cy="756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a:t>f</a:t>
            </a:r>
            <a:r>
              <a:rPr b="0" lang="en-US" strike="noStrike">
                <a:latin typeface="Arial"/>
                <a:ea typeface="Arial"/>
                <a:cs typeface="Arial"/>
                <a:sym typeface="Arial"/>
              </a:rPr>
              <a:t>, </a:t>
            </a:r>
            <a:r>
              <a:rPr lang="en-US"/>
              <a:t>o</a:t>
            </a:r>
            <a:endParaRPr b="0" strike="noStrike">
              <a:latin typeface="Arial"/>
              <a:ea typeface="Arial"/>
              <a:cs typeface="Arial"/>
              <a:sym typeface="Arial"/>
            </a:endParaRPr>
          </a:p>
        </p:txBody>
      </p:sp>
      <p:sp>
        <p:nvSpPr>
          <p:cNvPr id="864" name="Google Shape;864;p108"/>
          <p:cNvSpPr txBox="1"/>
          <p:nvPr/>
        </p:nvSpPr>
        <p:spPr>
          <a:xfrm>
            <a:off x="684000" y="5760360"/>
            <a:ext cx="5040000" cy="1535760"/>
          </a:xfrm>
          <a:prstGeom prst="rect">
            <a:avLst/>
          </a:prstGeom>
          <a:noFill/>
          <a:ln>
            <a:noFill/>
          </a:ln>
        </p:spPr>
        <p:txBody>
          <a:bodyPr anchorCtr="0" anchor="t" bIns="45000" lIns="90000" spcFirstLastPara="1" rIns="90000" wrap="square" tIns="45000">
            <a:noAutofit/>
          </a:bodyPr>
          <a:lstStyle/>
          <a:p>
            <a:pPr indent="0" lvl="0" marL="0" marR="0" rtl="0" algn="l">
              <a:spcBef>
                <a:spcPts val="0"/>
              </a:spcBef>
              <a:spcAft>
                <a:spcPts val="0"/>
              </a:spcAft>
              <a:buNone/>
            </a:pPr>
            <a:r>
              <a:rPr b="1" i="1" lang="en-US" sz="2400" strike="noStrike">
                <a:latin typeface="Arial"/>
                <a:ea typeface="Arial"/>
                <a:cs typeface="Arial"/>
                <a:sym typeface="Arial"/>
              </a:rPr>
              <a:t>u</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(O|</a:t>
            </a:r>
            <a:r>
              <a:rPr b="1" i="1" lang="en-US" sz="2400"/>
              <a:t>o</a:t>
            </a:r>
            <a:r>
              <a:rPr b="1" i="1" lang="en-US" sz="2400" strike="noStrike">
                <a:latin typeface="Arial"/>
                <a:ea typeface="Arial"/>
                <a:cs typeface="Arial"/>
                <a:sym typeface="Arial"/>
              </a:rPr>
              <a:t>) = (1*2 + 2*0) / 3 = 2/3</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u</a:t>
            </a:r>
            <a:r>
              <a:rPr b="1" baseline="-25000" i="1" lang="en-US" sz="2400" strike="noStrike">
                <a:latin typeface="Arial"/>
                <a:ea typeface="Arial"/>
                <a:cs typeface="Arial"/>
                <a:sym typeface="Arial"/>
              </a:rPr>
              <a:t>1</a:t>
            </a:r>
            <a:r>
              <a:rPr b="1" i="1" lang="en-US" sz="2400" strike="noStrike">
                <a:latin typeface="Arial"/>
                <a:ea typeface="Arial"/>
                <a:cs typeface="Arial"/>
                <a:sym typeface="Arial"/>
              </a:rPr>
              <a:t>(F|</a:t>
            </a:r>
            <a:r>
              <a:rPr b="1" i="1" lang="en-US" sz="2400"/>
              <a:t>o</a:t>
            </a:r>
            <a:r>
              <a:rPr b="1" i="1" lang="en-US" sz="2400" strike="noStrike">
                <a:latin typeface="Arial"/>
                <a:ea typeface="Arial"/>
                <a:cs typeface="Arial"/>
                <a:sym typeface="Arial"/>
              </a:rPr>
              <a:t>) = (1*0 + 2*1) / 3 = 2/3</a:t>
            </a:r>
            <a:endParaRPr b="0" sz="2400" strike="noStrike">
              <a:latin typeface="Arial"/>
              <a:ea typeface="Arial"/>
              <a:cs typeface="Arial"/>
              <a:sym typeface="Arial"/>
            </a:endParaRPr>
          </a:p>
          <a:p>
            <a:pPr indent="0" lvl="0" marL="0" marR="0" rtl="0" algn="l">
              <a:spcBef>
                <a:spcPts val="0"/>
              </a:spcBef>
              <a:spcAft>
                <a:spcPts val="0"/>
              </a:spcAft>
              <a:buNone/>
            </a:pPr>
            <a:r>
              <a:t/>
            </a:r>
            <a:endParaRPr b="0" sz="2400" strike="noStrike">
              <a:latin typeface="Arial"/>
              <a:ea typeface="Arial"/>
              <a:cs typeface="Arial"/>
              <a:sym typeface="Arial"/>
            </a:endParaRPr>
          </a:p>
          <a:p>
            <a:pPr indent="0" lvl="0" marL="0" marR="0" rtl="0" algn="l">
              <a:spcBef>
                <a:spcPts val="0"/>
              </a:spcBef>
              <a:spcAft>
                <a:spcPts val="0"/>
              </a:spcAft>
              <a:buNone/>
            </a:pPr>
            <a:r>
              <a:rPr b="1" i="1" lang="en-US" sz="2400" strike="noStrike">
                <a:latin typeface="Arial"/>
                <a:ea typeface="Arial"/>
                <a:cs typeface="Arial"/>
                <a:sym typeface="Arial"/>
              </a:rPr>
              <a:t>1</a:t>
            </a:r>
            <a:r>
              <a:rPr b="0" lang="en-US" sz="2400" strike="noStrike">
                <a:latin typeface="Arial"/>
                <a:ea typeface="Arial"/>
                <a:cs typeface="Arial"/>
                <a:sym typeface="Arial"/>
              </a:rPr>
              <a:t> does not gain by deviating to </a:t>
            </a:r>
            <a:r>
              <a:rPr b="1" i="1" lang="en-US" sz="2400" strike="noStrike">
                <a:latin typeface="Arial"/>
                <a:ea typeface="Arial"/>
                <a:cs typeface="Arial"/>
                <a:sym typeface="Arial"/>
              </a:rPr>
              <a:t>F</a:t>
            </a:r>
            <a:r>
              <a:rPr b="0" lang="en-US" sz="2400" strike="noStrike">
                <a:latin typeface="Arial"/>
                <a:ea typeface="Arial"/>
                <a:cs typeface="Arial"/>
                <a:sym typeface="Arial"/>
              </a:rPr>
              <a:t>!</a:t>
            </a:r>
            <a:endParaRPr b="0" sz="2400" strike="noStrike">
              <a:latin typeface="Arial"/>
              <a:ea typeface="Arial"/>
              <a:cs typeface="Arial"/>
              <a:sym typeface="Arial"/>
            </a:endParaRPr>
          </a:p>
        </p:txBody>
      </p:sp>
      <p:sp>
        <p:nvSpPr>
          <p:cNvPr id="865" name="Google Shape;865;p108"/>
          <p:cNvSpPr/>
          <p:nvPr/>
        </p:nvSpPr>
        <p:spPr>
          <a:xfrm>
            <a:off x="9300960" y="1620000"/>
            <a:ext cx="563040" cy="756000"/>
          </a:xfrm>
          <a:prstGeom prst="rect">
            <a:avLst/>
          </a:prstGeom>
          <a:solidFill>
            <a:srgbClr val="EEEEEE"/>
          </a:solidFill>
          <a:ln cap="flat" cmpd="sng" w="9525">
            <a:solidFill>
              <a:srgbClr val="000000"/>
            </a:solidFill>
            <a:prstDash val="solid"/>
            <a:round/>
            <a:headEnd len="sm" w="sm" type="none"/>
            <a:tailEnd len="sm" w="sm" type="none"/>
          </a:ln>
        </p:spPr>
        <p:txBody>
          <a:bodyPr anchorCtr="0" anchor="ctr" bIns="45000" lIns="90000" spcFirstLastPara="1" rIns="90000" wrap="square" tIns="45000">
            <a:noAutofit/>
          </a:bodyPr>
          <a:lstStyle/>
          <a:p>
            <a:pPr indent="0" lvl="0" marL="0" marR="0" rtl="0" algn="ctr">
              <a:spcBef>
                <a:spcPts val="0"/>
              </a:spcBef>
              <a:spcAft>
                <a:spcPts val="0"/>
              </a:spcAft>
              <a:buNone/>
            </a:pPr>
            <a:r>
              <a:rPr lang="en-US"/>
              <a:t>f</a:t>
            </a:r>
            <a:r>
              <a:rPr b="0" lang="en-US" strike="noStrike">
                <a:latin typeface="Arial"/>
                <a:ea typeface="Arial"/>
                <a:cs typeface="Arial"/>
                <a:sym typeface="Arial"/>
              </a:rPr>
              <a:t>, </a:t>
            </a:r>
            <a:r>
              <a:rPr lang="en-US"/>
              <a:t>f</a:t>
            </a:r>
            <a:endParaRPr b="0"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4">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4">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4">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64">
                                            <p:txEl>
                                              <p:pRg end="3" st="3"/>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9" name="Shape 869"/>
        <p:cNvGrpSpPr/>
        <p:nvPr/>
      </p:nvGrpSpPr>
      <p:grpSpPr>
        <a:xfrm>
          <a:off x="0" y="0"/>
          <a:ext cx="0" cy="0"/>
          <a:chOff x="0" y="0"/>
          <a:chExt cx="0" cy="0"/>
        </a:xfrm>
      </p:grpSpPr>
      <p:sp>
        <p:nvSpPr>
          <p:cNvPr id="870" name="Google Shape;870;p109"/>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Correlated Equilibrium</a:t>
            </a:r>
            <a:endParaRPr b="0" sz="4400" strike="noStrike">
              <a:latin typeface="Arial"/>
              <a:ea typeface="Arial"/>
              <a:cs typeface="Arial"/>
              <a:sym typeface="Arial"/>
            </a:endParaRPr>
          </a:p>
        </p:txBody>
      </p:sp>
      <p:sp>
        <p:nvSpPr>
          <p:cNvPr id="871" name="Google Shape;871;p109"/>
          <p:cNvSpPr txBox="1"/>
          <p:nvPr/>
        </p:nvSpPr>
        <p:spPr>
          <a:xfrm>
            <a:off x="504000" y="1769040"/>
            <a:ext cx="9071640" cy="438480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440"/>
              <a:buFont typeface="Noto Sans Symbols"/>
              <a:buChar char="●"/>
            </a:pPr>
            <a:r>
              <a:rPr b="0" lang="en-US" sz="3200" strike="noStrike">
                <a:latin typeface="Arial"/>
                <a:ea typeface="Arial"/>
                <a:cs typeface="Arial"/>
                <a:sym typeface="Arial"/>
              </a:rPr>
              <a:t>Not every correlated equilibrium is equivalent to a Nash equilibrium</a:t>
            </a:r>
            <a:endParaRPr b="0" sz="3200" strike="noStrike">
              <a:latin typeface="Arial"/>
              <a:ea typeface="Arial"/>
              <a:cs typeface="Arial"/>
              <a:sym typeface="Arial"/>
            </a:endParaRPr>
          </a:p>
          <a:p>
            <a:pPr indent="-324000" lvl="1" marL="864000" marR="0" rtl="0" algn="l">
              <a:spcBef>
                <a:spcPts val="1417"/>
              </a:spcBef>
              <a:spcAft>
                <a:spcPts val="0"/>
              </a:spcAft>
              <a:buClr>
                <a:srgbClr val="000000"/>
              </a:buClr>
              <a:buSzPts val="1260"/>
              <a:buFont typeface="Noto Sans Symbols"/>
              <a:buChar char="●"/>
            </a:pPr>
            <a:r>
              <a:rPr b="0" i="0" lang="en-US" sz="2800" u="none" cap="none" strike="noStrike">
                <a:latin typeface="Arial"/>
                <a:ea typeface="Arial"/>
                <a:cs typeface="Arial"/>
                <a:sym typeface="Arial"/>
              </a:rPr>
              <a:t>thus, correlated equilibrium is a </a:t>
            </a:r>
            <a:r>
              <a:rPr b="0" i="0" lang="en-US" sz="2800" u="none" cap="none" strike="noStrike">
                <a:solidFill>
                  <a:srgbClr val="FF0000"/>
                </a:solidFill>
                <a:latin typeface="Arial"/>
                <a:ea typeface="Arial"/>
                <a:cs typeface="Arial"/>
                <a:sym typeface="Arial"/>
              </a:rPr>
              <a:t>weaker</a:t>
            </a:r>
            <a:r>
              <a:rPr b="0" i="0" lang="en-US" sz="2800" u="none" cap="none" strike="noStrike">
                <a:latin typeface="Arial"/>
                <a:ea typeface="Arial"/>
                <a:cs typeface="Arial"/>
                <a:sym typeface="Arial"/>
              </a:rPr>
              <a:t> notion than Nash</a:t>
            </a:r>
            <a:endParaRPr b="0" i="0" sz="2800" u="none" cap="none" strike="noStrike">
              <a:latin typeface="Arial"/>
              <a:ea typeface="Arial"/>
              <a:cs typeface="Arial"/>
              <a:sym typeface="Arial"/>
            </a:endParaRPr>
          </a:p>
          <a:p>
            <a:pPr indent="-243990" lvl="0" marL="432000" marR="0" rtl="0" algn="l">
              <a:spcBef>
                <a:spcPts val="1134"/>
              </a:spcBef>
              <a:spcAft>
                <a:spcPts val="0"/>
              </a:spcAft>
              <a:buClr>
                <a:srgbClr val="000000"/>
              </a:buClr>
              <a:buSzPts val="1260"/>
              <a:buFont typeface="Noto Sans Symbols"/>
              <a:buNone/>
            </a:pPr>
            <a:r>
              <a:t/>
            </a:r>
            <a:endParaRPr b="0" sz="2800" strike="noStrike">
              <a:latin typeface="Arial"/>
              <a:ea typeface="Arial"/>
              <a:cs typeface="Arial"/>
              <a:sym typeface="Arial"/>
            </a:endParaRPr>
          </a:p>
        </p:txBody>
      </p:sp>
    </p:spTree>
  </p:cSld>
  <p:clrMapOvr>
    <a:masterClrMapping/>
  </p:clrMapOvr>
</p:sld>
</file>

<file path=ppt/slides/slide9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5" name="Shape 875"/>
        <p:cNvGrpSpPr/>
        <p:nvPr/>
      </p:nvGrpSpPr>
      <p:grpSpPr>
        <a:xfrm>
          <a:off x="0" y="0"/>
          <a:ext cx="0" cy="0"/>
          <a:chOff x="0" y="0"/>
          <a:chExt cx="0" cy="0"/>
        </a:xfrm>
      </p:grpSpPr>
      <p:sp>
        <p:nvSpPr>
          <p:cNvPr id="876" name="Google Shape;876;p110"/>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0" lang="en-US" sz="4400" strike="noStrike">
                <a:latin typeface="Arial"/>
                <a:ea typeface="Arial"/>
                <a:cs typeface="Arial"/>
                <a:sym typeface="Arial"/>
              </a:rPr>
              <a:t>Correlated Equilibrium</a:t>
            </a:r>
            <a:endParaRPr b="0" sz="4400" strike="noStrike">
              <a:latin typeface="Arial"/>
              <a:ea typeface="Arial"/>
              <a:cs typeface="Arial"/>
              <a:sym typeface="Arial"/>
            </a:endParaRPr>
          </a:p>
        </p:txBody>
      </p:sp>
      <p:sp>
        <p:nvSpPr>
          <p:cNvPr id="877" name="Google Shape;877;p110"/>
          <p:cNvSpPr txBox="1"/>
          <p:nvPr/>
        </p:nvSpPr>
        <p:spPr>
          <a:xfrm>
            <a:off x="504000" y="1769040"/>
            <a:ext cx="9071640" cy="5690880"/>
          </a:xfrm>
          <a:prstGeom prst="rect">
            <a:avLst/>
          </a:prstGeom>
          <a:noFill/>
          <a:ln>
            <a:noFill/>
          </a:ln>
        </p:spPr>
        <p:txBody>
          <a:bodyPr anchorCtr="0" anchor="t" bIns="0" lIns="0" spcFirstLastPara="1" rIns="0" wrap="square" tIns="0">
            <a:noAutofit/>
          </a:bodyPr>
          <a:lstStyle/>
          <a:p>
            <a:pPr indent="-317650" lvl="0" marL="432000" marR="0" rtl="0" algn="l">
              <a:spcBef>
                <a:spcPts val="0"/>
              </a:spcBef>
              <a:spcAft>
                <a:spcPts val="0"/>
              </a:spcAft>
              <a:buClr>
                <a:srgbClr val="000000"/>
              </a:buClr>
              <a:buSzPts val="1340"/>
              <a:buFont typeface="Noto Sans Symbols"/>
              <a:buChar char="●"/>
            </a:pPr>
            <a:r>
              <a:rPr b="0" lang="en-US" sz="3100" strike="noStrike">
                <a:latin typeface="Arial"/>
                <a:ea typeface="Arial"/>
                <a:cs typeface="Arial"/>
                <a:sym typeface="Arial"/>
              </a:rPr>
              <a:t>Any </a:t>
            </a:r>
            <a:r>
              <a:rPr b="0" lang="en-US" sz="3100" strike="noStrike">
                <a:solidFill>
                  <a:srgbClr val="FF0000"/>
                </a:solidFill>
                <a:latin typeface="Arial"/>
                <a:ea typeface="Arial"/>
                <a:cs typeface="Arial"/>
                <a:sym typeface="Arial"/>
              </a:rPr>
              <a:t>convex combination</a:t>
            </a:r>
            <a:r>
              <a:rPr b="0" lang="en-US" sz="3100" strike="noStrike">
                <a:latin typeface="Arial"/>
                <a:ea typeface="Arial"/>
                <a:cs typeface="Arial"/>
                <a:sym typeface="Arial"/>
              </a:rPr>
              <a:t> of the payoffs achievable under correlated equilibria is itself realizable under a correlated equilibrium</a:t>
            </a:r>
            <a:endParaRPr b="0" sz="3100" strike="noStrike">
              <a:latin typeface="Arial"/>
              <a:ea typeface="Arial"/>
              <a:cs typeface="Arial"/>
              <a:sym typeface="Arial"/>
            </a:endParaRPr>
          </a:p>
          <a:p>
            <a:pPr indent="-317650" lvl="1" marL="864000" marR="0" rtl="0" algn="l">
              <a:spcBef>
                <a:spcPts val="1417"/>
              </a:spcBef>
              <a:spcAft>
                <a:spcPts val="0"/>
              </a:spcAft>
              <a:buClr>
                <a:srgbClr val="000000"/>
              </a:buClr>
              <a:buSzPts val="1160"/>
              <a:buFont typeface="Noto Sans Symbols"/>
              <a:buChar char="●"/>
            </a:pPr>
            <a:r>
              <a:rPr b="0" i="0" lang="en-US" sz="2700" u="none" cap="none" strike="noStrike">
                <a:latin typeface="Arial"/>
                <a:ea typeface="Arial"/>
                <a:cs typeface="Arial"/>
                <a:sym typeface="Arial"/>
              </a:rPr>
              <a:t>start with the Nash equilibria (each of which is a CE)</a:t>
            </a:r>
            <a:endParaRPr b="0" i="0" sz="2700" u="none" cap="none" strike="noStrike">
              <a:latin typeface="Arial"/>
              <a:ea typeface="Arial"/>
              <a:cs typeface="Arial"/>
              <a:sym typeface="Arial"/>
            </a:endParaRPr>
          </a:p>
          <a:p>
            <a:pPr indent="-317650" lvl="1" marL="864000" marR="0" rtl="0" algn="l">
              <a:spcBef>
                <a:spcPts val="1134"/>
              </a:spcBef>
              <a:spcAft>
                <a:spcPts val="0"/>
              </a:spcAft>
              <a:buClr>
                <a:srgbClr val="000000"/>
              </a:buClr>
              <a:buSzPts val="1160"/>
              <a:buFont typeface="Noto Sans Symbols"/>
              <a:buChar char="●"/>
            </a:pPr>
            <a:r>
              <a:rPr b="0" i="0" lang="en-US" sz="2700" u="none" cap="none" strike="noStrike">
                <a:latin typeface="Arial"/>
                <a:ea typeface="Arial"/>
                <a:cs typeface="Arial"/>
                <a:sym typeface="Arial"/>
              </a:rPr>
              <a:t>introduce a second randomizing device that selects which CE the agents will play</a:t>
            </a:r>
            <a:endParaRPr b="0" i="0" sz="2700" u="none" cap="none" strike="noStrike">
              <a:latin typeface="Arial"/>
              <a:ea typeface="Arial"/>
              <a:cs typeface="Arial"/>
              <a:sym typeface="Arial"/>
            </a:endParaRPr>
          </a:p>
          <a:p>
            <a:pPr indent="-317650" lvl="1" marL="864000" marR="0" rtl="0" algn="l">
              <a:spcBef>
                <a:spcPts val="1134"/>
              </a:spcBef>
              <a:spcAft>
                <a:spcPts val="0"/>
              </a:spcAft>
              <a:buClr>
                <a:srgbClr val="000000"/>
              </a:buClr>
              <a:buSzPts val="1160"/>
              <a:buFont typeface="Noto Sans Symbols"/>
              <a:buChar char="●"/>
            </a:pPr>
            <a:r>
              <a:rPr b="0" i="0" lang="en-US" sz="2700" u="none" cap="none" strike="noStrike">
                <a:latin typeface="Arial"/>
                <a:ea typeface="Arial"/>
                <a:cs typeface="Arial"/>
                <a:sym typeface="Arial"/>
              </a:rPr>
              <a:t>regardless of the probabilities, no agent has incentive to deviate</a:t>
            </a:r>
            <a:endParaRPr b="0" i="0" sz="2700" u="none" cap="none" strike="noStrike">
              <a:latin typeface="Arial"/>
              <a:ea typeface="Arial"/>
              <a:cs typeface="Arial"/>
              <a:sym typeface="Arial"/>
            </a:endParaRPr>
          </a:p>
          <a:p>
            <a:pPr indent="-317650" lvl="1" marL="864000" marR="0" rtl="0" algn="l">
              <a:spcBef>
                <a:spcPts val="1134"/>
              </a:spcBef>
              <a:spcAft>
                <a:spcPts val="0"/>
              </a:spcAft>
              <a:buClr>
                <a:srgbClr val="000000"/>
              </a:buClr>
              <a:buSzPts val="1160"/>
              <a:buFont typeface="Noto Sans Symbols"/>
              <a:buChar char="●"/>
            </a:pPr>
            <a:r>
              <a:rPr b="0" i="0" lang="en-US" sz="2700" u="none" cap="none" strike="noStrike">
                <a:latin typeface="Arial"/>
                <a:ea typeface="Arial"/>
                <a:cs typeface="Arial"/>
                <a:sym typeface="Arial"/>
              </a:rPr>
              <a:t>the probabilities can be adjusted to achieve any convex combination of the equilibrium payoffs</a:t>
            </a:r>
            <a:endParaRPr b="0" i="0" sz="2700" u="none" cap="none" strike="noStrike">
              <a:latin typeface="Arial"/>
              <a:ea typeface="Arial"/>
              <a:cs typeface="Arial"/>
              <a:sym typeface="Arial"/>
            </a:endParaRPr>
          </a:p>
          <a:p>
            <a:pPr indent="-317650" lvl="1" marL="864000" marR="0" rtl="0" algn="l">
              <a:spcBef>
                <a:spcPts val="1134"/>
              </a:spcBef>
              <a:spcAft>
                <a:spcPts val="0"/>
              </a:spcAft>
              <a:buClr>
                <a:srgbClr val="000000"/>
              </a:buClr>
              <a:buSzPts val="1160"/>
              <a:buFont typeface="Noto Sans Symbols"/>
              <a:buChar char="●"/>
            </a:pPr>
            <a:r>
              <a:rPr b="0" i="0" lang="en-US" sz="2700" u="none" cap="none" strike="noStrike">
                <a:latin typeface="Arial"/>
                <a:ea typeface="Arial"/>
                <a:cs typeface="Arial"/>
                <a:sym typeface="Arial"/>
              </a:rPr>
              <a:t>the randomizing devices can be combined</a:t>
            </a:r>
            <a:endParaRPr b="0" i="0" sz="2700" u="none" cap="none" strike="noStrike">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7">
                                            <p:txEl>
                                              <p:pRg end="0" st="0"/>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7">
                                            <p:txEl>
                                              <p:pRg end="1" st="1"/>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7">
                                            <p:txEl>
                                              <p:pRg end="2" st="2"/>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7">
                                            <p:txEl>
                                              <p:pRg end="3" st="3"/>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7">
                                            <p:txEl>
                                              <p:pRg end="4" st="4"/>
                                            </p:txEl>
                                          </p:spTgt>
                                        </p:tgtEl>
                                        <p:attrNameLst>
                                          <p:attrName>style.visibility</p:attrName>
                                        </p:attrNameLst>
                                      </p:cBhvr>
                                      <p:to>
                                        <p:strVal val="visible"/>
                                      </p:to>
                                    </p:set>
                                  </p:childTnLst>
                                </p:cTn>
                              </p:par>
                            </p:childTnLst>
                          </p:cTn>
                        </p:par>
                      </p:childTnLst>
                    </p:cTn>
                  </p:par>
                  <p:par>
                    <p:cTn fill="hold">
                      <p:stCondLst>
                        <p:cond delay="indefinite"/>
                      </p:stCondLst>
                      <p:childTnLst>
                        <p:par>
                          <p:cTn fill="hold">
                            <p:stCondLst>
                              <p:cond delay="0"/>
                            </p:stCondLst>
                            <p:childTnLst>
                              <p:par>
                                <p:cTn fill="hold" nodeType="clickEffect" presetClass="entr" presetID="1" presetSubtype="0">
                                  <p:stCondLst>
                                    <p:cond delay="0"/>
                                  </p:stCondLst>
                                  <p:childTnLst>
                                    <p:set>
                                      <p:cBhvr>
                                        <p:cTn dur="1" fill="hold">
                                          <p:stCondLst>
                                            <p:cond delay="0"/>
                                          </p:stCondLst>
                                        </p:cTn>
                                        <p:tgtEl>
                                          <p:spTgt spid="877">
                                            <p:txEl>
                                              <p:pRg end="5" st="5"/>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1" name="Shape 881"/>
        <p:cNvGrpSpPr/>
        <p:nvPr/>
      </p:nvGrpSpPr>
      <p:grpSpPr>
        <a:xfrm>
          <a:off x="0" y="0"/>
          <a:ext cx="0" cy="0"/>
          <a:chOff x="0" y="0"/>
          <a:chExt cx="0" cy="0"/>
        </a:xfrm>
      </p:grpSpPr>
      <p:sp>
        <p:nvSpPr>
          <p:cNvPr id="882" name="Google Shape;882;p111"/>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4400" strike="noStrike">
                <a:solidFill>
                  <a:schemeClr val="accent2"/>
                </a:solidFill>
              </a:rPr>
              <a:t>Traveler's Dilemma</a:t>
            </a:r>
            <a:endParaRPr b="1" sz="4400" strike="noStrike">
              <a:solidFill>
                <a:schemeClr val="accent2"/>
              </a:solidFill>
            </a:endParaRPr>
          </a:p>
        </p:txBody>
      </p:sp>
      <p:pic>
        <p:nvPicPr>
          <p:cNvPr id="883" name="Google Shape;883;p111"/>
          <p:cNvPicPr preferRelativeResize="0"/>
          <p:nvPr/>
        </p:nvPicPr>
        <p:blipFill rotWithShape="1">
          <a:blip r:embed="rId3">
            <a:alphaModFix/>
          </a:blip>
          <a:srcRect b="0" l="0" r="0" t="0"/>
          <a:stretch/>
        </p:blipFill>
        <p:spPr>
          <a:xfrm>
            <a:off x="5580000" y="2684880"/>
            <a:ext cx="3780000" cy="3795120"/>
          </a:xfrm>
          <a:prstGeom prst="rect">
            <a:avLst/>
          </a:prstGeom>
          <a:noFill/>
          <a:ln>
            <a:noFill/>
          </a:ln>
        </p:spPr>
      </p:pic>
      <p:pic>
        <p:nvPicPr>
          <p:cNvPr id="884" name="Google Shape;884;p111"/>
          <p:cNvPicPr preferRelativeResize="0"/>
          <p:nvPr/>
        </p:nvPicPr>
        <p:blipFill rotWithShape="1">
          <a:blip r:embed="rId4">
            <a:alphaModFix/>
          </a:blip>
          <a:srcRect b="0" l="0" r="0" t="0"/>
          <a:stretch/>
        </p:blipFill>
        <p:spPr>
          <a:xfrm>
            <a:off x="481680" y="2517840"/>
            <a:ext cx="3946320" cy="3962160"/>
          </a:xfrm>
          <a:prstGeom prst="rect">
            <a:avLst/>
          </a:prstGeom>
          <a:noFill/>
          <a:ln>
            <a:noFill/>
          </a:ln>
        </p:spPr>
      </p:pic>
    </p:spTree>
  </p:cSld>
  <p:clrMapOvr>
    <a:masterClrMapping/>
  </p:clrMapOvr>
</p:sld>
</file>

<file path=ppt/slides/slide9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8" name="Shape 888"/>
        <p:cNvGrpSpPr/>
        <p:nvPr/>
      </p:nvGrpSpPr>
      <p:grpSpPr>
        <a:xfrm>
          <a:off x="0" y="0"/>
          <a:ext cx="0" cy="0"/>
          <a:chOff x="0" y="0"/>
          <a:chExt cx="0" cy="0"/>
        </a:xfrm>
      </p:grpSpPr>
      <p:sp>
        <p:nvSpPr>
          <p:cNvPr id="889" name="Google Shape;889;p112"/>
          <p:cNvSpPr txBox="1"/>
          <p:nvPr/>
        </p:nvSpPr>
        <p:spPr>
          <a:xfrm>
            <a:off x="504000" y="301320"/>
            <a:ext cx="9071640" cy="1262160"/>
          </a:xfrm>
          <a:prstGeom prst="rect">
            <a:avLst/>
          </a:prstGeom>
          <a:noFill/>
          <a:ln>
            <a:noFill/>
          </a:ln>
        </p:spPr>
        <p:txBody>
          <a:bodyPr anchorCtr="0" anchor="ctr" bIns="0" lIns="0" spcFirstLastPara="1" rIns="0" wrap="square" tIns="0">
            <a:noAutofit/>
          </a:bodyPr>
          <a:lstStyle/>
          <a:p>
            <a:pPr indent="0" lvl="0" marL="0" marR="0" rtl="0" algn="ctr">
              <a:spcBef>
                <a:spcPts val="0"/>
              </a:spcBef>
              <a:spcAft>
                <a:spcPts val="0"/>
              </a:spcAft>
              <a:buNone/>
            </a:pPr>
            <a:r>
              <a:rPr b="1" lang="en-US" sz="4400" strike="noStrike">
                <a:solidFill>
                  <a:schemeClr val="accent2"/>
                </a:solidFill>
              </a:rPr>
              <a:t>Traveler's Dilemma</a:t>
            </a:r>
            <a:endParaRPr b="1" sz="4400" strike="noStrike">
              <a:solidFill>
                <a:schemeClr val="accent2"/>
              </a:solidFill>
            </a:endParaRPr>
          </a:p>
        </p:txBody>
      </p:sp>
      <p:sp>
        <p:nvSpPr>
          <p:cNvPr id="890" name="Google Shape;890;p112"/>
          <p:cNvSpPr txBox="1"/>
          <p:nvPr/>
        </p:nvSpPr>
        <p:spPr>
          <a:xfrm>
            <a:off x="504000" y="1769040"/>
            <a:ext cx="9071640" cy="4443480"/>
          </a:xfrm>
          <a:prstGeom prst="rect">
            <a:avLst/>
          </a:prstGeom>
          <a:noFill/>
          <a:ln>
            <a:noFill/>
          </a:ln>
        </p:spPr>
        <p:txBody>
          <a:bodyPr anchorCtr="0" anchor="t" bIns="0" lIns="0" spcFirstLastPara="1" rIns="0" wrap="square" tIns="0">
            <a:noAutofit/>
          </a:bodyPr>
          <a:lstStyle/>
          <a:p>
            <a:pPr indent="-324000" lvl="0" marL="432000" marR="0" rtl="0" algn="l">
              <a:spcBef>
                <a:spcPts val="0"/>
              </a:spcBef>
              <a:spcAft>
                <a:spcPts val="0"/>
              </a:spcAft>
              <a:buClr>
                <a:srgbClr val="000000"/>
              </a:buClr>
              <a:buSzPts val="1170"/>
              <a:buFont typeface="Noto Sans Symbols"/>
              <a:buChar char="●"/>
            </a:pPr>
            <a:r>
              <a:rPr b="0" lang="en-US" sz="2600" strike="noStrike">
                <a:latin typeface="Arial"/>
                <a:ea typeface="Arial"/>
                <a:cs typeface="Arial"/>
                <a:sym typeface="Arial"/>
              </a:rPr>
              <a:t>Two travelers purchase identical African masks while on a tropical vacation. Their luggage is lost on the return trip, and the airline asks them to make independent claims for compensation. In anticipation of excessive claims, the airline representative announces: “We know that the bags have identical contents, and we will entertain any claim between $180 and $300, but you will each be reimbursed at an amount that equals the minimum of the two claims submitted. If the two claims differ, we will also pay a reward </a:t>
            </a:r>
            <a:r>
              <a:rPr b="1" i="1" lang="en-US" sz="2600" strike="noStrike">
                <a:latin typeface="Arial"/>
                <a:ea typeface="Arial"/>
                <a:cs typeface="Arial"/>
                <a:sym typeface="Arial"/>
              </a:rPr>
              <a:t>R&gt;1</a:t>
            </a:r>
            <a:r>
              <a:rPr b="0" lang="en-US" sz="2600" strike="noStrike">
                <a:latin typeface="Arial"/>
                <a:ea typeface="Arial"/>
                <a:cs typeface="Arial"/>
                <a:sym typeface="Arial"/>
              </a:rPr>
              <a:t> to the person making the smaller claim and we will deduct a penalty </a:t>
            </a:r>
            <a:r>
              <a:rPr b="1" i="1" lang="en-US" sz="2600" strike="noStrike">
                <a:latin typeface="Arial"/>
                <a:ea typeface="Arial"/>
                <a:cs typeface="Arial"/>
                <a:sym typeface="Arial"/>
              </a:rPr>
              <a:t>R&gt;1</a:t>
            </a:r>
            <a:r>
              <a:rPr b="0" lang="en-US" sz="2600" strike="noStrike">
                <a:latin typeface="Arial"/>
                <a:ea typeface="Arial"/>
                <a:cs typeface="Arial"/>
                <a:sym typeface="Arial"/>
              </a:rPr>
              <a:t> from the reimbursement to the person making the larger claim</a:t>
            </a:r>
            <a:endParaRPr b="0" sz="2600" strike="noStrike">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