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1D1AE4-9F07-4C56-84EC-5CEA6838B72D}">
  <a:tblStyle styleId="{8B1D1AE4-9F07-4C56-84EC-5CEA6838B7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9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9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0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0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0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0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0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8fde0346d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58fde0346d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8fde0346d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58fde0346d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5b2e58e015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35b2e58e015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2efba38c3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12efba38c3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efba38c38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12efba38c38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9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9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9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9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89.png"/><Relationship Id="rId4" Type="http://schemas.openxmlformats.org/officeDocument/2006/relationships/image" Target="../media/image106.png"/><Relationship Id="rId5" Type="http://schemas.openxmlformats.org/officeDocument/2006/relationships/image" Target="../media/image82.png"/><Relationship Id="rId6" Type="http://schemas.openxmlformats.org/officeDocument/2006/relationships/image" Target="../media/image102.png"/><Relationship Id="rId7" Type="http://schemas.openxmlformats.org/officeDocument/2006/relationships/image" Target="../media/image2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4.png"/><Relationship Id="rId4" Type="http://schemas.openxmlformats.org/officeDocument/2006/relationships/image" Target="../media/image89.png"/><Relationship Id="rId5" Type="http://schemas.openxmlformats.org/officeDocument/2006/relationships/image" Target="../media/image106.png"/><Relationship Id="rId6" Type="http://schemas.openxmlformats.org/officeDocument/2006/relationships/image" Target="../media/image82.png"/><Relationship Id="rId7" Type="http://schemas.openxmlformats.org/officeDocument/2006/relationships/image" Target="../media/image102.png"/><Relationship Id="rId8" Type="http://schemas.openxmlformats.org/officeDocument/2006/relationships/image" Target="../media/image27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2.png"/><Relationship Id="rId4" Type="http://schemas.openxmlformats.org/officeDocument/2006/relationships/image" Target="../media/image82.png"/><Relationship Id="rId5" Type="http://schemas.openxmlformats.org/officeDocument/2006/relationships/image" Target="../media/image27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TUbfCY_8Dzs" TargetMode="External"/><Relationship Id="rId4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Relationship Id="rId4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vknight.org/unpeudemath/code/2015/06/25/on_testing_degeneracy_of_game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2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4.png"/><Relationship Id="rId4" Type="http://schemas.openxmlformats.org/officeDocument/2006/relationships/image" Target="../media/image27.png"/><Relationship Id="rId5" Type="http://schemas.openxmlformats.org/officeDocument/2006/relationships/image" Target="../media/image8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4.png"/><Relationship Id="rId4" Type="http://schemas.openxmlformats.org/officeDocument/2006/relationships/image" Target="../media/image27.png"/><Relationship Id="rId5" Type="http://schemas.openxmlformats.org/officeDocument/2006/relationships/image" Target="../media/image4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4.png"/><Relationship Id="rId4" Type="http://schemas.openxmlformats.org/officeDocument/2006/relationships/image" Target="../media/image89.png"/><Relationship Id="rId5" Type="http://schemas.openxmlformats.org/officeDocument/2006/relationships/image" Target="../media/image2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4.png"/><Relationship Id="rId4" Type="http://schemas.openxmlformats.org/officeDocument/2006/relationships/image" Target="../media/image89.png"/><Relationship Id="rId5" Type="http://schemas.openxmlformats.org/officeDocument/2006/relationships/image" Target="../media/image2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4.png"/><Relationship Id="rId4" Type="http://schemas.openxmlformats.org/officeDocument/2006/relationships/image" Target="../media/image89.png"/><Relationship Id="rId5" Type="http://schemas.openxmlformats.org/officeDocument/2006/relationships/image" Target="../media/image2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4.png"/><Relationship Id="rId4" Type="http://schemas.openxmlformats.org/officeDocument/2006/relationships/image" Target="../media/image89.png"/><Relationship Id="rId5" Type="http://schemas.openxmlformats.org/officeDocument/2006/relationships/image" Target="../media/image106.png"/><Relationship Id="rId6" Type="http://schemas.openxmlformats.org/officeDocument/2006/relationships/image" Target="../media/image2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4.png"/><Relationship Id="rId4" Type="http://schemas.openxmlformats.org/officeDocument/2006/relationships/image" Target="../media/image89.png"/><Relationship Id="rId5" Type="http://schemas.openxmlformats.org/officeDocument/2006/relationships/image" Target="../media/image106.png"/><Relationship Id="rId6" Type="http://schemas.openxmlformats.org/officeDocument/2006/relationships/image" Target="../media/image27.png"/><Relationship Id="rId7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Computing Solution Concepts of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Normal-Form Games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For every pure strategy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of player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, his expected utility for playing any action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j ∈ A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given player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’s mixed strategy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600"/>
              <a:t> 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is at most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800" strike="noStrike"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294360"/>
            <a:ext cx="9000000" cy="33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/>
          <p:nvPr/>
        </p:nvSpPr>
        <p:spPr>
          <a:xfrm>
            <a:off x="2520000" y="3960000"/>
            <a:ext cx="4320000" cy="108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7992000" y="3960000"/>
            <a:ext cx="1800000" cy="72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1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0" name="Google Shape;1080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13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13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13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13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13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3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113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13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9" name="Google Shape;1089;p113"/>
          <p:cNvCxnSpPr>
            <a:stCxn id="1085" idx="4"/>
            <a:endCxn id="1087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90" name="Google Shape;1090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000" y="1743120"/>
            <a:ext cx="3246480" cy="11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113"/>
          <p:cNvSpPr/>
          <p:nvPr/>
        </p:nvSpPr>
        <p:spPr>
          <a:xfrm>
            <a:off x="1695240" y="68151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13"/>
          <p:cNvSpPr txBox="1"/>
          <p:nvPr/>
        </p:nvSpPr>
        <p:spPr>
          <a:xfrm>
            <a:off x="1116000" y="691164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3" name="Google Shape;1093;p113"/>
          <p:cNvCxnSpPr>
            <a:stCxn id="1081" idx="4"/>
            <a:endCxn id="1091" idx="0"/>
          </p:cNvCxnSpPr>
          <p:nvPr/>
        </p:nvCxnSpPr>
        <p:spPr>
          <a:xfrm>
            <a:off x="1752420" y="5601120"/>
            <a:ext cx="600" cy="12141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4" name="Google Shape;1094;p113"/>
          <p:cNvSpPr txBox="1"/>
          <p:nvPr/>
        </p:nvSpPr>
        <p:spPr>
          <a:xfrm>
            <a:off x="180720" y="1728000"/>
            <a:ext cx="3419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has left,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is being played by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must enter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13"/>
          <p:cNvSpPr/>
          <p:nvPr/>
        </p:nvSpPr>
        <p:spPr>
          <a:xfrm>
            <a:off x="5004000" y="3060000"/>
            <a:ext cx="720000" cy="504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13"/>
          <p:cNvSpPr txBox="1"/>
          <p:nvPr/>
        </p:nvSpPr>
        <p:spPr>
          <a:xfrm>
            <a:off x="181080" y="2808000"/>
            <a:ext cx="23388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MRT(r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) = -12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MRT(r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) = -6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7" name="Google Shape;1097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8000" y="3024000"/>
            <a:ext cx="4372920" cy="8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13"/>
          <p:cNvSpPr/>
          <p:nvPr/>
        </p:nvSpPr>
        <p:spPr>
          <a:xfrm>
            <a:off x="731160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113"/>
          <p:cNvCxnSpPr>
            <a:stCxn id="1087" idx="6"/>
            <a:endCxn id="1098" idx="2"/>
          </p:cNvCxnSpPr>
          <p:nvPr/>
        </p:nvCxnSpPr>
        <p:spPr>
          <a:xfrm>
            <a:off x="5915040" y="6874320"/>
            <a:ext cx="1396500" cy="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0" name="Google Shape;1100;p113"/>
          <p:cNvSpPr txBox="1"/>
          <p:nvPr/>
        </p:nvSpPr>
        <p:spPr>
          <a:xfrm>
            <a:off x="7488000" y="669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13"/>
          <p:cNvSpPr/>
          <p:nvPr/>
        </p:nvSpPr>
        <p:spPr>
          <a:xfrm>
            <a:off x="5400000" y="2088000"/>
            <a:ext cx="900000" cy="828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13"/>
          <p:cNvSpPr/>
          <p:nvPr/>
        </p:nvSpPr>
        <p:spPr>
          <a:xfrm>
            <a:off x="3852000" y="2160000"/>
            <a:ext cx="540000" cy="36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68800" y="1711800"/>
            <a:ext cx="3931201" cy="13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113"/>
          <p:cNvSpPr/>
          <p:nvPr/>
        </p:nvSpPr>
        <p:spPr>
          <a:xfrm>
            <a:off x="3207600" y="68151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5" name="Google Shape;1105;p113"/>
          <p:cNvCxnSpPr>
            <a:stCxn id="1091" idx="6"/>
            <a:endCxn id="1104" idx="2"/>
          </p:cNvCxnSpPr>
          <p:nvPr/>
        </p:nvCxnSpPr>
        <p:spPr>
          <a:xfrm>
            <a:off x="1811040" y="6873960"/>
            <a:ext cx="1396500" cy="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6" name="Google Shape;1106;p113"/>
          <p:cNvSpPr txBox="1"/>
          <p:nvPr/>
        </p:nvSpPr>
        <p:spPr>
          <a:xfrm>
            <a:off x="3384000" y="665964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13"/>
          <p:cNvSpPr txBox="1"/>
          <p:nvPr/>
        </p:nvSpPr>
        <p:spPr>
          <a:xfrm>
            <a:off x="7488000" y="669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8" name="Google Shape;1108;p1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84360" y="158652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13"/>
          <p:cNvSpPr txBox="1"/>
          <p:nvPr/>
        </p:nvSpPr>
        <p:spPr>
          <a:xfrm>
            <a:off x="7344000" y="1940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13"/>
          <p:cNvSpPr txBox="1"/>
          <p:nvPr/>
        </p:nvSpPr>
        <p:spPr>
          <a:xfrm>
            <a:off x="9144000" y="13330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13"/>
          <p:cNvSpPr txBox="1"/>
          <p:nvPr/>
        </p:nvSpPr>
        <p:spPr>
          <a:xfrm>
            <a:off x="8136000" y="13330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13"/>
          <p:cNvSpPr txBox="1"/>
          <p:nvPr/>
        </p:nvSpPr>
        <p:spPr>
          <a:xfrm>
            <a:off x="7344000" y="2624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13"/>
          <p:cNvSpPr txBox="1"/>
          <p:nvPr/>
        </p:nvSpPr>
        <p:spPr>
          <a:xfrm>
            <a:off x="7344000" y="341676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1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6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114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14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14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14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14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14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114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14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9" name="Google Shape;1129;p114"/>
          <p:cNvCxnSpPr>
            <a:stCxn id="1125" idx="4"/>
            <a:endCxn id="1127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30" name="Google Shape;1130;p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000" y="1743120"/>
            <a:ext cx="3246480" cy="11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114"/>
          <p:cNvSpPr/>
          <p:nvPr/>
        </p:nvSpPr>
        <p:spPr>
          <a:xfrm>
            <a:off x="1695240" y="68151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14"/>
          <p:cNvSpPr txBox="1"/>
          <p:nvPr/>
        </p:nvSpPr>
        <p:spPr>
          <a:xfrm>
            <a:off x="1116000" y="691164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3" name="Google Shape;1133;p114"/>
          <p:cNvCxnSpPr>
            <a:stCxn id="1121" idx="4"/>
            <a:endCxn id="1131" idx="0"/>
          </p:cNvCxnSpPr>
          <p:nvPr/>
        </p:nvCxnSpPr>
        <p:spPr>
          <a:xfrm>
            <a:off x="1752420" y="5601120"/>
            <a:ext cx="600" cy="12141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4" name="Google Shape;1134;p114"/>
          <p:cNvSpPr txBox="1"/>
          <p:nvPr/>
        </p:nvSpPr>
        <p:spPr>
          <a:xfrm>
            <a:off x="180720" y="1728000"/>
            <a:ext cx="34197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U  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all labels, so the algorithm stops!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14"/>
          <p:cNvSpPr/>
          <p:nvPr/>
        </p:nvSpPr>
        <p:spPr>
          <a:xfrm>
            <a:off x="5004000" y="3060000"/>
            <a:ext cx="720000" cy="504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14"/>
          <p:cNvSpPr txBox="1"/>
          <p:nvPr/>
        </p:nvSpPr>
        <p:spPr>
          <a:xfrm>
            <a:off x="181080" y="3024000"/>
            <a:ext cx="3058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what is the solution?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7" name="Google Shape;1137;p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60000" y="3024000"/>
            <a:ext cx="4372920" cy="8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14"/>
          <p:cNvSpPr/>
          <p:nvPr/>
        </p:nvSpPr>
        <p:spPr>
          <a:xfrm>
            <a:off x="731160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9" name="Google Shape;1139;p114"/>
          <p:cNvCxnSpPr>
            <a:stCxn id="1127" idx="6"/>
            <a:endCxn id="1138" idx="2"/>
          </p:cNvCxnSpPr>
          <p:nvPr/>
        </p:nvCxnSpPr>
        <p:spPr>
          <a:xfrm>
            <a:off x="5915040" y="6874320"/>
            <a:ext cx="1396500" cy="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0" name="Google Shape;1140;p114"/>
          <p:cNvSpPr txBox="1"/>
          <p:nvPr/>
        </p:nvSpPr>
        <p:spPr>
          <a:xfrm>
            <a:off x="7488000" y="669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114"/>
          <p:cNvSpPr/>
          <p:nvPr/>
        </p:nvSpPr>
        <p:spPr>
          <a:xfrm>
            <a:off x="5400000" y="2088000"/>
            <a:ext cx="900000" cy="828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14"/>
          <p:cNvSpPr/>
          <p:nvPr/>
        </p:nvSpPr>
        <p:spPr>
          <a:xfrm>
            <a:off x="3852000" y="2160000"/>
            <a:ext cx="540000" cy="36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3" name="Google Shape;1143;p1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2000" y="1620000"/>
            <a:ext cx="3931201" cy="13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114"/>
          <p:cNvSpPr/>
          <p:nvPr/>
        </p:nvSpPr>
        <p:spPr>
          <a:xfrm>
            <a:off x="3207600" y="68151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5" name="Google Shape;1145;p114"/>
          <p:cNvCxnSpPr>
            <a:stCxn id="1131" idx="6"/>
            <a:endCxn id="1144" idx="2"/>
          </p:cNvCxnSpPr>
          <p:nvPr/>
        </p:nvCxnSpPr>
        <p:spPr>
          <a:xfrm>
            <a:off x="1811040" y="6873960"/>
            <a:ext cx="1396500" cy="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6" name="Google Shape;1146;p114"/>
          <p:cNvSpPr txBox="1"/>
          <p:nvPr/>
        </p:nvSpPr>
        <p:spPr>
          <a:xfrm>
            <a:off x="3384000" y="665964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14"/>
          <p:cNvSpPr txBox="1"/>
          <p:nvPr/>
        </p:nvSpPr>
        <p:spPr>
          <a:xfrm>
            <a:off x="7488000" y="669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8" name="Google Shape;1148;p1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84360" y="158652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14"/>
          <p:cNvSpPr txBox="1"/>
          <p:nvPr/>
        </p:nvSpPr>
        <p:spPr>
          <a:xfrm>
            <a:off x="7344000" y="1940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14"/>
          <p:cNvSpPr txBox="1"/>
          <p:nvPr/>
        </p:nvSpPr>
        <p:spPr>
          <a:xfrm>
            <a:off x="9144000" y="13330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14"/>
          <p:cNvSpPr txBox="1"/>
          <p:nvPr/>
        </p:nvSpPr>
        <p:spPr>
          <a:xfrm>
            <a:off x="8136000" y="13330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14"/>
          <p:cNvSpPr txBox="1"/>
          <p:nvPr/>
        </p:nvSpPr>
        <p:spPr>
          <a:xfrm>
            <a:off x="7344000" y="2624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114"/>
          <p:cNvSpPr txBox="1"/>
          <p:nvPr/>
        </p:nvSpPr>
        <p:spPr>
          <a:xfrm>
            <a:off x="7344000" y="341676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1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9" name="Google Shape;1159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720" y="1620000"/>
            <a:ext cx="3931201" cy="13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7080" y="3024000"/>
            <a:ext cx="4372920" cy="88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15"/>
          <p:cNvSpPr txBox="1"/>
          <p:nvPr/>
        </p:nvSpPr>
        <p:spPr>
          <a:xfrm>
            <a:off x="181440" y="1728000"/>
            <a:ext cx="3058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what is the solution?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115"/>
          <p:cNvSpPr txBox="1"/>
          <p:nvPr/>
        </p:nvSpPr>
        <p:spPr>
          <a:xfrm>
            <a:off x="181080" y="2484000"/>
            <a:ext cx="3419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variables on the right-hand are equal to 0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115"/>
          <p:cNvSpPr txBox="1"/>
          <p:nvPr/>
        </p:nvSpPr>
        <p:spPr>
          <a:xfrm>
            <a:off x="181440" y="3312360"/>
            <a:ext cx="44985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1/6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1/12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Normalizing to probabilities,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(1/6) / (3/12) = 2/3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(1/12) / (3/12) = 1/3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15"/>
          <p:cNvSpPr txBox="1"/>
          <p:nvPr/>
        </p:nvSpPr>
        <p:spPr>
          <a:xfrm>
            <a:off x="181440" y="5112360"/>
            <a:ext cx="44985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1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1/2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Normalizing to probabilities,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(1) / (3/2) = 2/3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 = (1/2) / (3/2) = 1/3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115"/>
          <p:cNvSpPr txBox="1"/>
          <p:nvPr/>
        </p:nvSpPr>
        <p:spPr>
          <a:xfrm>
            <a:off x="181440" y="6804000"/>
            <a:ext cx="4498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 </a:t>
            </a:r>
            <a:r>
              <a:rPr b="1" i="1" lang="en-US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= ( (2/3, 1/3, 0), (1/3, 2/3) 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6" name="Google Shape;1166;p1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0000" y="4860000"/>
            <a:ext cx="195408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115"/>
          <p:cNvSpPr txBox="1"/>
          <p:nvPr/>
        </p:nvSpPr>
        <p:spPr>
          <a:xfrm>
            <a:off x="7020000" y="5436000"/>
            <a:ext cx="27000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 = s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(s) = s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2/3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1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16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To practice (good question for an exam):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Run the Lemke-Howson algorithm for the game bellow and start putting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in the basis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4" name="Google Shape;1174;p116"/>
          <p:cNvGraphicFramePr/>
          <p:nvPr/>
        </p:nvGraphicFramePr>
        <p:xfrm>
          <a:off x="2490120" y="3742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691650"/>
                <a:gridCol w="1691650"/>
                <a:gridCol w="1692350"/>
              </a:tblGrid>
              <a:tr h="9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baseline="30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baseline="30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1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baseline="30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(2,1)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(4,4)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1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baseline="30000" i="1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(1,5)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(10,10)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1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latin typeface="Arial"/>
                <a:ea typeface="Arial"/>
                <a:cs typeface="Arial"/>
                <a:sym typeface="Arial"/>
              </a:rPr>
              <a:t>Properties of the Lemke-Howson algorithm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117"/>
          <p:cNvSpPr txBox="1"/>
          <p:nvPr/>
        </p:nvSpPr>
        <p:spPr>
          <a:xfrm>
            <a:off x="504000" y="1769040"/>
            <a:ext cx="9071700" cy="4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It is guaranteed to find a sample Nash equilibrium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Its constructive nature constitutes an alternative proof of the existence of a Nash equilibrium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The path through almost completely labeled pairs to an equilibrium is unique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While the algorithm is nondeterministic, all the nondeterminism is concentrated in its first move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It can be used to find more than one Nash equilibrium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Once we have found another completely labeled pair, we can use it as the starting point, allowing us to reach additional equilibria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latin typeface="Arial"/>
                <a:ea typeface="Arial"/>
                <a:cs typeface="Arial"/>
                <a:sym typeface="Arial"/>
              </a:rPr>
              <a:t>Properties of the Lemke-Howson algorithm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118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The search graph can be disconnected, and the algorithm is only able to find the equilibria in the connected component that contains the origin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There is not an efficient way to determine whether or not all equilibria have been found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1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latin typeface="Arial"/>
                <a:ea typeface="Arial"/>
                <a:cs typeface="Arial"/>
                <a:sym typeface="Arial"/>
              </a:rPr>
              <a:t>Properties of the Lemke-Howson algorithm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119"/>
          <p:cNvSpPr txBox="1"/>
          <p:nvPr/>
        </p:nvSpPr>
        <p:spPr>
          <a:xfrm>
            <a:off x="504000" y="1769040"/>
            <a:ext cx="9071700" cy="4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algorithm provides no guidance on how to make a good first choice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There are cases in which all paths are of exponential length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and thus the time complexity of the Lemke–Howson algorithm is provably exponential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fact that the algorithm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has no objective function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means that it provides no obvious guideline to assess how close it is to a solution before actually finding one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Those pure strategies for which the expected utility is exactly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800" strike="noStrike"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will be in player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’s best response set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294360"/>
            <a:ext cx="9000000" cy="33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2520000" y="3960000"/>
            <a:ext cx="4320000" cy="108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7992000" y="3960000"/>
            <a:ext cx="1800000" cy="72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plays the mixed strategy that minimizes the utility player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can gain by playing his best response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294360"/>
            <a:ext cx="9000000" cy="33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540000" y="3420000"/>
            <a:ext cx="9180000" cy="162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5112360" y="4032360"/>
            <a:ext cx="612000" cy="684000"/>
          </a:xfrm>
          <a:prstGeom prst="ellipse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 values of the variables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6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must be interpreted as probabilities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294360"/>
            <a:ext cx="9000000" cy="33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2340000" y="5040000"/>
            <a:ext cx="7380000" cy="180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Similar formulation (useful later)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60" y="2776680"/>
            <a:ext cx="8643240" cy="35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5580000" y="3348000"/>
            <a:ext cx="540000" cy="540000"/>
          </a:xfrm>
          <a:prstGeom prst="ellipse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2160000" y="5652000"/>
            <a:ext cx="6480000" cy="54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160000" y="6920640"/>
            <a:ext cx="50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variables to allow equality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4320000" y="6300000"/>
            <a:ext cx="360" cy="540360"/>
          </a:xfrm>
          <a:custGeom>
            <a:rect b="b" l="l" r="r" t="t"/>
            <a:pathLst>
              <a:path extrusionOk="0" h="1501" w="1">
                <a:moveTo>
                  <a:pt x="0" y="1500"/>
                </a:moveTo>
                <a:lnTo>
                  <a:pt x="0" y="0"/>
                </a:ln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920" y="2525760"/>
            <a:ext cx="6991560" cy="19537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28"/>
          <p:cNvGraphicFramePr/>
          <p:nvPr/>
        </p:nvGraphicFramePr>
        <p:xfrm>
          <a:off x="1610640" y="543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2246750"/>
                <a:gridCol w="2246750"/>
                <a:gridCol w="2247850"/>
              </a:tblGrid>
              <a:tr h="63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 / Goalie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63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3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8"/>
          <p:cNvSpPr/>
          <p:nvPr/>
        </p:nvSpPr>
        <p:spPr>
          <a:xfrm>
            <a:off x="4608000" y="4536000"/>
            <a:ext cx="900000" cy="720000"/>
          </a:xfrm>
          <a:custGeom>
            <a:rect b="b" l="l" r="r" t="t"/>
            <a:pathLst>
              <a:path extrusionOk="0" h="2002" w="2502">
                <a:moveTo>
                  <a:pt x="625" y="0"/>
                </a:moveTo>
                <a:lnTo>
                  <a:pt x="625" y="1500"/>
                </a:lnTo>
                <a:lnTo>
                  <a:pt x="0" y="1500"/>
                </a:lnTo>
                <a:lnTo>
                  <a:pt x="1250" y="2001"/>
                </a:lnTo>
                <a:lnTo>
                  <a:pt x="2501" y="1500"/>
                </a:lnTo>
                <a:lnTo>
                  <a:pt x="1875" y="1500"/>
                </a:lnTo>
                <a:lnTo>
                  <a:pt x="1875" y="0"/>
                </a:lnTo>
                <a:lnTo>
                  <a:pt x="625" y="0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8"/>
          <p:cNvSpPr txBox="1"/>
          <p:nvPr/>
        </p:nvSpPr>
        <p:spPr>
          <a:xfrm>
            <a:off x="5436000" y="4680000"/>
            <a:ext cx="1260000" cy="35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zero sum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9"/>
          <p:cNvGraphicFramePr/>
          <p:nvPr/>
        </p:nvGraphicFramePr>
        <p:xfrm>
          <a:off x="6751440" y="1702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040750"/>
                <a:gridCol w="1040750"/>
                <a:gridCol w="1040400"/>
              </a:tblGrid>
              <a:tr h="54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 / 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9"/>
          <p:cNvSpPr txBox="1"/>
          <p:nvPr/>
        </p:nvSpPr>
        <p:spPr>
          <a:xfrm>
            <a:off x="252000" y="5040000"/>
            <a:ext cx="79200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*</a:t>
            </a:r>
            <a:endParaRPr b="1" i="1" sz="22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s.t.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0.08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+ 0.45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- U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* ≤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0.43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+ 0.20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- U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* ≤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+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= 1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≥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s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≥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20" y="2368080"/>
            <a:ext cx="6182280" cy="23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720000" y="4140000"/>
            <a:ext cx="540000" cy="720000"/>
          </a:xfrm>
          <a:custGeom>
            <a:rect b="b" l="l" r="r" t="t"/>
            <a:pathLst>
              <a:path extrusionOk="0" h="2002" w="1502">
                <a:moveTo>
                  <a:pt x="375" y="0"/>
                </a:moveTo>
                <a:lnTo>
                  <a:pt x="375" y="1500"/>
                </a:lnTo>
                <a:lnTo>
                  <a:pt x="0" y="1500"/>
                </a:lnTo>
                <a:lnTo>
                  <a:pt x="750" y="2001"/>
                </a:lnTo>
                <a:lnTo>
                  <a:pt x="1501" y="1500"/>
                </a:lnTo>
                <a:lnTo>
                  <a:pt x="1125" y="150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6751440" y="1702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040750"/>
                <a:gridCol w="1040750"/>
                <a:gridCol w="1040400"/>
              </a:tblGrid>
              <a:tr h="54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 / 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30"/>
          <p:cNvSpPr txBox="1"/>
          <p:nvPr/>
        </p:nvSpPr>
        <p:spPr>
          <a:xfrm>
            <a:off x="252000" y="5040000"/>
            <a:ext cx="7920000" cy="238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s.t.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0.08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+ 0.45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≤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0.43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+ 0.20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≤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+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= 1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≥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      x</a:t>
            </a:r>
            <a:r>
              <a:rPr b="1" baseline="-25000" i="1" lang="en-US" sz="2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≥ 0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20" y="2368080"/>
            <a:ext cx="6182280" cy="23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720000" y="4140000"/>
            <a:ext cx="540000" cy="720000"/>
          </a:xfrm>
          <a:custGeom>
            <a:rect b="b" l="l" r="r" t="t"/>
            <a:pathLst>
              <a:path extrusionOk="0" h="2002" w="1502">
                <a:moveTo>
                  <a:pt x="375" y="0"/>
                </a:moveTo>
                <a:lnTo>
                  <a:pt x="375" y="1500"/>
                </a:lnTo>
                <a:lnTo>
                  <a:pt x="0" y="1500"/>
                </a:lnTo>
                <a:lnTo>
                  <a:pt x="750" y="2001"/>
                </a:lnTo>
                <a:lnTo>
                  <a:pt x="1501" y="1500"/>
                </a:lnTo>
                <a:lnTo>
                  <a:pt x="1125" y="1500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6751440" y="1702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040750"/>
                <a:gridCol w="1040750"/>
                <a:gridCol w="1040400"/>
              </a:tblGrid>
              <a:tr h="54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 / 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3674160"/>
            <a:ext cx="8925120" cy="211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504000" y="1769040"/>
            <a:ext cx="9071640" cy="5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 in Matlab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baseline="30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*0.08 + s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baseline="30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*0.45 – U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 ≤ 0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baseline="30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*0.43 + s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baseline="30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*0.20 – U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 ≤ 0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A = [0.08 0.45 -1; 0.43 0.20 -1]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b = [0; 0]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% x1 and x2 must be probabilities, ie,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= 1, or A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* x = b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Aeq = [1 1 0];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beq = 1;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%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and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must be probabilities, ie,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≥ 0 and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≥ 0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lb = [0 0 -inf];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% minimize(0*x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+ 0*x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+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), where x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 = U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f = [0 0 1];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z = linprog(f,A,b,Aeq,beq,lb);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32"/>
          <p:cNvGraphicFramePr/>
          <p:nvPr/>
        </p:nvGraphicFramePr>
        <p:xfrm>
          <a:off x="5364000" y="18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443600"/>
                <a:gridCol w="1443600"/>
                <a:gridCol w="1444675"/>
              </a:tblGrid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Kicker/Goalie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Computing Nash Equilibria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How hard is it to compute the Nash equilibria of a game?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040" y="2880000"/>
            <a:ext cx="4404960" cy="415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504000" y="1769040"/>
            <a:ext cx="9071640" cy="5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 in Python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from scipy.optimize import linprog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f = [0, 0, 1]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A = [[0.08, 0.45, -1], [0.43, 0.20, -1]]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b = [0, 0]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Aeq = [[1, 1, 0]]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beq = [1]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x0_bounds = (0, None)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x1_bounds = (0, None)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x2_bounds = (None, None)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res = linprog(f, A_ub=A, b_ub=b, bounds=(x0_bounds, x1_bounds, x2_bounds), A_eq=Aeq, b_eq=beq)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27828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5364360" y="180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443600"/>
                <a:gridCol w="1443600"/>
                <a:gridCol w="1444675"/>
              </a:tblGrid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Kicker/Goalie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 in Python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&gt;&gt;&gt; res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status: 0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slack: array([ 0.,  0.])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success: True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fun: 0.29583333333333339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x: array([ 0.41666667,  0.58333333,  0.29583333])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message: 'Optimization terminated successfully.'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nit: 4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27828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1" name="Google Shape;231;p34"/>
          <p:cNvGraphicFramePr/>
          <p:nvPr/>
        </p:nvGraphicFramePr>
        <p:xfrm>
          <a:off x="5364360" y="180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443600"/>
                <a:gridCol w="1443600"/>
                <a:gridCol w="1444675"/>
              </a:tblGrid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Kicker/Goalie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00" y="2997360"/>
            <a:ext cx="4320000" cy="102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How to compute 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's mixed strategies?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60" y="2837160"/>
            <a:ext cx="9003240" cy="346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 in Matlab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% min(-U</a:t>
            </a:r>
            <a:r>
              <a:rPr b="0" baseline="-2500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en-US" sz="1600" strike="noStrike">
                <a:solidFill>
                  <a:srgbClr val="00CC0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f = [0 0 -1];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A = [-0.08 -0.43 1; -0.45 -0.20 1];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latin typeface="Courier New"/>
                <a:ea typeface="Courier New"/>
                <a:cs typeface="Courier New"/>
                <a:sym typeface="Courier New"/>
              </a:rPr>
              <a:t>z = linprog(f,A,b,Aeq,beq,lb);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27828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6"/>
          <p:cNvGraphicFramePr/>
          <p:nvPr/>
        </p:nvGraphicFramePr>
        <p:xfrm>
          <a:off x="5364360" y="180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443600"/>
                <a:gridCol w="1443600"/>
                <a:gridCol w="1444675"/>
              </a:tblGrid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Kicker/Goalie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NE in two-player, general-sum games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Can we use linear programming for such games?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960" y="2952360"/>
            <a:ext cx="5171040" cy="442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NE in two-player, general-sum games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Can we use linear programming for such games?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No... :(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two players’ interests are no longer diametrically opposed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Problem cannot be stated as an optimization problem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One player is not trying to minimize the other’s utility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960" y="2340000"/>
            <a:ext cx="210204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NE in two-player, general-sum games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504000" y="1769051"/>
            <a:ext cx="9071700" cy="5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is the complexity of computing a sample Nash equilibrium?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No known reduction exists from our problem to a decision problem that is NP-complete, nor has our problem been shown to be easier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Why it cannot be NP-complete?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Every game has </a:t>
            </a:r>
            <a:r>
              <a:rPr b="1" i="0" lang="en-US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at least one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Nash equilibrium, whereas known NP-complete problems are expressible in terms of decision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problems that do not always have solutions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NE in two-player, general-sum games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2" name="Google Shape;272;p40"/>
          <p:cNvGraphicFramePr/>
          <p:nvPr/>
        </p:nvGraphicFramePr>
        <p:xfrm>
          <a:off x="503975" y="21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1600900"/>
                <a:gridCol w="3522000"/>
                <a:gridCol w="3798000"/>
              </a:tblGrid>
              <a:tr h="66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Aspect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NP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PPAD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Problem Type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Decision</a:t>
                      </a:r>
                      <a:r>
                        <a:rPr lang="en-US" sz="1800"/>
                        <a:t> problems (yes/no answers)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Search</a:t>
                      </a:r>
                      <a:r>
                        <a:rPr lang="en-US" sz="1800"/>
                        <a:t> problems (find a solution guaranteed to exist)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Solution Verification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 verify a solution in polynomial time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Verifying is easy, but finding one may not be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Existence of Solution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 guaranteed — problem may have no solution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Solution is </a:t>
                      </a:r>
                      <a:r>
                        <a:rPr b="1" lang="en-US" sz="1800"/>
                        <a:t>always guaranteed to exist</a:t>
                      </a:r>
                      <a:r>
                        <a:rPr lang="en-US" sz="1800"/>
                        <a:t> by topology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06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Canonical Example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SAT (Satisfiability)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Nash Equilibrium (via Brouwer fixed point theorem)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NE in two-player, general-sum games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504000" y="1769040"/>
            <a:ext cx="9071640" cy="573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3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Theorem </a:t>
            </a:r>
            <a:r>
              <a:rPr b="1" lang="en-US" sz="2400" strike="noStrike">
                <a:latin typeface="Arial"/>
                <a:ea typeface="Arial"/>
                <a:cs typeface="Arial"/>
                <a:sym typeface="Arial"/>
              </a:rPr>
              <a:t>(Gilboa and Zemel, 1989)</a:t>
            </a: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 The following are NP-complete problems, even for symmetric games: Given a two-player game in strategic form, does it have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at least two NASH equilibria?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NASH equilibrium in which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has utility at least a given amount?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NASH equilibrium in which the two players have total utility at least a given amount?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NASH equilibrium with support of size greater than a given number?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NASH equilibrium whose support contains strategy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13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NASH equilibrium whose support does not contain strategy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504000" y="1769040"/>
            <a:ext cx="9071640" cy="573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Stands for "</a:t>
            </a:r>
            <a:r>
              <a:rPr b="1" lang="en-US" sz="2600" u="sng" strike="noStrike">
                <a:latin typeface="Arial"/>
                <a:ea typeface="Arial"/>
                <a:cs typeface="Arial"/>
                <a:sym typeface="Arial"/>
              </a:rPr>
              <a:t>Polynomial Parity Arguments on Directed graphs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"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History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1950 Nash: existence of Equilibrium in multiplayer, general-sum games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Intense effort on equilibrium algorithms: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Kuhn ’61, Mangasarian ’64, Lemke-Howson ’64, Rosenmüller ’71, Wilson ’71, Scarf ’67, Eaves ’72, Laan-Talman ’79, Porter et al. ‘04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All exponential in the worst case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PPAD: End of the line problem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504000" y="1769046"/>
            <a:ext cx="90717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be a graph with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6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lang="en-US" sz="26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vertices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e.g. all the strings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∈ {0,1}</a:t>
            </a:r>
            <a:r>
              <a:rPr b="1" baseline="30000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We have two functions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2988000" y="3504600"/>
            <a:ext cx="720000" cy="7200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864000" y="3648600"/>
            <a:ext cx="1260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node id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1980000" y="3864600"/>
            <a:ext cx="900360" cy="360"/>
          </a:xfrm>
          <a:custGeom>
            <a:rect b="b" l="l" r="r" t="t"/>
            <a:pathLst>
              <a:path extrusionOk="0" h="1" w="250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4" name="Google Shape;294;p43"/>
          <p:cNvSpPr/>
          <p:nvPr/>
        </p:nvSpPr>
        <p:spPr>
          <a:xfrm>
            <a:off x="3852000" y="3864600"/>
            <a:ext cx="900360" cy="360"/>
          </a:xfrm>
          <a:custGeom>
            <a:rect b="b" l="l" r="r" t="t"/>
            <a:pathLst>
              <a:path extrusionOk="0" h="1" w="250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5" name="Google Shape;295;p43"/>
          <p:cNvSpPr txBox="1"/>
          <p:nvPr/>
        </p:nvSpPr>
        <p:spPr>
          <a:xfrm>
            <a:off x="4932000" y="3648960"/>
            <a:ext cx="1260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node id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3"/>
          <p:cNvSpPr/>
          <p:nvPr/>
        </p:nvSpPr>
        <p:spPr>
          <a:xfrm>
            <a:off x="2988000" y="4476600"/>
            <a:ext cx="720000" cy="720000"/>
          </a:xfrm>
          <a:prstGeom prst="rect">
            <a:avLst/>
          </a:prstGeom>
          <a:solidFill>
            <a:srgbClr val="FF333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864000" y="4620600"/>
            <a:ext cx="1260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node id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/>
          <p:nvPr/>
        </p:nvSpPr>
        <p:spPr>
          <a:xfrm>
            <a:off x="1980000" y="4836600"/>
            <a:ext cx="900360" cy="360"/>
          </a:xfrm>
          <a:custGeom>
            <a:rect b="b" l="l" r="r" t="t"/>
            <a:pathLst>
              <a:path extrusionOk="0" h="1" w="250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9" name="Google Shape;299;p43"/>
          <p:cNvSpPr/>
          <p:nvPr/>
        </p:nvSpPr>
        <p:spPr>
          <a:xfrm>
            <a:off x="3852000" y="4836600"/>
            <a:ext cx="900360" cy="360"/>
          </a:xfrm>
          <a:custGeom>
            <a:rect b="b" l="l" r="r" t="t"/>
            <a:pathLst>
              <a:path extrusionOk="0" h="1" w="2501">
                <a:moveTo>
                  <a:pt x="0" y="0"/>
                </a:moveTo>
                <a:lnTo>
                  <a:pt x="2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0" name="Google Shape;300;p43"/>
          <p:cNvSpPr txBox="1"/>
          <p:nvPr/>
        </p:nvSpPr>
        <p:spPr>
          <a:xfrm>
            <a:off x="4932000" y="4620960"/>
            <a:ext cx="1260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 id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504463" y="5404144"/>
            <a:ext cx="90717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An edge exists between two nodes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if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P(i) = j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C(j) = i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i.e.,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believes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is its parent and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believes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is its child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restriction: node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b="1" baseline="30000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cannot be a child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PPAD: End of the line problem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How this graph will look like?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PPAD: End of the line problem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1920" y="1692000"/>
            <a:ext cx="6868080" cy="54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504360" y="1769040"/>
            <a:ext cx="9071640" cy="573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 computational task of problems in the class PPAD is finding either a sink or a source other than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b="1" baseline="30000" i="1" lang="en-US" sz="26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∈ G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Such a solution always exists: because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b="1" baseline="30000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is a source, there must be some sink which a descendent of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{0}</a:t>
            </a:r>
            <a:r>
              <a:rPr b="1" baseline="30000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040" y="4140000"/>
            <a:ext cx="3792960" cy="301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7"/>
          <p:cNvSpPr txBox="1"/>
          <p:nvPr/>
        </p:nvSpPr>
        <p:spPr>
          <a:xfrm>
            <a:off x="504360" y="1540440"/>
            <a:ext cx="90717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Simple algorithm: start from the standard source, and follow the path until you find a sink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Why this is not efficient?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Because the number of vertices in the graph is exponentially large and such paths are exponentially long (Savani and von Stengel, 2004)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680" y="4499640"/>
            <a:ext cx="3792960" cy="301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504360" y="1769040"/>
            <a:ext cx="9071640" cy="573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lang="en-US" sz="2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The problem of finding a sample Nash equilibrium of a general-sum finite game with two or more players is PPAD-complete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Achieved by showing that the problem is in PPAD and that any other problem in PPAD can be reduced to it in polynomial time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Full result, obtained in 2005, is a culmination of a series of intermediate results obtained over more than a decade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The complexity of computing a Nash equilibrium. Daskalakis, 2005. 2008 ACM Doctoral Dissertation Award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PPAD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9"/>
          <p:cNvSpPr txBox="1"/>
          <p:nvPr/>
        </p:nvSpPr>
        <p:spPr>
          <a:xfrm>
            <a:off x="504360" y="1769040"/>
            <a:ext cx="9071640" cy="573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lang="en-US" sz="2600" u="sng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Highly recommended video</a:t>
            </a:r>
            <a:r>
              <a:rPr b="1" lang="en-US" sz="26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PPAD and Nash Equilibrium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Constantinos Daskalakis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https://www.youtube.com/watch?v=TUbfCY_8Dzs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9705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9520" y="3960000"/>
            <a:ext cx="5820480" cy="327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" y="0"/>
            <a:ext cx="10072080" cy="755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Where is PPAD?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240" y="2160000"/>
            <a:ext cx="8807760" cy="502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Support of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be the probability that an action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will be played under mixed strategy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subset of actions that are assigned positive probability by the mixed strategy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called the support of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 easiest class to solve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 NE problem for such games can be expressed as a linear program (LP)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equilibria can be computed in polynomial time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Support of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support of a mixed strategy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for a 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the set of pure strategies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{a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 | 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 ) &gt; 0}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 pure strategy is in the support of a mixed strategy if that pure strategy is played with positive probability according to the mixed strategy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Support of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504000" y="1769040"/>
            <a:ext cx="9071640" cy="48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(Theorem)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 mixed strategy is a best response if and only if all pure strategies in its support are best responses and yield an equal expected payoff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Thus players combine pure best response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proof see Algorithmic Game Theory p. 25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Intuition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: Otherwise, the player could profitably deviate to playing the specific strategy in the support that generated a higher payoff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Support of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Thus finding the Nash equilibrium comes down to finding the right support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Once found the precise mixed strategy can be computed by solving a system of algebraic equations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see Algorithmic Game Theory book p. 31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Hence finding the Nash equilibrium is a combinatorial problem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Finding Supports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56"/>
          <p:cNvGraphicFramePr/>
          <p:nvPr/>
        </p:nvGraphicFramePr>
        <p:xfrm>
          <a:off x="7022520" y="2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87675"/>
                <a:gridCol w="995750"/>
                <a:gridCol w="938150"/>
              </a:tblGrid>
              <a:tr h="4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382" name="Google Shape;38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40" y="2129760"/>
            <a:ext cx="6023160" cy="345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6"/>
          <p:cNvSpPr txBox="1"/>
          <p:nvPr/>
        </p:nvSpPr>
        <p:spPr>
          <a:xfrm>
            <a:off x="6588000" y="295380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6588000" y="36741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6588000" y="439452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6"/>
          <p:cNvSpPr txBox="1"/>
          <p:nvPr/>
        </p:nvSpPr>
        <p:spPr>
          <a:xfrm>
            <a:off x="8100000" y="187200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6"/>
          <p:cNvSpPr txBox="1"/>
          <p:nvPr/>
        </p:nvSpPr>
        <p:spPr>
          <a:xfrm>
            <a:off x="9000000" y="18723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Finding Supports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57"/>
          <p:cNvGraphicFramePr/>
          <p:nvPr/>
        </p:nvGraphicFramePr>
        <p:xfrm>
          <a:off x="7022520" y="2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87675"/>
                <a:gridCol w="995750"/>
                <a:gridCol w="938150"/>
              </a:tblGrid>
              <a:tr h="4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394" name="Google Shape;39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754640"/>
            <a:ext cx="4161240" cy="405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7"/>
          <p:cNvSpPr/>
          <p:nvPr/>
        </p:nvSpPr>
        <p:spPr>
          <a:xfrm>
            <a:off x="7812000" y="2844000"/>
            <a:ext cx="1908000" cy="1476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" y="2413800"/>
            <a:ext cx="6510240" cy="40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/>
          <p:nvPr/>
        </p:nvSpPr>
        <p:spPr>
          <a:xfrm>
            <a:off x="6588000" y="29541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7"/>
          <p:cNvSpPr txBox="1"/>
          <p:nvPr/>
        </p:nvSpPr>
        <p:spPr>
          <a:xfrm>
            <a:off x="6588000" y="367452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 txBox="1"/>
          <p:nvPr/>
        </p:nvSpPr>
        <p:spPr>
          <a:xfrm>
            <a:off x="6588000" y="439488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 txBox="1"/>
          <p:nvPr/>
        </p:nvSpPr>
        <p:spPr>
          <a:xfrm>
            <a:off x="8100000" y="187200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7"/>
          <p:cNvSpPr txBox="1"/>
          <p:nvPr/>
        </p:nvSpPr>
        <p:spPr>
          <a:xfrm>
            <a:off x="9000000" y="18723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Finding Supports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7" name="Google Shape;407;p58"/>
          <p:cNvGraphicFramePr/>
          <p:nvPr/>
        </p:nvGraphicFramePr>
        <p:xfrm>
          <a:off x="7022520" y="2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87675"/>
                <a:gridCol w="995750"/>
                <a:gridCol w="938150"/>
              </a:tblGrid>
              <a:tr h="4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p58"/>
          <p:cNvSpPr/>
          <p:nvPr/>
        </p:nvSpPr>
        <p:spPr>
          <a:xfrm>
            <a:off x="7812000" y="3528000"/>
            <a:ext cx="1908000" cy="1476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9" name="Google Shape;40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60" y="1656000"/>
            <a:ext cx="4161240" cy="38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" y="2412000"/>
            <a:ext cx="6670800" cy="4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8"/>
          <p:cNvSpPr txBox="1"/>
          <p:nvPr/>
        </p:nvSpPr>
        <p:spPr>
          <a:xfrm>
            <a:off x="6588000" y="29541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8"/>
          <p:cNvSpPr txBox="1"/>
          <p:nvPr/>
        </p:nvSpPr>
        <p:spPr>
          <a:xfrm>
            <a:off x="6588000" y="367452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8"/>
          <p:cNvSpPr txBox="1"/>
          <p:nvPr/>
        </p:nvSpPr>
        <p:spPr>
          <a:xfrm>
            <a:off x="6588000" y="439488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8"/>
          <p:cNvSpPr txBox="1"/>
          <p:nvPr/>
        </p:nvSpPr>
        <p:spPr>
          <a:xfrm>
            <a:off x="8100000" y="187200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8"/>
          <p:cNvSpPr txBox="1"/>
          <p:nvPr/>
        </p:nvSpPr>
        <p:spPr>
          <a:xfrm>
            <a:off x="9000000" y="18723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Finding Supports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59"/>
          <p:cNvGraphicFramePr/>
          <p:nvPr/>
        </p:nvGraphicFramePr>
        <p:xfrm>
          <a:off x="7022520" y="2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87675"/>
                <a:gridCol w="995750"/>
                <a:gridCol w="938150"/>
              </a:tblGrid>
              <a:tr h="4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2" name="Google Shape;422;p59"/>
          <p:cNvSpPr/>
          <p:nvPr/>
        </p:nvSpPr>
        <p:spPr>
          <a:xfrm>
            <a:off x="7812000" y="4284000"/>
            <a:ext cx="1908000" cy="684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20" y="1800000"/>
            <a:ext cx="4096080" cy="38916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9"/>
          <p:cNvSpPr/>
          <p:nvPr/>
        </p:nvSpPr>
        <p:spPr>
          <a:xfrm>
            <a:off x="7812000" y="2844000"/>
            <a:ext cx="1908000" cy="684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20" y="2448000"/>
            <a:ext cx="6328080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/>
          <p:nvPr/>
        </p:nvSpPr>
        <p:spPr>
          <a:xfrm>
            <a:off x="6588000" y="29541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9"/>
          <p:cNvSpPr txBox="1"/>
          <p:nvPr/>
        </p:nvSpPr>
        <p:spPr>
          <a:xfrm>
            <a:off x="6588000" y="367452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9"/>
          <p:cNvSpPr txBox="1"/>
          <p:nvPr/>
        </p:nvSpPr>
        <p:spPr>
          <a:xfrm>
            <a:off x="6588000" y="439488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8100000" y="187200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9"/>
          <p:cNvSpPr txBox="1"/>
          <p:nvPr/>
        </p:nvSpPr>
        <p:spPr>
          <a:xfrm>
            <a:off x="9000000" y="18723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Finding Supports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60"/>
          <p:cNvGraphicFramePr/>
          <p:nvPr/>
        </p:nvGraphicFramePr>
        <p:xfrm>
          <a:off x="7022520" y="2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87675"/>
                <a:gridCol w="995750"/>
                <a:gridCol w="938150"/>
              </a:tblGrid>
              <a:tr h="4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60"/>
          <p:cNvSpPr/>
          <p:nvPr/>
        </p:nvSpPr>
        <p:spPr>
          <a:xfrm>
            <a:off x="7812000" y="2844000"/>
            <a:ext cx="1908000" cy="2088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40" y="2120400"/>
            <a:ext cx="5695560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400" y="2916000"/>
            <a:ext cx="6472440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0"/>
          <p:cNvSpPr txBox="1"/>
          <p:nvPr/>
        </p:nvSpPr>
        <p:spPr>
          <a:xfrm>
            <a:off x="6588000" y="29541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60"/>
          <p:cNvSpPr txBox="1"/>
          <p:nvPr/>
        </p:nvSpPr>
        <p:spPr>
          <a:xfrm>
            <a:off x="6588000" y="367452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0"/>
          <p:cNvSpPr txBox="1"/>
          <p:nvPr/>
        </p:nvSpPr>
        <p:spPr>
          <a:xfrm>
            <a:off x="6588000" y="439488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0"/>
          <p:cNvSpPr txBox="1"/>
          <p:nvPr/>
        </p:nvSpPr>
        <p:spPr>
          <a:xfrm>
            <a:off x="8100000" y="187200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60"/>
          <p:cNvSpPr txBox="1"/>
          <p:nvPr/>
        </p:nvSpPr>
        <p:spPr>
          <a:xfrm>
            <a:off x="9000000" y="1872360"/>
            <a:ext cx="540000" cy="5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Degenerate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1"/>
          <p:cNvSpPr txBox="1"/>
          <p:nvPr/>
        </p:nvSpPr>
        <p:spPr>
          <a:xfrm>
            <a:off x="504000" y="1769040"/>
            <a:ext cx="9071640" cy="570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2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lang="en-US" sz="2400"/>
              <a:t>A two-player normal-form game is said to be degenerate if:</a:t>
            </a:r>
            <a:endParaRPr sz="2400"/>
          </a:p>
          <a:p>
            <a:pPr indent="-290194" lvl="1" marL="9144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○"/>
            </a:pPr>
            <a:r>
              <a:rPr lang="en-US" sz="2400"/>
              <a:t>There exists a mixed strategy (used by one player) that gives more than the expected number of best responses to the other player.</a:t>
            </a:r>
            <a:endParaRPr sz="2400"/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2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lang="en-US" sz="2400"/>
              <a:t>More precisely:</a:t>
            </a:r>
            <a:endParaRPr sz="2400"/>
          </a:p>
          <a:p>
            <a:pPr indent="-290194" lvl="1" marL="9144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○"/>
            </a:pPr>
            <a:r>
              <a:rPr lang="en-US" sz="2400"/>
              <a:t>In a non-degenerate game, when a player uses a mixed strategy that mixes over k pure strategies, the other player should have exactly k best responses (pure strategies that are best replies).</a:t>
            </a:r>
            <a:endParaRPr sz="2400"/>
          </a:p>
          <a:p>
            <a:pPr indent="-290194" lvl="1" marL="9144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○"/>
            </a:pPr>
            <a:r>
              <a:rPr lang="en-US" sz="2400"/>
              <a:t>A game is degenerate if there are more than k best responses, creating ambiguity.</a:t>
            </a:r>
            <a:endParaRPr sz="2400"/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Degenerate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62"/>
          <p:cNvSpPr txBox="1"/>
          <p:nvPr/>
        </p:nvSpPr>
        <p:spPr>
          <a:xfrm>
            <a:off x="504000" y="1769040"/>
            <a:ext cx="9071700" cy="5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2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The original definition of degenerate games was given in [Lemke, Howson 1964]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112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Further to this, [Stengel 1999] offers a nice overview of a variety of equivalent definitions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112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Sadly, all of these definitions require finding a particular mixed strategy profile 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(x,y)</a:t>
            </a: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 for which a particular condition holds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112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To be able to implement a test for degeneracy based on any of these definitions would require a continuous search over possible mixed strategy pairs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112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70"/>
              <a:buFont typeface="Noto Sans Symbols"/>
              <a:buChar char="●"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More about degenerate games: </a:t>
            </a:r>
            <a:r>
              <a:rPr b="0" lang="en-US" sz="24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https://vknight.org/unpeudemath/code/2015/06/25/on_testing_degeneracy_of_games.html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Linear Programming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0" y="2772000"/>
            <a:ext cx="3276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5840" y="2656800"/>
            <a:ext cx="3692160" cy="359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Two-player, general-sum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problem of finding a sample Nash equilibrium cannot be formulated as a linear program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Can be formulated as a </a:t>
            </a:r>
            <a:r>
              <a:rPr b="1" i="0" lang="en-US" sz="2800" u="sng" cap="none" strike="noStrike">
                <a:latin typeface="Arial"/>
                <a:ea typeface="Arial"/>
                <a:cs typeface="Arial"/>
                <a:sym typeface="Arial"/>
              </a:rPr>
              <a:t>linear complementarity problem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(LCP)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6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LCP has no objective function at all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 constraint satisfaction problem, or a </a:t>
            </a:r>
            <a:r>
              <a:rPr b="0" i="1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feasibility program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rather than an optimization problem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We need to discuss both players explicitly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980000"/>
            <a:ext cx="8627760" cy="48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5"/>
          <p:cNvSpPr/>
          <p:nvPr/>
        </p:nvSpPr>
        <p:spPr>
          <a:xfrm>
            <a:off x="612000" y="2088000"/>
            <a:ext cx="8640000" cy="1980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5"/>
          <p:cNvSpPr txBox="1"/>
          <p:nvPr/>
        </p:nvSpPr>
        <p:spPr>
          <a:xfrm>
            <a:off x="7380000" y="1620000"/>
            <a:ext cx="198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players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980000"/>
            <a:ext cx="8627760" cy="48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6"/>
          <p:cNvSpPr/>
          <p:nvPr/>
        </p:nvSpPr>
        <p:spPr>
          <a:xfrm>
            <a:off x="3780000" y="2088000"/>
            <a:ext cx="1080000" cy="1980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6"/>
          <p:cNvSpPr txBox="1"/>
          <p:nvPr/>
        </p:nvSpPr>
        <p:spPr>
          <a:xfrm>
            <a:off x="3168000" y="1520640"/>
            <a:ext cx="252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slack variables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6"/>
          <p:cNvSpPr/>
          <p:nvPr/>
        </p:nvSpPr>
        <p:spPr>
          <a:xfrm>
            <a:off x="900000" y="5580000"/>
            <a:ext cx="2520000" cy="612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6"/>
          <p:cNvSpPr txBox="1"/>
          <p:nvPr/>
        </p:nvSpPr>
        <p:spPr>
          <a:xfrm>
            <a:off x="720000" y="6840000"/>
            <a:ext cx="8820000" cy="54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 is, 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∀j ∈ A</a:t>
            </a:r>
            <a:r>
              <a:rPr b="1" baseline="-25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u</a:t>
            </a:r>
            <a:r>
              <a:rPr b="1" baseline="-25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1" baseline="-25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+ r</a:t>
            </a:r>
            <a:r>
              <a:rPr b="1" baseline="-25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U</a:t>
            </a:r>
            <a:r>
              <a:rPr b="1" baseline="-25000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980000"/>
            <a:ext cx="8627760" cy="48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7"/>
          <p:cNvSpPr txBox="1"/>
          <p:nvPr/>
        </p:nvSpPr>
        <p:spPr>
          <a:xfrm>
            <a:off x="5040000" y="4140000"/>
            <a:ext cx="198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probabilities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7"/>
          <p:cNvSpPr/>
          <p:nvPr/>
        </p:nvSpPr>
        <p:spPr>
          <a:xfrm>
            <a:off x="900000" y="4140000"/>
            <a:ext cx="3960000" cy="1440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980000"/>
            <a:ext cx="8627760" cy="48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8"/>
          <p:cNvSpPr txBox="1"/>
          <p:nvPr/>
        </p:nvSpPr>
        <p:spPr>
          <a:xfrm>
            <a:off x="720000" y="6840000"/>
            <a:ext cx="522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those nonlinear constraints?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8"/>
          <p:cNvSpPr/>
          <p:nvPr/>
        </p:nvSpPr>
        <p:spPr>
          <a:xfrm>
            <a:off x="720000" y="6156000"/>
            <a:ext cx="3960000" cy="540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9"/>
          <p:cNvSpPr txBox="1"/>
          <p:nvPr/>
        </p:nvSpPr>
        <p:spPr>
          <a:xfrm>
            <a:off x="504000" y="1769040"/>
            <a:ext cx="9071640" cy="5558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Why does the complementarity condition fix our problem formulation?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&gt;0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p(a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)&gt;0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), then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=0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can be viewed as the player’s incentive to deviate from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In equilibrium,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&gt; 0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must yield the same expected payoff, while all strategies that lead to lower expected payoffs are not played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All constraints together: each player plays a best response to the other player’s mixed strategy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7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best-known algorithm designed to solve this LCP formulation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Graphical exposition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Algorithm itself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Consider the following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320" y="3195360"/>
            <a:ext cx="3559680" cy="40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1"/>
          <p:cNvSpPr txBox="1"/>
          <p:nvPr/>
        </p:nvSpPr>
        <p:spPr>
          <a:xfrm>
            <a:off x="3780000" y="2670120"/>
            <a:ext cx="7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lang="en-US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lang="en-US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1"/>
          <p:cNvSpPr txBox="1"/>
          <p:nvPr/>
        </p:nvSpPr>
        <p:spPr>
          <a:xfrm>
            <a:off x="5436000" y="2670480"/>
            <a:ext cx="7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lang="en-US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lang="en-US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71"/>
          <p:cNvSpPr txBox="1"/>
          <p:nvPr/>
        </p:nvSpPr>
        <p:spPr>
          <a:xfrm>
            <a:off x="2412000" y="3714480"/>
            <a:ext cx="7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lang="en-US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1"/>
          <p:cNvSpPr txBox="1"/>
          <p:nvPr/>
        </p:nvSpPr>
        <p:spPr>
          <a:xfrm>
            <a:off x="2412000" y="4938840"/>
            <a:ext cx="7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lang="en-US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1"/>
          <p:cNvSpPr txBox="1"/>
          <p:nvPr/>
        </p:nvSpPr>
        <p:spPr>
          <a:xfrm>
            <a:off x="2412000" y="6199200"/>
            <a:ext cx="7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lang="en-US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2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880" y="1683000"/>
            <a:ext cx="220212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2"/>
          <p:cNvSpPr/>
          <p:nvPr/>
        </p:nvSpPr>
        <p:spPr>
          <a:xfrm>
            <a:off x="3960000" y="1800000"/>
            <a:ext cx="180000" cy="2340000"/>
          </a:xfrm>
          <a:custGeom>
            <a:rect b="b" l="l" r="r" t="t"/>
            <a:pathLst>
              <a:path extrusionOk="0" h="6501" w="502">
                <a:moveTo>
                  <a:pt x="501" y="0"/>
                </a:moveTo>
                <a:cubicBezTo>
                  <a:pt x="375" y="0"/>
                  <a:pt x="250" y="270"/>
                  <a:pt x="250" y="541"/>
                </a:cubicBezTo>
                <a:lnTo>
                  <a:pt x="250" y="2708"/>
                </a:lnTo>
                <a:cubicBezTo>
                  <a:pt x="250" y="2979"/>
                  <a:pt x="125" y="3250"/>
                  <a:pt x="0" y="3250"/>
                </a:cubicBezTo>
                <a:cubicBezTo>
                  <a:pt x="125" y="3250"/>
                  <a:pt x="250" y="3521"/>
                  <a:pt x="250" y="3792"/>
                </a:cubicBezTo>
                <a:lnTo>
                  <a:pt x="250" y="5959"/>
                </a:lnTo>
                <a:cubicBezTo>
                  <a:pt x="250" y="6230"/>
                  <a:pt x="375" y="6500"/>
                  <a:pt x="501" y="6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72"/>
          <p:cNvCxnSpPr>
            <a:stCxn id="533" idx="1"/>
          </p:cNvCxnSpPr>
          <p:nvPr/>
        </p:nvCxnSpPr>
        <p:spPr>
          <a:xfrm rot="5400000">
            <a:off x="2475060" y="3195000"/>
            <a:ext cx="1710300" cy="1260300"/>
          </a:xfrm>
          <a:prstGeom prst="bentConnector3">
            <a:avLst>
              <a:gd fmla="val 322" name="adj1"/>
            </a:avLst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72"/>
          <p:cNvSpPr/>
          <p:nvPr/>
        </p:nvSpPr>
        <p:spPr>
          <a:xfrm rot="-5400000">
            <a:off x="5112000" y="3348000"/>
            <a:ext cx="180000" cy="1980000"/>
          </a:xfrm>
          <a:custGeom>
            <a:rect b="b" l="l" r="r" t="t"/>
            <a:pathLst>
              <a:path extrusionOk="0" h="5502" w="502">
                <a:moveTo>
                  <a:pt x="501" y="5501"/>
                </a:moveTo>
                <a:cubicBezTo>
                  <a:pt x="376" y="5501"/>
                  <a:pt x="251" y="5272"/>
                  <a:pt x="251" y="5043"/>
                </a:cubicBezTo>
                <a:lnTo>
                  <a:pt x="251" y="3209"/>
                </a:lnTo>
                <a:cubicBezTo>
                  <a:pt x="251" y="2980"/>
                  <a:pt x="126" y="2751"/>
                  <a:pt x="0" y="2751"/>
                </a:cubicBezTo>
                <a:cubicBezTo>
                  <a:pt x="126" y="2751"/>
                  <a:pt x="251" y="2522"/>
                  <a:pt x="251" y="2293"/>
                </a:cubicBezTo>
                <a:lnTo>
                  <a:pt x="251" y="459"/>
                </a:lnTo>
                <a:cubicBezTo>
                  <a:pt x="251" y="230"/>
                  <a:pt x="376" y="0"/>
                  <a:pt x="501" y="0"/>
                </a:cubicBez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72"/>
          <p:cNvCxnSpPr>
            <a:stCxn id="535" idx="2"/>
          </p:cNvCxnSpPr>
          <p:nvPr/>
        </p:nvCxnSpPr>
        <p:spPr>
          <a:xfrm>
            <a:off x="5202360" y="4428000"/>
            <a:ext cx="2304000" cy="1692300"/>
          </a:xfrm>
          <a:prstGeom prst="bentConnector3">
            <a:avLst>
              <a:gd fmla="val 99576" name="adj1"/>
            </a:avLst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" name="Google Shape;537;p72"/>
          <p:cNvSpPr/>
          <p:nvPr/>
        </p:nvSpPr>
        <p:spPr>
          <a:xfrm>
            <a:off x="1080000" y="4680000"/>
            <a:ext cx="3240000" cy="2520000"/>
          </a:xfrm>
          <a:custGeom>
            <a:rect b="b" l="l" r="r" t="t"/>
            <a:pathLst>
              <a:path extrusionOk="0" h="7002" w="9002">
                <a:moveTo>
                  <a:pt x="4500" y="0"/>
                </a:moveTo>
                <a:lnTo>
                  <a:pt x="9001" y="7001"/>
                </a:lnTo>
                <a:lnTo>
                  <a:pt x="0" y="7001"/>
                </a:lnTo>
                <a:lnTo>
                  <a:pt x="4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72"/>
          <p:cNvSpPr/>
          <p:nvPr/>
        </p:nvSpPr>
        <p:spPr>
          <a:xfrm>
            <a:off x="5796000" y="6120000"/>
            <a:ext cx="3420360" cy="360"/>
          </a:xfrm>
          <a:custGeom>
            <a:rect b="b" l="l" r="r" t="t"/>
            <a:pathLst>
              <a:path extrusionOk="0" h="1" w="9501">
                <a:moveTo>
                  <a:pt x="0" y="0"/>
                </a:moveTo>
                <a:lnTo>
                  <a:pt x="9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72"/>
          <p:cNvSpPr txBox="1"/>
          <p:nvPr/>
        </p:nvSpPr>
        <p:spPr>
          <a:xfrm>
            <a:off x="4320000" y="6984000"/>
            <a:ext cx="115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(0,1,0)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2"/>
          <p:cNvSpPr txBox="1"/>
          <p:nvPr/>
        </p:nvSpPr>
        <p:spPr>
          <a:xfrm>
            <a:off x="108360" y="6984000"/>
            <a:ext cx="115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(1,0,0)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2"/>
          <p:cNvSpPr txBox="1"/>
          <p:nvPr/>
        </p:nvSpPr>
        <p:spPr>
          <a:xfrm>
            <a:off x="1656720" y="4464000"/>
            <a:ext cx="115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(0,0,1)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2"/>
          <p:cNvSpPr txBox="1"/>
          <p:nvPr/>
        </p:nvSpPr>
        <p:spPr>
          <a:xfrm>
            <a:off x="5040360" y="5904000"/>
            <a:ext cx="79164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(1,0)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2"/>
          <p:cNvSpPr txBox="1"/>
          <p:nvPr/>
        </p:nvSpPr>
        <p:spPr>
          <a:xfrm>
            <a:off x="9216720" y="5904000"/>
            <a:ext cx="79164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(0,1)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Consider a two-player, zero-sum game           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G = ({1, 2}, A</a:t>
            </a:r>
            <a:r>
              <a:rPr b="1" baseline="-2500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 × A</a:t>
            </a:r>
            <a:r>
              <a:rPr b="1" baseline="-2500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, (u</a:t>
            </a:r>
            <a:r>
              <a:rPr b="1" baseline="-2500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, u</a:t>
            </a:r>
            <a:r>
              <a:rPr b="1" baseline="-2500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be the expected utility for player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in equilibrium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value of the game: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3200">
                <a:solidFill>
                  <a:schemeClr val="dk1"/>
                </a:solidFill>
              </a:rPr>
              <a:t>∗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= -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3200">
                <a:solidFill>
                  <a:schemeClr val="dk1"/>
                </a:solidFill>
              </a:rPr>
              <a:t>∗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880" y="1683000"/>
            <a:ext cx="220212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3"/>
          <p:cNvSpPr/>
          <p:nvPr/>
        </p:nvSpPr>
        <p:spPr>
          <a:xfrm>
            <a:off x="3960000" y="1800000"/>
            <a:ext cx="180000" cy="2340000"/>
          </a:xfrm>
          <a:custGeom>
            <a:rect b="b" l="l" r="r" t="t"/>
            <a:pathLst>
              <a:path extrusionOk="0" h="6501" w="502">
                <a:moveTo>
                  <a:pt x="501" y="0"/>
                </a:moveTo>
                <a:cubicBezTo>
                  <a:pt x="375" y="0"/>
                  <a:pt x="250" y="270"/>
                  <a:pt x="250" y="541"/>
                </a:cubicBezTo>
                <a:lnTo>
                  <a:pt x="250" y="2708"/>
                </a:lnTo>
                <a:cubicBezTo>
                  <a:pt x="250" y="2979"/>
                  <a:pt x="125" y="3250"/>
                  <a:pt x="0" y="3250"/>
                </a:cubicBezTo>
                <a:cubicBezTo>
                  <a:pt x="125" y="3250"/>
                  <a:pt x="250" y="3521"/>
                  <a:pt x="250" y="3792"/>
                </a:cubicBezTo>
                <a:lnTo>
                  <a:pt x="250" y="5959"/>
                </a:lnTo>
                <a:cubicBezTo>
                  <a:pt x="250" y="6230"/>
                  <a:pt x="375" y="6500"/>
                  <a:pt x="501" y="6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73"/>
          <p:cNvCxnSpPr>
            <a:stCxn id="550" idx="1"/>
          </p:cNvCxnSpPr>
          <p:nvPr/>
        </p:nvCxnSpPr>
        <p:spPr>
          <a:xfrm rot="5400000">
            <a:off x="2475060" y="3195000"/>
            <a:ext cx="1710300" cy="1260300"/>
          </a:xfrm>
          <a:prstGeom prst="bentConnector3">
            <a:avLst>
              <a:gd fmla="val -292" name="adj1"/>
            </a:avLst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p73"/>
          <p:cNvSpPr/>
          <p:nvPr/>
        </p:nvSpPr>
        <p:spPr>
          <a:xfrm rot="-5400000">
            <a:off x="5112000" y="3348000"/>
            <a:ext cx="180000" cy="1980000"/>
          </a:xfrm>
          <a:custGeom>
            <a:rect b="b" l="l" r="r" t="t"/>
            <a:pathLst>
              <a:path extrusionOk="0" h="5502" w="502">
                <a:moveTo>
                  <a:pt x="501" y="5501"/>
                </a:moveTo>
                <a:cubicBezTo>
                  <a:pt x="376" y="5501"/>
                  <a:pt x="251" y="5272"/>
                  <a:pt x="251" y="5043"/>
                </a:cubicBezTo>
                <a:lnTo>
                  <a:pt x="251" y="3209"/>
                </a:lnTo>
                <a:cubicBezTo>
                  <a:pt x="251" y="2980"/>
                  <a:pt x="126" y="2751"/>
                  <a:pt x="0" y="2751"/>
                </a:cubicBezTo>
                <a:cubicBezTo>
                  <a:pt x="126" y="2751"/>
                  <a:pt x="251" y="2522"/>
                  <a:pt x="251" y="2293"/>
                </a:cubicBezTo>
                <a:lnTo>
                  <a:pt x="251" y="459"/>
                </a:lnTo>
                <a:cubicBezTo>
                  <a:pt x="251" y="230"/>
                  <a:pt x="376" y="0"/>
                  <a:pt x="501" y="0"/>
                </a:cubicBez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73"/>
          <p:cNvCxnSpPr>
            <a:stCxn id="552" idx="2"/>
          </p:cNvCxnSpPr>
          <p:nvPr/>
        </p:nvCxnSpPr>
        <p:spPr>
          <a:xfrm>
            <a:off x="5202360" y="4428000"/>
            <a:ext cx="2304000" cy="1692300"/>
          </a:xfrm>
          <a:prstGeom prst="bentConnector3">
            <a:avLst>
              <a:gd fmla="val 100032" name="adj1"/>
            </a:avLst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73"/>
          <p:cNvSpPr/>
          <p:nvPr/>
        </p:nvSpPr>
        <p:spPr>
          <a:xfrm>
            <a:off x="1080000" y="4680000"/>
            <a:ext cx="3240000" cy="2520000"/>
          </a:xfrm>
          <a:custGeom>
            <a:rect b="b" l="l" r="r" t="t"/>
            <a:pathLst>
              <a:path extrusionOk="0" h="7002" w="9002">
                <a:moveTo>
                  <a:pt x="4500" y="0"/>
                </a:moveTo>
                <a:lnTo>
                  <a:pt x="9001" y="7001"/>
                </a:lnTo>
                <a:lnTo>
                  <a:pt x="0" y="7001"/>
                </a:lnTo>
                <a:lnTo>
                  <a:pt x="45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555" name="Google Shape;555;p73"/>
          <p:cNvCxnSpPr/>
          <p:nvPr/>
        </p:nvCxnSpPr>
        <p:spPr>
          <a:xfrm>
            <a:off x="5796000" y="6120000"/>
            <a:ext cx="342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73"/>
          <p:cNvSpPr txBox="1"/>
          <p:nvPr/>
        </p:nvSpPr>
        <p:spPr>
          <a:xfrm>
            <a:off x="4320000" y="6984000"/>
            <a:ext cx="115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(0,1,0)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3"/>
          <p:cNvSpPr txBox="1"/>
          <p:nvPr/>
        </p:nvSpPr>
        <p:spPr>
          <a:xfrm>
            <a:off x="108360" y="6984000"/>
            <a:ext cx="115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(1,0,0)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3"/>
          <p:cNvSpPr txBox="1"/>
          <p:nvPr/>
        </p:nvSpPr>
        <p:spPr>
          <a:xfrm>
            <a:off x="1656720" y="4464000"/>
            <a:ext cx="115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(0,0,1)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3"/>
          <p:cNvSpPr txBox="1"/>
          <p:nvPr/>
        </p:nvSpPr>
        <p:spPr>
          <a:xfrm>
            <a:off x="5040360" y="5904000"/>
            <a:ext cx="79164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(1,0)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3"/>
          <p:cNvSpPr txBox="1"/>
          <p:nvPr/>
        </p:nvSpPr>
        <p:spPr>
          <a:xfrm>
            <a:off x="9216720" y="5904000"/>
            <a:ext cx="79164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(0,1)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3"/>
          <p:cNvSpPr/>
          <p:nvPr/>
        </p:nvSpPr>
        <p:spPr>
          <a:xfrm>
            <a:off x="1980000" y="5796000"/>
            <a:ext cx="1440360" cy="360"/>
          </a:xfrm>
          <a:custGeom>
            <a:rect b="b" l="l" r="r" t="t"/>
            <a:pathLst>
              <a:path extrusionOk="0" h="1" w="4001">
                <a:moveTo>
                  <a:pt x="0" y="0"/>
                </a:moveTo>
                <a:lnTo>
                  <a:pt x="4000" y="0"/>
                </a:lnTo>
              </a:path>
            </a:pathLst>
          </a:cu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562" name="Google Shape;562;p73"/>
          <p:cNvCxnSpPr/>
          <p:nvPr/>
        </p:nvCxnSpPr>
        <p:spPr>
          <a:xfrm flipH="1">
            <a:off x="2520000" y="7020000"/>
            <a:ext cx="18000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73"/>
          <p:cNvCxnSpPr/>
          <p:nvPr/>
        </p:nvCxnSpPr>
        <p:spPr>
          <a:xfrm flipH="1">
            <a:off x="2628000" y="7020000"/>
            <a:ext cx="180000" cy="3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73"/>
          <p:cNvSpPr/>
          <p:nvPr/>
        </p:nvSpPr>
        <p:spPr>
          <a:xfrm>
            <a:off x="2592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73"/>
          <p:cNvSpPr txBox="1"/>
          <p:nvPr/>
        </p:nvSpPr>
        <p:spPr>
          <a:xfrm>
            <a:off x="1728000" y="5940000"/>
            <a:ext cx="1692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(0.25,0.25,0.5)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3"/>
          <p:cNvSpPr/>
          <p:nvPr/>
        </p:nvSpPr>
        <p:spPr>
          <a:xfrm>
            <a:off x="2592000" y="5724000"/>
            <a:ext cx="180000" cy="180000"/>
          </a:xfrm>
          <a:prstGeom prst="ellipse">
            <a:avLst/>
          </a:prstGeom>
          <a:solidFill>
            <a:srgbClr val="0000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3"/>
          <p:cNvSpPr/>
          <p:nvPr/>
        </p:nvSpPr>
        <p:spPr>
          <a:xfrm>
            <a:off x="2988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73"/>
          <p:cNvSpPr/>
          <p:nvPr/>
        </p:nvSpPr>
        <p:spPr>
          <a:xfrm>
            <a:off x="3060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73"/>
          <p:cNvSpPr/>
          <p:nvPr/>
        </p:nvSpPr>
        <p:spPr>
          <a:xfrm>
            <a:off x="2916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73"/>
          <p:cNvSpPr/>
          <p:nvPr/>
        </p:nvSpPr>
        <p:spPr>
          <a:xfrm>
            <a:off x="2232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73"/>
          <p:cNvSpPr/>
          <p:nvPr/>
        </p:nvSpPr>
        <p:spPr>
          <a:xfrm>
            <a:off x="2304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73"/>
          <p:cNvSpPr/>
          <p:nvPr/>
        </p:nvSpPr>
        <p:spPr>
          <a:xfrm>
            <a:off x="2160000" y="5616000"/>
            <a:ext cx="180360" cy="360360"/>
          </a:xfrm>
          <a:custGeom>
            <a:rect b="b" l="l" r="r" t="t"/>
            <a:pathLst>
              <a:path extrusionOk="0" h="1001" w="501">
                <a:moveTo>
                  <a:pt x="5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89320"/>
            <a:ext cx="4302000" cy="42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1840" y="4140000"/>
            <a:ext cx="3638160" cy="3394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7880" y="1683000"/>
            <a:ext cx="2202120" cy="26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4"/>
          <p:cNvSpPr/>
          <p:nvPr/>
        </p:nvSpPr>
        <p:spPr>
          <a:xfrm>
            <a:off x="3960000" y="1800000"/>
            <a:ext cx="180000" cy="2340002"/>
          </a:xfrm>
          <a:custGeom>
            <a:rect b="b" l="l" r="r" t="t"/>
            <a:pathLst>
              <a:path extrusionOk="0" h="6501" w="502">
                <a:moveTo>
                  <a:pt x="501" y="0"/>
                </a:moveTo>
                <a:cubicBezTo>
                  <a:pt x="375" y="0"/>
                  <a:pt x="250" y="270"/>
                  <a:pt x="250" y="541"/>
                </a:cubicBezTo>
                <a:lnTo>
                  <a:pt x="250" y="2708"/>
                </a:lnTo>
                <a:cubicBezTo>
                  <a:pt x="250" y="2979"/>
                  <a:pt x="125" y="3250"/>
                  <a:pt x="0" y="3250"/>
                </a:cubicBezTo>
                <a:cubicBezTo>
                  <a:pt x="125" y="3250"/>
                  <a:pt x="250" y="3521"/>
                  <a:pt x="250" y="3792"/>
                </a:cubicBezTo>
                <a:lnTo>
                  <a:pt x="250" y="5959"/>
                </a:lnTo>
                <a:cubicBezTo>
                  <a:pt x="250" y="6230"/>
                  <a:pt x="375" y="6500"/>
                  <a:pt x="501" y="65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74"/>
          <p:cNvCxnSpPr/>
          <p:nvPr/>
        </p:nvCxnSpPr>
        <p:spPr>
          <a:xfrm flipH="1">
            <a:off x="2723300" y="2954475"/>
            <a:ext cx="1219500" cy="347100"/>
          </a:xfrm>
          <a:prstGeom prst="bentConnector3">
            <a:avLst>
              <a:gd fmla="val 99149" name="adj1"/>
            </a:avLst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p74"/>
          <p:cNvSpPr/>
          <p:nvPr/>
        </p:nvSpPr>
        <p:spPr>
          <a:xfrm rot="-5400000">
            <a:off x="5112003" y="3271798"/>
            <a:ext cx="180000" cy="1980005"/>
          </a:xfrm>
          <a:custGeom>
            <a:rect b="b" l="l" r="r" t="t"/>
            <a:pathLst>
              <a:path extrusionOk="0" h="5502" w="502">
                <a:moveTo>
                  <a:pt x="501" y="5501"/>
                </a:moveTo>
                <a:cubicBezTo>
                  <a:pt x="376" y="5501"/>
                  <a:pt x="251" y="5272"/>
                  <a:pt x="251" y="5043"/>
                </a:cubicBezTo>
                <a:lnTo>
                  <a:pt x="251" y="3209"/>
                </a:lnTo>
                <a:cubicBezTo>
                  <a:pt x="251" y="2980"/>
                  <a:pt x="126" y="2751"/>
                  <a:pt x="0" y="2751"/>
                </a:cubicBezTo>
                <a:cubicBezTo>
                  <a:pt x="126" y="2751"/>
                  <a:pt x="251" y="2522"/>
                  <a:pt x="251" y="2293"/>
                </a:cubicBezTo>
                <a:lnTo>
                  <a:pt x="251" y="459"/>
                </a:lnTo>
                <a:cubicBezTo>
                  <a:pt x="251" y="230"/>
                  <a:pt x="376" y="0"/>
                  <a:pt x="501" y="0"/>
                </a:cubicBez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74"/>
          <p:cNvCxnSpPr>
            <a:stCxn id="580" idx="2"/>
            <a:endCxn id="579" idx="1"/>
          </p:cNvCxnSpPr>
          <p:nvPr/>
        </p:nvCxnSpPr>
        <p:spPr>
          <a:xfrm flipH="1" rot="-5400000">
            <a:off x="5061840" y="4457100"/>
            <a:ext cx="1517100" cy="1242900"/>
          </a:xfrm>
          <a:prstGeom prst="bentConnector2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p74"/>
          <p:cNvSpPr txBox="1"/>
          <p:nvPr/>
        </p:nvSpPr>
        <p:spPr>
          <a:xfrm>
            <a:off x="2160000" y="6120000"/>
            <a:ext cx="792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(0,0,0)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4"/>
          <p:cNvSpPr txBox="1"/>
          <p:nvPr/>
        </p:nvSpPr>
        <p:spPr>
          <a:xfrm>
            <a:off x="6444000" y="7056000"/>
            <a:ext cx="720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4"/>
          <p:cNvSpPr txBox="1"/>
          <p:nvPr/>
        </p:nvSpPr>
        <p:spPr>
          <a:xfrm>
            <a:off x="6840000" y="2160000"/>
            <a:ext cx="306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Replaces </a:t>
            </a:r>
            <a:r>
              <a:rPr b="1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r>
              <a:rPr b="0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1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≤ 1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Next step: to define a labeling on the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Every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given a set of labels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L(s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 ⊆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∪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 player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the other player as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mixed strategy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for player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labeled as follows: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with each of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’s actions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that is </a:t>
            </a:r>
            <a:r>
              <a:rPr b="0" i="1" lang="en-US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in the support of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with each of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’s actions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1" baseline="30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j 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that is a best response by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Example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9" name="Google Shape;599;p76"/>
          <p:cNvGraphicFramePr/>
          <p:nvPr/>
        </p:nvGraphicFramePr>
        <p:xfrm>
          <a:off x="7022520" y="23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87675"/>
                <a:gridCol w="995750"/>
                <a:gridCol w="938150"/>
              </a:tblGrid>
              <a:tr h="4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(3,2)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(2,2)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(5,6)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(0,3)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(6,1)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00" name="Google Shape;600;p76"/>
          <p:cNvSpPr/>
          <p:nvPr/>
        </p:nvSpPr>
        <p:spPr>
          <a:xfrm>
            <a:off x="7812000" y="3528000"/>
            <a:ext cx="1908000" cy="1476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60" y="1656000"/>
            <a:ext cx="4161240" cy="38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0" y="2412000"/>
            <a:ext cx="6670799" cy="4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6"/>
          <p:cNvSpPr txBox="1"/>
          <p:nvPr/>
        </p:nvSpPr>
        <p:spPr>
          <a:xfrm>
            <a:off x="6588000" y="2954160"/>
            <a:ext cx="54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6"/>
          <p:cNvSpPr txBox="1"/>
          <p:nvPr/>
        </p:nvSpPr>
        <p:spPr>
          <a:xfrm>
            <a:off x="6588000" y="3674520"/>
            <a:ext cx="54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6"/>
          <p:cNvSpPr txBox="1"/>
          <p:nvPr/>
        </p:nvSpPr>
        <p:spPr>
          <a:xfrm>
            <a:off x="6588000" y="4394880"/>
            <a:ext cx="54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6"/>
          <p:cNvSpPr txBox="1"/>
          <p:nvPr/>
        </p:nvSpPr>
        <p:spPr>
          <a:xfrm>
            <a:off x="8100000" y="1872000"/>
            <a:ext cx="54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6"/>
          <p:cNvSpPr txBox="1"/>
          <p:nvPr/>
        </p:nvSpPr>
        <p:spPr>
          <a:xfrm>
            <a:off x="9000000" y="1872360"/>
            <a:ext cx="540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24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6"/>
          <p:cNvSpPr txBox="1"/>
          <p:nvPr/>
        </p:nvSpPr>
        <p:spPr>
          <a:xfrm>
            <a:off x="203725" y="6680400"/>
            <a:ext cx="1973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L1 = {a, d, e}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609" name="Google Shape;609;p76"/>
          <p:cNvSpPr txBox="1"/>
          <p:nvPr/>
        </p:nvSpPr>
        <p:spPr>
          <a:xfrm>
            <a:off x="3766025" y="6680400"/>
            <a:ext cx="1640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L2 = {b, c}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1520"/>
            <a:ext cx="10079640" cy="46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7"/>
          <p:cNvSpPr txBox="1"/>
          <p:nvPr/>
        </p:nvSpPr>
        <p:spPr>
          <a:xfrm>
            <a:off x="2700000" y="1836000"/>
            <a:ext cx="3780000" cy="5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probability of playing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77"/>
          <p:cNvSpPr/>
          <p:nvPr/>
        </p:nvSpPr>
        <p:spPr>
          <a:xfrm>
            <a:off x="4320000" y="2520000"/>
            <a:ext cx="1440360" cy="2340360"/>
          </a:xfrm>
          <a:custGeom>
            <a:rect b="b" l="l" r="r" t="t"/>
            <a:pathLst>
              <a:path extrusionOk="0" h="6501" w="4001">
                <a:moveTo>
                  <a:pt x="0" y="0"/>
                </a:moveTo>
                <a:lnTo>
                  <a:pt x="4000" y="650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8" name="Google Shape;618;p77"/>
          <p:cNvSpPr txBox="1"/>
          <p:nvPr/>
        </p:nvSpPr>
        <p:spPr>
          <a:xfrm>
            <a:off x="6840000" y="306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77"/>
          <p:cNvSpPr txBox="1"/>
          <p:nvPr/>
        </p:nvSpPr>
        <p:spPr>
          <a:xfrm>
            <a:off x="108000" y="306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1520"/>
            <a:ext cx="10079640" cy="46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8"/>
          <p:cNvSpPr txBox="1"/>
          <p:nvPr/>
        </p:nvSpPr>
        <p:spPr>
          <a:xfrm>
            <a:off x="2700000" y="1836000"/>
            <a:ext cx="3780000" cy="5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probability of playing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78"/>
          <p:cNvSpPr/>
          <p:nvPr/>
        </p:nvSpPr>
        <p:spPr>
          <a:xfrm>
            <a:off x="4320000" y="2520000"/>
            <a:ext cx="2880360" cy="4140360"/>
          </a:xfrm>
          <a:custGeom>
            <a:rect b="b" l="l" r="r" t="t"/>
            <a:pathLst>
              <a:path extrusionOk="0" h="11501" w="8001">
                <a:moveTo>
                  <a:pt x="0" y="0"/>
                </a:moveTo>
                <a:lnTo>
                  <a:pt x="8000" y="1150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8" name="Google Shape;628;p78"/>
          <p:cNvSpPr txBox="1"/>
          <p:nvPr/>
        </p:nvSpPr>
        <p:spPr>
          <a:xfrm>
            <a:off x="6840000" y="306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8"/>
          <p:cNvSpPr txBox="1"/>
          <p:nvPr/>
        </p:nvSpPr>
        <p:spPr>
          <a:xfrm>
            <a:off x="108000" y="306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91520"/>
            <a:ext cx="10079640" cy="463248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9"/>
          <p:cNvSpPr txBox="1"/>
          <p:nvPr/>
        </p:nvSpPr>
        <p:spPr>
          <a:xfrm>
            <a:off x="2700000" y="1836000"/>
            <a:ext cx="6660000" cy="85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a best response of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r>
              <a:rPr b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's strategy is between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(0,1)</a:t>
            </a:r>
            <a:r>
              <a:rPr b="0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(1/3,2/3)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9"/>
          <p:cNvSpPr/>
          <p:nvPr/>
        </p:nvSpPr>
        <p:spPr>
          <a:xfrm>
            <a:off x="5940000" y="2700000"/>
            <a:ext cx="900360" cy="900360"/>
          </a:xfrm>
          <a:custGeom>
            <a:rect b="b" l="l" r="r" t="t"/>
            <a:pathLst>
              <a:path extrusionOk="0" h="2501" w="2501">
                <a:moveTo>
                  <a:pt x="0" y="0"/>
                </a:moveTo>
                <a:lnTo>
                  <a:pt x="2500" y="250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8" name="Google Shape;638;p79"/>
          <p:cNvSpPr txBox="1"/>
          <p:nvPr/>
        </p:nvSpPr>
        <p:spPr>
          <a:xfrm>
            <a:off x="6840000" y="306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79"/>
          <p:cNvSpPr txBox="1"/>
          <p:nvPr/>
        </p:nvSpPr>
        <p:spPr>
          <a:xfrm>
            <a:off x="108000" y="306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0" y="1980000"/>
            <a:ext cx="4500000" cy="450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8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80"/>
          <p:cNvSpPr txBox="1"/>
          <p:nvPr/>
        </p:nvSpPr>
        <p:spPr>
          <a:xfrm>
            <a:off x="2412000" y="2124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7" name="Google Shape;64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000" y="2700000"/>
            <a:ext cx="2345040" cy="280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8" name="Google Shape;648;p80"/>
          <p:cNvGraphicFramePr/>
          <p:nvPr/>
        </p:nvGraphicFramePr>
        <p:xfrm>
          <a:off x="287640" y="3307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9" name="Google Shape;649;p80"/>
          <p:cNvGraphicFramePr/>
          <p:nvPr/>
        </p:nvGraphicFramePr>
        <p:xfrm>
          <a:off x="4494600" y="280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0" name="Google Shape;650;p80"/>
          <p:cNvGraphicFramePr/>
          <p:nvPr/>
        </p:nvGraphicFramePr>
        <p:xfrm>
          <a:off x="5819400" y="379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1" name="Google Shape;651;p80"/>
          <p:cNvGraphicFramePr/>
          <p:nvPr/>
        </p:nvGraphicFramePr>
        <p:xfrm>
          <a:off x="6716520" y="579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652" name="Google Shape;652;p80"/>
          <p:cNvSpPr/>
          <p:nvPr/>
        </p:nvSpPr>
        <p:spPr>
          <a:xfrm>
            <a:off x="1224000" y="2952000"/>
            <a:ext cx="720360" cy="720360"/>
          </a:xfrm>
          <a:custGeom>
            <a:rect b="b" l="l" r="r" t="t"/>
            <a:pathLst>
              <a:path extrusionOk="0" h="2001" w="2001">
                <a:moveTo>
                  <a:pt x="2000" y="0"/>
                </a:moveTo>
                <a:lnTo>
                  <a:pt x="0" y="20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53" name="Google Shape;653;p80"/>
          <p:cNvSpPr/>
          <p:nvPr/>
        </p:nvSpPr>
        <p:spPr>
          <a:xfrm>
            <a:off x="2880000" y="3600000"/>
            <a:ext cx="1440360" cy="252360"/>
          </a:xfrm>
          <a:custGeom>
            <a:rect b="b" l="l" r="r" t="t"/>
            <a:pathLst>
              <a:path extrusionOk="0" h="701" w="4001">
                <a:moveTo>
                  <a:pt x="0" y="700"/>
                </a:moveTo>
                <a:lnTo>
                  <a:pt x="400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54" name="Google Shape;654;p80"/>
          <p:cNvSpPr/>
          <p:nvPr/>
        </p:nvSpPr>
        <p:spPr>
          <a:xfrm>
            <a:off x="3816000" y="4464000"/>
            <a:ext cx="1800360" cy="360360"/>
          </a:xfrm>
          <a:custGeom>
            <a:rect b="b" l="l" r="r" t="t"/>
            <a:pathLst>
              <a:path extrusionOk="0" h="1001" w="5001">
                <a:moveTo>
                  <a:pt x="0" y="1000"/>
                </a:moveTo>
                <a:lnTo>
                  <a:pt x="500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55" name="Google Shape;655;p80"/>
          <p:cNvSpPr/>
          <p:nvPr/>
        </p:nvSpPr>
        <p:spPr>
          <a:xfrm>
            <a:off x="4788000" y="5760000"/>
            <a:ext cx="1692360" cy="720360"/>
          </a:xfrm>
          <a:custGeom>
            <a:rect b="b" l="l" r="r" t="t"/>
            <a:pathLst>
              <a:path extrusionOk="0" h="2001" w="4701">
                <a:moveTo>
                  <a:pt x="0" y="0"/>
                </a:moveTo>
                <a:lnTo>
                  <a:pt x="4700" y="20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56" name="Google Shape;656;p80"/>
          <p:cNvSpPr txBox="1"/>
          <p:nvPr/>
        </p:nvSpPr>
        <p:spPr>
          <a:xfrm>
            <a:off x="360000" y="6804000"/>
            <a:ext cx="558000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The algorithm has no use for interior points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1"/>
          <p:cNvSpPr txBox="1"/>
          <p:nvPr/>
        </p:nvSpPr>
        <p:spPr>
          <a:xfrm>
            <a:off x="3780000" y="1620000"/>
            <a:ext cx="30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1800" u="sng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u="sng" strike="noStrike">
                <a:latin typeface="Arial"/>
                <a:ea typeface="Arial"/>
                <a:cs typeface="Arial"/>
                <a:sym typeface="Arial"/>
              </a:rPr>
              <a:t>`s strategy space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520" y="2160000"/>
            <a:ext cx="5073480" cy="50198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4" name="Google Shape;664;p81"/>
          <p:cNvGraphicFramePr/>
          <p:nvPr/>
        </p:nvGraphicFramePr>
        <p:xfrm>
          <a:off x="6298920" y="276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pic>
        <p:nvPicPr>
          <p:cNvPr id="665" name="Google Shape;665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000" y="1620000"/>
            <a:ext cx="2133000" cy="2554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6" name="Google Shape;666;p81"/>
          <p:cNvGraphicFramePr/>
          <p:nvPr/>
        </p:nvGraphicFramePr>
        <p:xfrm>
          <a:off x="7233840" y="401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7" name="Google Shape;667;p81"/>
          <p:cNvGraphicFramePr/>
          <p:nvPr/>
        </p:nvGraphicFramePr>
        <p:xfrm>
          <a:off x="7676640" y="6199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8" name="Google Shape;668;p81"/>
          <p:cNvGraphicFramePr/>
          <p:nvPr/>
        </p:nvGraphicFramePr>
        <p:xfrm>
          <a:off x="3268440" y="670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9" name="Google Shape;669;p81"/>
          <p:cNvGraphicFramePr/>
          <p:nvPr/>
        </p:nvGraphicFramePr>
        <p:xfrm>
          <a:off x="1906560" y="454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{8B1D1AE4-9F07-4C56-84EC-5CEA6838B72D}</a:tableStyleId>
              </a:tblPr>
              <a:tblGrid>
                <a:gridCol w="749875"/>
                <a:gridCol w="749875"/>
              </a:tblGrid>
              <a:tr h="4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82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Next step: to define a labeling on the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Why is this useful?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 pair of strategies (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) is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Nash equilibrium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if and only if it is completely labeled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L(s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) ∪ L(s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) = A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∪ A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For a pair to be completely labeled, each action </a:t>
            </a:r>
            <a:r>
              <a:rPr b="1" i="1" lang="en-US" sz="2400" u="none" cap="none" strike="noStrike"/>
              <a:t>a</a:t>
            </a:r>
            <a:r>
              <a:rPr b="1" baseline="-25000" i="1" lang="en-US" sz="2400" u="none" cap="none" strike="noStrike"/>
              <a:t>i</a:t>
            </a:r>
            <a:r>
              <a:rPr b="1" baseline="30000" i="1" lang="en-US" sz="2400" u="none" cap="none" strike="noStrike"/>
              <a:t>j</a:t>
            </a:r>
            <a:r>
              <a:rPr b="1" i="1" lang="en-US" sz="2400" u="none" cap="none" strike="noStrike"/>
              <a:t>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must either played by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with zero probability, or be a best response by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to the mixed strategy of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−i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theorem tells us that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3200">
                <a:solidFill>
                  <a:schemeClr val="dk1"/>
                </a:solidFill>
              </a:rPr>
              <a:t>∗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holds constant in all equilibria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It is the same as the value that player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achieves under a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strategy by player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3"/>
          <p:cNvSpPr txBox="1"/>
          <p:nvPr/>
        </p:nvSpPr>
        <p:spPr>
          <a:xfrm>
            <a:off x="504000" y="1769044"/>
            <a:ext cx="90717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Restatement of the complementarity condition given in the LCP formulation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60" y="3024360"/>
            <a:ext cx="9568439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83"/>
          <p:cNvSpPr txBox="1"/>
          <p:nvPr/>
        </p:nvSpPr>
        <p:spPr>
          <a:xfrm>
            <a:off x="504463" y="4061244"/>
            <a:ext cx="9071700" cy="2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slack variable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=0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exactly when its corresponding action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best response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to the mixed strategy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−i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84"/>
          <p:cNvSpPr txBox="1"/>
          <p:nvPr/>
        </p:nvSpPr>
        <p:spPr>
          <a:xfrm>
            <a:off x="504000" y="1769040"/>
            <a:ext cx="9071640" cy="445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to be graphs, for players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respectively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nodes in the graph are fully labeled points in the labeled space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triply labeled points in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doubly labeled points in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An edge exists between pairs of points that differ in exactly one label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0" y="2520000"/>
            <a:ext cx="4500000" cy="450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85"/>
          <p:cNvSpPr txBox="1"/>
          <p:nvPr/>
        </p:nvSpPr>
        <p:spPr>
          <a:xfrm>
            <a:off x="2700000" y="2700000"/>
            <a:ext cx="1260000" cy="47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5"/>
          <p:cNvSpPr txBox="1"/>
          <p:nvPr/>
        </p:nvSpPr>
        <p:spPr>
          <a:xfrm>
            <a:off x="3528000" y="3528000"/>
            <a:ext cx="126000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85"/>
          <p:cNvSpPr txBox="1"/>
          <p:nvPr/>
        </p:nvSpPr>
        <p:spPr>
          <a:xfrm>
            <a:off x="4536000" y="4500000"/>
            <a:ext cx="126000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85"/>
          <p:cNvSpPr txBox="1"/>
          <p:nvPr/>
        </p:nvSpPr>
        <p:spPr>
          <a:xfrm>
            <a:off x="5400000" y="5379840"/>
            <a:ext cx="126000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85"/>
          <p:cNvSpPr txBox="1"/>
          <p:nvPr/>
        </p:nvSpPr>
        <p:spPr>
          <a:xfrm>
            <a:off x="792000" y="6120000"/>
            <a:ext cx="126000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85"/>
          <p:cNvSpPr/>
          <p:nvPr/>
        </p:nvSpPr>
        <p:spPr>
          <a:xfrm>
            <a:off x="1980000" y="3060000"/>
            <a:ext cx="720360" cy="432360"/>
          </a:xfrm>
          <a:custGeom>
            <a:rect b="b" l="l" r="r" t="t"/>
            <a:pathLst>
              <a:path extrusionOk="0" h="1201" w="2001">
                <a:moveTo>
                  <a:pt x="0" y="1200"/>
                </a:moveTo>
                <a:lnTo>
                  <a:pt x="200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med" w="med" type="triangle"/>
          </a:ln>
        </p:spPr>
      </p:sp>
      <p:sp>
        <p:nvSpPr>
          <p:cNvPr id="702" name="Google Shape;702;p85"/>
          <p:cNvSpPr/>
          <p:nvPr/>
        </p:nvSpPr>
        <p:spPr>
          <a:xfrm>
            <a:off x="2880000" y="3960360"/>
            <a:ext cx="720360" cy="432360"/>
          </a:xfrm>
          <a:custGeom>
            <a:rect b="b" l="l" r="r" t="t"/>
            <a:pathLst>
              <a:path extrusionOk="0" h="1201" w="2001">
                <a:moveTo>
                  <a:pt x="0" y="1200"/>
                </a:moveTo>
                <a:lnTo>
                  <a:pt x="200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med" w="med" type="triangle"/>
          </a:ln>
        </p:spPr>
      </p:sp>
      <p:sp>
        <p:nvSpPr>
          <p:cNvPr id="703" name="Google Shape;703;p85"/>
          <p:cNvSpPr/>
          <p:nvPr/>
        </p:nvSpPr>
        <p:spPr>
          <a:xfrm>
            <a:off x="3852000" y="4896720"/>
            <a:ext cx="720360" cy="432360"/>
          </a:xfrm>
          <a:custGeom>
            <a:rect b="b" l="l" r="r" t="t"/>
            <a:pathLst>
              <a:path extrusionOk="0" h="1201" w="2001">
                <a:moveTo>
                  <a:pt x="0" y="1200"/>
                </a:moveTo>
                <a:lnTo>
                  <a:pt x="200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med" w="med" type="triangle"/>
          </a:ln>
        </p:spPr>
      </p:sp>
      <p:sp>
        <p:nvSpPr>
          <p:cNvPr id="704" name="Google Shape;704;p85"/>
          <p:cNvSpPr/>
          <p:nvPr/>
        </p:nvSpPr>
        <p:spPr>
          <a:xfrm>
            <a:off x="4788000" y="5833080"/>
            <a:ext cx="720360" cy="432360"/>
          </a:xfrm>
          <a:custGeom>
            <a:rect b="b" l="l" r="r" t="t"/>
            <a:pathLst>
              <a:path extrusionOk="0" h="1201" w="2001">
                <a:moveTo>
                  <a:pt x="0" y="1200"/>
                </a:moveTo>
                <a:lnTo>
                  <a:pt x="2000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dashDot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80" y="2482200"/>
            <a:ext cx="10079640" cy="42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86"/>
          <p:cNvSpPr/>
          <p:nvPr/>
        </p:nvSpPr>
        <p:spPr>
          <a:xfrm>
            <a:off x="2736000" y="514800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86"/>
          <p:cNvSpPr/>
          <p:nvPr/>
        </p:nvSpPr>
        <p:spPr>
          <a:xfrm>
            <a:off x="6228360" y="583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86"/>
          <p:cNvSpPr txBox="1"/>
          <p:nvPr/>
        </p:nvSpPr>
        <p:spPr>
          <a:xfrm>
            <a:off x="1836000" y="1800000"/>
            <a:ext cx="5760000" cy="5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L(0,0,0) U L(0,0) = {a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80" y="2482200"/>
            <a:ext cx="10079640" cy="42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87"/>
          <p:cNvSpPr/>
          <p:nvPr/>
        </p:nvSpPr>
        <p:spPr>
          <a:xfrm>
            <a:off x="2736000" y="514800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87"/>
          <p:cNvSpPr/>
          <p:nvPr/>
        </p:nvSpPr>
        <p:spPr>
          <a:xfrm>
            <a:off x="6228360" y="583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87"/>
          <p:cNvSpPr txBox="1"/>
          <p:nvPr/>
        </p:nvSpPr>
        <p:spPr>
          <a:xfrm>
            <a:off x="1836000" y="1800000"/>
            <a:ext cx="5760000" cy="5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L(0,1,0) U L(0,0) = {a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7"/>
          <p:cNvSpPr/>
          <p:nvPr/>
        </p:nvSpPr>
        <p:spPr>
          <a:xfrm>
            <a:off x="3780360" y="619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87"/>
          <p:cNvCxnSpPr>
            <a:stCxn id="720" idx="5"/>
            <a:endCxn id="723" idx="1"/>
          </p:cNvCxnSpPr>
          <p:nvPr/>
        </p:nvCxnSpPr>
        <p:spPr>
          <a:xfrm>
            <a:off x="2889640" y="5301640"/>
            <a:ext cx="917100" cy="9171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5" name="Google Shape;725;p87"/>
          <p:cNvSpPr/>
          <p:nvPr/>
        </p:nvSpPr>
        <p:spPr>
          <a:xfrm>
            <a:off x="6372000" y="5940000"/>
            <a:ext cx="1440360" cy="360"/>
          </a:xfrm>
          <a:custGeom>
            <a:rect b="b" l="l" r="r" t="t"/>
            <a:pathLst>
              <a:path extrusionOk="0" h="1" w="4001">
                <a:moveTo>
                  <a:pt x="0" y="0"/>
                </a:moveTo>
                <a:lnTo>
                  <a:pt x="4000" y="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6" name="Google Shape;726;p87"/>
          <p:cNvSpPr/>
          <p:nvPr/>
        </p:nvSpPr>
        <p:spPr>
          <a:xfrm>
            <a:off x="6291000" y="4464000"/>
            <a:ext cx="9360" cy="1440360"/>
          </a:xfrm>
          <a:custGeom>
            <a:rect b="b" l="l" r="r" t="t"/>
            <a:pathLst>
              <a:path extrusionOk="0" h="4001" w="26">
                <a:moveTo>
                  <a:pt x="0" y="4000"/>
                </a:moveTo>
                <a:lnTo>
                  <a:pt x="25" y="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7" name="Google Shape;727;p87"/>
          <p:cNvSpPr txBox="1"/>
          <p:nvPr/>
        </p:nvSpPr>
        <p:spPr>
          <a:xfrm>
            <a:off x="6480000" y="5220000"/>
            <a:ext cx="540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80" y="2482200"/>
            <a:ext cx="10079640" cy="42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8"/>
          <p:cNvSpPr/>
          <p:nvPr/>
        </p:nvSpPr>
        <p:spPr>
          <a:xfrm>
            <a:off x="2736000" y="514800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8"/>
          <p:cNvSpPr/>
          <p:nvPr/>
        </p:nvSpPr>
        <p:spPr>
          <a:xfrm>
            <a:off x="6228360" y="583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8"/>
          <p:cNvSpPr txBox="1"/>
          <p:nvPr/>
        </p:nvSpPr>
        <p:spPr>
          <a:xfrm>
            <a:off x="1836000" y="1800000"/>
            <a:ext cx="5760000" cy="5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L(0,1,0) U L(0,1) = {</a:t>
            </a:r>
            <a:r>
              <a:rPr b="1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88"/>
          <p:cNvSpPr/>
          <p:nvPr/>
        </p:nvSpPr>
        <p:spPr>
          <a:xfrm>
            <a:off x="3780360" y="619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88"/>
          <p:cNvCxnSpPr>
            <a:stCxn id="734" idx="5"/>
            <a:endCxn id="737" idx="1"/>
          </p:cNvCxnSpPr>
          <p:nvPr/>
        </p:nvCxnSpPr>
        <p:spPr>
          <a:xfrm>
            <a:off x="2889640" y="5301640"/>
            <a:ext cx="917100" cy="9171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88"/>
          <p:cNvCxnSpPr/>
          <p:nvPr/>
        </p:nvCxnSpPr>
        <p:spPr>
          <a:xfrm flipH="1" rot="10800000">
            <a:off x="6291000" y="3240000"/>
            <a:ext cx="9000" cy="26640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0" name="Google Shape;740;p88"/>
          <p:cNvSpPr txBox="1"/>
          <p:nvPr/>
        </p:nvSpPr>
        <p:spPr>
          <a:xfrm>
            <a:off x="3600000" y="6362640"/>
            <a:ext cx="540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88"/>
          <p:cNvSpPr/>
          <p:nvPr/>
        </p:nvSpPr>
        <p:spPr>
          <a:xfrm>
            <a:off x="6228720" y="309672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8"/>
          <p:cNvSpPr/>
          <p:nvPr/>
        </p:nvSpPr>
        <p:spPr>
          <a:xfrm>
            <a:off x="3204000" y="4284000"/>
            <a:ext cx="643320" cy="1953720"/>
          </a:xfrm>
          <a:custGeom>
            <a:rect b="b" l="l" r="r" t="t"/>
            <a:pathLst>
              <a:path extrusionOk="0" h="5427" w="1787">
                <a:moveTo>
                  <a:pt x="1786" y="5426"/>
                </a:moveTo>
                <a:lnTo>
                  <a:pt x="0" y="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43" name="Google Shape;743;p88"/>
          <p:cNvSpPr/>
          <p:nvPr/>
        </p:nvSpPr>
        <p:spPr>
          <a:xfrm>
            <a:off x="1800000" y="5580000"/>
            <a:ext cx="2055960" cy="667080"/>
          </a:xfrm>
          <a:custGeom>
            <a:rect b="b" l="l" r="r" t="t"/>
            <a:pathLst>
              <a:path extrusionOk="0" h="1853" w="5711">
                <a:moveTo>
                  <a:pt x="5710" y="1852"/>
                </a:moveTo>
                <a:lnTo>
                  <a:pt x="0" y="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80" y="2482200"/>
            <a:ext cx="10079640" cy="42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89"/>
          <p:cNvSpPr/>
          <p:nvPr/>
        </p:nvSpPr>
        <p:spPr>
          <a:xfrm>
            <a:off x="2736000" y="514800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89"/>
          <p:cNvSpPr/>
          <p:nvPr/>
        </p:nvSpPr>
        <p:spPr>
          <a:xfrm>
            <a:off x="6228360" y="583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89"/>
          <p:cNvSpPr txBox="1"/>
          <p:nvPr/>
        </p:nvSpPr>
        <p:spPr>
          <a:xfrm>
            <a:off x="1836000" y="1800000"/>
            <a:ext cx="64098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L(2/3,1/3,0) U L(0,1) = {a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89"/>
          <p:cNvSpPr/>
          <p:nvPr/>
        </p:nvSpPr>
        <p:spPr>
          <a:xfrm>
            <a:off x="3780360" y="619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89"/>
          <p:cNvCxnSpPr>
            <a:stCxn id="750" idx="5"/>
            <a:endCxn id="753" idx="1"/>
          </p:cNvCxnSpPr>
          <p:nvPr/>
        </p:nvCxnSpPr>
        <p:spPr>
          <a:xfrm>
            <a:off x="2889640" y="5301640"/>
            <a:ext cx="917100" cy="9171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5" name="Google Shape;755;p89"/>
          <p:cNvCxnSpPr/>
          <p:nvPr/>
        </p:nvCxnSpPr>
        <p:spPr>
          <a:xfrm flipH="1" rot="10800000">
            <a:off x="6291000" y="3240000"/>
            <a:ext cx="9000" cy="26640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6" name="Google Shape;756;p89"/>
          <p:cNvSpPr/>
          <p:nvPr/>
        </p:nvSpPr>
        <p:spPr>
          <a:xfrm>
            <a:off x="6228720" y="309672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89"/>
          <p:cNvCxnSpPr/>
          <p:nvPr/>
        </p:nvCxnSpPr>
        <p:spPr>
          <a:xfrm rot="10800000">
            <a:off x="1800000" y="5580000"/>
            <a:ext cx="2055600" cy="66672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8" name="Google Shape;758;p89"/>
          <p:cNvSpPr/>
          <p:nvPr/>
        </p:nvSpPr>
        <p:spPr>
          <a:xfrm>
            <a:off x="1692360" y="5508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80" y="2482200"/>
            <a:ext cx="10079640" cy="424872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90"/>
          <p:cNvSpPr/>
          <p:nvPr/>
        </p:nvSpPr>
        <p:spPr>
          <a:xfrm>
            <a:off x="2736000" y="514800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90"/>
          <p:cNvSpPr/>
          <p:nvPr/>
        </p:nvSpPr>
        <p:spPr>
          <a:xfrm>
            <a:off x="6228360" y="583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90"/>
          <p:cNvSpPr txBox="1"/>
          <p:nvPr/>
        </p:nvSpPr>
        <p:spPr>
          <a:xfrm>
            <a:off x="1620000" y="1800000"/>
            <a:ext cx="666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L(2/3,1/3,0) U L(1/3,2/3) = {a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90"/>
          <p:cNvSpPr/>
          <p:nvPr/>
        </p:nvSpPr>
        <p:spPr>
          <a:xfrm>
            <a:off x="3780360" y="6192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90"/>
          <p:cNvCxnSpPr>
            <a:stCxn id="765" idx="5"/>
            <a:endCxn id="768" idx="1"/>
          </p:cNvCxnSpPr>
          <p:nvPr/>
        </p:nvCxnSpPr>
        <p:spPr>
          <a:xfrm>
            <a:off x="2889640" y="5301640"/>
            <a:ext cx="917100" cy="9171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0" name="Google Shape;770;p90"/>
          <p:cNvCxnSpPr/>
          <p:nvPr/>
        </p:nvCxnSpPr>
        <p:spPr>
          <a:xfrm flipH="1" rot="10800000">
            <a:off x="6291000" y="3240000"/>
            <a:ext cx="9000" cy="26640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1" name="Google Shape;771;p90"/>
          <p:cNvSpPr/>
          <p:nvPr/>
        </p:nvSpPr>
        <p:spPr>
          <a:xfrm>
            <a:off x="6228720" y="309672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90"/>
          <p:cNvCxnSpPr/>
          <p:nvPr/>
        </p:nvCxnSpPr>
        <p:spPr>
          <a:xfrm rot="10800000">
            <a:off x="1800000" y="5580000"/>
            <a:ext cx="2055600" cy="66672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3" name="Google Shape;773;p90"/>
          <p:cNvSpPr/>
          <p:nvPr/>
        </p:nvSpPr>
        <p:spPr>
          <a:xfrm>
            <a:off x="1692360" y="550836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4" name="Google Shape;774;p90"/>
          <p:cNvCxnSpPr/>
          <p:nvPr/>
        </p:nvCxnSpPr>
        <p:spPr>
          <a:xfrm>
            <a:off x="6300000" y="3168000"/>
            <a:ext cx="900000" cy="900000"/>
          </a:xfrm>
          <a:prstGeom prst="straightConnector1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5" name="Google Shape;775;p90"/>
          <p:cNvSpPr/>
          <p:nvPr/>
        </p:nvSpPr>
        <p:spPr>
          <a:xfrm>
            <a:off x="7128720" y="3996720"/>
            <a:ext cx="180000" cy="180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91"/>
          <p:cNvSpPr txBox="1"/>
          <p:nvPr/>
        </p:nvSpPr>
        <p:spPr>
          <a:xfrm>
            <a:off x="504000" y="1769040"/>
            <a:ext cx="9071700" cy="55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64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How to compute the graph nodes from the game description?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4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We do not compute the nodes in advance at all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We compute them incrementally along the path being explored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At each step, we find the missing label to be added (called </a:t>
            </a:r>
            <a:r>
              <a:rPr b="1" i="1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entering variable</a:t>
            </a: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) and add it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Then, we find out which label has been lost (it is called </a:t>
            </a:r>
            <a:r>
              <a:rPr b="1" i="1" lang="en-US" sz="2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leaving variable</a:t>
            </a: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The process repeats until no variable is lost in which case a solution has been obtained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80"/>
              <a:buFont typeface="Noto Sans Symbols"/>
              <a:buChar char="●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This procedure is called pivoting, and also underlies the simplex algorithm for solving linear programming problems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7" name="Google Shape;78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92"/>
          <p:cNvSpPr/>
          <p:nvPr/>
        </p:nvSpPr>
        <p:spPr>
          <a:xfrm>
            <a:off x="360000" y="3168000"/>
            <a:ext cx="9540000" cy="34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Using this result, we can construct the following linear program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294360"/>
            <a:ext cx="9000000" cy="33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/>
          <p:nvPr/>
        </p:nvSpPr>
        <p:spPr>
          <a:xfrm>
            <a:off x="5112000" y="4032000"/>
            <a:ext cx="612000" cy="684000"/>
          </a:xfrm>
          <a:prstGeom prst="ellipse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5400000" y="2880000"/>
            <a:ext cx="180360" cy="1080360"/>
          </a:xfrm>
          <a:custGeom>
            <a:rect b="b" l="l" r="r" t="t"/>
            <a:pathLst>
              <a:path extrusionOk="0" h="3001" w="501">
                <a:moveTo>
                  <a:pt x="500" y="0"/>
                </a:moveTo>
                <a:lnTo>
                  <a:pt x="0" y="3000"/>
                </a:ln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1" name="Google Shape;111;p21"/>
          <p:cNvSpPr txBox="1"/>
          <p:nvPr/>
        </p:nvSpPr>
        <p:spPr>
          <a:xfrm>
            <a:off x="4860360" y="2404440"/>
            <a:ext cx="4319640" cy="49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Prob. of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playing action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93"/>
          <p:cNvSpPr/>
          <p:nvPr/>
        </p:nvSpPr>
        <p:spPr>
          <a:xfrm>
            <a:off x="360000" y="3816000"/>
            <a:ext cx="9540000" cy="30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94"/>
          <p:cNvSpPr/>
          <p:nvPr/>
        </p:nvSpPr>
        <p:spPr>
          <a:xfrm>
            <a:off x="720000" y="4140000"/>
            <a:ext cx="9180000" cy="205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95"/>
          <p:cNvSpPr/>
          <p:nvPr/>
        </p:nvSpPr>
        <p:spPr>
          <a:xfrm>
            <a:off x="720000" y="4860000"/>
            <a:ext cx="9180000" cy="13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5" name="Google Shape;81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96"/>
          <p:cNvSpPr/>
          <p:nvPr/>
        </p:nvSpPr>
        <p:spPr>
          <a:xfrm>
            <a:off x="720000" y="5184000"/>
            <a:ext cx="9180000" cy="104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2" name="Google Shape;822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97"/>
          <p:cNvSpPr/>
          <p:nvPr/>
        </p:nvSpPr>
        <p:spPr>
          <a:xfrm>
            <a:off x="720000" y="5544000"/>
            <a:ext cx="9180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80" y="2808000"/>
            <a:ext cx="9355680" cy="35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LCP formulation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908000"/>
            <a:ext cx="8627760" cy="482616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99"/>
          <p:cNvSpPr/>
          <p:nvPr/>
        </p:nvSpPr>
        <p:spPr>
          <a:xfrm>
            <a:off x="540000" y="2016000"/>
            <a:ext cx="8820000" cy="1980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0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Google Shape;842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3640" y="4771080"/>
            <a:ext cx="4842360" cy="230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4644000"/>
            <a:ext cx="2132999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0000" y="2047320"/>
            <a:ext cx="7965719" cy="18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00"/>
          <p:cNvSpPr/>
          <p:nvPr/>
        </p:nvSpPr>
        <p:spPr>
          <a:xfrm>
            <a:off x="540000" y="1800000"/>
            <a:ext cx="8820000" cy="2160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00"/>
          <p:cNvSpPr txBox="1"/>
          <p:nvPr/>
        </p:nvSpPr>
        <p:spPr>
          <a:xfrm>
            <a:off x="3420000" y="1440000"/>
            <a:ext cx="3240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from the LCP formulation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00"/>
          <p:cNvSpPr/>
          <p:nvPr/>
        </p:nvSpPr>
        <p:spPr>
          <a:xfrm>
            <a:off x="4500000" y="4680000"/>
            <a:ext cx="4860000" cy="2556000"/>
          </a:xfrm>
          <a:prstGeom prst="rect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00"/>
          <p:cNvSpPr/>
          <p:nvPr/>
        </p:nvSpPr>
        <p:spPr>
          <a:xfrm>
            <a:off x="6480000" y="4068000"/>
            <a:ext cx="539999" cy="539999"/>
          </a:xfrm>
          <a:custGeom>
            <a:rect b="b" l="l" r="r" t="t"/>
            <a:pathLst>
              <a:path extrusionOk="0" h="1502" w="1502">
                <a:moveTo>
                  <a:pt x="375" y="0"/>
                </a:moveTo>
                <a:lnTo>
                  <a:pt x="375" y="1125"/>
                </a:lnTo>
                <a:lnTo>
                  <a:pt x="0" y="1125"/>
                </a:lnTo>
                <a:lnTo>
                  <a:pt x="750" y="1501"/>
                </a:lnTo>
                <a:lnTo>
                  <a:pt x="1501" y="1125"/>
                </a:lnTo>
                <a:lnTo>
                  <a:pt x="1125" y="1125"/>
                </a:lnTo>
                <a:lnTo>
                  <a:pt x="1125" y="0"/>
                </a:lnTo>
                <a:lnTo>
                  <a:pt x="375" y="0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Google Shape;854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00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01"/>
          <p:cNvSpPr/>
          <p:nvPr/>
        </p:nvSpPr>
        <p:spPr>
          <a:xfrm>
            <a:off x="3852000" y="1800000"/>
            <a:ext cx="540000" cy="108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6" name="Google Shape;856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000" y="1585800"/>
            <a:ext cx="2132999" cy="2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4000" y="4501080"/>
            <a:ext cx="6480000" cy="277092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01"/>
          <p:cNvSpPr/>
          <p:nvPr/>
        </p:nvSpPr>
        <p:spPr>
          <a:xfrm>
            <a:off x="3710520" y="6239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01"/>
          <p:cNvSpPr/>
          <p:nvPr/>
        </p:nvSpPr>
        <p:spPr>
          <a:xfrm>
            <a:off x="5955480" y="66855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01"/>
          <p:cNvSpPr/>
          <p:nvPr/>
        </p:nvSpPr>
        <p:spPr>
          <a:xfrm>
            <a:off x="3420000" y="3060000"/>
            <a:ext cx="540000" cy="72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01"/>
          <p:cNvSpPr txBox="1"/>
          <p:nvPr/>
        </p:nvSpPr>
        <p:spPr>
          <a:xfrm>
            <a:off x="180000" y="1764000"/>
            <a:ext cx="32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to all variables (players' strategies)  on the right-hand side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01"/>
          <p:cNvSpPr txBox="1"/>
          <p:nvPr/>
        </p:nvSpPr>
        <p:spPr>
          <a:xfrm>
            <a:off x="180000" y="2988000"/>
            <a:ext cx="32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form the basis of our system of equations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8" name="Google Shape;868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360" y="158580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02"/>
          <p:cNvSpPr txBox="1"/>
          <p:nvPr/>
        </p:nvSpPr>
        <p:spPr>
          <a:xfrm>
            <a:off x="180360" y="1764000"/>
            <a:ext cx="32400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Note that each basis variable has a dual dependent one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02"/>
          <p:cNvSpPr/>
          <p:nvPr/>
        </p:nvSpPr>
        <p:spPr>
          <a:xfrm>
            <a:off x="6336000" y="1728000"/>
            <a:ext cx="900300" cy="1116000"/>
          </a:xfrm>
          <a:prstGeom prst="rect">
            <a:avLst/>
          </a:prstGeom>
          <a:noFill/>
          <a:ln cap="flat" cmpd="sng" w="36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02"/>
          <p:cNvSpPr/>
          <p:nvPr/>
        </p:nvSpPr>
        <p:spPr>
          <a:xfrm>
            <a:off x="5436360" y="2124000"/>
            <a:ext cx="791700" cy="720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02"/>
          <p:cNvSpPr/>
          <p:nvPr/>
        </p:nvSpPr>
        <p:spPr>
          <a:xfrm>
            <a:off x="5004360" y="3060000"/>
            <a:ext cx="611700" cy="360000"/>
          </a:xfrm>
          <a:prstGeom prst="rect">
            <a:avLst/>
          </a:prstGeom>
          <a:noFill/>
          <a:ln cap="flat" cmpd="sng" w="367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02"/>
          <p:cNvSpPr/>
          <p:nvPr/>
        </p:nvSpPr>
        <p:spPr>
          <a:xfrm>
            <a:off x="3852360" y="2160000"/>
            <a:ext cx="539700" cy="329100"/>
          </a:xfrm>
          <a:prstGeom prst="rect">
            <a:avLst/>
          </a:prstGeom>
          <a:noFill/>
          <a:ln cap="flat" cmpd="sng" w="36700">
            <a:solidFill>
              <a:srgbClr val="FF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02"/>
          <p:cNvSpPr/>
          <p:nvPr/>
        </p:nvSpPr>
        <p:spPr>
          <a:xfrm>
            <a:off x="5796360" y="3384000"/>
            <a:ext cx="827700" cy="360000"/>
          </a:xfrm>
          <a:prstGeom prst="rect">
            <a:avLst/>
          </a:prstGeom>
          <a:noFill/>
          <a:ln cap="flat" cmpd="sng" w="36700">
            <a:solidFill>
              <a:srgbClr val="FF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02"/>
          <p:cNvSpPr/>
          <p:nvPr/>
        </p:nvSpPr>
        <p:spPr>
          <a:xfrm>
            <a:off x="3852360" y="1800000"/>
            <a:ext cx="539700" cy="329100"/>
          </a:xfrm>
          <a:prstGeom prst="rect">
            <a:avLst/>
          </a:prstGeom>
          <a:noFill/>
          <a:ln cap="flat" cmpd="sng" w="367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02"/>
          <p:cNvSpPr/>
          <p:nvPr/>
        </p:nvSpPr>
        <p:spPr>
          <a:xfrm>
            <a:off x="3852360" y="2520000"/>
            <a:ext cx="539700" cy="329100"/>
          </a:xfrm>
          <a:prstGeom prst="rect">
            <a:avLst/>
          </a:prstGeom>
          <a:noFill/>
          <a:ln cap="flat" cmpd="sng" w="367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02"/>
          <p:cNvSpPr/>
          <p:nvPr/>
        </p:nvSpPr>
        <p:spPr>
          <a:xfrm>
            <a:off x="6768360" y="3060000"/>
            <a:ext cx="791700" cy="720000"/>
          </a:xfrm>
          <a:prstGeom prst="rect">
            <a:avLst/>
          </a:prstGeom>
          <a:noFill/>
          <a:ln cap="flat" cmpd="sng" w="367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02"/>
          <p:cNvSpPr/>
          <p:nvPr/>
        </p:nvSpPr>
        <p:spPr>
          <a:xfrm>
            <a:off x="3420360" y="3096000"/>
            <a:ext cx="539700" cy="3291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02"/>
          <p:cNvSpPr/>
          <p:nvPr/>
        </p:nvSpPr>
        <p:spPr>
          <a:xfrm>
            <a:off x="3420360" y="3456000"/>
            <a:ext cx="539700" cy="329100"/>
          </a:xfrm>
          <a:prstGeom prst="rect">
            <a:avLst/>
          </a:prstGeom>
          <a:noFill/>
          <a:ln cap="flat" cmpd="sng" w="36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02"/>
          <p:cNvSpPr/>
          <p:nvPr/>
        </p:nvSpPr>
        <p:spPr>
          <a:xfrm>
            <a:off x="1694520" y="548388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02"/>
          <p:cNvSpPr txBox="1"/>
          <p:nvPr/>
        </p:nvSpPr>
        <p:spPr>
          <a:xfrm>
            <a:off x="900000" y="432036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02"/>
          <p:cNvSpPr txBox="1"/>
          <p:nvPr/>
        </p:nvSpPr>
        <p:spPr>
          <a:xfrm>
            <a:off x="5400000" y="432036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02"/>
          <p:cNvSpPr txBox="1"/>
          <p:nvPr/>
        </p:nvSpPr>
        <p:spPr>
          <a:xfrm>
            <a:off x="1080000" y="504036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02"/>
          <p:cNvSpPr/>
          <p:nvPr/>
        </p:nvSpPr>
        <p:spPr>
          <a:xfrm>
            <a:off x="5798880" y="548388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02"/>
          <p:cNvSpPr txBox="1"/>
          <p:nvPr/>
        </p:nvSpPr>
        <p:spPr>
          <a:xfrm>
            <a:off x="5328000" y="504036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NE in two-player, zero-sum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Using this result, we can construct the following linear program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3294360"/>
            <a:ext cx="9000000" cy="336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3312000" y="3816000"/>
            <a:ext cx="1620000" cy="1080000"/>
          </a:xfrm>
          <a:prstGeom prst="ellipse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 flipH="1">
            <a:off x="4500000" y="2880000"/>
            <a:ext cx="900000" cy="9000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" name="Google Shape;121;p22"/>
          <p:cNvSpPr txBox="1"/>
          <p:nvPr/>
        </p:nvSpPr>
        <p:spPr>
          <a:xfrm>
            <a:off x="4860000" y="2394720"/>
            <a:ext cx="1620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400000" y="6228000"/>
            <a:ext cx="1620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6300000" y="4680000"/>
            <a:ext cx="360360" cy="1440360"/>
          </a:xfrm>
          <a:custGeom>
            <a:rect b="b" l="l" r="r" t="t"/>
            <a:pathLst>
              <a:path extrusionOk="0" h="4001" w="1001">
                <a:moveTo>
                  <a:pt x="1000" y="4000"/>
                </a:moveTo>
                <a:lnTo>
                  <a:pt x="0" y="0"/>
                </a:lnTo>
              </a:path>
            </a:pathLst>
          </a:custGeom>
          <a:noFill/>
          <a:ln cap="flat" cmpd="sng" w="18350">
            <a:solidFill>
              <a:srgbClr val="0000CC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4" name="Google Shape;124;p22"/>
          <p:cNvSpPr/>
          <p:nvPr/>
        </p:nvSpPr>
        <p:spPr>
          <a:xfrm>
            <a:off x="5580000" y="4680000"/>
            <a:ext cx="1076760" cy="1445040"/>
          </a:xfrm>
          <a:custGeom>
            <a:rect b="b" l="l" r="r" t="t"/>
            <a:pathLst>
              <a:path extrusionOk="0" h="4014" w="2991">
                <a:moveTo>
                  <a:pt x="2990" y="4013"/>
                </a:moveTo>
                <a:lnTo>
                  <a:pt x="0" y="0"/>
                </a:lnTo>
              </a:path>
            </a:pathLst>
          </a:custGeom>
          <a:noFill/>
          <a:ln cap="flat" cmpd="sng" w="18350">
            <a:solidFill>
              <a:srgbClr val="0000CC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5" name="Google Shape;125;p22"/>
          <p:cNvSpPr/>
          <p:nvPr/>
        </p:nvSpPr>
        <p:spPr>
          <a:xfrm>
            <a:off x="5940000" y="3960000"/>
            <a:ext cx="720000" cy="720000"/>
          </a:xfrm>
          <a:prstGeom prst="ellipse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5040360" y="3960360"/>
            <a:ext cx="720000" cy="720000"/>
          </a:xfrm>
          <a:prstGeom prst="ellipse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3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variable should enter the basis?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Initially the choice is arbitrary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Thereafter, it is the dual to the variable that previously left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04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9" name="Google Shape;89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360" y="1980000"/>
            <a:ext cx="3744361" cy="178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360" y="158580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04"/>
          <p:cNvSpPr txBox="1"/>
          <p:nvPr/>
        </p:nvSpPr>
        <p:spPr>
          <a:xfrm>
            <a:off x="180360" y="1764000"/>
            <a:ext cx="3419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is the first </a:t>
            </a:r>
            <a:r>
              <a:rPr b="0" i="1" lang="en-US" sz="1800" u="sng" strike="noStrike">
                <a:latin typeface="Arial"/>
                <a:ea typeface="Arial"/>
                <a:cs typeface="Arial"/>
                <a:sym typeface="Arial"/>
              </a:rPr>
              <a:t>entering variable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04"/>
          <p:cNvSpPr/>
          <p:nvPr/>
        </p:nvSpPr>
        <p:spPr>
          <a:xfrm>
            <a:off x="5544360" y="3420000"/>
            <a:ext cx="827700" cy="360000"/>
          </a:xfrm>
          <a:prstGeom prst="rect">
            <a:avLst/>
          </a:prstGeom>
          <a:noFill/>
          <a:ln cap="flat" cmpd="sng" w="36700">
            <a:solidFill>
              <a:srgbClr val="FF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04"/>
          <p:cNvSpPr/>
          <p:nvPr/>
        </p:nvSpPr>
        <p:spPr>
          <a:xfrm>
            <a:off x="3420360" y="3456000"/>
            <a:ext cx="539700" cy="329100"/>
          </a:xfrm>
          <a:prstGeom prst="rect">
            <a:avLst/>
          </a:prstGeom>
          <a:noFill/>
          <a:ln cap="flat" cmpd="sng" w="36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04"/>
          <p:cNvSpPr txBox="1"/>
          <p:nvPr/>
        </p:nvSpPr>
        <p:spPr>
          <a:xfrm>
            <a:off x="180720" y="2232360"/>
            <a:ext cx="3419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should leave the basis, since it is the only </a:t>
            </a:r>
            <a:r>
              <a:rPr b="0" i="1" lang="en-US" sz="1800" u="sng" strike="noStrike">
                <a:latin typeface="Arial"/>
                <a:ea typeface="Arial"/>
                <a:cs typeface="Arial"/>
                <a:sym typeface="Arial"/>
              </a:rPr>
              <a:t>clashing variable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04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04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04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04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04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04"/>
          <p:cNvSpPr txBox="1"/>
          <p:nvPr/>
        </p:nvSpPr>
        <p:spPr>
          <a:xfrm>
            <a:off x="7344000" y="19393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04"/>
          <p:cNvSpPr txBox="1"/>
          <p:nvPr/>
        </p:nvSpPr>
        <p:spPr>
          <a:xfrm>
            <a:off x="9144000" y="133236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04"/>
          <p:cNvSpPr txBox="1"/>
          <p:nvPr/>
        </p:nvSpPr>
        <p:spPr>
          <a:xfrm>
            <a:off x="8136000" y="133236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04"/>
          <p:cNvSpPr txBox="1"/>
          <p:nvPr/>
        </p:nvSpPr>
        <p:spPr>
          <a:xfrm>
            <a:off x="7344000" y="26236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04"/>
          <p:cNvSpPr txBox="1"/>
          <p:nvPr/>
        </p:nvSpPr>
        <p:spPr>
          <a:xfrm>
            <a:off x="7344000" y="3416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0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05"/>
          <p:cNvSpPr txBox="1"/>
          <p:nvPr/>
        </p:nvSpPr>
        <p:spPr>
          <a:xfrm>
            <a:off x="180360" y="1764000"/>
            <a:ext cx="34197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is in the basis now, we should update the equations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05"/>
          <p:cNvSpPr/>
          <p:nvPr/>
        </p:nvSpPr>
        <p:spPr>
          <a:xfrm>
            <a:off x="2916000" y="3456000"/>
            <a:ext cx="539700" cy="384000"/>
          </a:xfrm>
          <a:prstGeom prst="rect">
            <a:avLst/>
          </a:prstGeom>
          <a:noFill/>
          <a:ln cap="flat" cmpd="sng" w="36700">
            <a:solidFill>
              <a:srgbClr val="FF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05"/>
          <p:cNvSpPr/>
          <p:nvPr/>
        </p:nvSpPr>
        <p:spPr>
          <a:xfrm>
            <a:off x="6480000" y="3384000"/>
            <a:ext cx="720000" cy="540000"/>
          </a:xfrm>
          <a:prstGeom prst="rect">
            <a:avLst/>
          </a:prstGeom>
          <a:noFill/>
          <a:ln cap="flat" cmpd="sng" w="36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05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05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05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05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05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05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05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05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105"/>
          <p:cNvCxnSpPr>
            <a:stCxn id="929" idx="4"/>
            <a:endCxn id="931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4360" y="158616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7344000" y="19396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5"/>
          <p:cNvSpPr txBox="1"/>
          <p:nvPr/>
        </p:nvSpPr>
        <p:spPr>
          <a:xfrm>
            <a:off x="9144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05"/>
          <p:cNvSpPr txBox="1"/>
          <p:nvPr/>
        </p:nvSpPr>
        <p:spPr>
          <a:xfrm>
            <a:off x="8136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05"/>
          <p:cNvSpPr txBox="1"/>
          <p:nvPr/>
        </p:nvSpPr>
        <p:spPr>
          <a:xfrm>
            <a:off x="7344000" y="2624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05"/>
          <p:cNvSpPr txBox="1"/>
          <p:nvPr/>
        </p:nvSpPr>
        <p:spPr>
          <a:xfrm>
            <a:off x="7344000" y="3416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0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Google Shape;94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06"/>
          <p:cNvSpPr txBox="1"/>
          <p:nvPr/>
        </p:nvSpPr>
        <p:spPr>
          <a:xfrm>
            <a:off x="180360" y="1764000"/>
            <a:ext cx="3419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left the basis of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, so it should appear in the basis of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now a best response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7" name="Google Shape;947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106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06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06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06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06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06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06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06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6" name="Google Shape;956;p106"/>
          <p:cNvCxnSpPr>
            <a:stCxn id="952" idx="4"/>
            <a:endCxn id="954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7" name="Google Shape;957;p106"/>
          <p:cNvSpPr/>
          <p:nvPr/>
        </p:nvSpPr>
        <p:spPr>
          <a:xfrm>
            <a:off x="6012000" y="1764000"/>
            <a:ext cx="900000" cy="1080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8" name="Google Shape;958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4360" y="158616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106"/>
          <p:cNvSpPr txBox="1"/>
          <p:nvPr/>
        </p:nvSpPr>
        <p:spPr>
          <a:xfrm>
            <a:off x="7344000" y="19396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06"/>
          <p:cNvSpPr txBox="1"/>
          <p:nvPr/>
        </p:nvSpPr>
        <p:spPr>
          <a:xfrm>
            <a:off x="9144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06"/>
          <p:cNvSpPr txBox="1"/>
          <p:nvPr/>
        </p:nvSpPr>
        <p:spPr>
          <a:xfrm>
            <a:off x="8136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106"/>
          <p:cNvSpPr txBox="1"/>
          <p:nvPr/>
        </p:nvSpPr>
        <p:spPr>
          <a:xfrm>
            <a:off x="7344000" y="2624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06"/>
          <p:cNvSpPr txBox="1"/>
          <p:nvPr/>
        </p:nvSpPr>
        <p:spPr>
          <a:xfrm>
            <a:off x="7344000" y="3416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07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variable should leave the basis?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When a variable enters, the candidates to leave are all the “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clashing variables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these are all the current basis variables in whose equation the "</a:t>
            </a: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entering variable"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appears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there is only </a:t>
            </a:r>
            <a:r>
              <a:rPr b="1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such equation, we are done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not, perform the </a:t>
            </a:r>
            <a:r>
              <a:rPr b="0" i="1" lang="en-US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minimum ratio test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to decide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08"/>
          <p:cNvSpPr txBox="1"/>
          <p:nvPr/>
        </p:nvSpPr>
        <p:spPr>
          <a:xfrm>
            <a:off x="504000" y="1769040"/>
            <a:ext cx="90717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variable should leave the basis?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minimum ratio test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Each such equation has the form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v = c+qu+T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clashing variable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constant (initially they are all 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entering variable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constant coefficient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linear combination of variables other than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clashing variable to leave is the one in whose equation the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q/c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ratio is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smallest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0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1" name="Google Shape;981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09"/>
          <p:cNvSpPr txBox="1"/>
          <p:nvPr/>
        </p:nvSpPr>
        <p:spPr>
          <a:xfrm>
            <a:off x="180360" y="1764000"/>
            <a:ext cx="3419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left the basis of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, so it should appear in the basis of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now a best response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3" name="Google Shape;983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109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09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09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09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09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09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09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09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p109"/>
          <p:cNvCxnSpPr>
            <a:stCxn id="988" idx="4"/>
            <a:endCxn id="990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3" name="Google Shape;993;p109"/>
          <p:cNvSpPr/>
          <p:nvPr/>
        </p:nvSpPr>
        <p:spPr>
          <a:xfrm>
            <a:off x="6012000" y="1764000"/>
            <a:ext cx="900000" cy="1080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4" name="Google Shape;994;p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4360" y="158616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109"/>
          <p:cNvSpPr txBox="1"/>
          <p:nvPr/>
        </p:nvSpPr>
        <p:spPr>
          <a:xfrm>
            <a:off x="7344000" y="19396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09"/>
          <p:cNvSpPr txBox="1"/>
          <p:nvPr/>
        </p:nvSpPr>
        <p:spPr>
          <a:xfrm>
            <a:off x="9144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8136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7344000" y="2624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09"/>
          <p:cNvSpPr txBox="1"/>
          <p:nvPr/>
        </p:nvSpPr>
        <p:spPr>
          <a:xfrm>
            <a:off x="7344000" y="3416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1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5" name="Google Shape;1005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360" y="1800000"/>
            <a:ext cx="3914639" cy="13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110"/>
          <p:cNvSpPr/>
          <p:nvPr/>
        </p:nvSpPr>
        <p:spPr>
          <a:xfrm>
            <a:off x="8100000" y="1836000"/>
            <a:ext cx="1080000" cy="1260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10"/>
          <p:cNvSpPr txBox="1"/>
          <p:nvPr/>
        </p:nvSpPr>
        <p:spPr>
          <a:xfrm>
            <a:off x="7632000" y="1440000"/>
            <a:ext cx="21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entering variable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10"/>
          <p:cNvSpPr/>
          <p:nvPr/>
        </p:nvSpPr>
        <p:spPr>
          <a:xfrm>
            <a:off x="5220000" y="1836000"/>
            <a:ext cx="576000" cy="126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10"/>
          <p:cNvSpPr txBox="1"/>
          <p:nvPr/>
        </p:nvSpPr>
        <p:spPr>
          <a:xfrm>
            <a:off x="4002600" y="1440360"/>
            <a:ext cx="2160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clashing variables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10"/>
          <p:cNvSpPr txBox="1"/>
          <p:nvPr/>
        </p:nvSpPr>
        <p:spPr>
          <a:xfrm>
            <a:off x="4680000" y="3600000"/>
            <a:ext cx="52200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1" lang="en-US" sz="1800" u="sng" cap="none" strike="noStrike">
                <a:latin typeface="Arial"/>
                <a:ea typeface="Arial"/>
                <a:cs typeface="Arial"/>
                <a:sym typeface="Arial"/>
              </a:rPr>
              <a:t>Minimum ratio test (MRT)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Each such equation has the form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v = c+qu+T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7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is the clashing variable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7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is a constant (initially they are all 1)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7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0" i="0" lang="en-US" sz="1800" u="sng" cap="none" strike="noStrike">
                <a:latin typeface="Arial"/>
                <a:ea typeface="Arial"/>
                <a:cs typeface="Arial"/>
                <a:sym typeface="Arial"/>
              </a:rPr>
              <a:t>entering variable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7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is a constant coefficient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2" marL="647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is a linear combination of variables other than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The clashing variable to leave is the one in whose equation the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q/c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ratio is </a:t>
            </a:r>
            <a:r>
              <a:rPr b="0" i="0" lang="en-US" sz="1800" u="sng" cap="none" strike="noStrike">
                <a:latin typeface="Arial"/>
                <a:ea typeface="Arial"/>
                <a:cs typeface="Arial"/>
                <a:sym typeface="Arial"/>
              </a:rPr>
              <a:t>smallest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10"/>
          <p:cNvSpPr txBox="1"/>
          <p:nvPr/>
        </p:nvSpPr>
        <p:spPr>
          <a:xfrm>
            <a:off x="540000" y="1800000"/>
            <a:ext cx="30600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MRT(r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 -6/1 = -6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MRT(r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 -5/1 = -5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MRT(r</a:t>
            </a:r>
            <a:r>
              <a:rPr b="1" baseline="-25000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 -3/1 = -3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10"/>
          <p:cNvSpPr txBox="1"/>
          <p:nvPr/>
        </p:nvSpPr>
        <p:spPr>
          <a:xfrm>
            <a:off x="180000" y="3240000"/>
            <a:ext cx="3419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has the smallest MRT, so it should leave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1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8" name="Google Shape;1018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11"/>
          <p:cNvSpPr txBox="1"/>
          <p:nvPr/>
        </p:nvSpPr>
        <p:spPr>
          <a:xfrm>
            <a:off x="180000" y="2642400"/>
            <a:ext cx="270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enters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0" name="Google Shape;1020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4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111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11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11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11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11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11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11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11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9" name="Google Shape;1029;p111"/>
          <p:cNvCxnSpPr>
            <a:stCxn id="1025" idx="4"/>
            <a:endCxn id="1027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30" name="Google Shape;1030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4000" y="1743120"/>
            <a:ext cx="3246480" cy="11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11"/>
          <p:cNvSpPr txBox="1"/>
          <p:nvPr/>
        </p:nvSpPr>
        <p:spPr>
          <a:xfrm>
            <a:off x="180360" y="1800000"/>
            <a:ext cx="3419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has the smallest MRT, so it should leave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11"/>
          <p:cNvSpPr/>
          <p:nvPr/>
        </p:nvSpPr>
        <p:spPr>
          <a:xfrm>
            <a:off x="1695240" y="68151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11"/>
          <p:cNvSpPr txBox="1"/>
          <p:nvPr/>
        </p:nvSpPr>
        <p:spPr>
          <a:xfrm>
            <a:off x="1116000" y="694764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4" name="Google Shape;1034;p111"/>
          <p:cNvCxnSpPr>
            <a:stCxn id="1021" idx="4"/>
            <a:endCxn id="1032" idx="0"/>
          </p:cNvCxnSpPr>
          <p:nvPr/>
        </p:nvCxnSpPr>
        <p:spPr>
          <a:xfrm>
            <a:off x="1752420" y="5601120"/>
            <a:ext cx="600" cy="12141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5" name="Google Shape;1035;p111"/>
          <p:cNvSpPr txBox="1"/>
          <p:nvPr/>
        </p:nvSpPr>
        <p:spPr>
          <a:xfrm>
            <a:off x="180720" y="3132000"/>
            <a:ext cx="3419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has left,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is being played by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must enter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6" name="Google Shape;1036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4360" y="158616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111"/>
          <p:cNvSpPr txBox="1"/>
          <p:nvPr/>
        </p:nvSpPr>
        <p:spPr>
          <a:xfrm>
            <a:off x="7344000" y="19396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11"/>
          <p:cNvSpPr txBox="1"/>
          <p:nvPr/>
        </p:nvSpPr>
        <p:spPr>
          <a:xfrm>
            <a:off x="9144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11"/>
          <p:cNvSpPr txBox="1"/>
          <p:nvPr/>
        </p:nvSpPr>
        <p:spPr>
          <a:xfrm>
            <a:off x="8136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11"/>
          <p:cNvSpPr txBox="1"/>
          <p:nvPr/>
        </p:nvSpPr>
        <p:spPr>
          <a:xfrm>
            <a:off x="7344000" y="2624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7344000" y="3416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1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The Lemke-Howson algorithm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7" name="Google Shape;1047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360" y="1800000"/>
            <a:ext cx="4121999" cy="196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000" y="3093840"/>
            <a:ext cx="4320001" cy="81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12"/>
          <p:cNvSpPr/>
          <p:nvPr/>
        </p:nvSpPr>
        <p:spPr>
          <a:xfrm>
            <a:off x="169452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12"/>
          <p:cNvSpPr txBox="1"/>
          <p:nvPr/>
        </p:nvSpPr>
        <p:spPr>
          <a:xfrm>
            <a:off x="9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112"/>
          <p:cNvSpPr txBox="1"/>
          <p:nvPr/>
        </p:nvSpPr>
        <p:spPr>
          <a:xfrm>
            <a:off x="5400000" y="4320000"/>
            <a:ext cx="540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12"/>
          <p:cNvSpPr txBox="1"/>
          <p:nvPr/>
        </p:nvSpPr>
        <p:spPr>
          <a:xfrm>
            <a:off x="1080000" y="504000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5798880" y="5483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12"/>
          <p:cNvSpPr txBox="1"/>
          <p:nvPr/>
        </p:nvSpPr>
        <p:spPr>
          <a:xfrm>
            <a:off x="5328000" y="507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12"/>
          <p:cNvSpPr/>
          <p:nvPr/>
        </p:nvSpPr>
        <p:spPr>
          <a:xfrm>
            <a:off x="579924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12"/>
          <p:cNvSpPr txBox="1"/>
          <p:nvPr/>
        </p:nvSpPr>
        <p:spPr>
          <a:xfrm>
            <a:off x="5328000" y="6948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7" name="Google Shape;1057;p112"/>
          <p:cNvCxnSpPr>
            <a:stCxn id="1053" idx="4"/>
            <a:endCxn id="1055" idx="0"/>
          </p:cNvCxnSpPr>
          <p:nvPr/>
        </p:nvCxnSpPr>
        <p:spPr>
          <a:xfrm>
            <a:off x="5856780" y="5601120"/>
            <a:ext cx="300" cy="12144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58" name="Google Shape;1058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2000" y="1743120"/>
            <a:ext cx="3246480" cy="11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112"/>
          <p:cNvSpPr/>
          <p:nvPr/>
        </p:nvSpPr>
        <p:spPr>
          <a:xfrm>
            <a:off x="1695240" y="681516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12"/>
          <p:cNvSpPr txBox="1"/>
          <p:nvPr/>
        </p:nvSpPr>
        <p:spPr>
          <a:xfrm>
            <a:off x="1116000" y="6947640"/>
            <a:ext cx="1620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1" name="Google Shape;1061;p112"/>
          <p:cNvCxnSpPr>
            <a:stCxn id="1049" idx="4"/>
            <a:endCxn id="1059" idx="0"/>
          </p:cNvCxnSpPr>
          <p:nvPr/>
        </p:nvCxnSpPr>
        <p:spPr>
          <a:xfrm>
            <a:off x="1752420" y="5601120"/>
            <a:ext cx="600" cy="121410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2" name="Google Shape;1062;p112"/>
          <p:cNvSpPr txBox="1"/>
          <p:nvPr/>
        </p:nvSpPr>
        <p:spPr>
          <a:xfrm>
            <a:off x="180720" y="1728000"/>
            <a:ext cx="3419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has left,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is being played by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, so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must enter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181080" y="2808000"/>
            <a:ext cx="32388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appears in only one equation, so 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leaves the basis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12"/>
          <p:cNvSpPr/>
          <p:nvPr/>
        </p:nvSpPr>
        <p:spPr>
          <a:xfrm>
            <a:off x="7311600" y="6815520"/>
            <a:ext cx="115800" cy="11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5" name="Google Shape;1065;p112"/>
          <p:cNvCxnSpPr>
            <a:stCxn id="1055" idx="6"/>
            <a:endCxn id="1064" idx="2"/>
          </p:cNvCxnSpPr>
          <p:nvPr/>
        </p:nvCxnSpPr>
        <p:spPr>
          <a:xfrm>
            <a:off x="5915040" y="6874320"/>
            <a:ext cx="1396500" cy="0"/>
          </a:xfrm>
          <a:prstGeom prst="straightConnector1">
            <a:avLst/>
          </a:pr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6" name="Google Shape;1066;p112"/>
          <p:cNvSpPr txBox="1"/>
          <p:nvPr/>
        </p:nvSpPr>
        <p:spPr>
          <a:xfrm>
            <a:off x="7488000" y="6696000"/>
            <a:ext cx="11520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30000" i="1" lang="en-US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7" name="Google Shape;1067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4360" y="1586160"/>
            <a:ext cx="2132999" cy="25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112"/>
          <p:cNvSpPr txBox="1"/>
          <p:nvPr/>
        </p:nvSpPr>
        <p:spPr>
          <a:xfrm>
            <a:off x="7344000" y="193968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12"/>
          <p:cNvSpPr txBox="1"/>
          <p:nvPr/>
        </p:nvSpPr>
        <p:spPr>
          <a:xfrm>
            <a:off x="9144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12"/>
          <p:cNvSpPr txBox="1"/>
          <p:nvPr/>
        </p:nvSpPr>
        <p:spPr>
          <a:xfrm>
            <a:off x="8136000" y="133272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s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12"/>
          <p:cNvSpPr txBox="1"/>
          <p:nvPr/>
        </p:nvSpPr>
        <p:spPr>
          <a:xfrm>
            <a:off x="7344000" y="262404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7344000" y="3416400"/>
            <a:ext cx="9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', r</a:t>
            </a:r>
            <a:r>
              <a:rPr b="0" baseline="-25000" lang="en-US" sz="18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12"/>
          <p:cNvSpPr/>
          <p:nvPr/>
        </p:nvSpPr>
        <p:spPr>
          <a:xfrm>
            <a:off x="4500000" y="3060000"/>
            <a:ext cx="720000" cy="504000"/>
          </a:xfrm>
          <a:prstGeom prst="rect">
            <a:avLst/>
          </a:pr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4" name="Google Shape;1074;p1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16000" y="3024000"/>
            <a:ext cx="4372920" cy="8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