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7559675" cx="10080625"/>
  <p:notesSz cx="7559675" cy="10691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2BF7BFD-2F84-41E5-AD7A-9C7C76A773A4}">
  <a:tblStyle styleId="{82BF7BFD-2F84-41E5-AD7A-9C7C76A773A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3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3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3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3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4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0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40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1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41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2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6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260175" y="801875"/>
            <a:ext cx="5040025" cy="4009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1"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2"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x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Relationship Id="rId8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www.gambit-project.org/" TargetMode="External"/><Relationship Id="rId4" Type="http://schemas.openxmlformats.org/officeDocument/2006/relationships/hyperlink" Target="http://gamut.stanford.edu/" TargetMode="External"/><Relationship Id="rId5" Type="http://schemas.openxmlformats.org/officeDocument/2006/relationships/hyperlink" Target="https://nashpy.readthedocs.io/en/stabl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Computing Solution Concepts of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Normal-Form Games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Identifying dominated strategies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Computational uses for identifying dominated strategies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Computational complexity of this process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Identifying dominated strategies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4"/>
          <p:cNvSpPr txBox="1"/>
          <p:nvPr/>
        </p:nvSpPr>
        <p:spPr>
          <a:xfrm>
            <a:off x="504000" y="1769040"/>
            <a:ext cx="9071640" cy="5235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Iterated removal of </a:t>
            </a:r>
            <a:r>
              <a:rPr b="1" lang="zxx" sz="3200" u="sng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strictly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dominated strategies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The same set of strategies will be identified regardless of the elimination order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All Nash equilibria of the original game will be contained in this set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Can be used to narrow down the set of strategies to consider before attempting to identify a sample Nash equilibrium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In the worst case this procedure will have no effect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In practice, it can make a big difference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Identifying dominated strategies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504000" y="1769040"/>
            <a:ext cx="9071640" cy="581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65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40"/>
              <a:buFont typeface="Noto Sans Symbols"/>
              <a:buChar char="●"/>
            </a:pPr>
            <a:r>
              <a:rPr b="0" lang="zxx" sz="3100" strike="noStrike">
                <a:latin typeface="Arial"/>
                <a:ea typeface="Arial"/>
                <a:cs typeface="Arial"/>
                <a:sym typeface="Arial"/>
              </a:rPr>
              <a:t>Iterated removal of </a:t>
            </a:r>
            <a:r>
              <a:rPr b="1" lang="zxx" sz="3100" u="sng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weakly</a:t>
            </a:r>
            <a:r>
              <a:rPr b="0" lang="zxx" sz="3100" strike="noStrike">
                <a:latin typeface="Arial"/>
                <a:ea typeface="Arial"/>
                <a:cs typeface="Arial"/>
                <a:sym typeface="Arial"/>
              </a:rPr>
              <a:t> dominated strategies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  <a:p>
            <a:pPr indent="-31765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60"/>
              <a:buFont typeface="Noto Sans Symbols"/>
              <a:buChar char="●"/>
            </a:pPr>
            <a:r>
              <a:rPr b="0" i="0" lang="zxx" sz="2700" u="none" cap="none" strike="noStrike">
                <a:latin typeface="Arial"/>
                <a:ea typeface="Arial"/>
                <a:cs typeface="Arial"/>
                <a:sym typeface="Arial"/>
              </a:rPr>
              <a:t>The elimination order does make a difference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164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−"/>
            </a:pPr>
            <a:r>
              <a:rPr b="0" i="0" lang="zxx" sz="2300" u="none" cap="none" strike="noStrike">
                <a:latin typeface="Arial"/>
                <a:ea typeface="Arial"/>
                <a:cs typeface="Arial"/>
                <a:sym typeface="Arial"/>
              </a:rPr>
              <a:t>the set of strategies that survive iterated removal can differ depending on the order in which dominated strategies are removed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164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Noto Sans Symbols"/>
              <a:buChar char="−"/>
            </a:pPr>
            <a:r>
              <a:rPr b="0" i="0" lang="zxx" sz="2300" u="none" cap="none" strike="noStrike">
                <a:latin typeface="Arial"/>
                <a:ea typeface="Arial"/>
                <a:cs typeface="Arial"/>
                <a:sym typeface="Arial"/>
              </a:rPr>
              <a:t>Removing weakly dominated strategies can eliminate some equilibria of the original game</a:t>
            </a:r>
            <a:endParaRPr b="0" i="0" sz="23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650" lvl="1" marL="864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160"/>
              <a:buFont typeface="Noto Sans Symbols"/>
              <a:buChar char="●"/>
            </a:pPr>
            <a:r>
              <a:rPr b="0" i="0" lang="zxx" sz="2700" u="none" cap="none" strike="noStrike">
                <a:latin typeface="Arial"/>
                <a:ea typeface="Arial"/>
                <a:cs typeface="Arial"/>
                <a:sym typeface="Arial"/>
              </a:rPr>
              <a:t>No new equilibria are ever created by this elimination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65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60"/>
              <a:buFont typeface="Noto Sans Symbols"/>
              <a:buChar char="●"/>
            </a:pPr>
            <a:r>
              <a:rPr b="0" i="0" lang="zxx" sz="2700" u="none" cap="none" strike="noStrike">
                <a:latin typeface="Arial"/>
                <a:ea typeface="Arial"/>
                <a:cs typeface="Arial"/>
                <a:sym typeface="Arial"/>
              </a:rPr>
              <a:t>Since every game has at least one equilibrium, at least one of the original equilibria always survives 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1765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60"/>
              <a:buFont typeface="Noto Sans Symbols"/>
              <a:buChar char="●"/>
            </a:pPr>
            <a:r>
              <a:rPr b="0" i="0" lang="zxx" sz="2700" u="none" cap="none" strike="noStrike">
                <a:latin typeface="Arial"/>
                <a:ea typeface="Arial"/>
                <a:cs typeface="Arial"/>
                <a:sym typeface="Arial"/>
              </a:rPr>
              <a:t>Will often produce a smaller game</a:t>
            </a:r>
            <a:endParaRPr b="0" i="0" sz="27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Identifying dominated strategies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Algorithm for determining whether 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zxx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lang="zxx" sz="3200" strike="noStrike">
                <a:latin typeface="Arial"/>
                <a:ea typeface="Arial"/>
                <a:cs typeface="Arial"/>
                <a:sym typeface="Arial"/>
              </a:rPr>
              <a:t>strictly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dominated by any </a:t>
            </a:r>
            <a:r>
              <a:rPr b="0" lang="zxx" sz="3200" u="sng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pure strategy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3293640"/>
            <a:ext cx="9000000" cy="3294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Identifying dominated strategies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7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How to change this algorithm to determine whether 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zxx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1" lang="zxx" sz="3200" strike="noStrike">
                <a:latin typeface="Arial"/>
                <a:ea typeface="Arial"/>
                <a:cs typeface="Arial"/>
                <a:sym typeface="Arial"/>
              </a:rPr>
              <a:t>weakly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dominated by any </a:t>
            </a:r>
            <a:r>
              <a:rPr b="0" lang="zxx" sz="3200" u="sng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pure strategy?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0000" y="3581640"/>
            <a:ext cx="9000000" cy="329436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7"/>
          <p:cNvSpPr/>
          <p:nvPr/>
        </p:nvSpPr>
        <p:spPr>
          <a:xfrm>
            <a:off x="3096000" y="4680000"/>
            <a:ext cx="360000" cy="36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zxx" sz="22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5580000" y="4963800"/>
            <a:ext cx="3600000" cy="725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xx" sz="2000" strike="noStrike">
                <a:latin typeface="Arial"/>
                <a:ea typeface="Arial"/>
                <a:cs typeface="Arial"/>
                <a:sym typeface="Arial"/>
              </a:rPr>
              <a:t>else if</a:t>
            </a:r>
            <a:r>
              <a:rPr b="0" lang="zxx" sz="20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zxx" sz="2000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baseline="-25000" i="1" lang="zxx" sz="20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zxx" sz="2000" strike="noStrike">
                <a:latin typeface="Arial"/>
                <a:ea typeface="Arial"/>
                <a:cs typeface="Arial"/>
                <a:sym typeface="Arial"/>
              </a:rPr>
              <a:t>(s</a:t>
            </a:r>
            <a:r>
              <a:rPr b="0" baseline="-25000" i="1" lang="zxx" sz="20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zxx" sz="2000" strike="noStrike">
                <a:latin typeface="Arial"/>
                <a:ea typeface="Arial"/>
                <a:cs typeface="Arial"/>
                <a:sym typeface="Arial"/>
              </a:rPr>
              <a:t>,a</a:t>
            </a:r>
            <a:r>
              <a:rPr b="0" baseline="-25000" i="1" lang="zxx" sz="2000" strike="noStrike">
                <a:latin typeface="Arial"/>
                <a:ea typeface="Arial"/>
                <a:cs typeface="Arial"/>
                <a:sym typeface="Arial"/>
              </a:rPr>
              <a:t>-i</a:t>
            </a:r>
            <a:r>
              <a:rPr b="0" i="1" lang="zxx" sz="2000" strike="noStrike">
                <a:latin typeface="Arial"/>
                <a:ea typeface="Arial"/>
                <a:cs typeface="Arial"/>
                <a:sym typeface="Arial"/>
              </a:rPr>
              <a:t>) &lt; u</a:t>
            </a:r>
            <a:r>
              <a:rPr b="0" baseline="-25000" i="1" lang="zxx" sz="20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zxx" sz="2000" strike="noStrike">
                <a:latin typeface="Arial"/>
                <a:ea typeface="Arial"/>
                <a:cs typeface="Arial"/>
                <a:sym typeface="Arial"/>
              </a:rPr>
              <a:t>(a</a:t>
            </a:r>
            <a:r>
              <a:rPr b="0" baseline="-25000" i="1" lang="zxx" sz="20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1" lang="zxx" sz="2000" strike="noStrike">
                <a:latin typeface="Arial"/>
                <a:ea typeface="Arial"/>
                <a:cs typeface="Arial"/>
                <a:sym typeface="Arial"/>
              </a:rPr>
              <a:t>,a</a:t>
            </a:r>
            <a:r>
              <a:rPr b="0" baseline="-25000" i="1" lang="zxx" sz="2000" strike="noStrike">
                <a:latin typeface="Arial"/>
                <a:ea typeface="Arial"/>
                <a:cs typeface="Arial"/>
                <a:sym typeface="Arial"/>
              </a:rPr>
              <a:t>-i</a:t>
            </a:r>
            <a:r>
              <a:rPr b="0" i="1" lang="zxx" sz="2000" strike="noStrike">
                <a:latin typeface="Arial"/>
                <a:ea typeface="Arial"/>
                <a:cs typeface="Arial"/>
                <a:sym typeface="Arial"/>
              </a:rPr>
              <a:t>)</a:t>
            </a:r>
            <a:r>
              <a:rPr b="0" lang="zxx" sz="20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zxx" sz="2000" strike="noStrike">
                <a:latin typeface="Arial"/>
                <a:ea typeface="Arial"/>
                <a:cs typeface="Arial"/>
                <a:sym typeface="Arial"/>
              </a:rPr>
              <a:t>then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2000" strike="noStrike"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1" lang="zxx" sz="2000" strike="noStrike">
                <a:latin typeface="Arial"/>
                <a:ea typeface="Arial"/>
                <a:cs typeface="Arial"/>
                <a:sym typeface="Arial"/>
              </a:rPr>
              <a:t>flag ←  true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1980000" y="5278100"/>
            <a:ext cx="3600010" cy="482249"/>
          </a:xfrm>
          <a:custGeom>
            <a:rect b="b" l="l" r="r" t="t"/>
            <a:pathLst>
              <a:path extrusionOk="0" h="1001" w="10001">
                <a:moveTo>
                  <a:pt x="10000" y="0"/>
                </a:moveTo>
                <a:lnTo>
                  <a:pt x="0" y="1000"/>
                </a:lnTo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155" name="Google Shape;155;p27"/>
          <p:cNvSpPr/>
          <p:nvPr/>
        </p:nvSpPr>
        <p:spPr>
          <a:xfrm>
            <a:off x="3060000" y="5796000"/>
            <a:ext cx="2838300" cy="36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xx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i="1" lang="zxx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flag = </a:t>
            </a:r>
            <a:r>
              <a:rPr b="1" lang="zxx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r>
              <a:rPr b="0" i="1" lang="zxx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zxx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7"/>
          <p:cNvSpPr/>
          <p:nvPr/>
        </p:nvSpPr>
        <p:spPr>
          <a:xfrm>
            <a:off x="2772000" y="3924000"/>
            <a:ext cx="2340000" cy="360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xx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1" lang="zxx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flag = </a:t>
            </a:r>
            <a:r>
              <a:rPr b="1" lang="zxx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Identifying dominated strategies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For all of the definitions of domination, the complexity of the procedure is 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O(|A|)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, linear in the size of the normal-form game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Domination by a mixed strategy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504000" y="1769040"/>
            <a:ext cx="9071640" cy="444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We cannot use the previous simple algorithm to test whether a given strategy 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zxx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is dominated by a mixed strategy because these strategies </a:t>
            </a:r>
            <a:r>
              <a:rPr b="1" lang="zxx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cannot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be </a:t>
            </a:r>
            <a:r>
              <a:rPr b="0" lang="zxx" sz="3200" u="sng" strike="noStrike">
                <a:latin typeface="Arial"/>
                <a:ea typeface="Arial"/>
                <a:cs typeface="Arial"/>
                <a:sym typeface="Arial"/>
              </a:rPr>
              <a:t>enumerated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However, it turns out that we can still answer the question in </a:t>
            </a:r>
            <a:r>
              <a:rPr b="0" lang="zxx" sz="3200" u="sng" strike="noStrike">
                <a:latin typeface="Arial"/>
                <a:ea typeface="Arial"/>
                <a:cs typeface="Arial"/>
                <a:sym typeface="Arial"/>
              </a:rPr>
              <a:t>polynomial time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by solving a </a:t>
            </a:r>
            <a:r>
              <a:rPr b="1" lang="zxx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linear program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flavor of domination requires a somewhat different linear program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Another solution concept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Reminder: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Google Shape;175;p30"/>
          <p:cNvGraphicFramePr/>
          <p:nvPr/>
        </p:nvGraphicFramePr>
        <p:xfrm>
          <a:off x="2029320" y="2775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{82BF7BFD-2F84-41E5-AD7A-9C7C76A773A4}</a:tableStyleId>
              </a:tblPr>
              <a:tblGrid>
                <a:gridCol w="1544400"/>
                <a:gridCol w="1544400"/>
                <a:gridCol w="1544400"/>
              </a:tblGrid>
              <a:tr h="1079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107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3,1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0,3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079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1,5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1,1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66"/>
                    </a:solidFill>
                  </a:tcPr>
                </a:tc>
              </a:tr>
              <a:tr h="10807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0,½ 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4,2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76" name="Google Shape;176;p30"/>
          <p:cNvSpPr txBox="1"/>
          <p:nvPr/>
        </p:nvSpPr>
        <p:spPr>
          <a:xfrm>
            <a:off x="7200000" y="3420000"/>
            <a:ext cx="2880000" cy="9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2600" strike="noStrike">
                <a:latin typeface="Arial"/>
                <a:ea typeface="Arial"/>
                <a:cs typeface="Arial"/>
                <a:sym typeface="Arial"/>
              </a:rPr>
              <a:t>Why is the action dominated?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30"/>
          <p:cNvCxnSpPr/>
          <p:nvPr/>
        </p:nvCxnSpPr>
        <p:spPr>
          <a:xfrm flipH="1">
            <a:off x="6840000" y="4500000"/>
            <a:ext cx="1080000" cy="900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Domination by a mixed strategy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1"/>
          <p:cNvSpPr txBox="1"/>
          <p:nvPr/>
        </p:nvSpPr>
        <p:spPr>
          <a:xfrm>
            <a:off x="504000" y="1769048"/>
            <a:ext cx="9071700" cy="39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zxx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Q: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What does this </a:t>
            </a:r>
            <a:r>
              <a:rPr b="0" lang="zxx" sz="3200" u="sng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feasibility program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give us for a given strategy 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zxx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9720" y="2952720"/>
            <a:ext cx="7984440" cy="25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1"/>
          <p:cNvSpPr txBox="1"/>
          <p:nvPr/>
        </p:nvSpPr>
        <p:spPr>
          <a:xfrm>
            <a:off x="504000" y="5849125"/>
            <a:ext cx="7317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999" lvl="0" marL="431999" rtl="0" algn="l">
              <a:spcBef>
                <a:spcPts val="1417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●"/>
            </a:pPr>
            <a:r>
              <a:rPr b="1" lang="zxx" sz="3200">
                <a:solidFill>
                  <a:srgbClr val="FF0000"/>
                </a:solidFill>
              </a:rPr>
              <a:t>A:</a:t>
            </a:r>
            <a:r>
              <a:rPr lang="zxx" sz="3200">
                <a:solidFill>
                  <a:schemeClr val="dk1"/>
                </a:solidFill>
              </a:rPr>
              <a:t> Very weakly dominance!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Domination by a mixed strategy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504000" y="1769040"/>
            <a:ext cx="9071640" cy="4668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Matlab code: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zxx" sz="2000" strike="noStrike">
                <a:latin typeface="Courier New"/>
                <a:ea typeface="Courier New"/>
                <a:cs typeface="Courier New"/>
                <a:sym typeface="Courier New"/>
              </a:rPr>
              <a:t>A = [-3 0; 0 -4]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zxx" sz="2000" strike="noStrike">
                <a:latin typeface="Courier New"/>
                <a:ea typeface="Courier New"/>
                <a:cs typeface="Courier New"/>
                <a:sym typeface="Courier New"/>
              </a:rPr>
              <a:t>b = [-1 -1];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zxx" sz="2000" strike="noStrike">
                <a:latin typeface="Courier New"/>
                <a:ea typeface="Courier New"/>
                <a:cs typeface="Courier New"/>
                <a:sym typeface="Courier New"/>
              </a:rPr>
              <a:t>Aeq = [1 1];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zxx" sz="2000" strike="noStrike">
                <a:latin typeface="Courier New"/>
                <a:ea typeface="Courier New"/>
                <a:cs typeface="Courier New"/>
                <a:sym typeface="Courier New"/>
              </a:rPr>
              <a:t>beq = 1;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zxx" sz="2000" strike="noStrike">
                <a:latin typeface="Courier New"/>
                <a:ea typeface="Courier New"/>
                <a:cs typeface="Courier New"/>
                <a:sym typeface="Courier New"/>
              </a:rPr>
              <a:t>lb = [0 0];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zxx" sz="2000" strike="noStrike">
                <a:latin typeface="Courier New"/>
                <a:ea typeface="Courier New"/>
                <a:cs typeface="Courier New"/>
                <a:sym typeface="Courier New"/>
              </a:rPr>
              <a:t>f = [];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zxx" sz="2000" strike="noStrike">
                <a:latin typeface="Courier New"/>
                <a:ea typeface="Courier New"/>
                <a:cs typeface="Courier New"/>
                <a:sym typeface="Courier New"/>
              </a:rPr>
              <a:t>z = linprog(f,A,b,Aeq,beq,lb)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zxx" sz="20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 = 0.3349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lang="zxx" sz="20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lang="zxx" sz="20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0.6651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5560" y="1800000"/>
            <a:ext cx="5644440" cy="17877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3" name="Google Shape;193;p32"/>
          <p:cNvGraphicFramePr/>
          <p:nvPr/>
        </p:nvGraphicFramePr>
        <p:xfrm>
          <a:off x="6377040" y="4001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{82BF7BFD-2F84-41E5-AD7A-9C7C76A773A4}</a:tableStyleId>
              </a:tblPr>
              <a:tblGrid>
                <a:gridCol w="840950"/>
                <a:gridCol w="840950"/>
                <a:gridCol w="841325"/>
              </a:tblGrid>
              <a:tr h="6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6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3,1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0,3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1,5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1,1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66"/>
                    </a:solidFill>
                  </a:tcPr>
                </a:tc>
              </a:tr>
              <a:tr h="6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0,½ 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4,2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4400" u="none" cap="none" strike="noStrike">
                <a:latin typeface="Arial"/>
                <a:ea typeface="Arial"/>
                <a:cs typeface="Arial"/>
                <a:sym typeface="Arial"/>
              </a:rPr>
              <a:t>NE in n-player, general-sum games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Can no longer be represented even as an LCP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Impractical to solve exactly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Unclear how to best formulate the problem as input to an algorithm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Domination by a mixed strategy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33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Then, let us consider </a:t>
            </a:r>
            <a:r>
              <a:rPr b="0" lang="zxx" sz="3200" u="sng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strict domination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by a mixed strategy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This would seem to have the following straightforward LP formulation (indeed, a mere feasibility program)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0" y="4740480"/>
            <a:ext cx="7740000" cy="2459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Domination by a mixed strategy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The problem is that the constraints in linear programs must be weak inequalities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0000" y="3300480"/>
            <a:ext cx="7740000" cy="245952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34"/>
          <p:cNvSpPr/>
          <p:nvPr/>
        </p:nvSpPr>
        <p:spPr>
          <a:xfrm>
            <a:off x="3672000" y="3420000"/>
            <a:ext cx="540000" cy="540000"/>
          </a:xfrm>
          <a:prstGeom prst="ellipse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/>
          <p:nvPr/>
        </p:nvSpPr>
        <p:spPr>
          <a:xfrm>
            <a:off x="4140000" y="3960000"/>
            <a:ext cx="1440360" cy="1260360"/>
          </a:xfrm>
          <a:custGeom>
            <a:rect b="b" l="l" r="r" t="t"/>
            <a:pathLst>
              <a:path extrusionOk="0" h="3501" w="4001">
                <a:moveTo>
                  <a:pt x="4000" y="3500"/>
                </a:moveTo>
                <a:lnTo>
                  <a:pt x="0" y="0"/>
                </a:lnTo>
              </a:path>
            </a:pathLst>
          </a:cu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10" name="Google Shape;210;p34"/>
          <p:cNvSpPr txBox="1"/>
          <p:nvPr/>
        </p:nvSpPr>
        <p:spPr>
          <a:xfrm>
            <a:off x="4320000" y="5358600"/>
            <a:ext cx="3240000" cy="402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cannot be written in LPs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Domination by a mixed strategy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Instead, we must use the LP that follows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00" y="3410640"/>
            <a:ext cx="8267760" cy="2349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Domination by a mixed strategy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6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This LP simulates the strict inequality of constraint through the objective function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4" name="Google Shape;22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600" y="2880000"/>
            <a:ext cx="7601400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6"/>
          <p:cNvSpPr txBox="1"/>
          <p:nvPr/>
        </p:nvSpPr>
        <p:spPr>
          <a:xfrm>
            <a:off x="5220000" y="5400000"/>
            <a:ext cx="3960000" cy="1290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2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 the optimal solution, the </a:t>
            </a:r>
            <a:r>
              <a:rPr b="1" i="1" lang="zxx" sz="2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zxx" sz="2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lang="zxx" sz="2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’s may be smaller or greater to </a:t>
            </a:r>
            <a:r>
              <a:rPr b="1" i="1" lang="zxx" sz="2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6"/>
          <p:cNvSpPr txBox="1"/>
          <p:nvPr/>
        </p:nvSpPr>
        <p:spPr>
          <a:xfrm>
            <a:off x="900000" y="5368320"/>
            <a:ext cx="3240000" cy="1651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2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no constraints restrict the </a:t>
            </a:r>
            <a:r>
              <a:rPr b="1" i="1" lang="zxx" sz="2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zxx" sz="2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lang="zxx" sz="26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’s from above: this LP will always be feasible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Domination by a mixed strategy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zxx" sz="2600" strike="noStrike">
                <a:latin typeface="Arial"/>
                <a:ea typeface="Arial"/>
                <a:cs typeface="Arial"/>
                <a:sym typeface="Arial"/>
              </a:rPr>
              <a:t>A strictly dominating mixed strategy therefore exists </a:t>
            </a:r>
            <a:r>
              <a:rPr b="1" lang="zxx" sz="2600" u="sng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iff</a:t>
            </a:r>
            <a:r>
              <a:rPr b="0" lang="zxx" sz="2600" strike="noStrike">
                <a:latin typeface="Arial"/>
                <a:ea typeface="Arial"/>
                <a:cs typeface="Arial"/>
                <a:sym typeface="Arial"/>
              </a:rPr>
              <a:t> the optimal solution to the LP has objective function </a:t>
            </a:r>
            <a:r>
              <a:rPr b="1" i="1" lang="zxx" sz="2600" strike="noStrike">
                <a:latin typeface="Arial"/>
                <a:ea typeface="Arial"/>
                <a:cs typeface="Arial"/>
                <a:sym typeface="Arial"/>
              </a:rPr>
              <a:t>&lt; 1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zxx" sz="2600" strike="noStrike">
                <a:latin typeface="Arial"/>
                <a:ea typeface="Arial"/>
                <a:cs typeface="Arial"/>
                <a:sym typeface="Arial"/>
              </a:rPr>
              <a:t>In this case, we can add a positive amount to each </a:t>
            </a:r>
            <a:r>
              <a:rPr b="1" i="1" lang="zxx" sz="2600" strike="noStrik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zxx" sz="2600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lang="zxx" sz="2600" strike="noStrike">
                <a:latin typeface="Arial"/>
                <a:ea typeface="Arial"/>
                <a:cs typeface="Arial"/>
                <a:sym typeface="Arial"/>
              </a:rPr>
              <a:t> in order to cause constraint to hold in its strict version everywhere while achieving the condition </a:t>
            </a:r>
            <a:r>
              <a:rPr b="1" i="1" lang="zxx" sz="2600" strike="noStrike"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="1" baseline="-25000" i="1" lang="zxx" sz="2600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i="1" lang="zxx" sz="2600" strike="noStrik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zxx" sz="2600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i="1" lang="zxx" sz="2600" strike="noStrike">
                <a:latin typeface="Arial"/>
                <a:ea typeface="Arial"/>
                <a:cs typeface="Arial"/>
                <a:sym typeface="Arial"/>
              </a:rPr>
              <a:t> = 1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8600" y="4500000"/>
            <a:ext cx="7601400" cy="21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Domination by a mixed strategy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8"/>
          <p:cNvSpPr txBox="1"/>
          <p:nvPr/>
        </p:nvSpPr>
        <p:spPr>
          <a:xfrm>
            <a:off x="504000" y="1769040"/>
            <a:ext cx="9071640" cy="504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zxx" sz="2600" strike="noStrike">
                <a:latin typeface="Arial"/>
                <a:ea typeface="Arial"/>
                <a:cs typeface="Arial"/>
                <a:sym typeface="Arial"/>
              </a:rPr>
              <a:t>Matlab code: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zxx" sz="2000" strike="noStrike">
                <a:latin typeface="Courier New"/>
                <a:ea typeface="Courier New"/>
                <a:cs typeface="Courier New"/>
                <a:sym typeface="Courier New"/>
              </a:rPr>
              <a:t>A = [-3 0; 0 -4]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zxx" sz="2000" strike="noStrike">
                <a:latin typeface="Courier New"/>
                <a:ea typeface="Courier New"/>
                <a:cs typeface="Courier New"/>
                <a:sym typeface="Courier New"/>
              </a:rPr>
              <a:t>b = [-1 -1];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zxx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Aeq = [];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zxx" sz="2000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beq = [];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zxx" sz="2000" strike="noStrike">
                <a:latin typeface="Courier New"/>
                <a:ea typeface="Courier New"/>
                <a:cs typeface="Courier New"/>
                <a:sym typeface="Courier New"/>
              </a:rPr>
              <a:t>lb = [0 0];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zxx" sz="2000" strike="noStrike">
                <a:latin typeface="Courier New"/>
                <a:ea typeface="Courier New"/>
                <a:cs typeface="Courier New"/>
                <a:sym typeface="Courier New"/>
              </a:rPr>
              <a:t>f = [1 1];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zxx" sz="2000" strike="noStrike">
                <a:latin typeface="Courier New"/>
                <a:ea typeface="Courier New"/>
                <a:cs typeface="Courier New"/>
                <a:sym typeface="Courier New"/>
              </a:rPr>
              <a:t>z = linprog(f,A,b,Aeq,beq,lb)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zxx" sz="20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z =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zxx" sz="20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0.3333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●"/>
            </a:pPr>
            <a:r>
              <a:rPr b="0" lang="zxx" sz="2000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0.2500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0000" y="1620000"/>
            <a:ext cx="6120000" cy="173916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41" name="Google Shape;241;p38"/>
          <p:cNvGraphicFramePr/>
          <p:nvPr/>
        </p:nvGraphicFramePr>
        <p:xfrm>
          <a:off x="6377400" y="4001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{82BF7BFD-2F84-41E5-AD7A-9C7C76A773A4}</a:tableStyleId>
              </a:tblPr>
              <a:tblGrid>
                <a:gridCol w="840950"/>
                <a:gridCol w="840950"/>
                <a:gridCol w="842050"/>
              </a:tblGrid>
              <a:tr h="69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</a:tr>
              <a:tr h="6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U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3,1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0,3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940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1,5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1,1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6666"/>
                    </a:solidFill>
                  </a:tcPr>
                </a:tc>
              </a:tr>
              <a:tr h="6948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0,½ 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2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4,2</a:t>
                      </a:r>
                      <a:endParaRPr b="0"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Domination by a mixed strategy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9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How to identify if strategy 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zxx" sz="32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is weakly dominated by a mixed strategy?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00" y="3240000"/>
            <a:ext cx="8812080" cy="376344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9"/>
          <p:cNvSpPr/>
          <p:nvPr/>
        </p:nvSpPr>
        <p:spPr>
          <a:xfrm>
            <a:off x="9000000" y="2880000"/>
            <a:ext cx="900000" cy="1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9"/>
          <p:cNvSpPr/>
          <p:nvPr/>
        </p:nvSpPr>
        <p:spPr>
          <a:xfrm>
            <a:off x="9000000" y="5868000"/>
            <a:ext cx="900000" cy="1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9"/>
          <p:cNvSpPr/>
          <p:nvPr/>
        </p:nvSpPr>
        <p:spPr>
          <a:xfrm>
            <a:off x="9000000" y="5040000"/>
            <a:ext cx="90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9"/>
          <p:cNvSpPr txBox="1"/>
          <p:nvPr/>
        </p:nvSpPr>
        <p:spPr>
          <a:xfrm>
            <a:off x="5400000" y="6480000"/>
            <a:ext cx="39600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any feasible solution will have a non-negative objective value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9"/>
          <p:cNvSpPr/>
          <p:nvPr/>
        </p:nvSpPr>
        <p:spPr>
          <a:xfrm>
            <a:off x="6701852" y="4460750"/>
            <a:ext cx="461053" cy="2019253"/>
          </a:xfrm>
          <a:custGeom>
            <a:rect b="b" l="l" r="r" t="t"/>
            <a:pathLst>
              <a:path extrusionOk="0" h="3001" w="2501">
                <a:moveTo>
                  <a:pt x="2500" y="3000"/>
                </a:moveTo>
                <a:lnTo>
                  <a:pt x="0" y="0"/>
                </a:lnTo>
              </a:path>
            </a:pathLst>
          </a:cu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54" name="Google Shape;254;p39"/>
          <p:cNvSpPr/>
          <p:nvPr/>
        </p:nvSpPr>
        <p:spPr>
          <a:xfrm>
            <a:off x="2268000" y="3163275"/>
            <a:ext cx="5892300" cy="1158000"/>
          </a:xfrm>
          <a:prstGeom prst="rect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Domination by a mixed strategy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40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lang="zxx" sz="2400" strike="noStrike">
                <a:latin typeface="Arial"/>
                <a:ea typeface="Arial"/>
                <a:cs typeface="Arial"/>
                <a:sym typeface="Arial"/>
              </a:rPr>
              <a:t>If the optimal solution &gt; 0 (not ≥), the mixed strategy given by the </a:t>
            </a:r>
            <a:r>
              <a:rPr b="1" i="1" lang="zxx" sz="2400" strike="noStrik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baseline="-25000" i="1" lang="zxx" sz="2400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lang="zxx" sz="2400" strike="noStrike">
                <a:latin typeface="Arial"/>
                <a:ea typeface="Arial"/>
                <a:cs typeface="Arial"/>
                <a:sym typeface="Arial"/>
              </a:rPr>
              <a:t> ’s achieves strictly positive expected utility for at least one </a:t>
            </a:r>
            <a:r>
              <a:rPr b="1" i="1" lang="zxx" sz="24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zxx" sz="2400" strike="noStrike">
                <a:latin typeface="Arial"/>
                <a:ea typeface="Arial"/>
                <a:cs typeface="Arial"/>
                <a:sym typeface="Arial"/>
              </a:rPr>
              <a:t>−i</a:t>
            </a:r>
            <a:r>
              <a:rPr b="1" i="1" lang="zxx" sz="2400" strike="noStrike">
                <a:latin typeface="Arial"/>
                <a:ea typeface="Arial"/>
                <a:cs typeface="Arial"/>
                <a:sym typeface="Arial"/>
              </a:rPr>
              <a:t> ∈ A</a:t>
            </a:r>
            <a:r>
              <a:rPr b="1" baseline="-25000" i="1" lang="zxx" sz="2400" strike="noStrike">
                <a:latin typeface="Arial"/>
                <a:ea typeface="Arial"/>
                <a:cs typeface="Arial"/>
                <a:sym typeface="Arial"/>
              </a:rPr>
              <a:t>−i</a:t>
            </a:r>
            <a:r>
              <a:rPr b="0" lang="zxx" sz="2400" strike="noStrike">
                <a:latin typeface="Arial"/>
                <a:ea typeface="Arial"/>
                <a:cs typeface="Arial"/>
                <a:sym typeface="Arial"/>
              </a:rPr>
              <a:t>, meaning that </a:t>
            </a:r>
            <a:r>
              <a:rPr b="1" i="1" lang="zxx" sz="24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zxx" sz="24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lang="zxx" sz="2400" strike="noStrike"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lang="zxx" sz="2400" u="sng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weakly dominated</a:t>
            </a:r>
            <a:r>
              <a:rPr b="0" lang="zxx" sz="2400" strike="noStrike">
                <a:latin typeface="Arial"/>
                <a:ea typeface="Arial"/>
                <a:cs typeface="Arial"/>
                <a:sym typeface="Arial"/>
              </a:rPr>
              <a:t> by this mixed strategy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000" y="3492000"/>
            <a:ext cx="8812080" cy="376344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40"/>
          <p:cNvSpPr/>
          <p:nvPr/>
        </p:nvSpPr>
        <p:spPr>
          <a:xfrm>
            <a:off x="9000000" y="3276000"/>
            <a:ext cx="900000" cy="1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0"/>
          <p:cNvSpPr/>
          <p:nvPr/>
        </p:nvSpPr>
        <p:spPr>
          <a:xfrm>
            <a:off x="9000000" y="6120000"/>
            <a:ext cx="900000" cy="108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0"/>
          <p:cNvSpPr/>
          <p:nvPr/>
        </p:nvSpPr>
        <p:spPr>
          <a:xfrm>
            <a:off x="9000000" y="5040000"/>
            <a:ext cx="900000" cy="36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0"/>
          <p:cNvSpPr/>
          <p:nvPr/>
        </p:nvSpPr>
        <p:spPr>
          <a:xfrm>
            <a:off x="9000000" y="5220000"/>
            <a:ext cx="900000" cy="432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Iterated dominance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41"/>
          <p:cNvSpPr txBox="1"/>
          <p:nvPr/>
        </p:nvSpPr>
        <p:spPr>
          <a:xfrm>
            <a:off x="504000" y="1769040"/>
            <a:ext cx="9071640" cy="55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765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40"/>
              <a:buFont typeface="Noto Sans Symbols"/>
              <a:buChar char="●"/>
            </a:pPr>
            <a:r>
              <a:rPr b="0" lang="zxx" sz="3100" strike="noStrike">
                <a:latin typeface="Arial"/>
                <a:ea typeface="Arial"/>
                <a:cs typeface="Arial"/>
                <a:sym typeface="Arial"/>
              </a:rPr>
              <a:t>For all three flavors of domination, it requires only </a:t>
            </a:r>
            <a:r>
              <a:rPr b="0" lang="zxx" sz="31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polynomial time</a:t>
            </a:r>
            <a:r>
              <a:rPr b="0" lang="zxx" sz="3100" strike="noStrike">
                <a:latin typeface="Arial"/>
                <a:ea typeface="Arial"/>
                <a:cs typeface="Arial"/>
                <a:sym typeface="Arial"/>
              </a:rPr>
              <a:t> to iteratively remove dominated strategies until the game has been maximally reduced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  <a:p>
            <a:pPr indent="-31765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340"/>
              <a:buFont typeface="Noto Sans Symbols"/>
              <a:buChar char="●"/>
            </a:pPr>
            <a:r>
              <a:rPr b="0" lang="zxx" sz="3100" strike="noStrike">
                <a:latin typeface="Arial"/>
                <a:ea typeface="Arial"/>
                <a:cs typeface="Arial"/>
                <a:sym typeface="Arial"/>
              </a:rPr>
              <a:t>A single step of this process consists of checking whether every pure strategy of every player is dominated by any other mixed strategy, which requires us to solve at worst </a:t>
            </a:r>
            <a:r>
              <a:rPr b="1" i="1" lang="zxx" sz="3100" strike="noStrike"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="1" baseline="-25000" i="1" lang="zxx" sz="3100" strike="noStrike">
                <a:latin typeface="Arial"/>
                <a:ea typeface="Arial"/>
                <a:cs typeface="Arial"/>
                <a:sym typeface="Arial"/>
              </a:rPr>
              <a:t>i∈N</a:t>
            </a:r>
            <a:r>
              <a:rPr b="1" i="1" lang="zxx" sz="3100" strike="noStrike">
                <a:latin typeface="Arial"/>
                <a:ea typeface="Arial"/>
                <a:cs typeface="Arial"/>
                <a:sym typeface="Arial"/>
              </a:rPr>
              <a:t>|A</a:t>
            </a:r>
            <a:r>
              <a:rPr b="1" baseline="-25000" i="1" lang="zxx" sz="31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3100" strike="noStrike">
                <a:latin typeface="Arial"/>
                <a:ea typeface="Arial"/>
                <a:cs typeface="Arial"/>
                <a:sym typeface="Arial"/>
              </a:rPr>
              <a:t>|</a:t>
            </a:r>
            <a:r>
              <a:rPr b="0" lang="zxx" sz="3100" strike="noStrike">
                <a:latin typeface="Arial"/>
                <a:ea typeface="Arial"/>
                <a:cs typeface="Arial"/>
                <a:sym typeface="Arial"/>
              </a:rPr>
              <a:t> linear programs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  <a:p>
            <a:pPr indent="-31765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340"/>
              <a:buFont typeface="Noto Sans Symbols"/>
              <a:buChar char="●"/>
            </a:pPr>
            <a:r>
              <a:rPr b="0" lang="zxx" sz="3100" strike="noStrike">
                <a:latin typeface="Arial"/>
                <a:ea typeface="Arial"/>
                <a:cs typeface="Arial"/>
                <a:sym typeface="Arial"/>
              </a:rPr>
              <a:t>Each step removes one pure strategy for one player, so there can be at most </a:t>
            </a:r>
            <a:r>
              <a:rPr b="1" i="1" lang="zxx" sz="3100" strike="noStrike">
                <a:latin typeface="Arial"/>
                <a:ea typeface="Arial"/>
                <a:cs typeface="Arial"/>
                <a:sym typeface="Arial"/>
              </a:rPr>
              <a:t>Σ</a:t>
            </a:r>
            <a:r>
              <a:rPr b="1" baseline="-25000" i="1" lang="zxx" sz="3100" strike="noStrike">
                <a:latin typeface="Arial"/>
                <a:ea typeface="Arial"/>
                <a:cs typeface="Arial"/>
                <a:sym typeface="Arial"/>
              </a:rPr>
              <a:t>i∈N</a:t>
            </a:r>
            <a:r>
              <a:rPr b="1" i="1" lang="zxx" sz="3100" strike="noStrike">
                <a:latin typeface="Arial"/>
                <a:ea typeface="Arial"/>
                <a:cs typeface="Arial"/>
                <a:sym typeface="Arial"/>
              </a:rPr>
              <a:t>(|A</a:t>
            </a:r>
            <a:r>
              <a:rPr b="1" baseline="-25000" i="1" lang="zxx" sz="3100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3100" strike="noStrike">
                <a:latin typeface="Arial"/>
                <a:ea typeface="Arial"/>
                <a:cs typeface="Arial"/>
                <a:sym typeface="Arial"/>
              </a:rPr>
              <a:t>|-1) </a:t>
            </a:r>
            <a:r>
              <a:rPr b="0" lang="zxx" sz="3100" strike="noStrike">
                <a:latin typeface="Arial"/>
                <a:ea typeface="Arial"/>
                <a:cs typeface="Arial"/>
                <a:sym typeface="Arial"/>
              </a:rPr>
              <a:t>steps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Iterated dominance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42"/>
          <p:cNvSpPr txBox="1"/>
          <p:nvPr/>
        </p:nvSpPr>
        <p:spPr>
          <a:xfrm>
            <a:off x="504000" y="1769040"/>
            <a:ext cx="9071640" cy="5162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Some forms of dominance can produce different reduced games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Some computational questions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zxx" sz="2400" u="none" cap="none" strike="noStrike">
                <a:latin typeface="Arial"/>
                <a:ea typeface="Arial"/>
                <a:cs typeface="Arial"/>
                <a:sym typeface="Arial"/>
              </a:rPr>
              <a:t>Strategy elimination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) Does there exist some elimination path under which the strategy 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1" lang="zxx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 is eliminated?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zxx" sz="2400" u="none" cap="none" strike="noStrike">
                <a:latin typeface="Arial"/>
                <a:ea typeface="Arial"/>
                <a:cs typeface="Arial"/>
                <a:sym typeface="Arial"/>
              </a:rPr>
              <a:t>Reduction identity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) Given action subsets 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zxx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′ ⊆ A</a:t>
            </a:r>
            <a:r>
              <a:rPr b="1" baseline="-25000" i="1" lang="zxx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 for each player 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, does there exist a maximally reduced game where each player 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 has the actions 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zxx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′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zxx" sz="2400" u="none" cap="none" strike="noStrike">
                <a:latin typeface="Arial"/>
                <a:ea typeface="Arial"/>
                <a:cs typeface="Arial"/>
                <a:sym typeface="Arial"/>
              </a:rPr>
              <a:t>Reduction size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) Given constants 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-25000" i="1" lang="zxx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 for each player 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, does there exist a maximally reduced game where each player 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 has exactly </a:t>
            </a:r>
            <a:r>
              <a:rPr b="1" i="1" lang="zxx" sz="2400" u="none" cap="none" strike="noStrike"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1" baseline="-25000" i="1" lang="zxx" sz="24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 actions?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4400" u="none" cap="none" strike="noStrike">
                <a:latin typeface="Arial"/>
                <a:ea typeface="Arial"/>
                <a:cs typeface="Arial"/>
                <a:sym typeface="Arial"/>
              </a:rPr>
              <a:t>NE in n-player, general-sum games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504000" y="1769040"/>
            <a:ext cx="9071640" cy="6002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There has been some success approximating the solution using a </a:t>
            </a:r>
            <a:r>
              <a:rPr b="0" i="0" lang="zxx" sz="3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sequence of linear complementarity problems</a:t>
            </a: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 (SLCP)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Each LCP is an approximation of the problem, and its solution is used to create the next approximation in the sequence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Can be thought of as a generalization to </a:t>
            </a:r>
            <a:r>
              <a:rPr b="0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Newton’s method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of approximating the local maximum of a quadratic equation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Although </a:t>
            </a:r>
            <a:r>
              <a:rPr b="0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globally convergent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, it is possible to try a number of different starting points because of its relative speed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Iterated dominance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43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zxx" sz="3200" strike="noStrike">
                <a:latin typeface="Arial"/>
                <a:ea typeface="Arial"/>
                <a:cs typeface="Arial"/>
                <a:sym typeface="Arial"/>
              </a:rPr>
              <a:t>Theorem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(i)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For iterated strict dominance, the strategy elimination, reduction identity, uniqueness and reduction size problems are in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b="0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(ii)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For iterated weak dominance, these problems are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NP-complete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(i) it follows from the fact that iterated strict dominance always arrives at the same set of strategies regardless of elimination order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(ii) Gilboa et al. [1989] and Conitzer and Sandholm [2005]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Computing Correlated Equilibria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000" y="4101120"/>
            <a:ext cx="8460000" cy="201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000" y="2192760"/>
            <a:ext cx="4680000" cy="104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200" y="3501360"/>
            <a:ext cx="1459800" cy="45864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4"/>
          <p:cNvSpPr txBox="1"/>
          <p:nvPr/>
        </p:nvSpPr>
        <p:spPr>
          <a:xfrm>
            <a:off x="5400000" y="3060000"/>
            <a:ext cx="3420000" cy="7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probability of suggesting strategy profile </a:t>
            </a:r>
            <a:r>
              <a:rPr b="1" i="1" lang="zxx" sz="2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44"/>
          <p:cNvSpPr/>
          <p:nvPr/>
        </p:nvSpPr>
        <p:spPr>
          <a:xfrm>
            <a:off x="3420000" y="2700000"/>
            <a:ext cx="1800360" cy="720360"/>
          </a:xfrm>
          <a:custGeom>
            <a:rect b="b" l="l" r="r" t="t"/>
            <a:pathLst>
              <a:path extrusionOk="0" h="2001" w="5001">
                <a:moveTo>
                  <a:pt x="5000" y="2000"/>
                </a:moveTo>
                <a:lnTo>
                  <a:pt x="0" y="0"/>
                </a:lnTo>
              </a:path>
            </a:pathLst>
          </a:custGeom>
          <a:noFill/>
          <a:ln cap="flat" cmpd="sng" w="1835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  <p:sp>
        <p:nvSpPr>
          <p:cNvPr id="294" name="Google Shape;294;p44"/>
          <p:cNvSpPr/>
          <p:nvPr/>
        </p:nvSpPr>
        <p:spPr>
          <a:xfrm>
            <a:off x="2592000" y="2232000"/>
            <a:ext cx="720000" cy="720000"/>
          </a:xfrm>
          <a:prstGeom prst="rect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Computing Correlated Equilibria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0000" y="4101120"/>
            <a:ext cx="8460000" cy="2018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000" y="2192760"/>
            <a:ext cx="4680000" cy="1047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0200" y="3501360"/>
            <a:ext cx="1459800" cy="45864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5"/>
          <p:cNvSpPr/>
          <p:nvPr/>
        </p:nvSpPr>
        <p:spPr>
          <a:xfrm>
            <a:off x="1080000" y="4140000"/>
            <a:ext cx="8640000" cy="72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4" name="Google Shape;304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5520" y="4156200"/>
            <a:ext cx="6162480" cy="52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4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20000" y="4248000"/>
            <a:ext cx="234000" cy="3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4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596000" y="4343760"/>
            <a:ext cx="2489760" cy="336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Computing Correlated Equilibria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2" name="Google Shape;312;p46"/>
          <p:cNvGraphicFramePr/>
          <p:nvPr/>
        </p:nvGraphicFramePr>
        <p:xfrm>
          <a:off x="6851880" y="258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{82BF7BFD-2F84-41E5-AD7A-9C7C76A773A4}</a:tableStyleId>
              </a:tblPr>
              <a:tblGrid>
                <a:gridCol w="961200"/>
                <a:gridCol w="961200"/>
                <a:gridCol w="962275"/>
              </a:tblGrid>
              <a:tr h="62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3333"/>
                    </a:solidFill>
                  </a:tcPr>
                </a:tc>
              </a:tr>
              <a:tr h="62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2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5,1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13" name="Google Shape;313;p46"/>
          <p:cNvSpPr txBox="1"/>
          <p:nvPr/>
        </p:nvSpPr>
        <p:spPr>
          <a:xfrm>
            <a:off x="504360" y="1769040"/>
            <a:ext cx="9071640" cy="490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max [6p(D,D) + 6p(D,H) + 6p(H,D) + 0p(H,H)]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s.t.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FF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p(D,</a:t>
            </a:r>
            <a:r>
              <a:rPr b="1" i="1" lang="zxx" sz="32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1" lang="zxx" sz="3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)(3-5) + p(D,</a:t>
            </a:r>
            <a:r>
              <a:rPr b="1" i="1" lang="zxx" sz="32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i="1" lang="zxx" sz="3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)(1-0) ≥ 0</a:t>
            </a:r>
            <a:endParaRPr b="0" sz="3200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FF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p(H,</a:t>
            </a:r>
            <a:r>
              <a:rPr b="1" i="1" lang="zxx" sz="32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1" lang="zxx" sz="3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)(5-3) + p(H,</a:t>
            </a:r>
            <a:r>
              <a:rPr b="1" i="1" lang="zxx" sz="32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i="1" lang="zxx" sz="3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)(0-1) ≥ 0</a:t>
            </a:r>
            <a:endParaRPr b="0" sz="3200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FF3333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b="1" i="1" lang="zxx" sz="3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1" lang="zxx" sz="32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,D)(3-5) + p(</a:t>
            </a:r>
            <a:r>
              <a:rPr b="1" i="1" lang="zxx" sz="3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i="1" lang="zxx" sz="32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,D)(1-0) ≥ 0</a:t>
            </a:r>
            <a:endParaRPr b="0" sz="3200" strike="noStrike">
              <a:solidFill>
                <a:srgbClr val="FF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FF3333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p(</a:t>
            </a:r>
            <a:r>
              <a:rPr b="1" i="1" lang="zxx" sz="3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i="1" lang="zxx" sz="32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,H)(5-3) + p(</a:t>
            </a:r>
            <a:r>
              <a:rPr b="1" i="1" lang="zxx" sz="3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b="1" i="1" lang="zxx" sz="32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,H)(0-1) ≥ 0</a:t>
            </a:r>
            <a:endParaRPr b="0" sz="3200" strike="noStrike">
              <a:solidFill>
                <a:srgbClr val="FF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p(D,D) + p(D,H) + p(H,D) + p(H,H) = 1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p(D,D), p(D,H), p(H,D), p(H,H) ≥ 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Computing Correlated Equilibria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9" name="Google Shape;319;p47"/>
          <p:cNvGraphicFramePr/>
          <p:nvPr/>
        </p:nvGraphicFramePr>
        <p:xfrm>
          <a:off x="6851880" y="258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{82BF7BFD-2F84-41E5-AD7A-9C7C76A773A4}</a:tableStyleId>
              </a:tblPr>
              <a:tblGrid>
                <a:gridCol w="961200"/>
                <a:gridCol w="961200"/>
                <a:gridCol w="962275"/>
              </a:tblGrid>
              <a:tr h="62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3333"/>
                    </a:solidFill>
                  </a:tcPr>
                </a:tc>
              </a:tr>
              <a:tr h="62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2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5,1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20" name="Google Shape;320;p47"/>
          <p:cNvSpPr txBox="1"/>
          <p:nvPr/>
        </p:nvSpPr>
        <p:spPr>
          <a:xfrm>
            <a:off x="504360" y="1769040"/>
            <a:ext cx="9071640" cy="490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max [6p(D,D) + 6p(D,H) + 6p(H,D)]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s.t.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FF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-2 p(D,D) + p(D,H) ≥ 0</a:t>
            </a:r>
            <a:endParaRPr b="0" sz="3200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FF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 p(H,D) - p(H,H) ≥ 0</a:t>
            </a:r>
            <a:endParaRPr b="0" sz="3200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FF3333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-2 p(D,D) + p(H,D) ≥ 0</a:t>
            </a:r>
            <a:endParaRPr b="0" sz="3200" strike="noStrike">
              <a:solidFill>
                <a:srgbClr val="FF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FF3333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2 p(D,H) - p(H,H) ≥ 0</a:t>
            </a:r>
            <a:endParaRPr b="0" sz="3200" strike="noStrike">
              <a:solidFill>
                <a:srgbClr val="FF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p(D,D) + p(D,H) + p(H,D) + p(H,H) = 1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p(D,D), p(D,H), p(H,D), p(H,H) ≥ 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Computing Correlated Equilibria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6" name="Google Shape;326;p48"/>
          <p:cNvGraphicFramePr/>
          <p:nvPr/>
        </p:nvGraphicFramePr>
        <p:xfrm>
          <a:off x="6851880" y="258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{82BF7BFD-2F84-41E5-AD7A-9C7C76A773A4}</a:tableStyleId>
              </a:tblPr>
              <a:tblGrid>
                <a:gridCol w="961200"/>
                <a:gridCol w="961200"/>
                <a:gridCol w="962275"/>
              </a:tblGrid>
              <a:tr h="62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3333"/>
                    </a:solidFill>
                  </a:tcPr>
                </a:tc>
              </a:tr>
              <a:tr h="62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2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5,1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27" name="Google Shape;327;p48"/>
          <p:cNvSpPr txBox="1"/>
          <p:nvPr/>
        </p:nvSpPr>
        <p:spPr>
          <a:xfrm>
            <a:off x="504360" y="1769040"/>
            <a:ext cx="9071640" cy="490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min -[6p(D,D) + 6p(D,H) + 6p(H,D)]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s.t.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FF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 p(D,D) - p(D,H) ≤ 0</a:t>
            </a:r>
            <a:endParaRPr b="0" sz="3200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FF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-2 p(H,D) + p(H,H) ≤ 0</a:t>
            </a:r>
            <a:endParaRPr b="0" sz="3200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FF3333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2 p(D,D) - p(H,D) ≤ 0</a:t>
            </a:r>
            <a:endParaRPr b="0" sz="3200" strike="noStrike">
              <a:solidFill>
                <a:srgbClr val="FF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FF3333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-2 p(D,H) + p(H,H) ≤ 0</a:t>
            </a:r>
            <a:endParaRPr b="0" sz="3200" strike="noStrike">
              <a:solidFill>
                <a:srgbClr val="FF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p(D,D) + p(D,H) + p(H,D) + p(H,H) = 1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p(D,D), p(D,H), p(H,D), p(H,H) ≥ 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Computing Correlated Equilibria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3" name="Google Shape;333;p49"/>
          <p:cNvGraphicFramePr/>
          <p:nvPr/>
        </p:nvGraphicFramePr>
        <p:xfrm>
          <a:off x="774720" y="1719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{82BF7BFD-2F84-41E5-AD7A-9C7C76A773A4}</a:tableStyleId>
              </a:tblPr>
              <a:tblGrid>
                <a:gridCol w="961200"/>
                <a:gridCol w="961200"/>
                <a:gridCol w="962275"/>
              </a:tblGrid>
              <a:tr h="62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3333"/>
                    </a:solidFill>
                  </a:tcPr>
                </a:tc>
              </a:tr>
              <a:tr h="62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1,5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2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5,1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34" name="Google Shape;334;p49"/>
          <p:cNvSpPr txBox="1"/>
          <p:nvPr/>
        </p:nvSpPr>
        <p:spPr>
          <a:xfrm>
            <a:off x="360000" y="3929040"/>
            <a:ext cx="3995640" cy="327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latin typeface="Arial"/>
                <a:ea typeface="Arial"/>
                <a:cs typeface="Arial"/>
                <a:sym typeface="Arial"/>
              </a:rPr>
              <a:t>min -[6p(D,D) + 6p(D,H) + 6p(H,D)]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latin typeface="Arial"/>
                <a:ea typeface="Arial"/>
                <a:cs typeface="Arial"/>
                <a:sym typeface="Arial"/>
              </a:rPr>
              <a:t>s.t.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FF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2 p(D,D) - p(D,H) ≤ 0</a:t>
            </a:r>
            <a:endParaRPr b="0" sz="1500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FF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-2 p(H,D) + p(H,H) ≤ 0</a:t>
            </a:r>
            <a:endParaRPr b="0" sz="1500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FF3333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2 p(D,D) - p(H,D) ≤ 0</a:t>
            </a:r>
            <a:endParaRPr b="0" sz="1500" strike="noStrike">
              <a:solidFill>
                <a:srgbClr val="FF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FF3333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-2 p(D,H) + p(H,H) ≤ 0</a:t>
            </a:r>
            <a:endParaRPr b="0" sz="1500" strike="noStrike">
              <a:solidFill>
                <a:srgbClr val="FF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latin typeface="Arial"/>
                <a:ea typeface="Arial"/>
                <a:cs typeface="Arial"/>
                <a:sym typeface="Arial"/>
              </a:rPr>
              <a:t>p(D,D) + p(D,H) + p(H,D) + p(H,H) = 1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latin typeface="Arial"/>
                <a:ea typeface="Arial"/>
                <a:cs typeface="Arial"/>
                <a:sym typeface="Arial"/>
              </a:rPr>
              <a:t>p(D,D), p(D,H), p(H,D), p(H,H) ≥ 0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49"/>
          <p:cNvSpPr txBox="1"/>
          <p:nvPr/>
        </p:nvSpPr>
        <p:spPr>
          <a:xfrm>
            <a:off x="4680000" y="1476000"/>
            <a:ext cx="5220000" cy="6362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xx" sz="1800" strike="noStrike">
                <a:latin typeface="Arial"/>
                <a:ea typeface="Arial"/>
                <a:cs typeface="Arial"/>
                <a:sym typeface="Arial"/>
              </a:rPr>
              <a:t>Matlab code: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 sz="1700" strike="noStrike">
                <a:latin typeface="Courier New"/>
                <a:ea typeface="Courier New"/>
                <a:cs typeface="Courier New"/>
                <a:sym typeface="Courier New"/>
              </a:rPr>
              <a:t>f = [-6  -6 -6 0];</a:t>
            </a:r>
            <a:endParaRPr sz="1700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 sz="1700" strike="noStrike">
                <a:latin typeface="Courier New"/>
                <a:ea typeface="Courier New"/>
                <a:cs typeface="Courier New"/>
                <a:sym typeface="Courier New"/>
              </a:rPr>
              <a:t>A = [ 2 -1 0 0 ;0 0 -2 1 ; 2 0 -1 0 ; 0 -2 0 1 ];</a:t>
            </a:r>
            <a:endParaRPr sz="1700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 sz="1700" strike="noStrike">
                <a:latin typeface="Courier New"/>
                <a:ea typeface="Courier New"/>
                <a:cs typeface="Courier New"/>
                <a:sym typeface="Courier New"/>
              </a:rPr>
              <a:t>b = [0 0 0 0];</a:t>
            </a:r>
            <a:endParaRPr sz="1700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 sz="1700" strike="noStrike">
                <a:latin typeface="Courier New"/>
                <a:ea typeface="Courier New"/>
                <a:cs typeface="Courier New"/>
                <a:sym typeface="Courier New"/>
              </a:rPr>
              <a:t>Aeq = [1 1 1 1];</a:t>
            </a:r>
            <a:endParaRPr sz="1700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 sz="1700" strike="noStrike">
                <a:latin typeface="Courier New"/>
                <a:ea typeface="Courier New"/>
                <a:cs typeface="Courier New"/>
                <a:sym typeface="Courier New"/>
              </a:rPr>
              <a:t>beq = 1;</a:t>
            </a:r>
            <a:endParaRPr sz="1700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 sz="1700" strike="noStrike">
                <a:latin typeface="Courier New"/>
                <a:ea typeface="Courier New"/>
                <a:cs typeface="Courier New"/>
                <a:sym typeface="Courier New"/>
              </a:rPr>
              <a:t>lb = [0 0 0 0];</a:t>
            </a:r>
            <a:endParaRPr sz="1700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 sz="1700" strike="noStrike">
                <a:latin typeface="Courier New"/>
                <a:ea typeface="Courier New"/>
                <a:cs typeface="Courier New"/>
                <a:sym typeface="Courier New"/>
              </a:rPr>
              <a:t>z = linprog(f,A,b,Aeq,beq,lb)</a:t>
            </a:r>
            <a:endParaRPr sz="1700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 sz="1700" strike="noStrike">
                <a:latin typeface="Courier New"/>
                <a:ea typeface="Courier New"/>
                <a:cs typeface="Courier New"/>
                <a:sym typeface="Courier New"/>
              </a:rPr>
              <a:t>z =</a:t>
            </a:r>
            <a:endParaRPr sz="1700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 sz="1700" strike="noStrike">
                <a:latin typeface="Courier New"/>
                <a:ea typeface="Courier New"/>
                <a:cs typeface="Courier New"/>
                <a:sym typeface="Courier New"/>
              </a:rPr>
              <a:t>    0.1220</a:t>
            </a:r>
            <a:endParaRPr sz="1700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 sz="1700" strike="noStrike">
                <a:latin typeface="Courier New"/>
                <a:ea typeface="Courier New"/>
                <a:cs typeface="Courier New"/>
                <a:sym typeface="Courier New"/>
              </a:rPr>
              <a:t>    0.4390</a:t>
            </a:r>
            <a:endParaRPr sz="1700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 sz="1700" strike="noStrike">
                <a:latin typeface="Courier New"/>
                <a:ea typeface="Courier New"/>
                <a:cs typeface="Courier New"/>
                <a:sym typeface="Courier New"/>
              </a:rPr>
              <a:t>    0.4390</a:t>
            </a:r>
            <a:endParaRPr sz="1700" strike="noStrike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xx" sz="1700" strike="noStrike">
                <a:latin typeface="Courier New"/>
                <a:ea typeface="Courier New"/>
                <a:cs typeface="Courier New"/>
                <a:sym typeface="Courier New"/>
              </a:rPr>
              <a:t>    0.0000</a:t>
            </a:r>
            <a:endParaRPr sz="1700" strike="noStrike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>
                                            <p:txEl>
                                              <p:pRg end="20" st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Computing Correlated Equilibria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50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Theorem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The following problems are in the complexity class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when applied to correlated equilibria: uniqueness, Pareto optimal, guaranteed payoff, subset inclusion, and subset containment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Computing Correlated Equilibria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51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Problem: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Interpersonal comparison of utility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zxx" sz="2400" u="none" cap="none" strike="noStrike">
                <a:latin typeface="Arial"/>
                <a:ea typeface="Arial"/>
                <a:cs typeface="Arial"/>
                <a:sym typeface="Arial"/>
              </a:rPr>
              <a:t>Depends upon the ability to aggregate, or sum up, individual preferences into a combined social welfare function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In the previous example, if you make cell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(H,D) = (1000, 1)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, the correlated equilibrium will give probability </a:t>
            </a:r>
            <a:r>
              <a:rPr b="1" i="0" lang="zxx" sz="28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to this state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Computing Correlated Equilibria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3" name="Google Shape;353;p52"/>
          <p:cNvGraphicFramePr/>
          <p:nvPr/>
        </p:nvGraphicFramePr>
        <p:xfrm>
          <a:off x="774720" y="1719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{82BF7BFD-2F84-41E5-AD7A-9C7C76A773A4}</a:tableStyleId>
              </a:tblPr>
              <a:tblGrid>
                <a:gridCol w="961200"/>
                <a:gridCol w="961200"/>
                <a:gridCol w="962275"/>
              </a:tblGrid>
              <a:tr h="62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3333"/>
                    </a:solidFill>
                  </a:tcPr>
                </a:tc>
              </a:tr>
              <a:tr h="62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</a:t>
                      </a:r>
                      <a:r>
                        <a:rPr b="1" lang="zxx" sz="1800" u="none" cap="none" strike="noStrik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2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5,1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54" name="Google Shape;354;p52"/>
          <p:cNvSpPr txBox="1"/>
          <p:nvPr/>
        </p:nvSpPr>
        <p:spPr>
          <a:xfrm>
            <a:off x="360000" y="3929040"/>
            <a:ext cx="3995640" cy="3270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latin typeface="Arial"/>
                <a:ea typeface="Arial"/>
                <a:cs typeface="Arial"/>
                <a:sym typeface="Arial"/>
              </a:rPr>
              <a:t>min -[6p(D,D) + </a:t>
            </a:r>
            <a:r>
              <a:rPr b="1" i="1" lang="zxx" sz="1500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i="1" lang="zxx" sz="1500" strike="noStrike">
                <a:latin typeface="Arial"/>
                <a:ea typeface="Arial"/>
                <a:cs typeface="Arial"/>
                <a:sym typeface="Arial"/>
              </a:rPr>
              <a:t>p(D,H) + 6p(H,D)]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latin typeface="Arial"/>
                <a:ea typeface="Arial"/>
                <a:cs typeface="Arial"/>
                <a:sym typeface="Arial"/>
              </a:rPr>
              <a:t>s.t.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p(D,D) - p(D,H) ≤ 0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 p(H,D) + p(H,H) ≤ 0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zxx" sz="15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p(D,D) - p(H,D) ≤ 0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b="1" i="1" lang="zxx" sz="15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p(D,H) + p(H,H) ≤ 0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latin typeface="Arial"/>
                <a:ea typeface="Arial"/>
                <a:cs typeface="Arial"/>
                <a:sym typeface="Arial"/>
              </a:rPr>
              <a:t>p(D,D) + p(D,H) + p(H,D) + p(H,H) = 1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latin typeface="Arial"/>
                <a:ea typeface="Arial"/>
                <a:cs typeface="Arial"/>
                <a:sym typeface="Arial"/>
              </a:rPr>
              <a:t>p(D,D), p(D,H), p(H,D), p(H,H) ≥ 0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52"/>
          <p:cNvSpPr txBox="1"/>
          <p:nvPr/>
        </p:nvSpPr>
        <p:spPr>
          <a:xfrm>
            <a:off x="4680000" y="1476000"/>
            <a:ext cx="5220000" cy="60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xx" sz="1800" strike="noStrike">
                <a:latin typeface="Arial"/>
                <a:ea typeface="Arial"/>
                <a:cs typeface="Arial"/>
                <a:sym typeface="Arial"/>
              </a:rPr>
              <a:t>Python code: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f = [-6,  </a:t>
            </a:r>
            <a:r>
              <a:rPr b="1" lang="zxx" sz="1700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-7</a:t>
            </a: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, -6, 0]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A = [[2, -1, 0, 0] , [0, 0, -2, 1], [</a:t>
            </a:r>
            <a:r>
              <a:rPr b="1" lang="zxx" sz="1700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, 0, -1, 0 ], [0, </a:t>
            </a:r>
            <a:r>
              <a:rPr b="1" lang="zxx" sz="1700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, 0, 1 ]]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b = [0, 0, 0, 0]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Aeq = [[1, 1, 1, 1]]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beq = [1]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x0_bounds = (0, None)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x1_bounds = (0, None)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x2_bounds = (0, None)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x3_bounds = (0, None)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res = linprog(f, A_ub=A, b_ub=b, bounds=(x0_bounds, x1_bounds,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x2_bounds, x3_bounds), A_eq=Aeq, b_eq=beq)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x: array([0., </a:t>
            </a:r>
            <a:r>
              <a:rPr b="1" lang="zxx" sz="1700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1.</a:t>
            </a: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, 0., 0.])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fun: </a:t>
            </a:r>
            <a:r>
              <a:rPr b="1" lang="zxx" sz="1700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-7.0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4400" u="none" cap="none" strike="noStrike">
                <a:latin typeface="Arial"/>
                <a:ea typeface="Arial"/>
                <a:cs typeface="Arial"/>
                <a:sym typeface="Arial"/>
              </a:rPr>
              <a:t>NE in n-player, general-sum games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7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Another approach is to formulate the problem as a minimum of a function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Starting from a strategy profile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, let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(s)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be the change in utility to player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if he switches to playing action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as a pure strategy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Then, define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(s)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as 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c</a:t>
            </a:r>
            <a:r>
              <a:rPr b="1" baseline="-25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zxx" sz="28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i="1" lang="zxx" sz="2800" u="none" cap="none" strike="noStrike">
                <a:latin typeface="Arial"/>
                <a:ea typeface="Arial"/>
                <a:cs typeface="Arial"/>
                <a:sym typeface="Arial"/>
              </a:rPr>
              <a:t>(s) 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bounded from below by zero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3990" lvl="0" marL="432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0000" y="5760000"/>
            <a:ext cx="5183280" cy="14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Computing Correlated Equilibria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1" name="Google Shape;361;p53"/>
          <p:cNvGraphicFramePr/>
          <p:nvPr/>
        </p:nvGraphicFramePr>
        <p:xfrm>
          <a:off x="774720" y="17193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{82BF7BFD-2F84-41E5-AD7A-9C7C76A773A4}</a:tableStyleId>
              </a:tblPr>
              <a:tblGrid>
                <a:gridCol w="961200"/>
                <a:gridCol w="961200"/>
                <a:gridCol w="962275"/>
              </a:tblGrid>
              <a:tr h="625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333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3333"/>
                    </a:solidFill>
                  </a:tcPr>
                </a:tc>
              </a:tr>
              <a:tr h="6253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3,3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1,</a:t>
                      </a:r>
                      <a:r>
                        <a:rPr b="1" lang="zxx" sz="1800" u="none" cap="none" strike="noStrike">
                          <a:solidFill>
                            <a:srgbClr val="00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27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666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5,1 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zxx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0,0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62" name="Google Shape;362;p53"/>
          <p:cNvSpPr txBox="1"/>
          <p:nvPr/>
        </p:nvSpPr>
        <p:spPr>
          <a:xfrm>
            <a:off x="360000" y="3929040"/>
            <a:ext cx="3995640" cy="3390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latin typeface="Arial"/>
                <a:ea typeface="Arial"/>
                <a:cs typeface="Arial"/>
                <a:sym typeface="Arial"/>
              </a:rPr>
              <a:t>min -[6p(D,D) + </a:t>
            </a:r>
            <a:r>
              <a:rPr b="1" i="1" lang="zxx" sz="1500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r>
              <a:rPr b="1" i="1" lang="zxx" sz="1500" strike="noStrike">
                <a:latin typeface="Arial"/>
                <a:ea typeface="Arial"/>
                <a:cs typeface="Arial"/>
                <a:sym typeface="Arial"/>
              </a:rPr>
              <a:t>p(D,H) + 6p(H,D)]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latin typeface="Arial"/>
                <a:ea typeface="Arial"/>
                <a:cs typeface="Arial"/>
                <a:sym typeface="Arial"/>
              </a:rPr>
              <a:t>s.t.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 p(D,D) - p(D,H) ≤ 0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-2 p(H,D) + p(H,H) ≤ 0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1" lang="zxx" sz="15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p(D,D) - p(H,D) ≤ 0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-3</a:t>
            </a:r>
            <a:r>
              <a:rPr b="1" i="1" lang="zxx" sz="1500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 p(D,H) + p(H,H) ≤ 0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latin typeface="Arial"/>
                <a:ea typeface="Arial"/>
                <a:cs typeface="Arial"/>
                <a:sym typeface="Arial"/>
              </a:rPr>
              <a:t>p(D,D) + p(D,H) + p(H,D) + p(H,H) = 1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latin typeface="Arial"/>
                <a:ea typeface="Arial"/>
                <a:cs typeface="Arial"/>
                <a:sym typeface="Arial"/>
              </a:rPr>
              <a:t>p(D,D), p(D,H), p(H,D), p(H,H) ≥ 0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75"/>
              <a:buFont typeface="Noto Sans Symbols"/>
              <a:buChar char="●"/>
            </a:pPr>
            <a:r>
              <a:rPr b="1" i="1" lang="zxx" sz="1500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p(D,H) - p(H,D) = 0</a:t>
            </a:r>
            <a:endParaRPr b="0" sz="15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3"/>
          <p:cNvSpPr txBox="1"/>
          <p:nvPr/>
        </p:nvSpPr>
        <p:spPr>
          <a:xfrm>
            <a:off x="4680000" y="1476000"/>
            <a:ext cx="5220000" cy="60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xx" sz="1800" strike="noStrike">
                <a:latin typeface="Arial"/>
                <a:ea typeface="Arial"/>
                <a:cs typeface="Arial"/>
                <a:sym typeface="Arial"/>
              </a:rPr>
              <a:t>Python code: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f = [-6,  </a:t>
            </a:r>
            <a:r>
              <a:rPr b="1" lang="zxx" sz="1700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-7</a:t>
            </a: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, -6, 0]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A = [[2, -1, 0, 0] , [0, 0, -2, 1], [</a:t>
            </a:r>
            <a:r>
              <a:rPr b="1" lang="zxx" sz="1700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, 0, -1, 0 ], [0, </a:t>
            </a:r>
            <a:r>
              <a:rPr b="1" lang="zxx" sz="1700" strike="noStrike">
                <a:solidFill>
                  <a:srgbClr val="009900"/>
                </a:solidFill>
                <a:latin typeface="Courier New"/>
                <a:ea typeface="Courier New"/>
                <a:cs typeface="Courier New"/>
                <a:sym typeface="Courier New"/>
              </a:rPr>
              <a:t>-3</a:t>
            </a: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, 0, 1 ]]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b = [0, 0, 0, 0]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Aeq = [[1, 1, 1, 1],</a:t>
            </a:r>
            <a:r>
              <a:rPr b="1" lang="zxx" sz="1700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[0, 1, -1, 0]</a:t>
            </a: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beq = [1, </a:t>
            </a:r>
            <a:r>
              <a:rPr b="1" lang="zxx" sz="1700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x0_bounds = (0, None)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x1_bounds = (0, None)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x2_bounds = (0, None)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x3_bounds = (0, None)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res = linprog(f, A_ub=A, b_ub=b, bounds=(x0_bounds, x1_bounds,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x2_bounds, x3_bounds), A_eq=Aeq, b_eq=beq)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x: array([0. , </a:t>
            </a:r>
            <a:r>
              <a:rPr b="1" lang="zxx" sz="1700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zxx" sz="1700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0.5</a:t>
            </a: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, 0. ])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1700" strike="noStrike">
                <a:latin typeface="Courier New"/>
                <a:ea typeface="Courier New"/>
                <a:cs typeface="Courier New"/>
                <a:sym typeface="Courier New"/>
              </a:rPr>
              <a:t>fun: </a:t>
            </a:r>
            <a:r>
              <a:rPr b="1" lang="zxx" sz="1700" strike="noStrike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-6.5</a:t>
            </a:r>
            <a:endParaRPr b="0" sz="17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7" st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8" st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>
                                            <p:txEl>
                                              <p:pRg end="19" st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Computing Correlated Equilibria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54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zxx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Q: 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Why can we express the definition of a correlated equilibrium as a linear constraint, while we cannot do the same with the definition of a Nash equilibrium, even though both definitions are quite similar?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1" lang="zxx" sz="3200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A: 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The difference is that a correlated equilibrium involves a single randomization over action profiles, while in a Nash equilibrium agents randomize separately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Software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55"/>
          <p:cNvSpPr txBox="1"/>
          <p:nvPr/>
        </p:nvSpPr>
        <p:spPr>
          <a:xfrm>
            <a:off x="504000" y="1769040"/>
            <a:ext cx="9071640" cy="51166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GAMBIT [McKelvey et al., 2006] (</a:t>
            </a:r>
            <a:r>
              <a:rPr lang="zxx" sz="2800" u="sng">
                <a:solidFill>
                  <a:schemeClr val="hlink"/>
                </a:solidFill>
                <a:hlinkClick r:id="rId3"/>
              </a:rPr>
              <a:t>http://www.gambit-project.org/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) is a library of game-theoretic algorithms for finite normal-form and extensive-form games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GAMUT [Nudelman et al., 2004] (</a:t>
            </a:r>
            <a:r>
              <a:rPr b="0" lang="zxx" sz="28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http://gamut.stanford.edu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) is a suite of game generators designed for testing game-theoretic algorithms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NASHPY [Knight. 2017] (</a:t>
            </a:r>
            <a:r>
              <a:rPr b="0" lang="zxx" sz="28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https://nashpy.readthedocs.io/en/stable/</a:t>
            </a:r>
            <a:r>
              <a:rPr b="0" lang="zxx" sz="2800" strike="noStrike">
                <a:latin typeface="Arial"/>
                <a:ea typeface="Arial"/>
                <a:cs typeface="Arial"/>
                <a:sym typeface="Arial"/>
              </a:rPr>
              <a:t>) is a  Python library used for the computation of equilibria in 2 player strategic form games.</a:t>
            </a:r>
            <a:endParaRPr b="0" sz="2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4400" u="none" cap="none" strike="noStrike">
                <a:latin typeface="Arial"/>
                <a:ea typeface="Arial"/>
                <a:cs typeface="Arial"/>
                <a:sym typeface="Arial"/>
              </a:rPr>
              <a:t>NE in n-player, general-sum games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504000" y="1769040"/>
            <a:ext cx="9071640" cy="529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2559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Note that </a:t>
            </a:r>
            <a:r>
              <a:rPr b="1" i="1" lang="zxx" sz="3200" u="none" cap="none" strike="noStrike"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i="1" lang="zxx" sz="32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zxx" sz="32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i="1" lang="zxx" sz="3200" u="none" cap="none" strike="noStrike">
                <a:latin typeface="Arial"/>
                <a:ea typeface="Arial"/>
                <a:cs typeface="Arial"/>
                <a:sym typeface="Arial"/>
              </a:rPr>
              <a:t>(s)</a:t>
            </a: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 is positive if and only if player </a:t>
            </a:r>
            <a:r>
              <a:rPr b="1" i="1" lang="zxx" sz="32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 has an incentive to deviate to action </a:t>
            </a:r>
            <a:r>
              <a:rPr b="1" i="1" lang="zxx" sz="3200" u="none" cap="none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baseline="-25000" i="1" lang="zxx" sz="32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zxx" sz="32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i="1" lang="zxx" sz="3200" u="none" cap="none" strike="noStrike">
                <a:latin typeface="Arial"/>
                <a:ea typeface="Arial"/>
                <a:cs typeface="Arial"/>
                <a:sym typeface="Arial"/>
              </a:rPr>
              <a:t>(s)</a:t>
            </a: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Thus, strategy profile </a:t>
            </a:r>
            <a:r>
              <a:rPr b="1" i="1" lang="zxx" sz="3200" u="none" cap="none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 is a Nash equilibrium if and only if </a:t>
            </a:r>
            <a:r>
              <a:rPr b="1" i="1" lang="zxx" sz="3200" u="none" cap="none" strike="noStrike">
                <a:latin typeface="Arial"/>
                <a:ea typeface="Arial"/>
                <a:cs typeface="Arial"/>
                <a:sym typeface="Arial"/>
              </a:rPr>
              <a:t>d</a:t>
            </a:r>
            <a:r>
              <a:rPr b="1" baseline="-25000" i="1" lang="zxx" sz="32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baseline="30000" i="1" lang="zxx" sz="32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1" i="1" lang="zxx" sz="3200" u="none" cap="none" strike="noStrike">
                <a:latin typeface="Arial"/>
                <a:ea typeface="Arial"/>
                <a:cs typeface="Arial"/>
                <a:sym typeface="Arial"/>
              </a:rPr>
              <a:t>(s)</a:t>
            </a: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zxx" sz="3200" u="none" cap="none" strike="noStrike">
                <a:latin typeface="Arial"/>
                <a:ea typeface="Arial"/>
                <a:cs typeface="Arial"/>
                <a:sym typeface="Arial"/>
              </a:rPr>
              <a:t>= 0 </a:t>
            </a: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for all players </a:t>
            </a:r>
            <a:r>
              <a:rPr b="1" i="1" lang="zxx" sz="3200" u="none" cap="none" strike="noStrike"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, and all actions </a:t>
            </a:r>
            <a:r>
              <a:rPr b="1" i="1" lang="zxx" sz="3200" u="none" cap="none" strike="noStrike"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zxx" sz="3200" u="none" cap="none" strike="noStrike">
                <a:latin typeface="Arial"/>
                <a:ea typeface="Arial"/>
                <a:cs typeface="Arial"/>
                <a:sym typeface="Arial"/>
              </a:rPr>
              <a:t> for each player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6720" y="1823400"/>
            <a:ext cx="5183280" cy="14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4400" u="none" cap="none" strike="noStrike">
                <a:latin typeface="Arial"/>
                <a:ea typeface="Arial"/>
                <a:cs typeface="Arial"/>
                <a:sym typeface="Arial"/>
              </a:rPr>
              <a:t>NE in n-player, general-sum games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504000" y="1769040"/>
            <a:ext cx="9071640" cy="5768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32559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This function has one or more global minima at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, and the set of all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such that </a:t>
            </a:r>
            <a:r>
              <a:rPr b="1" i="1" lang="zxx" sz="2600" u="none" cap="none" strike="noStrike">
                <a:latin typeface="Arial"/>
                <a:ea typeface="Arial"/>
                <a:cs typeface="Arial"/>
                <a:sym typeface="Arial"/>
              </a:rPr>
              <a:t>f(s) = 0</a:t>
            </a: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 is exactly the set of Nash equilibria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i="0" lang="zxx" sz="2600" u="none" cap="none" strike="noStrike">
                <a:latin typeface="Arial"/>
                <a:ea typeface="Arial"/>
                <a:cs typeface="Arial"/>
                <a:sym typeface="Arial"/>
              </a:rPr>
              <a:t>We can now apply any method for constrained optimization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49704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None/>
            </a:pPr>
            <a:r>
              <a:t/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1980000"/>
            <a:ext cx="8584200" cy="243144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/>
          <p:nvPr/>
        </p:nvSpPr>
        <p:spPr>
          <a:xfrm>
            <a:off x="5832000" y="1944000"/>
            <a:ext cx="360000" cy="360000"/>
          </a:xfrm>
          <a:prstGeom prst="ellipse">
            <a:avLst/>
          </a:pr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/>
        </p:nvSpPr>
        <p:spPr>
          <a:xfrm>
            <a:off x="6840000" y="1800000"/>
            <a:ext cx="32400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zxx" sz="2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makes the function differentiable everywhere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9"/>
          <p:cNvSpPr/>
          <p:nvPr/>
        </p:nvSpPr>
        <p:spPr>
          <a:xfrm>
            <a:off x="6300000" y="2160000"/>
            <a:ext cx="540360" cy="360"/>
          </a:xfrm>
          <a:custGeom>
            <a:rect b="b" l="l" r="r" t="t"/>
            <a:pathLst>
              <a:path extrusionOk="0" h="1" w="1501">
                <a:moveTo>
                  <a:pt x="1500" y="0"/>
                </a:moveTo>
                <a:lnTo>
                  <a:pt x="0" y="0"/>
                </a:lnTo>
              </a:path>
            </a:pathLst>
          </a:custGeom>
          <a:noFill/>
          <a:ln cap="flat" cmpd="sng" w="367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NE in n-player, general-sum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0"/>
          <p:cNvSpPr txBox="1"/>
          <p:nvPr/>
        </p:nvSpPr>
        <p:spPr>
          <a:xfrm>
            <a:off x="504000" y="1769044"/>
            <a:ext cx="9071700" cy="18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For an unconstrained optimization method, we can roll the constraints into the objective function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60" y="3448800"/>
            <a:ext cx="9179640" cy="105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360350" y="5330693"/>
            <a:ext cx="9071700" cy="13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We still have a differentiable function that is zero if and only if </a:t>
            </a:r>
            <a:r>
              <a:rPr b="1" i="1" lang="zxx" sz="3200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is a Nash equilibrium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NE in n-player, general-sum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:(</a:t>
            </a: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 Both optimization problems have local minima which do not correspond to Nash equilibria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Considering the commonly-used optimization methods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:( </a:t>
            </a:r>
            <a:r>
              <a:rPr b="1" i="0" lang="zxx" sz="2800" u="sng" cap="none" strike="noStrike">
                <a:latin typeface="Arial"/>
                <a:ea typeface="Arial"/>
                <a:cs typeface="Arial"/>
                <a:sym typeface="Arial"/>
              </a:rPr>
              <a:t>hill-climbing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gets stuck in local minima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:( </a:t>
            </a:r>
            <a:r>
              <a:rPr b="1" i="0" lang="zxx" sz="2800" u="sng" cap="none" strike="noStrike">
                <a:latin typeface="Arial"/>
                <a:ea typeface="Arial"/>
                <a:cs typeface="Arial"/>
                <a:sym typeface="Arial"/>
              </a:rPr>
              <a:t>simulated annealing</a:t>
            </a: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 often converges globally only for parameter settings that yield an impractically long running time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zxx" sz="4400" strike="noStrike">
                <a:latin typeface="Arial"/>
                <a:ea typeface="Arial"/>
                <a:cs typeface="Arial"/>
                <a:sym typeface="Arial"/>
              </a:rPr>
              <a:t>NE in n-player, general-sum games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zxx" sz="3200" strike="noStrike">
                <a:latin typeface="Arial"/>
                <a:ea typeface="Arial"/>
                <a:cs typeface="Arial"/>
                <a:sym typeface="Arial"/>
              </a:rPr>
              <a:t>Alternative algorithms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Scarf's algorithm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Govindan and Wilson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zxx" sz="2800" u="none" cap="none" strike="noStrike">
                <a:latin typeface="Arial"/>
                <a:ea typeface="Arial"/>
                <a:cs typeface="Arial"/>
                <a:sym typeface="Arial"/>
              </a:rPr>
              <a:t>SEM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