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36" r:id="rId85"/>
    <p:sldId id="337" r:id="rId86"/>
    <p:sldId id="338" r:id="rId87"/>
    <p:sldId id="339" r:id="rId88"/>
    <p:sldId id="340" r:id="rId89"/>
    <p:sldId id="341" r:id="rId90"/>
    <p:sldId id="342" r:id="rId91"/>
    <p:sldId id="343" r:id="rId92"/>
    <p:sldId id="344" r:id="rId93"/>
    <p:sldId id="345" r:id="rId94"/>
    <p:sldId id="346" r:id="rId95"/>
    <p:sldId id="347" r:id="rId96"/>
    <p:sldId id="348" r:id="rId97"/>
    <p:sldId id="349" r:id="rId98"/>
    <p:sldId id="350" r:id="rId99"/>
    <p:sldId id="351" r:id="rId100"/>
    <p:sldId id="352" r:id="rId101"/>
    <p:sldId id="353" r:id="rId102"/>
    <p:sldId id="354" r:id="rId103"/>
    <p:sldId id="355" r:id="rId104"/>
    <p:sldId id="356" r:id="rId105"/>
    <p:sldId id="357" r:id="rId106"/>
    <p:sldId id="358" r:id="rId107"/>
    <p:sldId id="359" r:id="rId108"/>
    <p:sldId id="360" r:id="rId109"/>
    <p:sldId id="361" r:id="rId110"/>
    <p:sldId id="362" r:id="rId111"/>
    <p:sldId id="363" r:id="rId112"/>
    <p:sldId id="364" r:id="rId113"/>
    <p:sldId id="365" r:id="rId114"/>
    <p:sldId id="366" r:id="rId115"/>
    <p:sldId id="367" r:id="rId116"/>
    <p:sldId id="368" r:id="rId117"/>
    <p:sldId id="369" r:id="rId118"/>
    <p:sldId id="370" r:id="rId119"/>
    <p:sldId id="371" r:id="rId120"/>
    <p:sldId id="372" r:id="rId121"/>
    <p:sldId id="373" r:id="rId122"/>
    <p:sldId id="374" r:id="rId123"/>
    <p:sldId id="375" r:id="rId124"/>
    <p:sldId id="376" r:id="rId125"/>
    <p:sldId id="377" r:id="rId126"/>
    <p:sldId id="378" r:id="rId127"/>
    <p:sldId id="379" r:id="rId128"/>
    <p:sldId id="380" r:id="rId129"/>
    <p:sldId id="381" r:id="rId130"/>
    <p:sldId id="382" r:id="rId131"/>
    <p:sldId id="383" r:id="rId132"/>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07" Type="http://schemas.openxmlformats.org/officeDocument/2006/relationships/slide" Target="slides/slide103.xml"/><Relationship Id="rId106" Type="http://schemas.openxmlformats.org/officeDocument/2006/relationships/slide" Target="slides/slide102.xml"/><Relationship Id="rId105" Type="http://schemas.openxmlformats.org/officeDocument/2006/relationships/slide" Target="slides/slide101.xml"/><Relationship Id="rId104" Type="http://schemas.openxmlformats.org/officeDocument/2006/relationships/slide" Target="slides/slide100.xml"/><Relationship Id="rId109" Type="http://schemas.openxmlformats.org/officeDocument/2006/relationships/slide" Target="slides/slide105.xml"/><Relationship Id="rId108" Type="http://schemas.openxmlformats.org/officeDocument/2006/relationships/slide" Target="slides/slide104.xml"/><Relationship Id="rId48" Type="http://schemas.openxmlformats.org/officeDocument/2006/relationships/slide" Target="slides/slide44.xml"/><Relationship Id="rId47" Type="http://schemas.openxmlformats.org/officeDocument/2006/relationships/slide" Target="slides/slide43.xml"/><Relationship Id="rId49" Type="http://schemas.openxmlformats.org/officeDocument/2006/relationships/slide" Target="slides/slide45.xml"/><Relationship Id="rId103" Type="http://schemas.openxmlformats.org/officeDocument/2006/relationships/slide" Target="slides/slide99.xml"/><Relationship Id="rId102" Type="http://schemas.openxmlformats.org/officeDocument/2006/relationships/slide" Target="slides/slide98.xml"/><Relationship Id="rId101" Type="http://schemas.openxmlformats.org/officeDocument/2006/relationships/slide" Target="slides/slide97.xml"/><Relationship Id="rId100" Type="http://schemas.openxmlformats.org/officeDocument/2006/relationships/slide" Target="slides/slide96.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29" Type="http://schemas.openxmlformats.org/officeDocument/2006/relationships/slide" Target="slides/slide125.xml"/><Relationship Id="rId128" Type="http://schemas.openxmlformats.org/officeDocument/2006/relationships/slide" Target="slides/slide124.xml"/><Relationship Id="rId127" Type="http://schemas.openxmlformats.org/officeDocument/2006/relationships/slide" Target="slides/slide123.xml"/><Relationship Id="rId126" Type="http://schemas.openxmlformats.org/officeDocument/2006/relationships/slide" Target="slides/slide122.xml"/><Relationship Id="rId26" Type="http://schemas.openxmlformats.org/officeDocument/2006/relationships/slide" Target="slides/slide22.xml"/><Relationship Id="rId121" Type="http://schemas.openxmlformats.org/officeDocument/2006/relationships/slide" Target="slides/slide117.xml"/><Relationship Id="rId25" Type="http://schemas.openxmlformats.org/officeDocument/2006/relationships/slide" Target="slides/slide21.xml"/><Relationship Id="rId120" Type="http://schemas.openxmlformats.org/officeDocument/2006/relationships/slide" Target="slides/slide116.xml"/><Relationship Id="rId28" Type="http://schemas.openxmlformats.org/officeDocument/2006/relationships/slide" Target="slides/slide24.xml"/><Relationship Id="rId27" Type="http://schemas.openxmlformats.org/officeDocument/2006/relationships/slide" Target="slides/slide23.xml"/><Relationship Id="rId125" Type="http://schemas.openxmlformats.org/officeDocument/2006/relationships/slide" Target="slides/slide121.xml"/><Relationship Id="rId29" Type="http://schemas.openxmlformats.org/officeDocument/2006/relationships/slide" Target="slides/slide25.xml"/><Relationship Id="rId124" Type="http://schemas.openxmlformats.org/officeDocument/2006/relationships/slide" Target="slides/slide120.xml"/><Relationship Id="rId123" Type="http://schemas.openxmlformats.org/officeDocument/2006/relationships/slide" Target="slides/slide119.xml"/><Relationship Id="rId122" Type="http://schemas.openxmlformats.org/officeDocument/2006/relationships/slide" Target="slides/slide118.xml"/><Relationship Id="rId95" Type="http://schemas.openxmlformats.org/officeDocument/2006/relationships/slide" Target="slides/slide91.xml"/><Relationship Id="rId94" Type="http://schemas.openxmlformats.org/officeDocument/2006/relationships/slide" Target="slides/slide90.xml"/><Relationship Id="rId97" Type="http://schemas.openxmlformats.org/officeDocument/2006/relationships/slide" Target="slides/slide93.xml"/><Relationship Id="rId96" Type="http://schemas.openxmlformats.org/officeDocument/2006/relationships/slide" Target="slides/slide92.xml"/><Relationship Id="rId11" Type="http://schemas.openxmlformats.org/officeDocument/2006/relationships/slide" Target="slides/slide7.xml"/><Relationship Id="rId99" Type="http://schemas.openxmlformats.org/officeDocument/2006/relationships/slide" Target="slides/slide95.xml"/><Relationship Id="rId10" Type="http://schemas.openxmlformats.org/officeDocument/2006/relationships/slide" Target="slides/slide6.xml"/><Relationship Id="rId98" Type="http://schemas.openxmlformats.org/officeDocument/2006/relationships/slide" Target="slides/slide94.xml"/><Relationship Id="rId13" Type="http://schemas.openxmlformats.org/officeDocument/2006/relationships/slide" Target="slides/slide9.xml"/><Relationship Id="rId12" Type="http://schemas.openxmlformats.org/officeDocument/2006/relationships/slide" Target="slides/slide8.xml"/><Relationship Id="rId91" Type="http://schemas.openxmlformats.org/officeDocument/2006/relationships/slide" Target="slides/slide87.xml"/><Relationship Id="rId90" Type="http://schemas.openxmlformats.org/officeDocument/2006/relationships/slide" Target="slides/slide86.xml"/><Relationship Id="rId93" Type="http://schemas.openxmlformats.org/officeDocument/2006/relationships/slide" Target="slides/slide89.xml"/><Relationship Id="rId92" Type="http://schemas.openxmlformats.org/officeDocument/2006/relationships/slide" Target="slides/slide88.xml"/><Relationship Id="rId118" Type="http://schemas.openxmlformats.org/officeDocument/2006/relationships/slide" Target="slides/slide114.xml"/><Relationship Id="rId117" Type="http://schemas.openxmlformats.org/officeDocument/2006/relationships/slide" Target="slides/slide113.xml"/><Relationship Id="rId116" Type="http://schemas.openxmlformats.org/officeDocument/2006/relationships/slide" Target="slides/slide112.xml"/><Relationship Id="rId115" Type="http://schemas.openxmlformats.org/officeDocument/2006/relationships/slide" Target="slides/slide111.xml"/><Relationship Id="rId119" Type="http://schemas.openxmlformats.org/officeDocument/2006/relationships/slide" Target="slides/slide115.xml"/><Relationship Id="rId15" Type="http://schemas.openxmlformats.org/officeDocument/2006/relationships/slide" Target="slides/slide11.xml"/><Relationship Id="rId110" Type="http://schemas.openxmlformats.org/officeDocument/2006/relationships/slide" Target="slides/slide106.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14" Type="http://schemas.openxmlformats.org/officeDocument/2006/relationships/slide" Target="slides/slide110.xml"/><Relationship Id="rId18" Type="http://schemas.openxmlformats.org/officeDocument/2006/relationships/slide" Target="slides/slide14.xml"/><Relationship Id="rId113" Type="http://schemas.openxmlformats.org/officeDocument/2006/relationships/slide" Target="slides/slide109.xml"/><Relationship Id="rId112" Type="http://schemas.openxmlformats.org/officeDocument/2006/relationships/slide" Target="slides/slide108.xml"/><Relationship Id="rId111" Type="http://schemas.openxmlformats.org/officeDocument/2006/relationships/slide" Target="slides/slide107.xml"/><Relationship Id="rId84" Type="http://schemas.openxmlformats.org/officeDocument/2006/relationships/slide" Target="slides/slide80.xml"/><Relationship Id="rId83" Type="http://schemas.openxmlformats.org/officeDocument/2006/relationships/slide" Target="slides/slide79.xml"/><Relationship Id="rId86" Type="http://schemas.openxmlformats.org/officeDocument/2006/relationships/slide" Target="slides/slide82.xml"/><Relationship Id="rId85" Type="http://schemas.openxmlformats.org/officeDocument/2006/relationships/slide" Target="slides/slide81.xml"/><Relationship Id="rId88" Type="http://schemas.openxmlformats.org/officeDocument/2006/relationships/slide" Target="slides/slide84.xml"/><Relationship Id="rId87" Type="http://schemas.openxmlformats.org/officeDocument/2006/relationships/slide" Target="slides/slide83.xml"/><Relationship Id="rId89" Type="http://schemas.openxmlformats.org/officeDocument/2006/relationships/slide" Target="slides/slide85.xml"/><Relationship Id="rId80" Type="http://schemas.openxmlformats.org/officeDocument/2006/relationships/slide" Target="slides/slide76.xml"/><Relationship Id="rId82" Type="http://schemas.openxmlformats.org/officeDocument/2006/relationships/slide" Target="slides/slide78.xml"/><Relationship Id="rId81" Type="http://schemas.openxmlformats.org/officeDocument/2006/relationships/slide" Target="slides/slide7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73" Type="http://schemas.openxmlformats.org/officeDocument/2006/relationships/slide" Target="slides/slide69.xml"/><Relationship Id="rId72" Type="http://schemas.openxmlformats.org/officeDocument/2006/relationships/slide" Target="slides/slide68.xml"/><Relationship Id="rId75" Type="http://schemas.openxmlformats.org/officeDocument/2006/relationships/slide" Target="slides/slide71.xml"/><Relationship Id="rId74" Type="http://schemas.openxmlformats.org/officeDocument/2006/relationships/slide" Target="slides/slide70.xml"/><Relationship Id="rId77" Type="http://schemas.openxmlformats.org/officeDocument/2006/relationships/slide" Target="slides/slide73.xml"/><Relationship Id="rId76" Type="http://schemas.openxmlformats.org/officeDocument/2006/relationships/slide" Target="slides/slide72.xml"/><Relationship Id="rId79" Type="http://schemas.openxmlformats.org/officeDocument/2006/relationships/slide" Target="slides/slide75.xml"/><Relationship Id="rId78" Type="http://schemas.openxmlformats.org/officeDocument/2006/relationships/slide" Target="slides/slide74.xml"/><Relationship Id="rId71" Type="http://schemas.openxmlformats.org/officeDocument/2006/relationships/slide" Target="slides/slide67.xml"/><Relationship Id="rId70" Type="http://schemas.openxmlformats.org/officeDocument/2006/relationships/slide" Target="slides/slide66.xml"/><Relationship Id="rId132" Type="http://schemas.openxmlformats.org/officeDocument/2006/relationships/slide" Target="slides/slide128.xml"/><Relationship Id="rId131" Type="http://schemas.openxmlformats.org/officeDocument/2006/relationships/slide" Target="slides/slide127.xml"/><Relationship Id="rId130" Type="http://schemas.openxmlformats.org/officeDocument/2006/relationships/slide" Target="slides/slide126.xml"/><Relationship Id="rId62" Type="http://schemas.openxmlformats.org/officeDocument/2006/relationships/slide" Target="slides/slide58.xml"/><Relationship Id="rId61" Type="http://schemas.openxmlformats.org/officeDocument/2006/relationships/slide" Target="slides/slide57.xml"/><Relationship Id="rId64" Type="http://schemas.openxmlformats.org/officeDocument/2006/relationships/slide" Target="slides/slide60.xml"/><Relationship Id="rId63" Type="http://schemas.openxmlformats.org/officeDocument/2006/relationships/slide" Target="slides/slide59.xml"/><Relationship Id="rId66" Type="http://schemas.openxmlformats.org/officeDocument/2006/relationships/slide" Target="slides/slide62.xml"/><Relationship Id="rId65" Type="http://schemas.openxmlformats.org/officeDocument/2006/relationships/slide" Target="slides/slide61.xml"/><Relationship Id="rId68" Type="http://schemas.openxmlformats.org/officeDocument/2006/relationships/slide" Target="slides/slide64.xml"/><Relationship Id="rId67" Type="http://schemas.openxmlformats.org/officeDocument/2006/relationships/slide" Target="slides/slide63.xml"/><Relationship Id="rId60" Type="http://schemas.openxmlformats.org/officeDocument/2006/relationships/slide" Target="slides/slide56.xml"/><Relationship Id="rId69" Type="http://schemas.openxmlformats.org/officeDocument/2006/relationships/slide" Target="slides/slide65.xml"/><Relationship Id="rId51" Type="http://schemas.openxmlformats.org/officeDocument/2006/relationships/slide" Target="slides/slide47.xml"/><Relationship Id="rId50" Type="http://schemas.openxmlformats.org/officeDocument/2006/relationships/slide" Target="slides/slide46.xml"/><Relationship Id="rId53" Type="http://schemas.openxmlformats.org/officeDocument/2006/relationships/slide" Target="slides/slide49.xml"/><Relationship Id="rId52" Type="http://schemas.openxmlformats.org/officeDocument/2006/relationships/slide" Target="slides/slide48.xml"/><Relationship Id="rId55" Type="http://schemas.openxmlformats.org/officeDocument/2006/relationships/slide" Target="slides/slide51.xml"/><Relationship Id="rId54" Type="http://schemas.openxmlformats.org/officeDocument/2006/relationships/slide" Target="slides/slide50.xml"/><Relationship Id="rId57" Type="http://schemas.openxmlformats.org/officeDocument/2006/relationships/slide" Target="slides/slide53.xml"/><Relationship Id="rId56" Type="http://schemas.openxmlformats.org/officeDocument/2006/relationships/slide" Target="slides/slide52.xml"/><Relationship Id="rId59" Type="http://schemas.openxmlformats.org/officeDocument/2006/relationships/slide" Target="slides/slide55.xml"/><Relationship Id="rId58" Type="http://schemas.openxmlformats.org/officeDocument/2006/relationships/slide" Target="slides/slide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9" name="Shape 959"/>
        <p:cNvGrpSpPr/>
        <p:nvPr/>
      </p:nvGrpSpPr>
      <p:grpSpPr>
        <a:xfrm>
          <a:off x="0" y="0"/>
          <a:ext cx="0" cy="0"/>
          <a:chOff x="0" y="0"/>
          <a:chExt cx="0" cy="0"/>
        </a:xfrm>
      </p:grpSpPr>
      <p:sp>
        <p:nvSpPr>
          <p:cNvPr id="960" name="Google Shape;960;p9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1" name="Google Shape;961;p9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5" name="Shape 965"/>
        <p:cNvGrpSpPr/>
        <p:nvPr/>
      </p:nvGrpSpPr>
      <p:grpSpPr>
        <a:xfrm>
          <a:off x="0" y="0"/>
          <a:ext cx="0" cy="0"/>
          <a:chOff x="0" y="0"/>
          <a:chExt cx="0" cy="0"/>
        </a:xfrm>
      </p:grpSpPr>
      <p:sp>
        <p:nvSpPr>
          <p:cNvPr id="966" name="Google Shape;966;p9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7" name="Google Shape;967;p9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7" name="Shape 977"/>
        <p:cNvGrpSpPr/>
        <p:nvPr/>
      </p:nvGrpSpPr>
      <p:grpSpPr>
        <a:xfrm>
          <a:off x="0" y="0"/>
          <a:ext cx="0" cy="0"/>
          <a:chOff x="0" y="0"/>
          <a:chExt cx="0" cy="0"/>
        </a:xfrm>
      </p:grpSpPr>
      <p:sp>
        <p:nvSpPr>
          <p:cNvPr id="978" name="Google Shape;978;p10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9" name="Google Shape;979;p10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4" name="Shape 984"/>
        <p:cNvGrpSpPr/>
        <p:nvPr/>
      </p:nvGrpSpPr>
      <p:grpSpPr>
        <a:xfrm>
          <a:off x="0" y="0"/>
          <a:ext cx="0" cy="0"/>
          <a:chOff x="0" y="0"/>
          <a:chExt cx="0" cy="0"/>
        </a:xfrm>
      </p:grpSpPr>
      <p:sp>
        <p:nvSpPr>
          <p:cNvPr id="985" name="Google Shape;985;p10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86" name="Google Shape;986;p10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0" name="Shape 990"/>
        <p:cNvGrpSpPr/>
        <p:nvPr/>
      </p:nvGrpSpPr>
      <p:grpSpPr>
        <a:xfrm>
          <a:off x="0" y="0"/>
          <a:ext cx="0" cy="0"/>
          <a:chOff x="0" y="0"/>
          <a:chExt cx="0" cy="0"/>
        </a:xfrm>
      </p:grpSpPr>
      <p:sp>
        <p:nvSpPr>
          <p:cNvPr id="991" name="Google Shape;991;p10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2" name="Google Shape;992;p10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6" name="Shape 996"/>
        <p:cNvGrpSpPr/>
        <p:nvPr/>
      </p:nvGrpSpPr>
      <p:grpSpPr>
        <a:xfrm>
          <a:off x="0" y="0"/>
          <a:ext cx="0" cy="0"/>
          <a:chOff x="0" y="0"/>
          <a:chExt cx="0" cy="0"/>
        </a:xfrm>
      </p:grpSpPr>
      <p:sp>
        <p:nvSpPr>
          <p:cNvPr id="997" name="Google Shape;997;p10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8" name="Google Shape;998;p10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6" name="Shape 1006"/>
        <p:cNvGrpSpPr/>
        <p:nvPr/>
      </p:nvGrpSpPr>
      <p:grpSpPr>
        <a:xfrm>
          <a:off x="0" y="0"/>
          <a:ext cx="0" cy="0"/>
          <a:chOff x="0" y="0"/>
          <a:chExt cx="0" cy="0"/>
        </a:xfrm>
      </p:grpSpPr>
      <p:sp>
        <p:nvSpPr>
          <p:cNvPr id="1007" name="Google Shape;1007;p10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8" name="Google Shape;1008;p10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3" name="Shape 1013"/>
        <p:cNvGrpSpPr/>
        <p:nvPr/>
      </p:nvGrpSpPr>
      <p:grpSpPr>
        <a:xfrm>
          <a:off x="0" y="0"/>
          <a:ext cx="0" cy="0"/>
          <a:chOff x="0" y="0"/>
          <a:chExt cx="0" cy="0"/>
        </a:xfrm>
      </p:grpSpPr>
      <p:sp>
        <p:nvSpPr>
          <p:cNvPr id="1014" name="Google Shape;1014;p10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15" name="Google Shape;1015;p10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9" name="Shape 1019"/>
        <p:cNvGrpSpPr/>
        <p:nvPr/>
      </p:nvGrpSpPr>
      <p:grpSpPr>
        <a:xfrm>
          <a:off x="0" y="0"/>
          <a:ext cx="0" cy="0"/>
          <a:chOff x="0" y="0"/>
          <a:chExt cx="0" cy="0"/>
        </a:xfrm>
      </p:grpSpPr>
      <p:sp>
        <p:nvSpPr>
          <p:cNvPr id="1020" name="Google Shape;1020;p10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1" name="Google Shape;1021;p10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5" name="Shape 1025"/>
        <p:cNvGrpSpPr/>
        <p:nvPr/>
      </p:nvGrpSpPr>
      <p:grpSpPr>
        <a:xfrm>
          <a:off x="0" y="0"/>
          <a:ext cx="0" cy="0"/>
          <a:chOff x="0" y="0"/>
          <a:chExt cx="0" cy="0"/>
        </a:xfrm>
      </p:grpSpPr>
      <p:sp>
        <p:nvSpPr>
          <p:cNvPr id="1026" name="Google Shape;1026;p10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27" name="Google Shape;1027;p10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1" name="Shape 1031"/>
        <p:cNvGrpSpPr/>
        <p:nvPr/>
      </p:nvGrpSpPr>
      <p:grpSpPr>
        <a:xfrm>
          <a:off x="0" y="0"/>
          <a:ext cx="0" cy="0"/>
          <a:chOff x="0" y="0"/>
          <a:chExt cx="0" cy="0"/>
        </a:xfrm>
      </p:grpSpPr>
      <p:sp>
        <p:nvSpPr>
          <p:cNvPr id="1032" name="Google Shape;1032;p10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3" name="Google Shape;1033;p10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7" name="Shape 1037"/>
        <p:cNvGrpSpPr/>
        <p:nvPr/>
      </p:nvGrpSpPr>
      <p:grpSpPr>
        <a:xfrm>
          <a:off x="0" y="0"/>
          <a:ext cx="0" cy="0"/>
          <a:chOff x="0" y="0"/>
          <a:chExt cx="0" cy="0"/>
        </a:xfrm>
      </p:grpSpPr>
      <p:sp>
        <p:nvSpPr>
          <p:cNvPr id="1038" name="Google Shape;1038;p10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9" name="Google Shape;1039;p10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3" name="Shape 1043"/>
        <p:cNvGrpSpPr/>
        <p:nvPr/>
      </p:nvGrpSpPr>
      <p:grpSpPr>
        <a:xfrm>
          <a:off x="0" y="0"/>
          <a:ext cx="0" cy="0"/>
          <a:chOff x="0" y="0"/>
          <a:chExt cx="0" cy="0"/>
        </a:xfrm>
      </p:grpSpPr>
      <p:sp>
        <p:nvSpPr>
          <p:cNvPr id="1044" name="Google Shape;1044;p1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5" name="Google Shape;1045;p1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9" name="Shape 1049"/>
        <p:cNvGrpSpPr/>
        <p:nvPr/>
      </p:nvGrpSpPr>
      <p:grpSpPr>
        <a:xfrm>
          <a:off x="0" y="0"/>
          <a:ext cx="0" cy="0"/>
          <a:chOff x="0" y="0"/>
          <a:chExt cx="0" cy="0"/>
        </a:xfrm>
      </p:grpSpPr>
      <p:sp>
        <p:nvSpPr>
          <p:cNvPr id="1050" name="Google Shape;1050;p1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1" name="Google Shape;1051;p1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5" name="Shape 1055"/>
        <p:cNvGrpSpPr/>
        <p:nvPr/>
      </p:nvGrpSpPr>
      <p:grpSpPr>
        <a:xfrm>
          <a:off x="0" y="0"/>
          <a:ext cx="0" cy="0"/>
          <a:chOff x="0" y="0"/>
          <a:chExt cx="0" cy="0"/>
        </a:xfrm>
      </p:grpSpPr>
      <p:sp>
        <p:nvSpPr>
          <p:cNvPr id="1056" name="Google Shape;1056;p1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57" name="Google Shape;1057;p1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p1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3" name="Google Shape;1063;p1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9" name="Shape 1069"/>
        <p:cNvGrpSpPr/>
        <p:nvPr/>
      </p:nvGrpSpPr>
      <p:grpSpPr>
        <a:xfrm>
          <a:off x="0" y="0"/>
          <a:ext cx="0" cy="0"/>
          <a:chOff x="0" y="0"/>
          <a:chExt cx="0" cy="0"/>
        </a:xfrm>
      </p:grpSpPr>
      <p:sp>
        <p:nvSpPr>
          <p:cNvPr id="1070" name="Google Shape;1070;p1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71" name="Google Shape;1071;p1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1" name="Shape 1081"/>
        <p:cNvGrpSpPr/>
        <p:nvPr/>
      </p:nvGrpSpPr>
      <p:grpSpPr>
        <a:xfrm>
          <a:off x="0" y="0"/>
          <a:ext cx="0" cy="0"/>
          <a:chOff x="0" y="0"/>
          <a:chExt cx="0" cy="0"/>
        </a:xfrm>
      </p:grpSpPr>
      <p:sp>
        <p:nvSpPr>
          <p:cNvPr id="1082" name="Google Shape;1082;p1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3" name="Google Shape;1083;p1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7" name="Shape 1087"/>
        <p:cNvGrpSpPr/>
        <p:nvPr/>
      </p:nvGrpSpPr>
      <p:grpSpPr>
        <a:xfrm>
          <a:off x="0" y="0"/>
          <a:ext cx="0" cy="0"/>
          <a:chOff x="0" y="0"/>
          <a:chExt cx="0" cy="0"/>
        </a:xfrm>
      </p:grpSpPr>
      <p:sp>
        <p:nvSpPr>
          <p:cNvPr id="1088" name="Google Shape;1088;p1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89" name="Google Shape;1089;p1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4" name="Shape 1094"/>
        <p:cNvGrpSpPr/>
        <p:nvPr/>
      </p:nvGrpSpPr>
      <p:grpSpPr>
        <a:xfrm>
          <a:off x="0" y="0"/>
          <a:ext cx="0" cy="0"/>
          <a:chOff x="0" y="0"/>
          <a:chExt cx="0" cy="0"/>
        </a:xfrm>
      </p:grpSpPr>
      <p:sp>
        <p:nvSpPr>
          <p:cNvPr id="1095" name="Google Shape;1095;p1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6" name="Google Shape;1096;p1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1" name="Shape 1101"/>
        <p:cNvGrpSpPr/>
        <p:nvPr/>
      </p:nvGrpSpPr>
      <p:grpSpPr>
        <a:xfrm>
          <a:off x="0" y="0"/>
          <a:ext cx="0" cy="0"/>
          <a:chOff x="0" y="0"/>
          <a:chExt cx="0" cy="0"/>
        </a:xfrm>
      </p:grpSpPr>
      <p:sp>
        <p:nvSpPr>
          <p:cNvPr id="1102" name="Google Shape;1102;p1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zxx"/>
              <a:t>SPE does not work.</a:t>
            </a:r>
            <a:endParaRPr/>
          </a:p>
        </p:txBody>
      </p:sp>
      <p:sp>
        <p:nvSpPr>
          <p:cNvPr id="1103" name="Google Shape;1103;p1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p1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0" name="Google Shape;1110;p1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4" name="Shape 1114"/>
        <p:cNvGrpSpPr/>
        <p:nvPr/>
      </p:nvGrpSpPr>
      <p:grpSpPr>
        <a:xfrm>
          <a:off x="0" y="0"/>
          <a:ext cx="0" cy="0"/>
          <a:chOff x="0" y="0"/>
          <a:chExt cx="0" cy="0"/>
        </a:xfrm>
      </p:grpSpPr>
      <p:sp>
        <p:nvSpPr>
          <p:cNvPr id="1115" name="Google Shape;1115;p1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16" name="Google Shape;1116;p1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3" name="Shape 1123"/>
        <p:cNvGrpSpPr/>
        <p:nvPr/>
      </p:nvGrpSpPr>
      <p:grpSpPr>
        <a:xfrm>
          <a:off x="0" y="0"/>
          <a:ext cx="0" cy="0"/>
          <a:chOff x="0" y="0"/>
          <a:chExt cx="0" cy="0"/>
        </a:xfrm>
      </p:grpSpPr>
      <p:sp>
        <p:nvSpPr>
          <p:cNvPr id="1124" name="Google Shape;1124;g13450d79126_0_6: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25" name="Google Shape;1125;g13450d79126_0_6: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2" name="Shape 1132"/>
        <p:cNvGrpSpPr/>
        <p:nvPr/>
      </p:nvGrpSpPr>
      <p:grpSpPr>
        <a:xfrm>
          <a:off x="0" y="0"/>
          <a:ext cx="0" cy="0"/>
          <a:chOff x="0" y="0"/>
          <a:chExt cx="0" cy="0"/>
        </a:xfrm>
      </p:grpSpPr>
      <p:sp>
        <p:nvSpPr>
          <p:cNvPr id="1133" name="Google Shape;1133;p1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34" name="Google Shape;1134;p1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9" name="Shape 1139"/>
        <p:cNvGrpSpPr/>
        <p:nvPr/>
      </p:nvGrpSpPr>
      <p:grpSpPr>
        <a:xfrm>
          <a:off x="0" y="0"/>
          <a:ext cx="0" cy="0"/>
          <a:chOff x="0" y="0"/>
          <a:chExt cx="0" cy="0"/>
        </a:xfrm>
      </p:grpSpPr>
      <p:sp>
        <p:nvSpPr>
          <p:cNvPr id="1140" name="Google Shape;1140;p1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41" name="Google Shape;1141;p1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9" name="Shape 1149"/>
        <p:cNvGrpSpPr/>
        <p:nvPr/>
      </p:nvGrpSpPr>
      <p:grpSpPr>
        <a:xfrm>
          <a:off x="0" y="0"/>
          <a:ext cx="0" cy="0"/>
          <a:chOff x="0" y="0"/>
          <a:chExt cx="0" cy="0"/>
        </a:xfrm>
      </p:grpSpPr>
      <p:sp>
        <p:nvSpPr>
          <p:cNvPr id="1150" name="Google Shape;1150;p1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1" name="Google Shape;1151;p1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6" name="Shape 1156"/>
        <p:cNvGrpSpPr/>
        <p:nvPr/>
      </p:nvGrpSpPr>
      <p:grpSpPr>
        <a:xfrm>
          <a:off x="0" y="0"/>
          <a:ext cx="0" cy="0"/>
          <a:chOff x="0" y="0"/>
          <a:chExt cx="0" cy="0"/>
        </a:xfrm>
      </p:grpSpPr>
      <p:sp>
        <p:nvSpPr>
          <p:cNvPr id="1157" name="Google Shape;1157;p1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58" name="Google Shape;1158;p1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2" name="Shape 1162"/>
        <p:cNvGrpSpPr/>
        <p:nvPr/>
      </p:nvGrpSpPr>
      <p:grpSpPr>
        <a:xfrm>
          <a:off x="0" y="0"/>
          <a:ext cx="0" cy="0"/>
          <a:chOff x="0" y="0"/>
          <a:chExt cx="0" cy="0"/>
        </a:xfrm>
      </p:grpSpPr>
      <p:sp>
        <p:nvSpPr>
          <p:cNvPr id="1163" name="Google Shape;1163;p1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64" name="Google Shape;1164;p1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330e2c421a_0_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g1330e2c421a_0_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4" name="Google Shape;234;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6" name="Google Shape;356;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9" name="Google Shape;369;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13292d4089d_0_5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g13292d4089d_0_5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3292d4089d_0_74: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6" name="Google Shape;426;g13292d4089d_0_74: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g13292d4089d_0_9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4" name="Google Shape;444;g13292d4089d_0_9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3292d4089d_0_109: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2" name="Google Shape;462;g13292d4089d_0_109: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g13292d4089d_0_13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g13292d4089d_0_13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3292d4089d_0_15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0" name="Google Shape;500;g13292d4089d_0_15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8" name="Shape 518"/>
        <p:cNvGrpSpPr/>
        <p:nvPr/>
      </p:nvGrpSpPr>
      <p:grpSpPr>
        <a:xfrm>
          <a:off x="0" y="0"/>
          <a:ext cx="0" cy="0"/>
          <a:chOff x="0" y="0"/>
          <a:chExt cx="0" cy="0"/>
        </a:xfrm>
      </p:grpSpPr>
      <p:sp>
        <p:nvSpPr>
          <p:cNvPr id="519" name="Google Shape;519;g13292d4089d_0_17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0" name="Google Shape;520;g13292d4089d_0_17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3292d4089d_0_19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g13292d4089d_0_19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g13292d4089d_0_211: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g13292d4089d_0_211: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2" name="Google Shape;582;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6" name="Shape 586"/>
        <p:cNvGrpSpPr/>
        <p:nvPr/>
      </p:nvGrpSpPr>
      <p:grpSpPr>
        <a:xfrm>
          <a:off x="0" y="0"/>
          <a:ext cx="0" cy="0"/>
          <a:chOff x="0" y="0"/>
          <a:chExt cx="0" cy="0"/>
        </a:xfrm>
      </p:grpSpPr>
      <p:sp>
        <p:nvSpPr>
          <p:cNvPr id="587" name="Google Shape;587;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8" name="Google Shape;588;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3" name="Google Shape;593;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2" name="Google Shape;602;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0" name="Google Shape;620;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8" name="Google Shape;638;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4" name="Google Shape;644;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9" name="Google Shape;649;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5" name="Google Shape;655;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1" name="Google Shape;661;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p6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4" name="Google Shape;674;p6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2" name="Shape 682"/>
        <p:cNvGrpSpPr/>
        <p:nvPr/>
      </p:nvGrpSpPr>
      <p:grpSpPr>
        <a:xfrm>
          <a:off x="0" y="0"/>
          <a:ext cx="0" cy="0"/>
          <a:chOff x="0" y="0"/>
          <a:chExt cx="0" cy="0"/>
        </a:xfrm>
      </p:grpSpPr>
      <p:sp>
        <p:nvSpPr>
          <p:cNvPr id="683" name="Google Shape;683;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4" name="Google Shape;684;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0" name="Shape 690"/>
        <p:cNvGrpSpPr/>
        <p:nvPr/>
      </p:nvGrpSpPr>
      <p:grpSpPr>
        <a:xfrm>
          <a:off x="0" y="0"/>
          <a:ext cx="0" cy="0"/>
          <a:chOff x="0" y="0"/>
          <a:chExt cx="0" cy="0"/>
        </a:xfrm>
      </p:grpSpPr>
      <p:sp>
        <p:nvSpPr>
          <p:cNvPr id="691" name="Google Shape;691;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2" name="Google Shape;692;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0" name="Shape 700"/>
        <p:cNvGrpSpPr/>
        <p:nvPr/>
      </p:nvGrpSpPr>
      <p:grpSpPr>
        <a:xfrm>
          <a:off x="0" y="0"/>
          <a:ext cx="0" cy="0"/>
          <a:chOff x="0" y="0"/>
          <a:chExt cx="0" cy="0"/>
        </a:xfrm>
      </p:grpSpPr>
      <p:sp>
        <p:nvSpPr>
          <p:cNvPr id="701" name="Google Shape;701;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2" name="Google Shape;702;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0" name="Shape 710"/>
        <p:cNvGrpSpPr/>
        <p:nvPr/>
      </p:nvGrpSpPr>
      <p:grpSpPr>
        <a:xfrm>
          <a:off x="0" y="0"/>
          <a:ext cx="0" cy="0"/>
          <a:chOff x="0" y="0"/>
          <a:chExt cx="0" cy="0"/>
        </a:xfrm>
      </p:grpSpPr>
      <p:sp>
        <p:nvSpPr>
          <p:cNvPr id="711" name="Google Shape;711;p6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2" name="Google Shape;712;p6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2" name="Shape 722"/>
        <p:cNvGrpSpPr/>
        <p:nvPr/>
      </p:nvGrpSpPr>
      <p:grpSpPr>
        <a:xfrm>
          <a:off x="0" y="0"/>
          <a:ext cx="0" cy="0"/>
          <a:chOff x="0" y="0"/>
          <a:chExt cx="0" cy="0"/>
        </a:xfrm>
      </p:grpSpPr>
      <p:sp>
        <p:nvSpPr>
          <p:cNvPr id="723" name="Google Shape;723;p7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4" name="Google Shape;724;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8" name="Shape 728"/>
        <p:cNvGrpSpPr/>
        <p:nvPr/>
      </p:nvGrpSpPr>
      <p:grpSpPr>
        <a:xfrm>
          <a:off x="0" y="0"/>
          <a:ext cx="0" cy="0"/>
          <a:chOff x="0" y="0"/>
          <a:chExt cx="0" cy="0"/>
        </a:xfrm>
      </p:grpSpPr>
      <p:sp>
        <p:nvSpPr>
          <p:cNvPr id="729" name="Google Shape;729;p7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0" name="Google Shape;730;p7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p7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p7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7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5" name="Google Shape;745;p7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7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1" name="Google Shape;751;p7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7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7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7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3" name="Google Shape;763;p7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7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9" name="Google Shape;769;p7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g13450d79126_0_0: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5" name="Google Shape;775;g13450d79126_0_0: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p7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2" name="Google Shape;782;p7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7" name="Shape 787"/>
        <p:cNvGrpSpPr/>
        <p:nvPr/>
      </p:nvGrpSpPr>
      <p:grpSpPr>
        <a:xfrm>
          <a:off x="0" y="0"/>
          <a:ext cx="0" cy="0"/>
          <a:chOff x="0" y="0"/>
          <a:chExt cx="0" cy="0"/>
        </a:xfrm>
      </p:grpSpPr>
      <p:sp>
        <p:nvSpPr>
          <p:cNvPr id="788" name="Google Shape;788;p7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9" name="Google Shape;789;p7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5" name="Shape 795"/>
        <p:cNvGrpSpPr/>
        <p:nvPr/>
      </p:nvGrpSpPr>
      <p:grpSpPr>
        <a:xfrm>
          <a:off x="0" y="0"/>
          <a:ext cx="0" cy="0"/>
          <a:chOff x="0" y="0"/>
          <a:chExt cx="0" cy="0"/>
        </a:xfrm>
      </p:grpSpPr>
      <p:sp>
        <p:nvSpPr>
          <p:cNvPr id="796" name="Google Shape;796;p8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8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p8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p8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8" name="Shape 828"/>
        <p:cNvGrpSpPr/>
        <p:nvPr/>
      </p:nvGrpSpPr>
      <p:grpSpPr>
        <a:xfrm>
          <a:off x="0" y="0"/>
          <a:ext cx="0" cy="0"/>
          <a:chOff x="0" y="0"/>
          <a:chExt cx="0" cy="0"/>
        </a:xfrm>
      </p:grpSpPr>
      <p:sp>
        <p:nvSpPr>
          <p:cNvPr id="829" name="Google Shape;829;p8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0" name="Google Shape;830;p8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8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8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8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3" name="Google Shape;853;p8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2" name="Shape 862"/>
        <p:cNvGrpSpPr/>
        <p:nvPr/>
      </p:nvGrpSpPr>
      <p:grpSpPr>
        <a:xfrm>
          <a:off x="0" y="0"/>
          <a:ext cx="0" cy="0"/>
          <a:chOff x="0" y="0"/>
          <a:chExt cx="0" cy="0"/>
        </a:xfrm>
      </p:grpSpPr>
      <p:sp>
        <p:nvSpPr>
          <p:cNvPr id="863" name="Google Shape;863;p8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4" name="Google Shape;864;p8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1" name="Shape 871"/>
        <p:cNvGrpSpPr/>
        <p:nvPr/>
      </p:nvGrpSpPr>
      <p:grpSpPr>
        <a:xfrm>
          <a:off x="0" y="0"/>
          <a:ext cx="0" cy="0"/>
          <a:chOff x="0" y="0"/>
          <a:chExt cx="0" cy="0"/>
        </a:xfrm>
      </p:grpSpPr>
      <p:sp>
        <p:nvSpPr>
          <p:cNvPr id="872" name="Google Shape;872;p8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8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8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8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9" name="Shape 889"/>
        <p:cNvGrpSpPr/>
        <p:nvPr/>
      </p:nvGrpSpPr>
      <p:grpSpPr>
        <a:xfrm>
          <a:off x="0" y="0"/>
          <a:ext cx="0" cy="0"/>
          <a:chOff x="0" y="0"/>
          <a:chExt cx="0" cy="0"/>
        </a:xfrm>
      </p:grpSpPr>
      <p:sp>
        <p:nvSpPr>
          <p:cNvPr id="890" name="Google Shape;890;p8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1" name="Google Shape;891;p8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p8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7" name="Google Shape;897;p8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1" name="Shape 901"/>
        <p:cNvGrpSpPr/>
        <p:nvPr/>
      </p:nvGrpSpPr>
      <p:grpSpPr>
        <a:xfrm>
          <a:off x="0" y="0"/>
          <a:ext cx="0" cy="0"/>
          <a:chOff x="0" y="0"/>
          <a:chExt cx="0" cy="0"/>
        </a:xfrm>
      </p:grpSpPr>
      <p:sp>
        <p:nvSpPr>
          <p:cNvPr id="902" name="Google Shape;902;p9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3" name="Google Shape;903;p9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9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9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9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0" name="Google Shape;920;p9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7" name="Shape 927"/>
        <p:cNvGrpSpPr/>
        <p:nvPr/>
      </p:nvGrpSpPr>
      <p:grpSpPr>
        <a:xfrm>
          <a:off x="0" y="0"/>
          <a:ext cx="0" cy="0"/>
          <a:chOff x="0" y="0"/>
          <a:chExt cx="0" cy="0"/>
        </a:xfrm>
      </p:grpSpPr>
      <p:sp>
        <p:nvSpPr>
          <p:cNvPr id="928" name="Google Shape;928;p9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9" name="Google Shape;929;p9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6" name="Shape 936"/>
        <p:cNvGrpSpPr/>
        <p:nvPr/>
      </p:nvGrpSpPr>
      <p:grpSpPr>
        <a:xfrm>
          <a:off x="0" y="0"/>
          <a:ext cx="0" cy="0"/>
          <a:chOff x="0" y="0"/>
          <a:chExt cx="0" cy="0"/>
        </a:xfrm>
      </p:grpSpPr>
      <p:sp>
        <p:nvSpPr>
          <p:cNvPr id="937" name="Google Shape;937;p9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8" name="Google Shape;938;p9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7" name="Shape 947"/>
        <p:cNvGrpSpPr/>
        <p:nvPr/>
      </p:nvGrpSpPr>
      <p:grpSpPr>
        <a:xfrm>
          <a:off x="0" y="0"/>
          <a:ext cx="0" cy="0"/>
          <a:chOff x="0" y="0"/>
          <a:chExt cx="0" cy="0"/>
        </a:xfrm>
      </p:grpSpPr>
      <p:sp>
        <p:nvSpPr>
          <p:cNvPr id="948" name="Google Shape;948;p9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49" name="Google Shape;949;p9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p9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55" name="Google Shape;955;p9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 name="Shape 11"/>
        <p:cNvGrpSpPr/>
        <p:nvPr/>
      </p:nvGrpSpPr>
      <p:grpSpPr>
        <a:xfrm>
          <a:off x="0" y="0"/>
          <a:ext cx="0" cy="0"/>
          <a:chOff x="0" y="0"/>
          <a:chExt cx="0" cy="0"/>
        </a:xfrm>
      </p:grpSpPr>
      <p:sp>
        <p:nvSpPr>
          <p:cNvPr id="12" name="Google Shape;12;p2"/>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6" name="Shape 16"/>
        <p:cNvGrpSpPr/>
        <p:nvPr/>
      </p:nvGrpSpPr>
      <p:grpSpPr>
        <a:xfrm>
          <a:off x="0" y="0"/>
          <a:ext cx="0" cy="0"/>
          <a:chOff x="0" y="0"/>
          <a:chExt cx="0" cy="0"/>
        </a:xfrm>
      </p:grpSpPr>
      <p:sp>
        <p:nvSpPr>
          <p:cNvPr id="17" name="Google Shape;17;p4"/>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8" name="Shape 18"/>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9" name="Shape 19"/>
        <p:cNvGrpSpPr/>
        <p:nvPr/>
      </p:nvGrpSpPr>
      <p:grpSpPr>
        <a:xfrm>
          <a:off x="0" y="0"/>
          <a:ext cx="0" cy="0"/>
          <a:chOff x="0" y="0"/>
          <a:chExt cx="0" cy="0"/>
        </a:xfrm>
      </p:grpSpPr>
      <p:sp>
        <p:nvSpPr>
          <p:cNvPr id="20" name="Google Shape;20;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6"/>
          <p:cNvSpPr txBox="1"/>
          <p:nvPr>
            <p:ph idx="1" type="subTitle"/>
          </p:nvPr>
        </p:nvSpPr>
        <p:spPr>
          <a:xfrm>
            <a:off x="504000" y="1769040"/>
            <a:ext cx="9071640" cy="438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2" name="Shape 22"/>
        <p:cNvGrpSpPr/>
        <p:nvPr/>
      </p:nvGrpSpPr>
      <p:grpSpPr>
        <a:xfrm>
          <a:off x="0" y="0"/>
          <a:ext cx="0" cy="0"/>
          <a:chOff x="0" y="0"/>
          <a:chExt cx="0" cy="0"/>
        </a:xfrm>
      </p:grpSpPr>
      <p:sp>
        <p:nvSpPr>
          <p:cNvPr id="23" name="Google Shape;23;p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7"/>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5" name="Google Shape;25;p7"/>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1.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zxx"/>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 Id="rId3" Type="http://schemas.openxmlformats.org/officeDocument/2006/relationships/image" Target="../media/image64.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 Id="rId3" Type="http://schemas.openxmlformats.org/officeDocument/2006/relationships/image" Target="../media/image51.jp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 Id="rId3" Type="http://schemas.openxmlformats.org/officeDocument/2006/relationships/image" Target="../media/image6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 Id="rId3" Type="http://schemas.openxmlformats.org/officeDocument/2006/relationships/image" Target="../media/image6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 Id="rId3" Type="http://schemas.openxmlformats.org/officeDocument/2006/relationships/image" Target="../media/image52.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 Id="rId3" Type="http://schemas.openxmlformats.org/officeDocument/2006/relationships/image" Target="../media/image52.png"/><Relationship Id="rId4" Type="http://schemas.openxmlformats.org/officeDocument/2006/relationships/image" Target="../media/image76.png"/><Relationship Id="rId5" Type="http://schemas.openxmlformats.org/officeDocument/2006/relationships/image" Target="../media/image66.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 Id="rId3" Type="http://schemas.openxmlformats.org/officeDocument/2006/relationships/image" Target="../media/image69.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 Id="rId3" Type="http://schemas.openxmlformats.org/officeDocument/2006/relationships/image" Target="../media/image6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 Id="rId3" Type="http://schemas.openxmlformats.org/officeDocument/2006/relationships/image" Target="../media/image69.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 Id="rId3" Type="http://schemas.openxmlformats.org/officeDocument/2006/relationships/image" Target="../media/image69.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 Id="rId3" Type="http://schemas.openxmlformats.org/officeDocument/2006/relationships/image" Target="../media/image69.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 Id="rId3" Type="http://schemas.openxmlformats.org/officeDocument/2006/relationships/image" Target="../media/image69.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 Id="rId3" Type="http://schemas.openxmlformats.org/officeDocument/2006/relationships/image" Target="../media/image73.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 Id="rId3" Type="http://schemas.openxmlformats.org/officeDocument/2006/relationships/image" Target="../media/image75.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0.png"/><Relationship Id="rId4" Type="http://schemas.openxmlformats.org/officeDocument/2006/relationships/image" Target="../media/image1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5.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0.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0.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 Id="rId3"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37.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4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4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48.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47.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 Id="rId3" Type="http://schemas.openxmlformats.org/officeDocument/2006/relationships/image" Target="../media/image30.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 Id="rId3" Type="http://schemas.openxmlformats.org/officeDocument/2006/relationships/image" Target="../media/image30.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3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 Id="rId3" Type="http://schemas.openxmlformats.org/officeDocument/2006/relationships/image" Target="../media/image30.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0.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3.xml"/><Relationship Id="rId3" Type="http://schemas.openxmlformats.org/officeDocument/2006/relationships/image" Target="../media/image42.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 Id="rId3" Type="http://schemas.openxmlformats.org/officeDocument/2006/relationships/image" Target="../media/image34.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34.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34.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3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4.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4.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55.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 Id="rId3" Type="http://schemas.openxmlformats.org/officeDocument/2006/relationships/image" Target="../media/image55.png"/><Relationship Id="rId4" Type="http://schemas.openxmlformats.org/officeDocument/2006/relationships/image" Target="../media/image34.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4.xml"/><Relationship Id="rId3" Type="http://schemas.openxmlformats.org/officeDocument/2006/relationships/image" Target="../media/image42.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9.xml"/><Relationship Id="rId3" Type="http://schemas.openxmlformats.org/officeDocument/2006/relationships/image" Target="../media/image4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 Id="rId3" Type="http://schemas.openxmlformats.org/officeDocument/2006/relationships/image" Target="../media/image40.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 Id="rId3" Type="http://schemas.openxmlformats.org/officeDocument/2006/relationships/image" Target="../media/image44.jp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 Id="rId3" Type="http://schemas.openxmlformats.org/officeDocument/2006/relationships/image" Target="../media/image44.jp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 Id="rId3" Type="http://schemas.openxmlformats.org/officeDocument/2006/relationships/image" Target="../media/image20.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45.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 Id="rId3" Type="http://schemas.openxmlformats.org/officeDocument/2006/relationships/image" Target="../media/image4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 Id="rId3" Type="http://schemas.openxmlformats.org/officeDocument/2006/relationships/image" Target="../media/image62.png"/><Relationship Id="rId4" Type="http://schemas.openxmlformats.org/officeDocument/2006/relationships/image" Target="../media/image46.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 Id="rId3" Type="http://schemas.openxmlformats.org/officeDocument/2006/relationships/image" Target="../media/image64.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6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 Id="rId3" Type="http://schemas.openxmlformats.org/officeDocument/2006/relationships/image" Target="../media/image64.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 Id="rId3" Type="http://schemas.openxmlformats.org/officeDocument/2006/relationships/image" Target="../media/image6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 Id="rId3" Type="http://schemas.openxmlformats.org/officeDocument/2006/relationships/image" Target="../media/image64.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 Id="rId3" Type="http://schemas.openxmlformats.org/officeDocument/2006/relationships/image" Target="../media/image64.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 Id="rId3" Type="http://schemas.openxmlformats.org/officeDocument/2006/relationships/image" Target="../media/image64.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 Id="rId3" Type="http://schemas.openxmlformats.org/officeDocument/2006/relationships/image" Target="../media/image64.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4000" y="301320"/>
            <a:ext cx="9071640" cy="58518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3200" u="none" cap="none" strike="noStrike">
                <a:latin typeface="Arial"/>
                <a:ea typeface="Arial"/>
                <a:cs typeface="Arial"/>
                <a:sym typeface="Arial"/>
              </a:rPr>
              <a:t>Extensive form games</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118" name="Google Shape;118;p23"/>
          <p:cNvSpPr txBox="1"/>
          <p:nvPr/>
        </p:nvSpPr>
        <p:spPr>
          <a:xfrm>
            <a:off x="504000" y="1769040"/>
            <a:ext cx="9071640" cy="55177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(finite) perfect-information game (in extensive form) is a tuple </a:t>
            </a:r>
            <a:r>
              <a:rPr b="1" i="1" lang="zxx" sz="2800" u="none" cap="none" strike="noStrike">
                <a:latin typeface="Arial"/>
                <a:ea typeface="Arial"/>
                <a:cs typeface="Arial"/>
                <a:sym typeface="Arial"/>
              </a:rPr>
              <a:t>G = (N,A,H,Z, χ, ρ, σ, u)</a:t>
            </a:r>
            <a:r>
              <a:rPr b="0" i="0" lang="zxx" sz="2800" u="none" cap="none" strike="noStrike">
                <a:latin typeface="Arial"/>
                <a:ea typeface="Arial"/>
                <a:cs typeface="Arial"/>
                <a:sym typeface="Arial"/>
              </a:rPr>
              <a:t>, where:</a:t>
            </a:r>
            <a:endParaRPr b="0" i="0" sz="28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N</a:t>
            </a:r>
            <a:r>
              <a:rPr b="0" i="0" lang="zxx" sz="2600" u="none" cap="none" strike="noStrike">
                <a:latin typeface="Arial"/>
                <a:ea typeface="Arial"/>
                <a:cs typeface="Arial"/>
                <a:sym typeface="Arial"/>
              </a:rPr>
              <a:t> is a set of n players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A</a:t>
            </a:r>
            <a:r>
              <a:rPr b="0" i="0" lang="zxx" sz="2600" u="none" cap="none" strike="noStrike">
                <a:latin typeface="Arial"/>
                <a:ea typeface="Arial"/>
                <a:cs typeface="Arial"/>
                <a:sym typeface="Arial"/>
              </a:rPr>
              <a:t> is a (single) set of actions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H</a:t>
            </a:r>
            <a:r>
              <a:rPr b="0" i="0" lang="zxx" sz="2600" u="none" cap="none" strike="noStrike">
                <a:latin typeface="Arial"/>
                <a:ea typeface="Arial"/>
                <a:cs typeface="Arial"/>
                <a:sym typeface="Arial"/>
              </a:rPr>
              <a:t> is a set of nonterminal choice nodes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Z</a:t>
            </a:r>
            <a:r>
              <a:rPr b="0" i="0" lang="zxx" sz="2600" u="none" cap="none" strike="noStrike">
                <a:latin typeface="Arial"/>
                <a:ea typeface="Arial"/>
                <a:cs typeface="Arial"/>
                <a:sym typeface="Arial"/>
              </a:rPr>
              <a:t> is a set of terminal nodes, disjoint from </a:t>
            </a:r>
            <a:r>
              <a:rPr b="1" i="1" lang="zxx" sz="2600" u="none" cap="none" strike="noStrike">
                <a:latin typeface="Arial"/>
                <a:ea typeface="Arial"/>
                <a:cs typeface="Arial"/>
                <a:sym typeface="Arial"/>
              </a:rPr>
              <a:t>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χ : H → 2</a:t>
            </a:r>
            <a:r>
              <a:rPr b="1" baseline="30000" i="1" lang="zxx" sz="2600" u="none" cap="none" strike="noStrike">
                <a:latin typeface="Arial"/>
                <a:ea typeface="Arial"/>
                <a:cs typeface="Arial"/>
                <a:sym typeface="Arial"/>
              </a:rPr>
              <a:t>A</a:t>
            </a:r>
            <a:r>
              <a:rPr b="0" i="0" lang="zxx" sz="2600" u="none" cap="none" strike="noStrike">
                <a:latin typeface="Arial"/>
                <a:ea typeface="Arial"/>
                <a:cs typeface="Arial"/>
                <a:sym typeface="Arial"/>
              </a:rPr>
              <a:t> is the action function</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ρ : H → N</a:t>
            </a:r>
            <a:r>
              <a:rPr b="0" i="0" lang="zxx" sz="2600" u="none" cap="none" strike="noStrike">
                <a:latin typeface="Arial"/>
                <a:ea typeface="Arial"/>
                <a:cs typeface="Arial"/>
                <a:sym typeface="Arial"/>
              </a:rPr>
              <a:t> is the player function</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σ : H × A → H ∪ Z</a:t>
            </a:r>
            <a:r>
              <a:rPr b="0" i="0" lang="zxx" sz="2600" u="none" cap="none" strike="noStrike">
                <a:latin typeface="Arial"/>
                <a:ea typeface="Arial"/>
                <a:cs typeface="Arial"/>
                <a:sym typeface="Arial"/>
              </a:rPr>
              <a:t> is the successor function</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u = (u</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 . . , u</a:t>
            </a:r>
            <a:r>
              <a:rPr b="1" baseline="-25000" i="1" lang="zxx" sz="2600" u="none" cap="none" strike="noStrike">
                <a:latin typeface="Arial"/>
                <a:ea typeface="Arial"/>
                <a:cs typeface="Arial"/>
                <a:sym typeface="Arial"/>
              </a:rPr>
              <a:t>n</a:t>
            </a:r>
            <a:r>
              <a:rPr b="1" i="1" lang="zxx" sz="2600" u="none" cap="none" strike="noStrike">
                <a:latin typeface="Arial"/>
                <a:ea typeface="Arial"/>
                <a:cs typeface="Arial"/>
                <a:sym typeface="Arial"/>
              </a:rPr>
              <a:t>)</a:t>
            </a:r>
            <a:r>
              <a:rPr b="0" i="0" lang="zxx" sz="2600" u="none" cap="none" strike="noStrike">
                <a:latin typeface="Arial"/>
                <a:ea typeface="Arial"/>
                <a:cs typeface="Arial"/>
                <a:sym typeface="Arial"/>
              </a:rPr>
              <a:t>, where </a:t>
            </a:r>
            <a:r>
              <a:rPr b="1" i="1" lang="zxx" sz="2600" u="none" cap="none" strike="noStrike">
                <a:latin typeface="Arial"/>
                <a:ea typeface="Arial"/>
                <a:cs typeface="Arial"/>
                <a:sym typeface="Arial"/>
              </a:rPr>
              <a:t>u</a:t>
            </a:r>
            <a:r>
              <a:rPr b="1" baseline="-25000" i="1" lang="zxx" sz="2600" u="none" cap="none" strike="noStrike">
                <a:latin typeface="Arial"/>
                <a:ea typeface="Arial"/>
                <a:cs typeface="Arial"/>
                <a:sym typeface="Arial"/>
              </a:rPr>
              <a:t>i</a:t>
            </a:r>
            <a:r>
              <a:rPr b="1" i="1" lang="zxx" sz="2600" u="none" cap="none" strike="noStrike">
                <a:latin typeface="Arial"/>
                <a:ea typeface="Arial"/>
                <a:cs typeface="Arial"/>
                <a:sym typeface="Arial"/>
              </a:rPr>
              <a:t> : Z → </a:t>
            </a:r>
            <a:r>
              <a:rPr b="1" i="1" lang="zxx" sz="3200" u="none" cap="none" strike="noStrike">
                <a:latin typeface="Arial"/>
                <a:ea typeface="Arial"/>
                <a:cs typeface="Arial"/>
                <a:sym typeface="Arial"/>
              </a:rPr>
              <a:t>ℝ</a:t>
            </a:r>
            <a:r>
              <a:rPr b="0" i="0" lang="zxx" sz="2600" u="none" cap="none" strike="noStrike">
                <a:latin typeface="Arial"/>
                <a:ea typeface="Arial"/>
                <a:cs typeface="Arial"/>
                <a:sym typeface="Arial"/>
              </a:rPr>
              <a:t> is a real-valued utility function for player </a:t>
            </a:r>
            <a:r>
              <a:rPr b="1" i="1" lang="zxx" sz="2600" u="none" cap="none" strike="noStrike">
                <a:latin typeface="Arial"/>
                <a:ea typeface="Arial"/>
                <a:cs typeface="Arial"/>
                <a:sym typeface="Arial"/>
              </a:rPr>
              <a:t>i</a:t>
            </a:r>
            <a:r>
              <a:rPr b="0" i="0" lang="zxx" sz="2600" u="none" cap="none" strike="noStrike">
                <a:latin typeface="Arial"/>
                <a:ea typeface="Arial"/>
                <a:cs typeface="Arial"/>
                <a:sym typeface="Arial"/>
              </a:rPr>
              <a:t> on the terminal nodes </a:t>
            </a:r>
            <a:r>
              <a:rPr b="1" i="1" lang="zxx" sz="2600" u="none" cap="none" strike="noStrike">
                <a:latin typeface="Arial"/>
                <a:ea typeface="Arial"/>
                <a:cs typeface="Arial"/>
                <a:sym typeface="Arial"/>
              </a:rPr>
              <a:t>Z</a:t>
            </a:r>
            <a:endParaRPr b="0" i="0" sz="2600" u="none" cap="none" strike="noStrike">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2" name="Shape 962"/>
        <p:cNvGrpSpPr/>
        <p:nvPr/>
      </p:nvGrpSpPr>
      <p:grpSpPr>
        <a:xfrm>
          <a:off x="0" y="0"/>
          <a:ext cx="0" cy="0"/>
          <a:chOff x="0" y="0"/>
          <a:chExt cx="0" cy="0"/>
        </a:xfrm>
      </p:grpSpPr>
      <p:sp>
        <p:nvSpPr>
          <p:cNvPr id="963" name="Google Shape;963;p11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 Recall #2</a:t>
            </a:r>
            <a:endParaRPr b="0" sz="4400" strike="noStrike">
              <a:latin typeface="Arial"/>
              <a:ea typeface="Arial"/>
              <a:cs typeface="Arial"/>
              <a:sym typeface="Arial"/>
            </a:endParaRPr>
          </a:p>
        </p:txBody>
      </p:sp>
      <p:sp>
        <p:nvSpPr>
          <p:cNvPr id="964" name="Google Shape;964;p11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zxx" sz="2600" strike="noStrike">
                <a:latin typeface="Arial"/>
                <a:ea typeface="Arial"/>
                <a:cs typeface="Arial"/>
                <a:sym typeface="Arial"/>
              </a:rPr>
              <a:t>An information set </a:t>
            </a:r>
            <a:r>
              <a:rPr b="1" i="1" lang="zxx" sz="2600" strike="noStrike">
                <a:latin typeface="Arial"/>
                <a:ea typeface="Arial"/>
                <a:cs typeface="Arial"/>
                <a:sym typeface="Arial"/>
              </a:rPr>
              <a:t>I</a:t>
            </a:r>
            <a:r>
              <a:rPr b="1" baseline="-25000" i="1" lang="zxx" sz="2600" strike="noStrike">
                <a:latin typeface="Arial"/>
                <a:ea typeface="Arial"/>
                <a:cs typeface="Arial"/>
                <a:sym typeface="Arial"/>
              </a:rPr>
              <a:t>i,j </a:t>
            </a:r>
            <a:r>
              <a:rPr b="0" lang="zxx" sz="2600" strike="noStrike">
                <a:latin typeface="Arial"/>
                <a:ea typeface="Arial"/>
                <a:cs typeface="Arial"/>
                <a:sym typeface="Arial"/>
              </a:rPr>
              <a:t>with a given branch (action) </a:t>
            </a:r>
            <a:r>
              <a:rPr b="1" i="1" lang="zxx" sz="2600" strike="noStrike">
                <a:latin typeface="Arial"/>
                <a:ea typeface="Arial"/>
                <a:cs typeface="Arial"/>
                <a:sym typeface="Arial"/>
              </a:rPr>
              <a:t>r</a:t>
            </a:r>
            <a:r>
              <a:rPr b="0" lang="zxx" sz="2600" strike="noStrike">
                <a:latin typeface="Arial"/>
                <a:ea typeface="Arial"/>
                <a:cs typeface="Arial"/>
                <a:sym typeface="Arial"/>
              </a:rPr>
              <a:t> is a </a:t>
            </a:r>
            <a:r>
              <a:rPr b="1" lang="zxx" sz="2600" strike="noStrike">
                <a:solidFill>
                  <a:srgbClr val="FF0000"/>
                </a:solidFill>
                <a:latin typeface="Arial"/>
                <a:ea typeface="Arial"/>
                <a:cs typeface="Arial"/>
                <a:sym typeface="Arial"/>
              </a:rPr>
              <a:t>signaling information set</a:t>
            </a:r>
            <a:r>
              <a:rPr b="0" lang="zxx" sz="2600" strike="noStrike">
                <a:latin typeface="Arial"/>
                <a:ea typeface="Arial"/>
                <a:cs typeface="Arial"/>
                <a:sym typeface="Arial"/>
              </a:rPr>
              <a:t> if there is a later information set </a:t>
            </a:r>
            <a:r>
              <a:rPr b="1" i="1" lang="zxx" sz="2600" strike="noStrike">
                <a:latin typeface="Arial"/>
                <a:ea typeface="Arial"/>
                <a:cs typeface="Arial"/>
                <a:sym typeface="Arial"/>
              </a:rPr>
              <a:t>I</a:t>
            </a:r>
            <a:r>
              <a:rPr b="1" baseline="-25000" i="1" lang="zxx" sz="2600" strike="noStrike">
                <a:latin typeface="Arial"/>
                <a:ea typeface="Arial"/>
                <a:cs typeface="Arial"/>
                <a:sym typeface="Arial"/>
              </a:rPr>
              <a:t>i,k</a:t>
            </a:r>
            <a:r>
              <a:rPr b="0" lang="zxx" sz="2600" strike="noStrike">
                <a:latin typeface="Arial"/>
                <a:ea typeface="Arial"/>
                <a:cs typeface="Arial"/>
                <a:sym typeface="Arial"/>
              </a:rPr>
              <a:t> such that:</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There is at least one node of </a:t>
            </a:r>
            <a:r>
              <a:rPr b="1" i="1" lang="zxx" sz="2600" u="none" cap="none" strike="noStrike">
                <a:latin typeface="Arial"/>
                <a:ea typeface="Arial"/>
                <a:cs typeface="Arial"/>
                <a:sym typeface="Arial"/>
              </a:rPr>
              <a:t>I</a:t>
            </a:r>
            <a:r>
              <a:rPr b="1" baseline="-25000" i="1" lang="zxx" sz="2600" u="none" cap="none" strike="noStrike">
                <a:latin typeface="Arial"/>
                <a:ea typeface="Arial"/>
                <a:cs typeface="Arial"/>
                <a:sym typeface="Arial"/>
              </a:rPr>
              <a:t>i,k </a:t>
            </a:r>
            <a:r>
              <a:rPr b="0" i="0" lang="zxx" sz="2600" u="none" cap="none" strike="noStrike">
                <a:latin typeface="Arial"/>
                <a:ea typeface="Arial"/>
                <a:cs typeface="Arial"/>
                <a:sym typeface="Arial"/>
              </a:rPr>
              <a:t>that </a:t>
            </a:r>
            <a:r>
              <a:rPr b="1" i="0" lang="zxx" sz="2600" u="sng" cap="none" strike="noStrike">
                <a:solidFill>
                  <a:srgbClr val="000000"/>
                </a:solidFill>
                <a:latin typeface="Arial"/>
                <a:ea typeface="Arial"/>
                <a:cs typeface="Arial"/>
                <a:sym typeface="Arial"/>
              </a:rPr>
              <a:t>can</a:t>
            </a:r>
            <a:r>
              <a:rPr b="0" i="0" lang="zxx" sz="2600" u="none" cap="none" strike="noStrike">
                <a:latin typeface="Arial"/>
                <a:ea typeface="Arial"/>
                <a:cs typeface="Arial"/>
                <a:sym typeface="Arial"/>
              </a:rPr>
              <a:t> be reached by a path starting with </a:t>
            </a:r>
            <a:r>
              <a:rPr b="1" i="1" lang="zxx" sz="2600" u="none" cap="none" strike="noStrike">
                <a:latin typeface="Arial"/>
                <a:ea typeface="Arial"/>
                <a:cs typeface="Arial"/>
                <a:sym typeface="Arial"/>
              </a:rPr>
              <a:t>r</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There is at least one node of </a:t>
            </a:r>
            <a:r>
              <a:rPr b="1" i="1" lang="zxx" sz="2600" u="none" cap="none" strike="noStrike">
                <a:latin typeface="Arial"/>
                <a:ea typeface="Arial"/>
                <a:cs typeface="Arial"/>
                <a:sym typeface="Arial"/>
              </a:rPr>
              <a:t>I</a:t>
            </a:r>
            <a:r>
              <a:rPr b="1" baseline="-25000" i="1" lang="zxx" sz="2600" u="none" cap="none" strike="noStrike">
                <a:latin typeface="Arial"/>
                <a:ea typeface="Arial"/>
                <a:cs typeface="Arial"/>
                <a:sym typeface="Arial"/>
              </a:rPr>
              <a:t>i,k </a:t>
            </a:r>
            <a:r>
              <a:rPr b="0" i="0" lang="zxx" sz="2600" u="none" cap="none" strike="noStrike">
                <a:latin typeface="Arial"/>
                <a:ea typeface="Arial"/>
                <a:cs typeface="Arial"/>
                <a:sym typeface="Arial"/>
              </a:rPr>
              <a:t>that </a:t>
            </a:r>
            <a:r>
              <a:rPr b="1" i="0" lang="zxx" sz="2600" u="sng" cap="none" strike="noStrike">
                <a:latin typeface="Arial"/>
                <a:ea typeface="Arial"/>
                <a:cs typeface="Arial"/>
                <a:sym typeface="Arial"/>
              </a:rPr>
              <a:t>cannot</a:t>
            </a:r>
            <a:r>
              <a:rPr b="0" i="0" lang="zxx" sz="2600" u="none" cap="none" strike="noStrike">
                <a:latin typeface="Arial"/>
                <a:ea typeface="Arial"/>
                <a:cs typeface="Arial"/>
                <a:sym typeface="Arial"/>
              </a:rPr>
              <a:t> be reached by any path starting with </a:t>
            </a:r>
            <a:r>
              <a:rPr b="1" i="1" lang="zxx" sz="2600" u="none" cap="none" strike="noStrike">
                <a:latin typeface="Arial"/>
                <a:ea typeface="Arial"/>
                <a:cs typeface="Arial"/>
                <a:sym typeface="Arial"/>
              </a:rPr>
              <a:t>r</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170"/>
              <a:buFont typeface="Noto Sans Symbols"/>
              <a:buChar char="●"/>
            </a:pPr>
            <a:r>
              <a:rPr b="0" lang="zxx" sz="2600" strike="noStrike">
                <a:latin typeface="Arial"/>
                <a:ea typeface="Arial"/>
                <a:cs typeface="Arial"/>
                <a:sym typeface="Arial"/>
              </a:rPr>
              <a:t>A game is said to have </a:t>
            </a:r>
            <a:r>
              <a:rPr b="1" lang="zxx" sz="2600" strike="noStrike">
                <a:solidFill>
                  <a:srgbClr val="FF0000"/>
                </a:solidFill>
                <a:latin typeface="Arial"/>
                <a:ea typeface="Arial"/>
                <a:cs typeface="Arial"/>
                <a:sym typeface="Arial"/>
              </a:rPr>
              <a:t>perfect recall</a:t>
            </a:r>
            <a:r>
              <a:rPr b="0" lang="zxx" sz="2600" strike="noStrike">
                <a:latin typeface="Arial"/>
                <a:ea typeface="Arial"/>
                <a:cs typeface="Arial"/>
                <a:sym typeface="Arial"/>
              </a:rPr>
              <a:t> if there are no signaling information sets</a:t>
            </a:r>
            <a:endParaRPr b="0" sz="2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8" name="Shape 968"/>
        <p:cNvGrpSpPr/>
        <p:nvPr/>
      </p:nvGrpSpPr>
      <p:grpSpPr>
        <a:xfrm>
          <a:off x="0" y="0"/>
          <a:ext cx="0" cy="0"/>
          <a:chOff x="0" y="0"/>
          <a:chExt cx="0" cy="0"/>
        </a:xfrm>
      </p:grpSpPr>
      <p:sp>
        <p:nvSpPr>
          <p:cNvPr id="969" name="Google Shape;969;p1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70" name="Google Shape;970;p11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Does not have </a:t>
            </a:r>
            <a:r>
              <a:rPr b="1" lang="zxx" sz="2800" strike="noStrike">
                <a:solidFill>
                  <a:srgbClr val="FF0000"/>
                </a:solidFill>
                <a:latin typeface="Arial"/>
                <a:ea typeface="Arial"/>
                <a:cs typeface="Arial"/>
                <a:sym typeface="Arial"/>
              </a:rPr>
              <a:t>perfect recall</a:t>
            </a:r>
            <a:endParaRPr b="0" sz="2800" strike="noStrike">
              <a:latin typeface="Arial"/>
              <a:ea typeface="Arial"/>
              <a:cs typeface="Arial"/>
              <a:sym typeface="Arial"/>
            </a:endParaRPr>
          </a:p>
          <a:p>
            <a:pPr indent="-243990" lvl="0" marL="432000" marR="0" rtl="0" algn="l">
              <a:spcBef>
                <a:spcPts val="1417"/>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pic>
        <p:nvPicPr>
          <p:cNvPr id="971" name="Google Shape;971;p114"/>
          <p:cNvPicPr preferRelativeResize="0"/>
          <p:nvPr/>
        </p:nvPicPr>
        <p:blipFill rotWithShape="1">
          <a:blip r:embed="rId3">
            <a:alphaModFix/>
          </a:blip>
          <a:srcRect b="0" l="0" r="0" t="0"/>
          <a:stretch/>
        </p:blipFill>
        <p:spPr>
          <a:xfrm>
            <a:off x="4739400" y="3060000"/>
            <a:ext cx="4440600" cy="3420000"/>
          </a:xfrm>
          <a:prstGeom prst="rect">
            <a:avLst/>
          </a:prstGeom>
          <a:noFill/>
          <a:ln>
            <a:noFill/>
          </a:ln>
        </p:spPr>
      </p:pic>
      <p:sp>
        <p:nvSpPr>
          <p:cNvPr id="972" name="Google Shape;972;p114"/>
          <p:cNvSpPr/>
          <p:nvPr/>
        </p:nvSpPr>
        <p:spPr>
          <a:xfrm>
            <a:off x="3600000" y="4248000"/>
            <a:ext cx="3060360" cy="900360"/>
          </a:xfrm>
          <a:custGeom>
            <a:rect b="b" l="l" r="r" t="t"/>
            <a:pathLst>
              <a:path extrusionOk="0" h="2501" w="8501">
                <a:moveTo>
                  <a:pt x="0" y="2500"/>
                </a:moveTo>
                <a:lnTo>
                  <a:pt x="8500" y="0"/>
                </a:lnTo>
              </a:path>
            </a:pathLst>
          </a:custGeom>
          <a:noFill/>
          <a:ln cap="flat" cmpd="sng" w="18350">
            <a:solidFill>
              <a:srgbClr val="FF0000"/>
            </a:solidFill>
            <a:prstDash val="solid"/>
            <a:round/>
            <a:headEnd len="sm" w="sm" type="none"/>
            <a:tailEnd len="med" w="med" type="triangle"/>
          </a:ln>
        </p:spPr>
      </p:sp>
      <p:sp>
        <p:nvSpPr>
          <p:cNvPr id="973" name="Google Shape;973;p114"/>
          <p:cNvSpPr txBox="1"/>
          <p:nvPr/>
        </p:nvSpPr>
        <p:spPr>
          <a:xfrm>
            <a:off x="1080000" y="4447440"/>
            <a:ext cx="3060000" cy="11325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FF0000"/>
                </a:solidFill>
                <a:latin typeface="Arial"/>
                <a:ea typeface="Arial"/>
                <a:cs typeface="Arial"/>
                <a:sym typeface="Arial"/>
              </a:rPr>
              <a:t>1</a:t>
            </a:r>
            <a:r>
              <a:rPr b="1" lang="zxx" sz="2400" strike="noStrike">
                <a:solidFill>
                  <a:srgbClr val="FF0000"/>
                </a:solidFill>
                <a:latin typeface="Arial"/>
                <a:ea typeface="Arial"/>
                <a:cs typeface="Arial"/>
                <a:sym typeface="Arial"/>
              </a:rPr>
              <a:t> cannot remember from where he came from</a:t>
            </a:r>
            <a:endParaRPr b="0" sz="2400" strike="noStrike">
              <a:latin typeface="Arial"/>
              <a:ea typeface="Arial"/>
              <a:cs typeface="Arial"/>
              <a:sym typeface="Arial"/>
            </a:endParaRPr>
          </a:p>
        </p:txBody>
      </p:sp>
      <p:sp>
        <p:nvSpPr>
          <p:cNvPr id="974" name="Google Shape;974;p114"/>
          <p:cNvSpPr/>
          <p:nvPr/>
        </p:nvSpPr>
        <p:spPr>
          <a:xfrm>
            <a:off x="7380000" y="5580000"/>
            <a:ext cx="900360" cy="540360"/>
          </a:xfrm>
          <a:custGeom>
            <a:rect b="b" l="l" r="r" t="t"/>
            <a:pathLst>
              <a:path extrusionOk="0" h="1501" w="2501">
                <a:moveTo>
                  <a:pt x="0" y="1500"/>
                </a:moveTo>
                <a:lnTo>
                  <a:pt x="2500" y="0"/>
                </a:lnTo>
              </a:path>
            </a:pathLst>
          </a:custGeom>
          <a:noFill/>
          <a:ln cap="flat" cmpd="sng" w="9525">
            <a:solidFill>
              <a:srgbClr val="FF0000"/>
            </a:solidFill>
            <a:prstDash val="solid"/>
            <a:round/>
            <a:headEnd len="sm" w="sm" type="none"/>
            <a:tailEnd len="med" w="med" type="triangle"/>
          </a:ln>
        </p:spPr>
      </p:sp>
      <p:sp>
        <p:nvSpPr>
          <p:cNvPr id="975" name="Google Shape;975;p114"/>
          <p:cNvSpPr/>
          <p:nvPr/>
        </p:nvSpPr>
        <p:spPr>
          <a:xfrm>
            <a:off x="5508000" y="5544000"/>
            <a:ext cx="900360" cy="540360"/>
          </a:xfrm>
          <a:custGeom>
            <a:rect b="b" l="l" r="r" t="t"/>
            <a:pathLst>
              <a:path extrusionOk="0" h="1501" w="2501">
                <a:moveTo>
                  <a:pt x="2500" y="1500"/>
                </a:moveTo>
                <a:lnTo>
                  <a:pt x="0" y="0"/>
                </a:lnTo>
              </a:path>
            </a:pathLst>
          </a:custGeom>
          <a:noFill/>
          <a:ln cap="flat" cmpd="sng" w="9525">
            <a:solidFill>
              <a:srgbClr val="FF0000"/>
            </a:solidFill>
            <a:prstDash val="solid"/>
            <a:round/>
            <a:headEnd len="sm" w="sm" type="none"/>
            <a:tailEnd len="med" w="med" type="triangle"/>
          </a:ln>
        </p:spPr>
      </p:sp>
      <p:sp>
        <p:nvSpPr>
          <p:cNvPr id="976" name="Google Shape;976;p114"/>
          <p:cNvSpPr txBox="1"/>
          <p:nvPr/>
        </p:nvSpPr>
        <p:spPr>
          <a:xfrm>
            <a:off x="6840000" y="6534720"/>
            <a:ext cx="360000" cy="486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800" strike="noStrike">
                <a:solidFill>
                  <a:srgbClr val="FF0000"/>
                </a:solidFill>
                <a:latin typeface="Arial"/>
                <a:ea typeface="Arial"/>
                <a:cs typeface="Arial"/>
                <a:sym typeface="Arial"/>
              </a:rPr>
              <a:t>?</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9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7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0" name="Shape 980"/>
        <p:cNvGrpSpPr/>
        <p:nvPr/>
      </p:nvGrpSpPr>
      <p:grpSpPr>
        <a:xfrm>
          <a:off x="0" y="0"/>
          <a:ext cx="0" cy="0"/>
          <a:chOff x="0" y="0"/>
          <a:chExt cx="0" cy="0"/>
        </a:xfrm>
      </p:grpSpPr>
      <p:sp>
        <p:nvSpPr>
          <p:cNvPr id="981" name="Google Shape;981;p1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82" name="Google Shape;982;p11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Does have </a:t>
            </a:r>
            <a:r>
              <a:rPr b="1" lang="zxx" sz="2800" strike="noStrike">
                <a:solidFill>
                  <a:srgbClr val="0000CC"/>
                </a:solidFill>
                <a:latin typeface="Arial"/>
                <a:ea typeface="Arial"/>
                <a:cs typeface="Arial"/>
                <a:sym typeface="Arial"/>
              </a:rPr>
              <a:t>perfect recall</a:t>
            </a:r>
            <a:endParaRPr b="0" sz="2800" strike="noStrike">
              <a:latin typeface="Arial"/>
              <a:ea typeface="Arial"/>
              <a:cs typeface="Arial"/>
              <a:sym typeface="Arial"/>
            </a:endParaRPr>
          </a:p>
          <a:p>
            <a:pPr indent="-243990" lvl="0" marL="432000" marR="0" rtl="0" algn="l">
              <a:spcBef>
                <a:spcPts val="1417"/>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pic>
        <p:nvPicPr>
          <p:cNvPr id="983" name="Google Shape;983;p115"/>
          <p:cNvPicPr preferRelativeResize="0"/>
          <p:nvPr/>
        </p:nvPicPr>
        <p:blipFill rotWithShape="1">
          <a:blip r:embed="rId3">
            <a:alphaModFix/>
          </a:blip>
          <a:srcRect b="0" l="0" r="0" t="0"/>
          <a:stretch/>
        </p:blipFill>
        <p:spPr>
          <a:xfrm>
            <a:off x="1980000" y="2376000"/>
            <a:ext cx="5940000" cy="5000040"/>
          </a:xfrm>
          <a:prstGeom prst="rect">
            <a:avLst/>
          </a:prstGeom>
          <a:noFill/>
          <a:ln>
            <a:noFill/>
          </a:ln>
        </p:spPr>
      </p:pic>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7" name="Shape 987"/>
        <p:cNvGrpSpPr/>
        <p:nvPr/>
      </p:nvGrpSpPr>
      <p:grpSpPr>
        <a:xfrm>
          <a:off x="0" y="0"/>
          <a:ext cx="0" cy="0"/>
          <a:chOff x="0" y="0"/>
          <a:chExt cx="0" cy="0"/>
        </a:xfrm>
      </p:grpSpPr>
      <p:sp>
        <p:nvSpPr>
          <p:cNvPr id="988" name="Google Shape;988;p1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 Recall</a:t>
            </a:r>
            <a:endParaRPr b="0" sz="4400" strike="noStrike">
              <a:latin typeface="Arial"/>
              <a:ea typeface="Arial"/>
              <a:cs typeface="Arial"/>
              <a:sym typeface="Arial"/>
            </a:endParaRPr>
          </a:p>
        </p:txBody>
      </p:sp>
      <p:sp>
        <p:nvSpPr>
          <p:cNvPr id="989" name="Google Shape;989;p11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latin typeface="Arial"/>
                <a:ea typeface="Arial"/>
                <a:cs typeface="Arial"/>
                <a:sym typeface="Arial"/>
              </a:rPr>
              <a:t>Theorem 5.2.4 (Kuhn, 1953)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 a game of </a:t>
            </a:r>
            <a:r>
              <a:rPr b="1" i="0" lang="zxx" sz="2800" u="none" cap="none" strike="noStrike">
                <a:solidFill>
                  <a:srgbClr val="FF0000"/>
                </a:solidFill>
                <a:latin typeface="Arial"/>
                <a:ea typeface="Arial"/>
                <a:cs typeface="Arial"/>
                <a:sym typeface="Arial"/>
              </a:rPr>
              <a:t>perfect recall</a:t>
            </a:r>
            <a:r>
              <a:rPr b="0" i="0" lang="zxx" sz="2800" u="none" cap="none" strike="noStrike">
                <a:latin typeface="Arial"/>
                <a:ea typeface="Arial"/>
                <a:cs typeface="Arial"/>
                <a:sym typeface="Arial"/>
              </a:rPr>
              <a:t>, any </a:t>
            </a:r>
            <a:r>
              <a:rPr b="0" i="0" lang="zxx" sz="2800" u="sng" cap="none" strike="noStrike">
                <a:latin typeface="Arial"/>
                <a:ea typeface="Arial"/>
                <a:cs typeface="Arial"/>
                <a:sym typeface="Arial"/>
              </a:rPr>
              <a:t>mixed strategy</a:t>
            </a:r>
            <a:r>
              <a:rPr b="0" i="0" lang="zxx" sz="2800" u="none" cap="none" strike="noStrike">
                <a:latin typeface="Arial"/>
                <a:ea typeface="Arial"/>
                <a:cs typeface="Arial"/>
                <a:sym typeface="Arial"/>
              </a:rPr>
              <a:t> of a given agent can be replaced by an equivalent </a:t>
            </a:r>
            <a:r>
              <a:rPr b="0" i="0" lang="zxx" sz="2800" u="sng" cap="none" strike="noStrike">
                <a:latin typeface="Arial"/>
                <a:ea typeface="Arial"/>
                <a:cs typeface="Arial"/>
                <a:sym typeface="Arial"/>
              </a:rPr>
              <a:t>behavioral strategy</a:t>
            </a:r>
            <a:r>
              <a:rPr b="0" i="0" lang="zxx" sz="2800" u="none" cap="none" strike="noStrike">
                <a:latin typeface="Arial"/>
                <a:ea typeface="Arial"/>
                <a:cs typeface="Arial"/>
                <a:sym typeface="Arial"/>
              </a:rPr>
              <a:t>, and vice-versa</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These two strategies yield the same probabilities on the set of outcomes </a:t>
            </a:r>
            <a:endParaRPr b="0" i="0" sz="2800" u="none" cap="none" strike="noStrike">
              <a:latin typeface="Arial"/>
              <a:ea typeface="Arial"/>
              <a:cs typeface="Arial"/>
              <a:sym typeface="Arial"/>
            </a:endParaRPr>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3" name="Shape 993"/>
        <p:cNvGrpSpPr/>
        <p:nvPr/>
      </p:nvGrpSpPr>
      <p:grpSpPr>
        <a:xfrm>
          <a:off x="0" y="0"/>
          <a:ext cx="0" cy="0"/>
          <a:chOff x="0" y="0"/>
          <a:chExt cx="0" cy="0"/>
        </a:xfrm>
      </p:grpSpPr>
      <p:sp>
        <p:nvSpPr>
          <p:cNvPr id="994" name="Google Shape;994;p1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 Recall</a:t>
            </a:r>
            <a:endParaRPr b="0" sz="4400" strike="noStrike">
              <a:latin typeface="Arial"/>
              <a:ea typeface="Arial"/>
              <a:cs typeface="Arial"/>
              <a:sym typeface="Arial"/>
            </a:endParaRPr>
          </a:p>
        </p:txBody>
      </p:sp>
      <p:sp>
        <p:nvSpPr>
          <p:cNvPr id="995" name="Google Shape;995;p11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zxx" sz="3200" strike="noStrike">
                <a:latin typeface="Arial"/>
                <a:ea typeface="Arial"/>
                <a:cs typeface="Arial"/>
                <a:sym typeface="Arial"/>
              </a:rPr>
              <a:t>Theorem 5.2.4 (Kuhn, 1953)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solidFill>
                  <a:srgbClr val="FF0000"/>
                </a:solidFill>
                <a:latin typeface="Arial"/>
                <a:ea typeface="Arial"/>
                <a:cs typeface="Arial"/>
                <a:sym typeface="Arial"/>
              </a:rPr>
              <a:t>Q:</a:t>
            </a:r>
            <a:r>
              <a:rPr b="0" i="0" lang="zxx" sz="2800" u="none" cap="none" strike="noStrike">
                <a:latin typeface="Arial"/>
                <a:ea typeface="Arial"/>
                <a:cs typeface="Arial"/>
                <a:sym typeface="Arial"/>
              </a:rPr>
              <a:t> What does it mean?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0000CC"/>
                </a:solidFill>
                <a:latin typeface="Arial"/>
                <a:ea typeface="Arial"/>
                <a:cs typeface="Arial"/>
                <a:sym typeface="Arial"/>
              </a:rPr>
              <a:t>A:</a:t>
            </a:r>
            <a:r>
              <a:rPr b="0" i="0" lang="zxx" sz="2800" u="none" cap="none" strike="noStrike">
                <a:latin typeface="Arial"/>
                <a:ea typeface="Arial"/>
                <a:cs typeface="Arial"/>
                <a:sym typeface="Arial"/>
              </a:rPr>
              <a:t> This result means that for such games it does not matter to the players whether they take the global view of mixed strategies or the more restricted (and plausible) view of behavioral strategies</a:t>
            </a:r>
            <a:endParaRPr b="0" i="0" sz="2800" u="none" cap="none" strike="noStrike">
              <a:latin typeface="Arial"/>
              <a:ea typeface="Arial"/>
              <a:cs typeface="Arial"/>
              <a:sym typeface="Arial"/>
            </a:endParaRPr>
          </a:p>
        </p:txBody>
      </p:sp>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9" name="Shape 999"/>
        <p:cNvGrpSpPr/>
        <p:nvPr/>
      </p:nvGrpSpPr>
      <p:grpSpPr>
        <a:xfrm>
          <a:off x="0" y="0"/>
          <a:ext cx="0" cy="0"/>
          <a:chOff x="0" y="0"/>
          <a:chExt cx="0" cy="0"/>
        </a:xfrm>
      </p:grpSpPr>
      <p:sp>
        <p:nvSpPr>
          <p:cNvPr id="1000" name="Google Shape;1000;p1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1001" name="Google Shape;1001;p11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solidFill>
                  <a:srgbClr val="FF0000"/>
                </a:solidFill>
                <a:latin typeface="Arial"/>
                <a:ea typeface="Arial"/>
                <a:cs typeface="Arial"/>
                <a:sym typeface="Arial"/>
              </a:rPr>
              <a:t>Q: </a:t>
            </a:r>
            <a:r>
              <a:rPr b="0" lang="zxx" sz="2800" strike="noStrike">
                <a:latin typeface="Arial"/>
                <a:ea typeface="Arial"/>
                <a:cs typeface="Arial"/>
                <a:sym typeface="Arial"/>
              </a:rPr>
              <a:t>What is the equilibrium using </a:t>
            </a:r>
            <a:r>
              <a:rPr b="0" lang="zxx" sz="2800" u="sng" strike="noStrike">
                <a:latin typeface="Arial"/>
                <a:ea typeface="Arial"/>
                <a:cs typeface="Arial"/>
                <a:sym typeface="Arial"/>
              </a:rPr>
              <a:t>mixed strategies</a:t>
            </a:r>
            <a:r>
              <a:rPr b="0" lang="zxx" sz="2800" strike="noStrike">
                <a:latin typeface="Arial"/>
                <a:ea typeface="Arial"/>
                <a:cs typeface="Arial"/>
                <a:sym typeface="Arial"/>
              </a:rPr>
              <a:t>?</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D</a:t>
            </a:r>
            <a:r>
              <a:rPr b="0" i="0" lang="zxx" sz="2600" u="none" cap="none" strike="noStrike">
                <a:latin typeface="Arial"/>
                <a:ea typeface="Arial"/>
                <a:cs typeface="Arial"/>
                <a:sym typeface="Arial"/>
              </a:rPr>
              <a:t> is a strictly best response for </a:t>
            </a:r>
            <a:r>
              <a:rPr b="1" i="1" lang="zxx" sz="2600" u="none" cap="none" strike="noStrike">
                <a:latin typeface="Arial"/>
                <a:ea typeface="Arial"/>
                <a:cs typeface="Arial"/>
                <a:sym typeface="Arial"/>
              </a:rPr>
              <a:t>2</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R</a:t>
            </a:r>
            <a:r>
              <a:rPr b="0" i="0" lang="zxx" sz="2600" u="none" cap="none" strike="noStrike">
                <a:latin typeface="Arial"/>
                <a:ea typeface="Arial"/>
                <a:cs typeface="Arial"/>
                <a:sym typeface="Arial"/>
              </a:rPr>
              <a:t> is a strictly best response for </a:t>
            </a:r>
            <a:r>
              <a:rPr b="1" i="1" lang="zxx" sz="2600" u="none" cap="none" strike="noStrike">
                <a:latin typeface="Arial"/>
                <a:ea typeface="Arial"/>
                <a:cs typeface="Arial"/>
                <a:sym typeface="Arial"/>
              </a:rPr>
              <a:t>1</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260"/>
              <a:buFont typeface="Noto Sans Symbols"/>
              <a:buChar char="●"/>
            </a:pPr>
            <a:r>
              <a:rPr b="0" lang="zxx" sz="2800" strike="noStrike">
                <a:solidFill>
                  <a:srgbClr val="0000CC"/>
                </a:solidFill>
                <a:latin typeface="Arial"/>
                <a:ea typeface="Arial"/>
                <a:cs typeface="Arial"/>
                <a:sym typeface="Arial"/>
              </a:rPr>
              <a:t>A:</a:t>
            </a:r>
            <a:r>
              <a:rPr b="0" lang="zxx" sz="2800" strike="noStrike">
                <a:latin typeface="Arial"/>
                <a:ea typeface="Arial"/>
                <a:cs typeface="Arial"/>
                <a:sym typeface="Arial"/>
              </a:rPr>
              <a:t> </a:t>
            </a:r>
            <a:r>
              <a:rPr b="1" i="1" lang="zxx" sz="2800" strike="noStrike">
                <a:latin typeface="Arial"/>
                <a:ea typeface="Arial"/>
                <a:cs typeface="Arial"/>
                <a:sym typeface="Arial"/>
              </a:rPr>
              <a:t>(R,D)</a:t>
            </a:r>
            <a:endParaRPr b="0" sz="2800" strike="noStrike">
              <a:latin typeface="Arial"/>
              <a:ea typeface="Arial"/>
              <a:cs typeface="Arial"/>
              <a:sym typeface="Arial"/>
            </a:endParaRPr>
          </a:p>
        </p:txBody>
      </p:sp>
      <p:pic>
        <p:nvPicPr>
          <p:cNvPr id="1002" name="Google Shape;1002;p118"/>
          <p:cNvPicPr preferRelativeResize="0"/>
          <p:nvPr/>
        </p:nvPicPr>
        <p:blipFill rotWithShape="1">
          <a:blip r:embed="rId3">
            <a:alphaModFix/>
          </a:blip>
          <a:srcRect b="0" l="0" r="0" t="0"/>
          <a:stretch/>
        </p:blipFill>
        <p:spPr>
          <a:xfrm>
            <a:off x="1440000" y="4063680"/>
            <a:ext cx="7038360" cy="3136320"/>
          </a:xfrm>
          <a:prstGeom prst="rect">
            <a:avLst/>
          </a:prstGeom>
          <a:noFill/>
          <a:ln>
            <a:noFill/>
          </a:ln>
        </p:spPr>
      </p:pic>
      <p:sp>
        <p:nvSpPr>
          <p:cNvPr id="1003" name="Google Shape;1003;p118"/>
          <p:cNvSpPr/>
          <p:nvPr/>
        </p:nvSpPr>
        <p:spPr>
          <a:xfrm>
            <a:off x="5220000" y="3780000"/>
            <a:ext cx="540360" cy="360360"/>
          </a:xfrm>
          <a:custGeom>
            <a:rect b="b" l="l" r="r" t="t"/>
            <a:pathLst>
              <a:path extrusionOk="0" h="1001" w="1501">
                <a:moveTo>
                  <a:pt x="1500" y="0"/>
                </a:moveTo>
                <a:lnTo>
                  <a:pt x="0" y="1000"/>
                </a:lnTo>
              </a:path>
            </a:pathLst>
          </a:custGeom>
          <a:noFill/>
          <a:ln cap="flat" cmpd="sng" w="9525">
            <a:solidFill>
              <a:srgbClr val="FF0066"/>
            </a:solidFill>
            <a:prstDash val="solid"/>
            <a:round/>
            <a:headEnd len="sm" w="sm" type="none"/>
            <a:tailEnd len="med" w="med" type="triangle"/>
          </a:ln>
        </p:spPr>
      </p:sp>
      <p:sp>
        <p:nvSpPr>
          <p:cNvPr id="1004" name="Google Shape;1004;p118"/>
          <p:cNvSpPr txBox="1"/>
          <p:nvPr/>
        </p:nvSpPr>
        <p:spPr>
          <a:xfrm>
            <a:off x="5760000" y="3420000"/>
            <a:ext cx="3240000" cy="617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zxx" sz="1800" strike="noStrike">
                <a:solidFill>
                  <a:srgbClr val="FF0000"/>
                </a:solidFill>
                <a:latin typeface="Arial"/>
                <a:ea typeface="Arial"/>
                <a:cs typeface="Arial"/>
                <a:sym typeface="Arial"/>
              </a:rPr>
              <a:t>1 arrives here, but does not know that!</a:t>
            </a:r>
            <a:endParaRPr b="0" sz="1800" strike="noStrike">
              <a:latin typeface="Arial"/>
              <a:ea typeface="Arial"/>
              <a:cs typeface="Arial"/>
              <a:sym typeface="Arial"/>
            </a:endParaRPr>
          </a:p>
        </p:txBody>
      </p:sp>
      <p:sp>
        <p:nvSpPr>
          <p:cNvPr id="1005" name="Google Shape;1005;p118"/>
          <p:cNvSpPr/>
          <p:nvPr/>
        </p:nvSpPr>
        <p:spPr>
          <a:xfrm>
            <a:off x="6840000" y="5220000"/>
            <a:ext cx="180000" cy="36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00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9" name="Shape 1009"/>
        <p:cNvGrpSpPr/>
        <p:nvPr/>
      </p:nvGrpSpPr>
      <p:grpSpPr>
        <a:xfrm>
          <a:off x="0" y="0"/>
          <a:ext cx="0" cy="0"/>
          <a:chOff x="0" y="0"/>
          <a:chExt cx="0" cy="0"/>
        </a:xfrm>
      </p:grpSpPr>
      <p:sp>
        <p:nvSpPr>
          <p:cNvPr id="1010" name="Google Shape;1010;p1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Behavioral Strategies</a:t>
            </a:r>
            <a:endParaRPr b="0" sz="4400" strike="noStrike">
              <a:latin typeface="Arial"/>
              <a:ea typeface="Arial"/>
              <a:cs typeface="Arial"/>
              <a:sym typeface="Arial"/>
            </a:endParaRPr>
          </a:p>
        </p:txBody>
      </p:sp>
      <p:sp>
        <p:nvSpPr>
          <p:cNvPr id="1011" name="Google Shape;1011;p11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900"/>
              <a:buFont typeface="Noto Sans Symbols"/>
              <a:buChar char="●"/>
            </a:pPr>
            <a:r>
              <a:rPr b="0" lang="zxx" sz="2000" strike="noStrike">
                <a:latin typeface="Arial"/>
                <a:ea typeface="Arial"/>
                <a:cs typeface="Arial"/>
                <a:sym typeface="Arial"/>
              </a:rPr>
              <a:t>What is an equilibrium in behavioral strategies?</a:t>
            </a:r>
            <a:endParaRPr b="0" sz="2000" strike="noStrike">
              <a:latin typeface="Arial"/>
              <a:ea typeface="Arial"/>
              <a:cs typeface="Arial"/>
              <a:sym typeface="Arial"/>
            </a:endParaRPr>
          </a:p>
          <a:p>
            <a:pPr indent="-324000" lvl="1" marL="864000" marR="0" rtl="0" algn="l">
              <a:spcBef>
                <a:spcPts val="1417"/>
              </a:spcBef>
              <a:spcAft>
                <a:spcPts val="0"/>
              </a:spcAft>
              <a:buClr>
                <a:srgbClr val="000000"/>
              </a:buClr>
              <a:buSzPts val="900"/>
              <a:buFont typeface="Noto Sans Symbols"/>
              <a:buChar char="●"/>
            </a:pPr>
            <a:r>
              <a:rPr b="0" i="0" lang="zxx" sz="2000" u="none" cap="none" strike="noStrike">
                <a:latin typeface="Arial"/>
                <a:ea typeface="Arial"/>
                <a:cs typeface="Arial"/>
                <a:sym typeface="Arial"/>
              </a:rPr>
              <a:t>Again, </a:t>
            </a:r>
            <a:r>
              <a:rPr b="1" i="1" lang="zxx" sz="2000" u="none" cap="none" strike="noStrike">
                <a:latin typeface="Arial"/>
                <a:ea typeface="Arial"/>
                <a:cs typeface="Arial"/>
                <a:sym typeface="Arial"/>
              </a:rPr>
              <a:t>D</a:t>
            </a:r>
            <a:r>
              <a:rPr b="0" i="0" lang="zxx" sz="2000" u="none" cap="none" strike="noStrike">
                <a:latin typeface="Arial"/>
                <a:ea typeface="Arial"/>
                <a:cs typeface="Arial"/>
                <a:sym typeface="Arial"/>
              </a:rPr>
              <a:t> strongly dominant for </a:t>
            </a:r>
            <a:r>
              <a:rPr b="1" i="1" lang="zxx" sz="2000" u="none" cap="none" strike="noStrike">
                <a:latin typeface="Arial"/>
                <a:ea typeface="Arial"/>
                <a:cs typeface="Arial"/>
                <a:sym typeface="Arial"/>
              </a:rPr>
              <a:t>2</a:t>
            </a:r>
            <a:endParaRPr b="0" i="0" sz="20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00"/>
              <a:buFont typeface="Noto Sans Symbols"/>
              <a:buChar char="●"/>
            </a:pPr>
            <a:r>
              <a:rPr b="0" i="0" lang="zxx" sz="2000" u="none" cap="none" strike="noStrike">
                <a:latin typeface="Arial"/>
                <a:ea typeface="Arial"/>
                <a:cs typeface="Arial"/>
                <a:sym typeface="Arial"/>
              </a:rPr>
              <a:t>If </a:t>
            </a:r>
            <a:r>
              <a:rPr b="1" i="1" lang="zxx" sz="2000" u="none" cap="none" strike="noStrike">
                <a:latin typeface="Arial"/>
                <a:ea typeface="Arial"/>
                <a:cs typeface="Arial"/>
                <a:sym typeface="Arial"/>
              </a:rPr>
              <a:t>1</a:t>
            </a:r>
            <a:r>
              <a:rPr b="0" i="0" lang="zxx" sz="2000" u="none" cap="none" strike="noStrike">
                <a:latin typeface="Arial"/>
                <a:ea typeface="Arial"/>
                <a:cs typeface="Arial"/>
                <a:sym typeface="Arial"/>
              </a:rPr>
              <a:t> uses the behavioural strategy </a:t>
            </a:r>
            <a:r>
              <a:rPr b="1" i="1" lang="zxx" sz="2000" u="none" cap="none" strike="noStrike">
                <a:latin typeface="Arial"/>
                <a:ea typeface="Arial"/>
                <a:cs typeface="Arial"/>
                <a:sym typeface="Arial"/>
              </a:rPr>
              <a:t>(p; 1 - p)</a:t>
            </a:r>
            <a:r>
              <a:rPr b="0" i="0" lang="zxx" sz="2000" u="none" cap="none" strike="noStrike">
                <a:latin typeface="Arial"/>
                <a:ea typeface="Arial"/>
                <a:cs typeface="Arial"/>
                <a:sym typeface="Arial"/>
              </a:rPr>
              <a:t>, his expected utility is </a:t>
            </a:r>
            <a:endParaRPr b="0" i="0" sz="20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00"/>
              <a:buFont typeface="Noto Sans Symbols"/>
              <a:buChar char="●"/>
            </a:pPr>
            <a:r>
              <a:rPr b="1" i="1" lang="zxx" sz="2000" u="none" cap="none" strike="noStrike">
                <a:latin typeface="Arial"/>
                <a:ea typeface="Arial"/>
                <a:cs typeface="Arial"/>
                <a:sym typeface="Arial"/>
              </a:rPr>
              <a:t>1 * p</a:t>
            </a:r>
            <a:r>
              <a:rPr b="1" baseline="30000" i="1" lang="zxx" sz="2000" u="none" cap="none" strike="noStrike">
                <a:latin typeface="Arial"/>
                <a:ea typeface="Arial"/>
                <a:cs typeface="Arial"/>
                <a:sym typeface="Arial"/>
              </a:rPr>
              <a:t>2</a:t>
            </a:r>
            <a:r>
              <a:rPr b="1" i="1" lang="zxx" sz="2000" u="none" cap="none" strike="noStrike">
                <a:latin typeface="Arial"/>
                <a:ea typeface="Arial"/>
                <a:cs typeface="Arial"/>
                <a:sym typeface="Arial"/>
              </a:rPr>
              <a:t> + 100 * p(1 - p) + 2 * (1 - p)</a:t>
            </a:r>
            <a:endParaRPr b="0" i="0" sz="20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00"/>
              <a:buFont typeface="Noto Sans Symbols"/>
              <a:buChar char="●"/>
            </a:pPr>
            <a:r>
              <a:rPr b="0" i="0" lang="zxx" sz="2000" u="none" cap="none" strike="noStrike">
                <a:latin typeface="Arial"/>
                <a:ea typeface="Arial"/>
                <a:cs typeface="Arial"/>
                <a:sym typeface="Arial"/>
              </a:rPr>
              <a:t>It simplifies to </a:t>
            </a:r>
            <a:r>
              <a:rPr b="1" i="1" lang="zxx" sz="2000" u="none" cap="none" strike="noStrike">
                <a:latin typeface="Arial"/>
                <a:ea typeface="Arial"/>
                <a:cs typeface="Arial"/>
                <a:sym typeface="Arial"/>
              </a:rPr>
              <a:t>-99p</a:t>
            </a:r>
            <a:r>
              <a:rPr b="1" baseline="30000" i="1" lang="zxx" sz="2000" u="none" cap="none" strike="noStrike">
                <a:latin typeface="Arial"/>
                <a:ea typeface="Arial"/>
                <a:cs typeface="Arial"/>
                <a:sym typeface="Arial"/>
              </a:rPr>
              <a:t>2</a:t>
            </a:r>
            <a:r>
              <a:rPr b="1" i="1" lang="zxx" sz="2000" u="none" cap="none" strike="noStrike">
                <a:latin typeface="Arial"/>
                <a:ea typeface="Arial"/>
                <a:cs typeface="Arial"/>
                <a:sym typeface="Arial"/>
              </a:rPr>
              <a:t> + 98p + 2</a:t>
            </a:r>
            <a:endParaRPr b="0" i="0" sz="20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00"/>
              <a:buFont typeface="Noto Sans Symbols"/>
              <a:buChar char="●"/>
            </a:pPr>
            <a:r>
              <a:rPr b="0" i="0" lang="zxx" sz="2000" u="none" cap="none" strike="noStrike">
                <a:latin typeface="Arial"/>
                <a:ea typeface="Arial"/>
                <a:cs typeface="Arial"/>
                <a:sym typeface="Arial"/>
              </a:rPr>
              <a:t>Its maximum is at </a:t>
            </a:r>
            <a:r>
              <a:rPr b="1" i="1" lang="zxx" sz="2000" u="none" cap="none" strike="noStrike">
                <a:latin typeface="Arial"/>
                <a:ea typeface="Arial"/>
                <a:cs typeface="Arial"/>
                <a:sym typeface="Arial"/>
              </a:rPr>
              <a:t>p = 98/198</a:t>
            </a:r>
            <a:endParaRPr b="0" i="0" sz="20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00"/>
              <a:buFont typeface="Noto Sans Symbols"/>
              <a:buChar char="●"/>
            </a:pPr>
            <a:r>
              <a:rPr b="0" i="0" lang="zxx" sz="2000" u="none" cap="none" strike="noStrike">
                <a:latin typeface="Arial"/>
                <a:ea typeface="Arial"/>
                <a:cs typeface="Arial"/>
                <a:sym typeface="Arial"/>
              </a:rPr>
              <a:t>Thus equilibrium is </a:t>
            </a:r>
            <a:r>
              <a:rPr b="1" i="1" lang="zxx" sz="2000" u="none" cap="none" strike="noStrike">
                <a:latin typeface="Arial"/>
                <a:ea typeface="Arial"/>
                <a:cs typeface="Arial"/>
                <a:sym typeface="Arial"/>
              </a:rPr>
              <a:t>(98/198; 100/198); (0, 1)</a:t>
            </a:r>
            <a:endParaRPr b="0" i="0" sz="2000" u="none" cap="none" strike="noStrike">
              <a:latin typeface="Arial"/>
              <a:ea typeface="Arial"/>
              <a:cs typeface="Arial"/>
              <a:sym typeface="Arial"/>
            </a:endParaRPr>
          </a:p>
        </p:txBody>
      </p:sp>
      <p:pic>
        <p:nvPicPr>
          <p:cNvPr id="1012" name="Google Shape;1012;p119"/>
          <p:cNvPicPr preferRelativeResize="0"/>
          <p:nvPr/>
        </p:nvPicPr>
        <p:blipFill rotWithShape="1">
          <a:blip r:embed="rId3">
            <a:alphaModFix/>
          </a:blip>
          <a:srcRect b="0" l="0" r="0" t="0"/>
          <a:stretch/>
        </p:blipFill>
        <p:spPr>
          <a:xfrm>
            <a:off x="2700000" y="5040000"/>
            <a:ext cx="5220000" cy="2325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6" name="Shape 1016"/>
        <p:cNvGrpSpPr/>
        <p:nvPr/>
      </p:nvGrpSpPr>
      <p:grpSpPr>
        <a:xfrm>
          <a:off x="0" y="0"/>
          <a:ext cx="0" cy="0"/>
          <a:chOff x="0" y="0"/>
          <a:chExt cx="0" cy="0"/>
        </a:xfrm>
      </p:grpSpPr>
      <p:sp>
        <p:nvSpPr>
          <p:cNvPr id="1017" name="Google Shape;1017;p120"/>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
        <p:nvSpPr>
          <p:cNvPr id="1018" name="Google Shape;1018;p120"/>
          <p:cNvSpPr txBox="1"/>
          <p:nvPr/>
        </p:nvSpPr>
        <p:spPr>
          <a:xfrm>
            <a:off x="504000" y="1769040"/>
            <a:ext cx="9071640" cy="4799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An obvious way to find an equilibrium of an </a:t>
            </a:r>
            <a:r>
              <a:rPr b="0" lang="zxx" sz="3200" strike="noStrike">
                <a:solidFill>
                  <a:srgbClr val="FF0000"/>
                </a:solidFill>
                <a:latin typeface="Arial"/>
                <a:ea typeface="Arial"/>
                <a:cs typeface="Arial"/>
                <a:sym typeface="Arial"/>
              </a:rPr>
              <a:t>extensive-form game</a:t>
            </a:r>
            <a:r>
              <a:rPr b="0" lang="zxx" sz="3200" strike="noStrike">
                <a:latin typeface="Arial"/>
                <a:ea typeface="Arial"/>
                <a:cs typeface="Arial"/>
                <a:sym typeface="Arial"/>
              </a:rPr>
              <a:t> is to first convert it into a normal-form game, and then find the equilibria using, for example, the </a:t>
            </a:r>
            <a:r>
              <a:rPr b="0" lang="zxx" sz="3200" strike="noStrike">
                <a:solidFill>
                  <a:srgbClr val="FF0000"/>
                </a:solidFill>
                <a:latin typeface="Arial"/>
                <a:ea typeface="Arial"/>
                <a:cs typeface="Arial"/>
                <a:sym typeface="Arial"/>
              </a:rPr>
              <a:t>Lemke–Howson</a:t>
            </a:r>
            <a:r>
              <a:rPr b="0" lang="zxx" sz="3200" strike="noStrike">
                <a:latin typeface="Arial"/>
                <a:ea typeface="Arial"/>
                <a:cs typeface="Arial"/>
                <a:sym typeface="Arial"/>
              </a:rPr>
              <a:t> algorithm</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This method is </a:t>
            </a:r>
            <a:r>
              <a:rPr b="0" lang="zxx" sz="3200" strike="noStrike">
                <a:solidFill>
                  <a:srgbClr val="FF0000"/>
                </a:solidFill>
                <a:latin typeface="Arial"/>
                <a:ea typeface="Arial"/>
                <a:cs typeface="Arial"/>
                <a:sym typeface="Arial"/>
              </a:rPr>
              <a:t>inefficient</a:t>
            </a:r>
            <a:r>
              <a:rPr b="0" lang="zxx" sz="3200" strike="noStrike">
                <a:latin typeface="Arial"/>
                <a:ea typeface="Arial"/>
                <a:cs typeface="Arial"/>
                <a:sym typeface="Arial"/>
              </a:rPr>
              <a:t>, since the number of actions in the normal-form game is </a:t>
            </a:r>
            <a:r>
              <a:rPr b="0" lang="zxx" sz="3200" strike="noStrike">
                <a:solidFill>
                  <a:srgbClr val="FF0000"/>
                </a:solidFill>
                <a:latin typeface="Arial"/>
                <a:ea typeface="Arial"/>
                <a:cs typeface="Arial"/>
                <a:sym typeface="Arial"/>
              </a:rPr>
              <a:t>exponential</a:t>
            </a:r>
            <a:r>
              <a:rPr b="0" lang="zxx" sz="3200" strike="noStrike">
                <a:latin typeface="Arial"/>
                <a:ea typeface="Arial"/>
                <a:cs typeface="Arial"/>
                <a:sym typeface="Arial"/>
              </a:rPr>
              <a:t> in the size of the extensive-form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normal-form game is created by considering all combinations of information set actions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2" name="Shape 1022"/>
        <p:cNvGrpSpPr/>
        <p:nvPr/>
      </p:nvGrpSpPr>
      <p:grpSpPr>
        <a:xfrm>
          <a:off x="0" y="0"/>
          <a:ext cx="0" cy="0"/>
          <a:chOff x="0" y="0"/>
          <a:chExt cx="0" cy="0"/>
        </a:xfrm>
      </p:grpSpPr>
      <p:sp>
        <p:nvSpPr>
          <p:cNvPr id="1023" name="Google Shape;1023;p12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One way to </a:t>
            </a:r>
            <a:r>
              <a:rPr b="0" lang="zxx" sz="3200" strike="noStrike">
                <a:solidFill>
                  <a:srgbClr val="FF0000"/>
                </a:solidFill>
                <a:latin typeface="Arial"/>
                <a:ea typeface="Arial"/>
                <a:cs typeface="Arial"/>
                <a:sym typeface="Arial"/>
              </a:rPr>
              <a:t>avoid</a:t>
            </a:r>
            <a:r>
              <a:rPr b="0" lang="zxx" sz="3200" strike="noStrike">
                <a:latin typeface="Arial"/>
                <a:ea typeface="Arial"/>
                <a:cs typeface="Arial"/>
                <a:sym typeface="Arial"/>
              </a:rPr>
              <a:t> this problem is to operate directly on the extensive-form representation by employing </a:t>
            </a:r>
            <a:r>
              <a:rPr b="0" lang="zxx" sz="3200" strike="noStrike">
                <a:solidFill>
                  <a:srgbClr val="FF0000"/>
                </a:solidFill>
                <a:latin typeface="Arial"/>
                <a:ea typeface="Arial"/>
                <a:cs typeface="Arial"/>
                <a:sym typeface="Arial"/>
              </a:rPr>
              <a:t>behavioral strategies</a:t>
            </a:r>
            <a:r>
              <a:rPr b="0" lang="zxx" sz="3200" strike="noStrike">
                <a:latin typeface="Arial"/>
                <a:ea typeface="Arial"/>
                <a:cs typeface="Arial"/>
                <a:sym typeface="Arial"/>
              </a:rPr>
              <a:t> to express a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using a description called the </a:t>
            </a:r>
            <a:r>
              <a:rPr b="1" i="0" lang="zxx" sz="2800" u="none" cap="none" strike="noStrike">
                <a:solidFill>
                  <a:srgbClr val="FF0000"/>
                </a:solidFill>
                <a:latin typeface="Arial"/>
                <a:ea typeface="Arial"/>
                <a:cs typeface="Arial"/>
                <a:sym typeface="Arial"/>
              </a:rPr>
              <a:t>sequence form</a:t>
            </a:r>
            <a:endParaRPr b="0" i="0" sz="2800" u="none" cap="none" strike="noStrike">
              <a:latin typeface="Arial"/>
              <a:ea typeface="Arial"/>
              <a:cs typeface="Arial"/>
              <a:sym typeface="Arial"/>
            </a:endParaRPr>
          </a:p>
        </p:txBody>
      </p:sp>
      <p:sp>
        <p:nvSpPr>
          <p:cNvPr id="1024" name="Google Shape;1024;p121"/>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8" name="Shape 1028"/>
        <p:cNvGrpSpPr/>
        <p:nvPr/>
      </p:nvGrpSpPr>
      <p:grpSpPr>
        <a:xfrm>
          <a:off x="0" y="0"/>
          <a:ext cx="0" cy="0"/>
          <a:chOff x="0" y="0"/>
          <a:chExt cx="0" cy="0"/>
        </a:xfrm>
      </p:grpSpPr>
      <p:sp>
        <p:nvSpPr>
          <p:cNvPr id="1029" name="Google Shape;1029;p122"/>
          <p:cNvSpPr txBox="1"/>
          <p:nvPr/>
        </p:nvSpPr>
        <p:spPr>
          <a:xfrm>
            <a:off x="504000" y="1769040"/>
            <a:ext cx="9071640" cy="5268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Let </a:t>
            </a:r>
            <a:r>
              <a:rPr b="1" i="1" lang="zxx" sz="2800" strike="noStrike">
                <a:latin typeface="Arial"/>
                <a:ea typeface="Arial"/>
                <a:cs typeface="Arial"/>
                <a:sym typeface="Arial"/>
              </a:rPr>
              <a:t>G</a:t>
            </a:r>
            <a:r>
              <a:rPr b="0" lang="zxx" sz="2800" strike="noStrike">
                <a:latin typeface="Arial"/>
                <a:ea typeface="Arial"/>
                <a:cs typeface="Arial"/>
                <a:sym typeface="Arial"/>
              </a:rPr>
              <a:t> be an imperfect-information game of </a:t>
            </a:r>
            <a:r>
              <a:rPr b="0" lang="zxx" sz="2800" strike="noStrike">
                <a:solidFill>
                  <a:srgbClr val="FF3333"/>
                </a:solidFill>
                <a:latin typeface="Arial"/>
                <a:ea typeface="Arial"/>
                <a:cs typeface="Arial"/>
                <a:sym typeface="Arial"/>
              </a:rPr>
              <a:t>perfect recall</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The sequence-form representation of </a:t>
            </a:r>
            <a:r>
              <a:rPr b="1" i="1" lang="zxx" sz="2800" strike="noStrike">
                <a:latin typeface="Arial"/>
                <a:ea typeface="Arial"/>
                <a:cs typeface="Arial"/>
                <a:sym typeface="Arial"/>
              </a:rPr>
              <a:t>G</a:t>
            </a:r>
            <a:r>
              <a:rPr b="0" lang="zxx" sz="2800" strike="noStrike">
                <a:latin typeface="Arial"/>
                <a:ea typeface="Arial"/>
                <a:cs typeface="Arial"/>
                <a:sym typeface="Arial"/>
              </a:rPr>
              <a:t> is a tuple</a:t>
            </a:r>
            <a:r>
              <a:rPr b="1" i="1" lang="zxx" sz="2800" strike="noStrike">
                <a:latin typeface="Arial"/>
                <a:ea typeface="Arial"/>
                <a:cs typeface="Arial"/>
                <a:sym typeface="Arial"/>
              </a:rPr>
              <a:t>     (N, Σ, g, C)</a:t>
            </a:r>
            <a:r>
              <a:rPr b="0" lang="zxx" sz="2800" strike="noStrike">
                <a:latin typeface="Arial"/>
                <a:ea typeface="Arial"/>
                <a:cs typeface="Arial"/>
                <a:sym typeface="Arial"/>
              </a:rPr>
              <a:t>, where</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N </a:t>
            </a:r>
            <a:r>
              <a:rPr b="0" i="0" lang="zxx" sz="2600" u="none" cap="none" strike="noStrike">
                <a:latin typeface="Arial"/>
                <a:ea typeface="Arial"/>
                <a:cs typeface="Arial"/>
                <a:sym typeface="Arial"/>
              </a:rPr>
              <a:t>is a set of agents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Σ = (Σ</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Σ</a:t>
            </a:r>
            <a:r>
              <a:rPr b="1" baseline="-25000" i="1" lang="zxx" sz="2600" u="none" cap="none" strike="noStrike">
                <a:latin typeface="Arial"/>
                <a:ea typeface="Arial"/>
                <a:cs typeface="Arial"/>
                <a:sym typeface="Arial"/>
              </a:rPr>
              <a:t>2</a:t>
            </a:r>
            <a:r>
              <a:rPr b="1" i="1" lang="zxx" sz="2600" u="none" cap="none" strike="noStrike">
                <a:latin typeface="Arial"/>
                <a:ea typeface="Arial"/>
                <a:cs typeface="Arial"/>
                <a:sym typeface="Arial"/>
              </a:rPr>
              <a:t>, . . . , Σ</a:t>
            </a:r>
            <a:r>
              <a:rPr b="1" baseline="-25000" i="1" lang="zxx" sz="2600" u="none" cap="none" strike="noStrike">
                <a:latin typeface="Arial"/>
                <a:ea typeface="Arial"/>
                <a:cs typeface="Arial"/>
                <a:sym typeface="Arial"/>
              </a:rPr>
              <a:t>n</a:t>
            </a:r>
            <a:r>
              <a:rPr b="1" i="1" lang="zxx" sz="2600" u="none" cap="none" strike="noStrike">
                <a:latin typeface="Arial"/>
                <a:ea typeface="Arial"/>
                <a:cs typeface="Arial"/>
                <a:sym typeface="Arial"/>
              </a:rPr>
              <a:t>)</a:t>
            </a:r>
            <a:r>
              <a:rPr b="0" i="0" lang="zxx" sz="2600" u="none" cap="none" strike="noStrike">
                <a:latin typeface="Arial"/>
                <a:ea typeface="Arial"/>
                <a:cs typeface="Arial"/>
                <a:sym typeface="Arial"/>
              </a:rPr>
              <a:t>, where </a:t>
            </a:r>
            <a:r>
              <a:rPr b="1" i="1" lang="zxx" sz="2600" u="none" cap="none" strike="noStrike">
                <a:latin typeface="Arial"/>
                <a:ea typeface="Arial"/>
                <a:cs typeface="Arial"/>
                <a:sym typeface="Arial"/>
              </a:rPr>
              <a:t>Σ</a:t>
            </a:r>
            <a:r>
              <a:rPr b="1" baseline="-25000" i="1" lang="zxx" sz="2600" u="none" cap="none" strike="noStrike">
                <a:latin typeface="Arial"/>
                <a:ea typeface="Arial"/>
                <a:cs typeface="Arial"/>
                <a:sym typeface="Arial"/>
              </a:rPr>
              <a:t>i</a:t>
            </a:r>
            <a:r>
              <a:rPr b="0" i="0" lang="zxx" sz="2600" u="none" cap="none" strike="noStrike">
                <a:latin typeface="Arial"/>
                <a:ea typeface="Arial"/>
                <a:cs typeface="Arial"/>
                <a:sym typeface="Arial"/>
              </a:rPr>
              <a:t> is the set of sequences available to agent </a:t>
            </a:r>
            <a:r>
              <a:rPr b="1" i="1" lang="zxx" sz="2600" u="none" cap="none" strike="noStrike">
                <a:latin typeface="Arial"/>
                <a:ea typeface="Arial"/>
                <a:cs typeface="Arial"/>
                <a:sym typeface="Arial"/>
              </a:rPr>
              <a:t>i</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g = (g</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 . . , g</a:t>
            </a:r>
            <a:r>
              <a:rPr b="1" baseline="-25000" i="1" lang="zxx" sz="2600" u="none" cap="none" strike="noStrike">
                <a:latin typeface="Arial"/>
                <a:ea typeface="Arial"/>
                <a:cs typeface="Arial"/>
                <a:sym typeface="Arial"/>
              </a:rPr>
              <a:t>n</a:t>
            </a:r>
            <a:r>
              <a:rPr b="1" i="1" lang="zxx" sz="2600" u="none" cap="none" strike="noStrike">
                <a:latin typeface="Arial"/>
                <a:ea typeface="Arial"/>
                <a:cs typeface="Arial"/>
                <a:sym typeface="Arial"/>
              </a:rPr>
              <a:t>)</a:t>
            </a:r>
            <a:r>
              <a:rPr b="0" i="0" lang="zxx" sz="2600" u="none" cap="none" strike="noStrike">
                <a:latin typeface="Arial"/>
                <a:ea typeface="Arial"/>
                <a:cs typeface="Arial"/>
                <a:sym typeface="Arial"/>
              </a:rPr>
              <a:t>, where </a:t>
            </a:r>
            <a:r>
              <a:rPr b="1" i="1" lang="zxx" sz="2600" u="none" cap="none" strike="noStrike">
                <a:latin typeface="Arial"/>
                <a:ea typeface="Arial"/>
                <a:cs typeface="Arial"/>
                <a:sym typeface="Arial"/>
              </a:rPr>
              <a:t>g</a:t>
            </a:r>
            <a:r>
              <a:rPr b="1" baseline="-25000" i="1" lang="zxx" sz="2600" u="none" cap="none" strike="noStrike">
                <a:latin typeface="Arial"/>
                <a:ea typeface="Arial"/>
                <a:cs typeface="Arial"/>
                <a:sym typeface="Arial"/>
              </a:rPr>
              <a:t>i</a:t>
            </a:r>
            <a:r>
              <a:rPr b="1" i="1" lang="zxx" sz="2600" u="none" cap="none" strike="noStrike">
                <a:latin typeface="Arial"/>
                <a:ea typeface="Arial"/>
                <a:cs typeface="Arial"/>
                <a:sym typeface="Arial"/>
              </a:rPr>
              <a:t> : Σ → ℝ </a:t>
            </a:r>
            <a:r>
              <a:rPr b="0" i="0" lang="zxx" sz="2600" u="none" cap="none" strike="noStrike">
                <a:latin typeface="Arial"/>
                <a:ea typeface="Arial"/>
                <a:cs typeface="Arial"/>
                <a:sym typeface="Arial"/>
              </a:rPr>
              <a:t>is the payoff function for agent </a:t>
            </a:r>
            <a:r>
              <a:rPr b="1" i="1" lang="zxx" sz="2600" u="none" cap="none" strike="noStrike">
                <a:latin typeface="Arial"/>
                <a:ea typeface="Arial"/>
                <a:cs typeface="Arial"/>
                <a:sym typeface="Arial"/>
              </a:rPr>
              <a:t>i</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C = (C</a:t>
            </a:r>
            <a:r>
              <a:rPr b="1" baseline="-25000" i="1" lang="zxx" sz="2600" u="none" cap="none" strike="noStrike">
                <a:latin typeface="Arial"/>
                <a:ea typeface="Arial"/>
                <a:cs typeface="Arial"/>
                <a:sym typeface="Arial"/>
              </a:rPr>
              <a:t>1</a:t>
            </a:r>
            <a:r>
              <a:rPr b="1" i="1" lang="zxx" sz="2600" u="none" cap="none" strike="noStrike">
                <a:latin typeface="Arial"/>
                <a:ea typeface="Arial"/>
                <a:cs typeface="Arial"/>
                <a:sym typeface="Arial"/>
              </a:rPr>
              <a:t>, . . . ,C</a:t>
            </a:r>
            <a:r>
              <a:rPr b="1" baseline="-25000" i="1" lang="zxx" sz="2600" u="none" cap="none" strike="noStrike">
                <a:latin typeface="Arial"/>
                <a:ea typeface="Arial"/>
                <a:cs typeface="Arial"/>
                <a:sym typeface="Arial"/>
              </a:rPr>
              <a:t>n</a:t>
            </a:r>
            <a:r>
              <a:rPr b="1" i="1" lang="zxx" sz="2600" u="none" cap="none" strike="noStrike">
                <a:latin typeface="Arial"/>
                <a:ea typeface="Arial"/>
                <a:cs typeface="Arial"/>
                <a:sym typeface="Arial"/>
              </a:rPr>
              <a:t>)</a:t>
            </a:r>
            <a:r>
              <a:rPr b="0" i="0" lang="zxx" sz="2600" u="none" cap="none" strike="noStrike">
                <a:latin typeface="Arial"/>
                <a:ea typeface="Arial"/>
                <a:cs typeface="Arial"/>
                <a:sym typeface="Arial"/>
              </a:rPr>
              <a:t>, where </a:t>
            </a:r>
            <a:r>
              <a:rPr b="1" i="1" lang="zxx" sz="2600" u="none" cap="none" strike="noStrike">
                <a:latin typeface="Arial"/>
                <a:ea typeface="Arial"/>
                <a:cs typeface="Arial"/>
                <a:sym typeface="Arial"/>
              </a:rPr>
              <a:t>C</a:t>
            </a:r>
            <a:r>
              <a:rPr b="1" baseline="-25000" i="1" lang="zxx" sz="2600" u="none" cap="none" strike="noStrike">
                <a:latin typeface="Arial"/>
                <a:ea typeface="Arial"/>
                <a:cs typeface="Arial"/>
                <a:sym typeface="Arial"/>
              </a:rPr>
              <a:t>i</a:t>
            </a:r>
            <a:r>
              <a:rPr b="0" i="0" lang="zxx" sz="2600" u="none" cap="none" strike="noStrike">
                <a:latin typeface="Arial"/>
                <a:ea typeface="Arial"/>
                <a:cs typeface="Arial"/>
                <a:sym typeface="Arial"/>
              </a:rPr>
              <a:t> is a set of linear constraints on the realization probabilities of agent </a:t>
            </a:r>
            <a:r>
              <a:rPr b="1" i="1" lang="zxx" sz="2600" u="none" cap="none" strike="noStrike">
                <a:latin typeface="Arial"/>
                <a:ea typeface="Arial"/>
                <a:cs typeface="Arial"/>
                <a:sym typeface="Arial"/>
              </a:rPr>
              <a:t>i</a:t>
            </a:r>
            <a:endParaRPr b="0" i="0" sz="2600" u="none" cap="none" strike="noStrike">
              <a:latin typeface="Arial"/>
              <a:ea typeface="Arial"/>
              <a:cs typeface="Arial"/>
              <a:sym typeface="Arial"/>
            </a:endParaRPr>
          </a:p>
        </p:txBody>
      </p:sp>
      <p:sp>
        <p:nvSpPr>
          <p:cNvPr id="1030" name="Google Shape;1030;p122"/>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9">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124" name="Google Shape;124;p2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The sharing game</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N = {1,2}, A</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{2-0, 1-1, 0-2}, A</a:t>
            </a:r>
            <a:r>
              <a:rPr b="1" baseline="-25000" i="1" lang="zxx" sz="2800" u="none" cap="none" strike="noStrike">
                <a:latin typeface="Arial"/>
                <a:ea typeface="Arial"/>
                <a:cs typeface="Arial"/>
                <a:sym typeface="Arial"/>
              </a:rPr>
              <a:t>2</a:t>
            </a:r>
            <a:r>
              <a:rPr b="1" i="1" lang="zxx" sz="2800" u="none" cap="none" strike="noStrike">
                <a:latin typeface="Arial"/>
                <a:ea typeface="Arial"/>
                <a:cs typeface="Arial"/>
                <a:sym typeface="Arial"/>
              </a:rPr>
              <a:t> = {no, yes}</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p:txBody>
      </p:sp>
      <p:pic>
        <p:nvPicPr>
          <p:cNvPr id="125" name="Google Shape;125;p24"/>
          <p:cNvPicPr preferRelativeResize="0"/>
          <p:nvPr/>
        </p:nvPicPr>
        <p:blipFill rotWithShape="1">
          <a:blip r:embed="rId3">
            <a:alphaModFix/>
          </a:blip>
          <a:srcRect b="0" l="0" r="0" t="0"/>
          <a:stretch/>
        </p:blipFill>
        <p:spPr>
          <a:xfrm>
            <a:off x="0" y="3420000"/>
            <a:ext cx="10079640" cy="3772800"/>
          </a:xfrm>
          <a:prstGeom prst="rect">
            <a:avLst/>
          </a:prstGeom>
          <a:noFill/>
          <a:ln>
            <a:noFill/>
          </a:ln>
        </p:spPr>
      </p:pic>
      <p:sp>
        <p:nvSpPr>
          <p:cNvPr id="126" name="Google Shape;126;p24"/>
          <p:cNvSpPr/>
          <p:nvPr/>
        </p:nvSpPr>
        <p:spPr>
          <a:xfrm>
            <a:off x="1404000" y="500400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24"/>
          <p:cNvSpPr/>
          <p:nvPr/>
        </p:nvSpPr>
        <p:spPr>
          <a:xfrm>
            <a:off x="4968360" y="500436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24"/>
          <p:cNvSpPr/>
          <p:nvPr/>
        </p:nvSpPr>
        <p:spPr>
          <a:xfrm>
            <a:off x="8532720" y="500472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24"/>
          <p:cNvSpPr/>
          <p:nvPr/>
        </p:nvSpPr>
        <p:spPr>
          <a:xfrm>
            <a:off x="4968720" y="363672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24"/>
          <p:cNvSpPr txBox="1"/>
          <p:nvPr/>
        </p:nvSpPr>
        <p:spPr>
          <a:xfrm>
            <a:off x="5580000" y="4365720"/>
            <a:ext cx="720000" cy="494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800" u="none" cap="none" strike="noStrike">
                <a:solidFill>
                  <a:srgbClr val="6699CC"/>
                </a:solidFill>
                <a:latin typeface="Arial"/>
                <a:ea typeface="Arial"/>
                <a:cs typeface="Arial"/>
                <a:sym typeface="Arial"/>
              </a:rPr>
              <a:t>H</a:t>
            </a:r>
            <a:endParaRPr b="0" sz="2800" strike="noStrike">
              <a:latin typeface="Arial"/>
              <a:ea typeface="Arial"/>
              <a:cs typeface="Arial"/>
              <a:sym typeface="Arial"/>
            </a:endParaRPr>
          </a:p>
        </p:txBody>
      </p:sp>
      <p:sp>
        <p:nvSpPr>
          <p:cNvPr id="131" name="Google Shape;131;p24"/>
          <p:cNvSpPr/>
          <p:nvPr/>
        </p:nvSpPr>
        <p:spPr>
          <a:xfrm>
            <a:off x="540360" y="633636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24"/>
          <p:cNvSpPr/>
          <p:nvPr/>
        </p:nvSpPr>
        <p:spPr>
          <a:xfrm>
            <a:off x="2304720" y="633672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24"/>
          <p:cNvSpPr/>
          <p:nvPr/>
        </p:nvSpPr>
        <p:spPr>
          <a:xfrm>
            <a:off x="4104720" y="633672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24"/>
          <p:cNvSpPr/>
          <p:nvPr/>
        </p:nvSpPr>
        <p:spPr>
          <a:xfrm>
            <a:off x="5869080" y="633708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4"/>
          <p:cNvSpPr/>
          <p:nvPr/>
        </p:nvSpPr>
        <p:spPr>
          <a:xfrm>
            <a:off x="7669080" y="633708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24"/>
          <p:cNvSpPr/>
          <p:nvPr/>
        </p:nvSpPr>
        <p:spPr>
          <a:xfrm>
            <a:off x="9433440" y="633744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24"/>
          <p:cNvSpPr txBox="1"/>
          <p:nvPr/>
        </p:nvSpPr>
        <p:spPr>
          <a:xfrm>
            <a:off x="6588000" y="6238080"/>
            <a:ext cx="720000" cy="494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800" strike="noStrike">
                <a:solidFill>
                  <a:srgbClr val="FF3333"/>
                </a:solidFill>
                <a:latin typeface="Arial"/>
                <a:ea typeface="Arial"/>
                <a:cs typeface="Arial"/>
                <a:sym typeface="Arial"/>
              </a:rPr>
              <a:t>Z</a:t>
            </a:r>
            <a:endParaRPr b="0" sz="2800" strike="noStrike">
              <a:latin typeface="Arial"/>
              <a:ea typeface="Arial"/>
              <a:cs typeface="Arial"/>
              <a:sym typeface="Arial"/>
            </a:endParaRPr>
          </a:p>
        </p:txBody>
      </p:sp>
      <p:sp>
        <p:nvSpPr>
          <p:cNvPr id="138" name="Google Shape;138;p24"/>
          <p:cNvSpPr txBox="1"/>
          <p:nvPr/>
        </p:nvSpPr>
        <p:spPr>
          <a:xfrm>
            <a:off x="180000" y="4481640"/>
            <a:ext cx="2160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χ(</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 = {no, yes}</a:t>
            </a:r>
            <a:endParaRPr b="0" sz="2000" strike="noStrike">
              <a:latin typeface="Arial"/>
              <a:ea typeface="Arial"/>
              <a:cs typeface="Arial"/>
              <a:sym typeface="Arial"/>
            </a:endParaRPr>
          </a:p>
        </p:txBody>
      </p:sp>
      <p:sp>
        <p:nvSpPr>
          <p:cNvPr id="139" name="Google Shape;139;p24"/>
          <p:cNvSpPr txBox="1"/>
          <p:nvPr/>
        </p:nvSpPr>
        <p:spPr>
          <a:xfrm>
            <a:off x="1332000" y="5184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endParaRPr b="0" sz="2000" strike="noStrike">
              <a:latin typeface="Arial"/>
              <a:ea typeface="Arial"/>
              <a:cs typeface="Arial"/>
              <a:sym typeface="Arial"/>
            </a:endParaRPr>
          </a:p>
        </p:txBody>
      </p:sp>
      <p:sp>
        <p:nvSpPr>
          <p:cNvPr id="140" name="Google Shape;140;p24"/>
          <p:cNvSpPr txBox="1"/>
          <p:nvPr/>
        </p:nvSpPr>
        <p:spPr>
          <a:xfrm>
            <a:off x="1692000" y="4949640"/>
            <a:ext cx="118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ρ(</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 = 2</a:t>
            </a:r>
            <a:endParaRPr b="0" sz="2000" strike="noStrike">
              <a:latin typeface="Arial"/>
              <a:ea typeface="Arial"/>
              <a:cs typeface="Arial"/>
              <a:sym typeface="Arial"/>
            </a:endParaRPr>
          </a:p>
        </p:txBody>
      </p:sp>
      <p:sp>
        <p:nvSpPr>
          <p:cNvPr id="141" name="Google Shape;141;p24"/>
          <p:cNvSpPr txBox="1"/>
          <p:nvPr/>
        </p:nvSpPr>
        <p:spPr>
          <a:xfrm>
            <a:off x="216000" y="6300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FF3333"/>
                </a:solidFill>
                <a:latin typeface="Arial"/>
                <a:ea typeface="Arial"/>
                <a:cs typeface="Arial"/>
                <a:sym typeface="Arial"/>
              </a:rPr>
              <a:t>z</a:t>
            </a:r>
            <a:r>
              <a:rPr b="1" baseline="-25000" i="1" lang="zxx" sz="2000" strike="noStrike">
                <a:solidFill>
                  <a:srgbClr val="FF3333"/>
                </a:solidFill>
                <a:latin typeface="Arial"/>
                <a:ea typeface="Arial"/>
                <a:cs typeface="Arial"/>
                <a:sym typeface="Arial"/>
              </a:rPr>
              <a:t>1</a:t>
            </a:r>
            <a:endParaRPr b="0" sz="2000" strike="noStrike">
              <a:latin typeface="Arial"/>
              <a:ea typeface="Arial"/>
              <a:cs typeface="Arial"/>
              <a:sym typeface="Arial"/>
            </a:endParaRPr>
          </a:p>
        </p:txBody>
      </p:sp>
      <p:sp>
        <p:nvSpPr>
          <p:cNvPr id="142" name="Google Shape;142;p24"/>
          <p:cNvSpPr txBox="1"/>
          <p:nvPr/>
        </p:nvSpPr>
        <p:spPr>
          <a:xfrm>
            <a:off x="1980000" y="6300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FF3333"/>
                </a:solidFill>
                <a:latin typeface="Arial"/>
                <a:ea typeface="Arial"/>
                <a:cs typeface="Arial"/>
                <a:sym typeface="Arial"/>
              </a:rPr>
              <a:t>z</a:t>
            </a:r>
            <a:r>
              <a:rPr b="1" baseline="-25000" i="1" lang="zxx" sz="2000" strike="noStrike">
                <a:solidFill>
                  <a:srgbClr val="FF3333"/>
                </a:solidFill>
                <a:latin typeface="Arial"/>
                <a:ea typeface="Arial"/>
                <a:cs typeface="Arial"/>
                <a:sym typeface="Arial"/>
              </a:rPr>
              <a:t>2</a:t>
            </a:r>
            <a:endParaRPr b="0" sz="2000" strike="noStrike">
              <a:latin typeface="Arial"/>
              <a:ea typeface="Arial"/>
              <a:cs typeface="Arial"/>
              <a:sym typeface="Arial"/>
            </a:endParaRPr>
          </a:p>
        </p:txBody>
      </p:sp>
      <p:sp>
        <p:nvSpPr>
          <p:cNvPr id="143" name="Google Shape;143;p24"/>
          <p:cNvSpPr txBox="1"/>
          <p:nvPr/>
        </p:nvSpPr>
        <p:spPr>
          <a:xfrm>
            <a:off x="180000" y="3564000"/>
            <a:ext cx="1800000" cy="47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σ(</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,no) =</a:t>
            </a:r>
            <a:r>
              <a:rPr b="1" i="1" lang="zxx" sz="2200" strike="noStrike">
                <a:latin typeface="Arial"/>
                <a:ea typeface="Arial"/>
                <a:cs typeface="Arial"/>
                <a:sym typeface="Arial"/>
              </a:rPr>
              <a:t> </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1</a:t>
            </a:r>
            <a:endParaRPr b="0" sz="2200" strike="noStrike">
              <a:latin typeface="Arial"/>
              <a:ea typeface="Arial"/>
              <a:cs typeface="Arial"/>
              <a:sym typeface="Arial"/>
            </a:endParaRPr>
          </a:p>
        </p:txBody>
      </p:sp>
      <p:sp>
        <p:nvSpPr>
          <p:cNvPr id="144" name="Google Shape;144;p24"/>
          <p:cNvSpPr txBox="1"/>
          <p:nvPr/>
        </p:nvSpPr>
        <p:spPr>
          <a:xfrm>
            <a:off x="180000" y="4027320"/>
            <a:ext cx="1800000" cy="47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σ(</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,yes) =</a:t>
            </a:r>
            <a:r>
              <a:rPr b="1" i="1" lang="zxx" sz="2200" strike="noStrike">
                <a:latin typeface="Arial"/>
                <a:ea typeface="Arial"/>
                <a:cs typeface="Arial"/>
                <a:sym typeface="Arial"/>
              </a:rPr>
              <a:t> </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2</a:t>
            </a:r>
            <a:endParaRPr b="0" sz="2200" strike="noStrike">
              <a:latin typeface="Arial"/>
              <a:ea typeface="Arial"/>
              <a:cs typeface="Arial"/>
              <a:sym typeface="Arial"/>
            </a:endParaRPr>
          </a:p>
        </p:txBody>
      </p:sp>
      <p:sp>
        <p:nvSpPr>
          <p:cNvPr id="145" name="Google Shape;145;p24"/>
          <p:cNvSpPr txBox="1"/>
          <p:nvPr/>
        </p:nvSpPr>
        <p:spPr>
          <a:xfrm>
            <a:off x="1152000" y="7087320"/>
            <a:ext cx="2880000" cy="47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u</a:t>
            </a:r>
            <a:r>
              <a:rPr b="1" baseline="-25000" i="1" lang="zxx" sz="2000" strike="noStrike">
                <a:latin typeface="Arial"/>
                <a:ea typeface="Arial"/>
                <a:cs typeface="Arial"/>
                <a:sym typeface="Arial"/>
              </a:rPr>
              <a:t>1</a:t>
            </a:r>
            <a:r>
              <a:rPr b="1" i="1" lang="zxx" sz="2000" strike="noStrike">
                <a:latin typeface="Arial"/>
                <a:ea typeface="Arial"/>
                <a:cs typeface="Arial"/>
                <a:sym typeface="Arial"/>
              </a:rPr>
              <a:t>(</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2</a:t>
            </a:r>
            <a:r>
              <a:rPr b="1" i="1" lang="zxx" sz="2000" strike="noStrike">
                <a:latin typeface="Arial"/>
                <a:ea typeface="Arial"/>
                <a:cs typeface="Arial"/>
                <a:sym typeface="Arial"/>
              </a:rPr>
              <a:t>) =</a:t>
            </a:r>
            <a:r>
              <a:rPr b="1" i="1" lang="zxx" sz="2200" strike="noStrike">
                <a:latin typeface="Arial"/>
                <a:ea typeface="Arial"/>
                <a:cs typeface="Arial"/>
                <a:sym typeface="Arial"/>
              </a:rPr>
              <a:t> 2    </a:t>
            </a:r>
            <a:r>
              <a:rPr b="1" i="1" lang="zxx" sz="2000" strike="noStrike">
                <a:latin typeface="Arial"/>
                <a:ea typeface="Arial"/>
                <a:cs typeface="Arial"/>
                <a:sym typeface="Arial"/>
              </a:rPr>
              <a:t>u</a:t>
            </a:r>
            <a:r>
              <a:rPr b="1" baseline="-25000" i="1" lang="zxx" sz="2000" strike="noStrike">
                <a:latin typeface="Arial"/>
                <a:ea typeface="Arial"/>
                <a:cs typeface="Arial"/>
                <a:sym typeface="Arial"/>
              </a:rPr>
              <a:t>2</a:t>
            </a:r>
            <a:r>
              <a:rPr b="1" i="1" lang="zxx" sz="2000" strike="noStrike">
                <a:latin typeface="Arial"/>
                <a:ea typeface="Arial"/>
                <a:cs typeface="Arial"/>
                <a:sym typeface="Arial"/>
              </a:rPr>
              <a:t>(</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2</a:t>
            </a:r>
            <a:r>
              <a:rPr b="1" i="1" lang="zxx" sz="2000" strike="noStrike">
                <a:latin typeface="Arial"/>
                <a:ea typeface="Arial"/>
                <a:cs typeface="Arial"/>
                <a:sym typeface="Arial"/>
              </a:rPr>
              <a:t>) =</a:t>
            </a:r>
            <a:r>
              <a:rPr b="1" i="1" lang="zxx" sz="2200" strike="noStrike">
                <a:latin typeface="Arial"/>
                <a:ea typeface="Arial"/>
                <a:cs typeface="Arial"/>
                <a:sym typeface="Arial"/>
              </a:rPr>
              <a:t> 0</a:t>
            </a:r>
            <a:endParaRPr b="0" sz="2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6"/>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4" name="Shape 1034"/>
        <p:cNvGrpSpPr/>
        <p:nvPr/>
      </p:nvGrpSpPr>
      <p:grpSpPr>
        <a:xfrm>
          <a:off x="0" y="0"/>
          <a:ext cx="0" cy="0"/>
          <a:chOff x="0" y="0"/>
          <a:chExt cx="0" cy="0"/>
        </a:xfrm>
      </p:grpSpPr>
      <p:sp>
        <p:nvSpPr>
          <p:cNvPr id="1035" name="Google Shape;1035;p12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What is a sequence </a:t>
            </a:r>
            <a:r>
              <a:rPr b="1" i="1" lang="zxx" sz="2800" strike="noStrike">
                <a:latin typeface="Arial"/>
                <a:ea typeface="Arial"/>
                <a:cs typeface="Arial"/>
                <a:sym typeface="Arial"/>
              </a:rPr>
              <a:t>σ ∈ Σ</a:t>
            </a:r>
            <a:r>
              <a:rPr b="1" baseline="-25000" i="1" lang="zxx" sz="2800" strike="noStrike">
                <a:latin typeface="Arial"/>
                <a:ea typeface="Arial"/>
                <a:cs typeface="Arial"/>
                <a:sym typeface="Arial"/>
              </a:rPr>
              <a:t>i</a:t>
            </a:r>
            <a:r>
              <a:rPr b="0" lang="zxx" sz="2800" strike="noStrike">
                <a:latin typeface="Arial"/>
                <a:ea typeface="Arial"/>
                <a:cs typeface="Arial"/>
                <a:sym typeface="Arial"/>
              </a:rPr>
              <a:t>? </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0" lang="zxx" sz="2800" u="none" cap="none" strike="noStrike">
                <a:latin typeface="Arial"/>
                <a:ea typeface="Arial"/>
                <a:cs typeface="Arial"/>
                <a:sym typeface="Arial"/>
              </a:rPr>
              <a:t>Insight</a:t>
            </a:r>
            <a:r>
              <a:rPr b="0" i="0" lang="zxx" sz="2800" u="none" cap="none" strike="noStrike">
                <a:latin typeface="Arial"/>
                <a:ea typeface="Arial"/>
                <a:cs typeface="Arial"/>
                <a:sym typeface="Arial"/>
              </a:rPr>
              <a:t>: while there are </a:t>
            </a:r>
            <a:r>
              <a:rPr b="0" i="0" lang="zxx" sz="2800" u="none" cap="none" strike="noStrike">
                <a:solidFill>
                  <a:srgbClr val="FF0000"/>
                </a:solidFill>
                <a:latin typeface="Arial"/>
                <a:ea typeface="Arial"/>
                <a:cs typeface="Arial"/>
                <a:sym typeface="Arial"/>
              </a:rPr>
              <a:t>exponentially</a:t>
            </a:r>
            <a:r>
              <a:rPr b="0" i="0" lang="zxx" sz="2800" u="none" cap="none" strike="noStrike">
                <a:latin typeface="Arial"/>
                <a:ea typeface="Arial"/>
                <a:cs typeface="Arial"/>
                <a:sym typeface="Arial"/>
              </a:rPr>
              <a:t> many pure strategies in an extensive-form game, there are only a </a:t>
            </a:r>
            <a:r>
              <a:rPr b="0" i="0" lang="zxx" sz="2800" u="none" cap="none" strike="noStrike">
                <a:solidFill>
                  <a:srgbClr val="0000CC"/>
                </a:solidFill>
                <a:latin typeface="Arial"/>
                <a:ea typeface="Arial"/>
                <a:cs typeface="Arial"/>
                <a:sym typeface="Arial"/>
              </a:rPr>
              <a:t>small</a:t>
            </a:r>
            <a:r>
              <a:rPr b="0" i="0" lang="zxx" sz="2800" u="none" cap="none" strike="noStrike">
                <a:latin typeface="Arial"/>
                <a:ea typeface="Arial"/>
                <a:cs typeface="Arial"/>
                <a:sym typeface="Arial"/>
              </a:rPr>
              <a:t> number of nodes in the game tree </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2100"/>
              <a:buFont typeface="Noto Sans Symbols"/>
              <a:buChar char="−"/>
            </a:pPr>
            <a:r>
              <a:rPr b="0" i="0" lang="zxx" sz="2800" u="none" cap="none" strike="noStrike">
                <a:latin typeface="Arial"/>
                <a:ea typeface="Arial"/>
                <a:cs typeface="Arial"/>
                <a:sym typeface="Arial"/>
              </a:rPr>
              <a:t>Does not build a player’s strategy around the idea of </a:t>
            </a:r>
            <a:r>
              <a:rPr b="0" i="0" lang="zxx" sz="2800" u="none" cap="none" strike="noStrike">
                <a:solidFill>
                  <a:srgbClr val="FF0000"/>
                </a:solidFill>
                <a:latin typeface="Arial"/>
                <a:ea typeface="Arial"/>
                <a:cs typeface="Arial"/>
                <a:sym typeface="Arial"/>
              </a:rPr>
              <a:t>pure strategies</a:t>
            </a:r>
            <a:endParaRPr b="0" i="0" sz="28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2100"/>
              <a:buFont typeface="Noto Sans Symbols"/>
              <a:buChar char="−"/>
            </a:pPr>
            <a:r>
              <a:rPr b="0" i="0" lang="zxx" sz="2800" u="none" cap="none" strike="noStrike">
                <a:latin typeface="Arial"/>
                <a:ea typeface="Arial"/>
                <a:cs typeface="Arial"/>
                <a:sym typeface="Arial"/>
              </a:rPr>
              <a:t>The sequence form builds it around </a:t>
            </a:r>
            <a:r>
              <a:rPr b="0" i="0" lang="zxx" sz="2800" u="none" cap="none" strike="noStrike">
                <a:solidFill>
                  <a:srgbClr val="0000CC"/>
                </a:solidFill>
                <a:latin typeface="Arial"/>
                <a:ea typeface="Arial"/>
                <a:cs typeface="Arial"/>
                <a:sym typeface="Arial"/>
              </a:rPr>
              <a:t>paths</a:t>
            </a:r>
            <a:r>
              <a:rPr b="0" i="0" lang="zxx" sz="2800" u="none" cap="none" strike="noStrike">
                <a:latin typeface="Arial"/>
                <a:ea typeface="Arial"/>
                <a:cs typeface="Arial"/>
                <a:sym typeface="Arial"/>
              </a:rPr>
              <a:t> in the tree from the root to each node</a:t>
            </a:r>
            <a:endParaRPr b="0" i="0" sz="2800" u="none" cap="none" strike="noStrike">
              <a:latin typeface="Arial"/>
              <a:ea typeface="Arial"/>
              <a:cs typeface="Arial"/>
              <a:sym typeface="Arial"/>
            </a:endParaRPr>
          </a:p>
        </p:txBody>
      </p:sp>
      <p:sp>
        <p:nvSpPr>
          <p:cNvPr id="1036" name="Google Shape;1036;p123"/>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35">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0" name="Shape 1040"/>
        <p:cNvGrpSpPr/>
        <p:nvPr/>
      </p:nvGrpSpPr>
      <p:grpSpPr>
        <a:xfrm>
          <a:off x="0" y="0"/>
          <a:ext cx="0" cy="0"/>
          <a:chOff x="0" y="0"/>
          <a:chExt cx="0" cy="0"/>
        </a:xfrm>
      </p:grpSpPr>
      <p:sp>
        <p:nvSpPr>
          <p:cNvPr id="1041" name="Google Shape;1041;p12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A sequence of actions of player </a:t>
            </a:r>
            <a:r>
              <a:rPr b="1" i="1" lang="zxx" sz="2800" strike="noStrike">
                <a:latin typeface="Arial"/>
                <a:ea typeface="Arial"/>
                <a:cs typeface="Arial"/>
                <a:sym typeface="Arial"/>
              </a:rPr>
              <a:t>i ∈ N</a:t>
            </a:r>
            <a:r>
              <a:rPr b="0" lang="zxx" sz="2800" strike="noStrike">
                <a:latin typeface="Arial"/>
                <a:ea typeface="Arial"/>
                <a:cs typeface="Arial"/>
                <a:sym typeface="Arial"/>
              </a:rPr>
              <a:t>, defined by a node </a:t>
            </a:r>
            <a:r>
              <a:rPr b="1" i="1" lang="zxx" sz="2800" strike="noStrike">
                <a:latin typeface="Arial"/>
                <a:ea typeface="Arial"/>
                <a:cs typeface="Arial"/>
                <a:sym typeface="Arial"/>
              </a:rPr>
              <a:t>h ∈ H ∪ Z</a:t>
            </a:r>
            <a:r>
              <a:rPr b="0" lang="zxx" sz="2800" strike="noStrike">
                <a:latin typeface="Arial"/>
                <a:ea typeface="Arial"/>
                <a:cs typeface="Arial"/>
                <a:sym typeface="Arial"/>
              </a:rPr>
              <a:t> of the game tree, is the </a:t>
            </a:r>
            <a:r>
              <a:rPr b="0" lang="zxx" sz="2800" u="sng" strike="noStrike">
                <a:latin typeface="Arial"/>
                <a:ea typeface="Arial"/>
                <a:cs typeface="Arial"/>
                <a:sym typeface="Arial"/>
              </a:rPr>
              <a:t>ordered set</a:t>
            </a:r>
            <a:r>
              <a:rPr b="0" lang="zxx" sz="2800" strike="noStrike">
                <a:latin typeface="Arial"/>
                <a:ea typeface="Arial"/>
                <a:cs typeface="Arial"/>
                <a:sym typeface="Arial"/>
              </a:rPr>
              <a:t> of player i’s </a:t>
            </a:r>
            <a:r>
              <a:rPr b="0" lang="zxx" sz="2800" strike="noStrike">
                <a:solidFill>
                  <a:srgbClr val="FF0000"/>
                </a:solidFill>
                <a:latin typeface="Arial"/>
                <a:ea typeface="Arial"/>
                <a:cs typeface="Arial"/>
                <a:sym typeface="Arial"/>
              </a:rPr>
              <a:t>actions</a:t>
            </a:r>
            <a:r>
              <a:rPr b="0" lang="zxx" sz="2800" strike="noStrike">
                <a:latin typeface="Arial"/>
                <a:ea typeface="Arial"/>
                <a:cs typeface="Arial"/>
                <a:sym typeface="Arial"/>
              </a:rPr>
              <a:t> that lie on the path from the root to </a:t>
            </a:r>
            <a:r>
              <a:rPr b="1" i="1" lang="zxx" sz="2800" strike="noStrike">
                <a:latin typeface="Arial"/>
                <a:ea typeface="Arial"/>
                <a:cs typeface="Arial"/>
                <a:sym typeface="Arial"/>
              </a:rPr>
              <a:t>h</a:t>
            </a:r>
            <a:r>
              <a:rPr b="0" lang="zxx" sz="2800" strike="noStrike">
                <a:latin typeface="Arial"/>
                <a:ea typeface="Arial"/>
                <a:cs typeface="Arial"/>
                <a:sym typeface="Arial"/>
              </a:rPr>
              <a:t> </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Let ∅ denote the sequence corresponding to the root node</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The set of sequences of player </a:t>
            </a:r>
            <a:r>
              <a:rPr b="1" i="1" lang="zxx" sz="2800" strike="noStrike">
                <a:latin typeface="Arial"/>
                <a:ea typeface="Arial"/>
                <a:cs typeface="Arial"/>
                <a:sym typeface="Arial"/>
              </a:rPr>
              <a:t>i</a:t>
            </a:r>
            <a:r>
              <a:rPr b="0" lang="zxx" sz="2800" strike="noStrike">
                <a:latin typeface="Arial"/>
                <a:ea typeface="Arial"/>
                <a:cs typeface="Arial"/>
                <a:sym typeface="Arial"/>
              </a:rPr>
              <a:t> is denoted </a:t>
            </a:r>
            <a:r>
              <a:rPr b="1" i="1" lang="zxx" sz="2800" strike="noStrike">
                <a:latin typeface="Arial"/>
                <a:ea typeface="Arial"/>
                <a:cs typeface="Arial"/>
                <a:sym typeface="Arial"/>
              </a:rPr>
              <a:t>Σ</a:t>
            </a:r>
            <a:r>
              <a:rPr b="1" baseline="-25000" i="1" lang="zxx" sz="2800" strike="noStrike">
                <a:latin typeface="Arial"/>
                <a:ea typeface="Arial"/>
                <a:cs typeface="Arial"/>
                <a:sym typeface="Arial"/>
              </a:rPr>
              <a:t>i</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 </a:t>
            </a:r>
            <a:r>
              <a:rPr b="1" i="1" lang="zxx" sz="2800" strike="noStrike">
                <a:latin typeface="Arial"/>
                <a:ea typeface="Arial"/>
                <a:cs typeface="Arial"/>
                <a:sym typeface="Arial"/>
              </a:rPr>
              <a:t>Σ</a:t>
            </a:r>
            <a:r>
              <a:rPr b="1" baseline="-25000" i="1" lang="zxx" sz="2800" strike="noStrike">
                <a:latin typeface="Arial"/>
                <a:ea typeface="Arial"/>
                <a:cs typeface="Arial"/>
                <a:sym typeface="Arial"/>
              </a:rPr>
              <a:t>1</a:t>
            </a:r>
            <a:r>
              <a:rPr b="0" lang="zxx" sz="2800" strike="noStrike">
                <a:latin typeface="Arial"/>
                <a:ea typeface="Arial"/>
                <a:cs typeface="Arial"/>
                <a:sym typeface="Arial"/>
              </a:rPr>
              <a:t> × · · · × </a:t>
            </a:r>
            <a:r>
              <a:rPr b="1" i="1" lang="zxx" sz="2800" strike="noStrike">
                <a:latin typeface="Arial"/>
                <a:ea typeface="Arial"/>
                <a:cs typeface="Arial"/>
                <a:sym typeface="Arial"/>
              </a:rPr>
              <a:t>Σ</a:t>
            </a:r>
            <a:r>
              <a:rPr b="1" baseline="-25000" i="1" lang="zxx" sz="2800" strike="noStrike">
                <a:latin typeface="Arial"/>
                <a:ea typeface="Arial"/>
                <a:cs typeface="Arial"/>
                <a:sym typeface="Arial"/>
              </a:rPr>
              <a:t>n</a:t>
            </a:r>
            <a:r>
              <a:rPr b="0" lang="zxx" sz="2800" strike="noStrike">
                <a:latin typeface="Arial"/>
                <a:ea typeface="Arial"/>
                <a:cs typeface="Arial"/>
                <a:sym typeface="Arial"/>
              </a:rPr>
              <a:t> is the set of all sequences</a:t>
            </a:r>
            <a:endParaRPr b="0" sz="2800" strike="noStrike">
              <a:latin typeface="Arial"/>
              <a:ea typeface="Arial"/>
              <a:cs typeface="Arial"/>
              <a:sym typeface="Arial"/>
            </a:endParaRPr>
          </a:p>
        </p:txBody>
      </p:sp>
      <p:sp>
        <p:nvSpPr>
          <p:cNvPr id="1042" name="Google Shape;1042;p124"/>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6" name="Shape 1046"/>
        <p:cNvGrpSpPr/>
        <p:nvPr/>
      </p:nvGrpSpPr>
      <p:grpSpPr>
        <a:xfrm>
          <a:off x="0" y="0"/>
          <a:ext cx="0" cy="0"/>
          <a:chOff x="0" y="0"/>
          <a:chExt cx="0" cy="0"/>
        </a:xfrm>
      </p:grpSpPr>
      <p:sp>
        <p:nvSpPr>
          <p:cNvPr id="1047" name="Google Shape;1047;p12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A sequence can thus be thought of as a </a:t>
            </a:r>
            <a:r>
              <a:rPr b="1" lang="zxx" sz="2800" strike="noStrike">
                <a:solidFill>
                  <a:srgbClr val="FF0000"/>
                </a:solidFill>
                <a:latin typeface="Arial"/>
                <a:ea typeface="Arial"/>
                <a:cs typeface="Arial"/>
                <a:sym typeface="Arial"/>
              </a:rPr>
              <a:t>string</a:t>
            </a:r>
            <a:r>
              <a:rPr b="0" lang="zxx" sz="2800" strike="noStrike">
                <a:latin typeface="Arial"/>
                <a:ea typeface="Arial"/>
                <a:cs typeface="Arial"/>
                <a:sym typeface="Arial"/>
              </a:rPr>
              <a:t> listing the action choices that player </a:t>
            </a:r>
            <a:r>
              <a:rPr b="1" i="1" lang="zxx" sz="2800" strike="noStrike">
                <a:latin typeface="Arial"/>
                <a:ea typeface="Arial"/>
                <a:cs typeface="Arial"/>
                <a:sym typeface="Arial"/>
              </a:rPr>
              <a:t>i</a:t>
            </a:r>
            <a:r>
              <a:rPr b="0" lang="zxx" sz="2800" strike="noStrike">
                <a:latin typeface="Arial"/>
                <a:ea typeface="Arial"/>
                <a:cs typeface="Arial"/>
                <a:sym typeface="Arial"/>
              </a:rPr>
              <a:t> would have to take in order to get from the root to a given node </a:t>
            </a:r>
            <a:r>
              <a:rPr b="1" i="1" lang="zxx" sz="2800" strike="noStrike">
                <a:latin typeface="Arial"/>
                <a:ea typeface="Arial"/>
                <a:cs typeface="Arial"/>
                <a:sym typeface="Arial"/>
              </a:rPr>
              <a:t>h</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1" i="1" lang="zxx" sz="2800" strike="noStrike">
                <a:latin typeface="Arial"/>
                <a:ea typeface="Arial"/>
                <a:cs typeface="Arial"/>
                <a:sym typeface="Arial"/>
              </a:rPr>
              <a:t>h</a:t>
            </a:r>
            <a:r>
              <a:rPr b="0" lang="zxx" sz="2800" strike="noStrike">
                <a:latin typeface="Arial"/>
                <a:ea typeface="Arial"/>
                <a:cs typeface="Arial"/>
                <a:sym typeface="Arial"/>
              </a:rPr>
              <a:t> may or may not be a </a:t>
            </a:r>
            <a:r>
              <a:rPr b="0" lang="zxx" sz="2800" strike="noStrike">
                <a:solidFill>
                  <a:srgbClr val="FF0000"/>
                </a:solidFill>
                <a:latin typeface="Arial"/>
                <a:ea typeface="Arial"/>
                <a:cs typeface="Arial"/>
                <a:sym typeface="Arial"/>
              </a:rPr>
              <a:t>leaf node</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The other players’ actions that form part of this path are </a:t>
            </a:r>
            <a:r>
              <a:rPr b="0" lang="zxx" sz="2800" strike="noStrike">
                <a:solidFill>
                  <a:srgbClr val="FF0000"/>
                </a:solidFill>
                <a:latin typeface="Arial"/>
                <a:ea typeface="Arial"/>
                <a:cs typeface="Arial"/>
                <a:sym typeface="Arial"/>
              </a:rPr>
              <a:t>not</a:t>
            </a:r>
            <a:r>
              <a:rPr b="0" lang="zxx" sz="2800" strike="noStrike">
                <a:latin typeface="Arial"/>
                <a:ea typeface="Arial"/>
                <a:cs typeface="Arial"/>
                <a:sym typeface="Arial"/>
              </a:rPr>
              <a:t> part of the sequence</a:t>
            </a:r>
            <a:endParaRPr b="0" sz="2800" strike="noStrike">
              <a:latin typeface="Arial"/>
              <a:ea typeface="Arial"/>
              <a:cs typeface="Arial"/>
              <a:sym typeface="Arial"/>
            </a:endParaRPr>
          </a:p>
        </p:txBody>
      </p:sp>
      <p:sp>
        <p:nvSpPr>
          <p:cNvPr id="1048" name="Google Shape;1048;p125"/>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2" name="Shape 1052"/>
        <p:cNvGrpSpPr/>
        <p:nvPr/>
      </p:nvGrpSpPr>
      <p:grpSpPr>
        <a:xfrm>
          <a:off x="0" y="0"/>
          <a:ext cx="0" cy="0"/>
          <a:chOff x="0" y="0"/>
          <a:chExt cx="0" cy="0"/>
        </a:xfrm>
      </p:grpSpPr>
      <p:sp>
        <p:nvSpPr>
          <p:cNvPr id="1053" name="Google Shape;1053;p12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1" lang="zxx" sz="2800" strike="noStrike">
                <a:latin typeface="Arial"/>
                <a:ea typeface="Arial"/>
                <a:cs typeface="Arial"/>
                <a:sym typeface="Arial"/>
              </a:rPr>
              <a:t>Definition</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a:t>
            </a:r>
            <a:r>
              <a:rPr b="1" i="0" lang="zxx" sz="2800" u="none" cap="none" strike="noStrike">
                <a:solidFill>
                  <a:srgbClr val="FF0000"/>
                </a:solidFill>
                <a:latin typeface="Arial"/>
                <a:ea typeface="Arial"/>
                <a:cs typeface="Arial"/>
                <a:sym typeface="Arial"/>
              </a:rPr>
              <a:t>payoff function</a:t>
            </a:r>
            <a:r>
              <a:rPr b="0" i="0" lang="zxx" sz="2800" u="none" cap="none" strike="noStrike">
                <a:latin typeface="Arial"/>
                <a:ea typeface="Arial"/>
                <a:cs typeface="Arial"/>
                <a:sym typeface="Arial"/>
              </a:rPr>
              <a:t> </a:t>
            </a:r>
            <a:r>
              <a:rPr b="1" i="1" lang="zxx" sz="2800" u="none" cap="none" strike="noStrike">
                <a:latin typeface="Arial"/>
                <a:ea typeface="Arial"/>
                <a:cs typeface="Arial"/>
                <a:sym typeface="Arial"/>
              </a:rPr>
              <a:t>g</a:t>
            </a:r>
            <a:r>
              <a:rPr b="1" baseline="-25000" i="1" lang="zxx" sz="2800" u="none" cap="none" strike="noStrike">
                <a:latin typeface="Arial"/>
                <a:ea typeface="Arial"/>
                <a:cs typeface="Arial"/>
                <a:sym typeface="Arial"/>
              </a:rPr>
              <a:t>i</a:t>
            </a:r>
            <a:r>
              <a:rPr b="1" i="1" lang="zxx" sz="2800" u="none" cap="none" strike="noStrike">
                <a:latin typeface="Arial"/>
                <a:ea typeface="Arial"/>
                <a:cs typeface="Arial"/>
                <a:sym typeface="Arial"/>
              </a:rPr>
              <a:t> : Σ → ℝ</a:t>
            </a:r>
            <a:r>
              <a:rPr b="0" i="0" lang="zxx" sz="2800" u="none" cap="none" strike="noStrike">
                <a:latin typeface="Arial"/>
                <a:ea typeface="Arial"/>
                <a:cs typeface="Arial"/>
                <a:sym typeface="Arial"/>
              </a:rPr>
              <a:t> for agent </a:t>
            </a:r>
            <a:r>
              <a:rPr b="1" i="1" lang="zxx" sz="2800" u="none" cap="none" strike="noStrike">
                <a:latin typeface="Arial"/>
                <a:ea typeface="Arial"/>
                <a:cs typeface="Arial"/>
                <a:sym typeface="Arial"/>
              </a:rPr>
              <a:t>i</a:t>
            </a:r>
            <a:r>
              <a:rPr b="0" i="0" lang="zxx" sz="2800" u="none" cap="none" strike="noStrike">
                <a:latin typeface="Arial"/>
                <a:ea typeface="Arial"/>
                <a:cs typeface="Arial"/>
                <a:sym typeface="Arial"/>
              </a:rPr>
              <a:t> is given by </a:t>
            </a:r>
            <a:endParaRPr b="0" i="0" sz="2800" u="none" cap="none" strike="noStrike">
              <a:latin typeface="Arial"/>
              <a:ea typeface="Arial"/>
              <a:cs typeface="Arial"/>
              <a:sym typeface="Arial"/>
            </a:endParaRPr>
          </a:p>
          <a:p>
            <a:pPr indent="-281649" lvl="2" marL="1296000" marR="0" rtl="0" algn="l">
              <a:spcBef>
                <a:spcPts val="1134"/>
              </a:spcBef>
              <a:spcAft>
                <a:spcPts val="0"/>
              </a:spcAft>
              <a:buClr>
                <a:srgbClr val="000000"/>
              </a:buClr>
              <a:buSzPts val="2000"/>
              <a:buFont typeface="Noto Sans Symbols"/>
              <a:buChar char="−"/>
            </a:pPr>
            <a:r>
              <a:rPr b="1" i="1" lang="zxx" sz="2700" u="none" cap="none" strike="noStrike">
                <a:latin typeface="Arial"/>
                <a:ea typeface="Arial"/>
                <a:cs typeface="Arial"/>
                <a:sym typeface="Arial"/>
              </a:rPr>
              <a:t>g</a:t>
            </a:r>
            <a:r>
              <a:rPr b="1" baseline="-25000" i="1" lang="zxx" sz="2700" u="none" cap="none" strike="noStrike">
                <a:latin typeface="Arial"/>
                <a:ea typeface="Arial"/>
                <a:cs typeface="Arial"/>
                <a:sym typeface="Arial"/>
              </a:rPr>
              <a:t>i</a:t>
            </a:r>
            <a:r>
              <a:rPr b="1" i="1" lang="zxx" sz="2700" u="none" cap="none" strike="noStrike">
                <a:latin typeface="Arial"/>
                <a:ea typeface="Arial"/>
                <a:cs typeface="Arial"/>
                <a:sym typeface="Arial"/>
              </a:rPr>
              <a:t>(σ) = u</a:t>
            </a:r>
            <a:r>
              <a:rPr b="1" baseline="-25000" i="1" lang="zxx" sz="2700" u="none" cap="none" strike="noStrike">
                <a:latin typeface="Arial"/>
                <a:ea typeface="Arial"/>
                <a:cs typeface="Arial"/>
                <a:sym typeface="Arial"/>
              </a:rPr>
              <a:t>i</a:t>
            </a:r>
            <a:r>
              <a:rPr b="1" i="1" lang="zxx" sz="2700" u="none" cap="none" strike="noStrike">
                <a:latin typeface="Arial"/>
                <a:ea typeface="Arial"/>
                <a:cs typeface="Arial"/>
                <a:sym typeface="Arial"/>
              </a:rPr>
              <a:t>(z)</a:t>
            </a:r>
            <a:r>
              <a:rPr b="0" i="0" lang="zxx" sz="2700" u="none" cap="none" strike="noStrike">
                <a:latin typeface="Arial"/>
                <a:ea typeface="Arial"/>
                <a:cs typeface="Arial"/>
                <a:sym typeface="Arial"/>
              </a:rPr>
              <a:t> if a leaf node </a:t>
            </a:r>
            <a:r>
              <a:rPr b="1" i="1" lang="zxx" sz="2700" u="none" cap="none" strike="noStrike">
                <a:latin typeface="Arial"/>
                <a:ea typeface="Arial"/>
                <a:cs typeface="Arial"/>
                <a:sym typeface="Arial"/>
              </a:rPr>
              <a:t>z ∈ Z</a:t>
            </a:r>
            <a:r>
              <a:rPr b="0" i="0" lang="zxx" sz="2700" u="none" cap="none" strike="noStrike">
                <a:latin typeface="Arial"/>
                <a:ea typeface="Arial"/>
                <a:cs typeface="Arial"/>
                <a:sym typeface="Arial"/>
              </a:rPr>
              <a:t> would be reached when each player played his sequence </a:t>
            </a:r>
            <a:r>
              <a:rPr b="1" i="1" lang="zxx" sz="2700" u="none" cap="none" strike="noStrike">
                <a:latin typeface="Arial"/>
                <a:ea typeface="Arial"/>
                <a:cs typeface="Arial"/>
                <a:sym typeface="Arial"/>
              </a:rPr>
              <a:t>σ</a:t>
            </a:r>
            <a:r>
              <a:rPr b="1" baseline="-25000" i="1" lang="zxx" sz="2700" u="none" cap="none" strike="noStrike">
                <a:latin typeface="Arial"/>
                <a:ea typeface="Arial"/>
                <a:cs typeface="Arial"/>
                <a:sym typeface="Arial"/>
              </a:rPr>
              <a:t>i</a:t>
            </a:r>
            <a:r>
              <a:rPr b="0" i="0" lang="zxx" sz="2700" u="none" cap="none" strike="noStrike">
                <a:latin typeface="Arial"/>
                <a:ea typeface="Arial"/>
                <a:cs typeface="Arial"/>
                <a:sym typeface="Arial"/>
              </a:rPr>
              <a:t> </a:t>
            </a:r>
            <a:r>
              <a:rPr b="1" i="1" lang="zxx" sz="2700" u="none" cap="none" strike="noStrike">
                <a:latin typeface="Arial"/>
                <a:ea typeface="Arial"/>
                <a:cs typeface="Arial"/>
                <a:sym typeface="Arial"/>
              </a:rPr>
              <a:t>∈ σ</a:t>
            </a:r>
            <a:endParaRPr b="0" i="0" sz="2700" u="none" cap="none" strike="noStrike">
              <a:latin typeface="Arial"/>
              <a:ea typeface="Arial"/>
              <a:cs typeface="Arial"/>
              <a:sym typeface="Arial"/>
            </a:endParaRPr>
          </a:p>
          <a:p>
            <a:pPr indent="-281649" lvl="2" marL="1296000" marR="0" rtl="0" algn="l">
              <a:spcBef>
                <a:spcPts val="850"/>
              </a:spcBef>
              <a:spcAft>
                <a:spcPts val="0"/>
              </a:spcAft>
              <a:buClr>
                <a:srgbClr val="000000"/>
              </a:buClr>
              <a:buSzPts val="2000"/>
              <a:buFont typeface="Noto Sans Symbols"/>
              <a:buChar char="−"/>
            </a:pPr>
            <a:r>
              <a:rPr b="1" i="1" lang="zxx" sz="2700" u="none" cap="none" strike="noStrike">
                <a:latin typeface="Arial"/>
                <a:ea typeface="Arial"/>
                <a:cs typeface="Arial"/>
                <a:sym typeface="Arial"/>
              </a:rPr>
              <a:t>g</a:t>
            </a:r>
            <a:r>
              <a:rPr b="1" baseline="-25000" i="1" lang="zxx" sz="2700" u="none" cap="none" strike="noStrike">
                <a:latin typeface="Arial"/>
                <a:ea typeface="Arial"/>
                <a:cs typeface="Arial"/>
                <a:sym typeface="Arial"/>
              </a:rPr>
              <a:t>i</a:t>
            </a:r>
            <a:r>
              <a:rPr b="1" i="1" lang="zxx" sz="2700" u="none" cap="none" strike="noStrike">
                <a:latin typeface="Arial"/>
                <a:ea typeface="Arial"/>
                <a:cs typeface="Arial"/>
                <a:sym typeface="Arial"/>
              </a:rPr>
              <a:t>(σ) = 0</a:t>
            </a:r>
            <a:r>
              <a:rPr b="0" i="0" lang="zxx" sz="2700" u="none" cap="none" strike="noStrike">
                <a:latin typeface="Arial"/>
                <a:ea typeface="Arial"/>
                <a:cs typeface="Arial"/>
                <a:sym typeface="Arial"/>
              </a:rPr>
              <a:t> otherwise</a:t>
            </a:r>
            <a:endParaRPr b="0" i="0" sz="2700" u="none" cap="none" strike="noStrike">
              <a:latin typeface="Arial"/>
              <a:ea typeface="Arial"/>
              <a:cs typeface="Arial"/>
              <a:sym typeface="Arial"/>
            </a:endParaRPr>
          </a:p>
        </p:txBody>
      </p:sp>
      <p:sp>
        <p:nvSpPr>
          <p:cNvPr id="1054" name="Google Shape;1054;p126"/>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8" name="Shape 1058"/>
        <p:cNvGrpSpPr/>
        <p:nvPr/>
      </p:nvGrpSpPr>
      <p:grpSpPr>
        <a:xfrm>
          <a:off x="0" y="0"/>
          <a:ext cx="0" cy="0"/>
          <a:chOff x="0" y="0"/>
          <a:chExt cx="0" cy="0"/>
        </a:xfrm>
      </p:grpSpPr>
      <p:sp>
        <p:nvSpPr>
          <p:cNvPr id="1059" name="Google Shape;1059;p12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Given the set of sequences </a:t>
            </a:r>
            <a:r>
              <a:rPr b="1" i="1" lang="zxx" sz="2800" strike="noStrike">
                <a:latin typeface="Arial"/>
                <a:ea typeface="Arial"/>
                <a:cs typeface="Arial"/>
                <a:sym typeface="Arial"/>
              </a:rPr>
              <a:t>Σ </a:t>
            </a:r>
            <a:r>
              <a:rPr b="0" lang="zxx" sz="2800" strike="noStrike">
                <a:latin typeface="Arial"/>
                <a:ea typeface="Arial"/>
                <a:cs typeface="Arial"/>
                <a:sym typeface="Arial"/>
              </a:rPr>
              <a:t>and the payoff function </a:t>
            </a:r>
            <a:r>
              <a:rPr b="1" i="1" lang="zxx" sz="2800" strike="noStrike">
                <a:latin typeface="Arial"/>
                <a:ea typeface="Arial"/>
                <a:cs typeface="Arial"/>
                <a:sym typeface="Arial"/>
              </a:rPr>
              <a:t>g</a:t>
            </a:r>
            <a:r>
              <a:rPr b="0" lang="zxx" sz="2800" strike="noStrike">
                <a:latin typeface="Arial"/>
                <a:ea typeface="Arial"/>
                <a:cs typeface="Arial"/>
                <a:sym typeface="Arial"/>
              </a:rPr>
              <a:t>, we can think of the sequence form as defining a </a:t>
            </a:r>
            <a:r>
              <a:rPr b="0" lang="zxx" sz="2800" strike="noStrike">
                <a:solidFill>
                  <a:srgbClr val="FF0000"/>
                </a:solidFill>
                <a:latin typeface="Arial"/>
                <a:ea typeface="Arial"/>
                <a:cs typeface="Arial"/>
                <a:sym typeface="Arial"/>
              </a:rPr>
              <a:t>tabular representation</a:t>
            </a:r>
            <a:r>
              <a:rPr b="0" lang="zxx" sz="2800" strike="noStrike">
                <a:latin typeface="Arial"/>
                <a:ea typeface="Arial"/>
                <a:cs typeface="Arial"/>
                <a:sym typeface="Arial"/>
              </a:rPr>
              <a:t> of an imperfect-information extensive-form game, much as the induced </a:t>
            </a:r>
            <a:r>
              <a:rPr b="0" lang="zxx" sz="2800" strike="noStrike">
                <a:solidFill>
                  <a:srgbClr val="FF0000"/>
                </a:solidFill>
                <a:latin typeface="Arial"/>
                <a:ea typeface="Arial"/>
                <a:cs typeface="Arial"/>
                <a:sym typeface="Arial"/>
              </a:rPr>
              <a:t>normal form</a:t>
            </a:r>
            <a:r>
              <a:rPr b="0" lang="zxx" sz="2800" strike="noStrike">
                <a:latin typeface="Arial"/>
                <a:ea typeface="Arial"/>
                <a:cs typeface="Arial"/>
                <a:sym typeface="Arial"/>
              </a:rPr>
              <a:t> does.</a:t>
            </a:r>
            <a:endParaRPr b="0" sz="2800" strike="noStrike">
              <a:latin typeface="Arial"/>
              <a:ea typeface="Arial"/>
              <a:cs typeface="Arial"/>
              <a:sym typeface="Arial"/>
            </a:endParaRPr>
          </a:p>
        </p:txBody>
      </p:sp>
      <p:sp>
        <p:nvSpPr>
          <p:cNvPr id="1060" name="Google Shape;1060;p127"/>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pic>
        <p:nvPicPr>
          <p:cNvPr id="1065" name="Google Shape;1065;p128"/>
          <p:cNvPicPr preferRelativeResize="0"/>
          <p:nvPr/>
        </p:nvPicPr>
        <p:blipFill rotWithShape="1">
          <a:blip r:embed="rId3">
            <a:alphaModFix/>
          </a:blip>
          <a:srcRect b="0" l="0" r="0" t="0"/>
          <a:stretch/>
        </p:blipFill>
        <p:spPr>
          <a:xfrm>
            <a:off x="2324160" y="3600000"/>
            <a:ext cx="5235840" cy="3420000"/>
          </a:xfrm>
          <a:prstGeom prst="rect">
            <a:avLst/>
          </a:prstGeom>
          <a:noFill/>
          <a:ln>
            <a:noFill/>
          </a:ln>
        </p:spPr>
      </p:pic>
      <p:sp>
        <p:nvSpPr>
          <p:cNvPr id="1066" name="Google Shape;1066;p128"/>
          <p:cNvSpPr txBox="1"/>
          <p:nvPr/>
        </p:nvSpPr>
        <p:spPr>
          <a:xfrm>
            <a:off x="50436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The sets of sequences for the two players are </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Σ</a:t>
            </a:r>
            <a:r>
              <a:rPr b="0" baseline="-25000" i="0" lang="zxx" sz="2800" u="none" cap="none" strike="noStrike">
                <a:latin typeface="Arial"/>
                <a:ea typeface="Arial"/>
                <a:cs typeface="Arial"/>
                <a:sym typeface="Arial"/>
              </a:rPr>
              <a:t>1</a:t>
            </a:r>
            <a:r>
              <a:rPr b="0" i="0" lang="zxx" sz="2800" u="none" cap="none" strike="noStrike">
                <a:latin typeface="Arial"/>
                <a:ea typeface="Arial"/>
                <a:cs typeface="Arial"/>
                <a:sym typeface="Arial"/>
              </a:rPr>
              <a:t> = {∅,L,R,Lℓ,Lr}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Σ</a:t>
            </a:r>
            <a:r>
              <a:rPr b="0" baseline="-25000" i="0" lang="zxx" sz="2800" u="none" cap="none" strike="noStrike">
                <a:latin typeface="Arial"/>
                <a:ea typeface="Arial"/>
                <a:cs typeface="Arial"/>
                <a:sym typeface="Arial"/>
              </a:rPr>
              <a:t>2</a:t>
            </a:r>
            <a:r>
              <a:rPr b="0" i="0" lang="zxx" sz="2800" u="none" cap="none" strike="noStrike">
                <a:latin typeface="Arial"/>
                <a:ea typeface="Arial"/>
                <a:cs typeface="Arial"/>
                <a:sym typeface="Arial"/>
              </a:rPr>
              <a:t> = {∅,A,B}</a:t>
            </a:r>
            <a:endParaRPr b="0" i="0" sz="2800" u="none" cap="none" strike="noStrike">
              <a:latin typeface="Arial"/>
              <a:ea typeface="Arial"/>
              <a:cs typeface="Arial"/>
              <a:sym typeface="Arial"/>
            </a:endParaRPr>
          </a:p>
        </p:txBody>
      </p:sp>
      <p:cxnSp>
        <p:nvCxnSpPr>
          <p:cNvPr id="1067" name="Google Shape;1067;p128"/>
          <p:cNvCxnSpPr/>
          <p:nvPr/>
        </p:nvCxnSpPr>
        <p:spPr>
          <a:xfrm>
            <a:off x="3240000" y="5652000"/>
            <a:ext cx="2700000" cy="0"/>
          </a:xfrm>
          <a:prstGeom prst="straightConnector1">
            <a:avLst/>
          </a:prstGeom>
          <a:noFill/>
          <a:ln cap="flat" cmpd="sng" w="36700">
            <a:solidFill>
              <a:srgbClr val="000000"/>
            </a:solidFill>
            <a:prstDash val="dashDot"/>
            <a:round/>
            <a:headEnd len="sm" w="sm" type="none"/>
            <a:tailEnd len="sm" w="sm" type="none"/>
          </a:ln>
        </p:spPr>
      </p:cxnSp>
      <p:sp>
        <p:nvSpPr>
          <p:cNvPr id="1068" name="Google Shape;1068;p128"/>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6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2" name="Shape 1072"/>
        <p:cNvGrpSpPr/>
        <p:nvPr/>
      </p:nvGrpSpPr>
      <p:grpSpPr>
        <a:xfrm>
          <a:off x="0" y="0"/>
          <a:ext cx="0" cy="0"/>
          <a:chOff x="0" y="0"/>
          <a:chExt cx="0" cy="0"/>
        </a:xfrm>
      </p:grpSpPr>
      <p:pic>
        <p:nvPicPr>
          <p:cNvPr id="1073" name="Google Shape;1073;p129"/>
          <p:cNvPicPr preferRelativeResize="0"/>
          <p:nvPr/>
        </p:nvPicPr>
        <p:blipFill rotWithShape="1">
          <a:blip r:embed="rId3">
            <a:alphaModFix/>
          </a:blip>
          <a:srcRect b="0" l="0" r="0" t="0"/>
          <a:stretch/>
        </p:blipFill>
        <p:spPr>
          <a:xfrm>
            <a:off x="4500000" y="1620000"/>
            <a:ext cx="3582360" cy="2340000"/>
          </a:xfrm>
          <a:prstGeom prst="rect">
            <a:avLst/>
          </a:prstGeom>
          <a:noFill/>
          <a:ln>
            <a:noFill/>
          </a:ln>
        </p:spPr>
      </p:pic>
      <p:sp>
        <p:nvSpPr>
          <p:cNvPr id="1074" name="Google Shape;1074;p129"/>
          <p:cNvSpPr txBox="1"/>
          <p:nvPr/>
        </p:nvSpPr>
        <p:spPr>
          <a:xfrm>
            <a:off x="504360" y="1769040"/>
            <a:ext cx="9071640" cy="438480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b="0" sz="3200" strike="noStrike">
              <a:latin typeface="Arial"/>
              <a:ea typeface="Arial"/>
              <a:cs typeface="Arial"/>
              <a:sym typeface="Arial"/>
            </a:endParaRPr>
          </a:p>
        </p:txBody>
      </p:sp>
      <p:pic>
        <p:nvPicPr>
          <p:cNvPr id="1075" name="Google Shape;1075;p129"/>
          <p:cNvPicPr preferRelativeResize="0"/>
          <p:nvPr/>
        </p:nvPicPr>
        <p:blipFill rotWithShape="1">
          <a:blip r:embed="rId4">
            <a:alphaModFix/>
          </a:blip>
          <a:srcRect b="0" l="0" r="0" t="0"/>
          <a:stretch/>
        </p:blipFill>
        <p:spPr>
          <a:xfrm>
            <a:off x="920880" y="3867120"/>
            <a:ext cx="3039120" cy="3512880"/>
          </a:xfrm>
          <a:prstGeom prst="rect">
            <a:avLst/>
          </a:prstGeom>
          <a:noFill/>
          <a:ln>
            <a:noFill/>
          </a:ln>
        </p:spPr>
      </p:pic>
      <p:pic>
        <p:nvPicPr>
          <p:cNvPr id="1076" name="Google Shape;1076;p129"/>
          <p:cNvPicPr preferRelativeResize="0"/>
          <p:nvPr/>
        </p:nvPicPr>
        <p:blipFill rotWithShape="1">
          <a:blip r:embed="rId5">
            <a:alphaModFix/>
          </a:blip>
          <a:srcRect b="0" l="0" r="0" t="0"/>
          <a:stretch/>
        </p:blipFill>
        <p:spPr>
          <a:xfrm>
            <a:off x="5760000" y="4205880"/>
            <a:ext cx="2303280" cy="3174120"/>
          </a:xfrm>
          <a:prstGeom prst="rect">
            <a:avLst/>
          </a:prstGeom>
          <a:noFill/>
          <a:ln>
            <a:noFill/>
          </a:ln>
        </p:spPr>
      </p:pic>
      <p:cxnSp>
        <p:nvCxnSpPr>
          <p:cNvPr id="1077" name="Google Shape;1077;p129"/>
          <p:cNvCxnSpPr>
            <a:stCxn id="1078" idx="3"/>
            <a:endCxn id="1075" idx="0"/>
          </p:cNvCxnSpPr>
          <p:nvPr/>
        </p:nvCxnSpPr>
        <p:spPr>
          <a:xfrm flipH="1">
            <a:off x="2440500" y="2421540"/>
            <a:ext cx="2599500" cy="1445700"/>
          </a:xfrm>
          <a:prstGeom prst="curvedConnector4">
            <a:avLst>
              <a:gd fmla="val 45039" name="adj1"/>
              <a:gd fmla="val 65267" name="adj2"/>
            </a:avLst>
          </a:prstGeom>
          <a:noFill/>
          <a:ln cap="flat" cmpd="sng" w="9525">
            <a:solidFill>
              <a:srgbClr val="0000CC"/>
            </a:solidFill>
            <a:prstDash val="solid"/>
            <a:round/>
            <a:headEnd len="sm" w="sm" type="none"/>
            <a:tailEnd len="med" w="med" type="triangle"/>
          </a:ln>
        </p:spPr>
      </p:cxnSp>
      <p:cxnSp>
        <p:nvCxnSpPr>
          <p:cNvPr id="1079" name="Google Shape;1079;p129"/>
          <p:cNvCxnSpPr>
            <a:endCxn id="1076" idx="3"/>
          </p:cNvCxnSpPr>
          <p:nvPr/>
        </p:nvCxnSpPr>
        <p:spPr>
          <a:xfrm flipH="1" rot="-5400000">
            <a:off x="6271380" y="4001040"/>
            <a:ext cx="3048600" cy="535200"/>
          </a:xfrm>
          <a:prstGeom prst="curvedConnector4">
            <a:avLst>
              <a:gd fmla="val 23971" name="adj1"/>
              <a:gd fmla="val 144493" name="adj2"/>
            </a:avLst>
          </a:prstGeom>
          <a:noFill/>
          <a:ln cap="flat" cmpd="sng" w="9525">
            <a:solidFill>
              <a:srgbClr val="FF0000"/>
            </a:solidFill>
            <a:prstDash val="solid"/>
            <a:round/>
            <a:headEnd len="sm" w="sm" type="none"/>
            <a:tailEnd len="med" w="med" type="triangle"/>
          </a:ln>
        </p:spPr>
      </p:cxnSp>
      <p:sp>
        <p:nvSpPr>
          <p:cNvPr id="1078" name="Google Shape;1078;p129"/>
          <p:cNvSpPr txBox="1"/>
          <p:nvPr/>
        </p:nvSpPr>
        <p:spPr>
          <a:xfrm>
            <a:off x="540000" y="1980000"/>
            <a:ext cx="4500000" cy="8830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800" strike="noStrike">
                <a:latin typeface="Arial"/>
                <a:ea typeface="Arial"/>
                <a:cs typeface="Arial"/>
                <a:sym typeface="Arial"/>
              </a:rPr>
              <a:t>Why the sequence form can be better?</a:t>
            </a:r>
            <a:endParaRPr b="0" sz="2800" strike="noStrike">
              <a:latin typeface="Arial"/>
              <a:ea typeface="Arial"/>
              <a:cs typeface="Arial"/>
              <a:sym typeface="Arial"/>
            </a:endParaRPr>
          </a:p>
        </p:txBody>
      </p:sp>
      <p:sp>
        <p:nvSpPr>
          <p:cNvPr id="1080" name="Google Shape;1080;p129"/>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4" name="Shape 1084"/>
        <p:cNvGrpSpPr/>
        <p:nvPr/>
      </p:nvGrpSpPr>
      <p:grpSpPr>
        <a:xfrm>
          <a:off x="0" y="0"/>
          <a:ext cx="0" cy="0"/>
          <a:chOff x="0" y="0"/>
          <a:chExt cx="0" cy="0"/>
        </a:xfrm>
      </p:grpSpPr>
      <p:sp>
        <p:nvSpPr>
          <p:cNvPr id="1085" name="Google Shape;1085;p13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Each payoff that is defined at a leaf in the game tree occurs </a:t>
            </a:r>
            <a:r>
              <a:rPr b="1" lang="zxx" sz="3200" strike="noStrike">
                <a:solidFill>
                  <a:srgbClr val="FF0000"/>
                </a:solidFill>
                <a:latin typeface="Arial"/>
                <a:ea typeface="Arial"/>
                <a:cs typeface="Arial"/>
                <a:sym typeface="Arial"/>
              </a:rPr>
              <a:t>exactly once</a:t>
            </a:r>
            <a:r>
              <a:rPr b="0" lang="zxx" sz="3200" strike="noStrike">
                <a:latin typeface="Arial"/>
                <a:ea typeface="Arial"/>
                <a:cs typeface="Arial"/>
                <a:sym typeface="Arial"/>
              </a:rPr>
              <a:t> in the sequence-form table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If </a:t>
            </a:r>
            <a:r>
              <a:rPr b="1" i="1" lang="zxx" sz="3200" strike="noStrike">
                <a:latin typeface="Arial"/>
                <a:ea typeface="Arial"/>
                <a:cs typeface="Arial"/>
                <a:sym typeface="Arial"/>
              </a:rPr>
              <a:t>g</a:t>
            </a:r>
            <a:r>
              <a:rPr b="0" lang="zxx" sz="3200" strike="noStrike">
                <a:latin typeface="Arial"/>
                <a:ea typeface="Arial"/>
                <a:cs typeface="Arial"/>
                <a:sym typeface="Arial"/>
              </a:rPr>
              <a:t> was represented using a </a:t>
            </a:r>
            <a:r>
              <a:rPr b="0" lang="zxx" sz="3200" strike="noStrike">
                <a:solidFill>
                  <a:srgbClr val="FF0000"/>
                </a:solidFill>
                <a:latin typeface="Arial"/>
                <a:ea typeface="Arial"/>
                <a:cs typeface="Arial"/>
                <a:sym typeface="Arial"/>
              </a:rPr>
              <a:t>sparse encoding</a:t>
            </a:r>
            <a:r>
              <a:rPr b="0" lang="zxx" sz="3200" strike="noStrike">
                <a:latin typeface="Arial"/>
                <a:ea typeface="Arial"/>
                <a:cs typeface="Arial"/>
                <a:sym typeface="Arial"/>
              </a:rPr>
              <a:t>, only five values would have to be stored</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In induced normal form, </a:t>
            </a:r>
            <a:r>
              <a:rPr b="0" lang="zxx" sz="3200" strike="noStrike">
                <a:solidFill>
                  <a:srgbClr val="FF0000"/>
                </a:solidFill>
                <a:latin typeface="Arial"/>
                <a:ea typeface="Arial"/>
                <a:cs typeface="Arial"/>
                <a:sym typeface="Arial"/>
              </a:rPr>
              <a:t>all</a:t>
            </a:r>
            <a:r>
              <a:rPr b="0" lang="zxx" sz="3200" strike="noStrike">
                <a:latin typeface="Arial"/>
                <a:ea typeface="Arial"/>
                <a:cs typeface="Arial"/>
                <a:sym typeface="Arial"/>
              </a:rPr>
              <a:t> of the eight entries correspond to leaf nodes from the game tree</a:t>
            </a:r>
            <a:endParaRPr b="0" sz="3200" strike="noStrike">
              <a:latin typeface="Arial"/>
              <a:ea typeface="Arial"/>
              <a:cs typeface="Arial"/>
              <a:sym typeface="Arial"/>
            </a:endParaRPr>
          </a:p>
        </p:txBody>
      </p:sp>
      <p:sp>
        <p:nvSpPr>
          <p:cNvPr id="1086" name="Google Shape;1086;p130"/>
          <p:cNvSpPr txBox="1"/>
          <p:nvPr/>
        </p:nvSpPr>
        <p:spPr>
          <a:xfrm>
            <a:off x="115650" y="301325"/>
            <a:ext cx="98412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000" strike="noStrike">
                <a:latin typeface="Arial"/>
                <a:ea typeface="Arial"/>
                <a:cs typeface="Arial"/>
                <a:sym typeface="Arial"/>
              </a:rPr>
              <a:t>Computing equilibria: the sequence form</a:t>
            </a:r>
            <a:endParaRPr b="0" sz="4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0" name="Shape 1090"/>
        <p:cNvGrpSpPr/>
        <p:nvPr/>
      </p:nvGrpSpPr>
      <p:grpSpPr>
        <a:xfrm>
          <a:off x="0" y="0"/>
          <a:ext cx="0" cy="0"/>
          <a:chOff x="0" y="0"/>
          <a:chExt cx="0" cy="0"/>
        </a:xfrm>
      </p:grpSpPr>
      <p:sp>
        <p:nvSpPr>
          <p:cNvPr id="1091" name="Google Shape;1091;p1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092" name="Google Shape;1092;p131"/>
          <p:cNvSpPr txBox="1"/>
          <p:nvPr/>
        </p:nvSpPr>
        <p:spPr>
          <a:xfrm>
            <a:off x="504000" y="1769040"/>
            <a:ext cx="9071640" cy="45900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Should firm </a:t>
            </a:r>
            <a:r>
              <a:rPr b="1" i="1" lang="zxx" sz="3200" strike="noStrike">
                <a:latin typeface="Arial"/>
                <a:ea typeface="Arial"/>
                <a:cs typeface="Arial"/>
                <a:sym typeface="Arial"/>
              </a:rPr>
              <a:t>1</a:t>
            </a:r>
            <a:r>
              <a:rPr b="0" lang="zxx" sz="3200" strike="noStrike">
                <a:latin typeface="Arial"/>
                <a:ea typeface="Arial"/>
                <a:cs typeface="Arial"/>
                <a:sym typeface="Arial"/>
              </a:rPr>
              <a:t> enter the market?</a:t>
            </a:r>
            <a:endParaRPr b="0" sz="3200" strike="noStrike">
              <a:latin typeface="Arial"/>
              <a:ea typeface="Arial"/>
              <a:cs typeface="Arial"/>
              <a:sym typeface="Arial"/>
            </a:endParaRPr>
          </a:p>
        </p:txBody>
      </p:sp>
      <p:pic>
        <p:nvPicPr>
          <p:cNvPr id="1093" name="Google Shape;1093;p131"/>
          <p:cNvPicPr preferRelativeResize="0"/>
          <p:nvPr/>
        </p:nvPicPr>
        <p:blipFill rotWithShape="1">
          <a:blip r:embed="rId3">
            <a:alphaModFix/>
          </a:blip>
          <a:srcRect b="0" l="0" r="0" t="0"/>
          <a:stretch/>
        </p:blipFill>
        <p:spPr>
          <a:xfrm>
            <a:off x="1980000" y="2520000"/>
            <a:ext cx="5940000" cy="4917960"/>
          </a:xfrm>
          <a:prstGeom prst="rect">
            <a:avLst/>
          </a:prstGeom>
          <a:noFill/>
          <a:ln>
            <a:noFill/>
          </a:ln>
        </p:spPr>
      </p:pic>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7" name="Shape 1097"/>
        <p:cNvGrpSpPr/>
        <p:nvPr/>
      </p:nvGrpSpPr>
      <p:grpSpPr>
        <a:xfrm>
          <a:off x="0" y="0"/>
          <a:ext cx="0" cy="0"/>
          <a:chOff x="0" y="0"/>
          <a:chExt cx="0" cy="0"/>
        </a:xfrm>
      </p:grpSpPr>
      <p:sp>
        <p:nvSpPr>
          <p:cNvPr id="1098" name="Google Shape;1098;p1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099" name="Google Shape;1099;p132"/>
          <p:cNvSpPr txBox="1"/>
          <p:nvPr/>
        </p:nvSpPr>
        <p:spPr>
          <a:xfrm>
            <a:off x="504000" y="1769040"/>
            <a:ext cx="9071640" cy="45900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subgames of this game?</a:t>
            </a:r>
            <a:endParaRPr b="0" sz="3200" strike="noStrike">
              <a:latin typeface="Arial"/>
              <a:ea typeface="Arial"/>
              <a:cs typeface="Arial"/>
              <a:sym typeface="Arial"/>
            </a:endParaRPr>
          </a:p>
        </p:txBody>
      </p:sp>
      <p:pic>
        <p:nvPicPr>
          <p:cNvPr id="1100" name="Google Shape;1100;p132"/>
          <p:cNvPicPr preferRelativeResize="0"/>
          <p:nvPr/>
        </p:nvPicPr>
        <p:blipFill rotWithShape="1">
          <a:blip r:embed="rId3">
            <a:alphaModFix/>
          </a:blip>
          <a:srcRect b="0" l="0" r="0" t="0"/>
          <a:stretch/>
        </p:blipFill>
        <p:spPr>
          <a:xfrm>
            <a:off x="1980000" y="2520000"/>
            <a:ext cx="5940000" cy="491796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51" name="Google Shape;151;p2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Since the choice nodes form a tree, we can unambiguously identify a node with its </a:t>
            </a:r>
            <a:r>
              <a:rPr b="0" lang="zxx" sz="3200" strike="noStrike">
                <a:solidFill>
                  <a:srgbClr val="FF0000"/>
                </a:solidFill>
                <a:latin typeface="Arial"/>
                <a:ea typeface="Arial"/>
                <a:cs typeface="Arial"/>
                <a:sym typeface="Arial"/>
              </a:rPr>
              <a:t>history</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We can also define the descendants of a node </a:t>
            </a:r>
            <a:r>
              <a:rPr b="1" i="1" lang="zxx" sz="3200" strike="noStrike">
                <a:latin typeface="Arial"/>
                <a:ea typeface="Arial"/>
                <a:cs typeface="Arial"/>
                <a:sym typeface="Arial"/>
              </a:rPr>
              <a:t>h</a:t>
            </a:r>
            <a:r>
              <a:rPr b="0" lang="zxx" sz="3200" strike="noStrike">
                <a:latin typeface="Arial"/>
                <a:ea typeface="Arial"/>
                <a:cs typeface="Arial"/>
                <a:sym typeface="Arial"/>
              </a:rPr>
              <a:t>, namely all the </a:t>
            </a:r>
            <a:r>
              <a:rPr b="0" lang="zxx" sz="3200" strike="noStrike">
                <a:solidFill>
                  <a:srgbClr val="FF0000"/>
                </a:solidFill>
                <a:latin typeface="Arial"/>
                <a:ea typeface="Arial"/>
                <a:cs typeface="Arial"/>
                <a:sym typeface="Arial"/>
              </a:rPr>
              <a:t>choice</a:t>
            </a:r>
            <a:r>
              <a:rPr b="0" lang="zxx" sz="3200" strike="noStrike">
                <a:latin typeface="Arial"/>
                <a:ea typeface="Arial"/>
                <a:cs typeface="Arial"/>
                <a:sym typeface="Arial"/>
              </a:rPr>
              <a:t> and </a:t>
            </a:r>
            <a:r>
              <a:rPr b="0" lang="zxx" sz="3200" strike="noStrike">
                <a:solidFill>
                  <a:srgbClr val="FF0000"/>
                </a:solidFill>
                <a:latin typeface="Arial"/>
                <a:ea typeface="Arial"/>
                <a:cs typeface="Arial"/>
                <a:sym typeface="Arial"/>
              </a:rPr>
              <a:t>terminal</a:t>
            </a:r>
            <a:r>
              <a:rPr b="0" lang="zxx" sz="3200" strike="noStrike">
                <a:latin typeface="Arial"/>
                <a:ea typeface="Arial"/>
                <a:cs typeface="Arial"/>
                <a:sym typeface="Arial"/>
              </a:rPr>
              <a:t> nodes in the subtree rooted at </a:t>
            </a:r>
            <a:r>
              <a:rPr b="1" i="1" lang="zxx" sz="3200" strike="noStrike">
                <a:latin typeface="Arial"/>
                <a:ea typeface="Arial"/>
                <a:cs typeface="Arial"/>
                <a:sym typeface="Arial"/>
              </a:rPr>
              <a:t>h</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4" name="Shape 1104"/>
        <p:cNvGrpSpPr/>
        <p:nvPr/>
      </p:nvGrpSpPr>
      <p:grpSpPr>
        <a:xfrm>
          <a:off x="0" y="0"/>
          <a:ext cx="0" cy="0"/>
          <a:chOff x="0" y="0"/>
          <a:chExt cx="0" cy="0"/>
        </a:xfrm>
      </p:grpSpPr>
      <p:sp>
        <p:nvSpPr>
          <p:cNvPr id="1105" name="Google Shape;1105;p1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06" name="Google Shape;1106;p133"/>
          <p:cNvSpPr txBox="1"/>
          <p:nvPr/>
        </p:nvSpPr>
        <p:spPr>
          <a:xfrm>
            <a:off x="180000" y="1769040"/>
            <a:ext cx="9395640" cy="45900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1) if 1==S or 1==W</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(N,F)</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2) if 1 == S</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(E,A)</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    if 1 == W</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(N,A)</a:t>
            </a:r>
            <a:endParaRPr b="0" i="0" sz="2400" u="none" cap="none" strike="noStrike">
              <a:latin typeface="Arial"/>
              <a:ea typeface="Arial"/>
              <a:cs typeface="Arial"/>
              <a:sym typeface="Arial"/>
            </a:endParaRPr>
          </a:p>
        </p:txBody>
      </p:sp>
      <p:pic>
        <p:nvPicPr>
          <p:cNvPr id="1107" name="Google Shape;1107;p133"/>
          <p:cNvPicPr preferRelativeResize="0"/>
          <p:nvPr/>
        </p:nvPicPr>
        <p:blipFill rotWithShape="1">
          <a:blip r:embed="rId3">
            <a:alphaModFix/>
          </a:blip>
          <a:srcRect b="0" l="0" r="0" t="0"/>
          <a:stretch/>
        </p:blipFill>
        <p:spPr>
          <a:xfrm>
            <a:off x="4140000" y="2376000"/>
            <a:ext cx="5940000" cy="49179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sp>
        <p:nvSpPr>
          <p:cNvPr id="1112" name="Google Shape;1112;p13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13" name="Google Shape;1113;p134"/>
          <p:cNvSpPr txBox="1"/>
          <p:nvPr/>
        </p:nvSpPr>
        <p:spPr>
          <a:xfrm>
            <a:off x="180000" y="1769040"/>
            <a:ext cx="9395640" cy="46573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Similar idea with </a:t>
            </a:r>
            <a:r>
              <a:rPr b="1" lang="zxx" sz="3200" strike="noStrike">
                <a:solidFill>
                  <a:srgbClr val="FF0000"/>
                </a:solidFill>
                <a:latin typeface="Arial"/>
                <a:ea typeface="Arial"/>
                <a:cs typeface="Arial"/>
                <a:sym typeface="Arial"/>
              </a:rPr>
              <a:t>SPE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Equilibrium concept that explicitly model players’ beliefs about</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0" lang="zxx" sz="2800" u="none" cap="none" strike="noStrike">
                <a:solidFill>
                  <a:srgbClr val="FF0000"/>
                </a:solidFill>
                <a:latin typeface="Arial"/>
                <a:ea typeface="Arial"/>
                <a:cs typeface="Arial"/>
                <a:sym typeface="Arial"/>
              </a:rPr>
              <a:t>where they are</a:t>
            </a:r>
            <a:r>
              <a:rPr b="0" i="0" lang="zxx" sz="2800" u="none" cap="none" strike="noStrike">
                <a:latin typeface="Arial"/>
                <a:ea typeface="Arial"/>
                <a:cs typeface="Arial"/>
                <a:sym typeface="Arial"/>
              </a:rPr>
              <a:t> in the tree for every information set (what the other players have done)</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Features: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0" lang="zxx" sz="2800" u="none" cap="none" strike="noStrike">
                <a:solidFill>
                  <a:srgbClr val="FF0000"/>
                </a:solidFill>
                <a:latin typeface="Arial"/>
                <a:ea typeface="Arial"/>
                <a:cs typeface="Arial"/>
                <a:sym typeface="Arial"/>
              </a:rPr>
              <a:t>Beliefs</a:t>
            </a:r>
            <a:r>
              <a:rPr b="0" i="0" lang="zxx" sz="2800" u="none" cap="none" strike="noStrike">
                <a:latin typeface="Arial"/>
                <a:ea typeface="Arial"/>
                <a:cs typeface="Arial"/>
                <a:sym typeface="Arial"/>
              </a:rPr>
              <a:t> are not contradicted by the actual play of the game (on the equilibrium path)</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Players </a:t>
            </a:r>
            <a:r>
              <a:rPr b="1" i="0" lang="zxx" sz="2800" u="none" cap="none" strike="noStrike">
                <a:solidFill>
                  <a:srgbClr val="FF0000"/>
                </a:solidFill>
                <a:latin typeface="Arial"/>
                <a:ea typeface="Arial"/>
                <a:cs typeface="Arial"/>
                <a:sym typeface="Arial"/>
              </a:rPr>
              <a:t>best respond</a:t>
            </a:r>
            <a:r>
              <a:rPr b="0" i="0" lang="zxx" sz="2800" u="none" cap="none" strike="noStrike">
                <a:latin typeface="Arial"/>
                <a:ea typeface="Arial"/>
                <a:cs typeface="Arial"/>
                <a:sym typeface="Arial"/>
              </a:rPr>
              <a:t> to their beliefs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3">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7" name="Shape 1117"/>
        <p:cNvGrpSpPr/>
        <p:nvPr/>
      </p:nvGrpSpPr>
      <p:grpSpPr>
        <a:xfrm>
          <a:off x="0" y="0"/>
          <a:ext cx="0" cy="0"/>
          <a:chOff x="0" y="0"/>
          <a:chExt cx="0" cy="0"/>
        </a:xfrm>
      </p:grpSpPr>
      <p:sp>
        <p:nvSpPr>
          <p:cNvPr id="1118" name="Google Shape;1118;p13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19" name="Google Shape;1119;p135"/>
          <p:cNvSpPr txBox="1"/>
          <p:nvPr/>
        </p:nvSpPr>
        <p:spPr>
          <a:xfrm>
            <a:off x="180000" y="1769040"/>
            <a:ext cx="9395640" cy="45900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1) if 1==S or 1==W</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(N,F)</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2) if 1 == S</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(E,A)</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    if 1 == W</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(N,A)</a:t>
            </a:r>
            <a:endParaRPr b="0" i="0" sz="2400" u="none" cap="none" strike="noStrike">
              <a:latin typeface="Arial"/>
              <a:ea typeface="Arial"/>
              <a:cs typeface="Arial"/>
              <a:sym typeface="Arial"/>
            </a:endParaRPr>
          </a:p>
        </p:txBody>
      </p:sp>
      <p:pic>
        <p:nvPicPr>
          <p:cNvPr id="1120" name="Google Shape;1120;p135"/>
          <p:cNvPicPr preferRelativeResize="0"/>
          <p:nvPr/>
        </p:nvPicPr>
        <p:blipFill rotWithShape="1">
          <a:blip r:embed="rId3">
            <a:alphaModFix/>
          </a:blip>
          <a:srcRect b="0" l="0" r="0" t="0"/>
          <a:stretch/>
        </p:blipFill>
        <p:spPr>
          <a:xfrm>
            <a:off x="4140000" y="2376000"/>
            <a:ext cx="5940000" cy="4917960"/>
          </a:xfrm>
          <a:prstGeom prst="rect">
            <a:avLst/>
          </a:prstGeom>
          <a:noFill/>
          <a:ln>
            <a:noFill/>
          </a:ln>
        </p:spPr>
      </p:pic>
      <p:sp>
        <p:nvSpPr>
          <p:cNvPr id="1121" name="Google Shape;1121;p135"/>
          <p:cNvSpPr/>
          <p:nvPr/>
        </p:nvSpPr>
        <p:spPr>
          <a:xfrm flipH="1">
            <a:off x="2160000" y="2700000"/>
            <a:ext cx="3060000" cy="1620000"/>
          </a:xfrm>
          <a:prstGeom prst="cloudCallout">
            <a:avLst>
              <a:gd fmla="val -59337" name="adj1"/>
              <a:gd fmla="val 96208" name="adj2"/>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zxx" sz="2000" strike="noStrike">
                <a:latin typeface="Arial"/>
                <a:ea typeface="Arial"/>
                <a:cs typeface="Arial"/>
                <a:sym typeface="Arial"/>
              </a:rPr>
              <a:t>what is the</a:t>
            </a:r>
            <a:endParaRPr b="0" sz="2000" strike="noStrike">
              <a:latin typeface="Arial"/>
              <a:ea typeface="Arial"/>
              <a:cs typeface="Arial"/>
              <a:sym typeface="Arial"/>
            </a:endParaRPr>
          </a:p>
          <a:p>
            <a:pPr indent="0" lvl="0" marL="0" marR="0" rtl="0" algn="ctr">
              <a:spcBef>
                <a:spcPts val="0"/>
              </a:spcBef>
              <a:spcAft>
                <a:spcPts val="0"/>
              </a:spcAft>
              <a:buNone/>
            </a:pPr>
            <a:r>
              <a:rPr b="0" lang="zxx" sz="2000" strike="noStrike">
                <a:latin typeface="Arial"/>
                <a:ea typeface="Arial"/>
                <a:cs typeface="Arial"/>
                <a:sym typeface="Arial"/>
              </a:rPr>
              <a:t>probability that</a:t>
            </a:r>
            <a:endParaRPr b="0" sz="2000" strike="noStrike">
              <a:latin typeface="Arial"/>
              <a:ea typeface="Arial"/>
              <a:cs typeface="Arial"/>
              <a:sym typeface="Arial"/>
            </a:endParaRPr>
          </a:p>
          <a:p>
            <a:pPr indent="0" lvl="0" marL="0" marR="0" rtl="0" algn="ctr">
              <a:spcBef>
                <a:spcPts val="0"/>
              </a:spcBef>
              <a:spcAft>
                <a:spcPts val="0"/>
              </a:spcAft>
              <a:buNone/>
            </a:pPr>
            <a:r>
              <a:rPr b="0" lang="zxx" sz="2000" strike="noStrike">
                <a:latin typeface="Arial"/>
                <a:ea typeface="Arial"/>
                <a:cs typeface="Arial"/>
                <a:sym typeface="Arial"/>
              </a:rPr>
              <a:t>I am here?</a:t>
            </a:r>
            <a:endParaRPr b="0" sz="2000" strike="noStrike">
              <a:latin typeface="Arial"/>
              <a:ea typeface="Arial"/>
              <a:cs typeface="Arial"/>
              <a:sym typeface="Arial"/>
            </a:endParaRPr>
          </a:p>
        </p:txBody>
      </p:sp>
      <p:sp>
        <p:nvSpPr>
          <p:cNvPr id="1122" name="Google Shape;1122;p135"/>
          <p:cNvSpPr/>
          <p:nvPr/>
        </p:nvSpPr>
        <p:spPr>
          <a:xfrm flipH="1">
            <a:off x="5760000" y="2700000"/>
            <a:ext cx="3060000" cy="1620000"/>
          </a:xfrm>
          <a:prstGeom prst="cloudCallout">
            <a:avLst>
              <a:gd fmla="val -59337" name="adj1"/>
              <a:gd fmla="val 96208" name="adj2"/>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zxx" sz="2000" strike="noStrike">
                <a:latin typeface="Arial"/>
                <a:ea typeface="Arial"/>
                <a:cs typeface="Arial"/>
                <a:sym typeface="Arial"/>
              </a:rPr>
              <a:t>what is the</a:t>
            </a:r>
            <a:endParaRPr b="0" sz="2000" strike="noStrike">
              <a:latin typeface="Arial"/>
              <a:ea typeface="Arial"/>
              <a:cs typeface="Arial"/>
              <a:sym typeface="Arial"/>
            </a:endParaRPr>
          </a:p>
          <a:p>
            <a:pPr indent="0" lvl="0" marL="0" marR="0" rtl="0" algn="ctr">
              <a:spcBef>
                <a:spcPts val="0"/>
              </a:spcBef>
              <a:spcAft>
                <a:spcPts val="0"/>
              </a:spcAft>
              <a:buNone/>
            </a:pPr>
            <a:r>
              <a:rPr b="0" lang="zxx" sz="2000" strike="noStrike">
                <a:latin typeface="Arial"/>
                <a:ea typeface="Arial"/>
                <a:cs typeface="Arial"/>
                <a:sym typeface="Arial"/>
              </a:rPr>
              <a:t>probability that</a:t>
            </a:r>
            <a:endParaRPr b="0" sz="2000" strike="noStrike">
              <a:latin typeface="Arial"/>
              <a:ea typeface="Arial"/>
              <a:cs typeface="Arial"/>
              <a:sym typeface="Arial"/>
            </a:endParaRPr>
          </a:p>
          <a:p>
            <a:pPr indent="0" lvl="0" marL="0" marR="0" rtl="0" algn="ctr">
              <a:spcBef>
                <a:spcPts val="0"/>
              </a:spcBef>
              <a:spcAft>
                <a:spcPts val="0"/>
              </a:spcAft>
              <a:buNone/>
            </a:pPr>
            <a:r>
              <a:rPr b="0" lang="zxx" sz="2000" strike="noStrike">
                <a:latin typeface="Arial"/>
                <a:ea typeface="Arial"/>
                <a:cs typeface="Arial"/>
                <a:sym typeface="Arial"/>
              </a:rPr>
              <a:t>I am here?</a:t>
            </a:r>
            <a:endParaRPr b="0" sz="2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6" name="Shape 1126"/>
        <p:cNvGrpSpPr/>
        <p:nvPr/>
      </p:nvGrpSpPr>
      <p:grpSpPr>
        <a:xfrm>
          <a:off x="0" y="0"/>
          <a:ext cx="0" cy="0"/>
          <a:chOff x="0" y="0"/>
          <a:chExt cx="0" cy="0"/>
        </a:xfrm>
      </p:grpSpPr>
      <p:sp>
        <p:nvSpPr>
          <p:cNvPr id="1127" name="Google Shape;1127;p136"/>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28" name="Google Shape;1128;p136"/>
          <p:cNvSpPr txBox="1"/>
          <p:nvPr/>
        </p:nvSpPr>
        <p:spPr>
          <a:xfrm>
            <a:off x="180000" y="1769040"/>
            <a:ext cx="9395700" cy="45900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3999"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1) if 1==S or 1==W</a:t>
            </a:r>
            <a:endParaRPr b="0" i="0" sz="2800" u="none" cap="none" strike="noStrike">
              <a:latin typeface="Arial"/>
              <a:ea typeface="Arial"/>
              <a:cs typeface="Arial"/>
              <a:sym typeface="Arial"/>
            </a:endParaRPr>
          </a:p>
          <a:p>
            <a:pPr indent="-287999" lvl="2" marL="1295999"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(N,F)</a:t>
            </a:r>
            <a:endParaRPr b="0" i="0" sz="2400" u="none" cap="none" strike="noStrike">
              <a:latin typeface="Arial"/>
              <a:ea typeface="Arial"/>
              <a:cs typeface="Arial"/>
              <a:sym typeface="Arial"/>
            </a:endParaRPr>
          </a:p>
          <a:p>
            <a:pPr indent="-323999"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2) if 1 == S</a:t>
            </a:r>
            <a:endParaRPr b="0" i="0" sz="2800" u="none" cap="none" strike="noStrike">
              <a:latin typeface="Arial"/>
              <a:ea typeface="Arial"/>
              <a:cs typeface="Arial"/>
              <a:sym typeface="Arial"/>
            </a:endParaRPr>
          </a:p>
          <a:p>
            <a:pPr indent="-287999" lvl="2" marL="1295999"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(E,A)</a:t>
            </a:r>
            <a:endParaRPr b="0" i="0" sz="2400" u="none" cap="none" strike="noStrike">
              <a:latin typeface="Arial"/>
              <a:ea typeface="Arial"/>
              <a:cs typeface="Arial"/>
              <a:sym typeface="Arial"/>
            </a:endParaRPr>
          </a:p>
          <a:p>
            <a:pPr indent="-323999"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    if 1 == W</a:t>
            </a:r>
            <a:endParaRPr b="0" i="0" sz="2800" u="none" cap="none" strike="noStrike">
              <a:latin typeface="Arial"/>
              <a:ea typeface="Arial"/>
              <a:cs typeface="Arial"/>
              <a:sym typeface="Arial"/>
            </a:endParaRPr>
          </a:p>
          <a:p>
            <a:pPr indent="-287999" lvl="2" marL="1295999"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(N,A)</a:t>
            </a:r>
            <a:endParaRPr b="0" i="0" sz="2400" u="none" cap="none" strike="noStrike">
              <a:latin typeface="Arial"/>
              <a:ea typeface="Arial"/>
              <a:cs typeface="Arial"/>
              <a:sym typeface="Arial"/>
            </a:endParaRPr>
          </a:p>
        </p:txBody>
      </p:sp>
      <p:pic>
        <p:nvPicPr>
          <p:cNvPr id="1129" name="Google Shape;1129;p136"/>
          <p:cNvPicPr preferRelativeResize="0"/>
          <p:nvPr/>
        </p:nvPicPr>
        <p:blipFill rotWithShape="1">
          <a:blip r:embed="rId3">
            <a:alphaModFix/>
          </a:blip>
          <a:srcRect b="0" l="0" r="0" t="0"/>
          <a:stretch/>
        </p:blipFill>
        <p:spPr>
          <a:xfrm>
            <a:off x="4140000" y="2376000"/>
            <a:ext cx="5940000" cy="4917959"/>
          </a:xfrm>
          <a:prstGeom prst="rect">
            <a:avLst/>
          </a:prstGeom>
          <a:noFill/>
          <a:ln>
            <a:noFill/>
          </a:ln>
        </p:spPr>
      </p:pic>
      <p:sp>
        <p:nvSpPr>
          <p:cNvPr id="1130" name="Google Shape;1130;p136"/>
          <p:cNvSpPr/>
          <p:nvPr/>
        </p:nvSpPr>
        <p:spPr>
          <a:xfrm flipH="1">
            <a:off x="5360475" y="1478700"/>
            <a:ext cx="3060000" cy="1620000"/>
          </a:xfrm>
          <a:prstGeom prst="cloudCallout">
            <a:avLst>
              <a:gd fmla="val 61626" name="adj1"/>
              <a:gd fmla="val 83284" name="adj2"/>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zxx" sz="2000"/>
              <a:t>What should P2 do if I enter?</a:t>
            </a:r>
            <a:endParaRPr b="0" sz="2000" strike="noStrike">
              <a:latin typeface="Arial"/>
              <a:ea typeface="Arial"/>
              <a:cs typeface="Arial"/>
              <a:sym typeface="Arial"/>
            </a:endParaRPr>
          </a:p>
        </p:txBody>
      </p:sp>
      <p:sp>
        <p:nvSpPr>
          <p:cNvPr id="1131" name="Google Shape;1131;p136"/>
          <p:cNvSpPr/>
          <p:nvPr/>
        </p:nvSpPr>
        <p:spPr>
          <a:xfrm flipH="1">
            <a:off x="5360475" y="1478700"/>
            <a:ext cx="3060000" cy="1620000"/>
          </a:xfrm>
          <a:prstGeom prst="cloudCallout">
            <a:avLst>
              <a:gd fmla="val -44891" name="adj1"/>
              <a:gd fmla="val 83284" name="adj2"/>
            </a:avLst>
          </a:prstGeom>
          <a:solidFill>
            <a:srgbClr val="99CC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zxx" sz="2000"/>
              <a:t>What should P2 do if I enter?</a:t>
            </a:r>
            <a:endParaRPr b="0" sz="2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5" name="Shape 1135"/>
        <p:cNvGrpSpPr/>
        <p:nvPr/>
      </p:nvGrpSpPr>
      <p:grpSpPr>
        <a:xfrm>
          <a:off x="0" y="0"/>
          <a:ext cx="0" cy="0"/>
          <a:chOff x="0" y="0"/>
          <a:chExt cx="0" cy="0"/>
        </a:xfrm>
      </p:grpSpPr>
      <p:sp>
        <p:nvSpPr>
          <p:cNvPr id="1136" name="Google Shape;1136;p1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37" name="Google Shape;1137;p137"/>
          <p:cNvSpPr txBox="1"/>
          <p:nvPr/>
        </p:nvSpPr>
        <p:spPr>
          <a:xfrm>
            <a:off x="180000" y="1769040"/>
            <a:ext cx="9395640" cy="45900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solidFill>
                  <a:srgbClr val="DDDDDD"/>
                </a:solidFill>
                <a:latin typeface="Arial"/>
                <a:ea typeface="Arial"/>
                <a:cs typeface="Arial"/>
                <a:sym typeface="Arial"/>
              </a:rPr>
              <a:t>1) if 1==S or 1==W</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solidFill>
                  <a:srgbClr val="DDDDDD"/>
                </a:solidFill>
                <a:latin typeface="Arial"/>
                <a:ea typeface="Arial"/>
                <a:cs typeface="Arial"/>
                <a:sym typeface="Arial"/>
              </a:rPr>
              <a:t>(N,F)</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solidFill>
                  <a:srgbClr val="FF0000"/>
                </a:solidFill>
                <a:latin typeface="Arial"/>
                <a:ea typeface="Arial"/>
                <a:cs typeface="Arial"/>
                <a:sym typeface="Arial"/>
              </a:rPr>
              <a:t>2) if 1 == S</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solidFill>
                  <a:srgbClr val="FF0000"/>
                </a:solidFill>
                <a:latin typeface="Arial"/>
                <a:ea typeface="Arial"/>
                <a:cs typeface="Arial"/>
                <a:sym typeface="Arial"/>
              </a:rPr>
              <a:t>(E,A)</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solidFill>
                  <a:srgbClr val="FF0000"/>
                </a:solidFill>
                <a:latin typeface="Arial"/>
                <a:ea typeface="Arial"/>
                <a:cs typeface="Arial"/>
                <a:sym typeface="Arial"/>
              </a:rPr>
              <a:t>    if 1 == W</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solidFill>
                  <a:srgbClr val="FF0000"/>
                </a:solidFill>
                <a:latin typeface="Arial"/>
                <a:ea typeface="Arial"/>
                <a:cs typeface="Arial"/>
                <a:sym typeface="Arial"/>
              </a:rPr>
              <a:t>(N,A)</a:t>
            </a:r>
            <a:endParaRPr b="0" i="0" sz="2400" u="none" cap="none" strike="noStrike">
              <a:latin typeface="Arial"/>
              <a:ea typeface="Arial"/>
              <a:cs typeface="Arial"/>
              <a:sym typeface="Arial"/>
            </a:endParaRPr>
          </a:p>
        </p:txBody>
      </p:sp>
      <p:pic>
        <p:nvPicPr>
          <p:cNvPr id="1138" name="Google Shape;1138;p137"/>
          <p:cNvPicPr preferRelativeResize="0"/>
          <p:nvPr/>
        </p:nvPicPr>
        <p:blipFill rotWithShape="1">
          <a:blip r:embed="rId3">
            <a:alphaModFix/>
          </a:blip>
          <a:srcRect b="0" l="0" r="0" t="0"/>
          <a:stretch/>
        </p:blipFill>
        <p:spPr>
          <a:xfrm>
            <a:off x="4140000" y="2376000"/>
            <a:ext cx="5940000" cy="4917960"/>
          </a:xfrm>
          <a:prstGeom prst="rect">
            <a:avLst/>
          </a:prstGeom>
          <a:noFill/>
          <a:ln>
            <a:noFill/>
          </a:ln>
        </p:spPr>
      </p:pic>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2" name="Shape 1142"/>
        <p:cNvGrpSpPr/>
        <p:nvPr/>
      </p:nvGrpSpPr>
      <p:grpSpPr>
        <a:xfrm>
          <a:off x="0" y="0"/>
          <a:ext cx="0" cy="0"/>
          <a:chOff x="0" y="0"/>
          <a:chExt cx="0" cy="0"/>
        </a:xfrm>
      </p:grpSpPr>
      <p:sp>
        <p:nvSpPr>
          <p:cNvPr id="1143" name="Google Shape;1143;p13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44" name="Google Shape;1144;p13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Does player 2 know where he is?</a:t>
            </a:r>
            <a:endParaRPr b="0" sz="3200" strike="noStrike">
              <a:latin typeface="Arial"/>
              <a:ea typeface="Arial"/>
              <a:cs typeface="Arial"/>
              <a:sym typeface="Arial"/>
            </a:endParaRPr>
          </a:p>
        </p:txBody>
      </p:sp>
      <p:pic>
        <p:nvPicPr>
          <p:cNvPr id="1145" name="Google Shape;1145;p138"/>
          <p:cNvPicPr preferRelativeResize="0"/>
          <p:nvPr/>
        </p:nvPicPr>
        <p:blipFill rotWithShape="1">
          <a:blip r:embed="rId3">
            <a:alphaModFix/>
          </a:blip>
          <a:srcRect b="0" l="0" r="0" t="0"/>
          <a:stretch/>
        </p:blipFill>
        <p:spPr>
          <a:xfrm>
            <a:off x="1440000" y="2590560"/>
            <a:ext cx="7484040" cy="4249440"/>
          </a:xfrm>
          <a:prstGeom prst="rect">
            <a:avLst/>
          </a:prstGeom>
          <a:noFill/>
          <a:ln>
            <a:noFill/>
          </a:ln>
        </p:spPr>
      </p:pic>
      <p:cxnSp>
        <p:nvCxnSpPr>
          <p:cNvPr id="1146" name="Google Shape;1146;p138"/>
          <p:cNvCxnSpPr/>
          <p:nvPr/>
        </p:nvCxnSpPr>
        <p:spPr>
          <a:xfrm rot="10800000">
            <a:off x="4104000" y="4428000"/>
            <a:ext cx="3240000" cy="0"/>
          </a:xfrm>
          <a:prstGeom prst="straightConnector1">
            <a:avLst/>
          </a:prstGeom>
          <a:noFill/>
          <a:ln cap="flat" cmpd="sng" w="36700">
            <a:solidFill>
              <a:srgbClr val="000000"/>
            </a:solidFill>
            <a:prstDash val="dashDot"/>
            <a:round/>
            <a:headEnd len="sm" w="sm" type="none"/>
            <a:tailEnd len="sm" w="sm" type="none"/>
          </a:ln>
        </p:spPr>
      </p:cxnSp>
      <p:sp>
        <p:nvSpPr>
          <p:cNvPr id="1147" name="Google Shape;1147;p138"/>
          <p:cNvSpPr/>
          <p:nvPr/>
        </p:nvSpPr>
        <p:spPr>
          <a:xfrm>
            <a:off x="972000" y="4104000"/>
            <a:ext cx="1620000" cy="1260000"/>
          </a:xfrm>
          <a:prstGeom prst="ellipse">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8" name="Google Shape;1148;p138"/>
          <p:cNvSpPr/>
          <p:nvPr/>
        </p:nvSpPr>
        <p:spPr>
          <a:xfrm>
            <a:off x="7668360" y="5616360"/>
            <a:ext cx="1620000" cy="1260000"/>
          </a:xfrm>
          <a:prstGeom prst="ellipse">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2" name="Shape 1152"/>
        <p:cNvGrpSpPr/>
        <p:nvPr/>
      </p:nvGrpSpPr>
      <p:grpSpPr>
        <a:xfrm>
          <a:off x="0" y="0"/>
          <a:ext cx="0" cy="0"/>
          <a:chOff x="0" y="0"/>
          <a:chExt cx="0" cy="0"/>
        </a:xfrm>
      </p:grpSpPr>
      <p:sp>
        <p:nvSpPr>
          <p:cNvPr id="1153" name="Google Shape;1153;p13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54" name="Google Shape;1154;p13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best AI programs are starting to approach the level of human experts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Construct a statistical model of the opponent</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What kinds of bets the opponent is likely to make under what kinds of circumstances</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Combine with game-theoretic reasoning techniques, e.g.,</a:t>
            </a:r>
            <a:endParaRPr b="0" i="0" sz="2800" u="none" cap="none" strike="noStrike">
              <a:latin typeface="Arial"/>
              <a:ea typeface="Arial"/>
              <a:cs typeface="Arial"/>
              <a:sym typeface="Arial"/>
            </a:endParaRPr>
          </a:p>
        </p:txBody>
      </p:sp>
      <p:pic>
        <p:nvPicPr>
          <p:cNvPr id="1155" name="Google Shape;1155;p139"/>
          <p:cNvPicPr preferRelativeResize="0"/>
          <p:nvPr/>
        </p:nvPicPr>
        <p:blipFill rotWithShape="1">
          <a:blip r:embed="rId3">
            <a:alphaModFix/>
          </a:blip>
          <a:srcRect b="0" l="0" r="0" t="0"/>
          <a:stretch/>
        </p:blipFill>
        <p:spPr>
          <a:xfrm>
            <a:off x="3324600" y="5130000"/>
            <a:ext cx="3477240" cy="23029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9" name="Shape 1159"/>
        <p:cNvGrpSpPr/>
        <p:nvPr/>
      </p:nvGrpSpPr>
      <p:grpSpPr>
        <a:xfrm>
          <a:off x="0" y="0"/>
          <a:ext cx="0" cy="0"/>
          <a:chOff x="0" y="0"/>
          <a:chExt cx="0" cy="0"/>
        </a:xfrm>
      </p:grpSpPr>
      <p:sp>
        <p:nvSpPr>
          <p:cNvPr id="1160" name="Google Shape;1160;p14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61" name="Google Shape;1161;p140"/>
          <p:cNvSpPr txBox="1"/>
          <p:nvPr/>
        </p:nvSpPr>
        <p:spPr>
          <a:xfrm>
            <a:off x="504000" y="1769040"/>
            <a:ext cx="9071640" cy="51825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Rather, at each info set, a “subforest” or a collection of subgames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 best-known way for dealing with this is </a:t>
            </a:r>
            <a:r>
              <a:rPr b="0" lang="zxx" sz="3200" strike="noStrike">
                <a:solidFill>
                  <a:srgbClr val="FF0000"/>
                </a:solidFill>
                <a:latin typeface="Arial"/>
                <a:ea typeface="Arial"/>
                <a:cs typeface="Arial"/>
                <a:sym typeface="Arial"/>
              </a:rPr>
              <a:t>sequential equilibrium</a:t>
            </a:r>
            <a:r>
              <a:rPr b="0" lang="zxx" sz="3200" strike="noStrike">
                <a:latin typeface="Arial"/>
                <a:ea typeface="Arial"/>
                <a:cs typeface="Arial"/>
                <a:sym typeface="Arial"/>
              </a:rPr>
              <a:t> (SE)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More info in the text book</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Theorem: every finite game of perfect recall has a sequential equilibrium</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Theorem: in extensive-form games of perfect information, the sets of SPE and SE are always equivalent</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5" name="Shape 1165"/>
        <p:cNvGrpSpPr/>
        <p:nvPr/>
      </p:nvGrpSpPr>
      <p:grpSpPr>
        <a:xfrm>
          <a:off x="0" y="0"/>
          <a:ext cx="0" cy="0"/>
          <a:chOff x="0" y="0"/>
          <a:chExt cx="0" cy="0"/>
        </a:xfrm>
      </p:grpSpPr>
      <p:sp>
        <p:nvSpPr>
          <p:cNvPr id="1166" name="Google Shape;1166;p14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Sequential Equilibrium</a:t>
            </a:r>
            <a:endParaRPr b="0" sz="4400" strike="noStrike">
              <a:latin typeface="Arial"/>
              <a:ea typeface="Arial"/>
              <a:cs typeface="Arial"/>
              <a:sym typeface="Arial"/>
            </a:endParaRPr>
          </a:p>
        </p:txBody>
      </p:sp>
      <p:sp>
        <p:nvSpPr>
          <p:cNvPr id="1167" name="Google Shape;1167;p141"/>
          <p:cNvSpPr txBox="1"/>
          <p:nvPr/>
        </p:nvSpPr>
        <p:spPr>
          <a:xfrm>
            <a:off x="504000" y="1769040"/>
            <a:ext cx="9071640" cy="45972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Works for games with </a:t>
            </a:r>
            <a:r>
              <a:rPr b="0" lang="zxx" sz="3200" strike="noStrike">
                <a:solidFill>
                  <a:srgbClr val="FF0000"/>
                </a:solidFill>
                <a:latin typeface="Arial"/>
                <a:ea typeface="Arial"/>
                <a:cs typeface="Arial"/>
                <a:sym typeface="Arial"/>
              </a:rPr>
              <a:t>perfect recall</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for general-sum games, can compute equilibrium in time </a:t>
            </a:r>
            <a:r>
              <a:rPr b="0" i="0" lang="zxx" sz="2800" u="none" cap="none" strike="noStrike">
                <a:solidFill>
                  <a:srgbClr val="FF0000"/>
                </a:solidFill>
                <a:latin typeface="Arial"/>
                <a:ea typeface="Arial"/>
                <a:cs typeface="Arial"/>
                <a:sym typeface="Arial"/>
              </a:rPr>
              <a:t>exponential</a:t>
            </a:r>
            <a:r>
              <a:rPr b="0" i="0" lang="zxx" sz="2800" u="none" cap="none" strike="noStrike">
                <a:latin typeface="Arial"/>
                <a:ea typeface="Arial"/>
                <a:cs typeface="Arial"/>
                <a:sym typeface="Arial"/>
              </a:rPr>
              <a:t> in the size of the extensive form game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exponentially faster than converting to normal form</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for zero-sum games, computing equilibrium is </a:t>
            </a:r>
            <a:r>
              <a:rPr b="0" i="0" lang="zxx" sz="2800" u="none" cap="none" strike="noStrike">
                <a:solidFill>
                  <a:srgbClr val="FF0000"/>
                </a:solidFill>
                <a:latin typeface="Arial"/>
                <a:ea typeface="Arial"/>
                <a:cs typeface="Arial"/>
                <a:sym typeface="Arial"/>
              </a:rPr>
              <a:t>polynomial</a:t>
            </a:r>
            <a:r>
              <a:rPr b="0" i="0" lang="zxx" sz="2800" u="none" cap="none" strike="noStrike">
                <a:latin typeface="Arial"/>
                <a:ea typeface="Arial"/>
                <a:cs typeface="Arial"/>
                <a:sym typeface="Arial"/>
              </a:rPr>
              <a:t> in the size of the extensive form game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exponentially faster than the LP formulation we saw before</a:t>
            </a:r>
            <a:endParaRPr b="0" i="0" sz="2400" u="none" cap="none" strike="noStrike">
              <a:latin typeface="Arial"/>
              <a:ea typeface="Arial"/>
              <a:cs typeface="Arial"/>
              <a:sym typeface="Arial"/>
            </a:endParaRPr>
          </a:p>
          <a:p>
            <a:pPr indent="-324000" lvl="0" marL="432000" marR="0" rtl="0" algn="l">
              <a:spcBef>
                <a:spcPts val="850"/>
              </a:spcBef>
              <a:spcAft>
                <a:spcPts val="0"/>
              </a:spcAft>
              <a:buClr>
                <a:srgbClr val="000000"/>
              </a:buClr>
              <a:buSzPts val="1440"/>
              <a:buFont typeface="Noto Sans Symbols"/>
              <a:buChar char="●"/>
            </a:pPr>
            <a:r>
              <a:rPr b="0" lang="zxx" sz="3200" strike="noStrike">
                <a:latin typeface="Arial"/>
                <a:ea typeface="Arial"/>
                <a:cs typeface="Arial"/>
                <a:sym typeface="Arial"/>
              </a:rPr>
              <a:t>Solutions via linear programs</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57" name="Google Shape;157;p2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is the set of pure strategies?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complete specification of which deterministic action to take </a:t>
            </a:r>
            <a:r>
              <a:rPr b="0" i="0" lang="zxx" sz="2800" u="none" cap="none" strike="noStrike">
                <a:solidFill>
                  <a:srgbClr val="FF0000"/>
                </a:solidFill>
                <a:latin typeface="Arial"/>
                <a:ea typeface="Arial"/>
                <a:cs typeface="Arial"/>
                <a:sym typeface="Arial"/>
              </a:rPr>
              <a:t>at every node</a:t>
            </a:r>
            <a:r>
              <a:rPr b="0" i="0" lang="zxx" sz="2800" u="none" cap="none" strike="noStrike">
                <a:latin typeface="Arial"/>
                <a:ea typeface="Arial"/>
                <a:cs typeface="Arial"/>
                <a:sym typeface="Arial"/>
              </a:rPr>
              <a:t> belonging to that player</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5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63" name="Google Shape;163;p2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1" marL="864000" marR="0" rtl="0" algn="l">
              <a:spcBef>
                <a:spcPts val="0"/>
              </a:spcBef>
              <a:spcAft>
                <a:spcPts val="0"/>
              </a:spcAft>
              <a:buClr>
                <a:srgbClr val="000000"/>
              </a:buClr>
              <a:buSzPts val="1620"/>
              <a:buFont typeface="Noto Sans Symbols"/>
              <a:buChar char="●"/>
            </a:pPr>
            <a:r>
              <a:rPr b="0" i="0" lang="zxx" sz="3600" u="none" cap="none" strike="noStrike">
                <a:solidFill>
                  <a:srgbClr val="FF0000"/>
                </a:solidFill>
                <a:latin typeface="Arial"/>
                <a:ea typeface="Arial"/>
                <a:cs typeface="Arial"/>
                <a:sym typeface="Arial"/>
              </a:rPr>
              <a:t>Pure strategies</a:t>
            </a:r>
            <a:endParaRPr b="0" i="0" sz="3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2100"/>
              <a:buFont typeface="Noto Sans Symbols"/>
              <a:buChar char="−"/>
            </a:pPr>
            <a:r>
              <a:rPr b="0" i="0" lang="zxx" sz="2800" u="none" cap="none" strike="noStrike">
                <a:latin typeface="Arial"/>
                <a:ea typeface="Arial"/>
                <a:cs typeface="Arial"/>
                <a:sym typeface="Arial"/>
              </a:rPr>
              <a:t>Let </a:t>
            </a:r>
            <a:r>
              <a:rPr b="1" i="1" lang="zxx" sz="2800" u="none" cap="none" strike="noStrike">
                <a:latin typeface="Arial"/>
                <a:ea typeface="Arial"/>
                <a:cs typeface="Arial"/>
                <a:sym typeface="Arial"/>
              </a:rPr>
              <a:t>G = (N,A,H,Z, χ, ρ, σ, u)</a:t>
            </a:r>
            <a:r>
              <a:rPr b="0" i="0" lang="zxx" sz="2800" u="none" cap="none" strike="noStrike">
                <a:latin typeface="Arial"/>
                <a:ea typeface="Arial"/>
                <a:cs typeface="Arial"/>
                <a:sym typeface="Arial"/>
              </a:rPr>
              <a:t> be a perfect-information extensive-form game</a:t>
            </a:r>
            <a:endParaRPr b="0" i="0" sz="2800" u="none" cap="none" strike="noStrike">
              <a:latin typeface="Arial"/>
              <a:ea typeface="Arial"/>
              <a:cs typeface="Arial"/>
              <a:sym typeface="Arial"/>
            </a:endParaRPr>
          </a:p>
          <a:p>
            <a:pPr indent="-287999" lvl="2" marL="1295999" marR="0" rtl="0" algn="l">
              <a:spcBef>
                <a:spcPts val="850"/>
              </a:spcBef>
              <a:spcAft>
                <a:spcPts val="0"/>
              </a:spcAft>
              <a:buClr>
                <a:srgbClr val="000000"/>
              </a:buClr>
              <a:buSzPts val="2100"/>
              <a:buFont typeface="Noto Sans Symbols"/>
              <a:buChar char="−"/>
            </a:pPr>
            <a:r>
              <a:rPr b="0" i="0" lang="zxx" sz="2800" u="none" cap="none" strike="noStrike">
                <a:latin typeface="Arial"/>
                <a:ea typeface="Arial"/>
                <a:cs typeface="Arial"/>
                <a:sym typeface="Arial"/>
              </a:rPr>
              <a:t>Then the pure strategies of player</a:t>
            </a:r>
            <a:r>
              <a:rPr b="1" i="1" lang="zxx" sz="2800" u="none" cap="none" strike="noStrike">
                <a:latin typeface="Arial"/>
                <a:ea typeface="Arial"/>
                <a:cs typeface="Arial"/>
                <a:sym typeface="Arial"/>
              </a:rPr>
              <a:t> i</a:t>
            </a:r>
            <a:r>
              <a:rPr b="0" i="0" lang="zxx" sz="2800" u="none" cap="none" strike="noStrike">
                <a:latin typeface="Arial"/>
                <a:ea typeface="Arial"/>
                <a:cs typeface="Arial"/>
                <a:sym typeface="Arial"/>
              </a:rPr>
              <a:t> consist of the Cartesian product:</a:t>
            </a:r>
            <a:endParaRPr b="0" i="0" sz="2800" u="none" cap="none" strike="noStrike">
              <a:latin typeface="Arial"/>
              <a:ea typeface="Arial"/>
              <a:cs typeface="Arial"/>
              <a:sym typeface="Arial"/>
            </a:endParaRPr>
          </a:p>
          <a:p>
            <a:pPr indent="0" lvl="0" marL="1371600" marR="0" rtl="0" algn="l">
              <a:spcBef>
                <a:spcPts val="850"/>
              </a:spcBef>
              <a:spcAft>
                <a:spcPts val="0"/>
              </a:spcAft>
              <a:buNone/>
            </a:pPr>
            <a:r>
              <a:rPr b="0" i="0" lang="zxx" sz="3400" u="none" cap="none" strike="noStrike">
                <a:latin typeface="Arial"/>
                <a:ea typeface="Arial"/>
                <a:cs typeface="Arial"/>
                <a:sym typeface="Arial"/>
              </a:rPr>
              <a:t> </a:t>
            </a:r>
            <a:r>
              <a:rPr b="1" i="1" lang="zxx" sz="3400" u="none" cap="none" strike="noStrike">
                <a:latin typeface="Arial"/>
                <a:ea typeface="Arial"/>
                <a:cs typeface="Arial"/>
                <a:sym typeface="Arial"/>
              </a:rPr>
              <a:t>∏</a:t>
            </a:r>
            <a:r>
              <a:rPr b="1" baseline="-25000" i="1" lang="zxx" sz="3400" u="none" cap="none" strike="noStrike">
                <a:latin typeface="Arial"/>
                <a:ea typeface="Arial"/>
                <a:cs typeface="Arial"/>
                <a:sym typeface="Arial"/>
              </a:rPr>
              <a:t>h∈ H, ρ(h)=i</a:t>
            </a:r>
            <a:r>
              <a:rPr b="1" i="1" lang="zxx" sz="3400" u="none" cap="none" strike="noStrike">
                <a:latin typeface="Arial"/>
                <a:ea typeface="Arial"/>
                <a:cs typeface="Arial"/>
                <a:sym typeface="Arial"/>
              </a:rPr>
              <a:t> χ(h)</a:t>
            </a:r>
            <a:endParaRPr b="0" i="0" sz="3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6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69" name="Google Shape;169;p2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1" marL="864000" marR="0" rtl="0" algn="l">
              <a:spcBef>
                <a:spcPts val="0"/>
              </a:spcBef>
              <a:spcAft>
                <a:spcPts val="0"/>
              </a:spcAft>
              <a:buClr>
                <a:srgbClr val="000000"/>
              </a:buClr>
              <a:buSzPts val="1260"/>
              <a:buFont typeface="Noto Sans Symbols"/>
              <a:buChar char="●"/>
            </a:pPr>
            <a:r>
              <a:rPr b="0" i="0" lang="zxx" sz="2800" u="none" cap="none" strike="noStrike">
                <a:solidFill>
                  <a:srgbClr val="000000"/>
                </a:solidFill>
                <a:latin typeface="Arial"/>
                <a:ea typeface="Arial"/>
                <a:cs typeface="Arial"/>
                <a:sym typeface="Arial"/>
              </a:rPr>
              <a:t>Notice that the definition contains a subtlety</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solidFill>
                  <a:srgbClr val="000000"/>
                </a:solidFill>
                <a:latin typeface="Arial"/>
                <a:ea typeface="Arial"/>
                <a:cs typeface="Arial"/>
                <a:sym typeface="Arial"/>
              </a:rPr>
              <a:t>An agent’s strategy requires a decision at each choice node, regardless of whether or not it is reacheable</a:t>
            </a:r>
            <a:endParaRPr b="0" i="0" sz="2400" u="none" cap="none"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75" name="Google Shape;175;p2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1" marL="864000" marR="0" rtl="0" algn="l">
              <a:spcBef>
                <a:spcPts val="0"/>
              </a:spcBef>
              <a:spcAft>
                <a:spcPts val="0"/>
              </a:spcAft>
              <a:buClr>
                <a:srgbClr val="000000"/>
              </a:buClr>
              <a:buSzPts val="1260"/>
              <a:buFont typeface="Noto Sans Symbols"/>
              <a:buChar char="●"/>
            </a:pPr>
            <a:r>
              <a:rPr b="1" i="1" lang="zxx" sz="2800" u="none" cap="none" strike="noStrike">
                <a:solidFill>
                  <a:srgbClr val="000000"/>
                </a:solidFill>
                <a:latin typeface="Arial"/>
                <a:ea typeface="Arial"/>
                <a:cs typeface="Arial"/>
                <a:sym typeface="Arial"/>
              </a:rPr>
              <a:t>S</a:t>
            </a:r>
            <a:r>
              <a:rPr b="1" baseline="-25000" i="1" lang="zxx" sz="2800" u="none" cap="none" strike="noStrike">
                <a:solidFill>
                  <a:srgbClr val="000000"/>
                </a:solidFill>
                <a:latin typeface="Arial"/>
                <a:ea typeface="Arial"/>
                <a:cs typeface="Arial"/>
                <a:sym typeface="Arial"/>
              </a:rPr>
              <a:t>1</a:t>
            </a:r>
            <a:r>
              <a:rPr b="1" i="1" lang="zxx" sz="2800" u="none" cap="none" strike="noStrike">
                <a:solidFill>
                  <a:srgbClr val="000000"/>
                </a:solidFill>
                <a:latin typeface="Arial"/>
                <a:ea typeface="Arial"/>
                <a:cs typeface="Arial"/>
                <a:sym typeface="Arial"/>
              </a:rPr>
              <a:t> = {2–0, 1–1, 0–2}</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zxx" sz="2800" u="none" cap="none" strike="noStrike">
                <a:solidFill>
                  <a:srgbClr val="000000"/>
                </a:solidFill>
                <a:latin typeface="Arial"/>
                <a:ea typeface="Arial"/>
                <a:cs typeface="Arial"/>
                <a:sym typeface="Arial"/>
              </a:rPr>
              <a:t>S</a:t>
            </a:r>
            <a:r>
              <a:rPr b="1" baseline="-25000" i="1" lang="zxx" sz="2800" u="none" cap="none" strike="noStrike">
                <a:solidFill>
                  <a:srgbClr val="000000"/>
                </a:solidFill>
                <a:latin typeface="Arial"/>
                <a:ea typeface="Arial"/>
                <a:cs typeface="Arial"/>
                <a:sym typeface="Arial"/>
              </a:rPr>
              <a:t>2</a:t>
            </a:r>
            <a:r>
              <a:rPr b="1" i="1" lang="zxx" sz="2800" u="none" cap="none" strike="noStrike">
                <a:solidFill>
                  <a:srgbClr val="000000"/>
                </a:solidFill>
                <a:latin typeface="Arial"/>
                <a:ea typeface="Arial"/>
                <a:cs typeface="Arial"/>
                <a:sym typeface="Arial"/>
              </a:rPr>
              <a:t> = {(yes, yes, yes), (yes, yes, no), (yes, no, yes), (yes, no, no), (no, yes, yes), (no, yes, no), (no, no, yes), (no, no, no)}</a:t>
            </a:r>
            <a:endParaRPr b="0" i="0" sz="2800" u="none" cap="none" strike="noStrike">
              <a:latin typeface="Arial"/>
              <a:ea typeface="Arial"/>
              <a:cs typeface="Arial"/>
              <a:sym typeface="Arial"/>
            </a:endParaRPr>
          </a:p>
        </p:txBody>
      </p:sp>
      <p:pic>
        <p:nvPicPr>
          <p:cNvPr id="176" name="Google Shape;176;p29"/>
          <p:cNvPicPr preferRelativeResize="0"/>
          <p:nvPr/>
        </p:nvPicPr>
        <p:blipFill rotWithShape="1">
          <a:blip r:embed="rId3">
            <a:alphaModFix/>
          </a:blip>
          <a:srcRect b="0" l="0" r="0" t="0"/>
          <a:stretch/>
        </p:blipFill>
        <p:spPr>
          <a:xfrm>
            <a:off x="1184400" y="4140000"/>
            <a:ext cx="8175600" cy="306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75">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82" name="Google Shape;182;p3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zxx" sz="2600" strike="noStrike">
                <a:latin typeface="Arial"/>
                <a:ea typeface="Arial"/>
                <a:cs typeface="Arial"/>
                <a:sym typeface="Arial"/>
              </a:rPr>
              <a:t>In order to define a complete strategy for this game, each of the players must choose an action at each of his two choice nodes</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S</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 = {(A,G), (A,H), (B,G), (B,H)}</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S</a:t>
            </a:r>
            <a:r>
              <a:rPr b="1" baseline="-25000" i="1" lang="zxx" sz="2200" u="none" cap="none" strike="noStrike">
                <a:latin typeface="Arial"/>
                <a:ea typeface="Arial"/>
                <a:cs typeface="Arial"/>
                <a:sym typeface="Arial"/>
              </a:rPr>
              <a:t>2</a:t>
            </a:r>
            <a:r>
              <a:rPr b="1" i="1" lang="zxx" sz="2200" u="none" cap="none" strike="noStrike">
                <a:latin typeface="Arial"/>
                <a:ea typeface="Arial"/>
                <a:cs typeface="Arial"/>
                <a:sym typeface="Arial"/>
              </a:rPr>
              <a:t> = {(C,E), (C, F), (D,E), (D, F)}</a:t>
            </a:r>
            <a:endParaRPr b="0" i="0" sz="2200" u="none" cap="none" strike="noStrike">
              <a:latin typeface="Arial"/>
              <a:ea typeface="Arial"/>
              <a:cs typeface="Arial"/>
              <a:sym typeface="Arial"/>
            </a:endParaRPr>
          </a:p>
        </p:txBody>
      </p:sp>
      <p:pic>
        <p:nvPicPr>
          <p:cNvPr id="183" name="Google Shape;183;p30"/>
          <p:cNvPicPr preferRelativeResize="0"/>
          <p:nvPr/>
        </p:nvPicPr>
        <p:blipFill rotWithShape="1">
          <a:blip r:embed="rId3">
            <a:alphaModFix/>
          </a:blip>
          <a:srcRect b="0" l="0" r="0" t="0"/>
          <a:stretch/>
        </p:blipFill>
        <p:spPr>
          <a:xfrm>
            <a:off x="2520000" y="3960000"/>
            <a:ext cx="5220000" cy="351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2">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189" name="Google Shape;189;p3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For every perfect-information game there exists a corresponding normal-form game</a:t>
            </a:r>
            <a:endParaRPr b="0" sz="3200" strike="noStrike">
              <a:latin typeface="Arial"/>
              <a:ea typeface="Arial"/>
              <a:cs typeface="Arial"/>
              <a:sym typeface="Arial"/>
            </a:endParaRPr>
          </a:p>
        </p:txBody>
      </p:sp>
      <p:pic>
        <p:nvPicPr>
          <p:cNvPr id="190" name="Google Shape;190;p31"/>
          <p:cNvPicPr preferRelativeResize="0"/>
          <p:nvPr/>
        </p:nvPicPr>
        <p:blipFill rotWithShape="1">
          <a:blip r:embed="rId3">
            <a:alphaModFix/>
          </a:blip>
          <a:srcRect b="0" l="0" r="0" t="0"/>
          <a:stretch/>
        </p:blipFill>
        <p:spPr>
          <a:xfrm>
            <a:off x="36000" y="3420000"/>
            <a:ext cx="5220000" cy="3510000"/>
          </a:xfrm>
          <a:prstGeom prst="rect">
            <a:avLst/>
          </a:prstGeom>
          <a:noFill/>
          <a:ln>
            <a:noFill/>
          </a:ln>
        </p:spPr>
      </p:pic>
      <p:pic>
        <p:nvPicPr>
          <p:cNvPr id="191" name="Google Shape;191;p31"/>
          <p:cNvPicPr preferRelativeResize="0"/>
          <p:nvPr/>
        </p:nvPicPr>
        <p:blipFill rotWithShape="1">
          <a:blip r:embed="rId4">
            <a:alphaModFix/>
          </a:blip>
          <a:srcRect b="0" l="0" r="0" t="0"/>
          <a:stretch/>
        </p:blipFill>
        <p:spPr>
          <a:xfrm>
            <a:off x="6300000" y="3600000"/>
            <a:ext cx="3530160" cy="2792160"/>
          </a:xfrm>
          <a:prstGeom prst="rect">
            <a:avLst/>
          </a:prstGeom>
          <a:noFill/>
          <a:ln>
            <a:noFill/>
          </a:ln>
        </p:spPr>
      </p:pic>
      <p:sp>
        <p:nvSpPr>
          <p:cNvPr id="192" name="Google Shape;192;p31"/>
          <p:cNvSpPr/>
          <p:nvPr/>
        </p:nvSpPr>
        <p:spPr>
          <a:xfrm>
            <a:off x="4680000" y="4680000"/>
            <a:ext cx="1260000" cy="540000"/>
          </a:xfrm>
          <a:custGeom>
            <a:rect b="b" l="l" r="r" t="t"/>
            <a:pathLst>
              <a:path extrusionOk="0" h="1502" w="3502">
                <a:moveTo>
                  <a:pt x="0" y="375"/>
                </a:moveTo>
                <a:lnTo>
                  <a:pt x="2625" y="375"/>
                </a:lnTo>
                <a:lnTo>
                  <a:pt x="2625" y="0"/>
                </a:lnTo>
                <a:lnTo>
                  <a:pt x="3501" y="750"/>
                </a:lnTo>
                <a:lnTo>
                  <a:pt x="2625" y="1501"/>
                </a:lnTo>
                <a:lnTo>
                  <a:pt x="2625" y="1125"/>
                </a:lnTo>
                <a:lnTo>
                  <a:pt x="0" y="1125"/>
                </a:lnTo>
                <a:lnTo>
                  <a:pt x="0" y="375"/>
                </a:lnTo>
              </a:path>
            </a:pathLst>
          </a:custGeom>
          <a:solidFill>
            <a:srgbClr val="00CC00"/>
          </a:solidFill>
          <a:ln cap="flat" cmpd="sng" w="9525">
            <a:solidFill>
              <a:srgbClr val="000000"/>
            </a:solidFill>
            <a:prstDash val="solid"/>
            <a:round/>
            <a:headEnd len="sm" w="sm" type="none"/>
            <a:tailEnd len="sm" w="sm" type="none"/>
          </a:ln>
        </p:spPr>
      </p:sp>
      <p:sp>
        <p:nvSpPr>
          <p:cNvPr id="193" name="Google Shape;193;p31"/>
          <p:cNvSpPr/>
          <p:nvPr/>
        </p:nvSpPr>
        <p:spPr>
          <a:xfrm>
            <a:off x="6300000" y="4500000"/>
            <a:ext cx="540360" cy="360"/>
          </a:xfrm>
          <a:custGeom>
            <a:rect b="b" l="l" r="r" t="t"/>
            <a:pathLst>
              <a:path extrusionOk="0" h="1" w="1501">
                <a:moveTo>
                  <a:pt x="0" y="0"/>
                </a:moveTo>
                <a:lnTo>
                  <a:pt x="1500" y="0"/>
                </a:lnTo>
              </a:path>
            </a:pathLst>
          </a:custGeom>
          <a:noFill/>
          <a:ln cap="flat" cmpd="sng" w="36700">
            <a:solidFill>
              <a:srgbClr val="FF0000"/>
            </a:solidFill>
            <a:prstDash val="solid"/>
            <a:round/>
            <a:headEnd len="sm" w="sm" type="none"/>
            <a:tailEnd len="sm" w="sm" type="none"/>
          </a:ln>
        </p:spPr>
      </p:sp>
      <p:sp>
        <p:nvSpPr>
          <p:cNvPr id="194" name="Google Shape;194;p31"/>
          <p:cNvSpPr/>
          <p:nvPr/>
        </p:nvSpPr>
        <p:spPr>
          <a:xfrm>
            <a:off x="1116000" y="3852000"/>
            <a:ext cx="1080360" cy="720360"/>
          </a:xfrm>
          <a:custGeom>
            <a:rect b="b" l="l" r="r" t="t"/>
            <a:pathLst>
              <a:path extrusionOk="0" h="2001" w="3001">
                <a:moveTo>
                  <a:pt x="3000" y="0"/>
                </a:moveTo>
                <a:lnTo>
                  <a:pt x="0" y="2000"/>
                </a:lnTo>
              </a:path>
            </a:pathLst>
          </a:custGeom>
          <a:noFill/>
          <a:ln cap="flat" cmpd="sng" w="9525">
            <a:solidFill>
              <a:srgbClr val="FF0000"/>
            </a:solidFill>
            <a:prstDash val="solid"/>
            <a:round/>
            <a:headEnd len="sm" w="sm" type="none"/>
            <a:tailEnd len="med" w="med" type="triangle"/>
          </a:ln>
        </p:spPr>
      </p:sp>
      <p:sp>
        <p:nvSpPr>
          <p:cNvPr id="195" name="Google Shape;195;p31"/>
          <p:cNvSpPr/>
          <p:nvPr/>
        </p:nvSpPr>
        <p:spPr>
          <a:xfrm>
            <a:off x="3816000" y="5616000"/>
            <a:ext cx="540360" cy="720360"/>
          </a:xfrm>
          <a:custGeom>
            <a:rect b="b" l="l" r="r" t="t"/>
            <a:pathLst>
              <a:path extrusionOk="0" h="2001" w="1501">
                <a:moveTo>
                  <a:pt x="1500" y="0"/>
                </a:moveTo>
                <a:lnTo>
                  <a:pt x="0" y="2000"/>
                </a:lnTo>
              </a:path>
            </a:pathLst>
          </a:custGeom>
          <a:noFill/>
          <a:ln cap="flat" cmpd="sng" w="9525">
            <a:solidFill>
              <a:srgbClr val="FF0000"/>
            </a:solidFill>
            <a:prstDash val="solid"/>
            <a:round/>
            <a:headEnd len="sm" w="sm" type="none"/>
            <a:tailEnd len="med" w="med" type="triangle"/>
          </a:ln>
        </p:spPr>
      </p:sp>
      <p:sp>
        <p:nvSpPr>
          <p:cNvPr id="196" name="Google Shape;196;p31"/>
          <p:cNvSpPr/>
          <p:nvPr/>
        </p:nvSpPr>
        <p:spPr>
          <a:xfrm>
            <a:off x="7056000" y="3888000"/>
            <a:ext cx="540360" cy="360"/>
          </a:xfrm>
          <a:custGeom>
            <a:rect b="b" l="l" r="r" t="t"/>
            <a:pathLst>
              <a:path extrusionOk="0" h="1" w="1501">
                <a:moveTo>
                  <a:pt x="0" y="0"/>
                </a:moveTo>
                <a:lnTo>
                  <a:pt x="1500" y="0"/>
                </a:lnTo>
              </a:path>
            </a:pathLst>
          </a:custGeom>
          <a:noFill/>
          <a:ln cap="flat" cmpd="sng" w="36700">
            <a:solidFill>
              <a:srgbClr val="0000CC"/>
            </a:solidFill>
            <a:prstDash val="solid"/>
            <a:round/>
            <a:headEnd len="sm" w="sm" type="none"/>
            <a:tailEnd len="sm" w="sm" type="none"/>
          </a:ln>
        </p:spPr>
      </p:sp>
      <p:sp>
        <p:nvSpPr>
          <p:cNvPr id="197" name="Google Shape;197;p31"/>
          <p:cNvSpPr/>
          <p:nvPr/>
        </p:nvSpPr>
        <p:spPr>
          <a:xfrm>
            <a:off x="396000" y="4716000"/>
            <a:ext cx="540360" cy="720360"/>
          </a:xfrm>
          <a:custGeom>
            <a:rect b="b" l="l" r="r" t="t"/>
            <a:pathLst>
              <a:path extrusionOk="0" h="2001" w="1501">
                <a:moveTo>
                  <a:pt x="1500" y="0"/>
                </a:moveTo>
                <a:lnTo>
                  <a:pt x="0" y="2000"/>
                </a:lnTo>
              </a:path>
            </a:pathLst>
          </a:custGeom>
          <a:noFill/>
          <a:ln cap="flat" cmpd="sng" w="9525">
            <a:solidFill>
              <a:srgbClr val="0000CC"/>
            </a:solidFill>
            <a:prstDash val="solid"/>
            <a:round/>
            <a:headEnd len="sm" w="sm" type="none"/>
            <a:tailEnd len="med" w="med" type="triangle"/>
          </a:ln>
        </p:spPr>
      </p:sp>
      <p:sp>
        <p:nvSpPr>
          <p:cNvPr id="198" name="Google Shape;198;p31"/>
          <p:cNvSpPr/>
          <p:nvPr/>
        </p:nvSpPr>
        <p:spPr>
          <a:xfrm>
            <a:off x="3096000" y="4716000"/>
            <a:ext cx="540360" cy="720360"/>
          </a:xfrm>
          <a:custGeom>
            <a:rect b="b" l="l" r="r" t="t"/>
            <a:pathLst>
              <a:path extrusionOk="0" h="2001" w="1501">
                <a:moveTo>
                  <a:pt x="1500" y="0"/>
                </a:moveTo>
                <a:lnTo>
                  <a:pt x="0" y="2000"/>
                </a:lnTo>
              </a:path>
            </a:pathLst>
          </a:custGeom>
          <a:noFill/>
          <a:ln cap="flat" cmpd="sng" w="9525">
            <a:solidFill>
              <a:srgbClr val="0000CC"/>
            </a:solidFill>
            <a:prstDash val="solid"/>
            <a:round/>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8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9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204" name="Google Shape;204;p3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Given our new denition of pure strategy, we are able to reuse our old denitions of:</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mixed strategies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best response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Nash equilibrium</a:t>
            </a:r>
            <a:endParaRPr b="0" i="0" sz="2800" u="none" cap="none" strike="noStrike">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pic>
        <p:nvPicPr>
          <p:cNvPr id="69" name="Google Shape;69;p15"/>
          <p:cNvPicPr preferRelativeResize="0"/>
          <p:nvPr/>
        </p:nvPicPr>
        <p:blipFill rotWithShape="1">
          <a:blip r:embed="rId3">
            <a:alphaModFix/>
          </a:blip>
          <a:srcRect b="0" l="0" r="0" t="0"/>
          <a:stretch/>
        </p:blipFill>
        <p:spPr>
          <a:xfrm>
            <a:off x="1620000" y="2160000"/>
            <a:ext cx="7143480" cy="42192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210" name="Google Shape;210;p3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temporal structure can result in a certain redundancy within the normal form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different # of outcomes: 5 vs. 16</a:t>
            </a:r>
            <a:endParaRPr b="0" i="0" sz="2800" u="none" cap="none" strike="noStrike">
              <a:latin typeface="Arial"/>
              <a:ea typeface="Arial"/>
              <a:cs typeface="Arial"/>
              <a:sym typeface="Arial"/>
            </a:endParaRPr>
          </a:p>
        </p:txBody>
      </p:sp>
      <p:pic>
        <p:nvPicPr>
          <p:cNvPr id="211" name="Google Shape;211;p33"/>
          <p:cNvPicPr preferRelativeResize="0"/>
          <p:nvPr/>
        </p:nvPicPr>
        <p:blipFill rotWithShape="1">
          <a:blip r:embed="rId3">
            <a:alphaModFix/>
          </a:blip>
          <a:srcRect b="0" l="0" r="0" t="0"/>
          <a:stretch/>
        </p:blipFill>
        <p:spPr>
          <a:xfrm>
            <a:off x="36000" y="3420000"/>
            <a:ext cx="5220000" cy="3510000"/>
          </a:xfrm>
          <a:prstGeom prst="rect">
            <a:avLst/>
          </a:prstGeom>
          <a:noFill/>
          <a:ln>
            <a:noFill/>
          </a:ln>
        </p:spPr>
      </p:pic>
      <p:pic>
        <p:nvPicPr>
          <p:cNvPr id="212" name="Google Shape;212;p33"/>
          <p:cNvPicPr preferRelativeResize="0"/>
          <p:nvPr/>
        </p:nvPicPr>
        <p:blipFill rotWithShape="1">
          <a:blip r:embed="rId4">
            <a:alphaModFix/>
          </a:blip>
          <a:srcRect b="0" l="0" r="0" t="0"/>
          <a:stretch/>
        </p:blipFill>
        <p:spPr>
          <a:xfrm>
            <a:off x="6300000" y="3600000"/>
            <a:ext cx="3530160" cy="2792160"/>
          </a:xfrm>
          <a:prstGeom prst="rect">
            <a:avLst/>
          </a:prstGeom>
          <a:noFill/>
          <a:ln>
            <a:noFill/>
          </a:ln>
        </p:spPr>
      </p:pic>
      <p:sp>
        <p:nvSpPr>
          <p:cNvPr id="213" name="Google Shape;213;p33"/>
          <p:cNvSpPr/>
          <p:nvPr/>
        </p:nvSpPr>
        <p:spPr>
          <a:xfrm>
            <a:off x="4680000" y="4680000"/>
            <a:ext cx="1260000" cy="540000"/>
          </a:xfrm>
          <a:custGeom>
            <a:rect b="b" l="l" r="r" t="t"/>
            <a:pathLst>
              <a:path extrusionOk="0" h="1502" w="3502">
                <a:moveTo>
                  <a:pt x="0" y="375"/>
                </a:moveTo>
                <a:lnTo>
                  <a:pt x="2625" y="375"/>
                </a:lnTo>
                <a:lnTo>
                  <a:pt x="2625" y="0"/>
                </a:lnTo>
                <a:lnTo>
                  <a:pt x="3501" y="750"/>
                </a:lnTo>
                <a:lnTo>
                  <a:pt x="2625" y="1501"/>
                </a:lnTo>
                <a:lnTo>
                  <a:pt x="2625" y="1125"/>
                </a:lnTo>
                <a:lnTo>
                  <a:pt x="0" y="1125"/>
                </a:lnTo>
                <a:lnTo>
                  <a:pt x="0" y="375"/>
                </a:lnTo>
              </a:path>
            </a:pathLst>
          </a:custGeom>
          <a:solidFill>
            <a:srgbClr val="FF3333"/>
          </a:solidFill>
          <a:ln cap="flat" cmpd="sng" w="9525">
            <a:solidFill>
              <a:srgbClr val="000000"/>
            </a:solidFill>
            <a:prstDash val="solid"/>
            <a:round/>
            <a:headEnd len="sm" w="sm" type="none"/>
            <a:tailEnd len="sm" w="sm"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219" name="Google Shape;219;p3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General lesson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lang="zxx" sz="2800"/>
              <a:t>W</a:t>
            </a:r>
            <a:r>
              <a:rPr b="0" i="0" lang="zxx" sz="2800" u="none" cap="none" strike="noStrike">
                <a:latin typeface="Arial"/>
                <a:ea typeface="Arial"/>
                <a:cs typeface="Arial"/>
                <a:sym typeface="Arial"/>
              </a:rPr>
              <a:t>hile a transformation can always be performed, it can result in an </a:t>
            </a:r>
            <a:r>
              <a:rPr b="0" i="0" lang="zxx" sz="2800" u="none" cap="none" strike="noStrike">
                <a:solidFill>
                  <a:srgbClr val="FF0000"/>
                </a:solidFill>
                <a:latin typeface="Arial"/>
                <a:ea typeface="Arial"/>
                <a:cs typeface="Arial"/>
                <a:sym typeface="Arial"/>
              </a:rPr>
              <a:t>exponential blowup</a:t>
            </a:r>
            <a:r>
              <a:rPr b="0" i="0" lang="zxx" sz="2800" u="none" cap="none" strike="noStrike">
                <a:latin typeface="Arial"/>
                <a:ea typeface="Arial"/>
                <a:cs typeface="Arial"/>
                <a:sym typeface="Arial"/>
              </a:rPr>
              <a:t> of the game representation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This is an important lesson, since the didactic examples of normal-form games are very small, </a:t>
            </a:r>
            <a:r>
              <a:rPr b="0" i="0" lang="zxx" sz="2800" u="none" cap="none" strike="noStrike">
                <a:solidFill>
                  <a:srgbClr val="FF0000"/>
                </a:solidFill>
                <a:latin typeface="Arial"/>
                <a:ea typeface="Arial"/>
                <a:cs typeface="Arial"/>
                <a:sym typeface="Arial"/>
              </a:rPr>
              <a:t>wrongly</a:t>
            </a:r>
            <a:r>
              <a:rPr b="0" i="0" lang="zxx" sz="2800" u="none" cap="none" strike="noStrike">
                <a:latin typeface="Arial"/>
                <a:ea typeface="Arial"/>
                <a:cs typeface="Arial"/>
                <a:sym typeface="Arial"/>
              </a:rPr>
              <a:t> suggesting that this form is more compact</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9">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225" name="Google Shape;225;p35"/>
          <p:cNvSpPr txBox="1"/>
          <p:nvPr/>
        </p:nvSpPr>
        <p:spPr>
          <a:xfrm>
            <a:off x="504000" y="1769040"/>
            <a:ext cx="9071640" cy="4602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Can we transform a normal form game into a extensive form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Not always</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e.g.: Battle of the Sexes</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Intuitively, the problem is that perfect-information extensive form games cannot model </a:t>
            </a:r>
            <a:r>
              <a:rPr b="0" i="0" lang="zxx" sz="2800" u="none" cap="none" strike="noStrike">
                <a:solidFill>
                  <a:srgbClr val="FF0000"/>
                </a:solidFill>
                <a:latin typeface="Arial"/>
                <a:ea typeface="Arial"/>
                <a:cs typeface="Arial"/>
                <a:sym typeface="Arial"/>
              </a:rPr>
              <a:t>simultaneity</a:t>
            </a:r>
            <a:r>
              <a:rPr b="0" i="0" lang="zxx"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general characterization of the </a:t>
            </a:r>
            <a:r>
              <a:rPr b="0" i="0" lang="zxx" sz="2800" u="none" cap="none" strike="noStrike">
                <a:solidFill>
                  <a:srgbClr val="FF0000"/>
                </a:solidFill>
                <a:latin typeface="Arial"/>
                <a:ea typeface="Arial"/>
                <a:cs typeface="Arial"/>
                <a:sym typeface="Arial"/>
              </a:rPr>
              <a:t>class</a:t>
            </a:r>
            <a:r>
              <a:rPr b="0" i="0" lang="zxx" sz="2800" u="none" cap="none" strike="noStrike">
                <a:latin typeface="Arial"/>
                <a:ea typeface="Arial"/>
                <a:cs typeface="Arial"/>
                <a:sym typeface="Arial"/>
              </a:rPr>
              <a:t> of normal-form games for which there exist corresponding perfect-information games in extensive form is somewhat </a:t>
            </a:r>
            <a:r>
              <a:rPr b="0" i="0" lang="zxx" sz="2800" u="none" cap="none" strike="noStrike">
                <a:solidFill>
                  <a:srgbClr val="FF0000"/>
                </a:solidFill>
                <a:latin typeface="Arial"/>
                <a:ea typeface="Arial"/>
                <a:cs typeface="Arial"/>
                <a:sym typeface="Arial"/>
              </a:rPr>
              <a:t>complex</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231" name="Google Shape;231;p3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i="1" lang="zxx" sz="3200" strike="noStrike">
                <a:latin typeface="Arial"/>
                <a:ea typeface="Arial"/>
                <a:cs typeface="Arial"/>
                <a:sym typeface="Arial"/>
              </a:rPr>
              <a:t>Theorem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Every (finite) perfect-information game in extensive form has a pure-strategy Nash equilibrium</a:t>
            </a:r>
            <a:endParaRPr b="0" i="0" sz="2800" u="none" cap="none" strike="noStrike">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237" name="Google Shape;237;p37"/>
          <p:cNvSpPr txBox="1"/>
          <p:nvPr/>
        </p:nvSpPr>
        <p:spPr>
          <a:xfrm>
            <a:off x="504000" y="1769040"/>
            <a:ext cx="9071640" cy="4917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This is perhaps the earliest result in game theory, due to Zermelo in 1913</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Intuition: since players take turns, and history is available to everyone, it is never necessary to introduce </a:t>
            </a:r>
            <a:r>
              <a:rPr b="0" lang="zxx" sz="3200" strike="noStrike">
                <a:solidFill>
                  <a:srgbClr val="FF0000"/>
                </a:solidFill>
                <a:latin typeface="Arial"/>
                <a:ea typeface="Arial"/>
                <a:cs typeface="Arial"/>
                <a:sym typeface="Arial"/>
              </a:rPr>
              <a:t>randomness</a:t>
            </a:r>
            <a:r>
              <a:rPr b="0" lang="zxx" sz="3200" strike="noStrike">
                <a:latin typeface="Arial"/>
                <a:ea typeface="Arial"/>
                <a:cs typeface="Arial"/>
                <a:sym typeface="Arial"/>
              </a:rPr>
              <a:t> into action selection in order to find an equilibrium</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Both this intuition and the theorem will cease to hold when we discuss more general classes of games such as </a:t>
            </a:r>
            <a:r>
              <a:rPr b="0" lang="zxx" sz="3200" strike="noStrike">
                <a:solidFill>
                  <a:srgbClr val="FF0000"/>
                </a:solidFill>
                <a:latin typeface="Arial"/>
                <a:ea typeface="Arial"/>
                <a:cs typeface="Arial"/>
                <a:sym typeface="Arial"/>
              </a:rPr>
              <a:t>imperfect-information games</a:t>
            </a:r>
            <a:r>
              <a:rPr b="0" lang="zxx" sz="3200" strike="noStrike">
                <a:latin typeface="Arial"/>
                <a:ea typeface="Arial"/>
                <a:cs typeface="Arial"/>
                <a:sym typeface="Arial"/>
              </a:rPr>
              <a:t> in extensive form</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43" name="Google Shape;243;p3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p:txBody>
      </p:sp>
      <p:pic>
        <p:nvPicPr>
          <p:cNvPr id="244" name="Google Shape;244;p38"/>
          <p:cNvPicPr preferRelativeResize="0"/>
          <p:nvPr/>
        </p:nvPicPr>
        <p:blipFill rotWithShape="1">
          <a:blip r:embed="rId3">
            <a:alphaModFix/>
          </a:blip>
          <a:srcRect b="0" l="0" r="0" t="0"/>
          <a:stretch/>
        </p:blipFill>
        <p:spPr>
          <a:xfrm>
            <a:off x="2160000" y="2850480"/>
            <a:ext cx="5043960" cy="398952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pic>
        <p:nvPicPr>
          <p:cNvPr id="249" name="Google Shape;249;p39"/>
          <p:cNvPicPr preferRelativeResize="0"/>
          <p:nvPr/>
        </p:nvPicPr>
        <p:blipFill rotWithShape="1">
          <a:blip r:embed="rId3">
            <a:alphaModFix/>
          </a:blip>
          <a:srcRect b="0" l="0" r="0" t="0"/>
          <a:stretch/>
        </p:blipFill>
        <p:spPr>
          <a:xfrm>
            <a:off x="1939680" y="2882880"/>
            <a:ext cx="5440320" cy="3953880"/>
          </a:xfrm>
          <a:prstGeom prst="rect">
            <a:avLst/>
          </a:prstGeom>
          <a:noFill/>
          <a:ln>
            <a:noFill/>
          </a:ln>
        </p:spPr>
      </p:pic>
      <p:sp>
        <p:nvSpPr>
          <p:cNvPr id="250" name="Google Shape;250;p3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51" name="Google Shape;251;p3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40"/>
          <p:cNvPicPr preferRelativeResize="0"/>
          <p:nvPr/>
        </p:nvPicPr>
        <p:blipFill rotWithShape="1">
          <a:blip r:embed="rId3">
            <a:alphaModFix/>
          </a:blip>
          <a:srcRect b="0" l="0" r="0" t="0"/>
          <a:stretch/>
        </p:blipFill>
        <p:spPr>
          <a:xfrm>
            <a:off x="1939680" y="2882880"/>
            <a:ext cx="5440320" cy="3953880"/>
          </a:xfrm>
          <a:prstGeom prst="rect">
            <a:avLst/>
          </a:prstGeom>
          <a:noFill/>
          <a:ln>
            <a:noFill/>
          </a:ln>
        </p:spPr>
      </p:pic>
      <p:sp>
        <p:nvSpPr>
          <p:cNvPr id="257" name="Google Shape;257;p4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58" name="Google Shape;258;p4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p:txBody>
      </p:sp>
      <p:sp>
        <p:nvSpPr>
          <p:cNvPr id="259" name="Google Shape;259;p40"/>
          <p:cNvSpPr/>
          <p:nvPr/>
        </p:nvSpPr>
        <p:spPr>
          <a:xfrm>
            <a:off x="4212000" y="3600000"/>
            <a:ext cx="900000" cy="648000"/>
          </a:xfrm>
          <a:prstGeom prst="rect">
            <a:avLst/>
          </a:prstGeom>
          <a:noFill/>
          <a:ln cap="flat" cmpd="sng" w="38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65" name="Google Shape;265;p4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{(A,G), (C,F)}</a:t>
            </a:r>
            <a:endParaRPr b="0" i="0" sz="2800" u="none" cap="none" strike="noStrike">
              <a:latin typeface="Arial"/>
              <a:ea typeface="Arial"/>
              <a:cs typeface="Arial"/>
              <a:sym typeface="Arial"/>
            </a:endParaRPr>
          </a:p>
        </p:txBody>
      </p:sp>
      <p:pic>
        <p:nvPicPr>
          <p:cNvPr id="266" name="Google Shape;266;p41"/>
          <p:cNvPicPr preferRelativeResize="0"/>
          <p:nvPr/>
        </p:nvPicPr>
        <p:blipFill rotWithShape="1">
          <a:blip r:embed="rId3">
            <a:alphaModFix/>
          </a:blip>
          <a:srcRect b="0" l="0" r="0" t="0"/>
          <a:stretch/>
        </p:blipFill>
        <p:spPr>
          <a:xfrm>
            <a:off x="1992240" y="3057840"/>
            <a:ext cx="6287760" cy="414216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72" name="Google Shape;272;p4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17650" lvl="0" marL="432000" marR="0" rtl="0" algn="l">
              <a:spcBef>
                <a:spcPts val="0"/>
              </a:spcBef>
              <a:spcAft>
                <a:spcPts val="0"/>
              </a:spcAft>
              <a:buClr>
                <a:srgbClr val="000000"/>
              </a:buClr>
              <a:buSzPts val="1340"/>
              <a:buFont typeface="Noto Sans Symbols"/>
              <a:buChar char="●"/>
            </a:pPr>
            <a:r>
              <a:rPr b="0" lang="zxx" sz="3100" strike="noStrike">
                <a:latin typeface="Arial"/>
                <a:ea typeface="Arial"/>
                <a:cs typeface="Arial"/>
                <a:sym typeface="Arial"/>
              </a:rPr>
              <a:t>What are the NE of this game?</a:t>
            </a:r>
            <a:endParaRPr b="0" sz="3100" strike="noStrike">
              <a:latin typeface="Arial"/>
              <a:ea typeface="Arial"/>
              <a:cs typeface="Arial"/>
              <a:sym typeface="Arial"/>
            </a:endParaRPr>
          </a:p>
          <a:p>
            <a:pPr indent="-317650" lvl="1" marL="864000" marR="0" rtl="0" algn="l">
              <a:spcBef>
                <a:spcPts val="1417"/>
              </a:spcBef>
              <a:spcAft>
                <a:spcPts val="0"/>
              </a:spcAft>
              <a:buClr>
                <a:srgbClr val="000000"/>
              </a:buClr>
              <a:buSzPts val="1160"/>
              <a:buFont typeface="Noto Sans Symbols"/>
              <a:buChar char="●"/>
            </a:pPr>
            <a:r>
              <a:rPr b="1" i="1" lang="zxx" sz="2700" u="none" cap="none" strike="noStrike">
                <a:latin typeface="Arial"/>
                <a:ea typeface="Arial"/>
                <a:cs typeface="Arial"/>
                <a:sym typeface="Arial"/>
              </a:rPr>
              <a:t>{(A,G), (C,F)}</a:t>
            </a:r>
            <a:endParaRPr b="0" i="0" sz="2700" u="none" cap="none" strike="noStrike">
              <a:latin typeface="Arial"/>
              <a:ea typeface="Arial"/>
              <a:cs typeface="Arial"/>
              <a:sym typeface="Arial"/>
            </a:endParaRPr>
          </a:p>
          <a:p>
            <a:pPr indent="-281649" lvl="2" marL="1296000" marR="0" rtl="0" algn="l">
              <a:spcBef>
                <a:spcPts val="1134"/>
              </a:spcBef>
              <a:spcAft>
                <a:spcPts val="0"/>
              </a:spcAft>
              <a:buClr>
                <a:srgbClr val="000000"/>
              </a:buClr>
              <a:buSzPts val="1700"/>
              <a:buFont typeface="Noto Sans Symbols"/>
              <a:buChar char="−"/>
            </a:pPr>
            <a:r>
              <a:rPr b="0" i="0" lang="zxx" sz="2300" u="none" cap="none" strike="noStrike">
                <a:latin typeface="Arial"/>
                <a:ea typeface="Arial"/>
                <a:cs typeface="Arial"/>
                <a:sym typeface="Arial"/>
              </a:rPr>
              <a:t>If player </a:t>
            </a:r>
            <a:r>
              <a:rPr b="1" i="1" lang="zxx" sz="2300" u="none" cap="none" strike="noStrike">
                <a:latin typeface="Arial"/>
                <a:ea typeface="Arial"/>
                <a:cs typeface="Arial"/>
                <a:sym typeface="Arial"/>
              </a:rPr>
              <a:t>2</a:t>
            </a:r>
            <a:r>
              <a:rPr b="0" i="0" lang="zxx" sz="2300" u="none" cap="none" strike="noStrike">
                <a:latin typeface="Arial"/>
                <a:ea typeface="Arial"/>
                <a:cs typeface="Arial"/>
                <a:sym typeface="Arial"/>
              </a:rPr>
              <a:t> played </a:t>
            </a:r>
            <a:r>
              <a:rPr b="1" i="1" lang="zxx" sz="2300" u="none" cap="none" strike="noStrike">
                <a:latin typeface="Arial"/>
                <a:ea typeface="Arial"/>
                <a:cs typeface="Arial"/>
                <a:sym typeface="Arial"/>
              </a:rPr>
              <a:t>(C,E)</a:t>
            </a:r>
            <a:r>
              <a:rPr b="0" i="0" lang="zxx" sz="2300" u="none" cap="none" strike="noStrike">
                <a:latin typeface="Arial"/>
                <a:ea typeface="Arial"/>
                <a:cs typeface="Arial"/>
                <a:sym typeface="Arial"/>
              </a:rPr>
              <a:t> rather than </a:t>
            </a:r>
            <a:r>
              <a:rPr b="1" i="1" lang="zxx" sz="2300" u="none" cap="none" strike="noStrike">
                <a:latin typeface="Arial"/>
                <a:ea typeface="Arial"/>
                <a:cs typeface="Arial"/>
                <a:sym typeface="Arial"/>
              </a:rPr>
              <a:t>(C, F)</a:t>
            </a:r>
            <a:r>
              <a:rPr b="0" i="0" lang="zxx" sz="2300" u="none" cap="none" strike="noStrike">
                <a:latin typeface="Arial"/>
                <a:ea typeface="Arial"/>
                <a:cs typeface="Arial"/>
                <a:sym typeface="Arial"/>
              </a:rPr>
              <a:t>, then player </a:t>
            </a:r>
            <a:r>
              <a:rPr b="1" i="1" lang="zxx" sz="2300" u="none" cap="none" strike="noStrike">
                <a:latin typeface="Arial"/>
                <a:ea typeface="Arial"/>
                <a:cs typeface="Arial"/>
                <a:sym typeface="Arial"/>
              </a:rPr>
              <a:t>1</a:t>
            </a:r>
            <a:r>
              <a:rPr b="0" i="0" lang="zxx" sz="2300" u="none" cap="none" strike="noStrike">
                <a:latin typeface="Arial"/>
                <a:ea typeface="Arial"/>
                <a:cs typeface="Arial"/>
                <a:sym typeface="Arial"/>
              </a:rPr>
              <a:t> would prefer </a:t>
            </a:r>
            <a:r>
              <a:rPr b="1" i="1" lang="zxx" sz="2300" u="none" cap="none" strike="noStrike">
                <a:latin typeface="Arial"/>
                <a:ea typeface="Arial"/>
                <a:cs typeface="Arial"/>
                <a:sym typeface="Arial"/>
              </a:rPr>
              <a:t>B</a:t>
            </a:r>
            <a:endParaRPr b="0" i="0" sz="2300" u="none" cap="none" strike="noStrike">
              <a:latin typeface="Arial"/>
              <a:ea typeface="Arial"/>
              <a:cs typeface="Arial"/>
              <a:sym typeface="Arial"/>
            </a:endParaRPr>
          </a:p>
          <a:p>
            <a:pPr indent="-281649" lvl="2" marL="1296000" marR="0" rtl="0" algn="l">
              <a:spcBef>
                <a:spcPts val="850"/>
              </a:spcBef>
              <a:spcAft>
                <a:spcPts val="0"/>
              </a:spcAft>
              <a:buClr>
                <a:srgbClr val="000000"/>
              </a:buClr>
              <a:buSzPts val="1700"/>
              <a:buFont typeface="Noto Sans Symbols"/>
              <a:buChar char="−"/>
            </a:pPr>
            <a:r>
              <a:rPr b="0" i="0" lang="zxx" sz="2300" u="none" cap="none" strike="noStrike">
                <a:latin typeface="Arial"/>
                <a:ea typeface="Arial"/>
                <a:cs typeface="Arial"/>
                <a:sym typeface="Arial"/>
              </a:rPr>
              <a:t>as it is, player </a:t>
            </a:r>
            <a:r>
              <a:rPr b="1" i="1" lang="zxx" sz="2300" u="none" cap="none" strike="noStrike">
                <a:latin typeface="Arial"/>
                <a:ea typeface="Arial"/>
                <a:cs typeface="Arial"/>
                <a:sym typeface="Arial"/>
              </a:rPr>
              <a:t>1</a:t>
            </a:r>
            <a:r>
              <a:rPr b="0" i="0" lang="zxx" sz="2300" u="none" cap="none" strike="noStrike">
                <a:latin typeface="Arial"/>
                <a:ea typeface="Arial"/>
                <a:cs typeface="Arial"/>
                <a:sym typeface="Arial"/>
              </a:rPr>
              <a:t> gets a payoff of </a:t>
            </a:r>
            <a:r>
              <a:rPr b="1" i="1" lang="zxx" sz="2300" u="none" cap="none" strike="noStrike">
                <a:latin typeface="Arial"/>
                <a:ea typeface="Arial"/>
                <a:cs typeface="Arial"/>
                <a:sym typeface="Arial"/>
              </a:rPr>
              <a:t>3</a:t>
            </a:r>
            <a:r>
              <a:rPr b="0" i="0" lang="zxx" sz="2300" u="none" cap="none" strike="noStrike">
                <a:latin typeface="Arial"/>
                <a:ea typeface="Arial"/>
                <a:cs typeface="Arial"/>
                <a:sym typeface="Arial"/>
              </a:rPr>
              <a:t> by playing </a:t>
            </a:r>
            <a:r>
              <a:rPr b="1" i="1" lang="zxx" sz="2300" u="none" cap="none" strike="noStrike">
                <a:latin typeface="Arial"/>
                <a:ea typeface="Arial"/>
                <a:cs typeface="Arial"/>
                <a:sym typeface="Arial"/>
              </a:rPr>
              <a:t>A</a:t>
            </a:r>
            <a:r>
              <a:rPr b="0" i="0" lang="zxx" sz="2300" u="none" cap="none" strike="noStrike">
                <a:latin typeface="Arial"/>
                <a:ea typeface="Arial"/>
                <a:cs typeface="Arial"/>
                <a:sym typeface="Arial"/>
              </a:rPr>
              <a:t> rather than a payoff of </a:t>
            </a:r>
            <a:r>
              <a:rPr b="1" i="1" lang="zxx" sz="2300" u="none" cap="none" strike="noStrike">
                <a:latin typeface="Arial"/>
                <a:ea typeface="Arial"/>
                <a:cs typeface="Arial"/>
                <a:sym typeface="Arial"/>
              </a:rPr>
              <a:t>2</a:t>
            </a:r>
            <a:r>
              <a:rPr b="0" i="0" lang="zxx" sz="2300" u="none" cap="none" strike="noStrike">
                <a:latin typeface="Arial"/>
                <a:ea typeface="Arial"/>
                <a:cs typeface="Arial"/>
                <a:sym typeface="Arial"/>
              </a:rPr>
              <a:t> by playing </a:t>
            </a:r>
            <a:r>
              <a:rPr b="1" i="1" lang="zxx" sz="2300" u="none" cap="none" strike="noStrike">
                <a:latin typeface="Arial"/>
                <a:ea typeface="Arial"/>
                <a:cs typeface="Arial"/>
                <a:sym typeface="Arial"/>
              </a:rPr>
              <a:t>B</a:t>
            </a:r>
            <a:endParaRPr b="0" i="0" sz="2300" u="none" cap="none" strike="noStrike">
              <a:latin typeface="Arial"/>
              <a:ea typeface="Arial"/>
              <a:cs typeface="Arial"/>
              <a:sym typeface="Arial"/>
            </a:endParaRPr>
          </a:p>
        </p:txBody>
      </p:sp>
      <p:pic>
        <p:nvPicPr>
          <p:cNvPr id="273" name="Google Shape;273;p42"/>
          <p:cNvPicPr preferRelativeResize="0"/>
          <p:nvPr/>
        </p:nvPicPr>
        <p:blipFill rotWithShape="1">
          <a:blip r:embed="rId3">
            <a:alphaModFix/>
          </a:blip>
          <a:srcRect b="0" l="0" r="0" t="0"/>
          <a:stretch/>
        </p:blipFill>
        <p:spPr>
          <a:xfrm>
            <a:off x="2880000" y="4476960"/>
            <a:ext cx="4680000" cy="30830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Five pirates' game</a:t>
            </a:r>
            <a:endParaRPr b="0" i="0" sz="4400" u="none" cap="none" strike="noStrike">
              <a:latin typeface="Arial"/>
              <a:ea typeface="Arial"/>
              <a:cs typeface="Arial"/>
              <a:sym typeface="Arial"/>
            </a:endParaRPr>
          </a:p>
        </p:txBody>
      </p:sp>
      <p:sp>
        <p:nvSpPr>
          <p:cNvPr id="75" name="Google Shape;75;p16"/>
          <p:cNvSpPr txBox="1"/>
          <p:nvPr/>
        </p:nvSpPr>
        <p:spPr>
          <a:xfrm>
            <a:off x="504000" y="1769040"/>
            <a:ext cx="9071640" cy="5451480"/>
          </a:xfrm>
          <a:prstGeom prst="rect">
            <a:avLst/>
          </a:prstGeom>
          <a:noFill/>
          <a:ln>
            <a:noFill/>
          </a:ln>
        </p:spPr>
        <p:txBody>
          <a:bodyPr anchorCtr="0" anchor="t" bIns="0" lIns="0" spcFirstLastPara="1" rIns="0" wrap="square" tIns="0">
            <a:noAutofit/>
          </a:bodyPr>
          <a:lstStyle/>
          <a:p>
            <a:pPr indent="-324000" lvl="0" marL="432000" marR="0" rtl="0" algn="l">
              <a:lnSpc>
                <a:spcPct val="74000"/>
              </a:lnSpc>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5 pirates found a chest containing 1000 gold coins</a:t>
            </a:r>
            <a:endParaRPr b="0" i="0" sz="3200" u="none" cap="none" strike="noStrike">
              <a:latin typeface="Arial"/>
              <a:ea typeface="Arial"/>
              <a:cs typeface="Arial"/>
              <a:sym typeface="Arial"/>
            </a:endParaRPr>
          </a:p>
          <a:p>
            <a:pPr indent="-324000" lvl="0" marL="432000" marR="0" rtl="0" algn="l">
              <a:lnSpc>
                <a:spcPct val="74000"/>
              </a:lnSpc>
              <a:spcBef>
                <a:spcPts val="598"/>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Instead of dividing it uniformly, they decided to play the following game</a:t>
            </a:r>
            <a:endParaRPr b="0" i="0" sz="3200" u="none" cap="none" strike="noStrike">
              <a:latin typeface="Arial"/>
              <a:ea typeface="Arial"/>
              <a:cs typeface="Arial"/>
              <a:sym typeface="Arial"/>
            </a:endParaRPr>
          </a:p>
          <a:p>
            <a:pPr indent="-232559" lvl="0" marL="432000" marR="0" rtl="0" algn="l">
              <a:lnSpc>
                <a:spcPct val="74000"/>
              </a:lnSpc>
              <a:spcBef>
                <a:spcPts val="598"/>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a:p>
            <a:pPr indent="-324000" lvl="1" marL="864000" marR="0" rtl="0" algn="l">
              <a:lnSpc>
                <a:spcPct val="74000"/>
              </a:lnSpc>
              <a:spcBef>
                <a:spcPts val="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Each pirate (after a raffle) will propose a way to divide the coins</a:t>
            </a:r>
            <a:endParaRPr b="0" i="0" sz="2800" u="none" cap="none" strike="noStrike">
              <a:latin typeface="Arial"/>
              <a:ea typeface="Arial"/>
              <a:cs typeface="Arial"/>
              <a:sym typeface="Arial"/>
            </a:endParaRPr>
          </a:p>
          <a:p>
            <a:pPr indent="-324000" lvl="1" marL="864000" marR="0" rtl="0" algn="l">
              <a:lnSpc>
                <a:spcPct val="74000"/>
              </a:lnSpc>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the proposal is accepted by the majority, it will occur</a:t>
            </a:r>
            <a:endParaRPr b="0" i="0" sz="2800" u="none" cap="none" strike="noStrike">
              <a:latin typeface="Arial"/>
              <a:ea typeface="Arial"/>
              <a:cs typeface="Arial"/>
              <a:sym typeface="Arial"/>
            </a:endParaRPr>
          </a:p>
          <a:p>
            <a:pPr indent="-324000" lvl="1" marL="864000" marR="0" rtl="0" algn="l">
              <a:lnSpc>
                <a:spcPct val="74000"/>
              </a:lnSpc>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not, the pirate who made the proposal will be thrown at the sea</a:t>
            </a:r>
            <a:endParaRPr b="0" i="0" sz="2800" u="none" cap="none" strike="noStrike">
              <a:latin typeface="Arial"/>
              <a:ea typeface="Arial"/>
              <a:cs typeface="Arial"/>
              <a:sym typeface="Arial"/>
            </a:endParaRPr>
          </a:p>
          <a:p>
            <a:pPr indent="-324000" lvl="1" marL="864000" marR="0" rtl="0" algn="l">
              <a:lnSpc>
                <a:spcPct val="74000"/>
              </a:lnSpc>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Each pirate wants to maximize the amount of coins he will receive</a:t>
            </a:r>
            <a:endParaRPr b="0" i="0" sz="2800" u="none" cap="none" strike="noStrike">
              <a:latin typeface="Arial"/>
              <a:ea typeface="Arial"/>
              <a:cs typeface="Arial"/>
              <a:sym typeface="Arial"/>
            </a:endParaRPr>
          </a:p>
          <a:p>
            <a:pPr indent="-324000" lvl="1" marL="864000" marR="0" rtl="0" algn="l">
              <a:lnSpc>
                <a:spcPct val="74000"/>
              </a:lnSpc>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All pirates are blood thirsty, i.e., they prefer a dead pirate over an alive pirate</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pic>
        <p:nvPicPr>
          <p:cNvPr id="278" name="Google Shape;278;p43"/>
          <p:cNvPicPr preferRelativeResize="0"/>
          <p:nvPr/>
        </p:nvPicPr>
        <p:blipFill rotWithShape="1">
          <a:blip r:embed="rId3">
            <a:alphaModFix/>
          </a:blip>
          <a:srcRect b="0" l="0" r="0" t="0"/>
          <a:stretch/>
        </p:blipFill>
        <p:spPr>
          <a:xfrm>
            <a:off x="1939680" y="2882880"/>
            <a:ext cx="5440320" cy="3953880"/>
          </a:xfrm>
          <a:prstGeom prst="rect">
            <a:avLst/>
          </a:prstGeom>
          <a:noFill/>
          <a:ln>
            <a:noFill/>
          </a:ln>
        </p:spPr>
      </p:pic>
      <p:sp>
        <p:nvSpPr>
          <p:cNvPr id="279" name="Google Shape;279;p4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80" name="Google Shape;280;p4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p:txBody>
      </p:sp>
      <p:sp>
        <p:nvSpPr>
          <p:cNvPr id="281" name="Google Shape;281;p43"/>
          <p:cNvSpPr/>
          <p:nvPr/>
        </p:nvSpPr>
        <p:spPr>
          <a:xfrm>
            <a:off x="3168000" y="5976000"/>
            <a:ext cx="900000" cy="648000"/>
          </a:xfrm>
          <a:prstGeom prst="rect">
            <a:avLst/>
          </a:prstGeom>
          <a:noFill/>
          <a:ln cap="flat" cmpd="sng" w="381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87" name="Google Shape;287;p4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{(B,H), (C,E)}</a:t>
            </a:r>
            <a:endParaRPr b="0" i="0" sz="2800" u="none" cap="none" strike="noStrike">
              <a:latin typeface="Arial"/>
              <a:ea typeface="Arial"/>
              <a:cs typeface="Arial"/>
              <a:sym typeface="Arial"/>
            </a:endParaRPr>
          </a:p>
        </p:txBody>
      </p:sp>
      <p:pic>
        <p:nvPicPr>
          <p:cNvPr id="288" name="Google Shape;288;p44"/>
          <p:cNvPicPr preferRelativeResize="0"/>
          <p:nvPr/>
        </p:nvPicPr>
        <p:blipFill rotWithShape="1">
          <a:blip r:embed="rId3">
            <a:alphaModFix/>
          </a:blip>
          <a:srcRect b="0" l="0" r="0" t="0"/>
          <a:stretch/>
        </p:blipFill>
        <p:spPr>
          <a:xfrm>
            <a:off x="1980000" y="3277440"/>
            <a:ext cx="6287760" cy="410256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294" name="Google Shape;294;p4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{(B,H), (C,E)}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1" i="1" lang="zxx" sz="2400" u="none" cap="none" strike="noStrike">
                <a:latin typeface="Arial"/>
                <a:ea typeface="Arial"/>
                <a:cs typeface="Arial"/>
                <a:sym typeface="Arial"/>
              </a:rPr>
              <a:t>{(B,G), (C,E)} </a:t>
            </a:r>
            <a:r>
              <a:rPr b="0" i="0" lang="zxx" sz="2400" u="none" cap="none" strike="noStrike">
                <a:latin typeface="Arial"/>
                <a:ea typeface="Arial"/>
                <a:cs typeface="Arial"/>
                <a:sym typeface="Arial"/>
              </a:rPr>
              <a:t>is not an equilibrium</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the only reason that player </a:t>
            </a:r>
            <a:r>
              <a:rPr b="1" i="1" lang="zxx" sz="2400" u="none" cap="none" strike="noStrike">
                <a:latin typeface="Arial"/>
                <a:ea typeface="Arial"/>
                <a:cs typeface="Arial"/>
                <a:sym typeface="Arial"/>
              </a:rPr>
              <a:t>2</a:t>
            </a:r>
            <a:r>
              <a:rPr b="0" i="0" lang="zxx" sz="2400" u="none" cap="none" strike="noStrike">
                <a:latin typeface="Arial"/>
                <a:ea typeface="Arial"/>
                <a:cs typeface="Arial"/>
                <a:sym typeface="Arial"/>
              </a:rPr>
              <a:t> chooses to play the action </a:t>
            </a:r>
            <a:r>
              <a:rPr b="1" i="1" lang="zxx" sz="2400" u="none" cap="none" strike="noStrike">
                <a:latin typeface="Arial"/>
                <a:ea typeface="Arial"/>
                <a:cs typeface="Arial"/>
                <a:sym typeface="Arial"/>
              </a:rPr>
              <a:t>E</a:t>
            </a:r>
            <a:r>
              <a:rPr b="0" i="0" lang="zxx" sz="2400" u="none" cap="none" strike="noStrike">
                <a:latin typeface="Arial"/>
                <a:ea typeface="Arial"/>
                <a:cs typeface="Arial"/>
                <a:sym typeface="Arial"/>
              </a:rPr>
              <a:t> is that he knows that player </a:t>
            </a:r>
            <a:r>
              <a:rPr b="1" i="1" lang="zxx" sz="2400" u="none" cap="none" strike="noStrike">
                <a:latin typeface="Arial"/>
                <a:ea typeface="Arial"/>
                <a:cs typeface="Arial"/>
                <a:sym typeface="Arial"/>
              </a:rPr>
              <a:t>1</a:t>
            </a:r>
            <a:r>
              <a:rPr b="0" i="0" lang="zxx" sz="2400" u="none" cap="none" strike="noStrike">
                <a:latin typeface="Arial"/>
                <a:ea typeface="Arial"/>
                <a:cs typeface="Arial"/>
                <a:sym typeface="Arial"/>
              </a:rPr>
              <a:t> would play </a:t>
            </a:r>
            <a:r>
              <a:rPr b="1" i="1" lang="zxx" sz="2400" u="none" cap="none" strike="noStrike">
                <a:latin typeface="Arial"/>
                <a:ea typeface="Arial"/>
                <a:cs typeface="Arial"/>
                <a:sym typeface="Arial"/>
              </a:rPr>
              <a:t>H</a:t>
            </a:r>
            <a:r>
              <a:rPr b="0" i="0" lang="zxx" sz="2400" u="none" cap="none" strike="noStrike">
                <a:latin typeface="Arial"/>
                <a:ea typeface="Arial"/>
                <a:cs typeface="Arial"/>
                <a:sym typeface="Arial"/>
              </a:rPr>
              <a:t> at his second decision node (</a:t>
            </a:r>
            <a:r>
              <a:rPr b="0" i="0" lang="zxx" sz="2400" u="none" cap="none" strike="noStrike">
                <a:solidFill>
                  <a:srgbClr val="FF0000"/>
                </a:solidFill>
                <a:latin typeface="Arial"/>
                <a:ea typeface="Arial"/>
                <a:cs typeface="Arial"/>
                <a:sym typeface="Arial"/>
              </a:rPr>
              <a:t>threat</a:t>
            </a:r>
            <a:r>
              <a:rPr b="0" i="0" lang="zxx" sz="2400" u="none" cap="none" strike="noStrike">
                <a:latin typeface="Arial"/>
                <a:ea typeface="Arial"/>
                <a:cs typeface="Arial"/>
                <a:sym typeface="Arial"/>
              </a:rPr>
              <a:t>)</a:t>
            </a:r>
            <a:endParaRPr b="0" i="0" sz="2400" u="none" cap="none" strike="noStrike">
              <a:latin typeface="Arial"/>
              <a:ea typeface="Arial"/>
              <a:cs typeface="Arial"/>
              <a:sym typeface="Arial"/>
            </a:endParaRPr>
          </a:p>
        </p:txBody>
      </p:sp>
      <p:pic>
        <p:nvPicPr>
          <p:cNvPr id="295" name="Google Shape;295;p45"/>
          <p:cNvPicPr preferRelativeResize="0"/>
          <p:nvPr/>
        </p:nvPicPr>
        <p:blipFill rotWithShape="1">
          <a:blip r:embed="rId3">
            <a:alphaModFix/>
          </a:blip>
          <a:srcRect b="0" l="0" r="0" t="0"/>
          <a:stretch/>
        </p:blipFill>
        <p:spPr>
          <a:xfrm>
            <a:off x="2520000" y="4537440"/>
            <a:ext cx="4632480" cy="302256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301" name="Google Shape;301;p4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NE of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{(B,H), (C,E)}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If player </a:t>
            </a:r>
            <a:r>
              <a:rPr b="1" i="1" lang="zxx" sz="2400" u="none" cap="none" strike="noStrike">
                <a:latin typeface="Arial"/>
                <a:ea typeface="Arial"/>
                <a:cs typeface="Arial"/>
                <a:sym typeface="Arial"/>
              </a:rPr>
              <a:t>2</a:t>
            </a:r>
            <a:r>
              <a:rPr b="0" i="0" lang="zxx" sz="2400" u="none" cap="none" strike="noStrike">
                <a:latin typeface="Arial"/>
                <a:ea typeface="Arial"/>
                <a:cs typeface="Arial"/>
                <a:sym typeface="Arial"/>
              </a:rPr>
              <a:t> played </a:t>
            </a:r>
            <a:r>
              <a:rPr b="1" i="1" lang="zxx" sz="2400" u="none" cap="none" strike="noStrike">
                <a:latin typeface="Arial"/>
                <a:ea typeface="Arial"/>
                <a:cs typeface="Arial"/>
                <a:sym typeface="Arial"/>
              </a:rPr>
              <a:t>F</a:t>
            </a:r>
            <a:r>
              <a:rPr b="0" i="0" lang="zxx" sz="2400" u="none" cap="none" strike="noStrike">
                <a:latin typeface="Arial"/>
                <a:ea typeface="Arial"/>
                <a:cs typeface="Arial"/>
                <a:sym typeface="Arial"/>
              </a:rPr>
              <a:t>, would player </a:t>
            </a:r>
            <a:r>
              <a:rPr b="1" i="1" lang="zxx" sz="2400" u="none" cap="none" strike="noStrike">
                <a:latin typeface="Arial"/>
                <a:ea typeface="Arial"/>
                <a:cs typeface="Arial"/>
                <a:sym typeface="Arial"/>
              </a:rPr>
              <a:t>1</a:t>
            </a:r>
            <a:r>
              <a:rPr b="0" i="0" lang="zxx" sz="2400" u="none" cap="none" strike="noStrike">
                <a:latin typeface="Arial"/>
                <a:ea typeface="Arial"/>
                <a:cs typeface="Arial"/>
                <a:sym typeface="Arial"/>
              </a:rPr>
              <a:t> really follow through on his </a:t>
            </a:r>
            <a:r>
              <a:rPr b="0" i="0" lang="zxx" sz="2400" u="none" cap="none" strike="noStrike">
                <a:solidFill>
                  <a:srgbClr val="FF0000"/>
                </a:solidFill>
                <a:latin typeface="Arial"/>
                <a:ea typeface="Arial"/>
                <a:cs typeface="Arial"/>
                <a:sym typeface="Arial"/>
              </a:rPr>
              <a:t>threat</a:t>
            </a:r>
            <a:r>
              <a:rPr b="0" i="0" lang="zxx" sz="2400" u="none" cap="none" strike="noStrike">
                <a:latin typeface="Arial"/>
                <a:ea typeface="Arial"/>
                <a:cs typeface="Arial"/>
                <a:sym typeface="Arial"/>
              </a:rPr>
              <a:t> and play </a:t>
            </a:r>
            <a:r>
              <a:rPr b="1" i="1" lang="zxx" sz="2400" u="none" cap="none" strike="noStrike">
                <a:latin typeface="Arial"/>
                <a:ea typeface="Arial"/>
                <a:cs typeface="Arial"/>
                <a:sym typeface="Arial"/>
              </a:rPr>
              <a:t>H</a:t>
            </a:r>
            <a:r>
              <a:rPr b="0" i="0" lang="zxx" sz="2400" u="none" cap="none" strike="noStrike">
                <a:latin typeface="Arial"/>
                <a:ea typeface="Arial"/>
                <a:cs typeface="Arial"/>
                <a:sym typeface="Arial"/>
              </a:rPr>
              <a:t>, or would he relent and pick </a:t>
            </a:r>
            <a:r>
              <a:rPr b="1" i="1" lang="zxx" sz="2400" u="none" cap="none" strike="noStrike">
                <a:latin typeface="Arial"/>
                <a:ea typeface="Arial"/>
                <a:cs typeface="Arial"/>
                <a:sym typeface="Arial"/>
              </a:rPr>
              <a:t>G</a:t>
            </a:r>
            <a:r>
              <a:rPr b="0" i="0" lang="zxx" sz="2400" u="none" cap="none" strike="noStrike">
                <a:latin typeface="Arial"/>
                <a:ea typeface="Arial"/>
                <a:cs typeface="Arial"/>
                <a:sym typeface="Arial"/>
              </a:rPr>
              <a:t> instead?</a:t>
            </a:r>
            <a:endParaRPr b="0" i="0" sz="2400" u="none" cap="none" strike="noStrike">
              <a:latin typeface="Arial"/>
              <a:ea typeface="Arial"/>
              <a:cs typeface="Arial"/>
              <a:sym typeface="Arial"/>
            </a:endParaRPr>
          </a:p>
        </p:txBody>
      </p:sp>
      <p:pic>
        <p:nvPicPr>
          <p:cNvPr id="302" name="Google Shape;302;p46"/>
          <p:cNvPicPr preferRelativeResize="0"/>
          <p:nvPr/>
        </p:nvPicPr>
        <p:blipFill rotWithShape="1">
          <a:blip r:embed="rId3">
            <a:alphaModFix/>
          </a:blip>
          <a:srcRect b="0" l="0" r="0" t="0"/>
          <a:stretch/>
        </p:blipFill>
        <p:spPr>
          <a:xfrm>
            <a:off x="2520000" y="4537440"/>
            <a:ext cx="4632480" cy="302256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4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308" name="Google Shape;308;p47"/>
          <p:cNvSpPr txBox="1"/>
          <p:nvPr/>
        </p:nvSpPr>
        <p:spPr>
          <a:xfrm>
            <a:off x="504000" y="1769040"/>
            <a:ext cx="9071640" cy="45835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To formally capture the reason why the</a:t>
            </a:r>
            <a:r>
              <a:rPr b="1" i="1" lang="zxx" sz="3200" strike="noStrike">
                <a:latin typeface="Arial"/>
                <a:ea typeface="Arial"/>
                <a:cs typeface="Arial"/>
                <a:sym typeface="Arial"/>
              </a:rPr>
              <a:t> {(B,H), (C,E)}</a:t>
            </a:r>
            <a:r>
              <a:rPr b="0" lang="zxx" sz="3200" strike="noStrike">
                <a:latin typeface="Arial"/>
                <a:ea typeface="Arial"/>
                <a:cs typeface="Arial"/>
                <a:sym typeface="Arial"/>
              </a:rPr>
              <a:t> equilibrium is unsatisfying, and</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to define an equilibrium refinement concept that does not suffer from this problem: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Definition</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Given a perfect-information extensive-form game </a:t>
            </a:r>
            <a:r>
              <a:rPr b="1" i="1" lang="zxx" sz="2400" u="none" cap="none" strike="noStrike">
                <a:latin typeface="Arial"/>
                <a:ea typeface="Arial"/>
                <a:cs typeface="Arial"/>
                <a:sym typeface="Arial"/>
              </a:rPr>
              <a:t>G</a:t>
            </a:r>
            <a:r>
              <a:rPr b="0" i="0" lang="zxx" sz="2400" u="none" cap="none" strike="noStrike">
                <a:latin typeface="Arial"/>
                <a:ea typeface="Arial"/>
                <a:cs typeface="Arial"/>
                <a:sym typeface="Arial"/>
              </a:rPr>
              <a:t>, the </a:t>
            </a:r>
            <a:r>
              <a:rPr b="0" i="0" lang="zxx" sz="2400" u="sng" cap="none" strike="noStrike">
                <a:solidFill>
                  <a:srgbClr val="FF0000"/>
                </a:solidFill>
                <a:latin typeface="Arial"/>
                <a:ea typeface="Arial"/>
                <a:cs typeface="Arial"/>
                <a:sym typeface="Arial"/>
              </a:rPr>
              <a:t>subgame</a:t>
            </a:r>
            <a:r>
              <a:rPr b="0" i="0" lang="zxx" sz="2400" u="none" cap="none" strike="noStrike">
                <a:latin typeface="Arial"/>
                <a:ea typeface="Arial"/>
                <a:cs typeface="Arial"/>
                <a:sym typeface="Arial"/>
              </a:rPr>
              <a:t> of </a:t>
            </a:r>
            <a:r>
              <a:rPr b="1" i="1" lang="zxx" sz="2400" u="none" cap="none" strike="noStrike">
                <a:latin typeface="Arial"/>
                <a:ea typeface="Arial"/>
                <a:cs typeface="Arial"/>
                <a:sym typeface="Arial"/>
              </a:rPr>
              <a:t>G</a:t>
            </a:r>
            <a:r>
              <a:rPr b="0" i="0" lang="zxx" sz="2400" u="none" cap="none" strike="noStrike">
                <a:latin typeface="Arial"/>
                <a:ea typeface="Arial"/>
                <a:cs typeface="Arial"/>
                <a:sym typeface="Arial"/>
              </a:rPr>
              <a:t> rooted at node </a:t>
            </a:r>
            <a:r>
              <a:rPr b="1" i="1" lang="zxx" sz="2400" u="none" cap="none" strike="noStrike">
                <a:latin typeface="Arial"/>
                <a:ea typeface="Arial"/>
                <a:cs typeface="Arial"/>
                <a:sym typeface="Arial"/>
              </a:rPr>
              <a:t>h</a:t>
            </a:r>
            <a:r>
              <a:rPr b="0" i="0" lang="zxx" sz="2400" u="none" cap="none" strike="noStrike">
                <a:latin typeface="Arial"/>
                <a:ea typeface="Arial"/>
                <a:cs typeface="Arial"/>
                <a:sym typeface="Arial"/>
              </a:rPr>
              <a:t> is the restriction of </a:t>
            </a:r>
            <a:r>
              <a:rPr b="1" i="1" lang="zxx" sz="2400" u="none" cap="none" strike="noStrike">
                <a:latin typeface="Arial"/>
                <a:ea typeface="Arial"/>
                <a:cs typeface="Arial"/>
                <a:sym typeface="Arial"/>
              </a:rPr>
              <a:t>G</a:t>
            </a:r>
            <a:r>
              <a:rPr b="0" i="0" lang="zxx" sz="2400" u="none" cap="none" strike="noStrike">
                <a:latin typeface="Arial"/>
                <a:ea typeface="Arial"/>
                <a:cs typeface="Arial"/>
                <a:sym typeface="Arial"/>
              </a:rPr>
              <a:t> to the descendants of </a:t>
            </a:r>
            <a:r>
              <a:rPr b="1" i="1" lang="zxx" sz="2400" u="none" cap="none" strike="noStrike">
                <a:latin typeface="Arial"/>
                <a:ea typeface="Arial"/>
                <a:cs typeface="Arial"/>
                <a:sym typeface="Arial"/>
              </a:rPr>
              <a:t>h</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zxx" sz="2400" u="none" cap="none" strike="noStrike">
                <a:latin typeface="Arial"/>
                <a:ea typeface="Arial"/>
                <a:cs typeface="Arial"/>
                <a:sym typeface="Arial"/>
              </a:rPr>
              <a:t>The set of subgames of </a:t>
            </a:r>
            <a:r>
              <a:rPr b="1" i="1" lang="zxx" sz="2400" u="none" cap="none" strike="noStrike">
                <a:latin typeface="Arial"/>
                <a:ea typeface="Arial"/>
                <a:cs typeface="Arial"/>
                <a:sym typeface="Arial"/>
              </a:rPr>
              <a:t>G</a:t>
            </a:r>
            <a:r>
              <a:rPr b="0" i="0" lang="zxx" sz="2400" u="none" cap="none" strike="noStrike">
                <a:latin typeface="Arial"/>
                <a:ea typeface="Arial"/>
                <a:cs typeface="Arial"/>
                <a:sym typeface="Arial"/>
              </a:rPr>
              <a:t> consists of all of subgames of </a:t>
            </a:r>
            <a:r>
              <a:rPr b="1" i="1" lang="zxx" sz="2400" u="none" cap="none" strike="noStrike">
                <a:latin typeface="Arial"/>
                <a:ea typeface="Arial"/>
                <a:cs typeface="Arial"/>
                <a:sym typeface="Arial"/>
              </a:rPr>
              <a:t>G</a:t>
            </a:r>
            <a:r>
              <a:rPr b="0" i="0" lang="zxx" sz="2400" u="none" cap="none" strike="noStrike">
                <a:latin typeface="Arial"/>
                <a:ea typeface="Arial"/>
                <a:cs typeface="Arial"/>
                <a:sym typeface="Arial"/>
              </a:rPr>
              <a:t> rooted at some node in </a:t>
            </a:r>
            <a:r>
              <a:rPr b="1" i="1" lang="zxx" sz="2400" u="none" cap="none" strike="noStrike">
                <a:latin typeface="Arial"/>
                <a:ea typeface="Arial"/>
                <a:cs typeface="Arial"/>
                <a:sym typeface="Arial"/>
              </a:rPr>
              <a:t>G</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314" name="Google Shape;314;p48"/>
          <p:cNvSpPr txBox="1"/>
          <p:nvPr/>
        </p:nvSpPr>
        <p:spPr>
          <a:xfrm>
            <a:off x="504000" y="1769040"/>
            <a:ext cx="9071640" cy="528948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zxx" sz="2800" strike="noStrike">
                <a:latin typeface="Arial"/>
                <a:ea typeface="Arial"/>
                <a:cs typeface="Arial"/>
                <a:sym typeface="Arial"/>
              </a:rPr>
              <a:t>Definition</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The </a:t>
            </a:r>
            <a:r>
              <a:rPr b="0" i="0" lang="zxx" sz="2600" u="none" cap="none" strike="noStrike">
                <a:solidFill>
                  <a:srgbClr val="FF0000"/>
                </a:solidFill>
                <a:latin typeface="Arial"/>
                <a:ea typeface="Arial"/>
                <a:cs typeface="Arial"/>
                <a:sym typeface="Arial"/>
              </a:rPr>
              <a:t>subgame-perfect equilibrium (SPE)</a:t>
            </a:r>
            <a:r>
              <a:rPr b="0" i="0" lang="zxx" sz="2600" u="none" cap="none" strike="noStrike">
                <a:latin typeface="Arial"/>
                <a:ea typeface="Arial"/>
                <a:cs typeface="Arial"/>
                <a:sym typeface="Arial"/>
              </a:rPr>
              <a:t> of a game </a:t>
            </a:r>
            <a:r>
              <a:rPr b="1" i="1" lang="zxx" sz="2600" u="none" cap="none" strike="noStrike">
                <a:latin typeface="Arial"/>
                <a:ea typeface="Arial"/>
                <a:cs typeface="Arial"/>
                <a:sym typeface="Arial"/>
              </a:rPr>
              <a:t>G</a:t>
            </a:r>
            <a:r>
              <a:rPr b="0" i="0" lang="zxx" sz="2600" u="none" cap="none" strike="noStrike">
                <a:latin typeface="Arial"/>
                <a:ea typeface="Arial"/>
                <a:cs typeface="Arial"/>
                <a:sym typeface="Arial"/>
              </a:rPr>
              <a:t> are all strategy profiles </a:t>
            </a:r>
            <a:r>
              <a:rPr b="1" i="1" lang="zxx" sz="2600" u="none" cap="none" strike="noStrike">
                <a:solidFill>
                  <a:srgbClr val="0000CC"/>
                </a:solidFill>
                <a:latin typeface="Arial"/>
                <a:ea typeface="Arial"/>
                <a:cs typeface="Arial"/>
                <a:sym typeface="Arial"/>
              </a:rPr>
              <a:t>s</a:t>
            </a:r>
            <a:r>
              <a:rPr b="0" i="0" lang="zxx" sz="2600" u="none" cap="none" strike="noStrike">
                <a:latin typeface="Arial"/>
                <a:ea typeface="Arial"/>
                <a:cs typeface="Arial"/>
                <a:sym typeface="Arial"/>
              </a:rPr>
              <a:t> such that for any subgame </a:t>
            </a:r>
            <a:r>
              <a:rPr b="1" i="1" lang="zxx" sz="2600" u="none" cap="none" strike="noStrike">
                <a:latin typeface="Arial"/>
                <a:ea typeface="Arial"/>
                <a:cs typeface="Arial"/>
                <a:sym typeface="Arial"/>
              </a:rPr>
              <a:t>G′</a:t>
            </a:r>
            <a:r>
              <a:rPr b="0" i="0" lang="zxx" sz="2600" u="none" cap="none" strike="noStrike">
                <a:latin typeface="Arial"/>
                <a:ea typeface="Arial"/>
                <a:cs typeface="Arial"/>
                <a:sym typeface="Arial"/>
              </a:rPr>
              <a:t> of </a:t>
            </a:r>
            <a:r>
              <a:rPr b="1" i="1" lang="zxx" sz="2600" u="none" cap="none" strike="noStrike">
                <a:latin typeface="Arial"/>
                <a:ea typeface="Arial"/>
                <a:cs typeface="Arial"/>
                <a:sym typeface="Arial"/>
              </a:rPr>
              <a:t>G</a:t>
            </a:r>
            <a:r>
              <a:rPr b="0" i="0" lang="zxx" sz="2600" u="none" cap="none" strike="noStrike">
                <a:latin typeface="Arial"/>
                <a:ea typeface="Arial"/>
                <a:cs typeface="Arial"/>
                <a:sym typeface="Arial"/>
              </a:rPr>
              <a:t>, the restriction of </a:t>
            </a:r>
            <a:r>
              <a:rPr b="1" i="1" lang="zxx" sz="2600" u="none" cap="none" strike="noStrike">
                <a:solidFill>
                  <a:srgbClr val="0000CC"/>
                </a:solidFill>
                <a:latin typeface="Arial"/>
                <a:ea typeface="Arial"/>
                <a:cs typeface="Arial"/>
                <a:sym typeface="Arial"/>
              </a:rPr>
              <a:t>s</a:t>
            </a:r>
            <a:r>
              <a:rPr b="0" i="0" lang="zxx" sz="2600" u="none" cap="none" strike="noStrike">
                <a:latin typeface="Arial"/>
                <a:ea typeface="Arial"/>
                <a:cs typeface="Arial"/>
                <a:sym typeface="Arial"/>
              </a:rPr>
              <a:t> to </a:t>
            </a:r>
            <a:r>
              <a:rPr b="1" i="1" lang="zxx" sz="2600" u="none" cap="none" strike="noStrike">
                <a:latin typeface="Arial"/>
                <a:ea typeface="Arial"/>
                <a:cs typeface="Arial"/>
                <a:sym typeface="Arial"/>
              </a:rPr>
              <a:t>G′</a:t>
            </a:r>
            <a:r>
              <a:rPr b="0" i="0" lang="zxx" sz="2600" u="none" cap="none" strike="noStrike">
                <a:latin typeface="Arial"/>
                <a:ea typeface="Arial"/>
                <a:cs typeface="Arial"/>
                <a:sym typeface="Arial"/>
              </a:rPr>
              <a:t> is a Nash equilibrium of </a:t>
            </a:r>
            <a:r>
              <a:rPr b="1" i="1" lang="zxx" sz="2600" u="none" cap="none" strike="noStrike">
                <a:latin typeface="Arial"/>
                <a:ea typeface="Arial"/>
                <a:cs typeface="Arial"/>
                <a:sym typeface="Arial"/>
              </a:rPr>
              <a:t>G′</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260"/>
              <a:buFont typeface="Noto Sans Symbols"/>
              <a:buChar char="●"/>
            </a:pPr>
            <a:r>
              <a:rPr b="0" lang="zxx" sz="2800" strike="noStrike">
                <a:latin typeface="Arial"/>
                <a:ea typeface="Arial"/>
                <a:cs typeface="Arial"/>
                <a:sym typeface="Arial"/>
              </a:rPr>
              <a:t>Since </a:t>
            </a:r>
            <a:r>
              <a:rPr b="1" i="1" lang="zxx" sz="2800" strike="noStrike">
                <a:latin typeface="Arial"/>
                <a:ea typeface="Arial"/>
                <a:cs typeface="Arial"/>
                <a:sym typeface="Arial"/>
              </a:rPr>
              <a:t>G</a:t>
            </a:r>
            <a:r>
              <a:rPr b="0" lang="zxx" sz="2800" strike="noStrike">
                <a:latin typeface="Arial"/>
                <a:ea typeface="Arial"/>
                <a:cs typeface="Arial"/>
                <a:sym typeface="Arial"/>
              </a:rPr>
              <a:t> is its own subgame, every </a:t>
            </a:r>
            <a:r>
              <a:rPr b="0" lang="zxx" sz="2800" strike="noStrike">
                <a:solidFill>
                  <a:srgbClr val="FF0000"/>
                </a:solidFill>
                <a:latin typeface="Arial"/>
                <a:ea typeface="Arial"/>
                <a:cs typeface="Arial"/>
                <a:sym typeface="Arial"/>
              </a:rPr>
              <a:t>SPE</a:t>
            </a:r>
            <a:r>
              <a:rPr b="0" lang="zxx" sz="2800" strike="noStrike">
                <a:latin typeface="Arial"/>
                <a:ea typeface="Arial"/>
                <a:cs typeface="Arial"/>
                <a:sym typeface="Arial"/>
              </a:rPr>
              <a:t> is also a Nash equilibrium</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solidFill>
                  <a:srgbClr val="FF0000"/>
                </a:solidFill>
                <a:latin typeface="Arial"/>
                <a:ea typeface="Arial"/>
                <a:cs typeface="Arial"/>
                <a:sym typeface="Arial"/>
              </a:rPr>
              <a:t>SPE</a:t>
            </a:r>
            <a:r>
              <a:rPr b="0" lang="zxx" sz="2800" strike="noStrike">
                <a:latin typeface="Arial"/>
                <a:ea typeface="Arial"/>
                <a:cs typeface="Arial"/>
                <a:sym typeface="Arial"/>
              </a:rPr>
              <a:t> is a stronger concept than Nash equilibrium </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every </a:t>
            </a:r>
            <a:r>
              <a:rPr b="0" i="0" lang="zxx" sz="2600" u="none" cap="none" strike="noStrike">
                <a:solidFill>
                  <a:srgbClr val="FF0000"/>
                </a:solidFill>
                <a:latin typeface="Arial"/>
                <a:ea typeface="Arial"/>
                <a:cs typeface="Arial"/>
                <a:sym typeface="Arial"/>
              </a:rPr>
              <a:t>SPE</a:t>
            </a:r>
            <a:r>
              <a:rPr b="0" i="0" lang="zxx" sz="2600" u="none" cap="none" strike="noStrike">
                <a:latin typeface="Arial"/>
                <a:ea typeface="Arial"/>
                <a:cs typeface="Arial"/>
                <a:sym typeface="Arial"/>
              </a:rPr>
              <a:t> is a NE, but not every NE is a </a:t>
            </a:r>
            <a:r>
              <a:rPr b="0" i="0" lang="zxx" sz="2600" u="none" cap="none" strike="noStrike">
                <a:solidFill>
                  <a:srgbClr val="FF0000"/>
                </a:solidFill>
                <a:latin typeface="Arial"/>
                <a:ea typeface="Arial"/>
                <a:cs typeface="Arial"/>
                <a:sym typeface="Arial"/>
              </a:rPr>
              <a:t>SPE</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260"/>
              <a:buFont typeface="Noto Sans Symbols"/>
              <a:buChar char="●"/>
            </a:pPr>
            <a:r>
              <a:rPr b="0" lang="zxx" sz="2800" strike="noStrike">
                <a:latin typeface="Arial"/>
                <a:ea typeface="Arial"/>
                <a:cs typeface="Arial"/>
                <a:sym typeface="Arial"/>
              </a:rPr>
              <a:t>Every perfect-information extensive-form game has at least one </a:t>
            </a:r>
            <a:r>
              <a:rPr b="0" lang="zxx" sz="2800" strike="noStrike">
                <a:solidFill>
                  <a:srgbClr val="FF0000"/>
                </a:solidFill>
                <a:latin typeface="Arial"/>
                <a:ea typeface="Arial"/>
                <a:cs typeface="Arial"/>
                <a:sym typeface="Arial"/>
              </a:rPr>
              <a:t>SPE</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This definition rules out “noncredible threats”</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4">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pic>
        <p:nvPicPr>
          <p:cNvPr id="319" name="Google Shape;319;p49"/>
          <p:cNvPicPr preferRelativeResize="0"/>
          <p:nvPr/>
        </p:nvPicPr>
        <p:blipFill rotWithShape="1">
          <a:blip r:embed="rId3">
            <a:alphaModFix/>
          </a:blip>
          <a:srcRect b="0" l="0" r="0" t="0"/>
          <a:stretch/>
        </p:blipFill>
        <p:spPr>
          <a:xfrm>
            <a:off x="5973120" y="3852000"/>
            <a:ext cx="3962880" cy="2880000"/>
          </a:xfrm>
          <a:prstGeom prst="rect">
            <a:avLst/>
          </a:prstGeom>
          <a:noFill/>
          <a:ln>
            <a:noFill/>
          </a:ln>
        </p:spPr>
      </p:pic>
      <p:sp>
        <p:nvSpPr>
          <p:cNvPr id="320" name="Google Shape;320;p4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Sub-game perfect equilibrium</a:t>
            </a:r>
            <a:endParaRPr b="0" sz="4400" strike="noStrike">
              <a:latin typeface="Arial"/>
              <a:ea typeface="Arial"/>
              <a:cs typeface="Arial"/>
              <a:sym typeface="Arial"/>
            </a:endParaRPr>
          </a:p>
        </p:txBody>
      </p:sp>
      <p:sp>
        <p:nvSpPr>
          <p:cNvPr id="321" name="Google Shape;321;p4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are the </a:t>
            </a:r>
            <a:r>
              <a:rPr b="0" lang="zxx" sz="3200" strike="noStrike">
                <a:solidFill>
                  <a:srgbClr val="FF0000"/>
                </a:solidFill>
                <a:latin typeface="Arial"/>
                <a:ea typeface="Arial"/>
                <a:cs typeface="Arial"/>
                <a:sym typeface="Arial"/>
              </a:rPr>
              <a:t>SPE</a:t>
            </a:r>
            <a:r>
              <a:rPr b="0" lang="zxx" sz="3200" strike="noStrike">
                <a:latin typeface="Arial"/>
                <a:ea typeface="Arial"/>
                <a:cs typeface="Arial"/>
                <a:sym typeface="Arial"/>
              </a:rPr>
              <a:t>?</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It is not credible that player </a:t>
            </a:r>
            <a:r>
              <a:rPr b="1" i="1" lang="zxx" sz="2800" u="none" cap="none" strike="noStrike">
                <a:latin typeface="Arial"/>
                <a:ea typeface="Arial"/>
                <a:cs typeface="Arial"/>
                <a:sym typeface="Arial"/>
              </a:rPr>
              <a:t>1</a:t>
            </a:r>
            <a:r>
              <a:rPr b="0" i="0" lang="zxx" sz="2800" u="none" cap="none" strike="noStrike">
                <a:latin typeface="Arial"/>
                <a:ea typeface="Arial"/>
                <a:cs typeface="Arial"/>
                <a:sym typeface="Arial"/>
              </a:rPr>
              <a:t> will play </a:t>
            </a:r>
            <a:r>
              <a:rPr b="1" i="1" lang="zxx" sz="2800" u="none" cap="none" strike="noStrike">
                <a:latin typeface="Arial"/>
                <a:ea typeface="Arial"/>
                <a:cs typeface="Arial"/>
                <a:sym typeface="Arial"/>
              </a:rPr>
              <a:t>H</a:t>
            </a:r>
            <a:endParaRPr b="0" i="0" sz="2800" u="none" cap="none" strike="noStrike">
              <a:latin typeface="Arial"/>
              <a:ea typeface="Arial"/>
              <a:cs typeface="Arial"/>
              <a:sym typeface="Arial"/>
            </a:endParaRPr>
          </a:p>
        </p:txBody>
      </p:sp>
      <p:pic>
        <p:nvPicPr>
          <p:cNvPr id="322" name="Google Shape;322;p49"/>
          <p:cNvPicPr preferRelativeResize="0"/>
          <p:nvPr/>
        </p:nvPicPr>
        <p:blipFill rotWithShape="1">
          <a:blip r:embed="rId4">
            <a:alphaModFix/>
          </a:blip>
          <a:srcRect b="0" l="0" r="0" t="0"/>
          <a:stretch/>
        </p:blipFill>
        <p:spPr>
          <a:xfrm>
            <a:off x="35640" y="3419640"/>
            <a:ext cx="5220000" cy="3510000"/>
          </a:xfrm>
          <a:prstGeom prst="rect">
            <a:avLst/>
          </a:prstGeom>
          <a:noFill/>
          <a:ln>
            <a:noFill/>
          </a:ln>
        </p:spPr>
      </p:pic>
      <p:sp>
        <p:nvSpPr>
          <p:cNvPr id="323" name="Google Shape;323;p49"/>
          <p:cNvSpPr/>
          <p:nvPr/>
        </p:nvSpPr>
        <p:spPr>
          <a:xfrm>
            <a:off x="4679640" y="4679640"/>
            <a:ext cx="1260000" cy="540000"/>
          </a:xfrm>
          <a:custGeom>
            <a:rect b="b" l="l" r="r" t="t"/>
            <a:pathLst>
              <a:path extrusionOk="0" h="1502" w="3502">
                <a:moveTo>
                  <a:pt x="0" y="375"/>
                </a:moveTo>
                <a:lnTo>
                  <a:pt x="2625" y="375"/>
                </a:lnTo>
                <a:lnTo>
                  <a:pt x="2625" y="0"/>
                </a:lnTo>
                <a:lnTo>
                  <a:pt x="3501" y="750"/>
                </a:lnTo>
                <a:lnTo>
                  <a:pt x="2625" y="1501"/>
                </a:lnTo>
                <a:lnTo>
                  <a:pt x="2625" y="1125"/>
                </a:lnTo>
                <a:lnTo>
                  <a:pt x="0" y="1125"/>
                </a:lnTo>
                <a:lnTo>
                  <a:pt x="0" y="375"/>
                </a:lnTo>
              </a:path>
            </a:pathLst>
          </a:custGeom>
          <a:solidFill>
            <a:srgbClr val="FF3333"/>
          </a:solidFill>
          <a:ln cap="flat" cmpd="sng" w="9525">
            <a:solidFill>
              <a:srgbClr val="000000"/>
            </a:solidFill>
            <a:prstDash val="solid"/>
            <a:round/>
            <a:headEnd len="sm" w="sm" type="none"/>
            <a:tailEnd len="sm" w="sm" type="none"/>
          </a:ln>
        </p:spPr>
      </p:sp>
      <p:sp>
        <p:nvSpPr>
          <p:cNvPr id="324" name="Google Shape;324;p49"/>
          <p:cNvSpPr/>
          <p:nvPr/>
        </p:nvSpPr>
        <p:spPr>
          <a:xfrm>
            <a:off x="7594563" y="4362950"/>
            <a:ext cx="720000" cy="540000"/>
          </a:xfrm>
          <a:prstGeom prst="rect">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5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sp>
        <p:nvSpPr>
          <p:cNvPr id="330" name="Google Shape;330;p50"/>
          <p:cNvSpPr txBox="1"/>
          <p:nvPr/>
        </p:nvSpPr>
        <p:spPr>
          <a:xfrm>
            <a:off x="504000" y="1769040"/>
            <a:ext cx="9071640" cy="5553720"/>
          </a:xfrm>
          <a:prstGeom prst="rect">
            <a:avLst/>
          </a:prstGeom>
          <a:noFill/>
          <a:ln>
            <a:noFill/>
          </a:ln>
        </p:spPr>
        <p:txBody>
          <a:bodyPr anchorCtr="0" anchor="t" bIns="0" lIns="0" spcFirstLastPara="1" rIns="0" wrap="square" tIns="0">
            <a:noAutofit/>
          </a:bodyPr>
          <a:lstStyle/>
          <a:p>
            <a:pPr indent="-311300" lvl="0" marL="432000" marR="0" rtl="0" algn="l">
              <a:spcBef>
                <a:spcPts val="0"/>
              </a:spcBef>
              <a:spcAft>
                <a:spcPts val="0"/>
              </a:spcAft>
              <a:buClr>
                <a:srgbClr val="000000"/>
              </a:buClr>
              <a:buSzPts val="1240"/>
              <a:buFont typeface="Noto Sans Symbols"/>
              <a:buChar char="●"/>
            </a:pPr>
            <a:r>
              <a:rPr b="0" lang="zxx" sz="3000" strike="noStrike">
                <a:latin typeface="Arial"/>
                <a:ea typeface="Arial"/>
                <a:cs typeface="Arial"/>
                <a:sym typeface="Arial"/>
              </a:rPr>
              <a:t>Inherent in the concept of </a:t>
            </a:r>
            <a:r>
              <a:rPr b="0" lang="zxx" sz="3000" u="sng" strike="noStrike">
                <a:latin typeface="Arial"/>
                <a:ea typeface="Arial"/>
                <a:cs typeface="Arial"/>
                <a:sym typeface="Arial"/>
              </a:rPr>
              <a:t>SPE</a:t>
            </a:r>
            <a:r>
              <a:rPr b="0" lang="zxx" sz="3000" strike="noStrike">
                <a:latin typeface="Arial"/>
                <a:ea typeface="Arial"/>
                <a:cs typeface="Arial"/>
                <a:sym typeface="Arial"/>
              </a:rPr>
              <a:t> is the principle of </a:t>
            </a:r>
            <a:r>
              <a:rPr b="1" lang="zxx" sz="3000" strike="noStrike">
                <a:solidFill>
                  <a:srgbClr val="FF0000"/>
                </a:solidFill>
                <a:latin typeface="Arial"/>
                <a:ea typeface="Arial"/>
                <a:cs typeface="Arial"/>
                <a:sym typeface="Arial"/>
              </a:rPr>
              <a:t>backward induction</a:t>
            </a:r>
            <a:endParaRPr b="0" sz="3000" strike="noStrike">
              <a:latin typeface="Arial"/>
              <a:ea typeface="Arial"/>
              <a:cs typeface="Arial"/>
              <a:sym typeface="Arial"/>
            </a:endParaRPr>
          </a:p>
          <a:p>
            <a:pPr indent="-311300" lvl="0" marL="432000" marR="0" rtl="0" algn="l">
              <a:spcBef>
                <a:spcPts val="1417"/>
              </a:spcBef>
              <a:spcAft>
                <a:spcPts val="0"/>
              </a:spcAft>
              <a:buClr>
                <a:srgbClr val="000000"/>
              </a:buClr>
              <a:buSzPts val="1240"/>
              <a:buFont typeface="Noto Sans Symbols"/>
              <a:buChar char="●"/>
            </a:pPr>
            <a:r>
              <a:rPr b="0" lang="zxx" sz="3000" strike="noStrike">
                <a:latin typeface="Arial"/>
                <a:ea typeface="Arial"/>
                <a:cs typeface="Arial"/>
                <a:sym typeface="Arial"/>
              </a:rPr>
              <a:t>One identifies the equilibria in the </a:t>
            </a:r>
            <a:r>
              <a:rPr b="0" lang="zxx" sz="3000" strike="noStrike">
                <a:solidFill>
                  <a:srgbClr val="FF0000"/>
                </a:solidFill>
                <a:latin typeface="Arial"/>
                <a:ea typeface="Arial"/>
                <a:cs typeface="Arial"/>
                <a:sym typeface="Arial"/>
              </a:rPr>
              <a:t>“bottom-most”</a:t>
            </a:r>
            <a:r>
              <a:rPr b="0" lang="zxx" sz="3000" strike="noStrike">
                <a:latin typeface="Arial"/>
                <a:ea typeface="Arial"/>
                <a:cs typeface="Arial"/>
                <a:sym typeface="Arial"/>
              </a:rPr>
              <a:t> subgame trees, and assumes that those equilibria will be played as one backs up and considers increasingly larger trees</a:t>
            </a:r>
            <a:endParaRPr b="0" sz="3000" strike="noStrike">
              <a:latin typeface="Arial"/>
              <a:ea typeface="Arial"/>
              <a:cs typeface="Arial"/>
              <a:sym typeface="Arial"/>
            </a:endParaRPr>
          </a:p>
          <a:p>
            <a:pPr indent="-311300" lvl="0" marL="432000" marR="0" rtl="0" algn="l">
              <a:spcBef>
                <a:spcPts val="1417"/>
              </a:spcBef>
              <a:spcAft>
                <a:spcPts val="0"/>
              </a:spcAft>
              <a:buClr>
                <a:srgbClr val="000000"/>
              </a:buClr>
              <a:buSzPts val="1240"/>
              <a:buFont typeface="Noto Sans Symbols"/>
              <a:buChar char="●"/>
            </a:pPr>
            <a:r>
              <a:rPr b="0" lang="zxx" sz="3000" strike="noStrike">
                <a:latin typeface="Arial"/>
                <a:ea typeface="Arial"/>
                <a:cs typeface="Arial"/>
                <a:sym typeface="Arial"/>
              </a:rPr>
              <a:t>We can use this procedure to compute a sample </a:t>
            </a:r>
            <a:r>
              <a:rPr b="0" lang="zxx" sz="3000" strike="noStrike">
                <a:solidFill>
                  <a:srgbClr val="FF0000"/>
                </a:solidFill>
                <a:latin typeface="Arial"/>
                <a:ea typeface="Arial"/>
                <a:cs typeface="Arial"/>
                <a:sym typeface="Arial"/>
              </a:rPr>
              <a:t>Nash equilibrium</a:t>
            </a:r>
            <a:endParaRPr b="0" sz="3000" strike="noStrike">
              <a:latin typeface="Arial"/>
              <a:ea typeface="Arial"/>
              <a:cs typeface="Arial"/>
              <a:sym typeface="Arial"/>
            </a:endParaRPr>
          </a:p>
          <a:p>
            <a:pPr indent="-311300" lvl="0" marL="432000" marR="0" rtl="0" algn="l">
              <a:spcBef>
                <a:spcPts val="1417"/>
              </a:spcBef>
              <a:spcAft>
                <a:spcPts val="0"/>
              </a:spcAft>
              <a:buClr>
                <a:srgbClr val="000000"/>
              </a:buClr>
              <a:buSzPts val="1240"/>
              <a:buFont typeface="Noto Sans Symbols"/>
              <a:buChar char="●"/>
            </a:pPr>
            <a:r>
              <a:rPr b="0" lang="zxx" sz="3000" strike="noStrike">
                <a:latin typeface="Arial"/>
                <a:ea typeface="Arial"/>
                <a:cs typeface="Arial"/>
                <a:sym typeface="Arial"/>
              </a:rPr>
              <a:t>This is good news: not only are we guaranteed to find a SPE, but also this procedure is </a:t>
            </a:r>
            <a:r>
              <a:rPr b="0" lang="zxx" sz="3000" strike="noStrike">
                <a:solidFill>
                  <a:srgbClr val="FF0000"/>
                </a:solidFill>
                <a:latin typeface="Arial"/>
                <a:ea typeface="Arial"/>
                <a:cs typeface="Arial"/>
                <a:sym typeface="Arial"/>
              </a:rPr>
              <a:t>computationally simple</a:t>
            </a:r>
            <a:endParaRPr b="0" sz="30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4" name="Shape 334"/>
        <p:cNvGrpSpPr/>
        <p:nvPr/>
      </p:nvGrpSpPr>
      <p:grpSpPr>
        <a:xfrm>
          <a:off x="0" y="0"/>
          <a:ext cx="0" cy="0"/>
          <a:chOff x="0" y="0"/>
          <a:chExt cx="0" cy="0"/>
        </a:xfrm>
      </p:grpSpPr>
      <p:sp>
        <p:nvSpPr>
          <p:cNvPr id="335" name="Google Shape;335;p5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sp>
        <p:nvSpPr>
          <p:cNvPr id="336" name="Google Shape;336;p51"/>
          <p:cNvSpPr txBox="1"/>
          <p:nvPr/>
        </p:nvSpPr>
        <p:spPr>
          <a:xfrm>
            <a:off x="504000" y="1769040"/>
            <a:ext cx="9071640" cy="53737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It can be implemented as a </a:t>
            </a:r>
            <a:r>
              <a:rPr b="0" lang="zxx" sz="3200" u="sng" strike="noStrike">
                <a:latin typeface="Arial"/>
                <a:ea typeface="Arial"/>
                <a:cs typeface="Arial"/>
                <a:sym typeface="Arial"/>
              </a:rPr>
              <a:t>single depth-first traversal</a:t>
            </a:r>
            <a:r>
              <a:rPr b="0" lang="zxx" sz="3200" strike="noStrike">
                <a:latin typeface="Arial"/>
                <a:ea typeface="Arial"/>
                <a:cs typeface="Arial"/>
                <a:sym typeface="Arial"/>
              </a:rPr>
              <a:t> of the game tree and thus requires time </a:t>
            </a:r>
            <a:r>
              <a:rPr b="0" lang="zxx" sz="3200" strike="noStrike">
                <a:solidFill>
                  <a:srgbClr val="FF0000"/>
                </a:solidFill>
                <a:latin typeface="Arial"/>
                <a:ea typeface="Arial"/>
                <a:cs typeface="Arial"/>
                <a:sym typeface="Arial"/>
              </a:rPr>
              <a:t>linear</a:t>
            </a:r>
            <a:r>
              <a:rPr b="0" lang="zxx" sz="3200" strike="noStrike">
                <a:latin typeface="Arial"/>
                <a:ea typeface="Arial"/>
                <a:cs typeface="Arial"/>
                <a:sym typeface="Arial"/>
              </a:rPr>
              <a:t> in the size of the game representation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Recall in contrast that the best known methods for finding Nash equilibria of general games require time </a:t>
            </a:r>
            <a:r>
              <a:rPr b="0" lang="zxx" sz="3200" strike="noStrike">
                <a:solidFill>
                  <a:srgbClr val="FF0000"/>
                </a:solidFill>
                <a:latin typeface="Arial"/>
                <a:ea typeface="Arial"/>
                <a:cs typeface="Arial"/>
                <a:sym typeface="Arial"/>
              </a:rPr>
              <a:t>exponential</a:t>
            </a:r>
            <a:r>
              <a:rPr b="0" lang="zxx" sz="3200" strike="noStrike">
                <a:latin typeface="Arial"/>
                <a:ea typeface="Arial"/>
                <a:cs typeface="Arial"/>
                <a:sym typeface="Arial"/>
              </a:rPr>
              <a:t> in the size of the normal form</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 induced normal form of an extensive-form game is </a:t>
            </a:r>
            <a:r>
              <a:rPr b="0" lang="zxx" sz="3200" strike="noStrike">
                <a:solidFill>
                  <a:srgbClr val="FF0000"/>
                </a:solidFill>
                <a:latin typeface="Arial"/>
                <a:ea typeface="Arial"/>
                <a:cs typeface="Arial"/>
                <a:sym typeface="Arial"/>
              </a:rPr>
              <a:t>exponentially larger</a:t>
            </a:r>
            <a:r>
              <a:rPr b="0" lang="zxx" sz="3200" strike="noStrike">
                <a:latin typeface="Arial"/>
                <a:ea typeface="Arial"/>
                <a:cs typeface="Arial"/>
                <a:sym typeface="Arial"/>
              </a:rPr>
              <a:t> than the original representation</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342" name="Google Shape;342;p52"/>
          <p:cNvPicPr preferRelativeResize="0"/>
          <p:nvPr/>
        </p:nvPicPr>
        <p:blipFill rotWithShape="1">
          <a:blip r:embed="rId3">
            <a:alphaModFix/>
          </a:blip>
          <a:srcRect b="0" l="0" r="0" t="0"/>
          <a:stretch/>
        </p:blipFill>
        <p:spPr>
          <a:xfrm>
            <a:off x="1332000" y="1980000"/>
            <a:ext cx="7592400" cy="5105160"/>
          </a:xfrm>
          <a:prstGeom prst="rect">
            <a:avLst/>
          </a:prstGeom>
          <a:noFill/>
          <a:ln>
            <a:noFill/>
          </a:ln>
        </p:spPr>
      </p:pic>
      <p:sp>
        <p:nvSpPr>
          <p:cNvPr id="343" name="Google Shape;343;p52"/>
          <p:cNvSpPr/>
          <p:nvPr/>
        </p:nvSpPr>
        <p:spPr>
          <a:xfrm>
            <a:off x="5616000" y="6084000"/>
            <a:ext cx="3960000" cy="1080000"/>
          </a:xfrm>
          <a:prstGeom prst="ellipse">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Extensive form games</a:t>
            </a:r>
            <a:endParaRPr b="0" i="0" sz="4400" u="none" cap="none" strike="noStrike">
              <a:latin typeface="Arial"/>
              <a:ea typeface="Arial"/>
              <a:cs typeface="Arial"/>
              <a:sym typeface="Arial"/>
            </a:endParaRPr>
          </a:p>
        </p:txBody>
      </p:sp>
      <p:sp>
        <p:nvSpPr>
          <p:cNvPr id="81" name="Google Shape;81;p17"/>
          <p:cNvSpPr txBox="1"/>
          <p:nvPr/>
        </p:nvSpPr>
        <p:spPr>
          <a:xfrm>
            <a:off x="504000" y="1769040"/>
            <a:ext cx="9071640" cy="5267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The </a:t>
            </a:r>
            <a:r>
              <a:rPr b="0" i="0" lang="zxx" sz="3200" u="none" cap="none" strike="noStrike">
                <a:solidFill>
                  <a:srgbClr val="FF0000"/>
                </a:solidFill>
                <a:latin typeface="Arial"/>
                <a:ea typeface="Arial"/>
                <a:cs typeface="Arial"/>
                <a:sym typeface="Arial"/>
              </a:rPr>
              <a:t>normal form</a:t>
            </a:r>
            <a:r>
              <a:rPr b="0" i="0" lang="zxx" sz="3200" u="none" cap="none" strike="noStrike">
                <a:latin typeface="Arial"/>
                <a:ea typeface="Arial"/>
                <a:cs typeface="Arial"/>
                <a:sym typeface="Arial"/>
              </a:rPr>
              <a:t> game representation does not incorporate any notion of sequence, or time, of the actions of the players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The </a:t>
            </a:r>
            <a:r>
              <a:rPr b="0" i="0" lang="zxx" sz="3200" u="none" cap="none" strike="noStrike">
                <a:solidFill>
                  <a:srgbClr val="FF0000"/>
                </a:solidFill>
                <a:latin typeface="Arial"/>
                <a:ea typeface="Arial"/>
                <a:cs typeface="Arial"/>
                <a:sym typeface="Arial"/>
              </a:rPr>
              <a:t>extensive form</a:t>
            </a:r>
            <a:r>
              <a:rPr b="0" i="0" lang="zxx" sz="3200" u="none" cap="none" strike="noStrike">
                <a:latin typeface="Arial"/>
                <a:ea typeface="Arial"/>
                <a:cs typeface="Arial"/>
                <a:sym typeface="Arial"/>
              </a:rPr>
              <a:t> is an alternative representation that makes the temporal structure explicit</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Two variants:</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solidFill>
                  <a:srgbClr val="FF0000"/>
                </a:solidFill>
                <a:latin typeface="Arial"/>
                <a:ea typeface="Arial"/>
                <a:cs typeface="Arial"/>
                <a:sym typeface="Arial"/>
              </a:rPr>
              <a:t>perfect information</a:t>
            </a:r>
            <a:r>
              <a:rPr b="0" i="0" lang="zxx" sz="2800" u="none" cap="none" strike="noStrike">
                <a:latin typeface="Arial"/>
                <a:ea typeface="Arial"/>
                <a:cs typeface="Arial"/>
                <a:sym typeface="Arial"/>
              </a:rPr>
              <a:t> extensive-form games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solidFill>
                  <a:srgbClr val="FF0000"/>
                </a:solidFill>
                <a:latin typeface="Arial"/>
                <a:ea typeface="Arial"/>
                <a:cs typeface="Arial"/>
                <a:sym typeface="Arial"/>
              </a:rPr>
              <a:t>imperfect-information</a:t>
            </a:r>
            <a:r>
              <a:rPr b="0" i="0" lang="zxx" sz="2800" u="none" cap="none" strike="noStrike">
                <a:latin typeface="Arial"/>
                <a:ea typeface="Arial"/>
                <a:cs typeface="Arial"/>
                <a:sym typeface="Arial"/>
              </a:rPr>
              <a:t> extensive-form games</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102870" lvl="0" marL="0" marR="0" rtl="0" algn="ctr">
              <a:spcBef>
                <a:spcPts val="0"/>
              </a:spcBef>
              <a:spcAft>
                <a:spcPts val="0"/>
              </a:spcAft>
              <a:buClr>
                <a:srgbClr val="000000"/>
              </a:buClr>
              <a:buSzPts val="1620"/>
              <a:buFont typeface="Noto Sans Symbols"/>
              <a:buChar char="●"/>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349" name="Google Shape;349;p53"/>
          <p:cNvPicPr preferRelativeResize="0"/>
          <p:nvPr/>
        </p:nvPicPr>
        <p:blipFill rotWithShape="1">
          <a:blip r:embed="rId3">
            <a:alphaModFix/>
          </a:blip>
          <a:srcRect b="0" l="0" r="0" t="0"/>
          <a:stretch/>
        </p:blipFill>
        <p:spPr>
          <a:xfrm>
            <a:off x="1332000" y="1980000"/>
            <a:ext cx="7592400" cy="5105160"/>
          </a:xfrm>
          <a:prstGeom prst="rect">
            <a:avLst/>
          </a:prstGeom>
          <a:noFill/>
          <a:ln>
            <a:noFill/>
          </a:ln>
        </p:spPr>
      </p:pic>
      <p:sp>
        <p:nvSpPr>
          <p:cNvPr id="350" name="Google Shape;350;p53"/>
          <p:cNvSpPr/>
          <p:nvPr/>
        </p:nvSpPr>
        <p:spPr>
          <a:xfrm>
            <a:off x="6156000" y="5040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53"/>
          <p:cNvSpPr txBox="1"/>
          <p:nvPr/>
        </p:nvSpPr>
        <p:spPr>
          <a:xfrm>
            <a:off x="7056000" y="5328000"/>
            <a:ext cx="1224000" cy="60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FF0000"/>
                </a:solidFill>
                <a:latin typeface="Arial"/>
                <a:ea typeface="Arial"/>
                <a:cs typeface="Arial"/>
                <a:sym typeface="Arial"/>
              </a:rPr>
              <a:t>G: (2,10)</a:t>
            </a:r>
            <a:endParaRPr b="0" sz="1800" strike="noStrike">
              <a:latin typeface="Arial"/>
              <a:ea typeface="Arial"/>
              <a:cs typeface="Arial"/>
              <a:sym typeface="Arial"/>
            </a:endParaRPr>
          </a:p>
        </p:txBody>
      </p:sp>
      <p:sp>
        <p:nvSpPr>
          <p:cNvPr id="352" name="Google Shape;352;p53"/>
          <p:cNvSpPr/>
          <p:nvPr/>
        </p:nvSpPr>
        <p:spPr>
          <a:xfrm>
            <a:off x="648000" y="4716000"/>
            <a:ext cx="3960000" cy="1080000"/>
          </a:xfrm>
          <a:prstGeom prst="ellipse">
            <a:avLst/>
          </a:prstGeom>
          <a:noFill/>
          <a:ln cap="flat" cmpd="sng" w="36700">
            <a:solidFill>
              <a:srgbClr val="0000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53"/>
          <p:cNvSpPr/>
          <p:nvPr/>
        </p:nvSpPr>
        <p:spPr>
          <a:xfrm>
            <a:off x="7488360" y="4932360"/>
            <a:ext cx="180000" cy="1800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102870" lvl="0" marL="0" marR="0" rtl="0" algn="ctr">
              <a:spcBef>
                <a:spcPts val="0"/>
              </a:spcBef>
              <a:spcAft>
                <a:spcPts val="0"/>
              </a:spcAft>
              <a:buClr>
                <a:srgbClr val="000000"/>
              </a:buClr>
              <a:buSzPts val="1620"/>
              <a:buFont typeface="Noto Sans Symbols"/>
              <a:buChar char="●"/>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359" name="Google Shape;359;p54"/>
          <p:cNvPicPr preferRelativeResize="0"/>
          <p:nvPr/>
        </p:nvPicPr>
        <p:blipFill rotWithShape="1">
          <a:blip r:embed="rId3">
            <a:alphaModFix/>
          </a:blip>
          <a:srcRect b="0" l="0" r="0" t="0"/>
          <a:stretch/>
        </p:blipFill>
        <p:spPr>
          <a:xfrm>
            <a:off x="1332000" y="1980000"/>
            <a:ext cx="7592400" cy="5105160"/>
          </a:xfrm>
          <a:prstGeom prst="rect">
            <a:avLst/>
          </a:prstGeom>
          <a:noFill/>
          <a:ln>
            <a:noFill/>
          </a:ln>
        </p:spPr>
      </p:pic>
      <p:sp>
        <p:nvSpPr>
          <p:cNvPr id="360" name="Google Shape;360;p54"/>
          <p:cNvSpPr/>
          <p:nvPr/>
        </p:nvSpPr>
        <p:spPr>
          <a:xfrm>
            <a:off x="6156000" y="5040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1" name="Google Shape;361;p54"/>
          <p:cNvSpPr txBox="1"/>
          <p:nvPr/>
        </p:nvSpPr>
        <p:spPr>
          <a:xfrm>
            <a:off x="7056000" y="5328000"/>
            <a:ext cx="1224000" cy="60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FF0000"/>
                </a:solidFill>
                <a:latin typeface="Arial"/>
                <a:ea typeface="Arial"/>
                <a:cs typeface="Arial"/>
                <a:sym typeface="Arial"/>
              </a:rPr>
              <a:t>G: (2,10)</a:t>
            </a:r>
            <a:endParaRPr b="0" sz="1800" strike="noStrike">
              <a:latin typeface="Arial"/>
              <a:ea typeface="Arial"/>
              <a:cs typeface="Arial"/>
              <a:sym typeface="Arial"/>
            </a:endParaRPr>
          </a:p>
        </p:txBody>
      </p:sp>
      <p:sp>
        <p:nvSpPr>
          <p:cNvPr id="362" name="Google Shape;362;p54"/>
          <p:cNvSpPr/>
          <p:nvPr/>
        </p:nvSpPr>
        <p:spPr>
          <a:xfrm>
            <a:off x="1080000" y="3708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3" name="Google Shape;363;p54"/>
          <p:cNvSpPr txBox="1"/>
          <p:nvPr/>
        </p:nvSpPr>
        <p:spPr>
          <a:xfrm>
            <a:off x="2160000" y="3973320"/>
            <a:ext cx="108000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0000CC"/>
                </a:solidFill>
                <a:latin typeface="Arial"/>
                <a:ea typeface="Arial"/>
                <a:cs typeface="Arial"/>
                <a:sym typeface="Arial"/>
              </a:rPr>
              <a:t>C: (3,8)</a:t>
            </a:r>
            <a:endParaRPr b="0" sz="1800" strike="noStrike">
              <a:latin typeface="Arial"/>
              <a:ea typeface="Arial"/>
              <a:cs typeface="Arial"/>
              <a:sym typeface="Arial"/>
            </a:endParaRPr>
          </a:p>
        </p:txBody>
      </p:sp>
      <p:sp>
        <p:nvSpPr>
          <p:cNvPr id="364" name="Google Shape;364;p54"/>
          <p:cNvSpPr/>
          <p:nvPr/>
        </p:nvSpPr>
        <p:spPr>
          <a:xfrm>
            <a:off x="4680000" y="4752000"/>
            <a:ext cx="3960000" cy="1080000"/>
          </a:xfrm>
          <a:prstGeom prst="ellipse">
            <a:avLst/>
          </a:prstGeom>
          <a:noFill/>
          <a:ln cap="flat" cmpd="sng" w="36700">
            <a:solidFill>
              <a:srgbClr val="0000CC"/>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5" name="Google Shape;365;p54"/>
          <p:cNvSpPr/>
          <p:nvPr/>
        </p:nvSpPr>
        <p:spPr>
          <a:xfrm>
            <a:off x="2556720" y="3564720"/>
            <a:ext cx="180000" cy="180000"/>
          </a:xfrm>
          <a:prstGeom prst="ellipse">
            <a:avLst/>
          </a:prstGeom>
          <a:solidFill>
            <a:srgbClr val="0000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6" name="Google Shape;366;p54"/>
          <p:cNvSpPr/>
          <p:nvPr/>
        </p:nvSpPr>
        <p:spPr>
          <a:xfrm>
            <a:off x="7488000" y="4932000"/>
            <a:ext cx="180000" cy="1800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102870" lvl="0" marL="0" marR="0" rtl="0" algn="ctr">
              <a:spcBef>
                <a:spcPts val="0"/>
              </a:spcBef>
              <a:spcAft>
                <a:spcPts val="0"/>
              </a:spcAft>
              <a:buClr>
                <a:srgbClr val="000000"/>
              </a:buClr>
              <a:buSzPts val="1620"/>
              <a:buFont typeface="Noto Sans Symbols"/>
              <a:buChar char="●"/>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372" name="Google Shape;372;p55"/>
          <p:cNvPicPr preferRelativeResize="0"/>
          <p:nvPr/>
        </p:nvPicPr>
        <p:blipFill rotWithShape="1">
          <a:blip r:embed="rId3">
            <a:alphaModFix/>
          </a:blip>
          <a:srcRect b="0" l="0" r="0" t="0"/>
          <a:stretch/>
        </p:blipFill>
        <p:spPr>
          <a:xfrm>
            <a:off x="1332000" y="1980000"/>
            <a:ext cx="7592400" cy="5105160"/>
          </a:xfrm>
          <a:prstGeom prst="rect">
            <a:avLst/>
          </a:prstGeom>
          <a:noFill/>
          <a:ln>
            <a:noFill/>
          </a:ln>
        </p:spPr>
      </p:pic>
      <p:sp>
        <p:nvSpPr>
          <p:cNvPr id="373" name="Google Shape;373;p55"/>
          <p:cNvSpPr/>
          <p:nvPr/>
        </p:nvSpPr>
        <p:spPr>
          <a:xfrm>
            <a:off x="6156000" y="5040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55"/>
          <p:cNvSpPr/>
          <p:nvPr/>
        </p:nvSpPr>
        <p:spPr>
          <a:xfrm>
            <a:off x="1080000" y="3708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55"/>
          <p:cNvSpPr txBox="1"/>
          <p:nvPr/>
        </p:nvSpPr>
        <p:spPr>
          <a:xfrm>
            <a:off x="2160000" y="3973320"/>
            <a:ext cx="1080000" cy="34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0000CC"/>
                </a:solidFill>
                <a:latin typeface="Arial"/>
                <a:ea typeface="Arial"/>
                <a:cs typeface="Arial"/>
                <a:sym typeface="Arial"/>
              </a:rPr>
              <a:t>C: (3,8)</a:t>
            </a:r>
            <a:endParaRPr b="0" sz="1800" strike="noStrike">
              <a:latin typeface="Arial"/>
              <a:ea typeface="Arial"/>
              <a:cs typeface="Arial"/>
              <a:sym typeface="Arial"/>
            </a:endParaRPr>
          </a:p>
        </p:txBody>
      </p:sp>
      <p:sp>
        <p:nvSpPr>
          <p:cNvPr id="376" name="Google Shape;376;p55"/>
          <p:cNvSpPr/>
          <p:nvPr/>
        </p:nvSpPr>
        <p:spPr>
          <a:xfrm>
            <a:off x="4968000" y="3708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7" name="Google Shape;377;p55"/>
          <p:cNvSpPr txBox="1"/>
          <p:nvPr/>
        </p:nvSpPr>
        <p:spPr>
          <a:xfrm>
            <a:off x="6048000" y="3969000"/>
            <a:ext cx="1332000" cy="603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0000CC"/>
                </a:solidFill>
                <a:latin typeface="Arial"/>
                <a:ea typeface="Arial"/>
                <a:cs typeface="Arial"/>
                <a:sym typeface="Arial"/>
              </a:rPr>
              <a:t>F</a:t>
            </a:r>
            <a:r>
              <a:rPr b="0" lang="zxx" sz="1800" strike="noStrike">
                <a:solidFill>
                  <a:srgbClr val="FF0000"/>
                </a:solidFill>
                <a:latin typeface="Arial"/>
                <a:ea typeface="Arial"/>
                <a:cs typeface="Arial"/>
                <a:sym typeface="Arial"/>
              </a:rPr>
              <a:t>,G: </a:t>
            </a:r>
            <a:r>
              <a:rPr b="0" lang="zxx" sz="1800" strike="noStrike">
                <a:solidFill>
                  <a:srgbClr val="0000CC"/>
                </a:solidFill>
                <a:latin typeface="Arial"/>
                <a:ea typeface="Arial"/>
                <a:cs typeface="Arial"/>
                <a:sym typeface="Arial"/>
              </a:rPr>
              <a:t>(2,10)</a:t>
            </a:r>
            <a:endParaRPr b="0" sz="1800" strike="noStrike">
              <a:latin typeface="Arial"/>
              <a:ea typeface="Arial"/>
              <a:cs typeface="Arial"/>
              <a:sym typeface="Arial"/>
            </a:endParaRPr>
          </a:p>
        </p:txBody>
      </p:sp>
      <p:sp>
        <p:nvSpPr>
          <p:cNvPr id="378" name="Google Shape;378;p55"/>
          <p:cNvSpPr/>
          <p:nvPr/>
        </p:nvSpPr>
        <p:spPr>
          <a:xfrm>
            <a:off x="1440000" y="3060000"/>
            <a:ext cx="6480000" cy="1620000"/>
          </a:xfrm>
          <a:prstGeom prst="ellipse">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9" name="Google Shape;379;p55"/>
          <p:cNvSpPr/>
          <p:nvPr/>
        </p:nvSpPr>
        <p:spPr>
          <a:xfrm>
            <a:off x="6480000" y="3564000"/>
            <a:ext cx="180000" cy="180000"/>
          </a:xfrm>
          <a:prstGeom prst="ellipse">
            <a:avLst/>
          </a:prstGeom>
          <a:solidFill>
            <a:srgbClr val="0000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55"/>
          <p:cNvSpPr/>
          <p:nvPr/>
        </p:nvSpPr>
        <p:spPr>
          <a:xfrm>
            <a:off x="2556360" y="3564360"/>
            <a:ext cx="180000" cy="180000"/>
          </a:xfrm>
          <a:prstGeom prst="ellipse">
            <a:avLst/>
          </a:prstGeom>
          <a:solidFill>
            <a:srgbClr val="0000CC"/>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7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5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102870" lvl="0" marL="0" marR="0" rtl="0" algn="ctr">
              <a:spcBef>
                <a:spcPts val="0"/>
              </a:spcBef>
              <a:spcAft>
                <a:spcPts val="0"/>
              </a:spcAft>
              <a:buClr>
                <a:srgbClr val="000000"/>
              </a:buClr>
              <a:buSzPts val="1620"/>
              <a:buFont typeface="Noto Sans Symbols"/>
              <a:buChar char="●"/>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386" name="Google Shape;386;p56"/>
          <p:cNvPicPr preferRelativeResize="0"/>
          <p:nvPr/>
        </p:nvPicPr>
        <p:blipFill rotWithShape="1">
          <a:blip r:embed="rId3">
            <a:alphaModFix/>
          </a:blip>
          <a:srcRect b="0" l="0" r="0" t="0"/>
          <a:stretch/>
        </p:blipFill>
        <p:spPr>
          <a:xfrm>
            <a:off x="1332000" y="1980000"/>
            <a:ext cx="7592400" cy="5105160"/>
          </a:xfrm>
          <a:prstGeom prst="rect">
            <a:avLst/>
          </a:prstGeom>
          <a:noFill/>
          <a:ln>
            <a:noFill/>
          </a:ln>
        </p:spPr>
      </p:pic>
      <p:sp>
        <p:nvSpPr>
          <p:cNvPr id="387" name="Google Shape;387;p56"/>
          <p:cNvSpPr/>
          <p:nvPr/>
        </p:nvSpPr>
        <p:spPr>
          <a:xfrm>
            <a:off x="6156000" y="5040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56"/>
          <p:cNvSpPr/>
          <p:nvPr/>
        </p:nvSpPr>
        <p:spPr>
          <a:xfrm>
            <a:off x="1080000" y="3708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9" name="Google Shape;389;p56"/>
          <p:cNvSpPr/>
          <p:nvPr/>
        </p:nvSpPr>
        <p:spPr>
          <a:xfrm>
            <a:off x="4968000" y="3708000"/>
            <a:ext cx="3420000" cy="198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56"/>
          <p:cNvSpPr/>
          <p:nvPr/>
        </p:nvSpPr>
        <p:spPr>
          <a:xfrm>
            <a:off x="2340000" y="2376000"/>
            <a:ext cx="4860000" cy="1980000"/>
          </a:xfrm>
          <a:prstGeom prst="rect">
            <a:avLst/>
          </a:prstGeom>
          <a:solidFill>
            <a:srgbClr val="FFFFFF"/>
          </a:solidFill>
          <a:ln cap="flat" cmpd="sng" w="36700">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56"/>
          <p:cNvSpPr txBox="1"/>
          <p:nvPr/>
        </p:nvSpPr>
        <p:spPr>
          <a:xfrm>
            <a:off x="3960000" y="2700000"/>
            <a:ext cx="144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FF0000"/>
                </a:solidFill>
                <a:latin typeface="Arial"/>
                <a:ea typeface="Arial"/>
                <a:cs typeface="Arial"/>
                <a:sym typeface="Arial"/>
              </a:rPr>
              <a:t>A,</a:t>
            </a:r>
            <a:r>
              <a:rPr b="0" lang="zxx" sz="1800" strike="noStrike">
                <a:solidFill>
                  <a:srgbClr val="0000CC"/>
                </a:solidFill>
                <a:latin typeface="Arial"/>
                <a:ea typeface="Arial"/>
                <a:cs typeface="Arial"/>
                <a:sym typeface="Arial"/>
              </a:rPr>
              <a:t>C</a:t>
            </a:r>
            <a:r>
              <a:rPr b="0" lang="zxx" sz="1800" strike="noStrike">
                <a:solidFill>
                  <a:srgbClr val="FF0000"/>
                </a:solidFill>
                <a:latin typeface="Arial"/>
                <a:ea typeface="Arial"/>
                <a:cs typeface="Arial"/>
                <a:sym typeface="Arial"/>
              </a:rPr>
              <a:t>: (3,8)</a:t>
            </a:r>
            <a:endParaRPr b="0" sz="1800" strike="noStrike">
              <a:latin typeface="Arial"/>
              <a:ea typeface="Arial"/>
              <a:cs typeface="Arial"/>
              <a:sym typeface="Arial"/>
            </a:endParaRPr>
          </a:p>
        </p:txBody>
      </p:sp>
      <p:sp>
        <p:nvSpPr>
          <p:cNvPr id="392" name="Google Shape;392;p56"/>
          <p:cNvSpPr/>
          <p:nvPr/>
        </p:nvSpPr>
        <p:spPr>
          <a:xfrm>
            <a:off x="4536000" y="2232000"/>
            <a:ext cx="180000" cy="180000"/>
          </a:xfrm>
          <a:prstGeom prst="ellipse">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398" name="Google Shape;398;p57"/>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399" name="Google Shape;399;p57"/>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400" name="Google Shape;400;p57"/>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401" name="Google Shape;401;p57"/>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402" name="Google Shape;402;p57"/>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403" name="Google Shape;403;p57"/>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04" name="Google Shape;404;p57"/>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05" name="Google Shape;405;p57"/>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06" name="Google Shape;406;p57"/>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07" name="Google Shape;407;p57"/>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8"/>
          <p:cNvSpPr/>
          <p:nvPr/>
        </p:nvSpPr>
        <p:spPr>
          <a:xfrm>
            <a:off x="69498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3" name="Google Shape;413;p58"/>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414" name="Google Shape;414;p58"/>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415" name="Google Shape;415;p58"/>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416" name="Google Shape;416;p58"/>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417" name="Google Shape;417;p58"/>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418" name="Google Shape;418;p58"/>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419" name="Google Shape;419;p58"/>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20" name="Google Shape;420;p58"/>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21" name="Google Shape;421;p58"/>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22" name="Google Shape;422;p58"/>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23" name="Google Shape;423;p58"/>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59"/>
          <p:cNvSpPr/>
          <p:nvPr/>
        </p:nvSpPr>
        <p:spPr>
          <a:xfrm>
            <a:off x="69498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9" name="Google Shape;429;p59"/>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430" name="Google Shape;430;p59"/>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431" name="Google Shape;431;p59"/>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432" name="Google Shape;432;p59"/>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433" name="Google Shape;433;p59"/>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434" name="Google Shape;434;p59"/>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435" name="Google Shape;435;p59"/>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36" name="Google Shape;436;p59"/>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37" name="Google Shape;437;p59"/>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38" name="Google Shape;438;p59"/>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39" name="Google Shape;439;p59"/>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cxnSp>
        <p:nvCxnSpPr>
          <p:cNvPr id="440" name="Google Shape;440;p59"/>
          <p:cNvCxnSpPr>
            <a:stCxn id="433" idx="6"/>
            <a:endCxn id="434" idx="2"/>
          </p:cNvCxnSpPr>
          <p:nvPr/>
        </p:nvCxnSpPr>
        <p:spPr>
          <a:xfrm>
            <a:off x="7483788" y="3896310"/>
            <a:ext cx="1818600" cy="0"/>
          </a:xfrm>
          <a:prstGeom prst="straightConnector1">
            <a:avLst/>
          </a:prstGeom>
          <a:noFill/>
          <a:ln cap="flat" cmpd="sng" w="28575">
            <a:solidFill>
              <a:schemeClr val="dk2"/>
            </a:solidFill>
            <a:prstDash val="solid"/>
            <a:round/>
            <a:headEnd len="med" w="med" type="none"/>
            <a:tailEnd len="med" w="med" type="triangle"/>
          </a:ln>
        </p:spPr>
      </p:cxnSp>
      <p:sp>
        <p:nvSpPr>
          <p:cNvPr id="441" name="Google Shape;441;p59"/>
          <p:cNvSpPr txBox="1"/>
          <p:nvPr/>
        </p:nvSpPr>
        <p:spPr>
          <a:xfrm>
            <a:off x="8085275" y="3127475"/>
            <a:ext cx="60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xx" sz="3600"/>
              <a:t>?</a:t>
            </a:r>
            <a:endParaRPr sz="36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0"/>
          <p:cNvSpPr/>
          <p:nvPr/>
        </p:nvSpPr>
        <p:spPr>
          <a:xfrm>
            <a:off x="69498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7" name="Google Shape;447;p60"/>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448" name="Google Shape;448;p60"/>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449" name="Google Shape;449;p60"/>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450" name="Google Shape;450;p60"/>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451" name="Google Shape;451;p60"/>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452" name="Google Shape;452;p60"/>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453" name="Google Shape;453;p60"/>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54" name="Google Shape;454;p60"/>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55" name="Google Shape;455;p60"/>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56" name="Google Shape;456;p60"/>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sp>
        <p:nvSpPr>
          <p:cNvPr id="457" name="Google Shape;457;p60"/>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1001</a:t>
            </a:r>
            <a:endParaRPr b="0" sz="2000" strike="noStrike">
              <a:solidFill>
                <a:srgbClr val="EB3415"/>
              </a:solidFill>
              <a:latin typeface="Arial"/>
              <a:ea typeface="Arial"/>
              <a:cs typeface="Arial"/>
              <a:sym typeface="Arial"/>
            </a:endParaRPr>
          </a:p>
        </p:txBody>
      </p:sp>
      <p:cxnSp>
        <p:nvCxnSpPr>
          <p:cNvPr id="458" name="Google Shape;458;p60"/>
          <p:cNvCxnSpPr>
            <a:stCxn id="451" idx="6"/>
            <a:endCxn id="452" idx="2"/>
          </p:cNvCxnSpPr>
          <p:nvPr/>
        </p:nvCxnSpPr>
        <p:spPr>
          <a:xfrm>
            <a:off x="7483788" y="3896310"/>
            <a:ext cx="1818600" cy="0"/>
          </a:xfrm>
          <a:prstGeom prst="straightConnector1">
            <a:avLst/>
          </a:prstGeom>
          <a:noFill/>
          <a:ln cap="flat" cmpd="sng" w="28575">
            <a:solidFill>
              <a:schemeClr val="dk2"/>
            </a:solidFill>
            <a:prstDash val="solid"/>
            <a:round/>
            <a:headEnd len="med" w="med" type="none"/>
            <a:tailEnd len="med" w="med" type="triangle"/>
          </a:ln>
        </p:spPr>
      </p:cxnSp>
      <p:pic>
        <p:nvPicPr>
          <p:cNvPr id="459" name="Google Shape;459;p60"/>
          <p:cNvPicPr preferRelativeResize="0"/>
          <p:nvPr/>
        </p:nvPicPr>
        <p:blipFill rotWithShape="1">
          <a:blip r:embed="rId3">
            <a:alphaModFix/>
          </a:blip>
          <a:srcRect b="0" l="0" r="0" t="0"/>
          <a:stretch/>
        </p:blipFill>
        <p:spPr>
          <a:xfrm>
            <a:off x="6739938" y="4340280"/>
            <a:ext cx="1091520" cy="119952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sp>
        <p:nvSpPr>
          <p:cNvPr id="464" name="Google Shape;464;p61"/>
          <p:cNvSpPr/>
          <p:nvPr/>
        </p:nvSpPr>
        <p:spPr>
          <a:xfrm>
            <a:off x="47400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5" name="Google Shape;465;p61"/>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466" name="Google Shape;466;p61"/>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467" name="Google Shape;467;p61"/>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468" name="Google Shape;468;p61"/>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469" name="Google Shape;469;p61"/>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470" name="Google Shape;470;p61"/>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471" name="Google Shape;471;p61"/>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72" name="Google Shape;472;p61"/>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73" name="Google Shape;473;p61"/>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74" name="Google Shape;474;p61"/>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sp>
        <p:nvSpPr>
          <p:cNvPr id="475" name="Google Shape;475;p61"/>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1001</a:t>
            </a:r>
            <a:endParaRPr b="0" sz="2000" strike="noStrike">
              <a:solidFill>
                <a:srgbClr val="EB3415"/>
              </a:solidFill>
              <a:latin typeface="Arial"/>
              <a:ea typeface="Arial"/>
              <a:cs typeface="Arial"/>
              <a:sym typeface="Arial"/>
            </a:endParaRPr>
          </a:p>
        </p:txBody>
      </p:sp>
      <p:cxnSp>
        <p:nvCxnSpPr>
          <p:cNvPr id="476" name="Google Shape;476;p61"/>
          <p:cNvCxnSpPr>
            <a:stCxn id="468" idx="6"/>
            <a:endCxn id="469" idx="2"/>
          </p:cNvCxnSpPr>
          <p:nvPr/>
        </p:nvCxnSpPr>
        <p:spPr>
          <a:xfrm>
            <a:off x="5267750" y="3896310"/>
            <a:ext cx="1818600" cy="0"/>
          </a:xfrm>
          <a:prstGeom prst="straightConnector1">
            <a:avLst/>
          </a:prstGeom>
          <a:noFill/>
          <a:ln cap="flat" cmpd="sng" w="28575">
            <a:solidFill>
              <a:schemeClr val="dk2"/>
            </a:solidFill>
            <a:prstDash val="solid"/>
            <a:round/>
            <a:headEnd len="med" w="med" type="none"/>
            <a:tailEnd len="med" w="med" type="triangle"/>
          </a:ln>
        </p:spPr>
      </p:cxnSp>
      <p:cxnSp>
        <p:nvCxnSpPr>
          <p:cNvPr id="477" name="Google Shape;477;p61"/>
          <p:cNvCxnSpPr>
            <a:stCxn id="468" idx="4"/>
            <a:endCxn id="470" idx="4"/>
          </p:cNvCxnSpPr>
          <p:nvPr/>
        </p:nvCxnSpPr>
        <p:spPr>
          <a:xfrm flipH="1" rot="-5400000">
            <a:off x="7284650" y="1879410"/>
            <a:ext cx="600" cy="4431900"/>
          </a:xfrm>
          <a:prstGeom prst="bentConnector3">
            <a:avLst>
              <a:gd fmla="val 39687500" name="adj1"/>
            </a:avLst>
          </a:prstGeom>
          <a:noFill/>
          <a:ln cap="flat" cmpd="sng" w="28575">
            <a:solidFill>
              <a:schemeClr val="dk2"/>
            </a:solidFill>
            <a:prstDash val="solid"/>
            <a:round/>
            <a:headEnd len="med" w="med" type="none"/>
            <a:tailEnd len="med" w="med" type="triangle"/>
          </a:ln>
        </p:spPr>
      </p:cxnSp>
      <p:sp>
        <p:nvSpPr>
          <p:cNvPr id="478" name="Google Shape;478;p61"/>
          <p:cNvSpPr txBox="1"/>
          <p:nvPr/>
        </p:nvSpPr>
        <p:spPr>
          <a:xfrm>
            <a:off x="6748750" y="4778200"/>
            <a:ext cx="60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xx" sz="3600"/>
              <a:t>?</a:t>
            </a:r>
            <a:endParaRPr sz="3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2" name="Shape 482"/>
        <p:cNvGrpSpPr/>
        <p:nvPr/>
      </p:nvGrpSpPr>
      <p:grpSpPr>
        <a:xfrm>
          <a:off x="0" y="0"/>
          <a:ext cx="0" cy="0"/>
          <a:chOff x="0" y="0"/>
          <a:chExt cx="0" cy="0"/>
        </a:xfrm>
      </p:grpSpPr>
      <p:sp>
        <p:nvSpPr>
          <p:cNvPr id="483" name="Google Shape;483;p62"/>
          <p:cNvSpPr/>
          <p:nvPr/>
        </p:nvSpPr>
        <p:spPr>
          <a:xfrm>
            <a:off x="47400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4" name="Google Shape;484;p62"/>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485" name="Google Shape;485;p62"/>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486" name="Google Shape;486;p62"/>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487" name="Google Shape;487;p62"/>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488" name="Google Shape;488;p62"/>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489" name="Google Shape;489;p62"/>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490" name="Google Shape;490;p62"/>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91" name="Google Shape;491;p62"/>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92" name="Google Shape;492;p62"/>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100</a:t>
            </a: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493" name="Google Shape;493;p62"/>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sp>
        <p:nvSpPr>
          <p:cNvPr id="494" name="Google Shape;494;p62"/>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cxnSp>
        <p:nvCxnSpPr>
          <p:cNvPr id="495" name="Google Shape;495;p62"/>
          <p:cNvCxnSpPr>
            <a:stCxn id="487" idx="6"/>
            <a:endCxn id="488" idx="2"/>
          </p:cNvCxnSpPr>
          <p:nvPr/>
        </p:nvCxnSpPr>
        <p:spPr>
          <a:xfrm>
            <a:off x="5267750" y="3896310"/>
            <a:ext cx="1818600" cy="0"/>
          </a:xfrm>
          <a:prstGeom prst="straightConnector1">
            <a:avLst/>
          </a:prstGeom>
          <a:noFill/>
          <a:ln cap="flat" cmpd="sng" w="28575">
            <a:solidFill>
              <a:schemeClr val="dk2"/>
            </a:solidFill>
            <a:prstDash val="solid"/>
            <a:round/>
            <a:headEnd len="med" w="med" type="none"/>
            <a:tailEnd len="med" w="med" type="triangle"/>
          </a:ln>
        </p:spPr>
      </p:cxnSp>
      <p:cxnSp>
        <p:nvCxnSpPr>
          <p:cNvPr id="496" name="Google Shape;496;p62"/>
          <p:cNvCxnSpPr>
            <a:stCxn id="487" idx="4"/>
            <a:endCxn id="489" idx="4"/>
          </p:cNvCxnSpPr>
          <p:nvPr/>
        </p:nvCxnSpPr>
        <p:spPr>
          <a:xfrm flipH="1" rot="-5400000">
            <a:off x="7284650" y="1879410"/>
            <a:ext cx="600" cy="4431900"/>
          </a:xfrm>
          <a:prstGeom prst="bentConnector3">
            <a:avLst>
              <a:gd fmla="val 39687500" name="adj1"/>
            </a:avLst>
          </a:prstGeom>
          <a:noFill/>
          <a:ln cap="flat" cmpd="sng" w="28575">
            <a:solidFill>
              <a:schemeClr val="dk2"/>
            </a:solidFill>
            <a:prstDash val="solid"/>
            <a:round/>
            <a:headEnd len="med" w="med" type="none"/>
            <a:tailEnd len="med" w="med" type="triangle"/>
          </a:ln>
        </p:spPr>
      </p:cxnSp>
      <p:pic>
        <p:nvPicPr>
          <p:cNvPr id="497" name="Google Shape;497;p62"/>
          <p:cNvPicPr preferRelativeResize="0"/>
          <p:nvPr/>
        </p:nvPicPr>
        <p:blipFill>
          <a:blip r:embed="rId3">
            <a:alphaModFix/>
          </a:blip>
          <a:stretch>
            <a:fillRect/>
          </a:stretch>
        </p:blipFill>
        <p:spPr>
          <a:xfrm>
            <a:off x="4311524" y="4709025"/>
            <a:ext cx="1457575" cy="14575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9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87" name="Google Shape;87;p18"/>
          <p:cNvSpPr txBox="1"/>
          <p:nvPr/>
        </p:nvSpPr>
        <p:spPr>
          <a:xfrm>
            <a:off x="504000" y="1769040"/>
            <a:ext cx="9071640" cy="5052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A tree in the sense of graph theory</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each node represents the choice of one of the players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each edge represents a possible action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leaves represent final outcomes over which each player has a utility function</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In certain circles (in particular, in artificial intelligence), these are known simply as game trees</a:t>
            </a:r>
            <a:endParaRPr b="0" i="0" sz="3200" u="none" cap="none"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p:nvPr/>
        </p:nvSpPr>
        <p:spPr>
          <a:xfrm>
            <a:off x="25302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3" name="Google Shape;503;p63"/>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504" name="Google Shape;504;p63"/>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505" name="Google Shape;505;p63"/>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506" name="Google Shape;506;p63"/>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507" name="Google Shape;507;p63"/>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508" name="Google Shape;508;p63"/>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509" name="Google Shape;509;p63"/>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510" name="Google Shape;510;p63"/>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511" name="Google Shape;511;p63"/>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100</a:t>
            </a: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512" name="Google Shape;512;p63"/>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sp>
        <p:nvSpPr>
          <p:cNvPr id="513" name="Google Shape;513;p63"/>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cxnSp>
        <p:nvCxnSpPr>
          <p:cNvPr id="514" name="Google Shape;514;p63"/>
          <p:cNvCxnSpPr>
            <a:stCxn id="505" idx="6"/>
            <a:endCxn id="506" idx="2"/>
          </p:cNvCxnSpPr>
          <p:nvPr/>
        </p:nvCxnSpPr>
        <p:spPr>
          <a:xfrm>
            <a:off x="3051703" y="3896273"/>
            <a:ext cx="1818600" cy="0"/>
          </a:xfrm>
          <a:prstGeom prst="straightConnector1">
            <a:avLst/>
          </a:prstGeom>
          <a:noFill/>
          <a:ln cap="flat" cmpd="sng" w="28575">
            <a:solidFill>
              <a:schemeClr val="dk2"/>
            </a:solidFill>
            <a:prstDash val="solid"/>
            <a:round/>
            <a:headEnd len="med" w="med" type="none"/>
            <a:tailEnd len="med" w="med" type="triangle"/>
          </a:ln>
        </p:spPr>
      </p:cxnSp>
      <p:cxnSp>
        <p:nvCxnSpPr>
          <p:cNvPr id="515" name="Google Shape;515;p63"/>
          <p:cNvCxnSpPr>
            <a:stCxn id="505" idx="4"/>
            <a:endCxn id="507" idx="4"/>
          </p:cNvCxnSpPr>
          <p:nvPr/>
        </p:nvCxnSpPr>
        <p:spPr>
          <a:xfrm flipH="1" rot="-5400000">
            <a:off x="5068753" y="1879223"/>
            <a:ext cx="600" cy="4432200"/>
          </a:xfrm>
          <a:prstGeom prst="bentConnector3">
            <a:avLst>
              <a:gd fmla="val 39693750" name="adj1"/>
            </a:avLst>
          </a:prstGeom>
          <a:noFill/>
          <a:ln cap="flat" cmpd="sng" w="28575">
            <a:solidFill>
              <a:schemeClr val="dk2"/>
            </a:solidFill>
            <a:prstDash val="solid"/>
            <a:round/>
            <a:headEnd len="med" w="med" type="none"/>
            <a:tailEnd len="med" w="med" type="triangle"/>
          </a:ln>
        </p:spPr>
      </p:cxnSp>
      <p:cxnSp>
        <p:nvCxnSpPr>
          <p:cNvPr id="516" name="Google Shape;516;p63"/>
          <p:cNvCxnSpPr>
            <a:stCxn id="505" idx="4"/>
            <a:endCxn id="508" idx="4"/>
          </p:cNvCxnSpPr>
          <p:nvPr/>
        </p:nvCxnSpPr>
        <p:spPr>
          <a:xfrm flipH="1" rot="-5400000">
            <a:off x="6176653" y="771322"/>
            <a:ext cx="600" cy="6648000"/>
          </a:xfrm>
          <a:prstGeom prst="bentConnector3">
            <a:avLst>
              <a:gd fmla="val 107808750" name="adj1"/>
            </a:avLst>
          </a:prstGeom>
          <a:noFill/>
          <a:ln cap="flat" cmpd="sng" w="28575">
            <a:solidFill>
              <a:schemeClr val="dk2"/>
            </a:solidFill>
            <a:prstDash val="solid"/>
            <a:round/>
            <a:headEnd len="med" w="med" type="none"/>
            <a:tailEnd len="med" w="med" type="triangle"/>
          </a:ln>
        </p:spPr>
      </p:cxnSp>
      <p:sp>
        <p:nvSpPr>
          <p:cNvPr id="517" name="Google Shape;517;p63"/>
          <p:cNvSpPr txBox="1"/>
          <p:nvPr/>
        </p:nvSpPr>
        <p:spPr>
          <a:xfrm>
            <a:off x="5377150" y="5006800"/>
            <a:ext cx="60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xx" sz="3600"/>
              <a:t>?</a:t>
            </a:r>
            <a:endParaRPr sz="36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1" name="Shape 521"/>
        <p:cNvGrpSpPr/>
        <p:nvPr/>
      </p:nvGrpSpPr>
      <p:grpSpPr>
        <a:xfrm>
          <a:off x="0" y="0"/>
          <a:ext cx="0" cy="0"/>
          <a:chOff x="0" y="0"/>
          <a:chExt cx="0" cy="0"/>
        </a:xfrm>
      </p:grpSpPr>
      <p:sp>
        <p:nvSpPr>
          <p:cNvPr id="522" name="Google Shape;522;p64"/>
          <p:cNvSpPr/>
          <p:nvPr/>
        </p:nvSpPr>
        <p:spPr>
          <a:xfrm>
            <a:off x="25302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3" name="Google Shape;523;p64"/>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524" name="Google Shape;524;p64"/>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525" name="Google Shape;525;p64"/>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526" name="Google Shape;526;p64"/>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527" name="Google Shape;527;p64"/>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528" name="Google Shape;528;p64"/>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529" name="Google Shape;529;p64"/>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530" name="Google Shape;530;p64"/>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998</a:t>
            </a:r>
            <a:endParaRPr b="0" sz="2000" strike="noStrike">
              <a:solidFill>
                <a:srgbClr val="EB3415"/>
              </a:solidFill>
              <a:latin typeface="Arial"/>
              <a:ea typeface="Arial"/>
              <a:cs typeface="Arial"/>
              <a:sym typeface="Arial"/>
            </a:endParaRPr>
          </a:p>
        </p:txBody>
      </p:sp>
      <p:sp>
        <p:nvSpPr>
          <p:cNvPr id="531" name="Google Shape;531;p64"/>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sp>
        <p:nvSpPr>
          <p:cNvPr id="532" name="Google Shape;532;p64"/>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sp>
        <p:nvSpPr>
          <p:cNvPr id="533" name="Google Shape;533;p64"/>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cxnSp>
        <p:nvCxnSpPr>
          <p:cNvPr id="534" name="Google Shape;534;p64"/>
          <p:cNvCxnSpPr>
            <a:stCxn id="525" idx="6"/>
            <a:endCxn id="526" idx="2"/>
          </p:cNvCxnSpPr>
          <p:nvPr/>
        </p:nvCxnSpPr>
        <p:spPr>
          <a:xfrm>
            <a:off x="3051703" y="3896273"/>
            <a:ext cx="1818600" cy="0"/>
          </a:xfrm>
          <a:prstGeom prst="straightConnector1">
            <a:avLst/>
          </a:prstGeom>
          <a:noFill/>
          <a:ln cap="flat" cmpd="sng" w="28575">
            <a:solidFill>
              <a:schemeClr val="dk2"/>
            </a:solidFill>
            <a:prstDash val="solid"/>
            <a:round/>
            <a:headEnd len="med" w="med" type="none"/>
            <a:tailEnd len="med" w="med" type="triangle"/>
          </a:ln>
        </p:spPr>
      </p:cxnSp>
      <p:cxnSp>
        <p:nvCxnSpPr>
          <p:cNvPr id="535" name="Google Shape;535;p64"/>
          <p:cNvCxnSpPr>
            <a:stCxn id="525" idx="4"/>
            <a:endCxn id="527" idx="4"/>
          </p:cNvCxnSpPr>
          <p:nvPr/>
        </p:nvCxnSpPr>
        <p:spPr>
          <a:xfrm flipH="1" rot="-5400000">
            <a:off x="5068753" y="1879223"/>
            <a:ext cx="600" cy="4432200"/>
          </a:xfrm>
          <a:prstGeom prst="bentConnector3">
            <a:avLst>
              <a:gd fmla="val 39693750" name="adj1"/>
            </a:avLst>
          </a:prstGeom>
          <a:noFill/>
          <a:ln cap="flat" cmpd="sng" w="28575">
            <a:solidFill>
              <a:schemeClr val="dk2"/>
            </a:solidFill>
            <a:prstDash val="solid"/>
            <a:round/>
            <a:headEnd len="med" w="med" type="none"/>
            <a:tailEnd len="med" w="med" type="triangle"/>
          </a:ln>
        </p:spPr>
      </p:cxnSp>
      <p:cxnSp>
        <p:nvCxnSpPr>
          <p:cNvPr id="536" name="Google Shape;536;p64"/>
          <p:cNvCxnSpPr>
            <a:stCxn id="525" idx="4"/>
            <a:endCxn id="528" idx="4"/>
          </p:cNvCxnSpPr>
          <p:nvPr/>
        </p:nvCxnSpPr>
        <p:spPr>
          <a:xfrm flipH="1" rot="-5400000">
            <a:off x="6176653" y="771322"/>
            <a:ext cx="600" cy="6648000"/>
          </a:xfrm>
          <a:prstGeom prst="bentConnector3">
            <a:avLst>
              <a:gd fmla="val 107808750" name="adj1"/>
            </a:avLst>
          </a:prstGeom>
          <a:noFill/>
          <a:ln cap="flat" cmpd="sng" w="28575">
            <a:solidFill>
              <a:schemeClr val="dk2"/>
            </a:solidFill>
            <a:prstDash val="solid"/>
            <a:round/>
            <a:headEnd len="med" w="med" type="none"/>
            <a:tailEnd len="med" w="med" type="triangle"/>
          </a:ln>
        </p:spPr>
      </p:cxnSp>
      <p:pic>
        <p:nvPicPr>
          <p:cNvPr id="537" name="Google Shape;537;p64"/>
          <p:cNvPicPr preferRelativeResize="0"/>
          <p:nvPr/>
        </p:nvPicPr>
        <p:blipFill>
          <a:blip r:embed="rId3">
            <a:alphaModFix/>
          </a:blip>
          <a:stretch>
            <a:fillRect/>
          </a:stretch>
        </p:blipFill>
        <p:spPr>
          <a:xfrm>
            <a:off x="2137312" y="5093025"/>
            <a:ext cx="1457575" cy="145757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65"/>
          <p:cNvSpPr/>
          <p:nvPr/>
        </p:nvSpPr>
        <p:spPr>
          <a:xfrm>
            <a:off x="3204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3" name="Google Shape;543;p65"/>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544" name="Google Shape;544;p65"/>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545" name="Google Shape;545;p65"/>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546" name="Google Shape;546;p65"/>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547" name="Google Shape;547;p65"/>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548" name="Google Shape;548;p65"/>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549" name="Google Shape;549;p65"/>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strike="noStrike">
                <a:solidFill>
                  <a:srgbClr val="EB3415"/>
                </a:solidFill>
                <a:latin typeface="Arial"/>
                <a:ea typeface="Arial"/>
                <a:cs typeface="Arial"/>
                <a:sym typeface="Arial"/>
              </a:rPr>
              <a:t>0</a:t>
            </a:r>
            <a:endParaRPr b="0" sz="2000" strike="noStrike">
              <a:solidFill>
                <a:srgbClr val="EB3415"/>
              </a:solidFill>
              <a:latin typeface="Arial"/>
              <a:ea typeface="Arial"/>
              <a:cs typeface="Arial"/>
              <a:sym typeface="Arial"/>
            </a:endParaRPr>
          </a:p>
        </p:txBody>
      </p:sp>
      <p:sp>
        <p:nvSpPr>
          <p:cNvPr id="550" name="Google Shape;550;p65"/>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998</a:t>
            </a:r>
            <a:endParaRPr b="0" sz="2000" strike="noStrike">
              <a:solidFill>
                <a:srgbClr val="EB3415"/>
              </a:solidFill>
              <a:latin typeface="Arial"/>
              <a:ea typeface="Arial"/>
              <a:cs typeface="Arial"/>
              <a:sym typeface="Arial"/>
            </a:endParaRPr>
          </a:p>
        </p:txBody>
      </p:sp>
      <p:sp>
        <p:nvSpPr>
          <p:cNvPr id="551" name="Google Shape;551;p65"/>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sp>
        <p:nvSpPr>
          <p:cNvPr id="552" name="Google Shape;552;p65"/>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sp>
        <p:nvSpPr>
          <p:cNvPr id="553" name="Google Shape;553;p65"/>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cxnSp>
        <p:nvCxnSpPr>
          <p:cNvPr id="554" name="Google Shape;554;p65"/>
          <p:cNvCxnSpPr>
            <a:stCxn id="544" idx="6"/>
            <a:endCxn id="545" idx="2"/>
          </p:cNvCxnSpPr>
          <p:nvPr/>
        </p:nvCxnSpPr>
        <p:spPr>
          <a:xfrm>
            <a:off x="835740" y="3896310"/>
            <a:ext cx="1818600" cy="0"/>
          </a:xfrm>
          <a:prstGeom prst="straightConnector1">
            <a:avLst/>
          </a:prstGeom>
          <a:noFill/>
          <a:ln cap="flat" cmpd="sng" w="28575">
            <a:solidFill>
              <a:schemeClr val="dk2"/>
            </a:solidFill>
            <a:prstDash val="solid"/>
            <a:round/>
            <a:headEnd len="med" w="med" type="none"/>
            <a:tailEnd len="med" w="med" type="triangle"/>
          </a:ln>
        </p:spPr>
      </p:cxnSp>
      <p:cxnSp>
        <p:nvCxnSpPr>
          <p:cNvPr id="555" name="Google Shape;555;p65"/>
          <p:cNvCxnSpPr>
            <a:stCxn id="544" idx="4"/>
            <a:endCxn id="546" idx="4"/>
          </p:cNvCxnSpPr>
          <p:nvPr/>
        </p:nvCxnSpPr>
        <p:spPr>
          <a:xfrm flipH="1" rot="-5400000">
            <a:off x="2852640" y="1879410"/>
            <a:ext cx="600" cy="4431900"/>
          </a:xfrm>
          <a:prstGeom prst="bentConnector3">
            <a:avLst>
              <a:gd fmla="val 39687500" name="adj1"/>
            </a:avLst>
          </a:prstGeom>
          <a:noFill/>
          <a:ln cap="flat" cmpd="sng" w="28575">
            <a:solidFill>
              <a:schemeClr val="dk2"/>
            </a:solidFill>
            <a:prstDash val="solid"/>
            <a:round/>
            <a:headEnd len="med" w="med" type="none"/>
            <a:tailEnd len="med" w="med" type="triangle"/>
          </a:ln>
        </p:spPr>
      </p:cxnSp>
      <p:cxnSp>
        <p:nvCxnSpPr>
          <p:cNvPr id="556" name="Google Shape;556;p65"/>
          <p:cNvCxnSpPr>
            <a:stCxn id="544" idx="4"/>
            <a:endCxn id="547" idx="4"/>
          </p:cNvCxnSpPr>
          <p:nvPr/>
        </p:nvCxnSpPr>
        <p:spPr>
          <a:xfrm flipH="1" rot="-5400000">
            <a:off x="3960690" y="771360"/>
            <a:ext cx="600" cy="6648000"/>
          </a:xfrm>
          <a:prstGeom prst="bentConnector3">
            <a:avLst>
              <a:gd fmla="val 86777500" name="adj1"/>
            </a:avLst>
          </a:prstGeom>
          <a:noFill/>
          <a:ln cap="flat" cmpd="sng" w="28575">
            <a:solidFill>
              <a:schemeClr val="dk2"/>
            </a:solidFill>
            <a:prstDash val="solid"/>
            <a:round/>
            <a:headEnd len="med" w="med" type="none"/>
            <a:tailEnd len="med" w="med" type="triangle"/>
          </a:ln>
        </p:spPr>
      </p:cxnSp>
      <p:cxnSp>
        <p:nvCxnSpPr>
          <p:cNvPr id="557" name="Google Shape;557;p65"/>
          <p:cNvCxnSpPr>
            <a:stCxn id="544" idx="4"/>
            <a:endCxn id="548" idx="4"/>
          </p:cNvCxnSpPr>
          <p:nvPr/>
        </p:nvCxnSpPr>
        <p:spPr>
          <a:xfrm flipH="1" rot="-5400000">
            <a:off x="5068740" y="-336690"/>
            <a:ext cx="600" cy="8864100"/>
          </a:xfrm>
          <a:prstGeom prst="bentConnector3">
            <a:avLst>
              <a:gd fmla="val 134090000" name="adj1"/>
            </a:avLst>
          </a:prstGeom>
          <a:noFill/>
          <a:ln cap="flat" cmpd="sng" w="28575">
            <a:solidFill>
              <a:schemeClr val="dk2"/>
            </a:solidFill>
            <a:prstDash val="solid"/>
            <a:round/>
            <a:headEnd len="med" w="med" type="none"/>
            <a:tailEnd len="med" w="med" type="triangle"/>
          </a:ln>
        </p:spPr>
      </p:cxnSp>
      <p:sp>
        <p:nvSpPr>
          <p:cNvPr id="558" name="Google Shape;558;p65"/>
          <p:cNvSpPr txBox="1"/>
          <p:nvPr/>
        </p:nvSpPr>
        <p:spPr>
          <a:xfrm>
            <a:off x="4532725" y="5322225"/>
            <a:ext cx="609900" cy="738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zxx" sz="3600"/>
              <a:t>?</a:t>
            </a:r>
            <a:endParaRPr sz="36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66"/>
          <p:cNvSpPr/>
          <p:nvPr/>
        </p:nvSpPr>
        <p:spPr>
          <a:xfrm>
            <a:off x="320450" y="3602900"/>
            <a:ext cx="671700" cy="581700"/>
          </a:xfrm>
          <a:prstGeom prst="rect">
            <a:avLst/>
          </a:prstGeom>
          <a:solidFill>
            <a:srgbClr val="FAFE58"/>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66"/>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Five pirates' game</a:t>
            </a:r>
            <a:endParaRPr b="0" sz="4400" strike="noStrike">
              <a:latin typeface="Arial"/>
              <a:ea typeface="Arial"/>
              <a:cs typeface="Arial"/>
              <a:sym typeface="Arial"/>
            </a:endParaRPr>
          </a:p>
        </p:txBody>
      </p:sp>
      <p:sp>
        <p:nvSpPr>
          <p:cNvPr id="565" name="Google Shape;565;p66"/>
          <p:cNvSpPr/>
          <p:nvPr/>
        </p:nvSpPr>
        <p:spPr>
          <a:xfrm>
            <a:off x="438240" y="3697560"/>
            <a:ext cx="397500" cy="397500"/>
          </a:xfrm>
          <a:prstGeom prst="ellipse">
            <a:avLst/>
          </a:prstGeom>
          <a:solidFill>
            <a:schemeClr val="accent5"/>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1</a:t>
            </a:r>
            <a:endParaRPr b="1"/>
          </a:p>
        </p:txBody>
      </p:sp>
      <p:sp>
        <p:nvSpPr>
          <p:cNvPr id="566" name="Google Shape;566;p66"/>
          <p:cNvSpPr/>
          <p:nvPr/>
        </p:nvSpPr>
        <p:spPr>
          <a:xfrm>
            <a:off x="2654203" y="3697523"/>
            <a:ext cx="397500" cy="397500"/>
          </a:xfrm>
          <a:prstGeom prst="ellipse">
            <a:avLst/>
          </a:prstGeom>
          <a:solidFill>
            <a:schemeClr val="accent6"/>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2</a:t>
            </a:r>
            <a:endParaRPr b="1"/>
          </a:p>
        </p:txBody>
      </p:sp>
      <p:sp>
        <p:nvSpPr>
          <p:cNvPr id="567" name="Google Shape;567;p66"/>
          <p:cNvSpPr/>
          <p:nvPr/>
        </p:nvSpPr>
        <p:spPr>
          <a:xfrm>
            <a:off x="4870250" y="3697560"/>
            <a:ext cx="397500" cy="397500"/>
          </a:xfrm>
          <a:prstGeom prst="ellipse">
            <a:avLst/>
          </a:prstGeom>
          <a:solidFill>
            <a:schemeClr val="accen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3</a:t>
            </a:r>
            <a:endParaRPr b="1"/>
          </a:p>
        </p:txBody>
      </p:sp>
      <p:sp>
        <p:nvSpPr>
          <p:cNvPr id="568" name="Google Shape;568;p66"/>
          <p:cNvSpPr/>
          <p:nvPr/>
        </p:nvSpPr>
        <p:spPr>
          <a:xfrm>
            <a:off x="7086288" y="3697560"/>
            <a:ext cx="397500" cy="397500"/>
          </a:xfrm>
          <a:prstGeom prst="ellipse">
            <a:avLst/>
          </a:prstGeom>
          <a:solidFill>
            <a:schemeClr val="accent3"/>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4</a:t>
            </a:r>
            <a:endParaRPr b="1"/>
          </a:p>
        </p:txBody>
      </p:sp>
      <p:sp>
        <p:nvSpPr>
          <p:cNvPr id="569" name="Google Shape;569;p66"/>
          <p:cNvSpPr/>
          <p:nvPr/>
        </p:nvSpPr>
        <p:spPr>
          <a:xfrm>
            <a:off x="9302265" y="3697560"/>
            <a:ext cx="397500" cy="397500"/>
          </a:xfrm>
          <a:prstGeom prst="ellipse">
            <a:avLst/>
          </a:prstGeom>
          <a:solidFill>
            <a:schemeClr val="lt2"/>
          </a:solidFill>
          <a:ln cap="flat" cmpd="sng" w="9525">
            <a:solidFill>
              <a:srgbClr val="000000"/>
            </a:solidFill>
            <a:prstDash val="solid"/>
            <a:miter lim="8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rPr b="1" lang="zxx"/>
              <a:t>5</a:t>
            </a:r>
            <a:endParaRPr b="1"/>
          </a:p>
        </p:txBody>
      </p:sp>
      <p:sp>
        <p:nvSpPr>
          <p:cNvPr id="570" name="Google Shape;570;p66"/>
          <p:cNvSpPr/>
          <p:nvPr/>
        </p:nvSpPr>
        <p:spPr>
          <a:xfrm>
            <a:off x="100713"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997</a:t>
            </a:r>
            <a:endParaRPr b="0" sz="2000" strike="noStrike">
              <a:solidFill>
                <a:srgbClr val="EB3415"/>
              </a:solidFill>
              <a:latin typeface="Arial"/>
              <a:ea typeface="Arial"/>
              <a:cs typeface="Arial"/>
              <a:sym typeface="Arial"/>
            </a:endParaRPr>
          </a:p>
        </p:txBody>
      </p:sp>
      <p:sp>
        <p:nvSpPr>
          <p:cNvPr id="571" name="Google Shape;571;p66"/>
          <p:cNvSpPr/>
          <p:nvPr/>
        </p:nvSpPr>
        <p:spPr>
          <a:xfrm>
            <a:off x="2316713" y="3204012"/>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sp>
        <p:nvSpPr>
          <p:cNvPr id="572" name="Google Shape;572;p66"/>
          <p:cNvSpPr/>
          <p:nvPr/>
        </p:nvSpPr>
        <p:spPr>
          <a:xfrm>
            <a:off x="4532725"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1</a:t>
            </a:r>
            <a:endParaRPr b="0" sz="2000" strike="noStrike">
              <a:solidFill>
                <a:srgbClr val="EB3415"/>
              </a:solidFill>
              <a:latin typeface="Arial"/>
              <a:ea typeface="Arial"/>
              <a:cs typeface="Arial"/>
              <a:sym typeface="Arial"/>
            </a:endParaRPr>
          </a:p>
        </p:txBody>
      </p:sp>
      <p:sp>
        <p:nvSpPr>
          <p:cNvPr id="573" name="Google Shape;573;p66"/>
          <p:cNvSpPr/>
          <p:nvPr/>
        </p:nvSpPr>
        <p:spPr>
          <a:xfrm>
            <a:off x="6748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2</a:t>
            </a:r>
            <a:endParaRPr b="0" sz="2000" strike="noStrike">
              <a:solidFill>
                <a:srgbClr val="EB3415"/>
              </a:solidFill>
              <a:latin typeface="Arial"/>
              <a:ea typeface="Arial"/>
              <a:cs typeface="Arial"/>
              <a:sym typeface="Arial"/>
            </a:endParaRPr>
          </a:p>
        </p:txBody>
      </p:sp>
      <p:sp>
        <p:nvSpPr>
          <p:cNvPr id="574" name="Google Shape;574;p66"/>
          <p:cNvSpPr/>
          <p:nvPr/>
        </p:nvSpPr>
        <p:spPr>
          <a:xfrm>
            <a:off x="8964738" y="3204025"/>
            <a:ext cx="1072494" cy="398898"/>
          </a:xfrm>
          <a:custGeom>
            <a:rect b="b" l="l" r="r" t="t"/>
            <a:pathLst>
              <a:path extrusionOk="0" h="21600" w="21600">
                <a:moveTo>
                  <a:pt x="0" y="0"/>
                </a:moveTo>
                <a:lnTo>
                  <a:pt x="21600" y="0"/>
                </a:lnTo>
                <a:lnTo>
                  <a:pt x="21600" y="21600"/>
                </a:lnTo>
                <a:lnTo>
                  <a:pt x="0" y="21600"/>
                </a:lnTo>
                <a:lnTo>
                  <a:pt x="0" y="0"/>
                </a:lnTo>
                <a:close/>
              </a:path>
            </a:pathLst>
          </a:custGeom>
          <a:noFill/>
          <a:ln>
            <a:noFill/>
          </a:ln>
        </p:spPr>
        <p:txBody>
          <a:bodyPr anchorCtr="0" anchor="t" bIns="46800" lIns="90000" spcFirstLastPara="1" rIns="90000" wrap="square" tIns="46800">
            <a:noAutofit/>
          </a:bodyPr>
          <a:lstStyle/>
          <a:p>
            <a:pPr indent="0" lvl="0" marL="0" marR="0" rtl="0" algn="ctr">
              <a:spcBef>
                <a:spcPts val="0"/>
              </a:spcBef>
              <a:spcAft>
                <a:spcPts val="0"/>
              </a:spcAft>
              <a:buNone/>
            </a:pPr>
            <a:r>
              <a:rPr b="1" lang="zxx" sz="2000">
                <a:solidFill>
                  <a:srgbClr val="EB3415"/>
                </a:solidFill>
              </a:rPr>
              <a:t>0</a:t>
            </a:r>
            <a:endParaRPr b="0" sz="2000" strike="noStrike">
              <a:solidFill>
                <a:srgbClr val="EB3415"/>
              </a:solidFill>
              <a:latin typeface="Arial"/>
              <a:ea typeface="Arial"/>
              <a:cs typeface="Arial"/>
              <a:sym typeface="Arial"/>
            </a:endParaRPr>
          </a:p>
        </p:txBody>
      </p:sp>
      <p:cxnSp>
        <p:nvCxnSpPr>
          <p:cNvPr id="575" name="Google Shape;575;p66"/>
          <p:cNvCxnSpPr>
            <a:stCxn id="565" idx="6"/>
            <a:endCxn id="566" idx="2"/>
          </p:cNvCxnSpPr>
          <p:nvPr/>
        </p:nvCxnSpPr>
        <p:spPr>
          <a:xfrm>
            <a:off x="835740" y="3896310"/>
            <a:ext cx="1818600" cy="0"/>
          </a:xfrm>
          <a:prstGeom prst="straightConnector1">
            <a:avLst/>
          </a:prstGeom>
          <a:noFill/>
          <a:ln cap="flat" cmpd="sng" w="28575">
            <a:solidFill>
              <a:schemeClr val="dk2"/>
            </a:solidFill>
            <a:prstDash val="solid"/>
            <a:round/>
            <a:headEnd len="med" w="med" type="none"/>
            <a:tailEnd len="med" w="med" type="triangle"/>
          </a:ln>
        </p:spPr>
      </p:cxnSp>
      <p:cxnSp>
        <p:nvCxnSpPr>
          <p:cNvPr id="576" name="Google Shape;576;p66"/>
          <p:cNvCxnSpPr>
            <a:stCxn id="565" idx="4"/>
            <a:endCxn id="567" idx="4"/>
          </p:cNvCxnSpPr>
          <p:nvPr/>
        </p:nvCxnSpPr>
        <p:spPr>
          <a:xfrm flipH="1" rot="-5400000">
            <a:off x="2852640" y="1879410"/>
            <a:ext cx="600" cy="4431900"/>
          </a:xfrm>
          <a:prstGeom prst="bentConnector3">
            <a:avLst>
              <a:gd fmla="val 39687500" name="adj1"/>
            </a:avLst>
          </a:prstGeom>
          <a:noFill/>
          <a:ln cap="flat" cmpd="sng" w="28575">
            <a:solidFill>
              <a:schemeClr val="dk2"/>
            </a:solidFill>
            <a:prstDash val="solid"/>
            <a:round/>
            <a:headEnd len="med" w="med" type="none"/>
            <a:tailEnd len="med" w="med" type="triangle"/>
          </a:ln>
        </p:spPr>
      </p:cxnSp>
      <p:cxnSp>
        <p:nvCxnSpPr>
          <p:cNvPr id="577" name="Google Shape;577;p66"/>
          <p:cNvCxnSpPr>
            <a:stCxn id="565" idx="4"/>
            <a:endCxn id="568" idx="4"/>
          </p:cNvCxnSpPr>
          <p:nvPr/>
        </p:nvCxnSpPr>
        <p:spPr>
          <a:xfrm flipH="1" rot="-5400000">
            <a:off x="3960690" y="771360"/>
            <a:ext cx="600" cy="6648000"/>
          </a:xfrm>
          <a:prstGeom prst="bentConnector3">
            <a:avLst>
              <a:gd fmla="val 86777500" name="adj1"/>
            </a:avLst>
          </a:prstGeom>
          <a:noFill/>
          <a:ln cap="flat" cmpd="sng" w="28575">
            <a:solidFill>
              <a:schemeClr val="dk2"/>
            </a:solidFill>
            <a:prstDash val="solid"/>
            <a:round/>
            <a:headEnd len="med" w="med" type="none"/>
            <a:tailEnd len="med" w="med" type="triangle"/>
          </a:ln>
        </p:spPr>
      </p:cxnSp>
      <p:cxnSp>
        <p:nvCxnSpPr>
          <p:cNvPr id="578" name="Google Shape;578;p66"/>
          <p:cNvCxnSpPr>
            <a:stCxn id="565" idx="4"/>
            <a:endCxn id="569" idx="4"/>
          </p:cNvCxnSpPr>
          <p:nvPr/>
        </p:nvCxnSpPr>
        <p:spPr>
          <a:xfrm flipH="1" rot="-5400000">
            <a:off x="5068740" y="-336690"/>
            <a:ext cx="600" cy="8864100"/>
          </a:xfrm>
          <a:prstGeom prst="bentConnector3">
            <a:avLst>
              <a:gd fmla="val 134090000" name="adj1"/>
            </a:avLst>
          </a:prstGeom>
          <a:noFill/>
          <a:ln cap="flat" cmpd="sng" w="28575">
            <a:solidFill>
              <a:schemeClr val="dk2"/>
            </a:solidFill>
            <a:prstDash val="solid"/>
            <a:round/>
            <a:headEnd len="med" w="med" type="none"/>
            <a:tailEnd len="med" w="med" type="triangle"/>
          </a:ln>
        </p:spPr>
      </p:cxnSp>
      <p:pic>
        <p:nvPicPr>
          <p:cNvPr id="579" name="Google Shape;579;p66"/>
          <p:cNvPicPr preferRelativeResize="0"/>
          <p:nvPr/>
        </p:nvPicPr>
        <p:blipFill>
          <a:blip r:embed="rId3">
            <a:alphaModFix/>
          </a:blip>
          <a:stretch>
            <a:fillRect/>
          </a:stretch>
        </p:blipFill>
        <p:spPr>
          <a:xfrm>
            <a:off x="100737" y="5166625"/>
            <a:ext cx="1457575" cy="1457575"/>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6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Ultimatum game</a:t>
            </a:r>
            <a:endParaRPr b="0" sz="4400" strike="noStrike">
              <a:latin typeface="Arial"/>
              <a:ea typeface="Arial"/>
              <a:cs typeface="Arial"/>
              <a:sym typeface="Arial"/>
            </a:endParaRPr>
          </a:p>
        </p:txBody>
      </p:sp>
      <p:sp>
        <p:nvSpPr>
          <p:cNvPr id="585" name="Google Shape;585;p6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0" lang="zxx" sz="3200" strike="noStrike">
                <a:latin typeface="Arial"/>
                <a:ea typeface="Arial"/>
                <a:cs typeface="Arial"/>
                <a:sym typeface="Arial"/>
              </a:rPr>
              <a:t>Split $10 between you and your partner</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your partner accepts the split, done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If your partner rejects, both gets $0</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Oosterbeek, H., Sloof, R., &amp; Van De Kuilen, G. (2004). </a:t>
            </a:r>
            <a:r>
              <a:rPr b="0" i="1" lang="zxx" sz="3200" strike="noStrike">
                <a:latin typeface="Arial"/>
                <a:ea typeface="Arial"/>
                <a:cs typeface="Arial"/>
                <a:sym typeface="Arial"/>
              </a:rPr>
              <a:t>Cultural differences in ultimatum game experiments: Evidence from a meta-analysis.</a:t>
            </a:r>
            <a:r>
              <a:rPr b="0" lang="zxx" sz="3200" strike="noStrike">
                <a:latin typeface="Arial"/>
                <a:ea typeface="Arial"/>
                <a:cs typeface="Arial"/>
                <a:sym typeface="Arial"/>
              </a:rPr>
              <a:t> </a:t>
            </a:r>
            <a:r>
              <a:rPr b="1" lang="zxx" sz="3200" strike="noStrike">
                <a:latin typeface="Arial"/>
                <a:ea typeface="Arial"/>
                <a:cs typeface="Arial"/>
                <a:sym typeface="Arial"/>
              </a:rPr>
              <a:t>Experimental economics</a:t>
            </a:r>
            <a:r>
              <a:rPr b="0" lang="zxx" sz="3200" strike="noStrike">
                <a:latin typeface="Arial"/>
                <a:ea typeface="Arial"/>
                <a:cs typeface="Arial"/>
                <a:sym typeface="Arial"/>
              </a:rPr>
              <a:t>, 7(2), 171-188.</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pic>
        <p:nvPicPr>
          <p:cNvPr id="590" name="Google Shape;590;p68"/>
          <p:cNvPicPr preferRelativeResize="0"/>
          <p:nvPr/>
        </p:nvPicPr>
        <p:blipFill rotWithShape="1">
          <a:blip r:embed="rId3">
            <a:alphaModFix/>
          </a:blip>
          <a:srcRect b="0" l="0" r="0" t="0"/>
          <a:stretch/>
        </p:blipFill>
        <p:spPr>
          <a:xfrm>
            <a:off x="1603080" y="12240"/>
            <a:ext cx="6913440" cy="7559640"/>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6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596" name="Google Shape;596;p69"/>
          <p:cNvPicPr preferRelativeResize="0"/>
          <p:nvPr/>
        </p:nvPicPr>
        <p:blipFill rotWithShape="1">
          <a:blip r:embed="rId3">
            <a:alphaModFix/>
          </a:blip>
          <a:srcRect b="0" l="0" r="0" t="0"/>
          <a:stretch/>
        </p:blipFill>
        <p:spPr>
          <a:xfrm>
            <a:off x="540000" y="2651760"/>
            <a:ext cx="9167760" cy="3288240"/>
          </a:xfrm>
          <a:prstGeom prst="rect">
            <a:avLst/>
          </a:prstGeom>
          <a:noFill/>
          <a:ln>
            <a:noFill/>
          </a:ln>
        </p:spPr>
      </p:pic>
      <p:sp>
        <p:nvSpPr>
          <p:cNvPr id="597" name="Google Shape;597;p69"/>
          <p:cNvSpPr/>
          <p:nvPr/>
        </p:nvSpPr>
        <p:spPr>
          <a:xfrm>
            <a:off x="504000" y="4068000"/>
            <a:ext cx="2700000" cy="540000"/>
          </a:xfrm>
          <a:prstGeom prst="ellipse">
            <a:avLst/>
          </a:prstGeom>
          <a:noFill/>
          <a:ln cap="flat" cmpd="sng" w="183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8" name="Google Shape;598;p69"/>
          <p:cNvSpPr/>
          <p:nvPr/>
        </p:nvSpPr>
        <p:spPr>
          <a:xfrm>
            <a:off x="2880000" y="4680000"/>
            <a:ext cx="1440360" cy="1620360"/>
          </a:xfrm>
          <a:custGeom>
            <a:rect b="b" l="l" r="r" t="t"/>
            <a:pathLst>
              <a:path extrusionOk="0" h="4501" w="4001">
                <a:moveTo>
                  <a:pt x="4000" y="4500"/>
                </a:moveTo>
                <a:lnTo>
                  <a:pt x="0" y="0"/>
                </a:lnTo>
              </a:path>
            </a:pathLst>
          </a:custGeom>
          <a:noFill/>
          <a:ln cap="flat" cmpd="sng" w="18350">
            <a:solidFill>
              <a:srgbClr val="FF0000"/>
            </a:solidFill>
            <a:prstDash val="solid"/>
            <a:round/>
            <a:headEnd len="sm" w="sm" type="none"/>
            <a:tailEnd len="med" w="med" type="triangle"/>
          </a:ln>
        </p:spPr>
      </p:sp>
      <p:sp>
        <p:nvSpPr>
          <p:cNvPr id="599" name="Google Shape;599;p69"/>
          <p:cNvSpPr txBox="1"/>
          <p:nvPr/>
        </p:nvSpPr>
        <p:spPr>
          <a:xfrm>
            <a:off x="3240000" y="6300000"/>
            <a:ext cx="540000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FF0000"/>
                </a:solidFill>
                <a:latin typeface="Arial"/>
                <a:ea typeface="Arial"/>
                <a:cs typeface="Arial"/>
                <a:sym typeface="Arial"/>
              </a:rPr>
              <a:t>for each available action </a:t>
            </a:r>
            <a:r>
              <a:rPr b="1" i="1" lang="zxx" sz="1800" strike="noStrike">
                <a:solidFill>
                  <a:srgbClr val="FF0000"/>
                </a:solidFill>
                <a:latin typeface="Arial"/>
                <a:ea typeface="Arial"/>
                <a:cs typeface="Arial"/>
                <a:sym typeface="Arial"/>
              </a:rPr>
              <a:t>a</a:t>
            </a:r>
            <a:r>
              <a:rPr b="0" lang="zxx" sz="1800" strike="noStrike">
                <a:solidFill>
                  <a:srgbClr val="FF0000"/>
                </a:solidFill>
                <a:latin typeface="Arial"/>
                <a:ea typeface="Arial"/>
                <a:cs typeface="Arial"/>
                <a:sym typeface="Arial"/>
              </a:rPr>
              <a:t> at non-terminal node </a:t>
            </a:r>
            <a:r>
              <a:rPr b="1" i="1" lang="zxx" sz="1800" strike="noStrike">
                <a:solidFill>
                  <a:srgbClr val="FF0000"/>
                </a:solidFill>
                <a:latin typeface="Arial"/>
                <a:ea typeface="Arial"/>
                <a:cs typeface="Arial"/>
                <a:sym typeface="Arial"/>
              </a:rPr>
              <a:t>h</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605" name="Google Shape;605;p70"/>
          <p:cNvPicPr preferRelativeResize="0"/>
          <p:nvPr/>
        </p:nvPicPr>
        <p:blipFill rotWithShape="1">
          <a:blip r:embed="rId3">
            <a:alphaModFix/>
          </a:blip>
          <a:srcRect b="0" l="0" r="0" t="0"/>
          <a:stretch/>
        </p:blipFill>
        <p:spPr>
          <a:xfrm>
            <a:off x="540000" y="2651760"/>
            <a:ext cx="9167760" cy="3288240"/>
          </a:xfrm>
          <a:prstGeom prst="rect">
            <a:avLst/>
          </a:prstGeom>
          <a:noFill/>
          <a:ln>
            <a:noFill/>
          </a:ln>
        </p:spPr>
      </p:pic>
      <p:sp>
        <p:nvSpPr>
          <p:cNvPr id="606" name="Google Shape;606;p70"/>
          <p:cNvSpPr/>
          <p:nvPr/>
        </p:nvSpPr>
        <p:spPr>
          <a:xfrm>
            <a:off x="648000" y="4356000"/>
            <a:ext cx="7380000" cy="540000"/>
          </a:xfrm>
          <a:prstGeom prst="ellipse">
            <a:avLst/>
          </a:prstGeom>
          <a:noFill/>
          <a:ln cap="flat" cmpd="sng" w="183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7" name="Google Shape;607;p70"/>
          <p:cNvSpPr/>
          <p:nvPr/>
        </p:nvSpPr>
        <p:spPr>
          <a:xfrm>
            <a:off x="3960000" y="5040000"/>
            <a:ext cx="360360" cy="1260360"/>
          </a:xfrm>
          <a:custGeom>
            <a:rect b="b" l="l" r="r" t="t"/>
            <a:pathLst>
              <a:path extrusionOk="0" h="3501" w="1001">
                <a:moveTo>
                  <a:pt x="1000" y="3500"/>
                </a:moveTo>
                <a:lnTo>
                  <a:pt x="0" y="0"/>
                </a:lnTo>
              </a:path>
            </a:pathLst>
          </a:custGeom>
          <a:noFill/>
          <a:ln cap="flat" cmpd="sng" w="18350">
            <a:solidFill>
              <a:srgbClr val="FF0000"/>
            </a:solidFill>
            <a:prstDash val="solid"/>
            <a:round/>
            <a:headEnd len="sm" w="sm" type="none"/>
            <a:tailEnd len="med" w="med" type="triangle"/>
          </a:ln>
        </p:spPr>
      </p:sp>
      <p:sp>
        <p:nvSpPr>
          <p:cNvPr id="608" name="Google Shape;608;p70"/>
          <p:cNvSpPr txBox="1"/>
          <p:nvPr/>
        </p:nvSpPr>
        <p:spPr>
          <a:xfrm>
            <a:off x="1980000" y="6300000"/>
            <a:ext cx="756000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FF0000"/>
                </a:solidFill>
                <a:latin typeface="Arial"/>
                <a:ea typeface="Arial"/>
                <a:cs typeface="Arial"/>
                <a:sym typeface="Arial"/>
              </a:rPr>
              <a:t>recursively fetch the utility for player </a:t>
            </a:r>
            <a:r>
              <a:rPr b="1" i="1" lang="zxx" sz="1800" strike="noStrike">
                <a:solidFill>
                  <a:srgbClr val="FF0000"/>
                </a:solidFill>
                <a:latin typeface="Arial"/>
                <a:ea typeface="Arial"/>
                <a:cs typeface="Arial"/>
                <a:sym typeface="Arial"/>
              </a:rPr>
              <a:t>ρ(h)</a:t>
            </a:r>
            <a:r>
              <a:rPr b="0" lang="zxx" sz="1800" strike="noStrike">
                <a:solidFill>
                  <a:srgbClr val="FF0000"/>
                </a:solidFill>
                <a:latin typeface="Arial"/>
                <a:ea typeface="Arial"/>
                <a:cs typeface="Arial"/>
                <a:sym typeface="Arial"/>
              </a:rPr>
              <a:t> at child node </a:t>
            </a:r>
            <a:r>
              <a:rPr b="1" i="1" lang="zxx" sz="1800" strike="noStrike">
                <a:solidFill>
                  <a:srgbClr val="FF0000"/>
                </a:solidFill>
                <a:latin typeface="Arial"/>
                <a:ea typeface="Arial"/>
                <a:cs typeface="Arial"/>
                <a:sym typeface="Arial"/>
              </a:rPr>
              <a:t>σ(h,a)</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7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pic>
        <p:nvPicPr>
          <p:cNvPr id="614" name="Google Shape;614;p71"/>
          <p:cNvPicPr preferRelativeResize="0"/>
          <p:nvPr/>
        </p:nvPicPr>
        <p:blipFill rotWithShape="1">
          <a:blip r:embed="rId3">
            <a:alphaModFix/>
          </a:blip>
          <a:srcRect b="0" l="0" r="0" t="0"/>
          <a:stretch/>
        </p:blipFill>
        <p:spPr>
          <a:xfrm>
            <a:off x="540000" y="2651760"/>
            <a:ext cx="9167760" cy="3288240"/>
          </a:xfrm>
          <a:prstGeom prst="rect">
            <a:avLst/>
          </a:prstGeom>
          <a:noFill/>
          <a:ln>
            <a:noFill/>
          </a:ln>
        </p:spPr>
      </p:pic>
      <p:sp>
        <p:nvSpPr>
          <p:cNvPr id="615" name="Google Shape;615;p71"/>
          <p:cNvSpPr/>
          <p:nvPr/>
        </p:nvSpPr>
        <p:spPr>
          <a:xfrm>
            <a:off x="540000" y="4680000"/>
            <a:ext cx="5940000" cy="1620000"/>
          </a:xfrm>
          <a:prstGeom prst="ellipse">
            <a:avLst/>
          </a:prstGeom>
          <a:noFill/>
          <a:ln cap="flat" cmpd="sng" w="1835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6" name="Google Shape;616;p71"/>
          <p:cNvSpPr/>
          <p:nvPr/>
        </p:nvSpPr>
        <p:spPr>
          <a:xfrm>
            <a:off x="5940000" y="6120000"/>
            <a:ext cx="540360" cy="720360"/>
          </a:xfrm>
          <a:custGeom>
            <a:rect b="b" l="l" r="r" t="t"/>
            <a:pathLst>
              <a:path extrusionOk="0" h="2001" w="1501">
                <a:moveTo>
                  <a:pt x="1500" y="2000"/>
                </a:moveTo>
                <a:lnTo>
                  <a:pt x="0" y="0"/>
                </a:lnTo>
              </a:path>
            </a:pathLst>
          </a:custGeom>
          <a:noFill/>
          <a:ln cap="flat" cmpd="sng" w="18350">
            <a:solidFill>
              <a:srgbClr val="FF0000"/>
            </a:solidFill>
            <a:prstDash val="solid"/>
            <a:round/>
            <a:headEnd len="sm" w="sm" type="none"/>
            <a:tailEnd len="med" w="med" type="triangle"/>
          </a:ln>
        </p:spPr>
      </p:sp>
      <p:sp>
        <p:nvSpPr>
          <p:cNvPr id="617" name="Google Shape;617;p71"/>
          <p:cNvSpPr txBox="1"/>
          <p:nvPr/>
        </p:nvSpPr>
        <p:spPr>
          <a:xfrm>
            <a:off x="1980000" y="6840000"/>
            <a:ext cx="7560000" cy="36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1800" strike="noStrike">
                <a:solidFill>
                  <a:srgbClr val="FF0000"/>
                </a:solidFill>
                <a:latin typeface="Arial"/>
                <a:ea typeface="Arial"/>
                <a:cs typeface="Arial"/>
                <a:sym typeface="Arial"/>
              </a:rPr>
              <a:t>returns the highest possible utility for player </a:t>
            </a:r>
            <a:r>
              <a:rPr b="1" i="1" lang="zxx" sz="1800" strike="noStrike">
                <a:solidFill>
                  <a:srgbClr val="FF0000"/>
                </a:solidFill>
                <a:latin typeface="Arial"/>
                <a:ea typeface="Arial"/>
                <a:cs typeface="Arial"/>
                <a:sym typeface="Arial"/>
              </a:rPr>
              <a:t>ρ(h)</a:t>
            </a:r>
            <a:r>
              <a:rPr b="0" lang="zxx" sz="1800" strike="noStrike">
                <a:solidFill>
                  <a:srgbClr val="FF0000"/>
                </a:solidFill>
                <a:latin typeface="Arial"/>
                <a:ea typeface="Arial"/>
                <a:cs typeface="Arial"/>
                <a:sym typeface="Arial"/>
              </a:rPr>
              <a:t> at node </a:t>
            </a:r>
            <a:r>
              <a:rPr b="1" i="1" lang="zxx" sz="1800" strike="noStrike">
                <a:solidFill>
                  <a:srgbClr val="FF0000"/>
                </a:solidFill>
                <a:latin typeface="Arial"/>
                <a:ea typeface="Arial"/>
                <a:cs typeface="Arial"/>
                <a:sym typeface="Arial"/>
              </a:rPr>
              <a:t>h</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pic>
        <p:nvPicPr>
          <p:cNvPr id="622" name="Google Shape;622;p72"/>
          <p:cNvPicPr preferRelativeResize="0"/>
          <p:nvPr/>
        </p:nvPicPr>
        <p:blipFill rotWithShape="1">
          <a:blip r:embed="rId3">
            <a:alphaModFix/>
          </a:blip>
          <a:srcRect b="0" l="0" r="0" t="0"/>
          <a:stretch/>
        </p:blipFill>
        <p:spPr>
          <a:xfrm>
            <a:off x="136080" y="180000"/>
            <a:ext cx="6523920" cy="2340000"/>
          </a:xfrm>
          <a:prstGeom prst="rect">
            <a:avLst/>
          </a:prstGeom>
          <a:noFill/>
          <a:ln>
            <a:noFill/>
          </a:ln>
        </p:spPr>
      </p:pic>
      <p:pic>
        <p:nvPicPr>
          <p:cNvPr id="623" name="Google Shape;623;p72"/>
          <p:cNvPicPr preferRelativeResize="0"/>
          <p:nvPr/>
        </p:nvPicPr>
        <p:blipFill rotWithShape="1">
          <a:blip r:embed="rId4">
            <a:alphaModFix/>
          </a:blip>
          <a:srcRect b="0" l="0" r="0" t="0"/>
          <a:stretch/>
        </p:blipFill>
        <p:spPr>
          <a:xfrm>
            <a:off x="1800000" y="2340000"/>
            <a:ext cx="7200000" cy="484128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93" name="Google Shape;93;p1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zxx" sz="3200" u="none" cap="none" strike="noStrike">
                <a:latin typeface="Arial"/>
                <a:ea typeface="Arial"/>
                <a:cs typeface="Arial"/>
                <a:sym typeface="Arial"/>
              </a:rPr>
              <a:t>The sharing game</a:t>
            </a:r>
            <a:endParaRPr b="0" i="0" sz="3200" u="none" cap="none" strike="noStrike">
              <a:latin typeface="Arial"/>
              <a:ea typeface="Arial"/>
              <a:cs typeface="Arial"/>
              <a:sym typeface="Arial"/>
            </a:endParaRPr>
          </a:p>
        </p:txBody>
      </p:sp>
      <p:pic>
        <p:nvPicPr>
          <p:cNvPr id="94" name="Google Shape;94;p19"/>
          <p:cNvPicPr preferRelativeResize="0"/>
          <p:nvPr/>
        </p:nvPicPr>
        <p:blipFill rotWithShape="1">
          <a:blip r:embed="rId3">
            <a:alphaModFix/>
          </a:blip>
          <a:srcRect b="0" l="0" r="0" t="0"/>
          <a:stretch/>
        </p:blipFill>
        <p:spPr>
          <a:xfrm>
            <a:off x="0" y="2880000"/>
            <a:ext cx="10079640" cy="37728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7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sp>
        <p:nvSpPr>
          <p:cNvPr id="629" name="Google Shape;629;p73"/>
          <p:cNvSpPr txBox="1"/>
          <p:nvPr/>
        </p:nvSpPr>
        <p:spPr>
          <a:xfrm>
            <a:off x="504000" y="1769040"/>
            <a:ext cx="9071640" cy="46422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Demonstrates that in principle a sample SPE is </a:t>
            </a:r>
            <a:r>
              <a:rPr b="0" lang="zxx" sz="3200" strike="noStrike">
                <a:solidFill>
                  <a:srgbClr val="FF0000"/>
                </a:solidFill>
                <a:latin typeface="Arial"/>
                <a:ea typeface="Arial"/>
                <a:cs typeface="Arial"/>
                <a:sym typeface="Arial"/>
              </a:rPr>
              <a:t>effectively computable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However, in practice many game trees </a:t>
            </a:r>
            <a:r>
              <a:rPr b="0" lang="zxx" sz="3200" strike="noStrike">
                <a:solidFill>
                  <a:srgbClr val="FF0000"/>
                </a:solidFill>
                <a:latin typeface="Arial"/>
                <a:ea typeface="Arial"/>
                <a:cs typeface="Arial"/>
                <a:sym typeface="Arial"/>
              </a:rPr>
              <a:t>are not enumerated in advance</a:t>
            </a:r>
            <a:r>
              <a:rPr b="0" lang="zxx" sz="3200" strike="noStrike">
                <a:latin typeface="Arial"/>
                <a:ea typeface="Arial"/>
                <a:cs typeface="Arial"/>
                <a:sym typeface="Arial"/>
              </a:rPr>
              <a:t> and are hence unavailable for backward induction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For example, the extensive-form representation of chess has around </a:t>
            </a:r>
            <a:r>
              <a:rPr b="0" lang="zxx" sz="3200" strike="noStrike">
                <a:solidFill>
                  <a:srgbClr val="FF0000"/>
                </a:solidFill>
                <a:latin typeface="Arial"/>
                <a:ea typeface="Arial"/>
                <a:cs typeface="Arial"/>
                <a:sym typeface="Arial"/>
              </a:rPr>
              <a:t>10</a:t>
            </a:r>
            <a:r>
              <a:rPr b="0" baseline="30000" lang="zxx" sz="3200" strike="noStrike">
                <a:solidFill>
                  <a:srgbClr val="FF0000"/>
                </a:solidFill>
                <a:latin typeface="Arial"/>
                <a:ea typeface="Arial"/>
                <a:cs typeface="Arial"/>
                <a:sym typeface="Arial"/>
              </a:rPr>
              <a:t>150</a:t>
            </a:r>
            <a:r>
              <a:rPr b="0" lang="zxx" sz="3200" strike="noStrike">
                <a:latin typeface="Arial"/>
                <a:ea typeface="Arial"/>
                <a:cs typeface="Arial"/>
                <a:sym typeface="Arial"/>
              </a:rPr>
              <a:t> nodes, which is vastly too large to represent explicitly</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9">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3" name="Shape 633"/>
        <p:cNvGrpSpPr/>
        <p:nvPr/>
      </p:nvGrpSpPr>
      <p:grpSpPr>
        <a:xfrm>
          <a:off x="0" y="0"/>
          <a:ext cx="0" cy="0"/>
          <a:chOff x="0" y="0"/>
          <a:chExt cx="0" cy="0"/>
        </a:xfrm>
      </p:grpSpPr>
      <p:sp>
        <p:nvSpPr>
          <p:cNvPr id="634" name="Google Shape;634;p7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457200" lvl="0" marL="0" marR="0" rtl="0" algn="l">
              <a:spcBef>
                <a:spcPts val="0"/>
              </a:spcBef>
              <a:spcAft>
                <a:spcPts val="0"/>
              </a:spcAft>
              <a:buNone/>
            </a:pPr>
            <a:r>
              <a:rPr b="0" lang="zxx" sz="3600" strike="noStrike">
                <a:latin typeface="Arial"/>
                <a:ea typeface="Arial"/>
                <a:cs typeface="Arial"/>
                <a:sym typeface="Arial"/>
              </a:rPr>
              <a:t>Computing equilibria: backward induction</a:t>
            </a:r>
            <a:endParaRPr b="0" sz="3600" strike="noStrike">
              <a:latin typeface="Arial"/>
              <a:ea typeface="Arial"/>
              <a:cs typeface="Arial"/>
              <a:sym typeface="Arial"/>
            </a:endParaRPr>
          </a:p>
        </p:txBody>
      </p:sp>
      <p:sp>
        <p:nvSpPr>
          <p:cNvPr id="635" name="Google Shape;635;p74"/>
          <p:cNvSpPr txBox="1"/>
          <p:nvPr/>
        </p:nvSpPr>
        <p:spPr>
          <a:xfrm>
            <a:off x="504000" y="1769040"/>
            <a:ext cx="9071640" cy="60112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For such games it is more common to discuss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a:t>
            </a:r>
            <a:r>
              <a:rPr b="0" i="0" lang="zxx" sz="2800" u="none" cap="none" strike="noStrike">
                <a:solidFill>
                  <a:srgbClr val="FF0000"/>
                </a:solidFill>
                <a:latin typeface="Arial"/>
                <a:ea typeface="Arial"/>
                <a:cs typeface="Arial"/>
                <a:sym typeface="Arial"/>
              </a:rPr>
              <a:t>size</a:t>
            </a:r>
            <a:r>
              <a:rPr b="0" i="0" lang="zxx" sz="2800" u="none" cap="none" strike="noStrike">
                <a:latin typeface="Arial"/>
                <a:ea typeface="Arial"/>
                <a:cs typeface="Arial"/>
                <a:sym typeface="Arial"/>
              </a:rPr>
              <a:t> of the game tree in terms of the average branching factor </a:t>
            </a:r>
            <a:r>
              <a:rPr b="1" i="1" lang="zxx" sz="2800" u="none" cap="none" strike="noStrike">
                <a:solidFill>
                  <a:srgbClr val="FF0000"/>
                </a:solidFill>
                <a:latin typeface="Arial"/>
                <a:ea typeface="Arial"/>
                <a:cs typeface="Arial"/>
                <a:sym typeface="Arial"/>
              </a:rPr>
              <a:t>b</a:t>
            </a:r>
            <a:r>
              <a:rPr b="0" i="0" lang="zxx" sz="2800" u="none" cap="none" strike="noStrike">
                <a:latin typeface="Arial"/>
                <a:ea typeface="Arial"/>
                <a:cs typeface="Arial"/>
                <a:sym typeface="Arial"/>
              </a:rPr>
              <a:t> (the average number of actions which are possible at each node)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a:t>
            </a:r>
            <a:r>
              <a:rPr b="0" i="0" lang="zxx" sz="2800" u="none" cap="none" strike="noStrike">
                <a:solidFill>
                  <a:srgbClr val="FF0000"/>
                </a:solidFill>
                <a:latin typeface="Arial"/>
                <a:ea typeface="Arial"/>
                <a:cs typeface="Arial"/>
                <a:sym typeface="Arial"/>
              </a:rPr>
              <a:t>maximum depth </a:t>
            </a:r>
            <a:r>
              <a:rPr b="1" i="1" lang="zxx" sz="2800" u="none" cap="none" strike="noStrike">
                <a:solidFill>
                  <a:srgbClr val="FF0000"/>
                </a:solidFill>
                <a:latin typeface="Arial"/>
                <a:ea typeface="Arial"/>
                <a:cs typeface="Arial"/>
                <a:sym typeface="Arial"/>
              </a:rPr>
              <a:t>m</a:t>
            </a:r>
            <a:r>
              <a:rPr b="0" i="0" lang="zxx" sz="2800" u="none" cap="none" strike="noStrike">
                <a:latin typeface="Arial"/>
                <a:ea typeface="Arial"/>
                <a:cs typeface="Arial"/>
                <a:sym typeface="Arial"/>
              </a:rPr>
              <a:t> (the maximum number of sequential actions)</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zxx" sz="3200" strike="noStrike">
                <a:latin typeface="Arial"/>
                <a:ea typeface="Arial"/>
                <a:cs typeface="Arial"/>
                <a:sym typeface="Arial"/>
              </a:rPr>
              <a:t>A procedure which requires time linear in the size of the representation thus expands </a:t>
            </a:r>
            <a:r>
              <a:rPr b="0" lang="zxx" sz="3200" strike="noStrike">
                <a:solidFill>
                  <a:srgbClr val="FF0000"/>
                </a:solidFill>
                <a:latin typeface="Arial"/>
                <a:ea typeface="Arial"/>
                <a:cs typeface="Arial"/>
                <a:sym typeface="Arial"/>
              </a:rPr>
              <a:t>O(b</a:t>
            </a:r>
            <a:r>
              <a:rPr b="0" baseline="30000" lang="zxx" sz="3200" strike="noStrike">
                <a:solidFill>
                  <a:srgbClr val="FF0000"/>
                </a:solidFill>
                <a:latin typeface="Arial"/>
                <a:ea typeface="Arial"/>
                <a:cs typeface="Arial"/>
                <a:sym typeface="Arial"/>
              </a:rPr>
              <a:t>m</a:t>
            </a:r>
            <a:r>
              <a:rPr b="0" lang="zxx" sz="3200" strike="noStrike">
                <a:solidFill>
                  <a:srgbClr val="FF0000"/>
                </a:solidFill>
                <a:latin typeface="Arial"/>
                <a:ea typeface="Arial"/>
                <a:cs typeface="Arial"/>
                <a:sym typeface="Arial"/>
              </a:rPr>
              <a:t>)</a:t>
            </a:r>
            <a:r>
              <a:rPr b="0" lang="zxx" sz="3200" strike="noStrike">
                <a:latin typeface="Arial"/>
                <a:ea typeface="Arial"/>
                <a:cs typeface="Arial"/>
                <a:sym typeface="Arial"/>
              </a:rPr>
              <a:t> nodes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Unfortunately, we can do no better than this on arbitrary perfect-information games</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7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641" name="Google Shape;641;p75"/>
          <p:cNvSpPr txBox="1"/>
          <p:nvPr/>
        </p:nvSpPr>
        <p:spPr>
          <a:xfrm>
            <a:off x="504000" y="1769040"/>
            <a:ext cx="9071640" cy="5238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BACKWARDINDUCTION has another name in the two-player, zero-sum context: </a:t>
            </a:r>
            <a:r>
              <a:rPr b="0" lang="zxx" sz="3200" strike="noStrike">
                <a:solidFill>
                  <a:srgbClr val="FF0000"/>
                </a:solidFill>
                <a:latin typeface="Arial"/>
                <a:ea typeface="Arial"/>
                <a:cs typeface="Arial"/>
                <a:sym typeface="Arial"/>
              </a:rPr>
              <a:t>the minimax algorithm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 such games, only a single payoff number is required to characterize any outcome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0" lang="zxx" sz="2800" u="none" cap="none" strike="noStrike">
                <a:latin typeface="Arial"/>
                <a:ea typeface="Arial"/>
                <a:cs typeface="Arial"/>
                <a:sym typeface="Arial"/>
              </a:rPr>
              <a:t>Player 1</a:t>
            </a:r>
            <a:r>
              <a:rPr b="0" i="0" lang="zxx" sz="2800" u="none" cap="none" strike="noStrike">
                <a:latin typeface="Arial"/>
                <a:ea typeface="Arial"/>
                <a:cs typeface="Arial"/>
                <a:sym typeface="Arial"/>
              </a:rPr>
              <a:t> wants to </a:t>
            </a:r>
            <a:r>
              <a:rPr b="0" i="0" lang="zxx" sz="2800" u="none" cap="none" strike="noStrike">
                <a:solidFill>
                  <a:srgbClr val="FF3333"/>
                </a:solidFill>
                <a:latin typeface="Arial"/>
                <a:ea typeface="Arial"/>
                <a:cs typeface="Arial"/>
                <a:sym typeface="Arial"/>
              </a:rPr>
              <a:t>maximize</a:t>
            </a:r>
            <a:r>
              <a:rPr b="0" i="0" lang="zxx" sz="2800" u="none" cap="none" strike="noStrike">
                <a:latin typeface="Arial"/>
                <a:ea typeface="Arial"/>
                <a:cs typeface="Arial"/>
                <a:sym typeface="Arial"/>
              </a:rPr>
              <a:t> this number, while </a:t>
            </a:r>
            <a:r>
              <a:rPr b="1" i="0" lang="zxx" sz="2800" u="none" cap="none" strike="noStrike">
                <a:latin typeface="Arial"/>
                <a:ea typeface="Arial"/>
                <a:cs typeface="Arial"/>
                <a:sym typeface="Arial"/>
              </a:rPr>
              <a:t>player 2</a:t>
            </a:r>
            <a:r>
              <a:rPr b="0" i="0" lang="zxx" sz="2800" u="none" cap="none" strike="noStrike">
                <a:latin typeface="Arial"/>
                <a:ea typeface="Arial"/>
                <a:cs typeface="Arial"/>
                <a:sym typeface="Arial"/>
              </a:rPr>
              <a:t> wants to </a:t>
            </a:r>
            <a:r>
              <a:rPr b="0" i="0" lang="zxx" sz="2800" u="none" cap="none" strike="noStrike">
                <a:solidFill>
                  <a:srgbClr val="FF3333"/>
                </a:solidFill>
                <a:latin typeface="Arial"/>
                <a:ea typeface="Arial"/>
                <a:cs typeface="Arial"/>
                <a:sym typeface="Arial"/>
              </a:rPr>
              <a:t>minimize</a:t>
            </a:r>
            <a:r>
              <a:rPr b="0" i="0" lang="zxx" sz="2800" u="none" cap="none" strike="noStrike">
                <a:latin typeface="Arial"/>
                <a:ea typeface="Arial"/>
                <a:cs typeface="Arial"/>
                <a:sym typeface="Arial"/>
              </a:rPr>
              <a:t> it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Propagates these single payoff numbers from the leaves up to the root</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4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pic>
        <p:nvPicPr>
          <p:cNvPr id="646" name="Google Shape;646;p76"/>
          <p:cNvPicPr preferRelativeResize="0"/>
          <p:nvPr/>
        </p:nvPicPr>
        <p:blipFill rotWithShape="1">
          <a:blip r:embed="rId3">
            <a:alphaModFix/>
          </a:blip>
          <a:srcRect b="0" l="0" r="0" t="0"/>
          <a:stretch/>
        </p:blipFill>
        <p:spPr>
          <a:xfrm>
            <a:off x="180000" y="180000"/>
            <a:ext cx="9783000" cy="7559640"/>
          </a:xfrm>
          <a:prstGeom prst="rect">
            <a:avLst/>
          </a:prstGeom>
          <a:noFill/>
          <a:ln>
            <a:noFill/>
          </a:ln>
        </p:spPr>
      </p:pic>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7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652" name="Google Shape;652;p7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Each decision node for player 1 is labeled with the </a:t>
            </a:r>
            <a:r>
              <a:rPr b="0" lang="zxx" sz="3200" strike="noStrike">
                <a:solidFill>
                  <a:srgbClr val="FF0000"/>
                </a:solidFill>
                <a:latin typeface="Arial"/>
                <a:ea typeface="Arial"/>
                <a:cs typeface="Arial"/>
                <a:sym typeface="Arial"/>
              </a:rPr>
              <a:t>maximum</a:t>
            </a:r>
            <a:r>
              <a:rPr b="0" lang="zxx" sz="3200" strike="noStrike">
                <a:latin typeface="Arial"/>
                <a:ea typeface="Arial"/>
                <a:cs typeface="Arial"/>
                <a:sym typeface="Arial"/>
              </a:rPr>
              <a:t> of the labels of its child nodes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Each decision node for player 2 is labeled with the </a:t>
            </a:r>
            <a:r>
              <a:rPr b="0" lang="zxx" sz="3200" strike="noStrike">
                <a:solidFill>
                  <a:srgbClr val="FF0000"/>
                </a:solidFill>
                <a:latin typeface="Arial"/>
                <a:ea typeface="Arial"/>
                <a:cs typeface="Arial"/>
                <a:sym typeface="Arial"/>
              </a:rPr>
              <a:t>minimum</a:t>
            </a:r>
            <a:r>
              <a:rPr b="0" lang="zxx" sz="3200" strike="noStrike">
                <a:latin typeface="Arial"/>
                <a:ea typeface="Arial"/>
                <a:cs typeface="Arial"/>
                <a:sym typeface="Arial"/>
              </a:rPr>
              <a:t> of that node’s children’s labels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 label on the </a:t>
            </a:r>
            <a:r>
              <a:rPr b="0" lang="zxx" sz="3200" strike="noStrike">
                <a:solidFill>
                  <a:srgbClr val="FF0000"/>
                </a:solidFill>
                <a:latin typeface="Arial"/>
                <a:ea typeface="Arial"/>
                <a:cs typeface="Arial"/>
                <a:sym typeface="Arial"/>
              </a:rPr>
              <a:t>root</a:t>
            </a:r>
            <a:r>
              <a:rPr b="0" lang="zxx" sz="3200" strike="noStrike">
                <a:latin typeface="Arial"/>
                <a:ea typeface="Arial"/>
                <a:cs typeface="Arial"/>
                <a:sym typeface="Arial"/>
              </a:rPr>
              <a:t> node is the value of the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player 1’s payoff in </a:t>
            </a:r>
            <a:r>
              <a:rPr b="0" i="0" lang="zxx" sz="2800" u="none" cap="none" strike="noStrike">
                <a:solidFill>
                  <a:srgbClr val="FF0000"/>
                </a:solidFill>
                <a:latin typeface="Arial"/>
                <a:ea typeface="Arial"/>
                <a:cs typeface="Arial"/>
                <a:sym typeface="Arial"/>
              </a:rPr>
              <a:t>equilibrium</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7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658" name="Google Shape;658;p78"/>
          <p:cNvSpPr txBox="1"/>
          <p:nvPr/>
        </p:nvSpPr>
        <p:spPr>
          <a:xfrm>
            <a:off x="504000" y="1769040"/>
            <a:ext cx="9071640" cy="5097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How can we improve on the minimax algorithm?</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The fact that player 1 and player 2 </a:t>
            </a:r>
            <a:r>
              <a:rPr b="0" lang="zxx" sz="3200" strike="noStrike">
                <a:solidFill>
                  <a:srgbClr val="FF0000"/>
                </a:solidFill>
                <a:latin typeface="Arial"/>
                <a:ea typeface="Arial"/>
                <a:cs typeface="Arial"/>
                <a:sym typeface="Arial"/>
              </a:rPr>
              <a:t>always have strictly opposing interests</a:t>
            </a:r>
            <a:r>
              <a:rPr b="0" lang="zxx" sz="3200" strike="noStrike">
                <a:latin typeface="Arial"/>
                <a:ea typeface="Arial"/>
                <a:cs typeface="Arial"/>
                <a:sym typeface="Arial"/>
              </a:rPr>
              <a:t> means that we can prune away some parts of the game tree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We can recognize that </a:t>
            </a:r>
            <a:r>
              <a:rPr b="0" lang="zxx" sz="3200" strike="noStrike">
                <a:solidFill>
                  <a:srgbClr val="FF0000"/>
                </a:solidFill>
                <a:latin typeface="Arial"/>
                <a:ea typeface="Arial"/>
                <a:cs typeface="Arial"/>
                <a:sym typeface="Arial"/>
              </a:rPr>
              <a:t>certain subtrees will never be reached in equilibrium</a:t>
            </a:r>
            <a:r>
              <a:rPr b="0" lang="zxx" sz="3200" strike="noStrike">
                <a:latin typeface="Arial"/>
                <a:ea typeface="Arial"/>
                <a:cs typeface="Arial"/>
                <a:sym typeface="Arial"/>
              </a:rPr>
              <a:t>, even without examining the nodes in these subtrees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This leads us to a new algorithm called </a:t>
            </a:r>
            <a:r>
              <a:rPr b="1" lang="zxx" sz="3200" strike="noStrike">
                <a:solidFill>
                  <a:srgbClr val="FF0000"/>
                </a:solidFill>
                <a:latin typeface="Arial"/>
                <a:ea typeface="Arial"/>
                <a:cs typeface="Arial"/>
                <a:sym typeface="Arial"/>
              </a:rPr>
              <a:t>ALPHABETAPRUNING</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7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664" name="Google Shape;664;p79"/>
          <p:cNvPicPr preferRelativeResize="0"/>
          <p:nvPr/>
        </p:nvPicPr>
        <p:blipFill rotWithShape="1">
          <a:blip r:embed="rId3">
            <a:alphaModFix/>
          </a:blip>
          <a:srcRect b="0" l="0" r="0" t="0"/>
          <a:stretch/>
        </p:blipFill>
        <p:spPr>
          <a:xfrm>
            <a:off x="1080000" y="3491280"/>
            <a:ext cx="7727760" cy="3888720"/>
          </a:xfrm>
          <a:prstGeom prst="rect">
            <a:avLst/>
          </a:prstGeom>
          <a:noFill/>
          <a:ln>
            <a:noFill/>
          </a:ln>
        </p:spPr>
      </p:pic>
      <p:sp>
        <p:nvSpPr>
          <p:cNvPr id="665" name="Google Shape;665;p79"/>
          <p:cNvSpPr/>
          <p:nvPr/>
        </p:nvSpPr>
        <p:spPr>
          <a:xfrm>
            <a:off x="2988000" y="486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6" name="Google Shape;666;p79"/>
          <p:cNvSpPr/>
          <p:nvPr/>
        </p:nvSpPr>
        <p:spPr>
          <a:xfrm>
            <a:off x="5220000" y="342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7" name="Google Shape;667;p79"/>
          <p:cNvSpPr/>
          <p:nvPr/>
        </p:nvSpPr>
        <p:spPr>
          <a:xfrm>
            <a:off x="7560000" y="486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9"/>
          <p:cNvSpPr/>
          <p:nvPr/>
        </p:nvSpPr>
        <p:spPr>
          <a:xfrm>
            <a:off x="2520000" y="3780000"/>
            <a:ext cx="1620360" cy="1080360"/>
          </a:xfrm>
          <a:custGeom>
            <a:rect b="b" l="l" r="r" t="t"/>
            <a:pathLst>
              <a:path extrusionOk="0" h="3001" w="4501">
                <a:moveTo>
                  <a:pt x="4500" y="0"/>
                </a:moveTo>
                <a:lnTo>
                  <a:pt x="0" y="3000"/>
                </a:lnTo>
              </a:path>
            </a:pathLst>
          </a:custGeom>
          <a:noFill/>
          <a:ln cap="flat" cmpd="sng" w="36700">
            <a:solidFill>
              <a:srgbClr val="FF0000"/>
            </a:solidFill>
            <a:prstDash val="solid"/>
            <a:round/>
            <a:headEnd len="sm" w="sm" type="none"/>
            <a:tailEnd len="med" w="med" type="triangle"/>
          </a:ln>
        </p:spPr>
      </p:sp>
      <p:sp>
        <p:nvSpPr>
          <p:cNvPr id="669" name="Google Shape;669;p79"/>
          <p:cNvSpPr/>
          <p:nvPr/>
        </p:nvSpPr>
        <p:spPr>
          <a:xfrm>
            <a:off x="2700000" y="5220000"/>
            <a:ext cx="720360" cy="1080360"/>
          </a:xfrm>
          <a:custGeom>
            <a:rect b="b" l="l" r="r" t="t"/>
            <a:pathLst>
              <a:path extrusionOk="0" h="3001" w="2001">
                <a:moveTo>
                  <a:pt x="0" y="0"/>
                </a:moveTo>
                <a:lnTo>
                  <a:pt x="2000" y="3000"/>
                </a:lnTo>
              </a:path>
            </a:pathLst>
          </a:custGeom>
          <a:noFill/>
          <a:ln cap="flat" cmpd="sng" w="36700">
            <a:solidFill>
              <a:srgbClr val="FF0000"/>
            </a:solidFill>
            <a:prstDash val="solid"/>
            <a:round/>
            <a:headEnd len="sm" w="sm" type="none"/>
            <a:tailEnd len="med" w="med" type="triangle"/>
          </a:ln>
        </p:spPr>
      </p:sp>
      <p:sp>
        <p:nvSpPr>
          <p:cNvPr id="670" name="Google Shape;670;p79"/>
          <p:cNvSpPr/>
          <p:nvPr/>
        </p:nvSpPr>
        <p:spPr>
          <a:xfrm>
            <a:off x="1404000" y="5256000"/>
            <a:ext cx="756360" cy="1080360"/>
          </a:xfrm>
          <a:custGeom>
            <a:rect b="b" l="l" r="r" t="t"/>
            <a:pathLst>
              <a:path extrusionOk="0" h="3001" w="2101">
                <a:moveTo>
                  <a:pt x="2100" y="0"/>
                </a:moveTo>
                <a:lnTo>
                  <a:pt x="0" y="3000"/>
                </a:lnTo>
              </a:path>
            </a:pathLst>
          </a:custGeom>
          <a:noFill/>
          <a:ln cap="flat" cmpd="sng" w="36700">
            <a:solidFill>
              <a:srgbClr val="FF0000"/>
            </a:solidFill>
            <a:prstDash val="solid"/>
            <a:round/>
            <a:headEnd len="sm" w="sm" type="none"/>
            <a:tailEnd len="med" w="med" type="triangle"/>
          </a:ln>
        </p:spPr>
      </p:sp>
      <p:sp>
        <p:nvSpPr>
          <p:cNvPr id="671" name="Google Shape;671;p79"/>
          <p:cNvSpPr txBox="1"/>
          <p:nvPr/>
        </p:nvSpPr>
        <p:spPr>
          <a:xfrm>
            <a:off x="360000" y="2160000"/>
            <a:ext cx="9540000" cy="1040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200" strike="noStrike">
                <a:latin typeface="Arial"/>
                <a:ea typeface="Arial"/>
                <a:cs typeface="Arial"/>
                <a:sym typeface="Arial"/>
              </a:rPr>
              <a:t>At each node </a:t>
            </a:r>
            <a:r>
              <a:rPr b="1" i="1" lang="zxx" sz="2200" strike="noStrike">
                <a:latin typeface="Arial"/>
                <a:ea typeface="Arial"/>
                <a:cs typeface="Arial"/>
                <a:sym typeface="Arial"/>
              </a:rPr>
              <a:t>h</a:t>
            </a:r>
            <a:r>
              <a:rPr b="0" lang="zxx" sz="2200" strike="noStrike">
                <a:latin typeface="Arial"/>
                <a:ea typeface="Arial"/>
                <a:cs typeface="Arial"/>
                <a:sym typeface="Arial"/>
              </a:rPr>
              <a:t> either </a:t>
            </a:r>
            <a:r>
              <a:rPr b="1" i="1" lang="zxx" sz="2200" strike="noStrike">
                <a:latin typeface="Arial"/>
                <a:ea typeface="Arial"/>
                <a:cs typeface="Arial"/>
                <a:sym typeface="Arial"/>
              </a:rPr>
              <a:t>α</a:t>
            </a:r>
            <a:r>
              <a:rPr b="0" lang="zxx" sz="2200" strike="noStrike">
                <a:latin typeface="Arial"/>
                <a:ea typeface="Arial"/>
                <a:cs typeface="Arial"/>
                <a:sym typeface="Arial"/>
              </a:rPr>
              <a:t> or </a:t>
            </a:r>
            <a:r>
              <a:rPr b="1" i="1" lang="zxx" sz="2200" strike="noStrike">
                <a:latin typeface="Arial"/>
                <a:ea typeface="Arial"/>
                <a:cs typeface="Arial"/>
                <a:sym typeface="Arial"/>
              </a:rPr>
              <a:t>β</a:t>
            </a:r>
            <a:r>
              <a:rPr b="0" lang="zxx" sz="2200" strike="noStrike">
                <a:latin typeface="Arial"/>
                <a:ea typeface="Arial"/>
                <a:cs typeface="Arial"/>
                <a:sym typeface="Arial"/>
              </a:rPr>
              <a:t> is updated with the value of the previously encountered node that their corresponding player (player </a:t>
            </a:r>
            <a:r>
              <a:rPr b="1" i="1" lang="zxx" sz="2200" strike="noStrike">
                <a:latin typeface="Arial"/>
                <a:ea typeface="Arial"/>
                <a:cs typeface="Arial"/>
                <a:sym typeface="Arial"/>
              </a:rPr>
              <a:t>1</a:t>
            </a:r>
            <a:r>
              <a:rPr b="0" lang="zxx" sz="2200" strike="noStrike">
                <a:latin typeface="Arial"/>
                <a:ea typeface="Arial"/>
                <a:cs typeface="Arial"/>
                <a:sym typeface="Arial"/>
              </a:rPr>
              <a:t> for </a:t>
            </a:r>
            <a:r>
              <a:rPr b="1" i="1" lang="zxx" sz="2200" strike="noStrike">
                <a:latin typeface="Arial"/>
                <a:ea typeface="Arial"/>
                <a:cs typeface="Arial"/>
                <a:sym typeface="Arial"/>
              </a:rPr>
              <a:t>α</a:t>
            </a:r>
            <a:r>
              <a:rPr b="0" lang="zxx" sz="2200" strike="noStrike">
                <a:latin typeface="Arial"/>
                <a:ea typeface="Arial"/>
                <a:cs typeface="Arial"/>
                <a:sym typeface="Arial"/>
              </a:rPr>
              <a:t> and player </a:t>
            </a:r>
            <a:r>
              <a:rPr b="1" i="1" lang="zxx" sz="2200" strike="noStrike">
                <a:latin typeface="Arial"/>
                <a:ea typeface="Arial"/>
                <a:cs typeface="Arial"/>
                <a:sym typeface="Arial"/>
              </a:rPr>
              <a:t>2</a:t>
            </a:r>
            <a:r>
              <a:rPr b="0" lang="zxx" sz="2200" strike="noStrike">
                <a:latin typeface="Arial"/>
                <a:ea typeface="Arial"/>
                <a:cs typeface="Arial"/>
                <a:sym typeface="Arial"/>
              </a:rPr>
              <a:t> for </a:t>
            </a:r>
            <a:r>
              <a:rPr b="1" i="1" lang="zxx" sz="2200" strike="noStrike">
                <a:latin typeface="Arial"/>
                <a:ea typeface="Arial"/>
                <a:cs typeface="Arial"/>
                <a:sym typeface="Arial"/>
              </a:rPr>
              <a:t>β</a:t>
            </a:r>
            <a:r>
              <a:rPr b="0" lang="zxx" sz="2200" strike="noStrike">
                <a:latin typeface="Arial"/>
                <a:ea typeface="Arial"/>
                <a:cs typeface="Arial"/>
                <a:sym typeface="Arial"/>
              </a:rPr>
              <a:t>) would most prefer to choose instead of </a:t>
            </a:r>
            <a:r>
              <a:rPr b="1" i="1" lang="zxx" sz="2200" strike="noStrike">
                <a:latin typeface="Arial"/>
                <a:ea typeface="Arial"/>
                <a:cs typeface="Arial"/>
                <a:sym typeface="Arial"/>
              </a:rPr>
              <a:t>h</a:t>
            </a:r>
            <a:endParaRPr b="0" sz="2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1">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677" name="Google Shape;677;p80"/>
          <p:cNvPicPr preferRelativeResize="0"/>
          <p:nvPr/>
        </p:nvPicPr>
        <p:blipFill rotWithShape="1">
          <a:blip r:embed="rId3">
            <a:alphaModFix/>
          </a:blip>
          <a:srcRect b="0" l="0" r="0" t="0"/>
          <a:stretch/>
        </p:blipFill>
        <p:spPr>
          <a:xfrm>
            <a:off x="1080000" y="3491280"/>
            <a:ext cx="7727760" cy="3888720"/>
          </a:xfrm>
          <a:prstGeom prst="rect">
            <a:avLst/>
          </a:prstGeom>
          <a:noFill/>
          <a:ln>
            <a:noFill/>
          </a:ln>
        </p:spPr>
      </p:pic>
      <p:sp>
        <p:nvSpPr>
          <p:cNvPr id="678" name="Google Shape;678;p80"/>
          <p:cNvSpPr/>
          <p:nvPr/>
        </p:nvSpPr>
        <p:spPr>
          <a:xfrm>
            <a:off x="5220000" y="342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9" name="Google Shape;679;p80"/>
          <p:cNvSpPr/>
          <p:nvPr/>
        </p:nvSpPr>
        <p:spPr>
          <a:xfrm>
            <a:off x="7560000" y="486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80" name="Google Shape;680;p80"/>
          <p:cNvCxnSpPr/>
          <p:nvPr/>
        </p:nvCxnSpPr>
        <p:spPr>
          <a:xfrm flipH="1">
            <a:off x="2520000" y="3780000"/>
            <a:ext cx="1620000" cy="1080000"/>
          </a:xfrm>
          <a:prstGeom prst="straightConnector1">
            <a:avLst/>
          </a:prstGeom>
          <a:noFill/>
          <a:ln cap="flat" cmpd="sng" w="36700">
            <a:solidFill>
              <a:srgbClr val="FF0000"/>
            </a:solidFill>
            <a:prstDash val="solid"/>
            <a:round/>
            <a:headEnd len="sm" w="sm" type="none"/>
            <a:tailEnd len="med" w="med" type="triangle"/>
          </a:ln>
        </p:spPr>
      </p:cxnSp>
      <p:sp>
        <p:nvSpPr>
          <p:cNvPr id="681" name="Google Shape;681;p80"/>
          <p:cNvSpPr txBox="1"/>
          <p:nvPr/>
        </p:nvSpPr>
        <p:spPr>
          <a:xfrm>
            <a:off x="360000" y="2163240"/>
            <a:ext cx="9540000" cy="1040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200" strike="noStrike">
                <a:latin typeface="Arial"/>
                <a:ea typeface="Arial"/>
                <a:cs typeface="Arial"/>
                <a:sym typeface="Arial"/>
              </a:rPr>
              <a:t>At each node </a:t>
            </a:r>
            <a:r>
              <a:rPr b="1" i="1" lang="zxx" sz="2200" strike="noStrike">
                <a:latin typeface="Arial"/>
                <a:ea typeface="Arial"/>
                <a:cs typeface="Arial"/>
                <a:sym typeface="Arial"/>
              </a:rPr>
              <a:t>h</a:t>
            </a:r>
            <a:r>
              <a:rPr b="0" lang="zxx" sz="2200" strike="noStrike">
                <a:latin typeface="Arial"/>
                <a:ea typeface="Arial"/>
                <a:cs typeface="Arial"/>
                <a:sym typeface="Arial"/>
              </a:rPr>
              <a:t> either </a:t>
            </a:r>
            <a:r>
              <a:rPr b="1" i="1" lang="zxx" sz="2200" strike="noStrike">
                <a:latin typeface="Arial"/>
                <a:ea typeface="Arial"/>
                <a:cs typeface="Arial"/>
                <a:sym typeface="Arial"/>
              </a:rPr>
              <a:t>α</a:t>
            </a:r>
            <a:r>
              <a:rPr b="0" lang="zxx" sz="2200" strike="noStrike">
                <a:latin typeface="Arial"/>
                <a:ea typeface="Arial"/>
                <a:cs typeface="Arial"/>
                <a:sym typeface="Arial"/>
              </a:rPr>
              <a:t> or </a:t>
            </a:r>
            <a:r>
              <a:rPr b="1" i="1" lang="zxx" sz="2200" strike="noStrike">
                <a:latin typeface="Arial"/>
                <a:ea typeface="Arial"/>
                <a:cs typeface="Arial"/>
                <a:sym typeface="Arial"/>
              </a:rPr>
              <a:t>β</a:t>
            </a:r>
            <a:r>
              <a:rPr b="0" lang="zxx" sz="2200" strike="noStrike">
                <a:latin typeface="Arial"/>
                <a:ea typeface="Arial"/>
                <a:cs typeface="Arial"/>
                <a:sym typeface="Arial"/>
              </a:rPr>
              <a:t> is updated with the value of the previously encountered node that their corresponding player (player </a:t>
            </a:r>
            <a:r>
              <a:rPr b="1" i="1" lang="zxx" sz="2200" strike="noStrike">
                <a:latin typeface="Arial"/>
                <a:ea typeface="Arial"/>
                <a:cs typeface="Arial"/>
                <a:sym typeface="Arial"/>
              </a:rPr>
              <a:t>1</a:t>
            </a:r>
            <a:r>
              <a:rPr b="0" lang="zxx" sz="2200" strike="noStrike">
                <a:latin typeface="Arial"/>
                <a:ea typeface="Arial"/>
                <a:cs typeface="Arial"/>
                <a:sym typeface="Arial"/>
              </a:rPr>
              <a:t> for </a:t>
            </a:r>
            <a:r>
              <a:rPr b="1" i="1" lang="zxx" sz="2200" strike="noStrike">
                <a:latin typeface="Arial"/>
                <a:ea typeface="Arial"/>
                <a:cs typeface="Arial"/>
                <a:sym typeface="Arial"/>
              </a:rPr>
              <a:t>α</a:t>
            </a:r>
            <a:r>
              <a:rPr b="0" lang="zxx" sz="2200" strike="noStrike">
                <a:latin typeface="Arial"/>
                <a:ea typeface="Arial"/>
                <a:cs typeface="Arial"/>
                <a:sym typeface="Arial"/>
              </a:rPr>
              <a:t> and player </a:t>
            </a:r>
            <a:r>
              <a:rPr b="1" i="1" lang="zxx" sz="2200" strike="noStrike">
                <a:latin typeface="Arial"/>
                <a:ea typeface="Arial"/>
                <a:cs typeface="Arial"/>
                <a:sym typeface="Arial"/>
              </a:rPr>
              <a:t>2</a:t>
            </a:r>
            <a:r>
              <a:rPr b="0" lang="zxx" sz="2200" strike="noStrike">
                <a:latin typeface="Arial"/>
                <a:ea typeface="Arial"/>
                <a:cs typeface="Arial"/>
                <a:sym typeface="Arial"/>
              </a:rPr>
              <a:t> for </a:t>
            </a:r>
            <a:r>
              <a:rPr b="1" i="1" lang="zxx" sz="2200" strike="noStrike">
                <a:latin typeface="Arial"/>
                <a:ea typeface="Arial"/>
                <a:cs typeface="Arial"/>
                <a:sym typeface="Arial"/>
              </a:rPr>
              <a:t>β</a:t>
            </a:r>
            <a:r>
              <a:rPr b="0" lang="zxx" sz="2200" strike="noStrike">
                <a:latin typeface="Arial"/>
                <a:ea typeface="Arial"/>
                <a:cs typeface="Arial"/>
                <a:sym typeface="Arial"/>
              </a:rPr>
              <a:t>) would most prefer to choose instead of </a:t>
            </a:r>
            <a:r>
              <a:rPr b="1" i="1" lang="zxx" sz="2200" strike="noStrike">
                <a:latin typeface="Arial"/>
                <a:ea typeface="Arial"/>
                <a:cs typeface="Arial"/>
                <a:sym typeface="Arial"/>
              </a:rPr>
              <a:t>h</a:t>
            </a:r>
            <a:endParaRPr b="0" sz="2200" strike="noStrike">
              <a:latin typeface="Arial"/>
              <a:ea typeface="Arial"/>
              <a:cs typeface="Arial"/>
              <a:sym typeface="Arial"/>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5" name="Shape 685"/>
        <p:cNvGrpSpPr/>
        <p:nvPr/>
      </p:nvGrpSpPr>
      <p:grpSpPr>
        <a:xfrm>
          <a:off x="0" y="0"/>
          <a:ext cx="0" cy="0"/>
          <a:chOff x="0" y="0"/>
          <a:chExt cx="0" cy="0"/>
        </a:xfrm>
      </p:grpSpPr>
      <p:sp>
        <p:nvSpPr>
          <p:cNvPr id="686" name="Google Shape;686;p8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687" name="Google Shape;687;p81"/>
          <p:cNvPicPr preferRelativeResize="0"/>
          <p:nvPr/>
        </p:nvPicPr>
        <p:blipFill rotWithShape="1">
          <a:blip r:embed="rId3">
            <a:alphaModFix/>
          </a:blip>
          <a:srcRect b="0" l="0" r="0" t="0"/>
          <a:stretch/>
        </p:blipFill>
        <p:spPr>
          <a:xfrm>
            <a:off x="1080000" y="3491280"/>
            <a:ext cx="7727760" cy="3888720"/>
          </a:xfrm>
          <a:prstGeom prst="rect">
            <a:avLst/>
          </a:prstGeom>
          <a:noFill/>
          <a:ln>
            <a:noFill/>
          </a:ln>
        </p:spPr>
      </p:pic>
      <p:sp>
        <p:nvSpPr>
          <p:cNvPr id="688" name="Google Shape;688;p81"/>
          <p:cNvSpPr/>
          <p:nvPr/>
        </p:nvSpPr>
        <p:spPr>
          <a:xfrm>
            <a:off x="7560000" y="486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9" name="Google Shape;689;p81"/>
          <p:cNvSpPr txBox="1"/>
          <p:nvPr/>
        </p:nvSpPr>
        <p:spPr>
          <a:xfrm>
            <a:off x="360000" y="2163600"/>
            <a:ext cx="9540000" cy="1040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200" strike="noStrike">
                <a:latin typeface="Arial"/>
                <a:ea typeface="Arial"/>
                <a:cs typeface="Arial"/>
                <a:sym typeface="Arial"/>
              </a:rPr>
              <a:t>At each node </a:t>
            </a:r>
            <a:r>
              <a:rPr b="1" i="1" lang="zxx" sz="2200" strike="noStrike">
                <a:latin typeface="Arial"/>
                <a:ea typeface="Arial"/>
                <a:cs typeface="Arial"/>
                <a:sym typeface="Arial"/>
              </a:rPr>
              <a:t>h</a:t>
            </a:r>
            <a:r>
              <a:rPr b="0" lang="zxx" sz="2200" strike="noStrike">
                <a:latin typeface="Arial"/>
                <a:ea typeface="Arial"/>
                <a:cs typeface="Arial"/>
                <a:sym typeface="Arial"/>
              </a:rPr>
              <a:t> either </a:t>
            </a:r>
            <a:r>
              <a:rPr b="1" i="1" lang="zxx" sz="2200" strike="noStrike">
                <a:latin typeface="Arial"/>
                <a:ea typeface="Arial"/>
                <a:cs typeface="Arial"/>
                <a:sym typeface="Arial"/>
              </a:rPr>
              <a:t>α</a:t>
            </a:r>
            <a:r>
              <a:rPr b="0" lang="zxx" sz="2200" strike="noStrike">
                <a:latin typeface="Arial"/>
                <a:ea typeface="Arial"/>
                <a:cs typeface="Arial"/>
                <a:sym typeface="Arial"/>
              </a:rPr>
              <a:t> or </a:t>
            </a:r>
            <a:r>
              <a:rPr b="1" i="1" lang="zxx" sz="2200" strike="noStrike">
                <a:latin typeface="Arial"/>
                <a:ea typeface="Arial"/>
                <a:cs typeface="Arial"/>
                <a:sym typeface="Arial"/>
              </a:rPr>
              <a:t>β</a:t>
            </a:r>
            <a:r>
              <a:rPr b="0" lang="zxx" sz="2200" strike="noStrike">
                <a:latin typeface="Arial"/>
                <a:ea typeface="Arial"/>
                <a:cs typeface="Arial"/>
                <a:sym typeface="Arial"/>
              </a:rPr>
              <a:t> is updated with the value of the previously encountered node that their corresponding player (player </a:t>
            </a:r>
            <a:r>
              <a:rPr b="1" i="1" lang="zxx" sz="2200" strike="noStrike">
                <a:latin typeface="Arial"/>
                <a:ea typeface="Arial"/>
                <a:cs typeface="Arial"/>
                <a:sym typeface="Arial"/>
              </a:rPr>
              <a:t>1</a:t>
            </a:r>
            <a:r>
              <a:rPr b="0" lang="zxx" sz="2200" strike="noStrike">
                <a:latin typeface="Arial"/>
                <a:ea typeface="Arial"/>
                <a:cs typeface="Arial"/>
                <a:sym typeface="Arial"/>
              </a:rPr>
              <a:t> for </a:t>
            </a:r>
            <a:r>
              <a:rPr b="1" i="1" lang="zxx" sz="2200" strike="noStrike">
                <a:latin typeface="Arial"/>
                <a:ea typeface="Arial"/>
                <a:cs typeface="Arial"/>
                <a:sym typeface="Arial"/>
              </a:rPr>
              <a:t>α</a:t>
            </a:r>
            <a:r>
              <a:rPr b="0" lang="zxx" sz="2200" strike="noStrike">
                <a:latin typeface="Arial"/>
                <a:ea typeface="Arial"/>
                <a:cs typeface="Arial"/>
                <a:sym typeface="Arial"/>
              </a:rPr>
              <a:t> and player </a:t>
            </a:r>
            <a:r>
              <a:rPr b="1" i="1" lang="zxx" sz="2200" strike="noStrike">
                <a:latin typeface="Arial"/>
                <a:ea typeface="Arial"/>
                <a:cs typeface="Arial"/>
                <a:sym typeface="Arial"/>
              </a:rPr>
              <a:t>2</a:t>
            </a:r>
            <a:r>
              <a:rPr b="0" lang="zxx" sz="2200" strike="noStrike">
                <a:latin typeface="Arial"/>
                <a:ea typeface="Arial"/>
                <a:cs typeface="Arial"/>
                <a:sym typeface="Arial"/>
              </a:rPr>
              <a:t> for </a:t>
            </a:r>
            <a:r>
              <a:rPr b="1" i="1" lang="zxx" sz="2200" strike="noStrike">
                <a:latin typeface="Arial"/>
                <a:ea typeface="Arial"/>
                <a:cs typeface="Arial"/>
                <a:sym typeface="Arial"/>
              </a:rPr>
              <a:t>β</a:t>
            </a:r>
            <a:r>
              <a:rPr b="0" lang="zxx" sz="2200" strike="noStrike">
                <a:latin typeface="Arial"/>
                <a:ea typeface="Arial"/>
                <a:cs typeface="Arial"/>
                <a:sym typeface="Arial"/>
              </a:rPr>
              <a:t>) would most prefer to choose instead of </a:t>
            </a:r>
            <a:r>
              <a:rPr b="1" i="1" lang="zxx" sz="2200" strike="noStrike">
                <a:latin typeface="Arial"/>
                <a:ea typeface="Arial"/>
                <a:cs typeface="Arial"/>
                <a:sym typeface="Arial"/>
              </a:rPr>
              <a:t>h</a:t>
            </a:r>
            <a:endParaRPr b="0" sz="2200" strike="noStrike">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3" name="Shape 693"/>
        <p:cNvGrpSpPr/>
        <p:nvPr/>
      </p:nvGrpSpPr>
      <p:grpSpPr>
        <a:xfrm>
          <a:off x="0" y="0"/>
          <a:ext cx="0" cy="0"/>
          <a:chOff x="0" y="0"/>
          <a:chExt cx="0" cy="0"/>
        </a:xfrm>
      </p:grpSpPr>
      <p:sp>
        <p:nvSpPr>
          <p:cNvPr id="694" name="Google Shape;694;p8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695" name="Google Shape;695;p82"/>
          <p:cNvPicPr preferRelativeResize="0"/>
          <p:nvPr/>
        </p:nvPicPr>
        <p:blipFill rotWithShape="1">
          <a:blip r:embed="rId3">
            <a:alphaModFix/>
          </a:blip>
          <a:srcRect b="0" l="0" r="0" t="0"/>
          <a:stretch/>
        </p:blipFill>
        <p:spPr>
          <a:xfrm>
            <a:off x="1080000" y="3491280"/>
            <a:ext cx="7727760" cy="3888720"/>
          </a:xfrm>
          <a:prstGeom prst="rect">
            <a:avLst/>
          </a:prstGeom>
          <a:noFill/>
          <a:ln>
            <a:noFill/>
          </a:ln>
        </p:spPr>
      </p:pic>
      <p:sp>
        <p:nvSpPr>
          <p:cNvPr id="696" name="Google Shape;696;p82"/>
          <p:cNvSpPr/>
          <p:nvPr/>
        </p:nvSpPr>
        <p:spPr>
          <a:xfrm>
            <a:off x="7560000" y="4860000"/>
            <a:ext cx="1080000" cy="72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7" name="Google Shape;697;p82"/>
          <p:cNvSpPr txBox="1"/>
          <p:nvPr/>
        </p:nvSpPr>
        <p:spPr>
          <a:xfrm>
            <a:off x="360000" y="2163600"/>
            <a:ext cx="9540000" cy="1040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200" strike="noStrike">
                <a:latin typeface="Arial"/>
                <a:ea typeface="Arial"/>
                <a:cs typeface="Arial"/>
                <a:sym typeface="Arial"/>
              </a:rPr>
              <a:t>At each node </a:t>
            </a:r>
            <a:r>
              <a:rPr b="1" i="1" lang="zxx" sz="2200" strike="noStrike">
                <a:latin typeface="Arial"/>
                <a:ea typeface="Arial"/>
                <a:cs typeface="Arial"/>
                <a:sym typeface="Arial"/>
              </a:rPr>
              <a:t>h</a:t>
            </a:r>
            <a:r>
              <a:rPr b="0" lang="zxx" sz="2200" strike="noStrike">
                <a:latin typeface="Arial"/>
                <a:ea typeface="Arial"/>
                <a:cs typeface="Arial"/>
                <a:sym typeface="Arial"/>
              </a:rPr>
              <a:t> either </a:t>
            </a:r>
            <a:r>
              <a:rPr b="1" i="1" lang="zxx" sz="2200" strike="noStrike">
                <a:latin typeface="Arial"/>
                <a:ea typeface="Arial"/>
                <a:cs typeface="Arial"/>
                <a:sym typeface="Arial"/>
              </a:rPr>
              <a:t>α</a:t>
            </a:r>
            <a:r>
              <a:rPr b="0" lang="zxx" sz="2200" strike="noStrike">
                <a:latin typeface="Arial"/>
                <a:ea typeface="Arial"/>
                <a:cs typeface="Arial"/>
                <a:sym typeface="Arial"/>
              </a:rPr>
              <a:t> or </a:t>
            </a:r>
            <a:r>
              <a:rPr b="1" i="1" lang="zxx" sz="2200" strike="noStrike">
                <a:latin typeface="Arial"/>
                <a:ea typeface="Arial"/>
                <a:cs typeface="Arial"/>
                <a:sym typeface="Arial"/>
              </a:rPr>
              <a:t>β</a:t>
            </a:r>
            <a:r>
              <a:rPr b="0" lang="zxx" sz="2200" strike="noStrike">
                <a:latin typeface="Arial"/>
                <a:ea typeface="Arial"/>
                <a:cs typeface="Arial"/>
                <a:sym typeface="Arial"/>
              </a:rPr>
              <a:t> is updated with the value of the previously encountered node that their corresponding player (player </a:t>
            </a:r>
            <a:r>
              <a:rPr b="1" i="1" lang="zxx" sz="2200" strike="noStrike">
                <a:latin typeface="Arial"/>
                <a:ea typeface="Arial"/>
                <a:cs typeface="Arial"/>
                <a:sym typeface="Arial"/>
              </a:rPr>
              <a:t>1</a:t>
            </a:r>
            <a:r>
              <a:rPr b="0" lang="zxx" sz="2200" strike="noStrike">
                <a:latin typeface="Arial"/>
                <a:ea typeface="Arial"/>
                <a:cs typeface="Arial"/>
                <a:sym typeface="Arial"/>
              </a:rPr>
              <a:t> for </a:t>
            </a:r>
            <a:r>
              <a:rPr b="1" i="1" lang="zxx" sz="2200" strike="noStrike">
                <a:latin typeface="Arial"/>
                <a:ea typeface="Arial"/>
                <a:cs typeface="Arial"/>
                <a:sym typeface="Arial"/>
              </a:rPr>
              <a:t>α</a:t>
            </a:r>
            <a:r>
              <a:rPr b="0" lang="zxx" sz="2200" strike="noStrike">
                <a:latin typeface="Arial"/>
                <a:ea typeface="Arial"/>
                <a:cs typeface="Arial"/>
                <a:sym typeface="Arial"/>
              </a:rPr>
              <a:t> and player </a:t>
            </a:r>
            <a:r>
              <a:rPr b="1" i="1" lang="zxx" sz="2200" strike="noStrike">
                <a:latin typeface="Arial"/>
                <a:ea typeface="Arial"/>
                <a:cs typeface="Arial"/>
                <a:sym typeface="Arial"/>
              </a:rPr>
              <a:t>2</a:t>
            </a:r>
            <a:r>
              <a:rPr b="0" lang="zxx" sz="2200" strike="noStrike">
                <a:latin typeface="Arial"/>
                <a:ea typeface="Arial"/>
                <a:cs typeface="Arial"/>
                <a:sym typeface="Arial"/>
              </a:rPr>
              <a:t> for </a:t>
            </a:r>
            <a:r>
              <a:rPr b="1" i="1" lang="zxx" sz="2200" strike="noStrike">
                <a:latin typeface="Arial"/>
                <a:ea typeface="Arial"/>
                <a:cs typeface="Arial"/>
                <a:sym typeface="Arial"/>
              </a:rPr>
              <a:t>β</a:t>
            </a:r>
            <a:r>
              <a:rPr b="0" lang="zxx" sz="2200" strike="noStrike">
                <a:latin typeface="Arial"/>
                <a:ea typeface="Arial"/>
                <a:cs typeface="Arial"/>
                <a:sym typeface="Arial"/>
              </a:rPr>
              <a:t>) would most prefer to choose instead of </a:t>
            </a:r>
            <a:r>
              <a:rPr b="1" i="1" lang="zxx" sz="2200" strike="noStrike">
                <a:latin typeface="Arial"/>
                <a:ea typeface="Arial"/>
                <a:cs typeface="Arial"/>
                <a:sym typeface="Arial"/>
              </a:rPr>
              <a:t>h</a:t>
            </a:r>
            <a:endParaRPr b="0" sz="2200" strike="noStrike">
              <a:latin typeface="Arial"/>
              <a:ea typeface="Arial"/>
              <a:cs typeface="Arial"/>
              <a:sym typeface="Arial"/>
            </a:endParaRPr>
          </a:p>
        </p:txBody>
      </p:sp>
      <p:sp>
        <p:nvSpPr>
          <p:cNvPr id="698" name="Google Shape;698;p82"/>
          <p:cNvSpPr/>
          <p:nvPr/>
        </p:nvSpPr>
        <p:spPr>
          <a:xfrm>
            <a:off x="4428000" y="3996000"/>
            <a:ext cx="1980360" cy="1260360"/>
          </a:xfrm>
          <a:custGeom>
            <a:rect b="b" l="l" r="r" t="t"/>
            <a:pathLst>
              <a:path extrusionOk="0" h="3501" w="5501">
                <a:moveTo>
                  <a:pt x="0" y="0"/>
                </a:moveTo>
                <a:lnTo>
                  <a:pt x="5500" y="3500"/>
                </a:lnTo>
              </a:path>
            </a:pathLst>
          </a:custGeom>
          <a:noFill/>
          <a:ln cap="flat" cmpd="sng" w="36700">
            <a:solidFill>
              <a:srgbClr val="FF0000"/>
            </a:solidFill>
            <a:prstDash val="solid"/>
            <a:round/>
            <a:headEnd len="sm" w="sm" type="none"/>
            <a:tailEnd len="med" w="med" type="triangle"/>
          </a:ln>
        </p:spPr>
      </p:sp>
      <p:sp>
        <p:nvSpPr>
          <p:cNvPr id="699" name="Google Shape;699;p82"/>
          <p:cNvSpPr/>
          <p:nvPr/>
        </p:nvSpPr>
        <p:spPr>
          <a:xfrm>
            <a:off x="5400000" y="5400000"/>
            <a:ext cx="900360" cy="1080360"/>
          </a:xfrm>
          <a:custGeom>
            <a:rect b="b" l="l" r="r" t="t"/>
            <a:pathLst>
              <a:path extrusionOk="0" h="3001" w="2501">
                <a:moveTo>
                  <a:pt x="2500" y="0"/>
                </a:moveTo>
                <a:lnTo>
                  <a:pt x="0" y="3000"/>
                </a:lnTo>
              </a:path>
            </a:pathLst>
          </a:custGeom>
          <a:noFill/>
          <a:ln cap="flat" cmpd="sng" w="36700">
            <a:solidFill>
              <a:srgbClr val="FF0000"/>
            </a:solidFill>
            <a:prstDash val="solid"/>
            <a:round/>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100" name="Google Shape;100;p2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(finite) perfect-information game (in extensive form) is a tuple </a:t>
            </a:r>
            <a:r>
              <a:rPr b="1" i="1" lang="zxx" sz="2800" u="none" cap="none" strike="noStrike">
                <a:latin typeface="Arial"/>
                <a:ea typeface="Arial"/>
                <a:cs typeface="Arial"/>
                <a:sym typeface="Arial"/>
              </a:rPr>
              <a:t>G = (N,A,H,Z, χ, ρ, σ, u)</a:t>
            </a:r>
            <a:r>
              <a:rPr b="0" i="0" lang="zxx" sz="2800" u="none" cap="none" strike="noStrike">
                <a:latin typeface="Arial"/>
                <a:ea typeface="Arial"/>
                <a:cs typeface="Arial"/>
                <a:sym typeface="Arial"/>
              </a:rPr>
              <a:t>, where:</a:t>
            </a:r>
            <a:endParaRPr b="0" i="0" sz="28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N</a:t>
            </a:r>
            <a:r>
              <a:rPr b="0" i="0" lang="zxx" sz="2600" u="none" cap="none" strike="noStrike">
                <a:latin typeface="Arial"/>
                <a:ea typeface="Arial"/>
                <a:cs typeface="Arial"/>
                <a:sym typeface="Arial"/>
              </a:rPr>
              <a:t> is a set of n players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A</a:t>
            </a:r>
            <a:r>
              <a:rPr b="0" i="0" lang="zxx" sz="2600" u="none" cap="none" strike="noStrike">
                <a:latin typeface="Arial"/>
                <a:ea typeface="Arial"/>
                <a:cs typeface="Arial"/>
                <a:sym typeface="Arial"/>
              </a:rPr>
              <a:t> is a (single) set of actions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H</a:t>
            </a:r>
            <a:r>
              <a:rPr b="0" i="0" lang="zxx" sz="2600" u="none" cap="none" strike="noStrike">
                <a:latin typeface="Arial"/>
                <a:ea typeface="Arial"/>
                <a:cs typeface="Arial"/>
                <a:sym typeface="Arial"/>
              </a:rPr>
              <a:t> is a set of nonterminal choice nodes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Z</a:t>
            </a:r>
            <a:r>
              <a:rPr b="0" i="0" lang="zxx" sz="2600" u="none" cap="none" strike="noStrike">
                <a:latin typeface="Arial"/>
                <a:ea typeface="Arial"/>
                <a:cs typeface="Arial"/>
                <a:sym typeface="Arial"/>
              </a:rPr>
              <a:t> is a set of terminal nodes, disjoint from </a:t>
            </a:r>
            <a:r>
              <a:rPr b="1" i="1" lang="zxx" sz="2600" u="none" cap="none" strike="noStrike">
                <a:latin typeface="Arial"/>
                <a:ea typeface="Arial"/>
                <a:cs typeface="Arial"/>
                <a:sym typeface="Arial"/>
              </a:rPr>
              <a:t>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χ : H → 2</a:t>
            </a:r>
            <a:r>
              <a:rPr b="1" baseline="30000" i="1" lang="zxx" sz="2600" u="none" cap="none" strike="noStrike">
                <a:latin typeface="Arial"/>
                <a:ea typeface="Arial"/>
                <a:cs typeface="Arial"/>
                <a:sym typeface="Arial"/>
              </a:rPr>
              <a:t>A</a:t>
            </a:r>
            <a:r>
              <a:rPr b="0" i="0" lang="zxx" sz="2600" u="none" cap="none" strike="noStrike">
                <a:latin typeface="Arial"/>
                <a:ea typeface="Arial"/>
                <a:cs typeface="Arial"/>
                <a:sym typeface="Arial"/>
              </a:rPr>
              <a:t> is the action function, which assigns to each choice node a set of possible actions</a:t>
            </a:r>
            <a:endParaRPr b="0" i="0" sz="2600" u="none" cap="none" strike="noStrike">
              <a:latin typeface="Arial"/>
              <a:ea typeface="Arial"/>
              <a:cs typeface="Arial"/>
              <a:sym typeface="Arial"/>
            </a:endParaRPr>
          </a:p>
          <a:p>
            <a:pPr indent="-249705" lvl="1" marL="864000" marR="0" rtl="0" algn="l">
              <a:spcBef>
                <a:spcPts val="1134"/>
              </a:spcBef>
              <a:spcAft>
                <a:spcPts val="0"/>
              </a:spcAft>
              <a:buClr>
                <a:srgbClr val="000000"/>
              </a:buClr>
              <a:buSzPts val="1170"/>
              <a:buFont typeface="Noto Sans Symbols"/>
              <a:buNone/>
            </a:pPr>
            <a:r>
              <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3" name="Shape 703"/>
        <p:cNvGrpSpPr/>
        <p:nvPr/>
      </p:nvGrpSpPr>
      <p:grpSpPr>
        <a:xfrm>
          <a:off x="0" y="0"/>
          <a:ext cx="0" cy="0"/>
          <a:chOff x="0" y="0"/>
          <a:chExt cx="0" cy="0"/>
        </a:xfrm>
      </p:grpSpPr>
      <p:sp>
        <p:nvSpPr>
          <p:cNvPr id="704" name="Google Shape;704;p8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705" name="Google Shape;705;p83"/>
          <p:cNvPicPr preferRelativeResize="0"/>
          <p:nvPr/>
        </p:nvPicPr>
        <p:blipFill rotWithShape="1">
          <a:blip r:embed="rId3">
            <a:alphaModFix/>
          </a:blip>
          <a:srcRect b="0" l="0" r="0" t="0"/>
          <a:stretch/>
        </p:blipFill>
        <p:spPr>
          <a:xfrm>
            <a:off x="1080000" y="3491280"/>
            <a:ext cx="7727760" cy="3888720"/>
          </a:xfrm>
          <a:prstGeom prst="rect">
            <a:avLst/>
          </a:prstGeom>
          <a:noFill/>
          <a:ln>
            <a:noFill/>
          </a:ln>
        </p:spPr>
      </p:pic>
      <p:sp>
        <p:nvSpPr>
          <p:cNvPr id="706" name="Google Shape;706;p83"/>
          <p:cNvSpPr txBox="1"/>
          <p:nvPr/>
        </p:nvSpPr>
        <p:spPr>
          <a:xfrm>
            <a:off x="360000" y="2163600"/>
            <a:ext cx="9540000" cy="1040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200" strike="noStrike">
                <a:latin typeface="Arial"/>
                <a:ea typeface="Arial"/>
                <a:cs typeface="Arial"/>
                <a:sym typeface="Arial"/>
              </a:rPr>
              <a:t>At each node </a:t>
            </a:r>
            <a:r>
              <a:rPr b="1" i="1" lang="zxx" sz="2200" strike="noStrike">
                <a:latin typeface="Arial"/>
                <a:ea typeface="Arial"/>
                <a:cs typeface="Arial"/>
                <a:sym typeface="Arial"/>
              </a:rPr>
              <a:t>h</a:t>
            </a:r>
            <a:r>
              <a:rPr b="0" lang="zxx" sz="2200" strike="noStrike">
                <a:latin typeface="Arial"/>
                <a:ea typeface="Arial"/>
                <a:cs typeface="Arial"/>
                <a:sym typeface="Arial"/>
              </a:rPr>
              <a:t> either </a:t>
            </a:r>
            <a:r>
              <a:rPr b="1" i="1" lang="zxx" sz="2200" strike="noStrike">
                <a:latin typeface="Arial"/>
                <a:ea typeface="Arial"/>
                <a:cs typeface="Arial"/>
                <a:sym typeface="Arial"/>
              </a:rPr>
              <a:t>α</a:t>
            </a:r>
            <a:r>
              <a:rPr b="0" lang="zxx" sz="2200" strike="noStrike">
                <a:latin typeface="Arial"/>
                <a:ea typeface="Arial"/>
                <a:cs typeface="Arial"/>
                <a:sym typeface="Arial"/>
              </a:rPr>
              <a:t> or </a:t>
            </a:r>
            <a:r>
              <a:rPr b="1" i="1" lang="zxx" sz="2200" strike="noStrike">
                <a:latin typeface="Arial"/>
                <a:ea typeface="Arial"/>
                <a:cs typeface="Arial"/>
                <a:sym typeface="Arial"/>
              </a:rPr>
              <a:t>β</a:t>
            </a:r>
            <a:r>
              <a:rPr b="0" lang="zxx" sz="2200" strike="noStrike">
                <a:latin typeface="Arial"/>
                <a:ea typeface="Arial"/>
                <a:cs typeface="Arial"/>
                <a:sym typeface="Arial"/>
              </a:rPr>
              <a:t> is updated with the value of the previously encountered node that their corresponding player (player </a:t>
            </a:r>
            <a:r>
              <a:rPr b="1" i="1" lang="zxx" sz="2200" strike="noStrike">
                <a:latin typeface="Arial"/>
                <a:ea typeface="Arial"/>
                <a:cs typeface="Arial"/>
                <a:sym typeface="Arial"/>
              </a:rPr>
              <a:t>1</a:t>
            </a:r>
            <a:r>
              <a:rPr b="0" lang="zxx" sz="2200" strike="noStrike">
                <a:latin typeface="Arial"/>
                <a:ea typeface="Arial"/>
                <a:cs typeface="Arial"/>
                <a:sym typeface="Arial"/>
              </a:rPr>
              <a:t> for </a:t>
            </a:r>
            <a:r>
              <a:rPr b="1" i="1" lang="zxx" sz="2200" strike="noStrike">
                <a:latin typeface="Arial"/>
                <a:ea typeface="Arial"/>
                <a:cs typeface="Arial"/>
                <a:sym typeface="Arial"/>
              </a:rPr>
              <a:t>α</a:t>
            </a:r>
            <a:r>
              <a:rPr b="0" lang="zxx" sz="2200" strike="noStrike">
                <a:latin typeface="Arial"/>
                <a:ea typeface="Arial"/>
                <a:cs typeface="Arial"/>
                <a:sym typeface="Arial"/>
              </a:rPr>
              <a:t> and player </a:t>
            </a:r>
            <a:r>
              <a:rPr b="1" i="1" lang="zxx" sz="2200" strike="noStrike">
                <a:latin typeface="Arial"/>
                <a:ea typeface="Arial"/>
                <a:cs typeface="Arial"/>
                <a:sym typeface="Arial"/>
              </a:rPr>
              <a:t>2</a:t>
            </a:r>
            <a:r>
              <a:rPr b="0" lang="zxx" sz="2200" strike="noStrike">
                <a:latin typeface="Arial"/>
                <a:ea typeface="Arial"/>
                <a:cs typeface="Arial"/>
                <a:sym typeface="Arial"/>
              </a:rPr>
              <a:t> for </a:t>
            </a:r>
            <a:r>
              <a:rPr b="1" i="1" lang="zxx" sz="2200" strike="noStrike">
                <a:latin typeface="Arial"/>
                <a:ea typeface="Arial"/>
                <a:cs typeface="Arial"/>
                <a:sym typeface="Arial"/>
              </a:rPr>
              <a:t>β</a:t>
            </a:r>
            <a:r>
              <a:rPr b="0" lang="zxx" sz="2200" strike="noStrike">
                <a:latin typeface="Arial"/>
                <a:ea typeface="Arial"/>
                <a:cs typeface="Arial"/>
                <a:sym typeface="Arial"/>
              </a:rPr>
              <a:t>) would most prefer to choose instead of </a:t>
            </a:r>
            <a:r>
              <a:rPr b="1" i="1" lang="zxx" sz="2200" strike="noStrike">
                <a:latin typeface="Arial"/>
                <a:ea typeface="Arial"/>
                <a:cs typeface="Arial"/>
                <a:sym typeface="Arial"/>
              </a:rPr>
              <a:t>h</a:t>
            </a:r>
            <a:endParaRPr b="0" sz="2200" strike="noStrike">
              <a:latin typeface="Arial"/>
              <a:ea typeface="Arial"/>
              <a:cs typeface="Arial"/>
              <a:sym typeface="Arial"/>
            </a:endParaRPr>
          </a:p>
        </p:txBody>
      </p:sp>
      <p:cxnSp>
        <p:nvCxnSpPr>
          <p:cNvPr id="707" name="Google Shape;707;p83"/>
          <p:cNvCxnSpPr/>
          <p:nvPr/>
        </p:nvCxnSpPr>
        <p:spPr>
          <a:xfrm>
            <a:off x="4428000" y="3996000"/>
            <a:ext cx="1980000" cy="1260000"/>
          </a:xfrm>
          <a:prstGeom prst="straightConnector1">
            <a:avLst/>
          </a:prstGeom>
          <a:noFill/>
          <a:ln cap="flat" cmpd="sng" w="36700">
            <a:solidFill>
              <a:srgbClr val="FF0000"/>
            </a:solidFill>
            <a:prstDash val="solid"/>
            <a:round/>
            <a:headEnd len="sm" w="sm" type="none"/>
            <a:tailEnd len="med" w="med" type="triangle"/>
          </a:ln>
        </p:spPr>
      </p:cxnSp>
      <p:cxnSp>
        <p:nvCxnSpPr>
          <p:cNvPr id="708" name="Google Shape;708;p83"/>
          <p:cNvCxnSpPr/>
          <p:nvPr/>
        </p:nvCxnSpPr>
        <p:spPr>
          <a:xfrm flipH="1">
            <a:off x="5400000" y="5400000"/>
            <a:ext cx="900000" cy="1080000"/>
          </a:xfrm>
          <a:prstGeom prst="straightConnector1">
            <a:avLst/>
          </a:prstGeom>
          <a:noFill/>
          <a:ln cap="flat" cmpd="sng" w="36700">
            <a:solidFill>
              <a:srgbClr val="FF0000"/>
            </a:solidFill>
            <a:prstDash val="solid"/>
            <a:round/>
            <a:headEnd len="sm" w="sm" type="none"/>
            <a:tailEnd len="med" w="med" type="triangle"/>
          </a:ln>
        </p:spPr>
      </p:cxnSp>
      <p:sp>
        <p:nvSpPr>
          <p:cNvPr id="709" name="Google Shape;709;p83"/>
          <p:cNvSpPr txBox="1"/>
          <p:nvPr/>
        </p:nvSpPr>
        <p:spPr>
          <a:xfrm>
            <a:off x="5940000" y="6840000"/>
            <a:ext cx="2880000" cy="608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1800" strike="noStrike">
                <a:latin typeface="Arial"/>
                <a:ea typeface="Arial"/>
                <a:cs typeface="Arial"/>
                <a:sym typeface="Arial"/>
              </a:rPr>
              <a:t>best_util &lt; α</a:t>
            </a:r>
            <a:r>
              <a:rPr b="0" lang="zxx" sz="1800" strike="noStrike">
                <a:latin typeface="Arial"/>
                <a:ea typeface="Arial"/>
                <a:cs typeface="Arial"/>
                <a:sym typeface="Arial"/>
              </a:rPr>
              <a:t>: player 1 will never go this way</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0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3" name="Shape 713"/>
        <p:cNvGrpSpPr/>
        <p:nvPr/>
      </p:nvGrpSpPr>
      <p:grpSpPr>
        <a:xfrm>
          <a:off x="0" y="0"/>
          <a:ext cx="0" cy="0"/>
          <a:chOff x="0" y="0"/>
          <a:chExt cx="0" cy="0"/>
        </a:xfrm>
      </p:grpSpPr>
      <p:sp>
        <p:nvSpPr>
          <p:cNvPr id="714" name="Google Shape;714;p8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715" name="Google Shape;715;p84"/>
          <p:cNvPicPr preferRelativeResize="0"/>
          <p:nvPr/>
        </p:nvPicPr>
        <p:blipFill rotWithShape="1">
          <a:blip r:embed="rId3">
            <a:alphaModFix/>
          </a:blip>
          <a:srcRect b="0" l="0" r="0" t="0"/>
          <a:stretch/>
        </p:blipFill>
        <p:spPr>
          <a:xfrm>
            <a:off x="1080000" y="3491280"/>
            <a:ext cx="7727760" cy="3888720"/>
          </a:xfrm>
          <a:prstGeom prst="rect">
            <a:avLst/>
          </a:prstGeom>
          <a:noFill/>
          <a:ln>
            <a:noFill/>
          </a:ln>
        </p:spPr>
      </p:pic>
      <p:sp>
        <p:nvSpPr>
          <p:cNvPr id="716" name="Google Shape;716;p84"/>
          <p:cNvSpPr txBox="1"/>
          <p:nvPr/>
        </p:nvSpPr>
        <p:spPr>
          <a:xfrm>
            <a:off x="360000" y="2163600"/>
            <a:ext cx="9540000" cy="1040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200" strike="noStrike">
                <a:latin typeface="Arial"/>
                <a:ea typeface="Arial"/>
                <a:cs typeface="Arial"/>
                <a:sym typeface="Arial"/>
              </a:rPr>
              <a:t>At each node </a:t>
            </a:r>
            <a:r>
              <a:rPr b="1" i="1" lang="zxx" sz="2200" strike="noStrike">
                <a:latin typeface="Arial"/>
                <a:ea typeface="Arial"/>
                <a:cs typeface="Arial"/>
                <a:sym typeface="Arial"/>
              </a:rPr>
              <a:t>h</a:t>
            </a:r>
            <a:r>
              <a:rPr b="0" lang="zxx" sz="2200" strike="noStrike">
                <a:latin typeface="Arial"/>
                <a:ea typeface="Arial"/>
                <a:cs typeface="Arial"/>
                <a:sym typeface="Arial"/>
              </a:rPr>
              <a:t> either </a:t>
            </a:r>
            <a:r>
              <a:rPr b="1" i="1" lang="zxx" sz="2200" strike="noStrike">
                <a:latin typeface="Arial"/>
                <a:ea typeface="Arial"/>
                <a:cs typeface="Arial"/>
                <a:sym typeface="Arial"/>
              </a:rPr>
              <a:t>α</a:t>
            </a:r>
            <a:r>
              <a:rPr b="0" lang="zxx" sz="2200" strike="noStrike">
                <a:latin typeface="Arial"/>
                <a:ea typeface="Arial"/>
                <a:cs typeface="Arial"/>
                <a:sym typeface="Arial"/>
              </a:rPr>
              <a:t> or </a:t>
            </a:r>
            <a:r>
              <a:rPr b="1" i="1" lang="zxx" sz="2200" strike="noStrike">
                <a:latin typeface="Arial"/>
                <a:ea typeface="Arial"/>
                <a:cs typeface="Arial"/>
                <a:sym typeface="Arial"/>
              </a:rPr>
              <a:t>β</a:t>
            </a:r>
            <a:r>
              <a:rPr b="0" lang="zxx" sz="2200" strike="noStrike">
                <a:latin typeface="Arial"/>
                <a:ea typeface="Arial"/>
                <a:cs typeface="Arial"/>
                <a:sym typeface="Arial"/>
              </a:rPr>
              <a:t> is updated with the value of the previously encountered node that their corresponding player (player </a:t>
            </a:r>
            <a:r>
              <a:rPr b="1" i="1" lang="zxx" sz="2200" strike="noStrike">
                <a:latin typeface="Arial"/>
                <a:ea typeface="Arial"/>
                <a:cs typeface="Arial"/>
                <a:sym typeface="Arial"/>
              </a:rPr>
              <a:t>1</a:t>
            </a:r>
            <a:r>
              <a:rPr b="0" lang="zxx" sz="2200" strike="noStrike">
                <a:latin typeface="Arial"/>
                <a:ea typeface="Arial"/>
                <a:cs typeface="Arial"/>
                <a:sym typeface="Arial"/>
              </a:rPr>
              <a:t> for </a:t>
            </a:r>
            <a:r>
              <a:rPr b="1" i="1" lang="zxx" sz="2200" strike="noStrike">
                <a:latin typeface="Arial"/>
                <a:ea typeface="Arial"/>
                <a:cs typeface="Arial"/>
                <a:sym typeface="Arial"/>
              </a:rPr>
              <a:t>α</a:t>
            </a:r>
            <a:r>
              <a:rPr b="0" lang="zxx" sz="2200" strike="noStrike">
                <a:latin typeface="Arial"/>
                <a:ea typeface="Arial"/>
                <a:cs typeface="Arial"/>
                <a:sym typeface="Arial"/>
              </a:rPr>
              <a:t> and player </a:t>
            </a:r>
            <a:r>
              <a:rPr b="1" i="1" lang="zxx" sz="2200" strike="noStrike">
                <a:latin typeface="Arial"/>
                <a:ea typeface="Arial"/>
                <a:cs typeface="Arial"/>
                <a:sym typeface="Arial"/>
              </a:rPr>
              <a:t>2</a:t>
            </a:r>
            <a:r>
              <a:rPr b="0" lang="zxx" sz="2200" strike="noStrike">
                <a:latin typeface="Arial"/>
                <a:ea typeface="Arial"/>
                <a:cs typeface="Arial"/>
                <a:sym typeface="Arial"/>
              </a:rPr>
              <a:t> for </a:t>
            </a:r>
            <a:r>
              <a:rPr b="1" i="1" lang="zxx" sz="2200" strike="noStrike">
                <a:latin typeface="Arial"/>
                <a:ea typeface="Arial"/>
                <a:cs typeface="Arial"/>
                <a:sym typeface="Arial"/>
              </a:rPr>
              <a:t>β</a:t>
            </a:r>
            <a:r>
              <a:rPr b="0" lang="zxx" sz="2200" strike="noStrike">
                <a:latin typeface="Arial"/>
                <a:ea typeface="Arial"/>
                <a:cs typeface="Arial"/>
                <a:sym typeface="Arial"/>
              </a:rPr>
              <a:t>) would most prefer to choose instead of </a:t>
            </a:r>
            <a:r>
              <a:rPr b="1" i="1" lang="zxx" sz="2200" strike="noStrike">
                <a:latin typeface="Arial"/>
                <a:ea typeface="Arial"/>
                <a:cs typeface="Arial"/>
                <a:sym typeface="Arial"/>
              </a:rPr>
              <a:t>h</a:t>
            </a:r>
            <a:endParaRPr b="0" sz="2200" strike="noStrike">
              <a:latin typeface="Arial"/>
              <a:ea typeface="Arial"/>
              <a:cs typeface="Arial"/>
              <a:sym typeface="Arial"/>
            </a:endParaRPr>
          </a:p>
        </p:txBody>
      </p:sp>
      <p:sp>
        <p:nvSpPr>
          <p:cNvPr id="717" name="Google Shape;717;p84"/>
          <p:cNvSpPr/>
          <p:nvPr/>
        </p:nvSpPr>
        <p:spPr>
          <a:xfrm>
            <a:off x="4860000" y="3420000"/>
            <a:ext cx="4320000" cy="3960000"/>
          </a:xfrm>
          <a:prstGeom prst="rect">
            <a:avLst/>
          </a:pr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18" name="Google Shape;718;p84"/>
          <p:cNvCxnSpPr/>
          <p:nvPr/>
        </p:nvCxnSpPr>
        <p:spPr>
          <a:xfrm>
            <a:off x="4356000" y="4068000"/>
            <a:ext cx="900000" cy="0"/>
          </a:xfrm>
          <a:prstGeom prst="straightConnector1">
            <a:avLst/>
          </a:prstGeom>
          <a:noFill/>
          <a:ln cap="flat" cmpd="sng" w="9525">
            <a:solidFill>
              <a:srgbClr val="000000"/>
            </a:solidFill>
            <a:prstDash val="solid"/>
            <a:round/>
            <a:headEnd len="sm" w="sm" type="none"/>
            <a:tailEnd len="sm" w="sm" type="none"/>
          </a:ln>
        </p:spPr>
      </p:cxnSp>
      <p:cxnSp>
        <p:nvCxnSpPr>
          <p:cNvPr id="719" name="Google Shape;719;p84"/>
          <p:cNvCxnSpPr/>
          <p:nvPr/>
        </p:nvCxnSpPr>
        <p:spPr>
          <a:xfrm>
            <a:off x="4500000" y="4140000"/>
            <a:ext cx="640080" cy="0"/>
          </a:xfrm>
          <a:prstGeom prst="straightConnector1">
            <a:avLst/>
          </a:prstGeom>
          <a:noFill/>
          <a:ln cap="flat" cmpd="sng" w="9525">
            <a:solidFill>
              <a:srgbClr val="000000"/>
            </a:solidFill>
            <a:prstDash val="solid"/>
            <a:round/>
            <a:headEnd len="sm" w="sm" type="none"/>
            <a:tailEnd len="sm" w="sm" type="none"/>
          </a:ln>
        </p:spPr>
      </p:cxnSp>
      <p:cxnSp>
        <p:nvCxnSpPr>
          <p:cNvPr id="720" name="Google Shape;720;p84"/>
          <p:cNvCxnSpPr/>
          <p:nvPr/>
        </p:nvCxnSpPr>
        <p:spPr>
          <a:xfrm>
            <a:off x="4644000" y="4212000"/>
            <a:ext cx="365760" cy="0"/>
          </a:xfrm>
          <a:prstGeom prst="straightConnector1">
            <a:avLst/>
          </a:prstGeom>
          <a:noFill/>
          <a:ln cap="flat" cmpd="sng" w="9525">
            <a:solidFill>
              <a:srgbClr val="000000"/>
            </a:solidFill>
            <a:prstDash val="solid"/>
            <a:round/>
            <a:headEnd len="sm" w="sm" type="none"/>
            <a:tailEnd len="sm" w="sm" type="none"/>
          </a:ln>
        </p:spPr>
      </p:cxnSp>
      <p:sp>
        <p:nvSpPr>
          <p:cNvPr id="721" name="Google Shape;721;p84"/>
          <p:cNvSpPr txBox="1"/>
          <p:nvPr/>
        </p:nvSpPr>
        <p:spPr>
          <a:xfrm>
            <a:off x="4680000" y="4500000"/>
            <a:ext cx="2880000" cy="608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1800" strike="noStrike">
                <a:latin typeface="Arial"/>
                <a:ea typeface="Arial"/>
                <a:cs typeface="Arial"/>
                <a:sym typeface="Arial"/>
              </a:rPr>
              <a:t>best_util &lt; α</a:t>
            </a:r>
            <a:r>
              <a:rPr b="0" lang="zxx" sz="1800" strike="noStrike">
                <a:latin typeface="Arial"/>
                <a:ea typeface="Arial"/>
                <a:cs typeface="Arial"/>
                <a:sym typeface="Arial"/>
              </a:rPr>
              <a:t>: player 1 will never go this way</a:t>
            </a:r>
            <a:endParaRPr b="0" sz="1800" strike="noStrike">
              <a:latin typeface="Arial"/>
              <a:ea typeface="Arial"/>
              <a:cs typeface="Arial"/>
              <a:sym typeface="Arial"/>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5" name="Shape 725"/>
        <p:cNvGrpSpPr/>
        <p:nvPr/>
      </p:nvGrpSpPr>
      <p:grpSpPr>
        <a:xfrm>
          <a:off x="0" y="0"/>
          <a:ext cx="0" cy="0"/>
          <a:chOff x="0" y="0"/>
          <a:chExt cx="0" cy="0"/>
        </a:xfrm>
      </p:grpSpPr>
      <p:sp>
        <p:nvSpPr>
          <p:cNvPr id="726" name="Google Shape;726;p8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pic>
        <p:nvPicPr>
          <p:cNvPr id="727" name="Google Shape;727;p85"/>
          <p:cNvPicPr preferRelativeResize="0"/>
          <p:nvPr/>
        </p:nvPicPr>
        <p:blipFill rotWithShape="1">
          <a:blip r:embed="rId3">
            <a:alphaModFix/>
          </a:blip>
          <a:srcRect b="0" l="0" r="0" t="0"/>
          <a:stretch/>
        </p:blipFill>
        <p:spPr>
          <a:xfrm>
            <a:off x="840240" y="1935720"/>
            <a:ext cx="8197920" cy="508428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1" name="Shape 731"/>
        <p:cNvGrpSpPr/>
        <p:nvPr/>
      </p:nvGrpSpPr>
      <p:grpSpPr>
        <a:xfrm>
          <a:off x="0" y="0"/>
          <a:ext cx="0" cy="0"/>
          <a:chOff x="0" y="0"/>
          <a:chExt cx="0" cy="0"/>
        </a:xfrm>
      </p:grpSpPr>
      <p:pic>
        <p:nvPicPr>
          <p:cNvPr id="732" name="Google Shape;732;p86"/>
          <p:cNvPicPr preferRelativeResize="0"/>
          <p:nvPr/>
        </p:nvPicPr>
        <p:blipFill rotWithShape="1">
          <a:blip r:embed="rId3">
            <a:alphaModFix/>
          </a:blip>
          <a:srcRect b="0" l="0" r="0" t="0"/>
          <a:stretch/>
        </p:blipFill>
        <p:spPr>
          <a:xfrm>
            <a:off x="300240" y="213840"/>
            <a:ext cx="6040080" cy="3746160"/>
          </a:xfrm>
          <a:prstGeom prst="rect">
            <a:avLst/>
          </a:prstGeom>
          <a:noFill/>
          <a:ln>
            <a:noFill/>
          </a:ln>
        </p:spPr>
      </p:pic>
      <p:pic>
        <p:nvPicPr>
          <p:cNvPr id="733" name="Google Shape;733;p86"/>
          <p:cNvPicPr preferRelativeResize="0"/>
          <p:nvPr/>
        </p:nvPicPr>
        <p:blipFill rotWithShape="1">
          <a:blip r:embed="rId4">
            <a:alphaModFix/>
          </a:blip>
          <a:srcRect b="0" l="0" r="0" t="0"/>
          <a:stretch/>
        </p:blipFill>
        <p:spPr>
          <a:xfrm>
            <a:off x="2738160" y="3780000"/>
            <a:ext cx="7154280" cy="3600000"/>
          </a:xfrm>
          <a:prstGeom prst="rect">
            <a:avLst/>
          </a:prstGeom>
          <a:noFill/>
          <a:ln>
            <a:noFill/>
          </a:ln>
        </p:spPr>
      </p:pic>
      <p:sp>
        <p:nvSpPr>
          <p:cNvPr id="734" name="Google Shape;734;p86"/>
          <p:cNvSpPr/>
          <p:nvPr/>
        </p:nvSpPr>
        <p:spPr>
          <a:xfrm>
            <a:off x="4500000" y="5076000"/>
            <a:ext cx="1260000" cy="72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5" name="Google Shape;735;p86"/>
          <p:cNvSpPr/>
          <p:nvPr/>
        </p:nvSpPr>
        <p:spPr>
          <a:xfrm>
            <a:off x="6588000" y="3672000"/>
            <a:ext cx="1260000" cy="72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6" name="Google Shape;736;p86"/>
          <p:cNvSpPr/>
          <p:nvPr/>
        </p:nvSpPr>
        <p:spPr>
          <a:xfrm>
            <a:off x="8748000" y="5040000"/>
            <a:ext cx="720000" cy="720000"/>
          </a:xfrm>
          <a:prstGeom prst="rect">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7" name="Google Shape;737;p86"/>
          <p:cNvSpPr txBox="1"/>
          <p:nvPr/>
        </p:nvSpPr>
        <p:spPr>
          <a:xfrm>
            <a:off x="6660000" y="85320"/>
            <a:ext cx="3348000" cy="164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zxx" sz="1800" strike="noStrike">
                <a:solidFill>
                  <a:srgbClr val="6666FF"/>
                </a:solidFill>
                <a:latin typeface="Arial"/>
                <a:ea typeface="Arial"/>
                <a:cs typeface="Arial"/>
                <a:sym typeface="Arial"/>
              </a:rPr>
              <a:t>α</a:t>
            </a:r>
            <a:r>
              <a:rPr b="0" lang="zxx" sz="1800" strike="noStrike">
                <a:solidFill>
                  <a:srgbClr val="6666FF"/>
                </a:solidFill>
                <a:latin typeface="Arial"/>
                <a:ea typeface="Arial"/>
                <a:cs typeface="Arial"/>
                <a:sym typeface="Arial"/>
              </a:rPr>
              <a:t> = best already explored option along path to the root for maximizer</a:t>
            </a:r>
            <a:endParaRPr b="0" sz="1800" strike="noStrike">
              <a:latin typeface="Arial"/>
              <a:ea typeface="Arial"/>
              <a:cs typeface="Arial"/>
              <a:sym typeface="Arial"/>
            </a:endParaRPr>
          </a:p>
          <a:p>
            <a:pPr indent="0" lvl="0" marL="0" marR="0" rtl="0" algn="l">
              <a:spcBef>
                <a:spcPts val="0"/>
              </a:spcBef>
              <a:spcAft>
                <a:spcPts val="0"/>
              </a:spcAft>
              <a:buNone/>
            </a:pPr>
            <a:r>
              <a:rPr b="1" lang="zxx" sz="1800" strike="noStrike">
                <a:solidFill>
                  <a:srgbClr val="FF0000"/>
                </a:solidFill>
                <a:latin typeface="Arial"/>
                <a:ea typeface="Arial"/>
                <a:cs typeface="Arial"/>
                <a:sym typeface="Arial"/>
              </a:rPr>
              <a:t>β</a:t>
            </a:r>
            <a:r>
              <a:rPr b="0" lang="zxx" sz="1800" strike="noStrike">
                <a:solidFill>
                  <a:srgbClr val="FF0000"/>
                </a:solidFill>
                <a:latin typeface="Arial"/>
                <a:ea typeface="Arial"/>
                <a:cs typeface="Arial"/>
                <a:sym typeface="Arial"/>
              </a:rPr>
              <a:t> = best already explored option along path to the root for minimizer</a:t>
            </a:r>
            <a:endParaRPr b="0" sz="1800" strike="noStrike">
              <a:latin typeface="Arial"/>
              <a:ea typeface="Arial"/>
              <a:cs typeface="Arial"/>
              <a:sym typeface="Arial"/>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pic>
        <p:nvPicPr>
          <p:cNvPr id="742" name="Google Shape;742;p87"/>
          <p:cNvPicPr preferRelativeResize="0"/>
          <p:nvPr/>
        </p:nvPicPr>
        <p:blipFill rotWithShape="1">
          <a:blip r:embed="rId3">
            <a:alphaModFix/>
          </a:blip>
          <a:srcRect b="0" l="0" r="0" t="0"/>
          <a:stretch/>
        </p:blipFill>
        <p:spPr>
          <a:xfrm>
            <a:off x="180000" y="180000"/>
            <a:ext cx="9783000" cy="755964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8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748" name="Google Shape;748;p88"/>
          <p:cNvSpPr txBox="1"/>
          <p:nvPr/>
        </p:nvSpPr>
        <p:spPr>
          <a:xfrm>
            <a:off x="504000" y="1769040"/>
            <a:ext cx="9071640" cy="5729760"/>
          </a:xfrm>
          <a:prstGeom prst="rect">
            <a:avLst/>
          </a:prstGeom>
          <a:noFill/>
          <a:ln>
            <a:noFill/>
          </a:ln>
        </p:spPr>
        <p:txBody>
          <a:bodyPr anchorCtr="0" anchor="t" bIns="0" lIns="0" spcFirstLastPara="1" rIns="0" wrap="square" tIns="0">
            <a:noAutofit/>
          </a:bodyPr>
          <a:lstStyle/>
          <a:p>
            <a:pPr indent="-317650" lvl="0" marL="432000" marR="0" rtl="0" algn="l">
              <a:spcBef>
                <a:spcPts val="0"/>
              </a:spcBef>
              <a:spcAft>
                <a:spcPts val="0"/>
              </a:spcAft>
              <a:buClr>
                <a:srgbClr val="000000"/>
              </a:buClr>
              <a:buSzPts val="1340"/>
              <a:buFont typeface="Noto Sans Symbols"/>
              <a:buChar char="●"/>
            </a:pPr>
            <a:r>
              <a:rPr b="0" lang="zxx" sz="3100" strike="noStrike">
                <a:latin typeface="Arial"/>
                <a:ea typeface="Arial"/>
                <a:cs typeface="Arial"/>
                <a:sym typeface="Arial"/>
              </a:rPr>
              <a:t>The effectiveness depends on the order in which nodes are considered </a:t>
            </a:r>
            <a:endParaRPr b="0" sz="3100" strike="noStrike">
              <a:latin typeface="Arial"/>
              <a:ea typeface="Arial"/>
              <a:cs typeface="Arial"/>
              <a:sym typeface="Arial"/>
            </a:endParaRPr>
          </a:p>
          <a:p>
            <a:pPr indent="-317650" lvl="1" marL="864000" marR="0" rtl="0" algn="l">
              <a:spcBef>
                <a:spcPts val="1417"/>
              </a:spcBef>
              <a:spcAft>
                <a:spcPts val="0"/>
              </a:spcAft>
              <a:buClr>
                <a:srgbClr val="000000"/>
              </a:buClr>
              <a:buSzPts val="1160"/>
              <a:buFont typeface="Noto Sans Symbols"/>
              <a:buChar char="●"/>
            </a:pPr>
            <a:r>
              <a:rPr b="0" i="0" lang="zxx" sz="2700" u="none" cap="none" strike="noStrike">
                <a:latin typeface="Arial"/>
                <a:ea typeface="Arial"/>
                <a:cs typeface="Arial"/>
                <a:sym typeface="Arial"/>
              </a:rPr>
              <a:t>If player 1 (2) considers nodes in increasing (decreasing) order of their value, then no nodes will ever be pruned</a:t>
            </a:r>
            <a:endParaRPr b="0" i="0" sz="27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160"/>
              <a:buFont typeface="Noto Sans Symbols"/>
              <a:buChar char="●"/>
            </a:pPr>
            <a:r>
              <a:rPr b="0" i="0" lang="zxx" sz="2700" u="none" cap="none" strike="noStrike">
                <a:latin typeface="Arial"/>
                <a:ea typeface="Arial"/>
                <a:cs typeface="Arial"/>
                <a:sym typeface="Arial"/>
              </a:rPr>
              <a:t>In the best case (where nodes are ordered in decreasing (increasing) value for player 1 (2), it has complexity of </a:t>
            </a:r>
            <a:r>
              <a:rPr b="1" i="1" lang="zxx" sz="2700" u="none" cap="none" strike="noStrike">
                <a:latin typeface="Arial"/>
                <a:ea typeface="Arial"/>
                <a:cs typeface="Arial"/>
                <a:sym typeface="Arial"/>
              </a:rPr>
              <a:t>O(b</a:t>
            </a:r>
            <a:r>
              <a:rPr b="1" baseline="30000" i="1" lang="zxx" sz="2700" u="none" cap="none" strike="noStrike">
                <a:latin typeface="Arial"/>
                <a:ea typeface="Arial"/>
                <a:cs typeface="Arial"/>
                <a:sym typeface="Arial"/>
              </a:rPr>
              <a:t>m/2</a:t>
            </a:r>
            <a:r>
              <a:rPr b="1" i="1" lang="zxx" sz="2700" u="none" cap="none" strike="noStrike">
                <a:latin typeface="Arial"/>
                <a:ea typeface="Arial"/>
                <a:cs typeface="Arial"/>
                <a:sym typeface="Arial"/>
              </a:rPr>
              <a:t>)</a:t>
            </a:r>
            <a:endParaRPr b="0" i="0" sz="27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160"/>
              <a:buFont typeface="Noto Sans Symbols"/>
              <a:buChar char="●"/>
            </a:pPr>
            <a:r>
              <a:rPr b="0" i="0" lang="zxx" sz="2700" u="none" cap="none" strike="noStrike">
                <a:latin typeface="Arial"/>
                <a:ea typeface="Arial"/>
                <a:cs typeface="Arial"/>
                <a:sym typeface="Arial"/>
              </a:rPr>
              <a:t>If nodes are examined in random order, then the analysis becomes more complicated</a:t>
            </a:r>
            <a:endParaRPr b="0" i="0" sz="2700" u="none" cap="none" strike="noStrike">
              <a:latin typeface="Arial"/>
              <a:ea typeface="Arial"/>
              <a:cs typeface="Arial"/>
              <a:sym typeface="Arial"/>
            </a:endParaRPr>
          </a:p>
          <a:p>
            <a:pPr indent="-281649" lvl="2" marL="1296000" marR="0" rtl="0" algn="l">
              <a:spcBef>
                <a:spcPts val="1134"/>
              </a:spcBef>
              <a:spcAft>
                <a:spcPts val="0"/>
              </a:spcAft>
              <a:buClr>
                <a:srgbClr val="000000"/>
              </a:buClr>
              <a:buSzPts val="1700"/>
              <a:buFont typeface="Noto Sans Symbols"/>
              <a:buChar char="−"/>
            </a:pPr>
            <a:r>
              <a:rPr b="0" i="0" lang="zxx" sz="2300" u="none" cap="none" strike="noStrike">
                <a:latin typeface="Arial"/>
                <a:ea typeface="Arial"/>
                <a:cs typeface="Arial"/>
                <a:sym typeface="Arial"/>
              </a:rPr>
              <a:t>when </a:t>
            </a:r>
            <a:r>
              <a:rPr b="1" i="1" lang="zxx" sz="2300" u="none" cap="none" strike="noStrike">
                <a:latin typeface="Arial"/>
                <a:ea typeface="Arial"/>
                <a:cs typeface="Arial"/>
                <a:sym typeface="Arial"/>
              </a:rPr>
              <a:t>b</a:t>
            </a:r>
            <a:r>
              <a:rPr b="0" i="0" lang="zxx" sz="2300" u="none" cap="none" strike="noStrike">
                <a:latin typeface="Arial"/>
                <a:ea typeface="Arial"/>
                <a:cs typeface="Arial"/>
                <a:sym typeface="Arial"/>
              </a:rPr>
              <a:t> is fairly small, the complexity of alpha-beta pruning is </a:t>
            </a:r>
            <a:r>
              <a:rPr b="1" i="1" lang="zxx" sz="2300" u="none" cap="none" strike="noStrike">
                <a:latin typeface="Arial"/>
                <a:ea typeface="Arial"/>
                <a:cs typeface="Arial"/>
                <a:sym typeface="Arial"/>
              </a:rPr>
              <a:t>O(b</a:t>
            </a:r>
            <a:r>
              <a:rPr b="1" baseline="30000" i="1" lang="zxx" sz="2300" u="none" cap="none" strike="noStrike">
                <a:latin typeface="Arial"/>
                <a:ea typeface="Arial"/>
                <a:cs typeface="Arial"/>
                <a:sym typeface="Arial"/>
              </a:rPr>
              <a:t>3m/4</a:t>
            </a:r>
            <a:r>
              <a:rPr b="1" i="1" lang="zxx" sz="2300" u="none" cap="none" strike="noStrike">
                <a:latin typeface="Arial"/>
                <a:ea typeface="Arial"/>
                <a:cs typeface="Arial"/>
                <a:sym typeface="Arial"/>
              </a:rPr>
              <a:t>)</a:t>
            </a:r>
            <a:r>
              <a:rPr b="0" i="0" lang="zxx" sz="2300" u="none" cap="none" strike="noStrike">
                <a:latin typeface="Arial"/>
                <a:ea typeface="Arial"/>
                <a:cs typeface="Arial"/>
                <a:sym typeface="Arial"/>
              </a:rPr>
              <a:t>, which is still an exponential improvement</a:t>
            </a:r>
            <a:endParaRPr b="0" i="0" sz="23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8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754" name="Google Shape;754;p8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In practice, performance is between the best case and the random case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zxx" sz="3200" strike="noStrike">
                <a:latin typeface="Arial"/>
                <a:ea typeface="Arial"/>
                <a:cs typeface="Arial"/>
                <a:sym typeface="Arial"/>
              </a:rPr>
              <a:t>Offers substantial practical benefit in two-player, zero-sum games for which the game tree is represented </a:t>
            </a:r>
            <a:r>
              <a:rPr b="0" lang="zxx" sz="3200" strike="noStrike">
                <a:solidFill>
                  <a:srgbClr val="FF0000"/>
                </a:solidFill>
                <a:latin typeface="Arial"/>
                <a:ea typeface="Arial"/>
                <a:cs typeface="Arial"/>
                <a:sym typeface="Arial"/>
              </a:rPr>
              <a:t>implicitly</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4">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9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760" name="Google Shape;760;p90"/>
          <p:cNvSpPr txBox="1"/>
          <p:nvPr/>
        </p:nvSpPr>
        <p:spPr>
          <a:xfrm>
            <a:off x="504000" y="1769040"/>
            <a:ext cx="9071640" cy="46101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Commonly used to build strong computer players for two-player board games such as chess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The game tree in practical games can be so large that it is infeasible to search all the way down to leaf nodes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Instead, the search proceeds to some shallower depth </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Where do we get the node values to propagate up using backward induction?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9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zxx" sz="3600" strike="noStrike">
                <a:latin typeface="Arial"/>
                <a:ea typeface="Arial"/>
                <a:cs typeface="Arial"/>
                <a:sym typeface="Arial"/>
              </a:rPr>
              <a:t>Two-player, zero-sum games:</a:t>
            </a:r>
            <a:br>
              <a:rPr lang="zxx" sz="1800"/>
            </a:br>
            <a:r>
              <a:rPr b="0" lang="zxx" sz="3600" strike="noStrike">
                <a:latin typeface="Arial"/>
                <a:ea typeface="Arial"/>
                <a:cs typeface="Arial"/>
                <a:sym typeface="Arial"/>
              </a:rPr>
              <a:t>minimax and alpha-beta pruning</a:t>
            </a:r>
            <a:endParaRPr b="0" sz="3600" strike="noStrike">
              <a:latin typeface="Arial"/>
              <a:ea typeface="Arial"/>
              <a:cs typeface="Arial"/>
              <a:sym typeface="Arial"/>
            </a:endParaRPr>
          </a:p>
        </p:txBody>
      </p:sp>
      <p:sp>
        <p:nvSpPr>
          <p:cNvPr id="766" name="Google Shape;766;p9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trick is to use an </a:t>
            </a:r>
            <a:r>
              <a:rPr b="1" lang="zxx" sz="3200" strike="noStrike">
                <a:solidFill>
                  <a:srgbClr val="FF0000"/>
                </a:solidFill>
                <a:latin typeface="Arial"/>
                <a:ea typeface="Arial"/>
                <a:cs typeface="Arial"/>
                <a:sym typeface="Arial"/>
              </a:rPr>
              <a:t>evaluation function</a:t>
            </a:r>
            <a:r>
              <a:rPr b="0" lang="zxx" sz="3200" strike="noStrike">
                <a:latin typeface="Arial"/>
                <a:ea typeface="Arial"/>
                <a:cs typeface="Arial"/>
                <a:sym typeface="Arial"/>
              </a:rPr>
              <a:t> to estimate the value of the deepest evaluation node reached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taking into function account game-relevant features such as board position, number of pieces for each player, who gets to move next, etc., and either built by hand or learned)</a:t>
            </a:r>
            <a:endParaRPr b="0" i="0" sz="2800" u="none" cap="none" strike="noStrike">
              <a:latin typeface="Arial"/>
              <a:ea typeface="Arial"/>
              <a:cs typeface="Arial"/>
              <a:sym typeface="Arial"/>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9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zxx" sz="4400" strike="noStrike">
                <a:solidFill>
                  <a:schemeClr val="accent2"/>
                </a:solidFill>
              </a:rPr>
              <a:t>Centipede game</a:t>
            </a:r>
            <a:endParaRPr b="1" sz="4400" strike="noStrike">
              <a:solidFill>
                <a:schemeClr val="accent2"/>
              </a:solidFill>
            </a:endParaRPr>
          </a:p>
        </p:txBody>
      </p:sp>
      <p:pic>
        <p:nvPicPr>
          <p:cNvPr id="772" name="Google Shape;772;p92"/>
          <p:cNvPicPr preferRelativeResize="0"/>
          <p:nvPr/>
        </p:nvPicPr>
        <p:blipFill rotWithShape="1">
          <a:blip r:embed="rId3">
            <a:alphaModFix/>
          </a:blip>
          <a:srcRect b="0" l="0" r="0" t="0"/>
          <a:stretch/>
        </p:blipFill>
        <p:spPr>
          <a:xfrm>
            <a:off x="520560" y="3079080"/>
            <a:ext cx="9014760" cy="348696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106" name="Google Shape;106;p21"/>
          <p:cNvSpPr txBox="1"/>
          <p:nvPr/>
        </p:nvSpPr>
        <p:spPr>
          <a:xfrm>
            <a:off x="504000" y="1769040"/>
            <a:ext cx="9071640" cy="52171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(finite) perfect-information game (in extensive form) is a tuple </a:t>
            </a:r>
            <a:r>
              <a:rPr b="1" i="1" lang="zxx" sz="2800" u="none" cap="none" strike="noStrike">
                <a:latin typeface="Arial"/>
                <a:ea typeface="Arial"/>
                <a:cs typeface="Arial"/>
                <a:sym typeface="Arial"/>
              </a:rPr>
              <a:t>G = (N,A,H,Z, χ, ρ, σ, u)</a:t>
            </a:r>
            <a:r>
              <a:rPr b="0" i="0" lang="zxx" sz="2800" u="none" cap="none" strike="noStrike">
                <a:latin typeface="Arial"/>
                <a:ea typeface="Arial"/>
                <a:cs typeface="Arial"/>
                <a:sym typeface="Arial"/>
              </a:rPr>
              <a:t>, where:</a:t>
            </a:r>
            <a:endParaRPr b="0" i="0" sz="28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N</a:t>
            </a:r>
            <a:r>
              <a:rPr b="0" i="0" lang="zxx" sz="2600" u="none" cap="none" strike="noStrike">
                <a:latin typeface="Arial"/>
                <a:ea typeface="Arial"/>
                <a:cs typeface="Arial"/>
                <a:sym typeface="Arial"/>
              </a:rPr>
              <a:t> is a set of n players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A</a:t>
            </a:r>
            <a:r>
              <a:rPr b="0" i="0" lang="zxx" sz="2600" u="none" cap="none" strike="noStrike">
                <a:latin typeface="Arial"/>
                <a:ea typeface="Arial"/>
                <a:cs typeface="Arial"/>
                <a:sym typeface="Arial"/>
              </a:rPr>
              <a:t> is a (single) set of actions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H</a:t>
            </a:r>
            <a:r>
              <a:rPr b="0" i="0" lang="zxx" sz="2600" u="none" cap="none" strike="noStrike">
                <a:latin typeface="Arial"/>
                <a:ea typeface="Arial"/>
                <a:cs typeface="Arial"/>
                <a:sym typeface="Arial"/>
              </a:rPr>
              <a:t> is a set of nonterminal choice nodes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Z</a:t>
            </a:r>
            <a:r>
              <a:rPr b="0" i="0" lang="zxx" sz="2600" u="none" cap="none" strike="noStrike">
                <a:latin typeface="Arial"/>
                <a:ea typeface="Arial"/>
                <a:cs typeface="Arial"/>
                <a:sym typeface="Arial"/>
              </a:rPr>
              <a:t> is a set of terminal nodes, disjoint from </a:t>
            </a:r>
            <a:r>
              <a:rPr b="1" i="1" lang="zxx" sz="2600" u="none" cap="none" strike="noStrike">
                <a:latin typeface="Arial"/>
                <a:ea typeface="Arial"/>
                <a:cs typeface="Arial"/>
                <a:sym typeface="Arial"/>
              </a:rPr>
              <a:t>H</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χ : H → 2</a:t>
            </a:r>
            <a:r>
              <a:rPr b="1" baseline="30000" i="1" lang="zxx" sz="2600" u="none" cap="none" strike="noStrike">
                <a:latin typeface="Arial"/>
                <a:ea typeface="Arial"/>
                <a:cs typeface="Arial"/>
                <a:sym typeface="Arial"/>
              </a:rPr>
              <a:t>A</a:t>
            </a:r>
            <a:r>
              <a:rPr b="0" i="0" lang="zxx" sz="2600" u="none" cap="none" strike="noStrike">
                <a:latin typeface="Arial"/>
                <a:ea typeface="Arial"/>
                <a:cs typeface="Arial"/>
                <a:sym typeface="Arial"/>
              </a:rPr>
              <a:t> is the action function</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latin typeface="Arial"/>
                <a:ea typeface="Arial"/>
                <a:cs typeface="Arial"/>
                <a:sym typeface="Arial"/>
              </a:rPr>
              <a:t>ρ : H → N</a:t>
            </a:r>
            <a:r>
              <a:rPr b="0" i="0" lang="zxx" sz="2600" u="none" cap="none" strike="noStrike">
                <a:latin typeface="Arial"/>
                <a:ea typeface="Arial"/>
                <a:cs typeface="Arial"/>
                <a:sym typeface="Arial"/>
              </a:rPr>
              <a:t> is the player function, which assigns to each nonterminal node a player </a:t>
            </a:r>
            <a:r>
              <a:rPr b="1" i="1" lang="zxx" sz="2600" u="none" cap="none" strike="noStrike">
                <a:latin typeface="Arial"/>
                <a:ea typeface="Arial"/>
                <a:cs typeface="Arial"/>
                <a:sym typeface="Arial"/>
              </a:rPr>
              <a:t>i ∈ N</a:t>
            </a:r>
            <a:r>
              <a:rPr b="0" i="0" lang="zxx" sz="2600" u="none" cap="none" strike="noStrike">
                <a:latin typeface="Arial"/>
                <a:ea typeface="Arial"/>
                <a:cs typeface="Arial"/>
                <a:sym typeface="Arial"/>
              </a:rPr>
              <a:t> who chooses an action at that node</a:t>
            </a:r>
            <a:endParaRPr b="0" i="0" sz="2600" u="none" cap="none" strike="noStrike">
              <a:latin typeface="Arial"/>
              <a:ea typeface="Arial"/>
              <a:cs typeface="Arial"/>
              <a:sym typeface="Arial"/>
            </a:endParaRPr>
          </a:p>
          <a:p>
            <a:pPr indent="-249705" lvl="1" marL="864000" marR="0" rtl="0" algn="l">
              <a:spcBef>
                <a:spcPts val="1134"/>
              </a:spcBef>
              <a:spcAft>
                <a:spcPts val="0"/>
              </a:spcAft>
              <a:buClr>
                <a:srgbClr val="000000"/>
              </a:buClr>
              <a:buSzPts val="1170"/>
              <a:buFont typeface="Noto Sans Symbols"/>
              <a:buNone/>
            </a:pPr>
            <a:r>
              <a:t/>
            </a:r>
            <a:endParaRPr b="0" i="0" sz="2600" u="none" cap="none" strike="noStrike">
              <a:latin typeface="Arial"/>
              <a:ea typeface="Arial"/>
              <a:cs typeface="Arial"/>
              <a:sym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93"/>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Centipede game</a:t>
            </a:r>
            <a:endParaRPr b="0" sz="4400" strike="noStrike">
              <a:latin typeface="Arial"/>
              <a:ea typeface="Arial"/>
              <a:cs typeface="Arial"/>
              <a:sym typeface="Arial"/>
            </a:endParaRPr>
          </a:p>
        </p:txBody>
      </p:sp>
      <p:pic>
        <p:nvPicPr>
          <p:cNvPr id="778" name="Google Shape;778;p93"/>
          <p:cNvPicPr preferRelativeResize="0"/>
          <p:nvPr/>
        </p:nvPicPr>
        <p:blipFill rotWithShape="1">
          <a:blip r:embed="rId3">
            <a:alphaModFix/>
          </a:blip>
          <a:srcRect b="0" l="0" r="0" t="0"/>
          <a:stretch/>
        </p:blipFill>
        <p:spPr>
          <a:xfrm>
            <a:off x="520560" y="3079080"/>
            <a:ext cx="9014760" cy="3486960"/>
          </a:xfrm>
          <a:prstGeom prst="rect">
            <a:avLst/>
          </a:prstGeom>
          <a:noFill/>
          <a:ln>
            <a:noFill/>
          </a:ln>
        </p:spPr>
      </p:pic>
      <p:sp>
        <p:nvSpPr>
          <p:cNvPr id="779" name="Google Shape;779;p93"/>
          <p:cNvSpPr txBox="1"/>
          <p:nvPr/>
        </p:nvSpPr>
        <p:spPr>
          <a:xfrm>
            <a:off x="504360" y="1769040"/>
            <a:ext cx="9071700" cy="43848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What backward induction says about this game?</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7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9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Imperfect Information Games</a:t>
            </a:r>
            <a:endParaRPr b="0" sz="4400" strike="noStrike">
              <a:latin typeface="Arial"/>
              <a:ea typeface="Arial"/>
              <a:cs typeface="Arial"/>
              <a:sym typeface="Arial"/>
            </a:endParaRPr>
          </a:p>
        </p:txBody>
      </p:sp>
      <p:sp>
        <p:nvSpPr>
          <p:cNvPr id="785" name="Google Shape;785;p9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In many situations we may want to </a:t>
            </a:r>
            <a:r>
              <a:rPr b="0" lang="zxx" sz="2800" strike="noStrike">
                <a:solidFill>
                  <a:srgbClr val="FF0000"/>
                </a:solidFill>
                <a:latin typeface="Arial"/>
                <a:ea typeface="Arial"/>
                <a:cs typeface="Arial"/>
                <a:sym typeface="Arial"/>
              </a:rPr>
              <a:t>model agents</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needing to act with </a:t>
            </a:r>
            <a:r>
              <a:rPr b="0" i="0" lang="zxx" sz="2600" u="none" cap="none" strike="noStrike">
                <a:solidFill>
                  <a:srgbClr val="FF0000"/>
                </a:solidFill>
                <a:latin typeface="Arial"/>
                <a:ea typeface="Arial"/>
                <a:cs typeface="Arial"/>
                <a:sym typeface="Arial"/>
              </a:rPr>
              <a:t>partial or no knowledge</a:t>
            </a:r>
            <a:r>
              <a:rPr b="0" i="0" lang="zxx" sz="2600" u="none" cap="none" strike="noStrike">
                <a:latin typeface="Arial"/>
                <a:ea typeface="Arial"/>
                <a:cs typeface="Arial"/>
                <a:sym typeface="Arial"/>
              </a:rPr>
              <a:t> of the actions taken by others</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zxx" sz="2600" u="none" cap="none" strike="noStrike">
                <a:latin typeface="Arial"/>
                <a:ea typeface="Arial"/>
                <a:cs typeface="Arial"/>
                <a:sym typeface="Arial"/>
              </a:rPr>
              <a:t>or even agents with </a:t>
            </a:r>
            <a:r>
              <a:rPr b="0" i="0" lang="zxx" sz="2600" u="none" cap="none" strike="noStrike">
                <a:solidFill>
                  <a:srgbClr val="FF0000"/>
                </a:solidFill>
                <a:latin typeface="Arial"/>
                <a:ea typeface="Arial"/>
                <a:cs typeface="Arial"/>
                <a:sym typeface="Arial"/>
              </a:rPr>
              <a:t>limited memory</a:t>
            </a:r>
            <a:r>
              <a:rPr b="0" i="0" lang="zxx" sz="2600" u="none" cap="none" strike="noStrike">
                <a:latin typeface="Arial"/>
                <a:ea typeface="Arial"/>
                <a:cs typeface="Arial"/>
                <a:sym typeface="Arial"/>
              </a:rPr>
              <a:t> of their own past actions</a:t>
            </a:r>
            <a:endParaRPr b="0" i="0" sz="2600" u="none" cap="none" strike="noStrike">
              <a:latin typeface="Arial"/>
              <a:ea typeface="Arial"/>
              <a:cs typeface="Arial"/>
              <a:sym typeface="Arial"/>
            </a:endParaRPr>
          </a:p>
        </p:txBody>
      </p:sp>
      <p:pic>
        <p:nvPicPr>
          <p:cNvPr id="786" name="Google Shape;786;p94"/>
          <p:cNvPicPr preferRelativeResize="0"/>
          <p:nvPr/>
        </p:nvPicPr>
        <p:blipFill rotWithShape="1">
          <a:blip r:embed="rId3">
            <a:alphaModFix/>
          </a:blip>
          <a:srcRect b="0" l="0" r="0" t="0"/>
          <a:stretch/>
        </p:blipFill>
        <p:spPr>
          <a:xfrm>
            <a:off x="3060000" y="4500000"/>
            <a:ext cx="4140000" cy="27565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0" st="0"/>
                                            </p:txEl>
                                          </p:spTgt>
                                        </p:tgtEl>
                                        <p:attrNameLst>
                                          <p:attrName>style.visibility</p:attrName>
                                        </p:attrNameLst>
                                      </p:cBhvr>
                                      <p:to>
                                        <p:strVal val="visible"/>
                                      </p:to>
                                    </p:set>
                                    <p:animEffect filter="fade" transition="in">
                                      <p:cBhvr>
                                        <p:cTn dur="1"/>
                                        <p:tgtEl>
                                          <p:spTgt spid="78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1" st="1"/>
                                            </p:txEl>
                                          </p:spTgt>
                                        </p:tgtEl>
                                        <p:attrNameLst>
                                          <p:attrName>style.visibility</p:attrName>
                                        </p:attrNameLst>
                                      </p:cBhvr>
                                      <p:to>
                                        <p:strVal val="visible"/>
                                      </p:to>
                                    </p:set>
                                    <p:animEffect filter="fade" transition="in">
                                      <p:cBhvr>
                                        <p:cTn dur="1"/>
                                        <p:tgtEl>
                                          <p:spTgt spid="78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5">
                                            <p:txEl>
                                              <p:pRg end="2" st="2"/>
                                            </p:txEl>
                                          </p:spTgt>
                                        </p:tgtEl>
                                        <p:attrNameLst>
                                          <p:attrName>style.visibility</p:attrName>
                                        </p:attrNameLst>
                                      </p:cBhvr>
                                      <p:to>
                                        <p:strVal val="visible"/>
                                      </p:to>
                                    </p:set>
                                    <p:animEffect filter="fade" transition="in">
                                      <p:cBhvr>
                                        <p:cTn dur="1"/>
                                        <p:tgtEl>
                                          <p:spTgt spid="785">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0" name="Shape 790"/>
        <p:cNvGrpSpPr/>
        <p:nvPr/>
      </p:nvGrpSpPr>
      <p:grpSpPr>
        <a:xfrm>
          <a:off x="0" y="0"/>
          <a:ext cx="0" cy="0"/>
          <a:chOff x="0" y="0"/>
          <a:chExt cx="0" cy="0"/>
        </a:xfrm>
      </p:grpSpPr>
      <p:sp>
        <p:nvSpPr>
          <p:cNvPr id="791" name="Google Shape;791;p9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Imperfect Information Games</a:t>
            </a:r>
            <a:endParaRPr b="0" sz="4400" strike="noStrike">
              <a:latin typeface="Arial"/>
              <a:ea typeface="Arial"/>
              <a:cs typeface="Arial"/>
              <a:sym typeface="Arial"/>
            </a:endParaRPr>
          </a:p>
        </p:txBody>
      </p:sp>
      <p:sp>
        <p:nvSpPr>
          <p:cNvPr id="792" name="Google Shape;792;p9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Each player’s choice nodes are partitioned into </a:t>
            </a:r>
            <a:r>
              <a:rPr b="1" lang="zxx" sz="2800" strike="noStrike">
                <a:solidFill>
                  <a:srgbClr val="FF3333"/>
                </a:solidFill>
                <a:latin typeface="Arial"/>
                <a:ea typeface="Arial"/>
                <a:cs typeface="Arial"/>
                <a:sym typeface="Arial"/>
              </a:rPr>
              <a:t>information</a:t>
            </a:r>
            <a:r>
              <a:rPr b="0" lang="zxx" sz="2800" strike="noStrike">
                <a:solidFill>
                  <a:srgbClr val="FF3333"/>
                </a:solidFill>
                <a:latin typeface="Arial"/>
                <a:ea typeface="Arial"/>
                <a:cs typeface="Arial"/>
                <a:sym typeface="Arial"/>
              </a:rPr>
              <a:t> </a:t>
            </a:r>
            <a:r>
              <a:rPr b="1" lang="zxx" sz="2800" strike="noStrike">
                <a:solidFill>
                  <a:srgbClr val="FF3333"/>
                </a:solidFill>
                <a:latin typeface="Arial"/>
                <a:ea typeface="Arial"/>
                <a:cs typeface="Arial"/>
                <a:sym typeface="Arial"/>
              </a:rPr>
              <a:t>sets </a:t>
            </a:r>
            <a:r>
              <a:rPr b="1" i="1" lang="zxx" sz="2800" strike="noStrike">
                <a:solidFill>
                  <a:srgbClr val="000000"/>
                </a:solidFill>
                <a:latin typeface="Arial"/>
                <a:ea typeface="Arial"/>
                <a:cs typeface="Arial"/>
                <a:sym typeface="Arial"/>
              </a:rPr>
              <a:t>I</a:t>
            </a:r>
            <a:r>
              <a:rPr b="1" baseline="-25000" i="1" lang="zxx" sz="2800" strike="noStrike">
                <a:solidFill>
                  <a:srgbClr val="000000"/>
                </a:solidFill>
                <a:latin typeface="Arial"/>
                <a:ea typeface="Arial"/>
                <a:cs typeface="Arial"/>
                <a:sym typeface="Arial"/>
              </a:rPr>
              <a:t>i</a:t>
            </a:r>
            <a:r>
              <a:rPr b="1" i="1" lang="zxx" sz="2800" strike="noStrike">
                <a:solidFill>
                  <a:srgbClr val="000000"/>
                </a:solidFill>
                <a:latin typeface="Arial"/>
                <a:ea typeface="Arial"/>
                <a:cs typeface="Arial"/>
                <a:sym typeface="Arial"/>
              </a:rPr>
              <a:t> = {I</a:t>
            </a:r>
            <a:r>
              <a:rPr b="1" baseline="-25000" i="1" lang="zxx" sz="2800" strike="noStrike">
                <a:solidFill>
                  <a:srgbClr val="000000"/>
                </a:solidFill>
                <a:latin typeface="Arial"/>
                <a:ea typeface="Arial"/>
                <a:cs typeface="Arial"/>
                <a:sym typeface="Arial"/>
              </a:rPr>
              <a:t>i,1</a:t>
            </a:r>
            <a:r>
              <a:rPr b="1" i="1" lang="zxx" sz="2800" strike="noStrike">
                <a:solidFill>
                  <a:srgbClr val="000000"/>
                </a:solidFill>
                <a:latin typeface="Arial"/>
                <a:ea typeface="Arial"/>
                <a:cs typeface="Arial"/>
                <a:sym typeface="Arial"/>
              </a:rPr>
              <a:t>, ... , I</a:t>
            </a:r>
            <a:r>
              <a:rPr b="1" baseline="-25000" i="1" lang="zxx" sz="2800" strike="noStrike">
                <a:solidFill>
                  <a:srgbClr val="000000"/>
                </a:solidFill>
                <a:latin typeface="Arial"/>
                <a:ea typeface="Arial"/>
                <a:cs typeface="Arial"/>
                <a:sym typeface="Arial"/>
              </a:rPr>
              <a:t>i,ki</a:t>
            </a:r>
            <a:r>
              <a:rPr b="1" i="1" lang="zxx" sz="2800" strike="noStrike">
                <a:solidFill>
                  <a:srgbClr val="000000"/>
                </a:solidFill>
                <a:latin typeface="Arial"/>
                <a:ea typeface="Arial"/>
                <a:cs typeface="Arial"/>
                <a:sym typeface="Arial"/>
              </a:rPr>
              <a:t>}</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zxx" sz="2800" strike="noStrike">
                <a:latin typeface="Arial"/>
                <a:ea typeface="Arial"/>
                <a:cs typeface="Arial"/>
                <a:sym typeface="Arial"/>
              </a:rPr>
              <a:t>Intuitively, if two choice nodes are in the same information set then the agent cannot distinguish between them</a:t>
            </a:r>
            <a:endParaRPr b="0" sz="2800" strike="noStrike">
              <a:latin typeface="Arial"/>
              <a:ea typeface="Arial"/>
              <a:cs typeface="Arial"/>
              <a:sym typeface="Arial"/>
            </a:endParaRPr>
          </a:p>
        </p:txBody>
      </p:sp>
      <p:pic>
        <p:nvPicPr>
          <p:cNvPr id="793" name="Google Shape;793;p95"/>
          <p:cNvPicPr preferRelativeResize="0"/>
          <p:nvPr/>
        </p:nvPicPr>
        <p:blipFill rotWithShape="1">
          <a:blip r:embed="rId3">
            <a:alphaModFix/>
          </a:blip>
          <a:srcRect b="0" l="0" r="0" t="0"/>
          <a:stretch/>
        </p:blipFill>
        <p:spPr>
          <a:xfrm>
            <a:off x="1332000" y="4500000"/>
            <a:ext cx="4140000" cy="2756520"/>
          </a:xfrm>
          <a:prstGeom prst="rect">
            <a:avLst/>
          </a:prstGeom>
          <a:noFill/>
          <a:ln>
            <a:noFill/>
          </a:ln>
        </p:spPr>
      </p:pic>
      <p:sp>
        <p:nvSpPr>
          <p:cNvPr id="794" name="Google Shape;794;p95"/>
          <p:cNvSpPr/>
          <p:nvPr/>
        </p:nvSpPr>
        <p:spPr>
          <a:xfrm>
            <a:off x="6480000" y="3960000"/>
            <a:ext cx="2880000" cy="2520000"/>
          </a:xfrm>
          <a:prstGeom prst="cloudCallout">
            <a:avLst>
              <a:gd fmla="val -77092" name="adj1"/>
              <a:gd fmla="val 48124" name="adj2"/>
            </a:avLst>
          </a:prstGeom>
          <a:solidFill>
            <a:srgbClr val="E6E6FF"/>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b="0" lang="zxx" sz="1800" strike="noStrike">
                <a:latin typeface="Arial"/>
                <a:ea typeface="Arial"/>
                <a:cs typeface="Arial"/>
                <a:sym typeface="Arial"/>
              </a:rPr>
              <a:t>I have to decide</a:t>
            </a:r>
            <a:endParaRPr b="0" sz="1800" strike="noStrike">
              <a:latin typeface="Arial"/>
              <a:ea typeface="Arial"/>
              <a:cs typeface="Arial"/>
              <a:sym typeface="Arial"/>
            </a:endParaRPr>
          </a:p>
          <a:p>
            <a:pPr indent="0" lvl="0" marL="0" marR="0" rtl="0" algn="ctr">
              <a:spcBef>
                <a:spcPts val="0"/>
              </a:spcBef>
              <a:spcAft>
                <a:spcPts val="0"/>
              </a:spcAft>
              <a:buNone/>
            </a:pPr>
            <a:r>
              <a:rPr b="0" lang="zxx" sz="1800" strike="noStrike">
                <a:latin typeface="Arial"/>
                <a:ea typeface="Arial"/>
                <a:cs typeface="Arial"/>
                <a:sym typeface="Arial"/>
              </a:rPr>
              <a:t>without knowing which</a:t>
            </a:r>
            <a:endParaRPr b="0" sz="1800" strike="noStrike">
              <a:latin typeface="Arial"/>
              <a:ea typeface="Arial"/>
              <a:cs typeface="Arial"/>
              <a:sym typeface="Arial"/>
            </a:endParaRPr>
          </a:p>
          <a:p>
            <a:pPr indent="0" lvl="0" marL="0" marR="0" rtl="0" algn="ctr">
              <a:spcBef>
                <a:spcPts val="0"/>
              </a:spcBef>
              <a:spcAft>
                <a:spcPts val="0"/>
              </a:spcAft>
              <a:buNone/>
            </a:pPr>
            <a:r>
              <a:rPr b="0" lang="zxx" sz="1800" strike="noStrike">
                <a:latin typeface="Arial"/>
                <a:ea typeface="Arial"/>
                <a:cs typeface="Arial"/>
                <a:sym typeface="Arial"/>
              </a:rPr>
              <a:t>cards my</a:t>
            </a:r>
            <a:endParaRPr b="0" sz="1800" strike="noStrike">
              <a:latin typeface="Arial"/>
              <a:ea typeface="Arial"/>
              <a:cs typeface="Arial"/>
              <a:sym typeface="Arial"/>
            </a:endParaRPr>
          </a:p>
          <a:p>
            <a:pPr indent="0" lvl="0" marL="0" marR="0" rtl="0" algn="ctr">
              <a:spcBef>
                <a:spcPts val="0"/>
              </a:spcBef>
              <a:spcAft>
                <a:spcPts val="0"/>
              </a:spcAft>
              <a:buNone/>
            </a:pPr>
            <a:r>
              <a:rPr b="0" lang="zxx" sz="1800" strike="noStrike">
                <a:latin typeface="Arial"/>
                <a:ea typeface="Arial"/>
                <a:cs typeface="Arial"/>
                <a:sym typeface="Arial"/>
              </a:rPr>
              <a:t>opponents have</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2">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8" name="Shape 798"/>
        <p:cNvGrpSpPr/>
        <p:nvPr/>
      </p:nvGrpSpPr>
      <p:grpSpPr>
        <a:xfrm>
          <a:off x="0" y="0"/>
          <a:ext cx="0" cy="0"/>
          <a:chOff x="0" y="0"/>
          <a:chExt cx="0" cy="0"/>
        </a:xfrm>
      </p:grpSpPr>
      <p:sp>
        <p:nvSpPr>
          <p:cNvPr id="799" name="Google Shape;799;p9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Perfect-information games in extesive form</a:t>
            </a:r>
            <a:endParaRPr b="0" sz="4400" strike="noStrike">
              <a:latin typeface="Arial"/>
              <a:ea typeface="Arial"/>
              <a:cs typeface="Arial"/>
              <a:sym typeface="Arial"/>
            </a:endParaRPr>
          </a:p>
        </p:txBody>
      </p:sp>
      <p:sp>
        <p:nvSpPr>
          <p:cNvPr id="800" name="Google Shape;800;p9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The sharing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1" i="1" lang="zxx" sz="2800" u="none" cap="none" strike="noStrike">
                <a:latin typeface="Arial"/>
                <a:ea typeface="Arial"/>
                <a:cs typeface="Arial"/>
                <a:sym typeface="Arial"/>
              </a:rPr>
              <a:t>N = {1,2}, A</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{2-0, 1-1, 0-2}, A</a:t>
            </a:r>
            <a:r>
              <a:rPr b="1" baseline="-25000" i="1" lang="zxx" sz="2800" u="none" cap="none" strike="noStrike">
                <a:latin typeface="Arial"/>
                <a:ea typeface="Arial"/>
                <a:cs typeface="Arial"/>
                <a:sym typeface="Arial"/>
              </a:rPr>
              <a:t>1</a:t>
            </a:r>
            <a:r>
              <a:rPr b="1" i="1" lang="zxx" sz="2800" u="none" cap="none" strike="noStrike">
                <a:latin typeface="Arial"/>
                <a:ea typeface="Arial"/>
                <a:cs typeface="Arial"/>
                <a:sym typeface="Arial"/>
              </a:rPr>
              <a:t> = {no, yes}</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p:txBody>
      </p:sp>
      <p:pic>
        <p:nvPicPr>
          <p:cNvPr id="801" name="Google Shape;801;p96"/>
          <p:cNvPicPr preferRelativeResize="0"/>
          <p:nvPr/>
        </p:nvPicPr>
        <p:blipFill rotWithShape="1">
          <a:blip r:embed="rId3">
            <a:alphaModFix/>
          </a:blip>
          <a:srcRect b="0" l="0" r="0" t="0"/>
          <a:stretch/>
        </p:blipFill>
        <p:spPr>
          <a:xfrm>
            <a:off x="0" y="3420000"/>
            <a:ext cx="10079640" cy="3772800"/>
          </a:xfrm>
          <a:prstGeom prst="rect">
            <a:avLst/>
          </a:prstGeom>
          <a:noFill/>
          <a:ln>
            <a:noFill/>
          </a:ln>
        </p:spPr>
      </p:pic>
      <p:sp>
        <p:nvSpPr>
          <p:cNvPr id="802" name="Google Shape;802;p96"/>
          <p:cNvSpPr/>
          <p:nvPr/>
        </p:nvSpPr>
        <p:spPr>
          <a:xfrm>
            <a:off x="1404000" y="500400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3" name="Google Shape;803;p96"/>
          <p:cNvSpPr/>
          <p:nvPr/>
        </p:nvSpPr>
        <p:spPr>
          <a:xfrm>
            <a:off x="4968360" y="500436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4" name="Google Shape;804;p96"/>
          <p:cNvSpPr/>
          <p:nvPr/>
        </p:nvSpPr>
        <p:spPr>
          <a:xfrm>
            <a:off x="8532720" y="500472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5" name="Google Shape;805;p96"/>
          <p:cNvSpPr/>
          <p:nvPr/>
        </p:nvSpPr>
        <p:spPr>
          <a:xfrm>
            <a:off x="4968720" y="3636720"/>
            <a:ext cx="180000" cy="180000"/>
          </a:xfrm>
          <a:prstGeom prst="ellipse">
            <a:avLst/>
          </a:prstGeom>
          <a:solidFill>
            <a:srgbClr val="99CCFF"/>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6" name="Google Shape;806;p96"/>
          <p:cNvSpPr txBox="1"/>
          <p:nvPr/>
        </p:nvSpPr>
        <p:spPr>
          <a:xfrm>
            <a:off x="5580000" y="4365720"/>
            <a:ext cx="720000" cy="494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800" strike="noStrike">
                <a:solidFill>
                  <a:srgbClr val="6699CC"/>
                </a:solidFill>
                <a:latin typeface="Arial"/>
                <a:ea typeface="Arial"/>
                <a:cs typeface="Arial"/>
                <a:sym typeface="Arial"/>
              </a:rPr>
              <a:t>H</a:t>
            </a:r>
            <a:endParaRPr b="0" sz="2800" strike="noStrike">
              <a:latin typeface="Arial"/>
              <a:ea typeface="Arial"/>
              <a:cs typeface="Arial"/>
              <a:sym typeface="Arial"/>
            </a:endParaRPr>
          </a:p>
        </p:txBody>
      </p:sp>
      <p:sp>
        <p:nvSpPr>
          <p:cNvPr id="807" name="Google Shape;807;p96"/>
          <p:cNvSpPr/>
          <p:nvPr/>
        </p:nvSpPr>
        <p:spPr>
          <a:xfrm>
            <a:off x="540360" y="633636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96"/>
          <p:cNvSpPr/>
          <p:nvPr/>
        </p:nvSpPr>
        <p:spPr>
          <a:xfrm>
            <a:off x="2304720" y="633672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9" name="Google Shape;809;p96"/>
          <p:cNvSpPr/>
          <p:nvPr/>
        </p:nvSpPr>
        <p:spPr>
          <a:xfrm>
            <a:off x="4104720" y="633672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0" name="Google Shape;810;p96"/>
          <p:cNvSpPr/>
          <p:nvPr/>
        </p:nvSpPr>
        <p:spPr>
          <a:xfrm>
            <a:off x="5869080" y="633708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p96"/>
          <p:cNvSpPr/>
          <p:nvPr/>
        </p:nvSpPr>
        <p:spPr>
          <a:xfrm>
            <a:off x="7669080" y="633708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2" name="Google Shape;812;p96"/>
          <p:cNvSpPr/>
          <p:nvPr/>
        </p:nvSpPr>
        <p:spPr>
          <a:xfrm>
            <a:off x="9433440" y="6337440"/>
            <a:ext cx="180000" cy="180000"/>
          </a:xfrm>
          <a:prstGeom prst="ellipse">
            <a:avLst/>
          </a:prstGeom>
          <a:solidFill>
            <a:srgbClr val="FF3333"/>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3" name="Google Shape;813;p96"/>
          <p:cNvSpPr txBox="1"/>
          <p:nvPr/>
        </p:nvSpPr>
        <p:spPr>
          <a:xfrm>
            <a:off x="6588000" y="6238080"/>
            <a:ext cx="720000" cy="494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800" strike="noStrike">
                <a:solidFill>
                  <a:srgbClr val="FF3333"/>
                </a:solidFill>
                <a:latin typeface="Arial"/>
                <a:ea typeface="Arial"/>
                <a:cs typeface="Arial"/>
                <a:sym typeface="Arial"/>
              </a:rPr>
              <a:t>Z</a:t>
            </a:r>
            <a:endParaRPr b="0" sz="2800" strike="noStrike">
              <a:latin typeface="Arial"/>
              <a:ea typeface="Arial"/>
              <a:cs typeface="Arial"/>
              <a:sym typeface="Arial"/>
            </a:endParaRPr>
          </a:p>
        </p:txBody>
      </p:sp>
      <p:sp>
        <p:nvSpPr>
          <p:cNvPr id="814" name="Google Shape;814;p96"/>
          <p:cNvSpPr txBox="1"/>
          <p:nvPr/>
        </p:nvSpPr>
        <p:spPr>
          <a:xfrm>
            <a:off x="180000" y="4481640"/>
            <a:ext cx="2160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χ(</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 = {no, yes}</a:t>
            </a:r>
            <a:endParaRPr b="0" sz="2000" strike="noStrike">
              <a:latin typeface="Arial"/>
              <a:ea typeface="Arial"/>
              <a:cs typeface="Arial"/>
              <a:sym typeface="Arial"/>
            </a:endParaRPr>
          </a:p>
        </p:txBody>
      </p:sp>
      <p:sp>
        <p:nvSpPr>
          <p:cNvPr id="815" name="Google Shape;815;p96"/>
          <p:cNvSpPr txBox="1"/>
          <p:nvPr/>
        </p:nvSpPr>
        <p:spPr>
          <a:xfrm>
            <a:off x="1332000" y="5184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endParaRPr b="0" sz="2000" strike="noStrike">
              <a:latin typeface="Arial"/>
              <a:ea typeface="Arial"/>
              <a:cs typeface="Arial"/>
              <a:sym typeface="Arial"/>
            </a:endParaRPr>
          </a:p>
        </p:txBody>
      </p:sp>
      <p:sp>
        <p:nvSpPr>
          <p:cNvPr id="816" name="Google Shape;816;p96"/>
          <p:cNvSpPr txBox="1"/>
          <p:nvPr/>
        </p:nvSpPr>
        <p:spPr>
          <a:xfrm>
            <a:off x="1692000" y="4949640"/>
            <a:ext cx="118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ρ(</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 = 2</a:t>
            </a:r>
            <a:endParaRPr b="0" sz="2000" strike="noStrike">
              <a:latin typeface="Arial"/>
              <a:ea typeface="Arial"/>
              <a:cs typeface="Arial"/>
              <a:sym typeface="Arial"/>
            </a:endParaRPr>
          </a:p>
        </p:txBody>
      </p:sp>
      <p:sp>
        <p:nvSpPr>
          <p:cNvPr id="817" name="Google Shape;817;p96"/>
          <p:cNvSpPr txBox="1"/>
          <p:nvPr/>
        </p:nvSpPr>
        <p:spPr>
          <a:xfrm>
            <a:off x="216000" y="6300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FF3333"/>
                </a:solidFill>
                <a:latin typeface="Arial"/>
                <a:ea typeface="Arial"/>
                <a:cs typeface="Arial"/>
                <a:sym typeface="Arial"/>
              </a:rPr>
              <a:t>z</a:t>
            </a:r>
            <a:r>
              <a:rPr b="1" baseline="-25000" i="1" lang="zxx" sz="2000" strike="noStrike">
                <a:solidFill>
                  <a:srgbClr val="FF3333"/>
                </a:solidFill>
                <a:latin typeface="Arial"/>
                <a:ea typeface="Arial"/>
                <a:cs typeface="Arial"/>
                <a:sym typeface="Arial"/>
              </a:rPr>
              <a:t>1</a:t>
            </a:r>
            <a:endParaRPr b="0" sz="2000" strike="noStrike">
              <a:latin typeface="Arial"/>
              <a:ea typeface="Arial"/>
              <a:cs typeface="Arial"/>
              <a:sym typeface="Arial"/>
            </a:endParaRPr>
          </a:p>
        </p:txBody>
      </p:sp>
      <p:sp>
        <p:nvSpPr>
          <p:cNvPr id="818" name="Google Shape;818;p96"/>
          <p:cNvSpPr txBox="1"/>
          <p:nvPr/>
        </p:nvSpPr>
        <p:spPr>
          <a:xfrm>
            <a:off x="1980000" y="6300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FF3333"/>
                </a:solidFill>
                <a:latin typeface="Arial"/>
                <a:ea typeface="Arial"/>
                <a:cs typeface="Arial"/>
                <a:sym typeface="Arial"/>
              </a:rPr>
              <a:t>z</a:t>
            </a:r>
            <a:r>
              <a:rPr b="1" baseline="-25000" i="1" lang="zxx" sz="2000" strike="noStrike">
                <a:solidFill>
                  <a:srgbClr val="FF3333"/>
                </a:solidFill>
                <a:latin typeface="Arial"/>
                <a:ea typeface="Arial"/>
                <a:cs typeface="Arial"/>
                <a:sym typeface="Arial"/>
              </a:rPr>
              <a:t>2</a:t>
            </a:r>
            <a:endParaRPr b="0" sz="2000" strike="noStrike">
              <a:latin typeface="Arial"/>
              <a:ea typeface="Arial"/>
              <a:cs typeface="Arial"/>
              <a:sym typeface="Arial"/>
            </a:endParaRPr>
          </a:p>
        </p:txBody>
      </p:sp>
      <p:sp>
        <p:nvSpPr>
          <p:cNvPr id="819" name="Google Shape;819;p96"/>
          <p:cNvSpPr txBox="1"/>
          <p:nvPr/>
        </p:nvSpPr>
        <p:spPr>
          <a:xfrm>
            <a:off x="180000" y="3564000"/>
            <a:ext cx="1800000" cy="47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σ(</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,no) =</a:t>
            </a:r>
            <a:r>
              <a:rPr b="1" i="1" lang="zxx" sz="2200" strike="noStrike">
                <a:latin typeface="Arial"/>
                <a:ea typeface="Arial"/>
                <a:cs typeface="Arial"/>
                <a:sym typeface="Arial"/>
              </a:rPr>
              <a:t> </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1</a:t>
            </a:r>
            <a:endParaRPr b="0" sz="2200" strike="noStrike">
              <a:latin typeface="Arial"/>
              <a:ea typeface="Arial"/>
              <a:cs typeface="Arial"/>
              <a:sym typeface="Arial"/>
            </a:endParaRPr>
          </a:p>
        </p:txBody>
      </p:sp>
      <p:sp>
        <p:nvSpPr>
          <p:cNvPr id="820" name="Google Shape;820;p96"/>
          <p:cNvSpPr txBox="1"/>
          <p:nvPr/>
        </p:nvSpPr>
        <p:spPr>
          <a:xfrm>
            <a:off x="180000" y="4027320"/>
            <a:ext cx="1800000" cy="47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σ(</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2</a:t>
            </a:r>
            <a:r>
              <a:rPr b="1" i="1" lang="zxx" sz="2000" strike="noStrike">
                <a:latin typeface="Arial"/>
                <a:ea typeface="Arial"/>
                <a:cs typeface="Arial"/>
                <a:sym typeface="Arial"/>
              </a:rPr>
              <a:t>,yes) =</a:t>
            </a:r>
            <a:r>
              <a:rPr b="1" i="1" lang="zxx" sz="2200" strike="noStrike">
                <a:latin typeface="Arial"/>
                <a:ea typeface="Arial"/>
                <a:cs typeface="Arial"/>
                <a:sym typeface="Arial"/>
              </a:rPr>
              <a:t> </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2</a:t>
            </a:r>
            <a:endParaRPr b="0" sz="2200" strike="noStrike">
              <a:latin typeface="Arial"/>
              <a:ea typeface="Arial"/>
              <a:cs typeface="Arial"/>
              <a:sym typeface="Arial"/>
            </a:endParaRPr>
          </a:p>
        </p:txBody>
      </p:sp>
      <p:sp>
        <p:nvSpPr>
          <p:cNvPr id="821" name="Google Shape;821;p96"/>
          <p:cNvSpPr txBox="1"/>
          <p:nvPr/>
        </p:nvSpPr>
        <p:spPr>
          <a:xfrm>
            <a:off x="1152000" y="7087320"/>
            <a:ext cx="2880000" cy="472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latin typeface="Arial"/>
                <a:ea typeface="Arial"/>
                <a:cs typeface="Arial"/>
                <a:sym typeface="Arial"/>
              </a:rPr>
              <a:t>u</a:t>
            </a:r>
            <a:r>
              <a:rPr b="1" baseline="-25000" i="1" lang="zxx" sz="2000" strike="noStrike">
                <a:latin typeface="Arial"/>
                <a:ea typeface="Arial"/>
                <a:cs typeface="Arial"/>
                <a:sym typeface="Arial"/>
              </a:rPr>
              <a:t>1</a:t>
            </a:r>
            <a:r>
              <a:rPr b="1" i="1" lang="zxx" sz="2000" strike="noStrike">
                <a:latin typeface="Arial"/>
                <a:ea typeface="Arial"/>
                <a:cs typeface="Arial"/>
                <a:sym typeface="Arial"/>
              </a:rPr>
              <a:t>(</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2</a:t>
            </a:r>
            <a:r>
              <a:rPr b="1" i="1" lang="zxx" sz="2000" strike="noStrike">
                <a:latin typeface="Arial"/>
                <a:ea typeface="Arial"/>
                <a:cs typeface="Arial"/>
                <a:sym typeface="Arial"/>
              </a:rPr>
              <a:t>) =</a:t>
            </a:r>
            <a:r>
              <a:rPr b="1" i="1" lang="zxx" sz="2200" strike="noStrike">
                <a:latin typeface="Arial"/>
                <a:ea typeface="Arial"/>
                <a:cs typeface="Arial"/>
                <a:sym typeface="Arial"/>
              </a:rPr>
              <a:t> 2    </a:t>
            </a:r>
            <a:r>
              <a:rPr b="1" i="1" lang="zxx" sz="2000" strike="noStrike">
                <a:latin typeface="Arial"/>
                <a:ea typeface="Arial"/>
                <a:cs typeface="Arial"/>
                <a:sym typeface="Arial"/>
              </a:rPr>
              <a:t>u</a:t>
            </a:r>
            <a:r>
              <a:rPr b="1" baseline="-25000" i="1" lang="zxx" sz="2000" strike="noStrike">
                <a:latin typeface="Arial"/>
                <a:ea typeface="Arial"/>
                <a:cs typeface="Arial"/>
                <a:sym typeface="Arial"/>
              </a:rPr>
              <a:t>2</a:t>
            </a:r>
            <a:r>
              <a:rPr b="1" i="1" lang="zxx" sz="2000" strike="noStrike">
                <a:latin typeface="Arial"/>
                <a:ea typeface="Arial"/>
                <a:cs typeface="Arial"/>
                <a:sym typeface="Arial"/>
              </a:rPr>
              <a:t>(</a:t>
            </a:r>
            <a:r>
              <a:rPr b="1" i="1" lang="zxx" sz="2200" strike="noStrike">
                <a:solidFill>
                  <a:srgbClr val="FF3333"/>
                </a:solidFill>
                <a:latin typeface="Arial"/>
                <a:ea typeface="Arial"/>
                <a:cs typeface="Arial"/>
                <a:sym typeface="Arial"/>
              </a:rPr>
              <a:t>z</a:t>
            </a:r>
            <a:r>
              <a:rPr b="1" baseline="-25000" i="1" lang="zxx" sz="2200" strike="noStrike">
                <a:solidFill>
                  <a:srgbClr val="FF3333"/>
                </a:solidFill>
                <a:latin typeface="Arial"/>
                <a:ea typeface="Arial"/>
                <a:cs typeface="Arial"/>
                <a:sym typeface="Arial"/>
              </a:rPr>
              <a:t>2</a:t>
            </a:r>
            <a:r>
              <a:rPr b="1" i="1" lang="zxx" sz="2000" strike="noStrike">
                <a:latin typeface="Arial"/>
                <a:ea typeface="Arial"/>
                <a:cs typeface="Arial"/>
                <a:sym typeface="Arial"/>
              </a:rPr>
              <a:t>) =</a:t>
            </a:r>
            <a:r>
              <a:rPr b="1" i="1" lang="zxx" sz="2200" strike="noStrike">
                <a:latin typeface="Arial"/>
                <a:ea typeface="Arial"/>
                <a:cs typeface="Arial"/>
                <a:sym typeface="Arial"/>
              </a:rPr>
              <a:t> 0</a:t>
            </a:r>
            <a:endParaRPr b="0" sz="2200" strike="noStrike">
              <a:latin typeface="Arial"/>
              <a:ea typeface="Arial"/>
              <a:cs typeface="Arial"/>
              <a:sym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sp>
        <p:nvSpPr>
          <p:cNvPr id="826" name="Google Shape;826;p9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Imperfect Information Games</a:t>
            </a:r>
            <a:endParaRPr b="0" sz="4400" strike="noStrike">
              <a:latin typeface="Arial"/>
              <a:ea typeface="Arial"/>
              <a:cs typeface="Arial"/>
              <a:sym typeface="Arial"/>
            </a:endParaRPr>
          </a:p>
        </p:txBody>
      </p:sp>
      <p:sp>
        <p:nvSpPr>
          <p:cNvPr id="827" name="Google Shape;827;p97"/>
          <p:cNvSpPr txBox="1"/>
          <p:nvPr/>
        </p:nvSpPr>
        <p:spPr>
          <a:xfrm>
            <a:off x="504000" y="1769053"/>
            <a:ext cx="9071700" cy="5485800"/>
          </a:xfrm>
          <a:prstGeom prst="rect">
            <a:avLst/>
          </a:prstGeom>
          <a:noFill/>
          <a:ln>
            <a:noFill/>
          </a:ln>
        </p:spPr>
        <p:txBody>
          <a:bodyPr anchorCtr="0" anchor="t" bIns="0" lIns="0" spcFirstLastPara="1" rIns="0" wrap="square" tIns="0">
            <a:noAutofit/>
          </a:bodyPr>
          <a:lstStyle/>
          <a:p>
            <a:pPr indent="-317650" lvl="0" marL="432000" marR="0" rtl="0" algn="l">
              <a:spcBef>
                <a:spcPts val="0"/>
              </a:spcBef>
              <a:spcAft>
                <a:spcPts val="0"/>
              </a:spcAft>
              <a:buClr>
                <a:srgbClr val="000000"/>
              </a:buClr>
              <a:buSzPts val="1340"/>
              <a:buFont typeface="Noto Sans Symbols"/>
              <a:buChar char="●"/>
            </a:pPr>
            <a:r>
              <a:rPr b="0" lang="zxx" sz="3100" strike="noStrike">
                <a:latin typeface="Arial"/>
                <a:ea typeface="Arial"/>
                <a:cs typeface="Arial"/>
                <a:sym typeface="Arial"/>
              </a:rPr>
              <a:t>An </a:t>
            </a:r>
            <a:r>
              <a:rPr b="1" lang="zxx" sz="3100" strike="noStrike">
                <a:solidFill>
                  <a:srgbClr val="FF0000"/>
                </a:solidFill>
                <a:latin typeface="Arial"/>
                <a:ea typeface="Arial"/>
                <a:cs typeface="Arial"/>
                <a:sym typeface="Arial"/>
              </a:rPr>
              <a:t>imperfect-information game </a:t>
            </a:r>
            <a:r>
              <a:rPr b="0" lang="zxx" sz="3100" strike="noStrike">
                <a:latin typeface="Arial"/>
                <a:ea typeface="Arial"/>
                <a:cs typeface="Arial"/>
                <a:sym typeface="Arial"/>
              </a:rPr>
              <a:t>(in extensive form) is a tuple </a:t>
            </a:r>
            <a:r>
              <a:rPr b="1" i="1" lang="zxx" sz="3100" strike="noStrike">
                <a:latin typeface="Arial"/>
                <a:ea typeface="Arial"/>
                <a:cs typeface="Arial"/>
                <a:sym typeface="Arial"/>
              </a:rPr>
              <a:t>(N, A, H, Z, χ, ρ, σ, u, I)</a:t>
            </a:r>
            <a:r>
              <a:rPr b="0" lang="zxx" sz="3100" strike="noStrike">
                <a:latin typeface="Arial"/>
                <a:ea typeface="Arial"/>
                <a:cs typeface="Arial"/>
                <a:sym typeface="Arial"/>
              </a:rPr>
              <a:t>, where:</a:t>
            </a:r>
            <a:endParaRPr b="0" sz="3100" strike="noStrike">
              <a:latin typeface="Arial"/>
              <a:ea typeface="Arial"/>
              <a:cs typeface="Arial"/>
              <a:sym typeface="Arial"/>
            </a:endParaRPr>
          </a:p>
          <a:p>
            <a:pPr indent="-317650" lvl="1" marL="864000" marR="0" rtl="0" algn="l">
              <a:spcBef>
                <a:spcPts val="1417"/>
              </a:spcBef>
              <a:spcAft>
                <a:spcPts val="0"/>
              </a:spcAft>
              <a:buClr>
                <a:srgbClr val="000000"/>
              </a:buClr>
              <a:buSzPts val="1160"/>
              <a:buFont typeface="Noto Sans Symbols"/>
              <a:buChar char="●"/>
            </a:pPr>
            <a:r>
              <a:rPr b="1" i="1" lang="zxx" sz="2700" u="none" cap="none" strike="noStrike">
                <a:latin typeface="Arial"/>
                <a:ea typeface="Arial"/>
                <a:cs typeface="Arial"/>
                <a:sym typeface="Arial"/>
              </a:rPr>
              <a:t>(N, A, H, Z, χ, ρ, σ, u) </a:t>
            </a:r>
            <a:r>
              <a:rPr b="0" i="0" lang="zxx" sz="2700" u="none" cap="none" strike="noStrike">
                <a:latin typeface="Arial"/>
                <a:ea typeface="Arial"/>
                <a:cs typeface="Arial"/>
                <a:sym typeface="Arial"/>
              </a:rPr>
              <a:t>is a perfect-information extensive-form game; and</a:t>
            </a:r>
            <a:endParaRPr b="0" i="0" sz="2700" u="none" cap="none" strike="noStrike">
              <a:latin typeface="Arial"/>
              <a:ea typeface="Arial"/>
              <a:cs typeface="Arial"/>
              <a:sym typeface="Arial"/>
            </a:endParaRPr>
          </a:p>
          <a:p>
            <a:pPr indent="-317649" lvl="1" marL="864000" marR="0" rtl="0" algn="l">
              <a:spcBef>
                <a:spcPts val="1134"/>
              </a:spcBef>
              <a:spcAft>
                <a:spcPts val="0"/>
              </a:spcAft>
              <a:buClr>
                <a:srgbClr val="000000"/>
              </a:buClr>
              <a:buSzPts val="1160"/>
              <a:buFont typeface="Noto Sans Symbols"/>
              <a:buChar char="●"/>
            </a:pPr>
            <a:r>
              <a:rPr b="1" i="1" lang="zxx" sz="2700" u="none" cap="none" strike="noStrike">
                <a:latin typeface="Arial"/>
                <a:ea typeface="Arial"/>
                <a:cs typeface="Arial"/>
                <a:sym typeface="Arial"/>
              </a:rPr>
              <a:t>I = (I</a:t>
            </a:r>
            <a:r>
              <a:rPr b="1" baseline="-25000" i="1" lang="zxx" sz="2700" u="none" cap="none" strike="noStrike">
                <a:latin typeface="Arial"/>
                <a:ea typeface="Arial"/>
                <a:cs typeface="Arial"/>
                <a:sym typeface="Arial"/>
              </a:rPr>
              <a:t>1</a:t>
            </a:r>
            <a:r>
              <a:rPr b="1" i="1" lang="zxx" sz="2700" u="none" cap="none" strike="noStrike">
                <a:latin typeface="Arial"/>
                <a:ea typeface="Arial"/>
                <a:cs typeface="Arial"/>
                <a:sym typeface="Arial"/>
              </a:rPr>
              <a:t>, . . . , I</a:t>
            </a:r>
            <a:r>
              <a:rPr b="1" baseline="-25000" i="1" lang="zxx" sz="2700" u="none" cap="none" strike="noStrike">
                <a:latin typeface="Arial"/>
                <a:ea typeface="Arial"/>
                <a:cs typeface="Arial"/>
                <a:sym typeface="Arial"/>
              </a:rPr>
              <a:t>n</a:t>
            </a:r>
            <a:r>
              <a:rPr b="1" i="1" lang="zxx" sz="2700" u="none" cap="none" strike="noStrike">
                <a:latin typeface="Arial"/>
                <a:ea typeface="Arial"/>
                <a:cs typeface="Arial"/>
                <a:sym typeface="Arial"/>
              </a:rPr>
              <a:t>)</a:t>
            </a:r>
            <a:r>
              <a:rPr b="0" i="0" lang="zxx" sz="2700" u="none" cap="none" strike="noStrike">
                <a:latin typeface="Arial"/>
                <a:ea typeface="Arial"/>
                <a:cs typeface="Arial"/>
                <a:sym typeface="Arial"/>
              </a:rPr>
              <a:t>, </a:t>
            </a:r>
            <a:endParaRPr b="0" i="0" sz="2700" u="none" cap="none" strike="noStrike">
              <a:latin typeface="Arial"/>
              <a:ea typeface="Arial"/>
              <a:cs typeface="Arial"/>
              <a:sym typeface="Arial"/>
            </a:endParaRPr>
          </a:p>
          <a:p>
            <a:pPr indent="0" lvl="0" marL="914400" marR="0" rtl="0" algn="l">
              <a:lnSpc>
                <a:spcPct val="115000"/>
              </a:lnSpc>
              <a:spcBef>
                <a:spcPts val="1134"/>
              </a:spcBef>
              <a:spcAft>
                <a:spcPts val="0"/>
              </a:spcAft>
              <a:buNone/>
            </a:pPr>
            <a:r>
              <a:rPr b="0" i="0" lang="zxx" sz="2700" u="none" cap="none" strike="noStrike">
                <a:latin typeface="Arial"/>
                <a:ea typeface="Arial"/>
                <a:cs typeface="Arial"/>
                <a:sym typeface="Arial"/>
              </a:rPr>
              <a:t>where </a:t>
            </a:r>
            <a:r>
              <a:rPr b="1" i="1" lang="zxx" sz="2700" u="none" cap="none" strike="noStrike">
                <a:latin typeface="Arial"/>
                <a:ea typeface="Arial"/>
                <a:cs typeface="Arial"/>
                <a:sym typeface="Arial"/>
              </a:rPr>
              <a:t>I</a:t>
            </a:r>
            <a:r>
              <a:rPr b="1" baseline="-25000" i="1" lang="zxx" sz="2700" u="none" cap="none" strike="noStrike">
                <a:latin typeface="Arial"/>
                <a:ea typeface="Arial"/>
                <a:cs typeface="Arial"/>
                <a:sym typeface="Arial"/>
              </a:rPr>
              <a:t>i</a:t>
            </a:r>
            <a:r>
              <a:rPr b="1" i="1" lang="zxx" sz="2700" u="none" cap="none" strike="noStrike">
                <a:latin typeface="Arial"/>
                <a:ea typeface="Arial"/>
                <a:cs typeface="Arial"/>
                <a:sym typeface="Arial"/>
              </a:rPr>
              <a:t> = (I</a:t>
            </a:r>
            <a:r>
              <a:rPr b="1" baseline="-25000" i="1" lang="zxx" sz="2700" u="none" cap="none" strike="noStrike">
                <a:latin typeface="Arial"/>
                <a:ea typeface="Arial"/>
                <a:cs typeface="Arial"/>
                <a:sym typeface="Arial"/>
              </a:rPr>
              <a:t>i,1</a:t>
            </a:r>
            <a:r>
              <a:rPr b="1" i="1" lang="zxx" sz="2700" u="none" cap="none" strike="noStrike">
                <a:latin typeface="Arial"/>
                <a:ea typeface="Arial"/>
                <a:cs typeface="Arial"/>
                <a:sym typeface="Arial"/>
              </a:rPr>
              <a:t>, . . . , I</a:t>
            </a:r>
            <a:r>
              <a:rPr b="1" baseline="-25000" i="1" lang="zxx" sz="2700" u="none" cap="none" strike="noStrike">
                <a:latin typeface="Arial"/>
                <a:ea typeface="Arial"/>
                <a:cs typeface="Arial"/>
                <a:sym typeface="Arial"/>
              </a:rPr>
              <a:t>i,ki </a:t>
            </a:r>
            <a:r>
              <a:rPr b="1" i="1" lang="zxx" sz="2700" u="none" cap="none" strike="noStrike">
                <a:latin typeface="Arial"/>
                <a:ea typeface="Arial"/>
                <a:cs typeface="Arial"/>
                <a:sym typeface="Arial"/>
              </a:rPr>
              <a:t>)</a:t>
            </a:r>
            <a:r>
              <a:rPr b="0" i="0" lang="zxx" sz="2700" u="none" cap="none" strike="noStrike">
                <a:latin typeface="Arial"/>
                <a:ea typeface="Arial"/>
                <a:cs typeface="Arial"/>
                <a:sym typeface="Arial"/>
              </a:rPr>
              <a:t> is a set of equivalence classes on (i.e., a partition of) </a:t>
            </a:r>
            <a:r>
              <a:rPr b="1" i="1" lang="zxx" sz="2700" u="none" cap="none" strike="noStrike">
                <a:latin typeface="Arial"/>
                <a:ea typeface="Arial"/>
                <a:cs typeface="Arial"/>
                <a:sym typeface="Arial"/>
              </a:rPr>
              <a:t>{h ∈ H : ρ(h) = i}</a:t>
            </a:r>
            <a:endParaRPr sz="2700"/>
          </a:p>
          <a:p>
            <a:pPr indent="0" lvl="0" marL="914400" marR="0" rtl="0" algn="l">
              <a:lnSpc>
                <a:spcPct val="115000"/>
              </a:lnSpc>
              <a:spcBef>
                <a:spcPts val="1134"/>
              </a:spcBef>
              <a:spcAft>
                <a:spcPts val="0"/>
              </a:spcAft>
              <a:buNone/>
            </a:pPr>
            <a:r>
              <a:rPr b="0" i="0" lang="zxx" sz="2700" u="none" cap="none" strike="noStrike">
                <a:latin typeface="Arial"/>
                <a:ea typeface="Arial"/>
                <a:cs typeface="Arial"/>
                <a:sym typeface="Arial"/>
              </a:rPr>
              <a:t>with the property that </a:t>
            </a:r>
            <a:r>
              <a:rPr b="1" i="1" lang="zxx" sz="2700" u="none" cap="none" strike="noStrike">
                <a:latin typeface="Arial"/>
                <a:ea typeface="Arial"/>
                <a:cs typeface="Arial"/>
                <a:sym typeface="Arial"/>
              </a:rPr>
              <a:t>χ(h) = χ(h′)</a:t>
            </a:r>
            <a:r>
              <a:rPr b="0" i="0" lang="zxx" sz="2700" u="none" cap="none" strike="noStrike">
                <a:latin typeface="Arial"/>
                <a:ea typeface="Arial"/>
                <a:cs typeface="Arial"/>
                <a:sym typeface="Arial"/>
              </a:rPr>
              <a:t> and </a:t>
            </a:r>
            <a:r>
              <a:rPr b="1" i="1" lang="zxx" sz="2700" u="none" cap="none" strike="noStrike">
                <a:latin typeface="Arial"/>
                <a:ea typeface="Arial"/>
                <a:cs typeface="Arial"/>
                <a:sym typeface="Arial"/>
              </a:rPr>
              <a:t>ρ(h) = ρ(h′)</a:t>
            </a:r>
            <a:r>
              <a:rPr b="0" i="0" lang="zxx" sz="2700" u="none" cap="none" strike="noStrike">
                <a:latin typeface="Arial"/>
                <a:ea typeface="Arial"/>
                <a:cs typeface="Arial"/>
                <a:sym typeface="Arial"/>
              </a:rPr>
              <a:t> whenever there exists a </a:t>
            </a:r>
            <a:r>
              <a:rPr b="1" i="1" lang="zxx" sz="2700" u="none" cap="none" strike="noStrike">
                <a:latin typeface="Arial"/>
                <a:ea typeface="Arial"/>
                <a:cs typeface="Arial"/>
                <a:sym typeface="Arial"/>
              </a:rPr>
              <a:t>j</a:t>
            </a:r>
            <a:r>
              <a:rPr b="0" i="0" lang="zxx" sz="2700" u="none" cap="none" strike="noStrike">
                <a:latin typeface="Arial"/>
                <a:ea typeface="Arial"/>
                <a:cs typeface="Arial"/>
                <a:sym typeface="Arial"/>
              </a:rPr>
              <a:t> for which </a:t>
            </a:r>
            <a:r>
              <a:rPr b="1" i="1" lang="zxx" sz="2700" u="none" cap="none" strike="noStrike">
                <a:latin typeface="Arial"/>
                <a:ea typeface="Arial"/>
                <a:cs typeface="Arial"/>
                <a:sym typeface="Arial"/>
              </a:rPr>
              <a:t>h ∈ I</a:t>
            </a:r>
            <a:r>
              <a:rPr b="1" baseline="-25000" i="1" lang="zxx" sz="2700" u="none" cap="none" strike="noStrike">
                <a:latin typeface="Arial"/>
                <a:ea typeface="Arial"/>
                <a:cs typeface="Arial"/>
                <a:sym typeface="Arial"/>
              </a:rPr>
              <a:t>i,j</a:t>
            </a:r>
            <a:r>
              <a:rPr b="0" i="0" lang="zxx" sz="2700" u="none" cap="none" strike="noStrike">
                <a:latin typeface="Arial"/>
                <a:ea typeface="Arial"/>
                <a:cs typeface="Arial"/>
                <a:sym typeface="Arial"/>
              </a:rPr>
              <a:t> and </a:t>
            </a:r>
            <a:r>
              <a:rPr b="1" i="1" lang="zxx" sz="2700" u="none" cap="none" strike="noStrike">
                <a:latin typeface="Arial"/>
                <a:ea typeface="Arial"/>
                <a:cs typeface="Arial"/>
                <a:sym typeface="Arial"/>
              </a:rPr>
              <a:t>h′ ∈ I</a:t>
            </a:r>
            <a:r>
              <a:rPr b="1" baseline="-25000" i="1" lang="zxx" sz="2700" u="none" cap="none" strike="noStrike">
                <a:latin typeface="Arial"/>
                <a:ea typeface="Arial"/>
                <a:cs typeface="Arial"/>
                <a:sym typeface="Arial"/>
              </a:rPr>
              <a:t>i,j</a:t>
            </a:r>
            <a:endParaRPr b="0" i="0" sz="27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27">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1" name="Shape 831"/>
        <p:cNvGrpSpPr/>
        <p:nvPr/>
      </p:nvGrpSpPr>
      <p:grpSpPr>
        <a:xfrm>
          <a:off x="0" y="0"/>
          <a:ext cx="0" cy="0"/>
          <a:chOff x="0" y="0"/>
          <a:chExt cx="0" cy="0"/>
        </a:xfrm>
      </p:grpSpPr>
      <p:sp>
        <p:nvSpPr>
          <p:cNvPr id="832" name="Google Shape;832;p9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Imperfect Information Games</a:t>
            </a:r>
            <a:endParaRPr b="0" sz="4400" strike="noStrike">
              <a:latin typeface="Arial"/>
              <a:ea typeface="Arial"/>
              <a:cs typeface="Arial"/>
              <a:sym typeface="Arial"/>
            </a:endParaRPr>
          </a:p>
        </p:txBody>
      </p:sp>
      <p:pic>
        <p:nvPicPr>
          <p:cNvPr id="833" name="Google Shape;833;p98"/>
          <p:cNvPicPr preferRelativeResize="0"/>
          <p:nvPr/>
        </p:nvPicPr>
        <p:blipFill rotWithShape="1">
          <a:blip r:embed="rId3">
            <a:alphaModFix/>
          </a:blip>
          <a:srcRect b="0" l="0" r="0" t="0"/>
          <a:stretch/>
        </p:blipFill>
        <p:spPr>
          <a:xfrm>
            <a:off x="912240" y="2196000"/>
            <a:ext cx="7727760" cy="5121000"/>
          </a:xfrm>
          <a:prstGeom prst="rect">
            <a:avLst/>
          </a:prstGeom>
          <a:noFill/>
          <a:ln>
            <a:noFill/>
          </a:ln>
        </p:spPr>
      </p:pic>
      <p:sp>
        <p:nvSpPr>
          <p:cNvPr id="834" name="Google Shape;834;p98"/>
          <p:cNvSpPr txBox="1"/>
          <p:nvPr/>
        </p:nvSpPr>
        <p:spPr>
          <a:xfrm>
            <a:off x="3492000" y="5220000"/>
            <a:ext cx="2160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FF3333"/>
                </a:solidFill>
                <a:latin typeface="Arial"/>
                <a:ea typeface="Arial"/>
                <a:cs typeface="Arial"/>
                <a:sym typeface="Arial"/>
              </a:rPr>
              <a:t>I</a:t>
            </a:r>
            <a:r>
              <a:rPr b="1" baseline="-25000" i="1" lang="zxx" sz="2000" strike="noStrike">
                <a:solidFill>
                  <a:srgbClr val="FF3333"/>
                </a:solidFill>
                <a:latin typeface="Arial"/>
                <a:ea typeface="Arial"/>
                <a:cs typeface="Arial"/>
                <a:sym typeface="Arial"/>
              </a:rPr>
              <a:t>1,2</a:t>
            </a:r>
            <a:r>
              <a:rPr b="1" i="1" lang="zxx" sz="2000" strike="noStrike">
                <a:latin typeface="Arial"/>
                <a:ea typeface="Arial"/>
                <a:cs typeface="Arial"/>
                <a:sym typeface="Arial"/>
              </a:rPr>
              <a:t> = {</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3</a:t>
            </a:r>
            <a:r>
              <a:rPr b="1" i="1" lang="zxx" sz="2000" strike="noStrike">
                <a:latin typeface="Arial"/>
                <a:ea typeface="Arial"/>
                <a:cs typeface="Arial"/>
                <a:sym typeface="Arial"/>
              </a:rPr>
              <a:t>, </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4</a:t>
            </a:r>
            <a:r>
              <a:rPr b="1" i="1" lang="zxx" sz="2000" strike="noStrike">
                <a:latin typeface="Arial"/>
                <a:ea typeface="Arial"/>
                <a:cs typeface="Arial"/>
                <a:sym typeface="Arial"/>
              </a:rPr>
              <a:t>}</a:t>
            </a:r>
            <a:endParaRPr b="0" sz="2000" strike="noStrike">
              <a:latin typeface="Arial"/>
              <a:ea typeface="Arial"/>
              <a:cs typeface="Arial"/>
              <a:sym typeface="Arial"/>
            </a:endParaRPr>
          </a:p>
        </p:txBody>
      </p:sp>
      <p:sp>
        <p:nvSpPr>
          <p:cNvPr id="835" name="Google Shape;835;p98"/>
          <p:cNvSpPr txBox="1"/>
          <p:nvPr/>
        </p:nvSpPr>
        <p:spPr>
          <a:xfrm>
            <a:off x="2232000" y="53208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3</a:t>
            </a:r>
            <a:endParaRPr b="0" sz="2000" strike="noStrike">
              <a:latin typeface="Arial"/>
              <a:ea typeface="Arial"/>
              <a:cs typeface="Arial"/>
              <a:sym typeface="Arial"/>
            </a:endParaRPr>
          </a:p>
        </p:txBody>
      </p:sp>
      <p:sp>
        <p:nvSpPr>
          <p:cNvPr id="836" name="Google Shape;836;p98"/>
          <p:cNvSpPr txBox="1"/>
          <p:nvPr/>
        </p:nvSpPr>
        <p:spPr>
          <a:xfrm>
            <a:off x="6156000" y="5328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4</a:t>
            </a:r>
            <a:endParaRPr b="0" sz="2000" strike="noStrike">
              <a:latin typeface="Arial"/>
              <a:ea typeface="Arial"/>
              <a:cs typeface="Arial"/>
              <a:sym typeface="Arial"/>
            </a:endParaRPr>
          </a:p>
        </p:txBody>
      </p:sp>
      <p:sp>
        <p:nvSpPr>
          <p:cNvPr id="837" name="Google Shape;837;p98"/>
          <p:cNvSpPr/>
          <p:nvPr/>
        </p:nvSpPr>
        <p:spPr>
          <a:xfrm>
            <a:off x="936000" y="4500000"/>
            <a:ext cx="6480000" cy="1440000"/>
          </a:xfrm>
          <a:prstGeom prst="ellipse">
            <a:avLst/>
          </a:prstGeom>
          <a:noFill/>
          <a:ln cap="flat" cmpd="sng" w="18350">
            <a:solidFill>
              <a:srgbClr val="FF0000"/>
            </a:solidFill>
            <a:prstDash val="dashDot"/>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8" name="Google Shape;838;p98"/>
          <p:cNvSpPr txBox="1"/>
          <p:nvPr/>
        </p:nvSpPr>
        <p:spPr>
          <a:xfrm>
            <a:off x="504360" y="1769040"/>
            <a:ext cx="9071640" cy="93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1" i="1" lang="zxx" sz="2600" strike="noStrike">
                <a:latin typeface="Arial"/>
                <a:ea typeface="Arial"/>
                <a:cs typeface="Arial"/>
                <a:sym typeface="Arial"/>
              </a:rPr>
              <a:t>χ(h) = χ(h′)</a:t>
            </a:r>
            <a:r>
              <a:rPr b="0" lang="zxx" sz="2600" strike="noStrike">
                <a:latin typeface="Arial"/>
                <a:ea typeface="Arial"/>
                <a:cs typeface="Arial"/>
                <a:sym typeface="Arial"/>
              </a:rPr>
              <a:t> and </a:t>
            </a:r>
            <a:r>
              <a:rPr b="1" i="1" lang="zxx" sz="2600" strike="noStrike">
                <a:latin typeface="Arial"/>
                <a:ea typeface="Arial"/>
                <a:cs typeface="Arial"/>
                <a:sym typeface="Arial"/>
              </a:rPr>
              <a:t>ρ(h) = ρ(h′)</a:t>
            </a:r>
            <a:r>
              <a:rPr b="0" lang="zxx" sz="2600" strike="noStrike">
                <a:latin typeface="Arial"/>
                <a:ea typeface="Arial"/>
                <a:cs typeface="Arial"/>
                <a:sym typeface="Arial"/>
              </a:rPr>
              <a:t> whenever there exists a </a:t>
            </a:r>
            <a:r>
              <a:rPr b="1" i="1" lang="zxx" sz="2600" strike="noStrike">
                <a:latin typeface="Arial"/>
                <a:ea typeface="Arial"/>
                <a:cs typeface="Arial"/>
                <a:sym typeface="Arial"/>
              </a:rPr>
              <a:t>j</a:t>
            </a:r>
            <a:r>
              <a:rPr b="0" lang="zxx" sz="2600" strike="noStrike">
                <a:latin typeface="Arial"/>
                <a:ea typeface="Arial"/>
                <a:cs typeface="Arial"/>
                <a:sym typeface="Arial"/>
              </a:rPr>
              <a:t> for which </a:t>
            </a:r>
            <a:r>
              <a:rPr b="1" i="1" lang="zxx" sz="2600" strike="noStrike">
                <a:latin typeface="Arial"/>
                <a:ea typeface="Arial"/>
                <a:cs typeface="Arial"/>
                <a:sym typeface="Arial"/>
              </a:rPr>
              <a:t>h ∈ I</a:t>
            </a:r>
            <a:r>
              <a:rPr b="1" baseline="-25000" i="1" lang="zxx" sz="2600" strike="noStrike">
                <a:latin typeface="Arial"/>
                <a:ea typeface="Arial"/>
                <a:cs typeface="Arial"/>
                <a:sym typeface="Arial"/>
              </a:rPr>
              <a:t>i,j</a:t>
            </a:r>
            <a:r>
              <a:rPr b="0" lang="zxx" sz="2600" strike="noStrike">
                <a:latin typeface="Arial"/>
                <a:ea typeface="Arial"/>
                <a:cs typeface="Arial"/>
                <a:sym typeface="Arial"/>
              </a:rPr>
              <a:t> and </a:t>
            </a:r>
            <a:r>
              <a:rPr b="1" i="1" lang="zxx" sz="2600" strike="noStrike">
                <a:latin typeface="Arial"/>
                <a:ea typeface="Arial"/>
                <a:cs typeface="Arial"/>
                <a:sym typeface="Arial"/>
              </a:rPr>
              <a:t>h′ ∈ I</a:t>
            </a:r>
            <a:r>
              <a:rPr b="1" baseline="-25000" i="1" lang="zxx" sz="2600" strike="noStrike">
                <a:latin typeface="Arial"/>
                <a:ea typeface="Arial"/>
                <a:cs typeface="Arial"/>
                <a:sym typeface="Arial"/>
              </a:rPr>
              <a:t>i,j</a:t>
            </a:r>
            <a:endParaRPr b="0" sz="2600" strike="noStrike">
              <a:latin typeface="Arial"/>
              <a:ea typeface="Arial"/>
              <a:cs typeface="Arial"/>
              <a:sym typeface="Arial"/>
            </a:endParaRPr>
          </a:p>
        </p:txBody>
      </p:sp>
      <p:sp>
        <p:nvSpPr>
          <p:cNvPr id="839" name="Google Shape;839;p98"/>
          <p:cNvSpPr txBox="1"/>
          <p:nvPr/>
        </p:nvSpPr>
        <p:spPr>
          <a:xfrm>
            <a:off x="7740000" y="5040000"/>
            <a:ext cx="1620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000000"/>
                </a:solidFill>
                <a:latin typeface="Arial"/>
                <a:ea typeface="Arial"/>
                <a:cs typeface="Arial"/>
                <a:sym typeface="Arial"/>
              </a:rPr>
              <a:t>χ(</a:t>
            </a:r>
            <a:r>
              <a:rPr b="1" i="1" lang="zxx" sz="2000" strike="noStrike">
                <a:solidFill>
                  <a:srgbClr val="FF3333"/>
                </a:solidFill>
                <a:latin typeface="Arial"/>
                <a:ea typeface="Arial"/>
                <a:cs typeface="Arial"/>
                <a:sym typeface="Arial"/>
              </a:rPr>
              <a:t>I</a:t>
            </a:r>
            <a:r>
              <a:rPr b="1" baseline="-25000" i="1" lang="zxx" sz="2000" strike="noStrike">
                <a:solidFill>
                  <a:srgbClr val="FF3333"/>
                </a:solidFill>
                <a:latin typeface="Arial"/>
                <a:ea typeface="Arial"/>
                <a:cs typeface="Arial"/>
                <a:sym typeface="Arial"/>
              </a:rPr>
              <a:t>1,2</a:t>
            </a:r>
            <a:r>
              <a:rPr b="1" i="1" lang="zxx" sz="2000" strike="noStrike">
                <a:latin typeface="Arial"/>
                <a:ea typeface="Arial"/>
                <a:cs typeface="Arial"/>
                <a:sym typeface="Arial"/>
              </a:rPr>
              <a:t>)= {l, r}</a:t>
            </a:r>
            <a:endParaRPr b="0" sz="2000" strike="noStrike">
              <a:latin typeface="Arial"/>
              <a:ea typeface="Arial"/>
              <a:cs typeface="Arial"/>
              <a:sym typeface="Arial"/>
            </a:endParaRPr>
          </a:p>
        </p:txBody>
      </p:sp>
      <p:sp>
        <p:nvSpPr>
          <p:cNvPr id="840" name="Google Shape;840;p98"/>
          <p:cNvSpPr txBox="1"/>
          <p:nvPr/>
        </p:nvSpPr>
        <p:spPr>
          <a:xfrm>
            <a:off x="5832000" y="2160000"/>
            <a:ext cx="468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1</a:t>
            </a:r>
            <a:endParaRPr b="0" sz="2000" strike="noStrike">
              <a:latin typeface="Arial"/>
              <a:ea typeface="Arial"/>
              <a:cs typeface="Arial"/>
              <a:sym typeface="Arial"/>
            </a:endParaRPr>
          </a:p>
        </p:txBody>
      </p:sp>
      <p:sp>
        <p:nvSpPr>
          <p:cNvPr id="841" name="Google Shape;841;p98"/>
          <p:cNvSpPr txBox="1"/>
          <p:nvPr/>
        </p:nvSpPr>
        <p:spPr>
          <a:xfrm>
            <a:off x="6660000" y="2260800"/>
            <a:ext cx="2160000" cy="439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000" strike="noStrike">
                <a:solidFill>
                  <a:srgbClr val="FF3333"/>
                </a:solidFill>
                <a:latin typeface="Arial"/>
                <a:ea typeface="Arial"/>
                <a:cs typeface="Arial"/>
                <a:sym typeface="Arial"/>
              </a:rPr>
              <a:t>I</a:t>
            </a:r>
            <a:r>
              <a:rPr b="1" baseline="-25000" i="1" lang="zxx" sz="2000" strike="noStrike">
                <a:solidFill>
                  <a:srgbClr val="FF3333"/>
                </a:solidFill>
                <a:latin typeface="Arial"/>
                <a:ea typeface="Arial"/>
                <a:cs typeface="Arial"/>
                <a:sym typeface="Arial"/>
              </a:rPr>
              <a:t>1,1</a:t>
            </a:r>
            <a:r>
              <a:rPr b="1" i="1" lang="zxx" sz="2000" strike="noStrike">
                <a:latin typeface="Arial"/>
                <a:ea typeface="Arial"/>
                <a:cs typeface="Arial"/>
                <a:sym typeface="Arial"/>
              </a:rPr>
              <a:t> = {</a:t>
            </a:r>
            <a:r>
              <a:rPr b="1" i="1" lang="zxx" sz="2000" strike="noStrike">
                <a:solidFill>
                  <a:srgbClr val="3399FF"/>
                </a:solidFill>
                <a:latin typeface="Arial"/>
                <a:ea typeface="Arial"/>
                <a:cs typeface="Arial"/>
                <a:sym typeface="Arial"/>
              </a:rPr>
              <a:t>h</a:t>
            </a:r>
            <a:r>
              <a:rPr b="1" baseline="-25000" i="1" lang="zxx" sz="2000" strike="noStrike">
                <a:solidFill>
                  <a:srgbClr val="3399FF"/>
                </a:solidFill>
                <a:latin typeface="Arial"/>
                <a:ea typeface="Arial"/>
                <a:cs typeface="Arial"/>
                <a:sym typeface="Arial"/>
              </a:rPr>
              <a:t>1</a:t>
            </a:r>
            <a:r>
              <a:rPr b="1" i="1" lang="zxx" sz="2000" strike="noStrike">
                <a:latin typeface="Arial"/>
                <a:ea typeface="Arial"/>
                <a:cs typeface="Arial"/>
                <a:sym typeface="Arial"/>
              </a:rPr>
              <a:t>}</a:t>
            </a:r>
            <a:endParaRPr b="0" sz="2000" strike="noStrike">
              <a:latin typeface="Arial"/>
              <a:ea typeface="Arial"/>
              <a:cs typeface="Arial"/>
              <a:sym typeface="Arial"/>
            </a:endParaRPr>
          </a:p>
        </p:txBody>
      </p:sp>
      <p:cxnSp>
        <p:nvCxnSpPr>
          <p:cNvPr id="842" name="Google Shape;842;p98"/>
          <p:cNvCxnSpPr/>
          <p:nvPr/>
        </p:nvCxnSpPr>
        <p:spPr>
          <a:xfrm>
            <a:off x="2520000" y="5184000"/>
            <a:ext cx="3780000" cy="0"/>
          </a:xfrm>
          <a:prstGeom prst="straightConnector1">
            <a:avLst/>
          </a:prstGeom>
          <a:noFill/>
          <a:ln cap="flat" cmpd="sng" w="29150">
            <a:solidFill>
              <a:srgbClr val="000000"/>
            </a:solidFill>
            <a:prstDash val="dashDot"/>
            <a:round/>
            <a:headEnd len="sm" w="sm" type="none"/>
            <a:tailEnd len="sm" w="sm"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3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9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848" name="Google Shape;848;p99"/>
          <p:cNvSpPr txBox="1"/>
          <p:nvPr/>
        </p:nvSpPr>
        <p:spPr>
          <a:xfrm>
            <a:off x="504000" y="1769044"/>
            <a:ext cx="9071700" cy="2317500"/>
          </a:xfrm>
          <a:prstGeom prst="rect">
            <a:avLst/>
          </a:prstGeom>
          <a:noFill/>
          <a:ln>
            <a:noFill/>
          </a:ln>
        </p:spPr>
        <p:txBody>
          <a:bodyPr anchorCtr="0" anchor="t" bIns="0" lIns="0" spcFirstLastPara="1" rIns="0" wrap="square" tIns="0">
            <a:noAutofit/>
          </a:bodyPr>
          <a:lstStyle/>
          <a:p>
            <a:pPr indent="-317650" lvl="0" marL="432000" marR="0" rtl="0" algn="l">
              <a:spcBef>
                <a:spcPts val="0"/>
              </a:spcBef>
              <a:spcAft>
                <a:spcPts val="0"/>
              </a:spcAft>
              <a:buClr>
                <a:srgbClr val="000000"/>
              </a:buClr>
              <a:buSzPts val="1340"/>
              <a:buFont typeface="Noto Sans Symbols"/>
              <a:buChar char="●"/>
            </a:pPr>
            <a:r>
              <a:rPr b="0" lang="zxx" sz="3100" strike="noStrike">
                <a:latin typeface="Arial"/>
                <a:ea typeface="Arial"/>
                <a:cs typeface="Arial"/>
                <a:sym typeface="Arial"/>
              </a:rPr>
              <a:t>Let </a:t>
            </a:r>
            <a:r>
              <a:rPr b="1" i="1" lang="zxx" sz="3100" strike="noStrike">
                <a:latin typeface="Arial"/>
                <a:ea typeface="Arial"/>
                <a:cs typeface="Arial"/>
                <a:sym typeface="Arial"/>
              </a:rPr>
              <a:t>G = (N, A, H, Z, χ, ρ, σ, u, I)</a:t>
            </a:r>
            <a:r>
              <a:rPr b="0" lang="zxx" sz="3100" strike="noStrike">
                <a:latin typeface="Arial"/>
                <a:ea typeface="Arial"/>
                <a:cs typeface="Arial"/>
                <a:sym typeface="Arial"/>
              </a:rPr>
              <a:t> be an imperfect-information extensive-form game</a:t>
            </a:r>
            <a:endParaRPr b="0" sz="3100" strike="noStrike">
              <a:latin typeface="Arial"/>
              <a:ea typeface="Arial"/>
              <a:cs typeface="Arial"/>
              <a:sym typeface="Arial"/>
            </a:endParaRPr>
          </a:p>
          <a:p>
            <a:pPr indent="-317650" lvl="0" marL="432000" marR="0" rtl="0" algn="l">
              <a:spcBef>
                <a:spcPts val="1417"/>
              </a:spcBef>
              <a:spcAft>
                <a:spcPts val="0"/>
              </a:spcAft>
              <a:buClr>
                <a:srgbClr val="000000"/>
              </a:buClr>
              <a:buSzPts val="1340"/>
              <a:buFont typeface="Noto Sans Symbols"/>
              <a:buChar char="●"/>
            </a:pPr>
            <a:r>
              <a:rPr b="0" lang="zxx" sz="3100" strike="noStrike">
                <a:latin typeface="Arial"/>
                <a:ea typeface="Arial"/>
                <a:cs typeface="Arial"/>
                <a:sym typeface="Arial"/>
              </a:rPr>
              <a:t>Then the </a:t>
            </a:r>
            <a:r>
              <a:rPr b="1" lang="zxx" sz="3100" strike="noStrike">
                <a:solidFill>
                  <a:srgbClr val="FF0000"/>
                </a:solidFill>
                <a:latin typeface="Arial"/>
                <a:ea typeface="Arial"/>
                <a:cs typeface="Arial"/>
                <a:sym typeface="Arial"/>
              </a:rPr>
              <a:t>pure strategies</a:t>
            </a:r>
            <a:r>
              <a:rPr b="0" lang="zxx" sz="3100" strike="noStrike">
                <a:latin typeface="Arial"/>
                <a:ea typeface="Arial"/>
                <a:cs typeface="Arial"/>
                <a:sym typeface="Arial"/>
              </a:rPr>
              <a:t> of player </a:t>
            </a:r>
            <a:r>
              <a:rPr b="1" i="1" lang="zxx" sz="3100" strike="noStrike">
                <a:latin typeface="Arial"/>
                <a:ea typeface="Arial"/>
                <a:cs typeface="Arial"/>
                <a:sym typeface="Arial"/>
              </a:rPr>
              <a:t>i</a:t>
            </a:r>
            <a:r>
              <a:rPr b="0" lang="zxx" sz="3100" strike="noStrike">
                <a:latin typeface="Arial"/>
                <a:ea typeface="Arial"/>
                <a:cs typeface="Arial"/>
                <a:sym typeface="Arial"/>
              </a:rPr>
              <a:t> consist of the Cartesian product</a:t>
            </a:r>
            <a:endParaRPr b="0" sz="31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849" name="Google Shape;849;p99"/>
          <p:cNvPicPr preferRelativeResize="0"/>
          <p:nvPr/>
        </p:nvPicPr>
        <p:blipFill rotWithShape="1">
          <a:blip r:embed="rId3">
            <a:alphaModFix/>
          </a:blip>
          <a:srcRect b="0" l="0" r="0" t="0"/>
          <a:stretch/>
        </p:blipFill>
        <p:spPr>
          <a:xfrm>
            <a:off x="2525760" y="4320000"/>
            <a:ext cx="4854240" cy="1124640"/>
          </a:xfrm>
          <a:prstGeom prst="rect">
            <a:avLst/>
          </a:prstGeom>
          <a:noFill/>
          <a:ln>
            <a:noFill/>
          </a:ln>
        </p:spPr>
      </p:pic>
      <p:sp>
        <p:nvSpPr>
          <p:cNvPr id="850" name="Google Shape;850;p99"/>
          <p:cNvSpPr txBox="1"/>
          <p:nvPr/>
        </p:nvSpPr>
        <p:spPr>
          <a:xfrm>
            <a:off x="417025" y="5678100"/>
            <a:ext cx="9340200" cy="1748100"/>
          </a:xfrm>
          <a:prstGeom prst="rect">
            <a:avLst/>
          </a:prstGeom>
          <a:noFill/>
          <a:ln>
            <a:noFill/>
          </a:ln>
        </p:spPr>
        <p:txBody>
          <a:bodyPr anchorCtr="0" anchor="t" bIns="0" lIns="0" spcFirstLastPara="1" rIns="0" wrap="square" tIns="0">
            <a:noAutofit/>
          </a:bodyPr>
          <a:lstStyle/>
          <a:p>
            <a:pPr indent="-317649" lvl="0" marL="431999" marR="0" rtl="0" algn="l">
              <a:spcBef>
                <a:spcPts val="1417"/>
              </a:spcBef>
              <a:spcAft>
                <a:spcPts val="0"/>
              </a:spcAft>
              <a:buClr>
                <a:srgbClr val="000000"/>
              </a:buClr>
              <a:buSzPts val="1340"/>
              <a:buFont typeface="Noto Sans Symbols"/>
              <a:buChar char="●"/>
            </a:pPr>
            <a:r>
              <a:rPr b="0" lang="zxx" sz="3100" strike="noStrike">
                <a:latin typeface="Arial"/>
                <a:ea typeface="Arial"/>
                <a:cs typeface="Arial"/>
                <a:sym typeface="Arial"/>
              </a:rPr>
              <a:t>Perfect-information games is a imperfect-information game that every equivalence class of each partition is a </a:t>
            </a:r>
            <a:r>
              <a:rPr b="1" lang="zxx" sz="3100" strike="noStrike">
                <a:solidFill>
                  <a:srgbClr val="FF0000"/>
                </a:solidFill>
                <a:latin typeface="Arial"/>
                <a:ea typeface="Arial"/>
                <a:cs typeface="Arial"/>
                <a:sym typeface="Arial"/>
              </a:rPr>
              <a:t>singleton</a:t>
            </a:r>
            <a:endParaRPr b="0" sz="3100" strike="noStrike">
              <a:latin typeface="Arial"/>
              <a:ea typeface="Arial"/>
              <a:cs typeface="Arial"/>
              <a:sym typeface="Arial"/>
            </a:endParaRPr>
          </a:p>
          <a:p>
            <a:pPr indent="-232559" lvl="0" marL="431999"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0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856" name="Google Shape;856;p10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Prisoner's Dilemma</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857" name="Google Shape;857;p100"/>
          <p:cNvPicPr preferRelativeResize="0"/>
          <p:nvPr/>
        </p:nvPicPr>
        <p:blipFill rotWithShape="1">
          <a:blip r:embed="rId3">
            <a:alphaModFix/>
          </a:blip>
          <a:srcRect b="0" l="0" r="0" t="0"/>
          <a:stretch/>
        </p:blipFill>
        <p:spPr>
          <a:xfrm>
            <a:off x="3888000" y="2340000"/>
            <a:ext cx="6186960" cy="3337920"/>
          </a:xfrm>
          <a:prstGeom prst="rect">
            <a:avLst/>
          </a:prstGeom>
          <a:noFill/>
          <a:ln>
            <a:noFill/>
          </a:ln>
        </p:spPr>
      </p:pic>
      <p:pic>
        <p:nvPicPr>
          <p:cNvPr id="858" name="Google Shape;858;p100"/>
          <p:cNvPicPr preferRelativeResize="0"/>
          <p:nvPr/>
        </p:nvPicPr>
        <p:blipFill rotWithShape="1">
          <a:blip r:embed="rId4">
            <a:alphaModFix/>
          </a:blip>
          <a:srcRect b="0" l="0" r="0" t="0"/>
          <a:stretch/>
        </p:blipFill>
        <p:spPr>
          <a:xfrm>
            <a:off x="77400" y="3384000"/>
            <a:ext cx="2694600" cy="1980000"/>
          </a:xfrm>
          <a:prstGeom prst="rect">
            <a:avLst/>
          </a:prstGeom>
          <a:noFill/>
          <a:ln>
            <a:noFill/>
          </a:ln>
        </p:spPr>
      </p:pic>
      <p:sp>
        <p:nvSpPr>
          <p:cNvPr id="859" name="Google Shape;859;p100"/>
          <p:cNvSpPr/>
          <p:nvPr/>
        </p:nvSpPr>
        <p:spPr>
          <a:xfrm>
            <a:off x="3240000" y="4140000"/>
            <a:ext cx="720000" cy="360000"/>
          </a:xfrm>
          <a:custGeom>
            <a:rect b="b" l="l" r="r" t="t"/>
            <a:pathLst>
              <a:path extrusionOk="0" h="1002" w="2002">
                <a:moveTo>
                  <a:pt x="0" y="250"/>
                </a:moveTo>
                <a:lnTo>
                  <a:pt x="1500" y="250"/>
                </a:lnTo>
                <a:lnTo>
                  <a:pt x="1500" y="0"/>
                </a:lnTo>
                <a:lnTo>
                  <a:pt x="2001" y="500"/>
                </a:lnTo>
                <a:lnTo>
                  <a:pt x="1500" y="1001"/>
                </a:lnTo>
                <a:lnTo>
                  <a:pt x="1500" y="750"/>
                </a:lnTo>
                <a:lnTo>
                  <a:pt x="0" y="750"/>
                </a:lnTo>
                <a:lnTo>
                  <a:pt x="0" y="250"/>
                </a:lnTo>
              </a:path>
            </a:pathLst>
          </a:custGeom>
          <a:solidFill>
            <a:srgbClr val="99CCFF"/>
          </a:solidFill>
          <a:ln cap="flat" cmpd="sng" w="9525">
            <a:solidFill>
              <a:srgbClr val="000000"/>
            </a:solidFill>
            <a:prstDash val="solid"/>
            <a:round/>
            <a:headEnd len="sm" w="sm" type="none"/>
            <a:tailEnd len="sm" w="sm" type="none"/>
          </a:ln>
        </p:spPr>
      </p:sp>
      <p:sp>
        <p:nvSpPr>
          <p:cNvPr id="860" name="Google Shape;860;p100"/>
          <p:cNvSpPr txBox="1"/>
          <p:nvPr/>
        </p:nvSpPr>
        <p:spPr>
          <a:xfrm>
            <a:off x="1260000" y="6300000"/>
            <a:ext cx="7920000" cy="8283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2600" strike="noStrike">
                <a:latin typeface="Arial"/>
                <a:ea typeface="Arial"/>
                <a:cs typeface="Arial"/>
                <a:sym typeface="Arial"/>
              </a:rPr>
              <a:t>Any normal-form game can be trivially transformed into an equivalent imperfect-information game</a:t>
            </a:r>
            <a:endParaRPr b="0" sz="2600" strike="noStrike">
              <a:latin typeface="Arial"/>
              <a:ea typeface="Arial"/>
              <a:cs typeface="Arial"/>
              <a:sym typeface="Arial"/>
            </a:endParaRPr>
          </a:p>
        </p:txBody>
      </p:sp>
      <p:sp>
        <p:nvSpPr>
          <p:cNvPr id="861" name="Google Shape;861;p100"/>
          <p:cNvSpPr/>
          <p:nvPr/>
        </p:nvSpPr>
        <p:spPr>
          <a:xfrm>
            <a:off x="5364000" y="3816000"/>
            <a:ext cx="3240360" cy="360"/>
          </a:xfrm>
          <a:custGeom>
            <a:rect b="b" l="l" r="r" t="t"/>
            <a:pathLst>
              <a:path extrusionOk="0" h="1" w="9001">
                <a:moveTo>
                  <a:pt x="0" y="0"/>
                </a:moveTo>
                <a:lnTo>
                  <a:pt x="9000" y="0"/>
                </a:lnTo>
              </a:path>
            </a:pathLst>
          </a:custGeom>
          <a:noFill/>
          <a:ln cap="flat" cmpd="sng" w="29150">
            <a:solidFill>
              <a:srgbClr val="000000"/>
            </a:solidFill>
            <a:prstDash val="dashDot"/>
            <a:round/>
            <a:headEnd len="sm" w="sm" type="none"/>
            <a:tailEnd len="sm" w="sm" type="non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86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10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867" name="Google Shape;867;p10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Let's think about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What player </a:t>
            </a:r>
            <a:r>
              <a:rPr b="1" i="1" lang="zxx" sz="2800" u="none" cap="none" strike="noStrike">
                <a:latin typeface="Arial"/>
                <a:ea typeface="Arial"/>
                <a:cs typeface="Arial"/>
                <a:sym typeface="Arial"/>
              </a:rPr>
              <a:t>2</a:t>
            </a:r>
            <a:r>
              <a:rPr b="0" i="0" lang="zxx" sz="2800" u="none" cap="none" strike="noStrike">
                <a:latin typeface="Arial"/>
                <a:ea typeface="Arial"/>
                <a:cs typeface="Arial"/>
                <a:sym typeface="Arial"/>
              </a:rPr>
              <a:t> knows about player </a:t>
            </a:r>
            <a:r>
              <a:rPr b="1" i="1" lang="zxx" sz="2800" u="none" cap="none" strike="noStrike">
                <a:latin typeface="Arial"/>
                <a:ea typeface="Arial"/>
                <a:cs typeface="Arial"/>
                <a:sym typeface="Arial"/>
              </a:rPr>
              <a:t>1</a:t>
            </a:r>
            <a:r>
              <a:rPr b="0" i="0" lang="zxx" sz="2800" u="none" cap="none" strike="noStrike">
                <a:latin typeface="Arial"/>
                <a:ea typeface="Arial"/>
                <a:cs typeface="Arial"/>
                <a:sym typeface="Arial"/>
              </a:rPr>
              <a:t> action at the root node?</a:t>
            </a:r>
            <a:endParaRPr b="0" i="0" sz="2800" u="none" cap="none" strike="noStrike">
              <a:latin typeface="Arial"/>
              <a:ea typeface="Arial"/>
              <a:cs typeface="Arial"/>
              <a:sym typeface="Arial"/>
            </a:endParaRPr>
          </a:p>
        </p:txBody>
      </p:sp>
      <p:pic>
        <p:nvPicPr>
          <p:cNvPr id="868" name="Google Shape;868;p101"/>
          <p:cNvPicPr preferRelativeResize="0"/>
          <p:nvPr/>
        </p:nvPicPr>
        <p:blipFill rotWithShape="1">
          <a:blip r:embed="rId3">
            <a:alphaModFix/>
          </a:blip>
          <a:srcRect b="0" l="0" r="0" t="0"/>
          <a:stretch/>
        </p:blipFill>
        <p:spPr>
          <a:xfrm>
            <a:off x="2664000" y="3888000"/>
            <a:ext cx="4440600" cy="3420000"/>
          </a:xfrm>
          <a:prstGeom prst="rect">
            <a:avLst/>
          </a:prstGeom>
          <a:noFill/>
          <a:ln>
            <a:noFill/>
          </a:ln>
        </p:spPr>
      </p:pic>
      <p:sp>
        <p:nvSpPr>
          <p:cNvPr id="869" name="Google Shape;869;p101"/>
          <p:cNvSpPr/>
          <p:nvPr/>
        </p:nvSpPr>
        <p:spPr>
          <a:xfrm>
            <a:off x="3600000" y="6696000"/>
            <a:ext cx="900000" cy="360000"/>
          </a:xfrm>
          <a:custGeom>
            <a:rect b="b" l="l" r="r" t="t"/>
            <a:pathLst>
              <a:path extrusionOk="0" h="1002" w="2502">
                <a:moveTo>
                  <a:pt x="0" y="250"/>
                </a:moveTo>
                <a:lnTo>
                  <a:pt x="1876" y="250"/>
                </a:lnTo>
                <a:lnTo>
                  <a:pt x="1876" y="0"/>
                </a:lnTo>
                <a:lnTo>
                  <a:pt x="2501" y="500"/>
                </a:lnTo>
                <a:lnTo>
                  <a:pt x="1876" y="1001"/>
                </a:lnTo>
                <a:lnTo>
                  <a:pt x="1876" y="750"/>
                </a:lnTo>
                <a:lnTo>
                  <a:pt x="0" y="750"/>
                </a:lnTo>
                <a:lnTo>
                  <a:pt x="0" y="250"/>
                </a:lnTo>
              </a:path>
            </a:pathLst>
          </a:custGeom>
          <a:solidFill>
            <a:srgbClr val="FF3333"/>
          </a:solidFill>
          <a:ln cap="flat" cmpd="sng" w="9525">
            <a:solidFill>
              <a:srgbClr val="000000"/>
            </a:solidFill>
            <a:prstDash val="solid"/>
            <a:round/>
            <a:headEnd len="sm" w="sm" type="none"/>
            <a:tailEnd len="sm" w="sm" type="none"/>
          </a:ln>
        </p:spPr>
      </p:sp>
      <p:sp>
        <p:nvSpPr>
          <p:cNvPr id="870" name="Google Shape;870;p101"/>
          <p:cNvSpPr txBox="1"/>
          <p:nvPr/>
        </p:nvSpPr>
        <p:spPr>
          <a:xfrm>
            <a:off x="2700000" y="5580000"/>
            <a:ext cx="54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3600" strike="noStrike">
                <a:solidFill>
                  <a:srgbClr val="0000CC"/>
                </a:solidFill>
                <a:latin typeface="Arial"/>
                <a:ea typeface="Arial"/>
                <a:cs typeface="Arial"/>
                <a:sym typeface="Arial"/>
              </a:rPr>
              <a:t>?</a:t>
            </a:r>
            <a:endParaRPr b="0" sz="3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0">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4" name="Shape 874"/>
        <p:cNvGrpSpPr/>
        <p:nvPr/>
      </p:nvGrpSpPr>
      <p:grpSpPr>
        <a:xfrm>
          <a:off x="0" y="0"/>
          <a:ext cx="0" cy="0"/>
          <a:chOff x="0" y="0"/>
          <a:chExt cx="0" cy="0"/>
        </a:xfrm>
      </p:grpSpPr>
      <p:sp>
        <p:nvSpPr>
          <p:cNvPr id="875" name="Google Shape;875;p10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876" name="Google Shape;876;p10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Let's think about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What player </a:t>
            </a:r>
            <a:r>
              <a:rPr b="1" i="1" lang="zxx" sz="2800" u="none" cap="none" strike="noStrike">
                <a:latin typeface="Arial"/>
                <a:ea typeface="Arial"/>
                <a:cs typeface="Arial"/>
                <a:sym typeface="Arial"/>
              </a:rPr>
              <a:t>1</a:t>
            </a:r>
            <a:r>
              <a:rPr b="0" i="0" lang="zxx" sz="2800" u="none" cap="none" strike="noStrike">
                <a:latin typeface="Arial"/>
                <a:ea typeface="Arial"/>
                <a:cs typeface="Arial"/>
                <a:sym typeface="Arial"/>
              </a:rPr>
              <a:t> knows about player </a:t>
            </a:r>
            <a:r>
              <a:rPr b="1" i="1" lang="zxx" sz="2800" u="none" cap="none" strike="noStrike">
                <a:latin typeface="Arial"/>
                <a:ea typeface="Arial"/>
                <a:cs typeface="Arial"/>
                <a:sym typeface="Arial"/>
              </a:rPr>
              <a:t>2</a:t>
            </a:r>
            <a:r>
              <a:rPr b="0" i="0" lang="zxx" sz="2800" u="none" cap="none" strike="noStrike">
                <a:latin typeface="Arial"/>
                <a:ea typeface="Arial"/>
                <a:cs typeface="Arial"/>
                <a:sym typeface="Arial"/>
              </a:rPr>
              <a:t> action? </a:t>
            </a:r>
            <a:endParaRPr b="0" i="0" sz="2800" u="none" cap="none" strike="noStrike">
              <a:latin typeface="Arial"/>
              <a:ea typeface="Arial"/>
              <a:cs typeface="Arial"/>
              <a:sym typeface="Arial"/>
            </a:endParaRPr>
          </a:p>
        </p:txBody>
      </p:sp>
      <p:pic>
        <p:nvPicPr>
          <p:cNvPr id="877" name="Google Shape;877;p102"/>
          <p:cNvPicPr preferRelativeResize="0"/>
          <p:nvPr/>
        </p:nvPicPr>
        <p:blipFill rotWithShape="1">
          <a:blip r:embed="rId3">
            <a:alphaModFix/>
          </a:blip>
          <a:srcRect b="0" l="0" r="0" t="0"/>
          <a:stretch/>
        </p:blipFill>
        <p:spPr>
          <a:xfrm>
            <a:off x="2664000" y="3888000"/>
            <a:ext cx="4440600" cy="3420000"/>
          </a:xfrm>
          <a:prstGeom prst="rect">
            <a:avLst/>
          </a:prstGeom>
          <a:noFill/>
          <a:ln>
            <a:noFill/>
          </a:ln>
        </p:spPr>
      </p:pic>
      <p:sp>
        <p:nvSpPr>
          <p:cNvPr id="878" name="Google Shape;878;p102"/>
          <p:cNvSpPr/>
          <p:nvPr/>
        </p:nvSpPr>
        <p:spPr>
          <a:xfrm>
            <a:off x="1980000" y="5652000"/>
            <a:ext cx="900000" cy="360000"/>
          </a:xfrm>
          <a:custGeom>
            <a:rect b="b" l="l" r="r" t="t"/>
            <a:pathLst>
              <a:path extrusionOk="0" h="1002" w="2502">
                <a:moveTo>
                  <a:pt x="0" y="250"/>
                </a:moveTo>
                <a:lnTo>
                  <a:pt x="1876" y="250"/>
                </a:lnTo>
                <a:lnTo>
                  <a:pt x="1876" y="0"/>
                </a:lnTo>
                <a:lnTo>
                  <a:pt x="2501" y="500"/>
                </a:lnTo>
                <a:lnTo>
                  <a:pt x="1876" y="1001"/>
                </a:lnTo>
                <a:lnTo>
                  <a:pt x="1876" y="750"/>
                </a:lnTo>
                <a:lnTo>
                  <a:pt x="0" y="750"/>
                </a:lnTo>
                <a:lnTo>
                  <a:pt x="0" y="250"/>
                </a:lnTo>
              </a:path>
            </a:pathLst>
          </a:custGeom>
          <a:solidFill>
            <a:srgbClr val="FF3333"/>
          </a:solidFill>
          <a:ln cap="flat" cmpd="sng" w="9525">
            <a:solidFill>
              <a:srgbClr val="000000"/>
            </a:solidFill>
            <a:prstDash val="solid"/>
            <a:round/>
            <a:headEnd len="sm" w="sm" type="none"/>
            <a:tailEnd len="sm" w="sm" type="none"/>
          </a:ln>
        </p:spPr>
      </p:sp>
      <p:sp>
        <p:nvSpPr>
          <p:cNvPr id="879" name="Google Shape;879;p102"/>
          <p:cNvSpPr txBox="1"/>
          <p:nvPr/>
        </p:nvSpPr>
        <p:spPr>
          <a:xfrm>
            <a:off x="4680000" y="4320000"/>
            <a:ext cx="54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3600" strike="noStrike">
                <a:solidFill>
                  <a:srgbClr val="0000CC"/>
                </a:solidFill>
                <a:latin typeface="Arial"/>
                <a:ea typeface="Arial"/>
                <a:cs typeface="Arial"/>
                <a:sym typeface="Arial"/>
              </a:rPr>
              <a:t>?</a:t>
            </a:r>
            <a:endParaRPr b="0" sz="3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9">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zxx" sz="4400" u="none" cap="none" strike="noStrike">
                <a:latin typeface="Arial"/>
                <a:ea typeface="Arial"/>
                <a:cs typeface="Arial"/>
                <a:sym typeface="Arial"/>
              </a:rPr>
              <a:t>Perfect-information games in extesive form</a:t>
            </a:r>
            <a:endParaRPr b="0" i="0" sz="4400" u="none" cap="none" strike="noStrike">
              <a:latin typeface="Arial"/>
              <a:ea typeface="Arial"/>
              <a:cs typeface="Arial"/>
              <a:sym typeface="Arial"/>
            </a:endParaRPr>
          </a:p>
        </p:txBody>
      </p:sp>
      <p:sp>
        <p:nvSpPr>
          <p:cNvPr id="112" name="Google Shape;112;p22"/>
          <p:cNvSpPr txBox="1"/>
          <p:nvPr/>
        </p:nvSpPr>
        <p:spPr>
          <a:xfrm>
            <a:off x="504000" y="1769040"/>
            <a:ext cx="9071640" cy="6133680"/>
          </a:xfrm>
          <a:prstGeom prst="rect">
            <a:avLst/>
          </a:prstGeom>
          <a:noFill/>
          <a:ln>
            <a:noFill/>
          </a:ln>
        </p:spPr>
        <p:txBody>
          <a:bodyPr anchorCtr="0" anchor="t" bIns="0" lIns="0" spcFirstLastPara="1" rIns="0" wrap="square" tIns="0">
            <a:noAutofit/>
          </a:bodyPr>
          <a:lstStyle/>
          <a:p>
            <a:pPr indent="-317650" lvl="0" marL="432000" marR="0" rtl="0" algn="l">
              <a:spcBef>
                <a:spcPts val="0"/>
              </a:spcBef>
              <a:spcAft>
                <a:spcPts val="0"/>
              </a:spcAft>
              <a:buClr>
                <a:srgbClr val="000000"/>
              </a:buClr>
              <a:buSzPts val="1160"/>
              <a:buFont typeface="Noto Sans Symbols"/>
              <a:buChar char="●"/>
            </a:pPr>
            <a:r>
              <a:rPr b="0" i="0" lang="zxx" sz="2700" u="none" cap="none" strike="noStrike">
                <a:latin typeface="Arial"/>
                <a:ea typeface="Arial"/>
                <a:cs typeface="Arial"/>
                <a:sym typeface="Arial"/>
              </a:rPr>
              <a:t>A (finite) perfect-information game (in extensive form) is a tuple </a:t>
            </a:r>
            <a:r>
              <a:rPr b="1" i="1" lang="zxx" sz="2700" u="none" cap="none" strike="noStrike">
                <a:latin typeface="Arial"/>
                <a:ea typeface="Arial"/>
                <a:cs typeface="Arial"/>
                <a:sym typeface="Arial"/>
              </a:rPr>
              <a:t>G = (N,A,H,Z, χ, ρ, σ, u)</a:t>
            </a:r>
            <a:r>
              <a:rPr b="0" i="0" lang="zxx" sz="2700" u="none" cap="none" strike="noStrike">
                <a:latin typeface="Arial"/>
                <a:ea typeface="Arial"/>
                <a:cs typeface="Arial"/>
                <a:sym typeface="Arial"/>
              </a:rPr>
              <a:t>, where:</a:t>
            </a:r>
            <a:endParaRPr b="0" i="0" sz="2700" u="none" cap="none" strike="noStrike">
              <a:latin typeface="Arial"/>
              <a:ea typeface="Arial"/>
              <a:cs typeface="Arial"/>
              <a:sym typeface="Arial"/>
            </a:endParaRPr>
          </a:p>
          <a:p>
            <a:pPr indent="-317650" lvl="1" marL="864000" marR="0" rtl="0" algn="l">
              <a:spcBef>
                <a:spcPts val="1417"/>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N</a:t>
            </a:r>
            <a:r>
              <a:rPr b="0" i="0" lang="zxx" sz="2500" u="none" cap="none" strike="noStrike">
                <a:latin typeface="Arial"/>
                <a:ea typeface="Arial"/>
                <a:cs typeface="Arial"/>
                <a:sym typeface="Arial"/>
              </a:rPr>
              <a:t> is a set of n players</a:t>
            </a:r>
            <a:endParaRPr b="0" i="0" sz="25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A</a:t>
            </a:r>
            <a:r>
              <a:rPr b="0" i="0" lang="zxx" sz="2500" u="none" cap="none" strike="noStrike">
                <a:latin typeface="Arial"/>
                <a:ea typeface="Arial"/>
                <a:cs typeface="Arial"/>
                <a:sym typeface="Arial"/>
              </a:rPr>
              <a:t> is a (single) set of actions</a:t>
            </a:r>
            <a:endParaRPr b="0" i="0" sz="25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H</a:t>
            </a:r>
            <a:r>
              <a:rPr b="0" i="0" lang="zxx" sz="2500" u="none" cap="none" strike="noStrike">
                <a:latin typeface="Arial"/>
                <a:ea typeface="Arial"/>
                <a:cs typeface="Arial"/>
                <a:sym typeface="Arial"/>
              </a:rPr>
              <a:t> is a set of nonterminal choice nodes</a:t>
            </a:r>
            <a:endParaRPr b="0" i="0" sz="25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Z</a:t>
            </a:r>
            <a:r>
              <a:rPr b="0" i="0" lang="zxx" sz="2500" u="none" cap="none" strike="noStrike">
                <a:latin typeface="Arial"/>
                <a:ea typeface="Arial"/>
                <a:cs typeface="Arial"/>
                <a:sym typeface="Arial"/>
              </a:rPr>
              <a:t> is a set of terminal nodes, disjoint from </a:t>
            </a:r>
            <a:r>
              <a:rPr b="1" i="1" lang="zxx" sz="2500" u="none" cap="none" strike="noStrike">
                <a:latin typeface="Arial"/>
                <a:ea typeface="Arial"/>
                <a:cs typeface="Arial"/>
                <a:sym typeface="Arial"/>
              </a:rPr>
              <a:t>H</a:t>
            </a:r>
            <a:endParaRPr b="0" i="0" sz="25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χ : H → 2</a:t>
            </a:r>
            <a:r>
              <a:rPr b="1" baseline="30000" i="1" lang="zxx" sz="2500" u="none" cap="none" strike="noStrike">
                <a:latin typeface="Arial"/>
                <a:ea typeface="Arial"/>
                <a:cs typeface="Arial"/>
                <a:sym typeface="Arial"/>
              </a:rPr>
              <a:t>A</a:t>
            </a:r>
            <a:r>
              <a:rPr b="0" i="0" lang="zxx" sz="2500" u="none" cap="none" strike="noStrike">
                <a:latin typeface="Arial"/>
                <a:ea typeface="Arial"/>
                <a:cs typeface="Arial"/>
                <a:sym typeface="Arial"/>
              </a:rPr>
              <a:t> is the action function</a:t>
            </a:r>
            <a:endParaRPr b="0" i="0" sz="25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ρ : H → N</a:t>
            </a:r>
            <a:r>
              <a:rPr b="0" i="0" lang="zxx" sz="2500" u="none" cap="none" strike="noStrike">
                <a:latin typeface="Arial"/>
                <a:ea typeface="Arial"/>
                <a:cs typeface="Arial"/>
                <a:sym typeface="Arial"/>
              </a:rPr>
              <a:t> is the player function</a:t>
            </a:r>
            <a:endParaRPr b="0" i="0" sz="25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070"/>
              <a:buFont typeface="Noto Sans Symbols"/>
              <a:buChar char="●"/>
            </a:pPr>
            <a:r>
              <a:rPr b="1" i="1" lang="zxx" sz="2500" u="none" cap="none" strike="noStrike">
                <a:latin typeface="Arial"/>
                <a:ea typeface="Arial"/>
                <a:cs typeface="Arial"/>
                <a:sym typeface="Arial"/>
              </a:rPr>
              <a:t>σ : H × A → H ∪ Z</a:t>
            </a:r>
            <a:r>
              <a:rPr b="0" i="0" lang="zxx" sz="2500" u="none" cap="none" strike="noStrike">
                <a:latin typeface="Arial"/>
                <a:ea typeface="Arial"/>
                <a:cs typeface="Arial"/>
                <a:sym typeface="Arial"/>
              </a:rPr>
              <a:t> is the successor function, which maps a choice node and an action to a new choice node or terminal node such that for all </a:t>
            </a:r>
            <a:r>
              <a:rPr b="1" i="1" lang="zxx" sz="2500" u="none" cap="none" strike="noStrike">
                <a:latin typeface="Arial"/>
                <a:ea typeface="Arial"/>
                <a:cs typeface="Arial"/>
                <a:sym typeface="Arial"/>
              </a:rPr>
              <a:t>h</a:t>
            </a:r>
            <a:r>
              <a:rPr b="1" baseline="-25000" i="1" lang="zxx" sz="2500" u="none" cap="none" strike="noStrike">
                <a:latin typeface="Arial"/>
                <a:ea typeface="Arial"/>
                <a:cs typeface="Arial"/>
                <a:sym typeface="Arial"/>
              </a:rPr>
              <a:t>1</a:t>
            </a:r>
            <a:r>
              <a:rPr b="1" i="1" lang="zxx" sz="2500" u="none" cap="none" strike="noStrike">
                <a:latin typeface="Arial"/>
                <a:ea typeface="Arial"/>
                <a:cs typeface="Arial"/>
                <a:sym typeface="Arial"/>
              </a:rPr>
              <a:t>, h</a:t>
            </a:r>
            <a:r>
              <a:rPr b="1" baseline="-25000" i="1" lang="zxx" sz="2500" u="none" cap="none" strike="noStrike">
                <a:latin typeface="Arial"/>
                <a:ea typeface="Arial"/>
                <a:cs typeface="Arial"/>
                <a:sym typeface="Arial"/>
              </a:rPr>
              <a:t>2</a:t>
            </a:r>
            <a:r>
              <a:rPr b="1" i="1" lang="zxx" sz="2500" u="none" cap="none" strike="noStrike">
                <a:latin typeface="Arial"/>
                <a:ea typeface="Arial"/>
                <a:cs typeface="Arial"/>
                <a:sym typeface="Arial"/>
              </a:rPr>
              <a:t> ∈ H</a:t>
            </a:r>
            <a:r>
              <a:rPr b="0" i="0" lang="zxx" sz="2500" u="none" cap="none" strike="noStrike">
                <a:latin typeface="Arial"/>
                <a:ea typeface="Arial"/>
                <a:cs typeface="Arial"/>
                <a:sym typeface="Arial"/>
              </a:rPr>
              <a:t> and </a:t>
            </a:r>
            <a:r>
              <a:rPr b="1" i="1" lang="zxx" sz="2500" u="none" cap="none" strike="noStrike">
                <a:latin typeface="Arial"/>
                <a:ea typeface="Arial"/>
                <a:cs typeface="Arial"/>
                <a:sym typeface="Arial"/>
              </a:rPr>
              <a:t>a</a:t>
            </a:r>
            <a:r>
              <a:rPr b="1" baseline="-25000" i="1" lang="zxx" sz="2500" u="none" cap="none" strike="noStrike">
                <a:latin typeface="Arial"/>
                <a:ea typeface="Arial"/>
                <a:cs typeface="Arial"/>
                <a:sym typeface="Arial"/>
              </a:rPr>
              <a:t>1</a:t>
            </a:r>
            <a:r>
              <a:rPr b="1" i="1" lang="zxx" sz="2500" u="none" cap="none" strike="noStrike">
                <a:latin typeface="Arial"/>
                <a:ea typeface="Arial"/>
                <a:cs typeface="Arial"/>
                <a:sym typeface="Arial"/>
              </a:rPr>
              <a:t>, a</a:t>
            </a:r>
            <a:r>
              <a:rPr b="1" baseline="-25000" i="1" lang="zxx" sz="2500" u="none" cap="none" strike="noStrike">
                <a:latin typeface="Arial"/>
                <a:ea typeface="Arial"/>
                <a:cs typeface="Arial"/>
                <a:sym typeface="Arial"/>
              </a:rPr>
              <a:t>2</a:t>
            </a:r>
            <a:r>
              <a:rPr b="1" i="1" lang="zxx" sz="2500" u="none" cap="none" strike="noStrike">
                <a:latin typeface="Arial"/>
                <a:ea typeface="Arial"/>
                <a:cs typeface="Arial"/>
                <a:sym typeface="Arial"/>
              </a:rPr>
              <a:t> ∈ A</a:t>
            </a:r>
            <a:r>
              <a:rPr b="0" i="0" lang="zxx" sz="2500" u="none" cap="none" strike="noStrike">
                <a:latin typeface="Arial"/>
                <a:ea typeface="Arial"/>
                <a:cs typeface="Arial"/>
                <a:sym typeface="Arial"/>
              </a:rPr>
              <a:t>, if </a:t>
            </a:r>
            <a:r>
              <a:rPr b="1" i="1" lang="zxx" sz="2500" u="none" cap="none" strike="noStrike">
                <a:latin typeface="Arial"/>
                <a:ea typeface="Arial"/>
                <a:cs typeface="Arial"/>
                <a:sym typeface="Arial"/>
              </a:rPr>
              <a:t>σ(h</a:t>
            </a:r>
            <a:r>
              <a:rPr b="1" baseline="-25000" i="1" lang="zxx" sz="2500" u="none" cap="none" strike="noStrike">
                <a:latin typeface="Arial"/>
                <a:ea typeface="Arial"/>
                <a:cs typeface="Arial"/>
                <a:sym typeface="Arial"/>
              </a:rPr>
              <a:t>1</a:t>
            </a:r>
            <a:r>
              <a:rPr b="1" i="1" lang="zxx" sz="2500" u="none" cap="none" strike="noStrike">
                <a:latin typeface="Arial"/>
                <a:ea typeface="Arial"/>
                <a:cs typeface="Arial"/>
                <a:sym typeface="Arial"/>
              </a:rPr>
              <a:t>, a</a:t>
            </a:r>
            <a:r>
              <a:rPr b="1" baseline="-25000" i="1" lang="zxx" sz="2500" u="none" cap="none" strike="noStrike">
                <a:latin typeface="Arial"/>
                <a:ea typeface="Arial"/>
                <a:cs typeface="Arial"/>
                <a:sym typeface="Arial"/>
              </a:rPr>
              <a:t>1</a:t>
            </a:r>
            <a:r>
              <a:rPr b="1" i="1" lang="zxx" sz="2500" u="none" cap="none" strike="noStrike">
                <a:latin typeface="Arial"/>
                <a:ea typeface="Arial"/>
                <a:cs typeface="Arial"/>
                <a:sym typeface="Arial"/>
              </a:rPr>
              <a:t>) = σ(h</a:t>
            </a:r>
            <a:r>
              <a:rPr b="1" baseline="-25000" i="1" lang="zxx" sz="2500" u="none" cap="none" strike="noStrike">
                <a:latin typeface="Arial"/>
                <a:ea typeface="Arial"/>
                <a:cs typeface="Arial"/>
                <a:sym typeface="Arial"/>
              </a:rPr>
              <a:t>2</a:t>
            </a:r>
            <a:r>
              <a:rPr b="1" i="1" lang="zxx" sz="2500" u="none" cap="none" strike="noStrike">
                <a:latin typeface="Arial"/>
                <a:ea typeface="Arial"/>
                <a:cs typeface="Arial"/>
                <a:sym typeface="Arial"/>
              </a:rPr>
              <a:t>, a</a:t>
            </a:r>
            <a:r>
              <a:rPr b="1" baseline="-25000" i="1" lang="zxx" sz="2500" u="none" cap="none" strike="noStrike">
                <a:latin typeface="Arial"/>
                <a:ea typeface="Arial"/>
                <a:cs typeface="Arial"/>
                <a:sym typeface="Arial"/>
              </a:rPr>
              <a:t>2</a:t>
            </a:r>
            <a:r>
              <a:rPr b="1" i="1" lang="zxx" sz="2500" u="none" cap="none" strike="noStrike">
                <a:latin typeface="Arial"/>
                <a:ea typeface="Arial"/>
                <a:cs typeface="Arial"/>
                <a:sym typeface="Arial"/>
              </a:rPr>
              <a:t>)</a:t>
            </a:r>
            <a:r>
              <a:rPr b="0" i="0" lang="zxx" sz="2500" u="none" cap="none" strike="noStrike">
                <a:latin typeface="Arial"/>
                <a:ea typeface="Arial"/>
                <a:cs typeface="Arial"/>
                <a:sym typeface="Arial"/>
              </a:rPr>
              <a:t> then </a:t>
            </a:r>
            <a:r>
              <a:rPr b="1" i="1" lang="zxx" sz="2500" u="none" cap="none" strike="noStrike">
                <a:latin typeface="Arial"/>
                <a:ea typeface="Arial"/>
                <a:cs typeface="Arial"/>
                <a:sym typeface="Arial"/>
              </a:rPr>
              <a:t>h</a:t>
            </a:r>
            <a:r>
              <a:rPr b="1" baseline="-25000" i="1" lang="zxx" sz="2500" u="none" cap="none" strike="noStrike">
                <a:latin typeface="Arial"/>
                <a:ea typeface="Arial"/>
                <a:cs typeface="Arial"/>
                <a:sym typeface="Arial"/>
              </a:rPr>
              <a:t>1</a:t>
            </a:r>
            <a:r>
              <a:rPr b="1" i="1" lang="zxx" sz="2500" u="none" cap="none" strike="noStrike">
                <a:latin typeface="Arial"/>
                <a:ea typeface="Arial"/>
                <a:cs typeface="Arial"/>
                <a:sym typeface="Arial"/>
              </a:rPr>
              <a:t> = h</a:t>
            </a:r>
            <a:r>
              <a:rPr b="1" baseline="-25000" i="1" lang="zxx" sz="2500" u="none" cap="none" strike="noStrike">
                <a:latin typeface="Arial"/>
                <a:ea typeface="Arial"/>
                <a:cs typeface="Arial"/>
                <a:sym typeface="Arial"/>
              </a:rPr>
              <a:t>2</a:t>
            </a:r>
            <a:r>
              <a:rPr b="1" i="1" lang="zxx" sz="2500" u="none" cap="none" strike="noStrike">
                <a:latin typeface="Arial"/>
                <a:ea typeface="Arial"/>
                <a:cs typeface="Arial"/>
                <a:sym typeface="Arial"/>
              </a:rPr>
              <a:t> </a:t>
            </a:r>
            <a:r>
              <a:rPr b="0" i="0" lang="zxx" sz="2500" u="none" cap="none" strike="noStrike">
                <a:latin typeface="Arial"/>
                <a:ea typeface="Arial"/>
                <a:cs typeface="Arial"/>
                <a:sym typeface="Arial"/>
              </a:rPr>
              <a:t>and </a:t>
            </a:r>
            <a:r>
              <a:rPr b="1" i="1" lang="zxx" sz="2500" u="none" cap="none" strike="noStrike">
                <a:latin typeface="Arial"/>
                <a:ea typeface="Arial"/>
                <a:cs typeface="Arial"/>
                <a:sym typeface="Arial"/>
              </a:rPr>
              <a:t>a</a:t>
            </a:r>
            <a:r>
              <a:rPr b="1" baseline="-25000" i="1" lang="zxx" sz="2500" u="none" cap="none" strike="noStrike">
                <a:latin typeface="Arial"/>
                <a:ea typeface="Arial"/>
                <a:cs typeface="Arial"/>
                <a:sym typeface="Arial"/>
              </a:rPr>
              <a:t>1</a:t>
            </a:r>
            <a:r>
              <a:rPr b="1" i="1" lang="zxx" sz="2500" u="none" cap="none" strike="noStrike">
                <a:latin typeface="Arial"/>
                <a:ea typeface="Arial"/>
                <a:cs typeface="Arial"/>
                <a:sym typeface="Arial"/>
              </a:rPr>
              <a:t> = a</a:t>
            </a:r>
            <a:r>
              <a:rPr b="1" baseline="-25000" i="1" lang="zxx" sz="2500" u="none" cap="none" strike="noStrike">
                <a:latin typeface="Arial"/>
                <a:ea typeface="Arial"/>
                <a:cs typeface="Arial"/>
                <a:sym typeface="Arial"/>
              </a:rPr>
              <a:t>2</a:t>
            </a:r>
            <a:endParaRPr b="0" i="0" sz="2500" u="none" cap="none" strike="noStrike">
              <a:latin typeface="Arial"/>
              <a:ea typeface="Arial"/>
              <a:cs typeface="Arial"/>
              <a:sym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3" name="Shape 883"/>
        <p:cNvGrpSpPr/>
        <p:nvPr/>
      </p:nvGrpSpPr>
      <p:grpSpPr>
        <a:xfrm>
          <a:off x="0" y="0"/>
          <a:ext cx="0" cy="0"/>
          <a:chOff x="0" y="0"/>
          <a:chExt cx="0" cy="0"/>
        </a:xfrm>
      </p:grpSpPr>
      <p:sp>
        <p:nvSpPr>
          <p:cNvPr id="884" name="Google Shape;884;p10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885" name="Google Shape;885;p10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Let's think about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What player </a:t>
            </a:r>
            <a:r>
              <a:rPr b="1" i="1" lang="zxx" sz="2800" u="none" cap="none" strike="noStrike">
                <a:latin typeface="Arial"/>
                <a:ea typeface="Arial"/>
                <a:cs typeface="Arial"/>
                <a:sym typeface="Arial"/>
              </a:rPr>
              <a:t>1</a:t>
            </a:r>
            <a:r>
              <a:rPr b="0" i="0" lang="zxx" sz="2800" u="none" cap="none" strike="noStrike">
                <a:latin typeface="Arial"/>
                <a:ea typeface="Arial"/>
                <a:cs typeface="Arial"/>
                <a:sym typeface="Arial"/>
              </a:rPr>
              <a:t> knows about his previous action? </a:t>
            </a:r>
            <a:endParaRPr b="0" i="0" sz="2800" u="none" cap="none" strike="noStrike">
              <a:latin typeface="Arial"/>
              <a:ea typeface="Arial"/>
              <a:cs typeface="Arial"/>
              <a:sym typeface="Arial"/>
            </a:endParaRPr>
          </a:p>
        </p:txBody>
      </p:sp>
      <p:pic>
        <p:nvPicPr>
          <p:cNvPr id="886" name="Google Shape;886;p103"/>
          <p:cNvPicPr preferRelativeResize="0"/>
          <p:nvPr/>
        </p:nvPicPr>
        <p:blipFill rotWithShape="1">
          <a:blip r:embed="rId3">
            <a:alphaModFix/>
          </a:blip>
          <a:srcRect b="0" l="0" r="0" t="0"/>
          <a:stretch/>
        </p:blipFill>
        <p:spPr>
          <a:xfrm>
            <a:off x="2664000" y="3888000"/>
            <a:ext cx="4440600" cy="3420000"/>
          </a:xfrm>
          <a:prstGeom prst="rect">
            <a:avLst/>
          </a:prstGeom>
          <a:noFill/>
          <a:ln>
            <a:noFill/>
          </a:ln>
        </p:spPr>
      </p:pic>
      <p:sp>
        <p:nvSpPr>
          <p:cNvPr id="887" name="Google Shape;887;p103"/>
          <p:cNvSpPr/>
          <p:nvPr/>
        </p:nvSpPr>
        <p:spPr>
          <a:xfrm>
            <a:off x="3600000" y="6660000"/>
            <a:ext cx="900000" cy="360000"/>
          </a:xfrm>
          <a:custGeom>
            <a:rect b="b" l="l" r="r" t="t"/>
            <a:pathLst>
              <a:path extrusionOk="0" h="1002" w="2502">
                <a:moveTo>
                  <a:pt x="0" y="250"/>
                </a:moveTo>
                <a:lnTo>
                  <a:pt x="1876" y="250"/>
                </a:lnTo>
                <a:lnTo>
                  <a:pt x="1876" y="0"/>
                </a:lnTo>
                <a:lnTo>
                  <a:pt x="2501" y="500"/>
                </a:lnTo>
                <a:lnTo>
                  <a:pt x="1876" y="1001"/>
                </a:lnTo>
                <a:lnTo>
                  <a:pt x="1876" y="750"/>
                </a:lnTo>
                <a:lnTo>
                  <a:pt x="0" y="750"/>
                </a:lnTo>
                <a:lnTo>
                  <a:pt x="0" y="250"/>
                </a:lnTo>
              </a:path>
            </a:pathLst>
          </a:custGeom>
          <a:solidFill>
            <a:srgbClr val="FF3333"/>
          </a:solidFill>
          <a:ln cap="flat" cmpd="sng" w="9525">
            <a:solidFill>
              <a:srgbClr val="000000"/>
            </a:solidFill>
            <a:prstDash val="solid"/>
            <a:round/>
            <a:headEnd len="sm" w="sm" type="none"/>
            <a:tailEnd len="sm" w="sm" type="none"/>
          </a:ln>
        </p:spPr>
      </p:sp>
      <p:sp>
        <p:nvSpPr>
          <p:cNvPr id="888" name="Google Shape;888;p103"/>
          <p:cNvSpPr txBox="1"/>
          <p:nvPr/>
        </p:nvSpPr>
        <p:spPr>
          <a:xfrm>
            <a:off x="4680000" y="4320000"/>
            <a:ext cx="540000" cy="6022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zxx" sz="3600" strike="noStrike">
                <a:solidFill>
                  <a:srgbClr val="0000CC"/>
                </a:solidFill>
                <a:latin typeface="Arial"/>
                <a:ea typeface="Arial"/>
                <a:cs typeface="Arial"/>
                <a:sym typeface="Arial"/>
              </a:rPr>
              <a:t>?</a:t>
            </a:r>
            <a:endParaRPr b="0" sz="3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8">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2" name="Shape 892"/>
        <p:cNvGrpSpPr/>
        <p:nvPr/>
      </p:nvGrpSpPr>
      <p:grpSpPr>
        <a:xfrm>
          <a:off x="0" y="0"/>
          <a:ext cx="0" cy="0"/>
          <a:chOff x="0" y="0"/>
          <a:chExt cx="0" cy="0"/>
        </a:xfrm>
      </p:grpSpPr>
      <p:sp>
        <p:nvSpPr>
          <p:cNvPr id="893" name="Google Shape;893;p10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Behavioral Strategies</a:t>
            </a:r>
            <a:endParaRPr b="0" sz="4400" strike="noStrike">
              <a:latin typeface="Arial"/>
              <a:ea typeface="Arial"/>
              <a:cs typeface="Arial"/>
              <a:sym typeface="Arial"/>
            </a:endParaRPr>
          </a:p>
        </p:txBody>
      </p:sp>
      <p:sp>
        <p:nvSpPr>
          <p:cNvPr id="894" name="Google Shape;894;p10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Independent </a:t>
            </a:r>
            <a:r>
              <a:rPr b="0" lang="zxx" sz="3200" strike="noStrike">
                <a:solidFill>
                  <a:srgbClr val="FF0000"/>
                </a:solidFill>
                <a:latin typeface="Arial"/>
                <a:ea typeface="Arial"/>
                <a:cs typeface="Arial"/>
                <a:sym typeface="Arial"/>
              </a:rPr>
              <a:t>coin toss</a:t>
            </a:r>
            <a:r>
              <a:rPr b="0" lang="zxx" sz="3200" strike="noStrike">
                <a:latin typeface="Arial"/>
                <a:ea typeface="Arial"/>
                <a:cs typeface="Arial"/>
                <a:sym typeface="Arial"/>
              </a:rPr>
              <a:t> every time an information set is encountered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A vector of </a:t>
            </a:r>
            <a:r>
              <a:rPr b="0" i="0" lang="zxx" sz="2800" u="none" cap="none" strike="noStrike">
                <a:solidFill>
                  <a:srgbClr val="FF0000"/>
                </a:solidFill>
                <a:latin typeface="Arial"/>
                <a:ea typeface="Arial"/>
                <a:cs typeface="Arial"/>
                <a:sym typeface="Arial"/>
              </a:rPr>
              <a:t>probability distributions</a:t>
            </a:r>
            <a:r>
              <a:rPr b="0" i="0" lang="zxx" sz="2800" u="none" cap="none" strike="noStrike">
                <a:latin typeface="Arial"/>
                <a:ea typeface="Arial"/>
                <a:cs typeface="Arial"/>
                <a:sym typeface="Arial"/>
              </a:rPr>
              <a:t> over the information sets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 some games there are outcomes that are achieved via </a:t>
            </a:r>
            <a:r>
              <a:rPr b="0" i="0" lang="zxx" sz="2800" u="sng" cap="none" strike="noStrike">
                <a:latin typeface="Arial"/>
                <a:ea typeface="Arial"/>
                <a:cs typeface="Arial"/>
                <a:sym typeface="Arial"/>
              </a:rPr>
              <a:t>mixed strategies</a:t>
            </a:r>
            <a:r>
              <a:rPr b="0" i="0" lang="zxx" sz="2800" u="none" cap="none" strike="noStrike">
                <a:latin typeface="Arial"/>
                <a:ea typeface="Arial"/>
                <a:cs typeface="Arial"/>
                <a:sym typeface="Arial"/>
              </a:rPr>
              <a:t> </a:t>
            </a:r>
            <a:r>
              <a:rPr b="0" i="0" lang="zxx" sz="2800" u="none" cap="none" strike="noStrike">
                <a:solidFill>
                  <a:srgbClr val="FF0000"/>
                </a:solidFill>
                <a:latin typeface="Arial"/>
                <a:ea typeface="Arial"/>
                <a:cs typeface="Arial"/>
                <a:sym typeface="Arial"/>
              </a:rPr>
              <a:t>but not</a:t>
            </a:r>
            <a:r>
              <a:rPr b="0" i="0" lang="zxx" sz="2800" u="none" cap="none" strike="noStrike">
                <a:latin typeface="Arial"/>
                <a:ea typeface="Arial"/>
                <a:cs typeface="Arial"/>
                <a:sym typeface="Arial"/>
              </a:rPr>
              <a:t> by any </a:t>
            </a:r>
            <a:r>
              <a:rPr b="0" i="0" lang="zxx" sz="2800" u="sng" cap="none" strike="noStrike">
                <a:latin typeface="Arial"/>
                <a:ea typeface="Arial"/>
                <a:cs typeface="Arial"/>
                <a:sym typeface="Arial"/>
              </a:rPr>
              <a:t>behavioral strategies</a:t>
            </a:r>
            <a:r>
              <a:rPr b="0" i="0" lang="zxx" sz="2800" u="none" cap="none" strike="noStrike">
                <a:latin typeface="Arial"/>
                <a:ea typeface="Arial"/>
                <a:cs typeface="Arial"/>
                <a:sym typeface="Arial"/>
              </a:rPr>
              <a:t>, and vice-versa</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4">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10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Behavioral Strategies</a:t>
            </a:r>
            <a:endParaRPr b="0" sz="4400" strike="noStrike">
              <a:latin typeface="Arial"/>
              <a:ea typeface="Arial"/>
              <a:cs typeface="Arial"/>
              <a:sym typeface="Arial"/>
            </a:endParaRPr>
          </a:p>
        </p:txBody>
      </p:sp>
      <p:sp>
        <p:nvSpPr>
          <p:cNvPr id="900" name="Google Shape;900;p10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A </a:t>
            </a:r>
            <a:r>
              <a:rPr b="1" lang="zxx" sz="2800" strike="noStrike">
                <a:solidFill>
                  <a:srgbClr val="FF0000"/>
                </a:solidFill>
                <a:latin typeface="Arial"/>
                <a:ea typeface="Arial"/>
                <a:cs typeface="Arial"/>
                <a:sym typeface="Arial"/>
              </a:rPr>
              <a:t>behavioral strategy</a:t>
            </a:r>
            <a:r>
              <a:rPr b="0" lang="zxx" sz="2800" strike="noStrike">
                <a:latin typeface="Arial"/>
                <a:ea typeface="Arial"/>
                <a:cs typeface="Arial"/>
                <a:sym typeface="Arial"/>
              </a:rPr>
              <a:t> of player </a:t>
            </a:r>
            <a:r>
              <a:rPr b="1" i="1" lang="zxx" sz="2800" strike="noStrike">
                <a:latin typeface="Arial"/>
                <a:ea typeface="Arial"/>
                <a:cs typeface="Arial"/>
                <a:sym typeface="Arial"/>
              </a:rPr>
              <a:t>i ∈ N</a:t>
            </a:r>
            <a:r>
              <a:rPr b="0" lang="zxx" sz="2800" strike="noStrike">
                <a:latin typeface="Arial"/>
                <a:ea typeface="Arial"/>
                <a:cs typeface="Arial"/>
                <a:sym typeface="Arial"/>
              </a:rPr>
              <a:t> is a map </a:t>
            </a:r>
            <a:r>
              <a:rPr b="1" i="1" lang="zxx" sz="2800" strike="noStrike">
                <a:latin typeface="Arial"/>
                <a:ea typeface="Arial"/>
                <a:cs typeface="Arial"/>
                <a:sym typeface="Arial"/>
              </a:rPr>
              <a:t>b</a:t>
            </a:r>
            <a:r>
              <a:rPr b="1" baseline="-25000" i="1" lang="zxx" sz="2800" strike="noStrike">
                <a:latin typeface="Arial"/>
                <a:ea typeface="Arial"/>
                <a:cs typeface="Arial"/>
                <a:sym typeface="Arial"/>
              </a:rPr>
              <a:t>i</a:t>
            </a:r>
            <a:r>
              <a:rPr b="0" lang="zxx" sz="2800" strike="noStrike">
                <a:latin typeface="Arial"/>
                <a:ea typeface="Arial"/>
                <a:cs typeface="Arial"/>
                <a:sym typeface="Arial"/>
              </a:rPr>
              <a:t> assigning to each information set </a:t>
            </a:r>
            <a:r>
              <a:rPr b="1" i="1" lang="zxx" sz="2800" strike="noStrike">
                <a:latin typeface="Arial"/>
                <a:ea typeface="Arial"/>
                <a:cs typeface="Arial"/>
                <a:sym typeface="Arial"/>
              </a:rPr>
              <a:t>I</a:t>
            </a:r>
            <a:r>
              <a:rPr b="1" baseline="-25000" i="1" lang="zxx" sz="2800" strike="noStrike">
                <a:latin typeface="Arial"/>
                <a:ea typeface="Arial"/>
                <a:cs typeface="Arial"/>
                <a:sym typeface="Arial"/>
              </a:rPr>
              <a:t>i,j</a:t>
            </a:r>
            <a:r>
              <a:rPr b="1" i="1" lang="zxx" sz="2800" strike="noStrike">
                <a:latin typeface="Arial"/>
                <a:ea typeface="Arial"/>
                <a:cs typeface="Arial"/>
                <a:sym typeface="Arial"/>
              </a:rPr>
              <a:t> ∈ I</a:t>
            </a:r>
            <a:r>
              <a:rPr b="1" baseline="-25000" i="1" lang="zxx" sz="2800" strike="noStrike">
                <a:latin typeface="Arial"/>
                <a:ea typeface="Arial"/>
                <a:cs typeface="Arial"/>
                <a:sym typeface="Arial"/>
              </a:rPr>
              <a:t>i</a:t>
            </a:r>
            <a:r>
              <a:rPr b="0" lang="zxx" sz="2800" strike="noStrike">
                <a:latin typeface="Arial"/>
                <a:ea typeface="Arial"/>
                <a:cs typeface="Arial"/>
                <a:sym typeface="Arial"/>
              </a:rPr>
              <a:t> a probability distribution over the set of actions </a:t>
            </a:r>
            <a:r>
              <a:rPr b="1" i="1" lang="zxx" sz="2800" strike="noStrike">
                <a:solidFill>
                  <a:srgbClr val="000000"/>
                </a:solidFill>
                <a:latin typeface="Arial"/>
                <a:ea typeface="Arial"/>
                <a:cs typeface="Arial"/>
                <a:sym typeface="Arial"/>
              </a:rPr>
              <a:t>χ(I</a:t>
            </a:r>
            <a:r>
              <a:rPr b="1" baseline="-25000" i="1" lang="zxx" sz="2800" strike="noStrike">
                <a:solidFill>
                  <a:srgbClr val="000000"/>
                </a:solidFill>
                <a:latin typeface="Arial"/>
                <a:ea typeface="Arial"/>
                <a:cs typeface="Arial"/>
                <a:sym typeface="Arial"/>
              </a:rPr>
              <a:t>i,j </a:t>
            </a:r>
            <a:r>
              <a:rPr b="1" i="1" lang="zxx" sz="2800" strike="noStrike">
                <a:solidFill>
                  <a:srgbClr val="000000"/>
                </a:solidFill>
                <a:latin typeface="Arial"/>
                <a:ea typeface="Arial"/>
                <a:cs typeface="Arial"/>
                <a:sym typeface="Arial"/>
              </a:rPr>
              <a:t>)</a:t>
            </a:r>
            <a:endParaRPr b="0" sz="2800" strike="noStrike">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4" name="Shape 904"/>
        <p:cNvGrpSpPr/>
        <p:nvPr/>
      </p:nvGrpSpPr>
      <p:grpSpPr>
        <a:xfrm>
          <a:off x="0" y="0"/>
          <a:ext cx="0" cy="0"/>
          <a:chOff x="0" y="0"/>
          <a:chExt cx="0" cy="0"/>
        </a:xfrm>
      </p:grpSpPr>
      <p:sp>
        <p:nvSpPr>
          <p:cNvPr id="905" name="Google Shape;905;p10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06" name="Google Shape;906;p10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Which mixed strategy profile gives the best payoff for player </a:t>
            </a:r>
            <a:r>
              <a:rPr b="1" i="1" lang="zxx" sz="2800" strike="noStrike">
                <a:latin typeface="Arial"/>
                <a:ea typeface="Arial"/>
                <a:cs typeface="Arial"/>
                <a:sym typeface="Arial"/>
              </a:rPr>
              <a:t>1</a:t>
            </a:r>
            <a:r>
              <a:rPr b="0" lang="zxx" sz="2800" strike="noStrike">
                <a:latin typeface="Arial"/>
                <a:ea typeface="Arial"/>
                <a:cs typeface="Arial"/>
                <a:sym typeface="Arial"/>
              </a:rPr>
              <a:t> for a given </a:t>
            </a:r>
            <a:r>
              <a:rPr b="1" i="1" lang="zxx" sz="2800" strike="noStrike">
                <a:latin typeface="Arial"/>
                <a:ea typeface="Arial"/>
                <a:cs typeface="Arial"/>
                <a:sym typeface="Arial"/>
              </a:rPr>
              <a:t>s</a:t>
            </a:r>
            <a:r>
              <a:rPr b="1" baseline="-25000" i="1" lang="zxx" sz="2800" strike="noStrike">
                <a:latin typeface="Arial"/>
                <a:ea typeface="Arial"/>
                <a:cs typeface="Arial"/>
                <a:sym typeface="Arial"/>
              </a:rPr>
              <a:t>2</a:t>
            </a:r>
            <a:r>
              <a:rPr b="0" lang="zxx" sz="2800" strike="noStrike">
                <a:latin typeface="Arial"/>
                <a:ea typeface="Arial"/>
                <a:cs typeface="Arial"/>
                <a:sym typeface="Arial"/>
              </a:rPr>
              <a:t>= </a:t>
            </a:r>
            <a:r>
              <a:rPr lang="zxx" sz="2800"/>
              <a:t>“</a:t>
            </a:r>
            <a:r>
              <a:rPr i="1" lang="zxx" sz="2800"/>
              <a:t>always continue</a:t>
            </a:r>
            <a:r>
              <a:rPr lang="zxx" sz="2800"/>
              <a:t>”</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solidFill>
                  <a:srgbClr val="FF0000"/>
                </a:solidFill>
                <a:latin typeface="Arial"/>
                <a:ea typeface="Arial"/>
                <a:cs typeface="Arial"/>
                <a:sym typeface="Arial"/>
              </a:rPr>
              <a:t>s</a:t>
            </a:r>
            <a:r>
              <a:rPr b="1" baseline="-25000" i="1" lang="zxx" sz="2600" u="none" cap="none" strike="noStrike">
                <a:solidFill>
                  <a:srgbClr val="FF0000"/>
                </a:solidFill>
                <a:latin typeface="Arial"/>
                <a:ea typeface="Arial"/>
                <a:cs typeface="Arial"/>
                <a:sym typeface="Arial"/>
              </a:rPr>
              <a:t>1</a:t>
            </a:r>
            <a:r>
              <a:rPr b="1" i="1" lang="zxx" sz="2600" u="none" cap="none" strike="noStrike">
                <a:solidFill>
                  <a:srgbClr val="FF0000"/>
                </a:solidFill>
                <a:latin typeface="Arial"/>
                <a:ea typeface="Arial"/>
                <a:cs typeface="Arial"/>
                <a:sym typeface="Arial"/>
              </a:rPr>
              <a:t>'</a:t>
            </a:r>
            <a:r>
              <a:rPr b="1" i="1" lang="zxx" sz="2600" u="none" cap="none" strike="noStrike">
                <a:latin typeface="Arial"/>
                <a:ea typeface="Arial"/>
                <a:cs typeface="Arial"/>
                <a:sym typeface="Arial"/>
              </a:rPr>
              <a:t>: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(a,c),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(a,d),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(b,c),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(b,d)</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1" i="1" lang="zxx" sz="2600" u="none" cap="none" strike="noStrike">
                <a:solidFill>
                  <a:srgbClr val="0000CC"/>
                </a:solidFill>
                <a:latin typeface="Arial"/>
                <a:ea typeface="Arial"/>
                <a:cs typeface="Arial"/>
                <a:sym typeface="Arial"/>
              </a:rPr>
              <a:t>s</a:t>
            </a:r>
            <a:r>
              <a:rPr b="1" baseline="-25000" i="1" lang="zxx" sz="2600" u="none" cap="none" strike="noStrike">
                <a:solidFill>
                  <a:srgbClr val="0000CC"/>
                </a:solidFill>
                <a:latin typeface="Arial"/>
                <a:ea typeface="Arial"/>
                <a:cs typeface="Arial"/>
                <a:sym typeface="Arial"/>
              </a:rPr>
              <a:t>1</a:t>
            </a:r>
            <a:r>
              <a:rPr b="1" i="1" lang="zxx" sz="2600" u="none" cap="none" strike="noStrike">
                <a:solidFill>
                  <a:srgbClr val="0000CC"/>
                </a:solidFill>
                <a:latin typeface="Arial"/>
                <a:ea typeface="Arial"/>
                <a:cs typeface="Arial"/>
                <a:sym typeface="Arial"/>
              </a:rPr>
              <a:t>''</a:t>
            </a:r>
            <a:r>
              <a:rPr b="1" i="1" lang="zxx" sz="2600" u="none" cap="none" strike="noStrike">
                <a:latin typeface="Arial"/>
                <a:ea typeface="Arial"/>
                <a:cs typeface="Arial"/>
                <a:sym typeface="Arial"/>
              </a:rPr>
              <a:t>: </a:t>
            </a:r>
            <a:r>
              <a:rPr b="1" i="1" lang="zxx" sz="2600" u="none" cap="none" strike="noStrike">
                <a:solidFill>
                  <a:srgbClr val="0000CC"/>
                </a:solidFill>
                <a:latin typeface="Arial"/>
                <a:ea typeface="Arial"/>
                <a:cs typeface="Arial"/>
                <a:sym typeface="Arial"/>
              </a:rPr>
              <a:t>½</a:t>
            </a:r>
            <a:r>
              <a:rPr b="1" i="1" lang="zxx" sz="2600" u="none" cap="none" strike="noStrike">
                <a:latin typeface="Arial"/>
                <a:ea typeface="Arial"/>
                <a:cs typeface="Arial"/>
                <a:sym typeface="Arial"/>
              </a:rPr>
              <a:t> (a,c), </a:t>
            </a:r>
            <a:r>
              <a:rPr b="1" i="1" lang="zxx" sz="2600" u="none" cap="none" strike="noStrike">
                <a:solidFill>
                  <a:srgbClr val="0000CC"/>
                </a:solidFill>
                <a:latin typeface="Arial"/>
                <a:ea typeface="Arial"/>
                <a:cs typeface="Arial"/>
                <a:sym typeface="Arial"/>
              </a:rPr>
              <a:t>0</a:t>
            </a:r>
            <a:r>
              <a:rPr b="1" i="1" lang="zxx" sz="2600" u="none" cap="none" strike="noStrike">
                <a:latin typeface="Arial"/>
                <a:ea typeface="Arial"/>
                <a:cs typeface="Arial"/>
                <a:sym typeface="Arial"/>
              </a:rPr>
              <a:t> (a,d), </a:t>
            </a:r>
            <a:r>
              <a:rPr b="1" i="1" lang="zxx" sz="2600" u="none" cap="none" strike="noStrike">
                <a:solidFill>
                  <a:srgbClr val="0000CC"/>
                </a:solidFill>
                <a:latin typeface="Arial"/>
                <a:ea typeface="Arial"/>
                <a:cs typeface="Arial"/>
                <a:sym typeface="Arial"/>
              </a:rPr>
              <a:t>0</a:t>
            </a:r>
            <a:r>
              <a:rPr b="1" i="1" lang="zxx" sz="2600" u="none" cap="none" strike="noStrike">
                <a:latin typeface="Arial"/>
                <a:ea typeface="Arial"/>
                <a:cs typeface="Arial"/>
                <a:sym typeface="Arial"/>
              </a:rPr>
              <a:t> (b,c), </a:t>
            </a:r>
            <a:r>
              <a:rPr b="1" i="1" lang="zxx" sz="2600" u="none" cap="none" strike="noStrike">
                <a:solidFill>
                  <a:srgbClr val="0000CC"/>
                </a:solidFill>
                <a:latin typeface="Arial"/>
                <a:ea typeface="Arial"/>
                <a:cs typeface="Arial"/>
                <a:sym typeface="Arial"/>
              </a:rPr>
              <a:t>½</a:t>
            </a:r>
            <a:r>
              <a:rPr b="1" i="1" lang="zxx" sz="2600" u="none" cap="none" strike="noStrike">
                <a:latin typeface="Arial"/>
                <a:ea typeface="Arial"/>
                <a:cs typeface="Arial"/>
                <a:sym typeface="Arial"/>
              </a:rPr>
              <a:t> (b,d)</a:t>
            </a:r>
            <a:endParaRPr b="0" i="0" sz="2600" u="none" cap="none" strike="noStrike">
              <a:latin typeface="Arial"/>
              <a:ea typeface="Arial"/>
              <a:cs typeface="Arial"/>
              <a:sym typeface="Arial"/>
            </a:endParaRPr>
          </a:p>
        </p:txBody>
      </p:sp>
      <p:pic>
        <p:nvPicPr>
          <p:cNvPr id="907" name="Google Shape;907;p106"/>
          <p:cNvPicPr preferRelativeResize="0"/>
          <p:nvPr/>
        </p:nvPicPr>
        <p:blipFill rotWithShape="1">
          <a:blip r:embed="rId3">
            <a:alphaModFix/>
          </a:blip>
          <a:srcRect b="0" l="0" r="0" t="0"/>
          <a:stretch/>
        </p:blipFill>
        <p:spPr>
          <a:xfrm>
            <a:off x="2759760" y="4104000"/>
            <a:ext cx="4440600" cy="3420000"/>
          </a:xfrm>
          <a:prstGeom prst="rect">
            <a:avLst/>
          </a:prstGeom>
          <a:noFill/>
          <a:ln>
            <a:noFill/>
          </a:ln>
        </p:spPr>
      </p:pic>
      <p:pic>
        <p:nvPicPr>
          <p:cNvPr id="908" name="Google Shape;908;p106"/>
          <p:cNvPicPr preferRelativeResize="0"/>
          <p:nvPr/>
        </p:nvPicPr>
        <p:blipFill rotWithShape="1">
          <a:blip r:embed="rId3">
            <a:alphaModFix/>
          </a:blip>
          <a:srcRect b="0" l="0" r="0" t="0"/>
          <a:stretch/>
        </p:blipFill>
        <p:spPr>
          <a:xfrm>
            <a:off x="2759760" y="4104000"/>
            <a:ext cx="4440600" cy="342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0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14" name="Google Shape;914;p10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What is the equivalent behavioral strategy for </a:t>
            </a:r>
            <a:r>
              <a:rPr b="1" i="1" lang="zxx" sz="2800" strike="noStrike">
                <a:solidFill>
                  <a:srgbClr val="FF0000"/>
                </a:solidFill>
                <a:latin typeface="Arial"/>
                <a:ea typeface="Arial"/>
                <a:cs typeface="Arial"/>
                <a:sym typeface="Arial"/>
              </a:rPr>
              <a:t>s</a:t>
            </a:r>
            <a:r>
              <a:rPr b="1" baseline="-25000" i="1" lang="zxx" sz="2800" strike="noStrike">
                <a:solidFill>
                  <a:srgbClr val="FF0000"/>
                </a:solidFill>
                <a:latin typeface="Arial"/>
                <a:ea typeface="Arial"/>
                <a:cs typeface="Arial"/>
                <a:sym typeface="Arial"/>
              </a:rPr>
              <a:t>1</a:t>
            </a:r>
            <a:r>
              <a:rPr b="1" i="1" lang="zxx" sz="2800" strike="noStrike">
                <a:solidFill>
                  <a:srgbClr val="FF0000"/>
                </a:solidFill>
                <a:latin typeface="Arial"/>
                <a:ea typeface="Arial"/>
                <a:cs typeface="Arial"/>
                <a:sym typeface="Arial"/>
              </a:rPr>
              <a:t>'</a:t>
            </a:r>
            <a:r>
              <a:rPr b="1" i="1" lang="zxx" sz="2800" strike="noStrike">
                <a:latin typeface="Arial"/>
                <a:ea typeface="Arial"/>
                <a:cs typeface="Arial"/>
                <a:sym typeface="Arial"/>
              </a:rPr>
              <a:t> </a:t>
            </a:r>
            <a:r>
              <a:rPr b="0" lang="zxx" sz="2800" strike="noStrike">
                <a:latin typeface="Arial"/>
                <a:ea typeface="Arial"/>
                <a:cs typeface="Arial"/>
                <a:sym typeface="Arial"/>
              </a:rPr>
              <a:t>?</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solidFill>
                  <a:srgbClr val="FF0000"/>
                </a:solidFill>
                <a:latin typeface="Arial"/>
                <a:ea typeface="Arial"/>
                <a:cs typeface="Arial"/>
                <a:sym typeface="Arial"/>
              </a:rPr>
              <a:t>s</a:t>
            </a:r>
            <a:r>
              <a:rPr b="1" baseline="-25000" i="1" lang="zxx" sz="2600" u="none" cap="none" strike="noStrike">
                <a:solidFill>
                  <a:srgbClr val="FF0000"/>
                </a:solidFill>
                <a:latin typeface="Arial"/>
                <a:ea typeface="Arial"/>
                <a:cs typeface="Arial"/>
                <a:sym typeface="Arial"/>
              </a:rPr>
              <a:t>1</a:t>
            </a:r>
            <a:r>
              <a:rPr b="1" i="1" lang="zxx" sz="2600" u="none" cap="none" strike="noStrike">
                <a:solidFill>
                  <a:srgbClr val="FF0000"/>
                </a:solidFill>
                <a:latin typeface="Arial"/>
                <a:ea typeface="Arial"/>
                <a:cs typeface="Arial"/>
                <a:sym typeface="Arial"/>
              </a:rPr>
              <a:t>'</a:t>
            </a:r>
            <a:r>
              <a:rPr b="1" i="1" lang="zxx" sz="2600" u="none" cap="none" strike="noStrike">
                <a:latin typeface="Arial"/>
                <a:ea typeface="Arial"/>
                <a:cs typeface="Arial"/>
                <a:sym typeface="Arial"/>
              </a:rPr>
              <a:t>: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(a,c),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(a,d),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(b,c),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(b,d)</a:t>
            </a:r>
            <a:endParaRPr b="0" i="0" sz="2600" u="none" cap="none" strike="noStrike">
              <a:latin typeface="Arial"/>
              <a:ea typeface="Arial"/>
              <a:cs typeface="Arial"/>
              <a:sym typeface="Arial"/>
            </a:endParaRPr>
          </a:p>
        </p:txBody>
      </p:sp>
      <p:pic>
        <p:nvPicPr>
          <p:cNvPr id="915" name="Google Shape;915;p107"/>
          <p:cNvPicPr preferRelativeResize="0"/>
          <p:nvPr/>
        </p:nvPicPr>
        <p:blipFill rotWithShape="1">
          <a:blip r:embed="rId3">
            <a:alphaModFix/>
          </a:blip>
          <a:srcRect b="0" l="0" r="0" t="0"/>
          <a:stretch/>
        </p:blipFill>
        <p:spPr>
          <a:xfrm>
            <a:off x="2759400" y="4104000"/>
            <a:ext cx="4440600" cy="3420000"/>
          </a:xfrm>
          <a:prstGeom prst="rect">
            <a:avLst/>
          </a:prstGeom>
          <a:noFill/>
          <a:ln>
            <a:noFill/>
          </a:ln>
        </p:spPr>
      </p:pic>
      <p:sp>
        <p:nvSpPr>
          <p:cNvPr id="916" name="Google Shape;916;p107"/>
          <p:cNvSpPr txBox="1"/>
          <p:nvPr/>
        </p:nvSpPr>
        <p:spPr>
          <a:xfrm>
            <a:off x="5220000" y="7020000"/>
            <a:ext cx="234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FF0000"/>
                </a:solidFill>
                <a:latin typeface="Arial"/>
                <a:ea typeface="Arial"/>
                <a:cs typeface="Arial"/>
                <a:sym typeface="Arial"/>
              </a:rPr>
              <a:t>b</a:t>
            </a:r>
            <a:r>
              <a:rPr b="1" baseline="-25000" i="1" lang="zxx" sz="2400" strike="noStrike">
                <a:solidFill>
                  <a:srgbClr val="FF0000"/>
                </a:solidFill>
                <a:latin typeface="Arial"/>
                <a:ea typeface="Arial"/>
                <a:cs typeface="Arial"/>
                <a:sym typeface="Arial"/>
              </a:rPr>
              <a:t>1,1</a:t>
            </a:r>
            <a:r>
              <a:rPr b="1" i="1" lang="zxx" sz="2400" strike="noStrike">
                <a:solidFill>
                  <a:srgbClr val="FF0000"/>
                </a:solidFill>
                <a:latin typeface="Arial"/>
                <a:ea typeface="Arial"/>
                <a:cs typeface="Arial"/>
                <a:sym typeface="Arial"/>
              </a:rPr>
              <a:t> = (½, ½)</a:t>
            </a:r>
            <a:endParaRPr b="0" sz="2400" strike="noStrike">
              <a:latin typeface="Arial"/>
              <a:ea typeface="Arial"/>
              <a:cs typeface="Arial"/>
              <a:sym typeface="Arial"/>
            </a:endParaRPr>
          </a:p>
        </p:txBody>
      </p:sp>
      <p:sp>
        <p:nvSpPr>
          <p:cNvPr id="917" name="Google Shape;917;p107"/>
          <p:cNvSpPr txBox="1"/>
          <p:nvPr/>
        </p:nvSpPr>
        <p:spPr>
          <a:xfrm>
            <a:off x="7200000" y="5040000"/>
            <a:ext cx="234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FF0000"/>
                </a:solidFill>
                <a:latin typeface="Arial"/>
                <a:ea typeface="Arial"/>
                <a:cs typeface="Arial"/>
                <a:sym typeface="Arial"/>
              </a:rPr>
              <a:t>b</a:t>
            </a:r>
            <a:r>
              <a:rPr b="1" baseline="-25000" i="1" lang="zxx" sz="2400" strike="noStrike">
                <a:solidFill>
                  <a:srgbClr val="FF0000"/>
                </a:solidFill>
                <a:latin typeface="Arial"/>
                <a:ea typeface="Arial"/>
                <a:cs typeface="Arial"/>
                <a:sym typeface="Arial"/>
              </a:rPr>
              <a:t>1,2</a:t>
            </a:r>
            <a:r>
              <a:rPr b="1" i="1" lang="zxx" sz="2400" strike="noStrike">
                <a:solidFill>
                  <a:srgbClr val="FF0000"/>
                </a:solidFill>
                <a:latin typeface="Arial"/>
                <a:ea typeface="Arial"/>
                <a:cs typeface="Arial"/>
                <a:sym typeface="Arial"/>
              </a:rPr>
              <a:t> = (½, ½)</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7">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1" name="Shape 921"/>
        <p:cNvGrpSpPr/>
        <p:nvPr/>
      </p:nvGrpSpPr>
      <p:grpSpPr>
        <a:xfrm>
          <a:off x="0" y="0"/>
          <a:ext cx="0" cy="0"/>
          <a:chOff x="0" y="0"/>
          <a:chExt cx="0" cy="0"/>
        </a:xfrm>
      </p:grpSpPr>
      <p:sp>
        <p:nvSpPr>
          <p:cNvPr id="922" name="Google Shape;922;p10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23" name="Google Shape;923;p10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What is the equivalent behavioral strategy for </a:t>
            </a:r>
            <a:r>
              <a:rPr b="1" i="1" lang="zxx" sz="2600" strike="noStrike">
                <a:solidFill>
                  <a:srgbClr val="0000CC"/>
                </a:solidFill>
                <a:latin typeface="Arial"/>
                <a:ea typeface="Arial"/>
                <a:cs typeface="Arial"/>
                <a:sym typeface="Arial"/>
              </a:rPr>
              <a:t>s</a:t>
            </a:r>
            <a:r>
              <a:rPr b="1" baseline="-25000" i="1" lang="zxx" sz="2600" strike="noStrike">
                <a:solidFill>
                  <a:srgbClr val="0000CC"/>
                </a:solidFill>
                <a:latin typeface="Arial"/>
                <a:ea typeface="Arial"/>
                <a:cs typeface="Arial"/>
                <a:sym typeface="Arial"/>
              </a:rPr>
              <a:t>1</a:t>
            </a:r>
            <a:r>
              <a:rPr b="1" i="1" lang="zxx" sz="2600" strike="noStrike">
                <a:solidFill>
                  <a:srgbClr val="0000CC"/>
                </a:solidFill>
                <a:latin typeface="Arial"/>
                <a:ea typeface="Arial"/>
                <a:cs typeface="Arial"/>
                <a:sym typeface="Arial"/>
              </a:rPr>
              <a:t>''</a:t>
            </a:r>
            <a:r>
              <a:rPr b="1" i="1" lang="zxx" sz="2800" strike="noStrike">
                <a:latin typeface="Arial"/>
                <a:ea typeface="Arial"/>
                <a:cs typeface="Arial"/>
                <a:sym typeface="Arial"/>
              </a:rPr>
              <a:t> </a:t>
            </a:r>
            <a:r>
              <a:rPr b="0" lang="zxx" sz="2800" strike="noStrike">
                <a:latin typeface="Arial"/>
                <a:ea typeface="Arial"/>
                <a:cs typeface="Arial"/>
                <a:sym typeface="Arial"/>
              </a:rPr>
              <a:t>?</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solidFill>
                  <a:srgbClr val="0000CC"/>
                </a:solidFill>
                <a:latin typeface="Arial"/>
                <a:ea typeface="Arial"/>
                <a:cs typeface="Arial"/>
                <a:sym typeface="Arial"/>
              </a:rPr>
              <a:t>s</a:t>
            </a:r>
            <a:r>
              <a:rPr b="1" baseline="-25000" i="1" lang="zxx" sz="2600" u="none" cap="none" strike="noStrike">
                <a:solidFill>
                  <a:srgbClr val="0000CC"/>
                </a:solidFill>
                <a:latin typeface="Arial"/>
                <a:ea typeface="Arial"/>
                <a:cs typeface="Arial"/>
                <a:sym typeface="Arial"/>
              </a:rPr>
              <a:t>1</a:t>
            </a:r>
            <a:r>
              <a:rPr b="1" i="1" lang="zxx" sz="2600" u="none" cap="none" strike="noStrike">
                <a:solidFill>
                  <a:srgbClr val="0000CC"/>
                </a:solidFill>
                <a:latin typeface="Arial"/>
                <a:ea typeface="Arial"/>
                <a:cs typeface="Arial"/>
                <a:sym typeface="Arial"/>
              </a:rPr>
              <a:t>''</a:t>
            </a:r>
            <a:r>
              <a:rPr b="1" i="1" lang="zxx" sz="2600" u="none" cap="none" strike="noStrike">
                <a:latin typeface="Arial"/>
                <a:ea typeface="Arial"/>
                <a:cs typeface="Arial"/>
                <a:sym typeface="Arial"/>
              </a:rPr>
              <a:t>: </a:t>
            </a:r>
            <a:r>
              <a:rPr b="1" i="1" lang="zxx" sz="2600" u="none" cap="none" strike="noStrike">
                <a:solidFill>
                  <a:srgbClr val="0000CC"/>
                </a:solidFill>
                <a:latin typeface="Arial"/>
                <a:ea typeface="Arial"/>
                <a:cs typeface="Arial"/>
                <a:sym typeface="Arial"/>
              </a:rPr>
              <a:t>½</a:t>
            </a:r>
            <a:r>
              <a:rPr b="1" i="1" lang="zxx" sz="2600" u="none" cap="none" strike="noStrike">
                <a:latin typeface="Arial"/>
                <a:ea typeface="Arial"/>
                <a:cs typeface="Arial"/>
                <a:sym typeface="Arial"/>
              </a:rPr>
              <a:t> (a,c), </a:t>
            </a:r>
            <a:r>
              <a:rPr b="1" i="1" lang="zxx" sz="2600" u="none" cap="none" strike="noStrike">
                <a:solidFill>
                  <a:srgbClr val="0000CC"/>
                </a:solidFill>
                <a:latin typeface="Arial"/>
                <a:ea typeface="Arial"/>
                <a:cs typeface="Arial"/>
                <a:sym typeface="Arial"/>
              </a:rPr>
              <a:t>0</a:t>
            </a:r>
            <a:r>
              <a:rPr b="1" i="1" lang="zxx" sz="2600" u="none" cap="none" strike="noStrike">
                <a:latin typeface="Arial"/>
                <a:ea typeface="Arial"/>
                <a:cs typeface="Arial"/>
                <a:sym typeface="Arial"/>
              </a:rPr>
              <a:t> (a,d), </a:t>
            </a:r>
            <a:r>
              <a:rPr b="1" i="1" lang="zxx" sz="2600" u="none" cap="none" strike="noStrike">
                <a:solidFill>
                  <a:srgbClr val="0000CC"/>
                </a:solidFill>
                <a:latin typeface="Arial"/>
                <a:ea typeface="Arial"/>
                <a:cs typeface="Arial"/>
                <a:sym typeface="Arial"/>
              </a:rPr>
              <a:t>0</a:t>
            </a:r>
            <a:r>
              <a:rPr b="1" i="1" lang="zxx" sz="2600" u="none" cap="none" strike="noStrike">
                <a:latin typeface="Arial"/>
                <a:ea typeface="Arial"/>
                <a:cs typeface="Arial"/>
                <a:sym typeface="Arial"/>
              </a:rPr>
              <a:t> (b,c), </a:t>
            </a:r>
            <a:r>
              <a:rPr b="1" i="1" lang="zxx" sz="2600" u="none" cap="none" strike="noStrike">
                <a:solidFill>
                  <a:srgbClr val="0000CC"/>
                </a:solidFill>
                <a:latin typeface="Arial"/>
                <a:ea typeface="Arial"/>
                <a:cs typeface="Arial"/>
                <a:sym typeface="Arial"/>
              </a:rPr>
              <a:t>½</a:t>
            </a:r>
            <a:r>
              <a:rPr b="1" i="1" lang="zxx" sz="2600" u="none" cap="none" strike="noStrike">
                <a:latin typeface="Arial"/>
                <a:ea typeface="Arial"/>
                <a:cs typeface="Arial"/>
                <a:sym typeface="Arial"/>
              </a:rPr>
              <a:t> (b,d)</a:t>
            </a:r>
            <a:endParaRPr b="0" i="0" sz="2600" u="none" cap="none" strike="noStrike">
              <a:latin typeface="Arial"/>
              <a:ea typeface="Arial"/>
              <a:cs typeface="Arial"/>
              <a:sym typeface="Arial"/>
            </a:endParaRPr>
          </a:p>
          <a:p>
            <a:pPr indent="-249704" lvl="0" marL="432000" marR="0" rtl="0" algn="l">
              <a:spcBef>
                <a:spcPts val="1134"/>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pic>
        <p:nvPicPr>
          <p:cNvPr id="924" name="Google Shape;924;p108"/>
          <p:cNvPicPr preferRelativeResize="0"/>
          <p:nvPr/>
        </p:nvPicPr>
        <p:blipFill rotWithShape="1">
          <a:blip r:embed="rId3">
            <a:alphaModFix/>
          </a:blip>
          <a:srcRect b="0" l="0" r="0" t="0"/>
          <a:stretch/>
        </p:blipFill>
        <p:spPr>
          <a:xfrm>
            <a:off x="2759400" y="4104000"/>
            <a:ext cx="4440600" cy="3420000"/>
          </a:xfrm>
          <a:prstGeom prst="rect">
            <a:avLst/>
          </a:prstGeom>
          <a:noFill/>
          <a:ln>
            <a:noFill/>
          </a:ln>
        </p:spPr>
      </p:pic>
      <p:sp>
        <p:nvSpPr>
          <p:cNvPr id="925" name="Google Shape;925;p108"/>
          <p:cNvSpPr txBox="1"/>
          <p:nvPr/>
        </p:nvSpPr>
        <p:spPr>
          <a:xfrm>
            <a:off x="5220000" y="7020000"/>
            <a:ext cx="198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0000CC"/>
                </a:solidFill>
                <a:latin typeface="Arial"/>
                <a:ea typeface="Arial"/>
                <a:cs typeface="Arial"/>
                <a:sym typeface="Arial"/>
              </a:rPr>
              <a:t>b</a:t>
            </a:r>
            <a:r>
              <a:rPr b="1" baseline="-25000" i="1" lang="zxx" sz="2400" strike="noStrike">
                <a:solidFill>
                  <a:srgbClr val="0000CC"/>
                </a:solidFill>
                <a:latin typeface="Arial"/>
                <a:ea typeface="Arial"/>
                <a:cs typeface="Arial"/>
                <a:sym typeface="Arial"/>
              </a:rPr>
              <a:t>1,1</a:t>
            </a:r>
            <a:r>
              <a:rPr b="1" i="1" lang="zxx" sz="2400" strike="noStrike">
                <a:solidFill>
                  <a:srgbClr val="0000CC"/>
                </a:solidFill>
                <a:latin typeface="Arial"/>
                <a:ea typeface="Arial"/>
                <a:cs typeface="Arial"/>
                <a:sym typeface="Arial"/>
              </a:rPr>
              <a:t> = (½, ½)</a:t>
            </a:r>
            <a:endParaRPr b="0" sz="2400" strike="noStrike">
              <a:latin typeface="Arial"/>
              <a:ea typeface="Arial"/>
              <a:cs typeface="Arial"/>
              <a:sym typeface="Arial"/>
            </a:endParaRPr>
          </a:p>
        </p:txBody>
      </p:sp>
      <p:sp>
        <p:nvSpPr>
          <p:cNvPr id="926" name="Google Shape;926;p108"/>
          <p:cNvSpPr txBox="1"/>
          <p:nvPr/>
        </p:nvSpPr>
        <p:spPr>
          <a:xfrm>
            <a:off x="7200000" y="5040000"/>
            <a:ext cx="198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0000CC"/>
                </a:solidFill>
                <a:latin typeface="Arial"/>
                <a:ea typeface="Arial"/>
                <a:cs typeface="Arial"/>
                <a:sym typeface="Arial"/>
              </a:rPr>
              <a:t>b</a:t>
            </a:r>
            <a:r>
              <a:rPr b="1" baseline="-25000" i="1" lang="zxx" sz="2400" strike="noStrike">
                <a:solidFill>
                  <a:srgbClr val="0000CC"/>
                </a:solidFill>
                <a:latin typeface="Arial"/>
                <a:ea typeface="Arial"/>
                <a:cs typeface="Arial"/>
                <a:sym typeface="Arial"/>
              </a:rPr>
              <a:t>1,2</a:t>
            </a:r>
            <a:r>
              <a:rPr b="1" i="1" lang="zxx" sz="2400" strike="noStrike">
                <a:solidFill>
                  <a:srgbClr val="0000CC"/>
                </a:solidFill>
                <a:latin typeface="Arial"/>
                <a:ea typeface="Arial"/>
                <a:cs typeface="Arial"/>
                <a:sym typeface="Arial"/>
              </a:rPr>
              <a:t> = (½, ½)</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0" name="Shape 930"/>
        <p:cNvGrpSpPr/>
        <p:nvPr/>
      </p:nvGrpSpPr>
      <p:grpSpPr>
        <a:xfrm>
          <a:off x="0" y="0"/>
          <a:ext cx="0" cy="0"/>
          <a:chOff x="0" y="0"/>
          <a:chExt cx="0" cy="0"/>
        </a:xfrm>
      </p:grpSpPr>
      <p:sp>
        <p:nvSpPr>
          <p:cNvPr id="931" name="Google Shape;931;p10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32" name="Google Shape;932;p10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What are the expected payoffs of these strategies?</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solidFill>
                  <a:srgbClr val="FF0000"/>
                </a:solidFill>
                <a:latin typeface="Arial"/>
                <a:ea typeface="Arial"/>
                <a:cs typeface="Arial"/>
                <a:sym typeface="Arial"/>
              </a:rPr>
              <a:t>s</a:t>
            </a:r>
            <a:r>
              <a:rPr b="1" baseline="-25000" i="1" lang="zxx" sz="2600" u="none" cap="none" strike="noStrike">
                <a:solidFill>
                  <a:srgbClr val="FF0000"/>
                </a:solidFill>
                <a:latin typeface="Arial"/>
                <a:ea typeface="Arial"/>
                <a:cs typeface="Arial"/>
                <a:sym typeface="Arial"/>
              </a:rPr>
              <a:t>1</a:t>
            </a:r>
            <a:r>
              <a:rPr b="1" i="1" lang="zxx" sz="2600" u="none" cap="none" strike="noStrike">
                <a:solidFill>
                  <a:srgbClr val="FF0000"/>
                </a:solidFill>
                <a:latin typeface="Arial"/>
                <a:ea typeface="Arial"/>
                <a:cs typeface="Arial"/>
                <a:sym typeface="Arial"/>
              </a:rPr>
              <a:t>'</a:t>
            </a:r>
            <a:r>
              <a:rPr b="1" i="1" lang="zxx" sz="2600" u="none" cap="none" strike="noStrike">
                <a:latin typeface="Arial"/>
                <a:ea typeface="Arial"/>
                <a:cs typeface="Arial"/>
                <a:sym typeface="Arial"/>
              </a:rPr>
              <a:t>: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(a,c),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(a,d),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(b,c), </a:t>
            </a:r>
            <a:r>
              <a:rPr b="1" i="1" lang="zxx" sz="2600" u="none" cap="none" strike="noStrike">
                <a:solidFill>
                  <a:srgbClr val="FF0000"/>
                </a:solidFill>
                <a:latin typeface="Arial"/>
                <a:ea typeface="Arial"/>
                <a:cs typeface="Arial"/>
                <a:sym typeface="Arial"/>
              </a:rPr>
              <a:t>¼</a:t>
            </a:r>
            <a:r>
              <a:rPr b="1" i="1" lang="zxx" sz="2600" u="none" cap="none" strike="noStrike">
                <a:latin typeface="Arial"/>
                <a:ea typeface="Arial"/>
                <a:cs typeface="Arial"/>
                <a:sym typeface="Arial"/>
              </a:rPr>
              <a:t> (b,d)</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u</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a:t>
            </a:r>
            <a:r>
              <a:rPr b="1" i="1" lang="zxx" sz="2200" u="none" cap="none" strike="noStrike">
                <a:solidFill>
                  <a:srgbClr val="FF0000"/>
                </a:solidFill>
                <a:latin typeface="Arial"/>
                <a:ea typeface="Arial"/>
                <a:cs typeface="Arial"/>
                <a:sym typeface="Arial"/>
              </a:rPr>
              <a:t>b</a:t>
            </a:r>
            <a:r>
              <a:rPr b="1" i="1" lang="zxx" sz="2200" u="none" cap="none" strike="noStrike">
                <a:latin typeface="Arial"/>
                <a:ea typeface="Arial"/>
                <a:cs typeface="Arial"/>
                <a:sym typeface="Arial"/>
              </a:rPr>
              <a:t>) = (½ * ½ * 1) + (½ * ½ * -1) + (½ * ½ * -1) + (½ * ½ * 1) = 0 </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u</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a:t>
            </a:r>
            <a:r>
              <a:rPr b="1" i="1" lang="zxx" sz="2200" u="none" cap="none" strike="noStrike">
                <a:solidFill>
                  <a:srgbClr val="FF0000"/>
                </a:solidFill>
                <a:latin typeface="Arial"/>
                <a:ea typeface="Arial"/>
                <a:cs typeface="Arial"/>
                <a:sym typeface="Arial"/>
              </a:rPr>
              <a:t>s</a:t>
            </a:r>
            <a:r>
              <a:rPr b="1" baseline="-25000" i="1" lang="zxx" sz="2200" u="none" cap="none" strike="noStrike">
                <a:solidFill>
                  <a:srgbClr val="FF0000"/>
                </a:solidFill>
                <a:latin typeface="Arial"/>
                <a:ea typeface="Arial"/>
                <a:cs typeface="Arial"/>
                <a:sym typeface="Arial"/>
              </a:rPr>
              <a:t>1</a:t>
            </a:r>
            <a:r>
              <a:rPr b="1" i="1" lang="zxx" sz="2200" u="none" cap="none" strike="noStrike">
                <a:solidFill>
                  <a:srgbClr val="FF0000"/>
                </a:solidFill>
                <a:latin typeface="Arial"/>
                <a:ea typeface="Arial"/>
                <a:cs typeface="Arial"/>
                <a:sym typeface="Arial"/>
              </a:rPr>
              <a:t>', s</a:t>
            </a:r>
            <a:r>
              <a:rPr b="1" baseline="-25000" i="1" lang="zxx" sz="2200" u="none" cap="none" strike="noStrike">
                <a:solidFill>
                  <a:srgbClr val="FF0000"/>
                </a:solidFill>
                <a:latin typeface="Arial"/>
                <a:ea typeface="Arial"/>
                <a:cs typeface="Arial"/>
                <a:sym typeface="Arial"/>
              </a:rPr>
              <a:t>2</a:t>
            </a:r>
            <a:r>
              <a:rPr b="1" i="1" lang="zxx" sz="2200" u="none" cap="none" strike="noStrike">
                <a:latin typeface="Arial"/>
                <a:ea typeface="Arial"/>
                <a:cs typeface="Arial"/>
                <a:sym typeface="Arial"/>
              </a:rPr>
              <a:t>) = (¼ * 1) + (¼ * -1) + (¼ * -1) + (¼ * 1) = 0 </a:t>
            </a:r>
            <a:endParaRPr b="0" i="0" sz="2200" u="none" cap="none" strike="noStrike">
              <a:latin typeface="Arial"/>
              <a:ea typeface="Arial"/>
              <a:cs typeface="Arial"/>
              <a:sym typeface="Arial"/>
            </a:endParaRPr>
          </a:p>
        </p:txBody>
      </p:sp>
      <p:pic>
        <p:nvPicPr>
          <p:cNvPr id="933" name="Google Shape;933;p109"/>
          <p:cNvPicPr preferRelativeResize="0"/>
          <p:nvPr/>
        </p:nvPicPr>
        <p:blipFill rotWithShape="1">
          <a:blip r:embed="rId3">
            <a:alphaModFix/>
          </a:blip>
          <a:srcRect b="0" l="0" r="0" t="0"/>
          <a:stretch/>
        </p:blipFill>
        <p:spPr>
          <a:xfrm>
            <a:off x="2759400" y="4104000"/>
            <a:ext cx="4440600" cy="3420000"/>
          </a:xfrm>
          <a:prstGeom prst="rect">
            <a:avLst/>
          </a:prstGeom>
          <a:noFill/>
          <a:ln>
            <a:noFill/>
          </a:ln>
        </p:spPr>
      </p:pic>
      <p:sp>
        <p:nvSpPr>
          <p:cNvPr id="934" name="Google Shape;934;p109"/>
          <p:cNvSpPr txBox="1"/>
          <p:nvPr/>
        </p:nvSpPr>
        <p:spPr>
          <a:xfrm>
            <a:off x="5220000" y="7020000"/>
            <a:ext cx="234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FF0000"/>
                </a:solidFill>
                <a:latin typeface="Arial"/>
                <a:ea typeface="Arial"/>
                <a:cs typeface="Arial"/>
                <a:sym typeface="Arial"/>
              </a:rPr>
              <a:t>b</a:t>
            </a:r>
            <a:r>
              <a:rPr b="1" baseline="-25000" i="1" lang="zxx" sz="2400" strike="noStrike">
                <a:solidFill>
                  <a:srgbClr val="FF0000"/>
                </a:solidFill>
                <a:latin typeface="Arial"/>
                <a:ea typeface="Arial"/>
                <a:cs typeface="Arial"/>
                <a:sym typeface="Arial"/>
              </a:rPr>
              <a:t>1,1</a:t>
            </a:r>
            <a:r>
              <a:rPr b="1" i="1" lang="zxx" sz="2400" strike="noStrike">
                <a:solidFill>
                  <a:srgbClr val="FF0000"/>
                </a:solidFill>
                <a:latin typeface="Arial"/>
                <a:ea typeface="Arial"/>
                <a:cs typeface="Arial"/>
                <a:sym typeface="Arial"/>
              </a:rPr>
              <a:t> = (½, ½)</a:t>
            </a:r>
            <a:endParaRPr b="0" sz="2400" strike="noStrike">
              <a:latin typeface="Arial"/>
              <a:ea typeface="Arial"/>
              <a:cs typeface="Arial"/>
              <a:sym typeface="Arial"/>
            </a:endParaRPr>
          </a:p>
        </p:txBody>
      </p:sp>
      <p:sp>
        <p:nvSpPr>
          <p:cNvPr id="935" name="Google Shape;935;p109"/>
          <p:cNvSpPr txBox="1"/>
          <p:nvPr/>
        </p:nvSpPr>
        <p:spPr>
          <a:xfrm>
            <a:off x="7200000" y="5040000"/>
            <a:ext cx="234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FF0000"/>
                </a:solidFill>
                <a:latin typeface="Arial"/>
                <a:ea typeface="Arial"/>
                <a:cs typeface="Arial"/>
                <a:sym typeface="Arial"/>
              </a:rPr>
              <a:t>b</a:t>
            </a:r>
            <a:r>
              <a:rPr b="1" baseline="-25000" i="1" lang="zxx" sz="2400" strike="noStrike">
                <a:solidFill>
                  <a:srgbClr val="FF0000"/>
                </a:solidFill>
                <a:latin typeface="Arial"/>
                <a:ea typeface="Arial"/>
                <a:cs typeface="Arial"/>
                <a:sym typeface="Arial"/>
              </a:rPr>
              <a:t>1,2</a:t>
            </a:r>
            <a:r>
              <a:rPr b="1" i="1" lang="zxx" sz="2400" strike="noStrike">
                <a:solidFill>
                  <a:srgbClr val="FF0000"/>
                </a:solidFill>
                <a:latin typeface="Arial"/>
                <a:ea typeface="Arial"/>
                <a:cs typeface="Arial"/>
                <a:sym typeface="Arial"/>
              </a:rPr>
              <a:t> = (½, ½)</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5">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9" name="Shape 939"/>
        <p:cNvGrpSpPr/>
        <p:nvPr/>
      </p:nvGrpSpPr>
      <p:grpSpPr>
        <a:xfrm>
          <a:off x="0" y="0"/>
          <a:ext cx="0" cy="0"/>
          <a:chOff x="0" y="0"/>
          <a:chExt cx="0" cy="0"/>
        </a:xfrm>
      </p:grpSpPr>
      <p:sp>
        <p:nvSpPr>
          <p:cNvPr id="940" name="Google Shape;940;p11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Strategies and Equilibria</a:t>
            </a:r>
            <a:endParaRPr b="0" sz="4400" strike="noStrike">
              <a:latin typeface="Arial"/>
              <a:ea typeface="Arial"/>
              <a:cs typeface="Arial"/>
              <a:sym typeface="Arial"/>
            </a:endParaRPr>
          </a:p>
        </p:txBody>
      </p:sp>
      <p:sp>
        <p:nvSpPr>
          <p:cNvPr id="941" name="Google Shape;941;p11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zxx" sz="2800" strike="noStrike">
                <a:latin typeface="Arial"/>
                <a:ea typeface="Arial"/>
                <a:cs typeface="Arial"/>
                <a:sym typeface="Arial"/>
              </a:rPr>
              <a:t>What are the expected payoffs of these strategies?</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zxx" sz="2600" u="none" cap="none" strike="noStrike">
                <a:solidFill>
                  <a:srgbClr val="0000CC"/>
                </a:solidFill>
                <a:latin typeface="Arial"/>
                <a:ea typeface="Arial"/>
                <a:cs typeface="Arial"/>
                <a:sym typeface="Arial"/>
              </a:rPr>
              <a:t>s</a:t>
            </a:r>
            <a:r>
              <a:rPr b="1" baseline="-25000" i="1" lang="zxx" sz="2600" u="none" cap="none" strike="noStrike">
                <a:solidFill>
                  <a:srgbClr val="0000CC"/>
                </a:solidFill>
                <a:latin typeface="Arial"/>
                <a:ea typeface="Arial"/>
                <a:cs typeface="Arial"/>
                <a:sym typeface="Arial"/>
              </a:rPr>
              <a:t>1</a:t>
            </a:r>
            <a:r>
              <a:rPr b="1" i="1" lang="zxx" sz="2600" u="none" cap="none" strike="noStrike">
                <a:solidFill>
                  <a:srgbClr val="0000CC"/>
                </a:solidFill>
                <a:latin typeface="Arial"/>
                <a:ea typeface="Arial"/>
                <a:cs typeface="Arial"/>
                <a:sym typeface="Arial"/>
              </a:rPr>
              <a:t>''</a:t>
            </a:r>
            <a:r>
              <a:rPr b="1" i="1" lang="zxx" sz="2600" u="none" cap="none" strike="noStrike">
                <a:latin typeface="Arial"/>
                <a:ea typeface="Arial"/>
                <a:cs typeface="Arial"/>
                <a:sym typeface="Arial"/>
              </a:rPr>
              <a:t>: </a:t>
            </a:r>
            <a:r>
              <a:rPr b="1" i="1" lang="zxx" sz="2600" u="none" cap="none" strike="noStrike">
                <a:solidFill>
                  <a:srgbClr val="0000CC"/>
                </a:solidFill>
                <a:latin typeface="Arial"/>
                <a:ea typeface="Arial"/>
                <a:cs typeface="Arial"/>
                <a:sym typeface="Arial"/>
              </a:rPr>
              <a:t>½</a:t>
            </a:r>
            <a:r>
              <a:rPr b="1" i="1" lang="zxx" sz="2600" u="none" cap="none" strike="noStrike">
                <a:latin typeface="Arial"/>
                <a:ea typeface="Arial"/>
                <a:cs typeface="Arial"/>
                <a:sym typeface="Arial"/>
              </a:rPr>
              <a:t> (a,c), </a:t>
            </a:r>
            <a:r>
              <a:rPr b="1" i="1" lang="zxx" sz="2600" u="none" cap="none" strike="noStrike">
                <a:solidFill>
                  <a:srgbClr val="0000CC"/>
                </a:solidFill>
                <a:latin typeface="Arial"/>
                <a:ea typeface="Arial"/>
                <a:cs typeface="Arial"/>
                <a:sym typeface="Arial"/>
              </a:rPr>
              <a:t>0</a:t>
            </a:r>
            <a:r>
              <a:rPr b="1" i="1" lang="zxx" sz="2600" u="none" cap="none" strike="noStrike">
                <a:latin typeface="Arial"/>
                <a:ea typeface="Arial"/>
                <a:cs typeface="Arial"/>
                <a:sym typeface="Arial"/>
              </a:rPr>
              <a:t> (a,d), </a:t>
            </a:r>
            <a:r>
              <a:rPr b="1" i="1" lang="zxx" sz="2600" u="none" cap="none" strike="noStrike">
                <a:solidFill>
                  <a:srgbClr val="0000CC"/>
                </a:solidFill>
                <a:latin typeface="Arial"/>
                <a:ea typeface="Arial"/>
                <a:cs typeface="Arial"/>
                <a:sym typeface="Arial"/>
              </a:rPr>
              <a:t>0</a:t>
            </a:r>
            <a:r>
              <a:rPr b="1" i="1" lang="zxx" sz="2600" u="none" cap="none" strike="noStrike">
                <a:latin typeface="Arial"/>
                <a:ea typeface="Arial"/>
                <a:cs typeface="Arial"/>
                <a:sym typeface="Arial"/>
              </a:rPr>
              <a:t> (b,c), </a:t>
            </a:r>
            <a:r>
              <a:rPr b="1" i="1" lang="zxx" sz="2600" u="none" cap="none" strike="noStrike">
                <a:solidFill>
                  <a:srgbClr val="0000CC"/>
                </a:solidFill>
                <a:latin typeface="Arial"/>
                <a:ea typeface="Arial"/>
                <a:cs typeface="Arial"/>
                <a:sym typeface="Arial"/>
              </a:rPr>
              <a:t>½</a:t>
            </a:r>
            <a:r>
              <a:rPr b="1" i="1" lang="zxx" sz="2600" u="none" cap="none" strike="noStrike">
                <a:latin typeface="Arial"/>
                <a:ea typeface="Arial"/>
                <a:cs typeface="Arial"/>
                <a:sym typeface="Arial"/>
              </a:rPr>
              <a:t> (b,d)</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u</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a:t>
            </a:r>
            <a:r>
              <a:rPr b="1" i="1" lang="zxx" sz="2200" u="none" cap="none" strike="noStrike">
                <a:solidFill>
                  <a:srgbClr val="0000CC"/>
                </a:solidFill>
                <a:latin typeface="Arial"/>
                <a:ea typeface="Arial"/>
                <a:cs typeface="Arial"/>
                <a:sym typeface="Arial"/>
              </a:rPr>
              <a:t>b</a:t>
            </a:r>
            <a:r>
              <a:rPr b="1" i="1" lang="zxx" sz="2200" u="none" cap="none" strike="noStrike">
                <a:latin typeface="Arial"/>
                <a:ea typeface="Arial"/>
                <a:cs typeface="Arial"/>
                <a:sym typeface="Arial"/>
              </a:rPr>
              <a:t>) = (½ * ½ * 1) + (½ * ½ * -1) + (½ * ½ * -1) + (½ * ½ * 1) = 0</a:t>
            </a:r>
            <a:endParaRPr b="0" i="0" sz="22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990"/>
              <a:buFont typeface="Noto Sans Symbols"/>
              <a:buChar char="●"/>
            </a:pPr>
            <a:r>
              <a:rPr b="1" i="1" lang="zxx" sz="2200" u="none" cap="none" strike="noStrike">
                <a:latin typeface="Arial"/>
                <a:ea typeface="Arial"/>
                <a:cs typeface="Arial"/>
                <a:sym typeface="Arial"/>
              </a:rPr>
              <a:t>u</a:t>
            </a:r>
            <a:r>
              <a:rPr b="1" baseline="-25000" i="1" lang="zxx" sz="2200" u="none" cap="none" strike="noStrike">
                <a:latin typeface="Arial"/>
                <a:ea typeface="Arial"/>
                <a:cs typeface="Arial"/>
                <a:sym typeface="Arial"/>
              </a:rPr>
              <a:t>1</a:t>
            </a:r>
            <a:r>
              <a:rPr b="1" i="1" lang="zxx" sz="2200" u="none" cap="none" strike="noStrike">
                <a:latin typeface="Arial"/>
                <a:ea typeface="Arial"/>
                <a:cs typeface="Arial"/>
                <a:sym typeface="Arial"/>
              </a:rPr>
              <a:t>(</a:t>
            </a:r>
            <a:r>
              <a:rPr b="1" i="1" lang="zxx" sz="2200" u="none" cap="none" strike="noStrike">
                <a:solidFill>
                  <a:srgbClr val="0000CC"/>
                </a:solidFill>
                <a:latin typeface="Arial"/>
                <a:ea typeface="Arial"/>
                <a:cs typeface="Arial"/>
                <a:sym typeface="Arial"/>
              </a:rPr>
              <a:t>s</a:t>
            </a:r>
            <a:r>
              <a:rPr b="1" baseline="-25000" i="1" lang="zxx" sz="2200" u="none" cap="none" strike="noStrike">
                <a:solidFill>
                  <a:srgbClr val="0000CC"/>
                </a:solidFill>
                <a:latin typeface="Arial"/>
                <a:ea typeface="Arial"/>
                <a:cs typeface="Arial"/>
                <a:sym typeface="Arial"/>
              </a:rPr>
              <a:t>1</a:t>
            </a:r>
            <a:r>
              <a:rPr b="1" i="1" lang="zxx" sz="2200" u="none" cap="none" strike="noStrike">
                <a:solidFill>
                  <a:srgbClr val="0000CC"/>
                </a:solidFill>
                <a:latin typeface="Arial"/>
                <a:ea typeface="Arial"/>
                <a:cs typeface="Arial"/>
                <a:sym typeface="Arial"/>
              </a:rPr>
              <a:t>'', s</a:t>
            </a:r>
            <a:r>
              <a:rPr b="1" baseline="-25000" i="1" lang="zxx" sz="2200" u="none" cap="none" strike="noStrike">
                <a:solidFill>
                  <a:srgbClr val="0000CC"/>
                </a:solidFill>
                <a:latin typeface="Arial"/>
                <a:ea typeface="Arial"/>
                <a:cs typeface="Arial"/>
                <a:sym typeface="Arial"/>
              </a:rPr>
              <a:t>2</a:t>
            </a:r>
            <a:r>
              <a:rPr b="1" i="1" lang="zxx" sz="2200" u="none" cap="none" strike="noStrike">
                <a:latin typeface="Arial"/>
                <a:ea typeface="Arial"/>
                <a:cs typeface="Arial"/>
                <a:sym typeface="Arial"/>
              </a:rPr>
              <a:t>) = (½ * 1) + (½ * 1) = 1</a:t>
            </a:r>
            <a:endParaRPr b="0" i="0" sz="2200" u="none" cap="none" strike="noStrike">
              <a:latin typeface="Arial"/>
              <a:ea typeface="Arial"/>
              <a:cs typeface="Arial"/>
              <a:sym typeface="Arial"/>
            </a:endParaRPr>
          </a:p>
          <a:p>
            <a:pPr indent="-261134" lvl="0" marL="432000" marR="0" rtl="0" algn="l">
              <a:spcBef>
                <a:spcPts val="1134"/>
              </a:spcBef>
              <a:spcAft>
                <a:spcPts val="0"/>
              </a:spcAft>
              <a:buClr>
                <a:srgbClr val="000000"/>
              </a:buClr>
              <a:buSzPts val="990"/>
              <a:buFont typeface="Noto Sans Symbols"/>
              <a:buNone/>
            </a:pPr>
            <a:r>
              <a:t/>
            </a:r>
            <a:endParaRPr b="0" sz="2200" strike="noStrike">
              <a:latin typeface="Arial"/>
              <a:ea typeface="Arial"/>
              <a:cs typeface="Arial"/>
              <a:sym typeface="Arial"/>
            </a:endParaRPr>
          </a:p>
        </p:txBody>
      </p:sp>
      <p:pic>
        <p:nvPicPr>
          <p:cNvPr id="942" name="Google Shape;942;p110"/>
          <p:cNvPicPr preferRelativeResize="0"/>
          <p:nvPr/>
        </p:nvPicPr>
        <p:blipFill rotWithShape="1">
          <a:blip r:embed="rId3">
            <a:alphaModFix/>
          </a:blip>
          <a:srcRect b="0" l="0" r="0" t="0"/>
          <a:stretch/>
        </p:blipFill>
        <p:spPr>
          <a:xfrm>
            <a:off x="2759400" y="4104000"/>
            <a:ext cx="4440600" cy="3420000"/>
          </a:xfrm>
          <a:prstGeom prst="rect">
            <a:avLst/>
          </a:prstGeom>
          <a:noFill/>
          <a:ln>
            <a:noFill/>
          </a:ln>
        </p:spPr>
      </p:pic>
      <p:cxnSp>
        <p:nvCxnSpPr>
          <p:cNvPr id="943" name="Google Shape;943;p110"/>
          <p:cNvCxnSpPr>
            <a:stCxn id="944" idx="2"/>
            <a:endCxn id="945" idx="0"/>
          </p:cNvCxnSpPr>
          <p:nvPr/>
        </p:nvCxnSpPr>
        <p:spPr>
          <a:xfrm rot="5400000">
            <a:off x="6480000" y="5310000"/>
            <a:ext cx="1440000" cy="1980000"/>
          </a:xfrm>
          <a:prstGeom prst="curvedConnector3">
            <a:avLst>
              <a:gd fmla="val 50000" name="adj1"/>
            </a:avLst>
          </a:prstGeom>
          <a:noFill/>
          <a:ln cap="flat" cmpd="sng" w="36700">
            <a:solidFill>
              <a:srgbClr val="0000CC"/>
            </a:solidFill>
            <a:prstDash val="solid"/>
            <a:round/>
            <a:headEnd len="med" w="med" type="triangle"/>
            <a:tailEnd len="med" w="med" type="triangle"/>
          </a:ln>
        </p:spPr>
      </p:cxnSp>
      <p:sp>
        <p:nvSpPr>
          <p:cNvPr id="945" name="Google Shape;945;p110"/>
          <p:cNvSpPr txBox="1"/>
          <p:nvPr/>
        </p:nvSpPr>
        <p:spPr>
          <a:xfrm>
            <a:off x="5220000" y="7020000"/>
            <a:ext cx="198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0000CC"/>
                </a:solidFill>
                <a:latin typeface="Arial"/>
                <a:ea typeface="Arial"/>
                <a:cs typeface="Arial"/>
                <a:sym typeface="Arial"/>
              </a:rPr>
              <a:t>b</a:t>
            </a:r>
            <a:r>
              <a:rPr b="1" baseline="-25000" i="1" lang="zxx" sz="2400" strike="noStrike">
                <a:solidFill>
                  <a:srgbClr val="0000CC"/>
                </a:solidFill>
                <a:latin typeface="Arial"/>
                <a:ea typeface="Arial"/>
                <a:cs typeface="Arial"/>
                <a:sym typeface="Arial"/>
              </a:rPr>
              <a:t>1,1</a:t>
            </a:r>
            <a:r>
              <a:rPr b="1" i="1" lang="zxx" sz="2400" strike="noStrike">
                <a:solidFill>
                  <a:srgbClr val="0000CC"/>
                </a:solidFill>
                <a:latin typeface="Arial"/>
                <a:ea typeface="Arial"/>
                <a:cs typeface="Arial"/>
                <a:sym typeface="Arial"/>
              </a:rPr>
              <a:t> = (½ , ½)</a:t>
            </a:r>
            <a:endParaRPr b="0" sz="2400" strike="noStrike">
              <a:latin typeface="Arial"/>
              <a:ea typeface="Arial"/>
              <a:cs typeface="Arial"/>
              <a:sym typeface="Arial"/>
            </a:endParaRPr>
          </a:p>
        </p:txBody>
      </p:sp>
      <p:sp>
        <p:nvSpPr>
          <p:cNvPr id="944" name="Google Shape;944;p110"/>
          <p:cNvSpPr txBox="1"/>
          <p:nvPr/>
        </p:nvSpPr>
        <p:spPr>
          <a:xfrm>
            <a:off x="7200000" y="5040000"/>
            <a:ext cx="1980000" cy="54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zxx" sz="2400" strike="noStrike">
                <a:solidFill>
                  <a:srgbClr val="0000CC"/>
                </a:solidFill>
                <a:latin typeface="Arial"/>
                <a:ea typeface="Arial"/>
                <a:cs typeface="Arial"/>
                <a:sym typeface="Arial"/>
              </a:rPr>
              <a:t>b</a:t>
            </a:r>
            <a:r>
              <a:rPr b="1" baseline="-25000" i="1" lang="zxx" sz="2400" strike="noStrike">
                <a:solidFill>
                  <a:srgbClr val="0000CC"/>
                </a:solidFill>
                <a:latin typeface="Arial"/>
                <a:ea typeface="Arial"/>
                <a:cs typeface="Arial"/>
                <a:sym typeface="Arial"/>
              </a:rPr>
              <a:t>1,2</a:t>
            </a:r>
            <a:r>
              <a:rPr b="1" i="1" lang="zxx" sz="2400" strike="noStrike">
                <a:solidFill>
                  <a:srgbClr val="0000CC"/>
                </a:solidFill>
                <a:latin typeface="Arial"/>
                <a:ea typeface="Arial"/>
                <a:cs typeface="Arial"/>
                <a:sym typeface="Arial"/>
              </a:rPr>
              <a:t> = (½ , ½)</a:t>
            </a:r>
            <a:endParaRPr b="0" sz="2400" strike="noStrike">
              <a:latin typeface="Arial"/>
              <a:ea typeface="Arial"/>
              <a:cs typeface="Arial"/>
              <a:sym typeface="Arial"/>
            </a:endParaRPr>
          </a:p>
        </p:txBody>
      </p:sp>
      <p:sp>
        <p:nvSpPr>
          <p:cNvPr id="946" name="Google Shape;946;p110"/>
          <p:cNvSpPr txBox="1"/>
          <p:nvPr/>
        </p:nvSpPr>
        <p:spPr>
          <a:xfrm>
            <a:off x="8280000" y="6120000"/>
            <a:ext cx="1440000" cy="617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zxx" sz="1800" strike="noStrike">
                <a:solidFill>
                  <a:srgbClr val="0000CC"/>
                </a:solidFill>
                <a:latin typeface="Arial"/>
                <a:ea typeface="Arial"/>
                <a:cs typeface="Arial"/>
                <a:sym typeface="Arial"/>
              </a:rPr>
              <a:t>can't be correlated!</a:t>
            </a:r>
            <a:endParaRPr b="0" sz="1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11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 Recall</a:t>
            </a:r>
            <a:endParaRPr b="0" sz="4400" strike="noStrike">
              <a:latin typeface="Arial"/>
              <a:ea typeface="Arial"/>
              <a:cs typeface="Arial"/>
              <a:sym typeface="Arial"/>
            </a:endParaRPr>
          </a:p>
        </p:txBody>
      </p:sp>
      <p:sp>
        <p:nvSpPr>
          <p:cNvPr id="952" name="Google Shape;952;p11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zxx" sz="3200" strike="noStrike">
                <a:latin typeface="Arial"/>
                <a:ea typeface="Arial"/>
                <a:cs typeface="Arial"/>
                <a:sym typeface="Arial"/>
              </a:rPr>
              <a:t>Games in which no player forgets any information they knew about moves made so far</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zxx" sz="2800" u="none" cap="none" strike="noStrike">
                <a:latin typeface="Arial"/>
                <a:ea typeface="Arial"/>
                <a:cs typeface="Arial"/>
                <a:sym typeface="Arial"/>
              </a:rPr>
              <a:t>in particular, they remember precisely all their own moves</a:t>
            </a:r>
            <a:endParaRPr b="0" i="0" sz="2800" u="none" cap="none" strike="noStrike">
              <a:latin typeface="Arial"/>
              <a:ea typeface="Arial"/>
              <a:cs typeface="Arial"/>
              <a:sym typeface="Arial"/>
            </a:endParaRPr>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11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zxx" sz="4400" strike="noStrike">
                <a:latin typeface="Arial"/>
                <a:ea typeface="Arial"/>
                <a:cs typeface="Arial"/>
                <a:sym typeface="Arial"/>
              </a:rPr>
              <a:t>Perfect Recall #1</a:t>
            </a:r>
            <a:endParaRPr b="0" sz="4400" strike="noStrike">
              <a:latin typeface="Arial"/>
              <a:ea typeface="Arial"/>
              <a:cs typeface="Arial"/>
              <a:sym typeface="Arial"/>
            </a:endParaRPr>
          </a:p>
        </p:txBody>
      </p:sp>
      <p:sp>
        <p:nvSpPr>
          <p:cNvPr id="958" name="Google Shape;958;p112"/>
          <p:cNvSpPr txBox="1"/>
          <p:nvPr/>
        </p:nvSpPr>
        <p:spPr>
          <a:xfrm>
            <a:off x="504000" y="1769040"/>
            <a:ext cx="9071640" cy="556992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zxx" sz="2600" strike="noStrike">
                <a:latin typeface="Arial"/>
                <a:ea typeface="Arial"/>
                <a:cs typeface="Arial"/>
                <a:sym typeface="Arial"/>
              </a:rPr>
              <a:t>Player </a:t>
            </a:r>
            <a:r>
              <a:rPr b="1" i="1" lang="zxx" sz="2600" strike="noStrike">
                <a:latin typeface="Arial"/>
                <a:ea typeface="Arial"/>
                <a:cs typeface="Arial"/>
                <a:sym typeface="Arial"/>
              </a:rPr>
              <a:t>i</a:t>
            </a:r>
            <a:r>
              <a:rPr b="0" lang="zxx" sz="2600" strike="noStrike">
                <a:latin typeface="Arial"/>
                <a:ea typeface="Arial"/>
                <a:cs typeface="Arial"/>
                <a:sym typeface="Arial"/>
              </a:rPr>
              <a:t> has </a:t>
            </a:r>
            <a:r>
              <a:rPr b="1" lang="zxx" sz="2600" strike="noStrike">
                <a:solidFill>
                  <a:srgbClr val="FF0000"/>
                </a:solidFill>
                <a:latin typeface="Arial"/>
                <a:ea typeface="Arial"/>
                <a:cs typeface="Arial"/>
                <a:sym typeface="Arial"/>
              </a:rPr>
              <a:t>perfect recall</a:t>
            </a:r>
            <a:r>
              <a:rPr b="0" lang="zxx" sz="2600" strike="noStrike">
                <a:latin typeface="Arial"/>
                <a:ea typeface="Arial"/>
                <a:cs typeface="Arial"/>
                <a:sym typeface="Arial"/>
              </a:rPr>
              <a:t> in an imperfect-information game </a:t>
            </a:r>
            <a:r>
              <a:rPr b="1" i="1" lang="zxx" sz="2600" strike="noStrike">
                <a:latin typeface="Arial"/>
                <a:ea typeface="Arial"/>
                <a:cs typeface="Arial"/>
                <a:sym typeface="Arial"/>
              </a:rPr>
              <a:t>G</a:t>
            </a:r>
            <a:r>
              <a:rPr b="0" lang="zxx" sz="2600" strike="noStrike">
                <a:latin typeface="Arial"/>
                <a:ea typeface="Arial"/>
                <a:cs typeface="Arial"/>
                <a:sym typeface="Arial"/>
              </a:rPr>
              <a:t> if for any two nodes </a:t>
            </a:r>
            <a:r>
              <a:rPr b="1" i="1" lang="zxx" sz="2600" strike="noStrike">
                <a:latin typeface="Arial"/>
                <a:ea typeface="Arial"/>
                <a:cs typeface="Arial"/>
                <a:sym typeface="Arial"/>
              </a:rPr>
              <a:t>h</a:t>
            </a:r>
            <a:r>
              <a:rPr b="0" lang="zxx" sz="2600" strike="noStrike">
                <a:latin typeface="Arial"/>
                <a:ea typeface="Arial"/>
                <a:cs typeface="Arial"/>
                <a:sym typeface="Arial"/>
              </a:rPr>
              <a:t>, </a:t>
            </a:r>
            <a:r>
              <a:rPr b="1" i="1" lang="zxx" sz="2600" strike="noStrike">
                <a:latin typeface="Arial"/>
                <a:ea typeface="Arial"/>
                <a:cs typeface="Arial"/>
                <a:sym typeface="Arial"/>
              </a:rPr>
              <a:t>h′</a:t>
            </a:r>
            <a:r>
              <a:rPr b="0" lang="zxx" sz="2600" strike="noStrike">
                <a:latin typeface="Arial"/>
                <a:ea typeface="Arial"/>
                <a:cs typeface="Arial"/>
                <a:sym typeface="Arial"/>
              </a:rPr>
              <a:t> that are in the same information set for player </a:t>
            </a:r>
            <a:r>
              <a:rPr b="1" i="1" lang="zxx" sz="2600" strike="noStrike">
                <a:latin typeface="Arial"/>
                <a:ea typeface="Arial"/>
                <a:cs typeface="Arial"/>
                <a:sym typeface="Arial"/>
              </a:rPr>
              <a:t>i</a:t>
            </a:r>
            <a:r>
              <a:rPr b="0" lang="zxx" sz="2600" strike="noStrike">
                <a:latin typeface="Arial"/>
                <a:ea typeface="Arial"/>
                <a:cs typeface="Arial"/>
                <a:sym typeface="Arial"/>
              </a:rPr>
              <a:t>,</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zxx" sz="2600" strike="noStrike">
                <a:latin typeface="Arial"/>
                <a:ea typeface="Arial"/>
                <a:cs typeface="Arial"/>
                <a:sym typeface="Arial"/>
              </a:rPr>
              <a:t>for any path </a:t>
            </a:r>
            <a:r>
              <a:rPr b="1" i="1" lang="zxx" sz="2600" strike="noStrike">
                <a:latin typeface="Arial"/>
                <a:ea typeface="Arial"/>
                <a:cs typeface="Arial"/>
                <a:sym typeface="Arial"/>
              </a:rPr>
              <a:t>h</a:t>
            </a:r>
            <a:r>
              <a:rPr b="1" baseline="-25000" i="1" lang="zxx" sz="2600" strike="noStrike">
                <a:latin typeface="Arial"/>
                <a:ea typeface="Arial"/>
                <a:cs typeface="Arial"/>
                <a:sym typeface="Arial"/>
              </a:rPr>
              <a:t>0</a:t>
            </a:r>
            <a:r>
              <a:rPr b="1" i="1" lang="zxx" sz="2600" strike="noStrike">
                <a:latin typeface="Arial"/>
                <a:ea typeface="Arial"/>
                <a:cs typeface="Arial"/>
                <a:sym typeface="Arial"/>
              </a:rPr>
              <a:t>, a</a:t>
            </a:r>
            <a:r>
              <a:rPr b="1" baseline="-25000" i="1" lang="zxx" sz="2600" strike="noStrike">
                <a:latin typeface="Arial"/>
                <a:ea typeface="Arial"/>
                <a:cs typeface="Arial"/>
                <a:sym typeface="Arial"/>
              </a:rPr>
              <a:t>0</a:t>
            </a:r>
            <a:r>
              <a:rPr b="1" i="1" lang="zxx" sz="2600" strike="noStrike">
                <a:latin typeface="Arial"/>
                <a:ea typeface="Arial"/>
                <a:cs typeface="Arial"/>
                <a:sym typeface="Arial"/>
              </a:rPr>
              <a:t>, h</a:t>
            </a:r>
            <a:r>
              <a:rPr b="1" baseline="-25000" i="1" lang="zxx" sz="2600" strike="noStrike">
                <a:latin typeface="Arial"/>
                <a:ea typeface="Arial"/>
                <a:cs typeface="Arial"/>
                <a:sym typeface="Arial"/>
              </a:rPr>
              <a:t>1</a:t>
            </a:r>
            <a:r>
              <a:rPr b="1" i="1" lang="zxx" sz="2600" strike="noStrike">
                <a:latin typeface="Arial"/>
                <a:ea typeface="Arial"/>
                <a:cs typeface="Arial"/>
                <a:sym typeface="Arial"/>
              </a:rPr>
              <a:t>, a</a:t>
            </a:r>
            <a:r>
              <a:rPr b="1" baseline="-25000" i="1" lang="zxx" sz="2600" strike="noStrike">
                <a:latin typeface="Arial"/>
                <a:ea typeface="Arial"/>
                <a:cs typeface="Arial"/>
                <a:sym typeface="Arial"/>
              </a:rPr>
              <a:t>1</a:t>
            </a:r>
            <a:r>
              <a:rPr b="1" i="1" lang="zxx" sz="2600" strike="noStrike">
                <a:latin typeface="Arial"/>
                <a:ea typeface="Arial"/>
                <a:cs typeface="Arial"/>
                <a:sym typeface="Arial"/>
              </a:rPr>
              <a:t>, . . . , h</a:t>
            </a:r>
            <a:r>
              <a:rPr b="1" baseline="-25000" i="1" lang="zxx" sz="2600" strike="noStrike">
                <a:latin typeface="Arial"/>
                <a:ea typeface="Arial"/>
                <a:cs typeface="Arial"/>
                <a:sym typeface="Arial"/>
              </a:rPr>
              <a:t>m</a:t>
            </a:r>
            <a:r>
              <a:rPr b="1" i="1" lang="zxx" sz="2600" strike="noStrike">
                <a:latin typeface="Arial"/>
                <a:ea typeface="Arial"/>
                <a:cs typeface="Arial"/>
                <a:sym typeface="Arial"/>
              </a:rPr>
              <a:t>, a</a:t>
            </a:r>
            <a:r>
              <a:rPr b="1" baseline="-25000" i="1" lang="zxx" sz="2600" strike="noStrike">
                <a:latin typeface="Arial"/>
                <a:ea typeface="Arial"/>
                <a:cs typeface="Arial"/>
                <a:sym typeface="Arial"/>
              </a:rPr>
              <a:t>m</a:t>
            </a:r>
            <a:r>
              <a:rPr b="1" i="1" lang="zxx" sz="2600" strike="noStrike">
                <a:latin typeface="Arial"/>
                <a:ea typeface="Arial"/>
                <a:cs typeface="Arial"/>
                <a:sym typeface="Arial"/>
              </a:rPr>
              <a:t>, h</a:t>
            </a:r>
            <a:r>
              <a:rPr b="0" lang="zxx" sz="2600" strike="noStrike">
                <a:latin typeface="Arial"/>
                <a:ea typeface="Arial"/>
                <a:cs typeface="Arial"/>
                <a:sym typeface="Arial"/>
              </a:rPr>
              <a:t> from the root of the game to </a:t>
            </a:r>
            <a:r>
              <a:rPr b="1" i="1" lang="zxx" sz="2600" strike="noStrike">
                <a:latin typeface="Arial"/>
                <a:ea typeface="Arial"/>
                <a:cs typeface="Arial"/>
                <a:sym typeface="Arial"/>
              </a:rPr>
              <a:t>h </a:t>
            </a:r>
            <a:r>
              <a:rPr b="0" lang="zxx" sz="2600" strike="noStrike">
                <a:latin typeface="Arial"/>
                <a:ea typeface="Arial"/>
                <a:cs typeface="Arial"/>
                <a:sym typeface="Arial"/>
              </a:rPr>
              <a:t>and for any path </a:t>
            </a:r>
            <a:r>
              <a:rPr b="1" i="1" lang="zxx" sz="2600" strike="noStrike">
                <a:latin typeface="Arial"/>
                <a:ea typeface="Arial"/>
                <a:cs typeface="Arial"/>
                <a:sym typeface="Arial"/>
              </a:rPr>
              <a:t>h</a:t>
            </a:r>
            <a:r>
              <a:rPr b="1" baseline="-25000" i="1" lang="zxx" sz="2600" strike="noStrike">
                <a:latin typeface="Arial"/>
                <a:ea typeface="Arial"/>
                <a:cs typeface="Arial"/>
                <a:sym typeface="Arial"/>
              </a:rPr>
              <a:t>0</a:t>
            </a:r>
            <a:r>
              <a:rPr b="1" i="1" lang="zxx" sz="2600" strike="noStrike">
                <a:latin typeface="Arial"/>
                <a:ea typeface="Arial"/>
                <a:cs typeface="Arial"/>
                <a:sym typeface="Arial"/>
              </a:rPr>
              <a:t>', a</a:t>
            </a:r>
            <a:r>
              <a:rPr b="1" baseline="-25000" i="1" lang="zxx" sz="2600" strike="noStrike">
                <a:latin typeface="Arial"/>
                <a:ea typeface="Arial"/>
                <a:cs typeface="Arial"/>
                <a:sym typeface="Arial"/>
              </a:rPr>
              <a:t>0</a:t>
            </a:r>
            <a:r>
              <a:rPr b="1" i="1" lang="zxx" sz="2600" strike="noStrike">
                <a:latin typeface="Arial"/>
                <a:ea typeface="Arial"/>
                <a:cs typeface="Arial"/>
                <a:sym typeface="Arial"/>
              </a:rPr>
              <a:t>', h</a:t>
            </a:r>
            <a:r>
              <a:rPr b="1" baseline="-25000" i="1" lang="zxx" sz="2600" strike="noStrike">
                <a:latin typeface="Arial"/>
                <a:ea typeface="Arial"/>
                <a:cs typeface="Arial"/>
                <a:sym typeface="Arial"/>
              </a:rPr>
              <a:t>1</a:t>
            </a:r>
            <a:r>
              <a:rPr b="1" i="1" lang="zxx" sz="2600" strike="noStrike">
                <a:latin typeface="Arial"/>
                <a:ea typeface="Arial"/>
                <a:cs typeface="Arial"/>
                <a:sym typeface="Arial"/>
              </a:rPr>
              <a:t>', a</a:t>
            </a:r>
            <a:r>
              <a:rPr b="1" baseline="-25000" i="1" lang="zxx" sz="2600" strike="noStrike">
                <a:latin typeface="Arial"/>
                <a:ea typeface="Arial"/>
                <a:cs typeface="Arial"/>
                <a:sym typeface="Arial"/>
              </a:rPr>
              <a:t>1</a:t>
            </a:r>
            <a:r>
              <a:rPr b="1" i="1" lang="zxx" sz="2600" strike="noStrike">
                <a:latin typeface="Arial"/>
                <a:ea typeface="Arial"/>
                <a:cs typeface="Arial"/>
                <a:sym typeface="Arial"/>
              </a:rPr>
              <a:t>', . . . , h</a:t>
            </a:r>
            <a:r>
              <a:rPr b="1" baseline="-25000" i="1" lang="zxx" sz="2600" strike="noStrike">
                <a:latin typeface="Arial"/>
                <a:ea typeface="Arial"/>
                <a:cs typeface="Arial"/>
                <a:sym typeface="Arial"/>
              </a:rPr>
              <a:t>m'</a:t>
            </a:r>
            <a:r>
              <a:rPr b="1" i="1" lang="zxx" sz="2600" strike="noStrike">
                <a:latin typeface="Arial"/>
                <a:ea typeface="Arial"/>
                <a:cs typeface="Arial"/>
                <a:sym typeface="Arial"/>
              </a:rPr>
              <a:t>', a</a:t>
            </a:r>
            <a:r>
              <a:rPr b="1" baseline="-25000" i="1" lang="zxx" sz="2600" strike="noStrike">
                <a:latin typeface="Arial"/>
                <a:ea typeface="Arial"/>
                <a:cs typeface="Arial"/>
                <a:sym typeface="Arial"/>
              </a:rPr>
              <a:t>m'</a:t>
            </a:r>
            <a:r>
              <a:rPr b="1" i="1" lang="zxx" sz="2600" strike="noStrike">
                <a:latin typeface="Arial"/>
                <a:ea typeface="Arial"/>
                <a:cs typeface="Arial"/>
                <a:sym typeface="Arial"/>
              </a:rPr>
              <a:t>', h'</a:t>
            </a:r>
            <a:r>
              <a:rPr b="0" lang="zxx" sz="2600" strike="noStrike">
                <a:latin typeface="Arial"/>
                <a:ea typeface="Arial"/>
                <a:cs typeface="Arial"/>
                <a:sym typeface="Arial"/>
              </a:rPr>
              <a:t> from the root to </a:t>
            </a:r>
            <a:r>
              <a:rPr b="1" i="1" lang="zxx" sz="2600" strike="noStrike">
                <a:latin typeface="Arial"/>
                <a:ea typeface="Arial"/>
                <a:cs typeface="Arial"/>
                <a:sym typeface="Arial"/>
              </a:rPr>
              <a:t>h′</a:t>
            </a:r>
            <a:r>
              <a:rPr b="0" lang="zxx" sz="2600" strike="noStrike">
                <a:latin typeface="Arial"/>
                <a:ea typeface="Arial"/>
                <a:cs typeface="Arial"/>
                <a:sym typeface="Arial"/>
              </a:rPr>
              <a:t> it must be the case that:</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080"/>
              <a:buFont typeface="Noto Sans Symbols"/>
              <a:buChar char="●"/>
            </a:pPr>
            <a:r>
              <a:rPr b="1" i="1" lang="zxx" sz="2400" u="none" cap="none" strike="noStrike">
                <a:latin typeface="Arial"/>
                <a:ea typeface="Arial"/>
                <a:cs typeface="Arial"/>
                <a:sym typeface="Arial"/>
              </a:rPr>
              <a:t>m = m′</a:t>
            </a:r>
            <a:endParaRPr b="0" i="0" sz="24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080"/>
              <a:buFont typeface="Noto Sans Symbols"/>
              <a:buChar char="●"/>
            </a:pPr>
            <a:r>
              <a:rPr b="0" i="0" lang="zxx" sz="2400" u="none" cap="none" strike="noStrike">
                <a:solidFill>
                  <a:srgbClr val="EB3415"/>
                </a:solidFill>
                <a:latin typeface="Arial"/>
                <a:ea typeface="Arial"/>
                <a:cs typeface="Arial"/>
                <a:sym typeface="Arial"/>
              </a:rPr>
              <a:t>for </a:t>
            </a:r>
            <a:r>
              <a:rPr lang="zxx" sz="2400" u="none" cap="none" strike="noStrike">
                <a:solidFill>
                  <a:srgbClr val="EB3415"/>
                </a:solidFill>
              </a:rPr>
              <a:t>all</a:t>
            </a:r>
            <a:r>
              <a:rPr b="1" lang="zxx" sz="2400" u="none" cap="none" strike="noStrike">
                <a:latin typeface="Arial"/>
                <a:ea typeface="Arial"/>
                <a:cs typeface="Arial"/>
                <a:sym typeface="Arial"/>
              </a:rPr>
              <a:t> </a:t>
            </a:r>
            <a:r>
              <a:rPr b="1" i="1" lang="zxx" sz="2400" u="none" cap="none" strike="noStrike">
                <a:latin typeface="Arial"/>
                <a:ea typeface="Arial"/>
                <a:cs typeface="Arial"/>
                <a:sym typeface="Arial"/>
              </a:rPr>
              <a:t>0 ≤ j ≤ m</a:t>
            </a:r>
            <a:r>
              <a:rPr b="0" i="0" lang="zxx" sz="2400" u="none" cap="none" strike="noStrike">
                <a:latin typeface="Arial"/>
                <a:ea typeface="Arial"/>
                <a:cs typeface="Arial"/>
                <a:sym typeface="Arial"/>
              </a:rPr>
              <a:t>, if </a:t>
            </a:r>
            <a:r>
              <a:rPr b="1" i="1" lang="zxx" sz="2400" u="none" cap="none" strike="noStrike">
                <a:latin typeface="Arial"/>
                <a:ea typeface="Arial"/>
                <a:cs typeface="Arial"/>
                <a:sym typeface="Arial"/>
              </a:rPr>
              <a:t>ρ(h</a:t>
            </a:r>
            <a:r>
              <a:rPr b="1" baseline="-25000" i="1" lang="zxx" sz="2400" u="none" cap="none" strike="noStrike">
                <a:latin typeface="Arial"/>
                <a:ea typeface="Arial"/>
                <a:cs typeface="Arial"/>
                <a:sym typeface="Arial"/>
              </a:rPr>
              <a:t>j</a:t>
            </a:r>
            <a:r>
              <a:rPr b="1" i="1" lang="zxx" sz="2400" u="none" cap="none" strike="noStrike">
                <a:latin typeface="Arial"/>
                <a:ea typeface="Arial"/>
                <a:cs typeface="Arial"/>
                <a:sym typeface="Arial"/>
              </a:rPr>
              <a:t>) = i</a:t>
            </a:r>
            <a:r>
              <a:rPr b="0" i="0" lang="zxx" sz="2400" u="none" cap="none" strike="noStrike">
                <a:latin typeface="Arial"/>
                <a:ea typeface="Arial"/>
                <a:cs typeface="Arial"/>
                <a:sym typeface="Arial"/>
              </a:rPr>
              <a:t>, then </a:t>
            </a:r>
            <a:r>
              <a:rPr b="1" i="1" lang="zxx" sz="2400" u="none" cap="none" strike="noStrike">
                <a:latin typeface="Arial"/>
                <a:ea typeface="Arial"/>
                <a:cs typeface="Arial"/>
                <a:sym typeface="Arial"/>
              </a:rPr>
              <a:t>h</a:t>
            </a:r>
            <a:r>
              <a:rPr b="1" baseline="-25000" i="1" lang="zxx" sz="2400" u="none" cap="none" strike="noStrike">
                <a:latin typeface="Arial"/>
                <a:ea typeface="Arial"/>
                <a:cs typeface="Arial"/>
                <a:sym typeface="Arial"/>
              </a:rPr>
              <a:t>j </a:t>
            </a:r>
            <a:r>
              <a:rPr b="0" i="0" lang="zxx" sz="2400" u="none" cap="none" strike="noStrike">
                <a:latin typeface="Arial"/>
                <a:ea typeface="Arial"/>
                <a:cs typeface="Arial"/>
                <a:sym typeface="Arial"/>
              </a:rPr>
              <a:t>and </a:t>
            </a:r>
            <a:r>
              <a:rPr b="1" i="1" lang="zxx" sz="2400" u="none" cap="none" strike="noStrike">
                <a:latin typeface="Arial"/>
                <a:ea typeface="Arial"/>
                <a:cs typeface="Arial"/>
                <a:sym typeface="Arial"/>
              </a:rPr>
              <a:t>h</a:t>
            </a:r>
            <a:r>
              <a:rPr b="1" baseline="-25000" i="1" lang="zxx" sz="2400" u="none" cap="none" strike="noStrike">
                <a:latin typeface="Arial"/>
                <a:ea typeface="Arial"/>
                <a:cs typeface="Arial"/>
                <a:sym typeface="Arial"/>
              </a:rPr>
              <a:t>j</a:t>
            </a:r>
            <a:r>
              <a:rPr b="1" i="1" lang="zxx" sz="2400" u="none" cap="none" strike="noStrike">
                <a:latin typeface="Arial"/>
                <a:ea typeface="Arial"/>
                <a:cs typeface="Arial"/>
                <a:sym typeface="Arial"/>
              </a:rPr>
              <a:t>′</a:t>
            </a:r>
            <a:r>
              <a:rPr b="0" i="0" lang="zxx" sz="2400" u="none" cap="none" strike="noStrike">
                <a:latin typeface="Arial"/>
                <a:ea typeface="Arial"/>
                <a:cs typeface="Arial"/>
                <a:sym typeface="Arial"/>
              </a:rPr>
              <a:t> are in the same </a:t>
            </a:r>
            <a:r>
              <a:rPr b="0" i="0" lang="zxx" sz="2400" u="none" cap="none" strike="noStrike">
                <a:latin typeface="Arial"/>
                <a:ea typeface="Arial"/>
                <a:cs typeface="Arial"/>
                <a:sym typeface="Arial"/>
              </a:rPr>
              <a:t>equivalence class</a:t>
            </a:r>
            <a:r>
              <a:rPr b="0" i="0" lang="zxx" sz="2400" u="none" cap="none" strike="noStrike">
                <a:latin typeface="Arial"/>
                <a:ea typeface="Arial"/>
                <a:cs typeface="Arial"/>
                <a:sym typeface="Arial"/>
              </a:rPr>
              <a:t> for </a:t>
            </a:r>
            <a:r>
              <a:rPr b="1" i="1" lang="zxx" sz="2400" u="none" cap="none" strike="noStrike">
                <a:latin typeface="Arial"/>
                <a:ea typeface="Arial"/>
                <a:cs typeface="Arial"/>
                <a:sym typeface="Arial"/>
              </a:rPr>
              <a:t>i</a:t>
            </a:r>
            <a:endParaRPr b="0" i="0" sz="24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080"/>
              <a:buFont typeface="Noto Sans Symbols"/>
              <a:buChar char="●"/>
            </a:pPr>
            <a:r>
              <a:rPr b="0" i="0" lang="zxx" sz="2400" u="none" cap="none" strike="noStrike">
                <a:solidFill>
                  <a:srgbClr val="EB3415"/>
                </a:solidFill>
                <a:latin typeface="Arial"/>
                <a:ea typeface="Arial"/>
                <a:cs typeface="Arial"/>
                <a:sym typeface="Arial"/>
              </a:rPr>
              <a:t>for all</a:t>
            </a:r>
            <a:r>
              <a:rPr b="0" i="0" lang="zxx" sz="2400" u="none" cap="none" strike="noStrike">
                <a:latin typeface="Arial"/>
                <a:ea typeface="Arial"/>
                <a:cs typeface="Arial"/>
                <a:sym typeface="Arial"/>
              </a:rPr>
              <a:t> </a:t>
            </a:r>
            <a:r>
              <a:rPr b="1" i="1" lang="zxx" sz="2400" u="none" cap="none" strike="noStrike">
                <a:latin typeface="Arial"/>
                <a:ea typeface="Arial"/>
                <a:cs typeface="Arial"/>
                <a:sym typeface="Arial"/>
              </a:rPr>
              <a:t>0 ≤ j ≤ m</a:t>
            </a:r>
            <a:r>
              <a:rPr b="0" i="0" lang="zxx" sz="2400" u="none" cap="none" strike="noStrike">
                <a:latin typeface="Arial"/>
                <a:ea typeface="Arial"/>
                <a:cs typeface="Arial"/>
                <a:sym typeface="Arial"/>
              </a:rPr>
              <a:t>, if </a:t>
            </a:r>
            <a:r>
              <a:rPr b="1" i="1" lang="zxx" sz="2400" u="none" cap="none" strike="noStrike">
                <a:latin typeface="Arial"/>
                <a:ea typeface="Arial"/>
                <a:cs typeface="Arial"/>
                <a:sym typeface="Arial"/>
              </a:rPr>
              <a:t>ρ(h</a:t>
            </a:r>
            <a:r>
              <a:rPr b="1" baseline="-25000" i="1" lang="zxx" sz="2400" u="none" cap="none" strike="noStrike">
                <a:latin typeface="Arial"/>
                <a:ea typeface="Arial"/>
                <a:cs typeface="Arial"/>
                <a:sym typeface="Arial"/>
              </a:rPr>
              <a:t>j</a:t>
            </a:r>
            <a:r>
              <a:rPr b="1" i="1" lang="zxx" sz="2400" u="none" cap="none" strike="noStrike">
                <a:latin typeface="Arial"/>
                <a:ea typeface="Arial"/>
                <a:cs typeface="Arial"/>
                <a:sym typeface="Arial"/>
              </a:rPr>
              <a:t>) = i</a:t>
            </a:r>
            <a:r>
              <a:rPr b="0" i="0" lang="zxx" sz="2400" u="none" cap="none" strike="noStrike">
                <a:latin typeface="Arial"/>
                <a:ea typeface="Arial"/>
                <a:cs typeface="Arial"/>
                <a:sym typeface="Arial"/>
              </a:rPr>
              <a:t>, then </a:t>
            </a:r>
            <a:r>
              <a:rPr b="1" i="1" lang="zxx" sz="2400" u="none" cap="none" strike="noStrike">
                <a:latin typeface="Arial"/>
                <a:ea typeface="Arial"/>
                <a:cs typeface="Arial"/>
                <a:sym typeface="Arial"/>
              </a:rPr>
              <a:t>a</a:t>
            </a:r>
            <a:r>
              <a:rPr b="1" baseline="-25000" i="1" lang="zxx" sz="2400" u="none" cap="none" strike="noStrike">
                <a:latin typeface="Arial"/>
                <a:ea typeface="Arial"/>
                <a:cs typeface="Arial"/>
                <a:sym typeface="Arial"/>
              </a:rPr>
              <a:t>j</a:t>
            </a:r>
            <a:r>
              <a:rPr b="0" i="0" lang="zxx" sz="2400" u="none" cap="none" strike="noStrike">
                <a:latin typeface="Arial"/>
                <a:ea typeface="Arial"/>
                <a:cs typeface="Arial"/>
                <a:sym typeface="Arial"/>
              </a:rPr>
              <a:t> = </a:t>
            </a:r>
            <a:r>
              <a:rPr b="1" i="1" lang="zxx" sz="2400" u="none" cap="none" strike="noStrike">
                <a:latin typeface="Arial"/>
                <a:ea typeface="Arial"/>
                <a:cs typeface="Arial"/>
                <a:sym typeface="Arial"/>
              </a:rPr>
              <a:t>a</a:t>
            </a:r>
            <a:r>
              <a:rPr b="1" baseline="-25000" i="1" lang="zxx" sz="2400" u="none" cap="none" strike="noStrike">
                <a:latin typeface="Arial"/>
                <a:ea typeface="Arial"/>
                <a:cs typeface="Arial"/>
                <a:sym typeface="Arial"/>
              </a:rPr>
              <a:t>j</a:t>
            </a:r>
            <a:r>
              <a:rPr b="1" i="1" lang="zxx" sz="2400" u="none" cap="none" strike="noStrike">
                <a:latin typeface="Arial"/>
                <a:ea typeface="Arial"/>
                <a:cs typeface="Arial"/>
                <a:sym typeface="Arial"/>
              </a:rPr>
              <a:t>′</a:t>
            </a:r>
            <a:endParaRPr b="0" i="0" sz="24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170"/>
              <a:buFont typeface="Noto Sans Symbols"/>
              <a:buChar char="●"/>
            </a:pPr>
            <a:r>
              <a:rPr b="1" i="1" lang="zxx" sz="2600" strike="noStrike">
                <a:latin typeface="Arial"/>
                <a:ea typeface="Arial"/>
                <a:cs typeface="Arial"/>
                <a:sym typeface="Arial"/>
              </a:rPr>
              <a:t>G</a:t>
            </a:r>
            <a:r>
              <a:rPr b="0" lang="zxx" sz="2600" strike="noStrike">
                <a:latin typeface="Arial"/>
                <a:ea typeface="Arial"/>
                <a:cs typeface="Arial"/>
                <a:sym typeface="Arial"/>
              </a:rPr>
              <a:t> is a game of perfect recall if </a:t>
            </a:r>
            <a:r>
              <a:rPr b="0" lang="zxx" sz="2600" strike="noStrike">
                <a:solidFill>
                  <a:srgbClr val="FF0000"/>
                </a:solidFill>
                <a:latin typeface="Arial"/>
                <a:ea typeface="Arial"/>
                <a:cs typeface="Arial"/>
                <a:sym typeface="Arial"/>
              </a:rPr>
              <a:t>every player</a:t>
            </a:r>
            <a:r>
              <a:rPr b="0" lang="zxx" sz="2600" strike="noStrike">
                <a:latin typeface="Arial"/>
                <a:ea typeface="Arial"/>
                <a:cs typeface="Arial"/>
                <a:sym typeface="Arial"/>
              </a:rPr>
              <a:t> has perfect recall in it</a:t>
            </a:r>
            <a:endParaRPr b="0" sz="2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