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</p:sldIdLst>
  <p:sldSz cy="7559675" cx="10080625"/>
  <p:notesSz cx="7559675" cy="10691800"/>
  <p:embeddedFontLst>
    <p:embeddedFont>
      <p:font typeface="Gill Sans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8ED822-B245-49E1-9C8B-3F5241B69A7F}">
  <a:tblStyle styleId="{F68ED822-B245-49E1-9C8B-3F5241B69A7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GillSans-regular.fntdata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ature.com/articles/s41562-022-01392-w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vknight.org/Year_3_game_theory_course/Content/Chapter_14_Stochastic_games/" TargetMode="Externa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cbb5b673e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u="sng">
                <a:solidFill>
                  <a:schemeClr val="hlink"/>
                </a:solidFill>
                <a:hlinkClick r:id="rId2"/>
              </a:rPr>
              <a:t>The globalizability of temporal discounting | Nature Human Behaviour</a:t>
            </a:r>
            <a:endParaRPr/>
          </a:p>
        </p:txBody>
      </p:sp>
      <p:sp>
        <p:nvSpPr>
          <p:cNvPr id="201" name="Google Shape;201;g13cbb5b673e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4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34b0aaccaf_0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134b0aaccaf_0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34b0aaccaf_0_1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u="sng">
                <a:solidFill>
                  <a:schemeClr val="hlink"/>
                </a:solidFill>
                <a:hlinkClick r:id="rId2"/>
              </a:rPr>
              <a:t>Chapter 14 - Stochastic games (vknight.org)</a:t>
            </a:r>
            <a:endParaRPr/>
          </a:p>
        </p:txBody>
      </p:sp>
      <p:sp>
        <p:nvSpPr>
          <p:cNvPr id="443" name="Google Shape;443;g134b0aaccaf_0_1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5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5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6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6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6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6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6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6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6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7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jpg"/><Relationship Id="rId5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Relationship Id="rId4" Type="http://schemas.openxmlformats.org/officeDocument/2006/relationships/image" Target="../media/image39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36.png"/><Relationship Id="rId6" Type="http://schemas.openxmlformats.org/officeDocument/2006/relationships/image" Target="../media/image26.png"/><Relationship Id="rId7" Type="http://schemas.openxmlformats.org/officeDocument/2006/relationships/image" Target="../media/image30.png"/><Relationship Id="rId8" Type="http://schemas.openxmlformats.org/officeDocument/2006/relationships/image" Target="../media/image3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1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Relationship Id="rId7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50.png"/><Relationship Id="rId4" Type="http://schemas.openxmlformats.org/officeDocument/2006/relationships/image" Target="../media/image49.png"/><Relationship Id="rId5" Type="http://schemas.openxmlformats.org/officeDocument/2006/relationships/image" Target="../media/image41.png"/><Relationship Id="rId6" Type="http://schemas.openxmlformats.org/officeDocument/2006/relationships/image" Target="../media/image40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4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Richer Representations: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Beyond the Normal and Extensive Forms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Finitely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u="sng" strike="noStrike">
                <a:latin typeface="Arial"/>
                <a:ea typeface="Arial"/>
                <a:cs typeface="Arial"/>
                <a:sym typeface="Arial"/>
              </a:rPr>
              <a:t>Imperfect-information game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in extensive form to completely disambiguate the semantics of a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finitely repeated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560" y="3317040"/>
            <a:ext cx="7345440" cy="406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At each iteration the players do not know what the other player is playing but afterward they do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payoff function of each agent is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additive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Finitely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is the equilibrium of this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560" y="2597040"/>
            <a:ext cx="7345440" cy="40629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Finitely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04000" y="1769040"/>
            <a:ext cx="9071640" cy="5463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Does it mean that the game will go on forever?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No, it means that the players do not know when it will end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000" y="3672000"/>
            <a:ext cx="4162680" cy="28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/>
        </p:nvSpPr>
        <p:spPr>
          <a:xfrm>
            <a:off x="504000" y="1769040"/>
            <a:ext cx="9071640" cy="548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When the infinitely repeated game is transformed into extensive form, the result is an </a:t>
            </a:r>
            <a:r>
              <a:rPr b="1" lang="zxx" sz="32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infinite tree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Payoffs cannot be attached to any terminal nodes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Payoffs cannot be defined as the sum of the payoffs in the stage games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zxx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why not?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zxx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in general, they will be infinite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There are two common ways of defining a player’s payoff to get around this problem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3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Noto Sans Symbols"/>
              <a:buChar char="●"/>
            </a:pP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Given an infinite sequence of payoffs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000" strike="noStrike"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000" strike="noStrike"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,  . . .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for player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zxx" sz="3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average reward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is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0000" y="3557520"/>
            <a:ext cx="3412080" cy="166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/>
        </p:nvSpPr>
        <p:spPr>
          <a:xfrm>
            <a:off x="504000" y="1769040"/>
            <a:ext cx="9071640" cy="45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Two friends are in a running competition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Every saturday they check who have run the most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Both of them prefer not running to running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They have to plan how much they should run each week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Is the average reward model appropriate? 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472" y="5226121"/>
            <a:ext cx="3636350" cy="2436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0"/>
          <p:cNvSpPr txBox="1"/>
          <p:nvPr/>
        </p:nvSpPr>
        <p:spPr>
          <a:xfrm>
            <a:off x="504000" y="1769040"/>
            <a:ext cx="9071640" cy="45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Sometimes, the agent may care much more about the present than the future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8370" y="3589300"/>
            <a:ext cx="3160905" cy="21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8696" y="3521874"/>
            <a:ext cx="3004305" cy="224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/>
        </p:nvSpPr>
        <p:spPr>
          <a:xfrm>
            <a:off x="504000" y="1769047"/>
            <a:ext cx="9071700" cy="3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3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40"/>
              <a:buFont typeface="Noto Sans Symbols"/>
              <a:buChar char="●"/>
            </a:pP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Given an infinite sequence of payoffs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000" strike="noStrike"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000" strike="noStrike"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,  . . .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for player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, and a discount factor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β 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0 ≤ β ≤ 1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1" lang="zxx" sz="3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future discounted reward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1" lang="zxx" sz="3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000" strike="noStrike">
                <a:latin typeface="Arial"/>
                <a:ea typeface="Arial"/>
                <a:cs typeface="Arial"/>
                <a:sym typeface="Arial"/>
              </a:rPr>
              <a:t> is </a:t>
            </a:r>
            <a:endParaRPr b="0" sz="30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680" y="3994920"/>
            <a:ext cx="3998520" cy="1159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 txBox="1"/>
          <p:nvPr/>
        </p:nvSpPr>
        <p:spPr>
          <a:xfrm>
            <a:off x="429913" y="5898425"/>
            <a:ext cx="922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lang="zxx" sz="3200">
                <a:solidFill>
                  <a:schemeClr val="dk1"/>
                </a:solidFill>
              </a:rPr>
              <a:t>e.g.: </a:t>
            </a:r>
            <a:r>
              <a:rPr b="1" i="1" lang="zxx" sz="3200">
                <a:solidFill>
                  <a:schemeClr val="dk1"/>
                </a:solidFill>
              </a:rPr>
              <a:t>U</a:t>
            </a:r>
            <a:r>
              <a:rPr b="1" baseline="-25000" i="1" lang="zxx" sz="3200">
                <a:solidFill>
                  <a:schemeClr val="dk1"/>
                </a:solidFill>
              </a:rPr>
              <a:t>i</a:t>
            </a:r>
            <a:r>
              <a:rPr b="1" i="1" lang="zxx" sz="3200">
                <a:solidFill>
                  <a:schemeClr val="dk1"/>
                </a:solidFill>
              </a:rPr>
              <a:t> = 0.8</a:t>
            </a:r>
            <a:r>
              <a:rPr b="1" baseline="30000" i="1" lang="zxx" sz="3200">
                <a:solidFill>
                  <a:schemeClr val="dk1"/>
                </a:solidFill>
              </a:rPr>
              <a:t>1 </a:t>
            </a:r>
            <a:r>
              <a:rPr b="1" i="1" lang="zxx" sz="3200">
                <a:solidFill>
                  <a:schemeClr val="dk1"/>
                </a:solidFill>
              </a:rPr>
              <a:t>r</a:t>
            </a:r>
            <a:r>
              <a:rPr b="1" baseline="-25000" i="1" lang="zxx" sz="3200">
                <a:solidFill>
                  <a:schemeClr val="dk1"/>
                </a:solidFill>
              </a:rPr>
              <a:t>i</a:t>
            </a:r>
            <a:r>
              <a:rPr b="1" baseline="30000" i="1" lang="zxx" sz="3200">
                <a:solidFill>
                  <a:schemeClr val="dk1"/>
                </a:solidFill>
              </a:rPr>
              <a:t>(1) </a:t>
            </a:r>
            <a:r>
              <a:rPr b="1" i="1" lang="zxx" sz="3200">
                <a:solidFill>
                  <a:schemeClr val="dk1"/>
                </a:solidFill>
              </a:rPr>
              <a:t>+ 0.8</a:t>
            </a:r>
            <a:r>
              <a:rPr b="1" baseline="30000" i="1" lang="zxx" sz="3200">
                <a:solidFill>
                  <a:schemeClr val="dk1"/>
                </a:solidFill>
              </a:rPr>
              <a:t>2 </a:t>
            </a:r>
            <a:r>
              <a:rPr b="1" i="1" lang="zxx" sz="3200">
                <a:solidFill>
                  <a:schemeClr val="dk1"/>
                </a:solidFill>
              </a:rPr>
              <a:t>r</a:t>
            </a:r>
            <a:r>
              <a:rPr b="1" baseline="-25000" i="1" lang="zxx" sz="3200">
                <a:solidFill>
                  <a:schemeClr val="dk1"/>
                </a:solidFill>
              </a:rPr>
              <a:t>i</a:t>
            </a:r>
            <a:r>
              <a:rPr b="1" baseline="30000" i="1" lang="zxx" sz="3200">
                <a:solidFill>
                  <a:schemeClr val="dk1"/>
                </a:solidFill>
              </a:rPr>
              <a:t>(2) </a:t>
            </a:r>
            <a:r>
              <a:rPr b="1" i="1" lang="zxx" sz="3200">
                <a:solidFill>
                  <a:schemeClr val="dk1"/>
                </a:solidFill>
              </a:rPr>
              <a:t>+ 0.8</a:t>
            </a:r>
            <a:r>
              <a:rPr b="1" baseline="30000" i="1" lang="zxx" sz="3200">
                <a:solidFill>
                  <a:schemeClr val="dk1"/>
                </a:solidFill>
              </a:rPr>
              <a:t>3 </a:t>
            </a:r>
            <a:r>
              <a:rPr b="1" i="1" lang="zxx" sz="3200">
                <a:solidFill>
                  <a:schemeClr val="dk1"/>
                </a:solidFill>
              </a:rPr>
              <a:t>r</a:t>
            </a:r>
            <a:r>
              <a:rPr b="1" baseline="-25000" i="1" lang="zxx" sz="3200">
                <a:solidFill>
                  <a:schemeClr val="dk1"/>
                </a:solidFill>
              </a:rPr>
              <a:t>i</a:t>
            </a:r>
            <a:r>
              <a:rPr b="1" baseline="30000" i="1" lang="zxx" sz="3200">
                <a:solidFill>
                  <a:schemeClr val="dk1"/>
                </a:solidFill>
              </a:rPr>
              <a:t>(3) </a:t>
            </a:r>
            <a:r>
              <a:rPr b="1" i="1" lang="zxx" sz="3200">
                <a:solidFill>
                  <a:schemeClr val="dk1"/>
                </a:solidFill>
              </a:rPr>
              <a:t>+ ...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/>
        </p:nvSpPr>
        <p:spPr>
          <a:xfrm>
            <a:off x="504000" y="1769040"/>
            <a:ext cx="9071640" cy="4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discount factor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can be interpreted as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agent cares more about his well-being in the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near term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than in the long term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agent cares about the future just as much as he cares about the present, but with some probability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1 − β 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game will be stopped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any given round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analysis of the game is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affected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by which perspective is adopted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Richer Representations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4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 games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cannot be represented in normal or extensive form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e.g. what happens when a simple normal-form game such as the Prisoner’s Dilemma is repeated infinitely?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Games played by an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uncountably infinite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set of agents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An interval of the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real numbers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as each player’s action space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73020"/>
            <a:ext cx="9775826" cy="3671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/>
        </p:nvSpPr>
        <p:spPr>
          <a:xfrm>
            <a:off x="504000" y="1769040"/>
            <a:ext cx="9071640" cy="484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is a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strategy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in an infinitely-repeated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choice of action at every decision point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an action at every stage game, which is an infinite number of actions!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Can be thought of an 'instruction' to a third person who will play the game for you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504000" y="1769040"/>
            <a:ext cx="9071640" cy="484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is a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strategy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in an infinitely-repeated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Some famous strategies (repeated PD):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Tit-for-tat: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Start out cooperating. If the opponent defected, defect in the next round. </a:t>
            </a:r>
            <a:r>
              <a:rPr b="0" i="1" lang="zxx" sz="2800" u="none" cap="none" strike="noStrike">
                <a:latin typeface="Arial"/>
                <a:ea typeface="Arial"/>
                <a:cs typeface="Arial"/>
                <a:sym typeface="Arial"/>
              </a:rPr>
              <a:t>Then go back to cooperation (atualizar)</a:t>
            </a:r>
            <a:endParaRPr b="0" i="1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Grim trigger: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Start out cooperating. If the opponent ever defects, defect forever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can we say about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Nash equilibria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Unable to construct an induced normal form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Nash’s theorem only applies to </a:t>
            </a:r>
            <a:r>
              <a:rPr b="0" i="0" lang="zxx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games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With an infinite number of strategies, there could be an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 number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of pure-strategy equilibria!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However, we can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characterize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 set of payoffs that are achievable under equilibrium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without having to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enumerate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the equilibria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Reminder: maxmin e minmax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8" name="Google Shape;228;p37"/>
          <p:cNvGraphicFramePr/>
          <p:nvPr/>
        </p:nvGraphicFramePr>
        <p:xfrm>
          <a:off x="2891160" y="349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{F68ED822-B245-49E1-9C8B-3F5241B69A7F}</a:tableStyleId>
              </a:tblPr>
              <a:tblGrid>
                <a:gridCol w="1439650"/>
                <a:gridCol w="1439650"/>
                <a:gridCol w="1440725"/>
              </a:tblGrid>
              <a:tr h="9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98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0,a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3,b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2,c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1,d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9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4,e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0,f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29" name="Google Shape;229;p37"/>
          <p:cNvSpPr txBox="1"/>
          <p:nvPr/>
        </p:nvSpPr>
        <p:spPr>
          <a:xfrm>
            <a:off x="360000" y="1800000"/>
            <a:ext cx="9360000" cy="13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What are the maxmin value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v'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and the minmax value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zxx" sz="24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Reminder: maxmin e minmax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5" name="Google Shape;235;p38"/>
          <p:cNvGraphicFramePr/>
          <p:nvPr/>
        </p:nvGraphicFramePr>
        <p:xfrm>
          <a:off x="2891160" y="3493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{F68ED822-B245-49E1-9C8B-3F5241B69A7F}</a:tableStyleId>
              </a:tblPr>
              <a:tblGrid>
                <a:gridCol w="1439650"/>
                <a:gridCol w="1439650"/>
                <a:gridCol w="1440725"/>
              </a:tblGrid>
              <a:tr h="9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98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0,a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3,b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8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2,c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1,d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99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4,e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4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0,f</a:t>
                      </a:r>
                      <a:endParaRPr b="0" sz="4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38"/>
          <p:cNvSpPr/>
          <p:nvPr/>
        </p:nvSpPr>
        <p:spPr>
          <a:xfrm>
            <a:off x="5868000" y="5508000"/>
            <a:ext cx="1260000" cy="900000"/>
          </a:xfrm>
          <a:prstGeom prst="rect">
            <a:avLst/>
          </a:pr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7200000" y="5940000"/>
            <a:ext cx="900360" cy="360"/>
          </a:xfrm>
          <a:custGeom>
            <a:rect b="b" l="l" r="r" t="t"/>
            <a:pathLst>
              <a:path extrusionOk="0" h="1" w="250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38" name="Google Shape;238;p38"/>
          <p:cNvSpPr txBox="1"/>
          <p:nvPr/>
        </p:nvSpPr>
        <p:spPr>
          <a:xfrm>
            <a:off x="8136000" y="5544000"/>
            <a:ext cx="1872000" cy="9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xx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zxx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 the maxmin value for player </a:t>
            </a:r>
            <a:r>
              <a:rPr b="1" i="1" lang="zxx" sz="20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/>
          <p:nvPr/>
        </p:nvSpPr>
        <p:spPr>
          <a:xfrm>
            <a:off x="5860800" y="4528800"/>
            <a:ext cx="1260000" cy="900000"/>
          </a:xfrm>
          <a:prstGeom prst="rect">
            <a:avLst/>
          </a:prstGeom>
          <a:noFill/>
          <a:ln cap="flat" cmpd="sng" w="2915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/>
          <p:nvPr/>
        </p:nvSpPr>
        <p:spPr>
          <a:xfrm>
            <a:off x="7192800" y="4960800"/>
            <a:ext cx="900360" cy="360"/>
          </a:xfrm>
          <a:custGeom>
            <a:rect b="b" l="l" r="r" t="t"/>
            <a:pathLst>
              <a:path extrusionOk="0" h="1" w="2501">
                <a:moveTo>
                  <a:pt x="2500" y="0"/>
                </a:moveTo>
                <a:lnTo>
                  <a:pt x="0" y="0"/>
                </a:lnTo>
              </a:path>
            </a:pathLst>
          </a:custGeom>
          <a:noFill/>
          <a:ln cap="flat" cmpd="sng" w="29150">
            <a:solidFill>
              <a:srgbClr val="0000CC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1" name="Google Shape;241;p38"/>
          <p:cNvSpPr txBox="1"/>
          <p:nvPr/>
        </p:nvSpPr>
        <p:spPr>
          <a:xfrm>
            <a:off x="8128800" y="4492800"/>
            <a:ext cx="1872000" cy="957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xx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lang="zxx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is the minmax value for player </a:t>
            </a:r>
            <a:r>
              <a:rPr b="1" i="1" lang="zxx" sz="20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360000" y="1800000"/>
            <a:ext cx="9360000" cy="1350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The maxmin value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v'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for a player is at most its minmax value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i.e., v'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≤ v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504000" y="1769046"/>
            <a:ext cx="9071700" cy="27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Consider any n-player game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G = (N, A, u)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and any payoff profile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r = (r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. . . , 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Let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120" y="3198600"/>
            <a:ext cx="6246000" cy="11595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424663" y="4689300"/>
            <a:ext cx="92313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b="1" i="1" lang="zxx" sz="3200">
                <a:solidFill>
                  <a:schemeClr val="dk1"/>
                </a:solidFill>
              </a:rPr>
              <a:t>v</a:t>
            </a:r>
            <a:r>
              <a:rPr b="1" baseline="-25000" i="1" lang="zxx" sz="3200">
                <a:solidFill>
                  <a:schemeClr val="dk1"/>
                </a:solidFill>
              </a:rPr>
              <a:t>i</a:t>
            </a:r>
            <a:r>
              <a:rPr lang="zxx" sz="3200">
                <a:solidFill>
                  <a:schemeClr val="dk1"/>
                </a:solidFill>
              </a:rPr>
              <a:t> is player </a:t>
            </a:r>
            <a:r>
              <a:rPr b="1" i="1" lang="zxx" sz="3200">
                <a:solidFill>
                  <a:schemeClr val="dk1"/>
                </a:solidFill>
              </a:rPr>
              <a:t>i</a:t>
            </a:r>
            <a:r>
              <a:rPr lang="zxx" sz="3200">
                <a:solidFill>
                  <a:schemeClr val="dk1"/>
                </a:solidFill>
              </a:rPr>
              <a:t>’s </a:t>
            </a:r>
            <a:r>
              <a:rPr lang="zxx" sz="3200">
                <a:solidFill>
                  <a:srgbClr val="FF0000"/>
                </a:solidFill>
              </a:rPr>
              <a:t>minmax</a:t>
            </a:r>
            <a:r>
              <a:rPr lang="zxx" sz="3200">
                <a:solidFill>
                  <a:schemeClr val="dk1"/>
                </a:solidFill>
              </a:rPr>
              <a:t> value</a:t>
            </a:r>
            <a:endParaRPr sz="3200">
              <a:solidFill>
                <a:schemeClr val="dk1"/>
              </a:solidFill>
            </a:endParaRPr>
          </a:p>
          <a:p>
            <a:pPr indent="-323999" lvl="1" marL="8640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zxx" sz="2800">
                <a:solidFill>
                  <a:schemeClr val="dk1"/>
                </a:solidFill>
              </a:rPr>
              <a:t>his utility when the other players play </a:t>
            </a:r>
            <a:r>
              <a:rPr lang="zxx" sz="2800">
                <a:solidFill>
                  <a:srgbClr val="FF0000"/>
                </a:solidFill>
              </a:rPr>
              <a:t>minmax</a:t>
            </a:r>
            <a:r>
              <a:rPr lang="zxx" sz="2800">
                <a:solidFill>
                  <a:schemeClr val="dk1"/>
                </a:solidFill>
              </a:rPr>
              <a:t> strategies against him, and he plays his </a:t>
            </a:r>
            <a:r>
              <a:rPr lang="zxx" sz="2800">
                <a:solidFill>
                  <a:srgbClr val="FF0000"/>
                </a:solidFill>
              </a:rPr>
              <a:t>best response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Definitions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payoff profile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 = (r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, . . . , 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 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∀i ∈ N, 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 ≥ v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payoff profile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 = (r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, . . . , 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if there exist </a:t>
            </a:r>
            <a:r>
              <a:rPr b="0" i="0" lang="zxx" sz="2800" u="sng" cap="none" strike="noStrike">
                <a:latin typeface="Arial"/>
                <a:ea typeface="Arial"/>
                <a:cs typeface="Arial"/>
                <a:sym typeface="Arial"/>
              </a:rPr>
              <a:t>rational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nonnegative values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such that for all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we can express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a∈A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with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a∈A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=1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504000" y="1769040"/>
            <a:ext cx="9071640" cy="54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6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Classify the following payoff profiles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(-1,1)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not enforceable, not feasible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(10,10)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enforceable, not feasible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(0,0)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feasible, not enforceable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(1,1)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feasible, enforceable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(2,2)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feasible, enforceable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2" name="Google Shape;262;p41"/>
          <p:cNvGraphicFramePr/>
          <p:nvPr/>
        </p:nvGraphicFramePr>
        <p:xfrm>
          <a:off x="6802920" y="56563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{F68ED822-B245-49E1-9C8B-3F5241B69A7F}</a:tableStyleId>
              </a:tblPr>
              <a:tblGrid>
                <a:gridCol w="1048325"/>
                <a:gridCol w="1048325"/>
                <a:gridCol w="1047950"/>
              </a:tblGrid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4,0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16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0,4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41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/>
        </p:nvSpPr>
        <p:spPr>
          <a:xfrm>
            <a:off x="504000" y="1769040"/>
            <a:ext cx="9071640" cy="49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(Folk Theorem)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Consider any n-player game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and any payoff vector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r = (r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. . . , r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the payoff in any Nash equilibrium of the infinitely repeated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0" lang="zxx" sz="2800" u="sng" cap="none" strike="noStrike">
                <a:latin typeface="Arial"/>
                <a:ea typeface="Arial"/>
                <a:cs typeface="Arial"/>
                <a:sym typeface="Arial"/>
              </a:rPr>
              <a:t>average rewards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then for each player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 feasible because sometimes it may yield irrational </a:t>
            </a:r>
            <a:r>
              <a:rPr b="1" i="1" lang="zx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0" i="0" lang="zxx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's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both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the payoff in some Nash equilibrium of the infinitely repeated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0" i="0" lang="zxx" sz="2800" u="sng" cap="none" strike="noStrike">
                <a:latin typeface="Arial"/>
                <a:ea typeface="Arial"/>
                <a:cs typeface="Arial"/>
                <a:sym typeface="Arial"/>
              </a:rPr>
              <a:t>average rewards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42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Infinitely</a:t>
            </a: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Richer Representations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Assumption that agents have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perfect knowledge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of everyone’s payoffs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Agents might have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private information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that affects their own payoffs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Agents might have only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probabilistic information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about each others’ private information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Big impact: agent’s actions can depend on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what he knows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about another agent’s payoffs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 (Part 1)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 txBox="1"/>
          <p:nvPr/>
        </p:nvSpPr>
        <p:spPr>
          <a:xfrm>
            <a:off x="504000" y="1769040"/>
            <a:ext cx="9071640" cy="5821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Payoff in Nash ⇒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not enforceable, i.e.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&lt; 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for some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Then consider a deviation of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(h))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for any history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h 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of the repeated game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1" i="1" lang="zxx" sz="2200" u="none" cap="none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1" baseline="-25000" i="1" lang="zxx" sz="2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200" u="none" cap="none" strike="noStrike">
                <a:latin typeface="Arial"/>
                <a:ea typeface="Arial"/>
                <a:cs typeface="Arial"/>
                <a:sym typeface="Arial"/>
              </a:rPr>
              <a:t> is any best-response action in the stage game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Noto Sans Symbols"/>
              <a:buChar char="−"/>
            </a:pPr>
            <a:r>
              <a:rPr b="1" i="1" lang="zxx" sz="22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200" u="none" cap="none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zxx" sz="2200" u="none" cap="none" strike="noStrike">
                <a:latin typeface="Arial"/>
                <a:ea typeface="Arial"/>
                <a:cs typeface="Arial"/>
                <a:sym typeface="Arial"/>
              </a:rPr>
              <a:t>(h)</a:t>
            </a:r>
            <a:r>
              <a:rPr b="0" i="0" lang="zxx" sz="2200" u="none" cap="none" strike="noStrike">
                <a:latin typeface="Arial"/>
                <a:ea typeface="Arial"/>
                <a:cs typeface="Arial"/>
                <a:sym typeface="Arial"/>
              </a:rPr>
              <a:t> is the strategy of other players given </a:t>
            </a:r>
            <a:r>
              <a:rPr b="1" i="1" lang="zxx" sz="2200" u="none" cap="none" strike="noStrike">
                <a:latin typeface="Arial"/>
                <a:ea typeface="Arial"/>
                <a:cs typeface="Arial"/>
                <a:sym typeface="Arial"/>
              </a:rPr>
              <a:t>h</a:t>
            </a:r>
            <a:endParaRPr b="0" i="0" sz="2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By definition of a </a:t>
            </a:r>
            <a:r>
              <a:rPr b="1" i="0" lang="zxx" sz="2600" u="none" cap="none" strike="noStrike"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strategy,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will receive a payoff of at least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in every stage game if he adopts this strategy, and so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’s average reward is also at least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Thus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cannot receive the payoff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&lt; 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in any Nash equilibrium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 (Part 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⇒ Nash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a feasible enforceable payoff profile, we can write it as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Σ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a∈A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(β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/ γ) u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are nonnegative integers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Recall that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were required to be rational, so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can be their common denominator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Since the combination was convex, we have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γ = Σ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a∈A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β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2" name="Google Shape;282;p44"/>
          <p:cNvGraphicFramePr/>
          <p:nvPr/>
        </p:nvGraphicFramePr>
        <p:xfrm>
          <a:off x="6803280" y="5656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{F68ED822-B245-49E1-9C8B-3F5241B69A7F}</a:tableStyleId>
              </a:tblPr>
              <a:tblGrid>
                <a:gridCol w="1048325"/>
                <a:gridCol w="1048325"/>
                <a:gridCol w="1048675"/>
              </a:tblGrid>
              <a:tr h="51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51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3/7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1/7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51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0/7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3/7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83" name="Google Shape;283;p44"/>
          <p:cNvSpPr txBox="1"/>
          <p:nvPr/>
        </p:nvSpPr>
        <p:spPr>
          <a:xfrm>
            <a:off x="4140000" y="5984280"/>
            <a:ext cx="2340000" cy="121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β = (3, 1, 0, 3)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γ = 7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 (Part 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5"/>
          <p:cNvSpPr txBox="1"/>
          <p:nvPr/>
        </p:nvSpPr>
        <p:spPr>
          <a:xfrm>
            <a:off x="504000" y="1769040"/>
            <a:ext cx="9071640" cy="57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⇒ Nash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We are going to construct a strategy profile that will cycle through all outcomes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a ∈ A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with cycles of length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each cycle repeating action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exactly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times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be such a sequence of outcomes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Let us define a strategy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of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to be a </a:t>
            </a:r>
            <a:r>
              <a:rPr b="1" i="0" lang="zxx" sz="26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trigger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version of playing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if nobody deviates, then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plays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t  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in period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t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However, if there was a period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t′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in which some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j ≠ 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deviated, then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will play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(p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−j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(p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−j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is a solution to the minimization problem in the definition of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 (Part 2)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6"/>
          <p:cNvSpPr txBox="1"/>
          <p:nvPr/>
        </p:nvSpPr>
        <p:spPr>
          <a:xfrm>
            <a:off x="504000" y="1769040"/>
            <a:ext cx="9071640" cy="445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enforceable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⇒ Nash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If everybody plays according to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then, by construction,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receives average payoff of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look at averages over periods of length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γ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This strategy profile is a </a:t>
            </a:r>
            <a:r>
              <a:rPr b="0" i="0" lang="zxx" sz="2600" u="sng" cap="none" strike="noStrike">
                <a:latin typeface="Arial"/>
                <a:ea typeface="Arial"/>
                <a:cs typeface="Arial"/>
                <a:sym typeface="Arial"/>
              </a:rPr>
              <a:t>Nash equilibrium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Suppose everybody plays according to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and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deviates at some point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Then, forever after,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will receive his </a:t>
            </a:r>
            <a:r>
              <a:rPr b="1" i="0" lang="zxx" sz="2600" u="none" cap="none" strike="noStrike">
                <a:latin typeface="Arial"/>
                <a:ea typeface="Arial"/>
                <a:cs typeface="Arial"/>
                <a:sym typeface="Arial"/>
              </a:rPr>
              <a:t>minmax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payoff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v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≤ r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, rendering the deviation unprofitable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Stage game: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(N, A, u)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Discount factors: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. . . , β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β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 ∈ [0, 1]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Assume a common discount factor for now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 = β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Payoff from a play of actions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. . . , a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, . . 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2240" y="5580000"/>
            <a:ext cx="2597760" cy="120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4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Histories of length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t: H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= {h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: h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= (a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 ..., 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 ∈ A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}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All finite histories: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H = 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 strategy: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: H → Δ(A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 map from every possible history into a possibly mixed strategy over what I can do in a given period given a history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4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Prisoners Dilemma 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 = (C, D)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history for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periods: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 = ((C,C), (C,D), (D,D))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strategy for period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would specify what a player would do after seeing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5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lang="zxx" sz="2800" strike="noStrike">
                <a:latin typeface="Arial"/>
                <a:ea typeface="Arial"/>
                <a:cs typeface="Arial"/>
                <a:sym typeface="Arial"/>
              </a:rPr>
              <a:t>Subgame perfection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Profile of strategies that are Nash in</a:t>
            </a:r>
            <a:r>
              <a:rPr b="0" i="0" lang="zxx" sz="28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every subgame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So, a Nash equilibrium following </a:t>
            </a:r>
            <a:r>
              <a:rPr b="0" i="0" lang="zxx" sz="28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every possible history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Repeatedly playing a Nash equilibrium of the stage game </a:t>
            </a:r>
            <a:r>
              <a:rPr b="0" i="0" lang="zxx" sz="28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is always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 subgame perfect equilibrium of the repeated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Repeated Prisoner’s Dilemma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What happens if all players play the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Grim Trigger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strategy?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Cooperate as long as everyone has in the past	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Both players defect forever after if anyone ever deviates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600" y="5308920"/>
            <a:ext cx="2858400" cy="171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Reminder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5940000"/>
            <a:ext cx="6180840" cy="142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5480" y="1620000"/>
            <a:ext cx="3314520" cy="129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1600" y="3040200"/>
            <a:ext cx="2858400" cy="14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4000" y="4474800"/>
            <a:ext cx="3780000" cy="1321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|x| &lt; 1" id="337" name="Google Shape;337;p52" title="MathEquation,#ff000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15599" y="3445112"/>
            <a:ext cx="1417624" cy="577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2"/>
          <p:cNvSpPr/>
          <p:nvPr/>
        </p:nvSpPr>
        <p:spPr>
          <a:xfrm>
            <a:off x="4447475" y="1671750"/>
            <a:ext cx="788700" cy="4124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FF33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Richer Representations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769040"/>
            <a:ext cx="9071640" cy="477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As the number of players and actions grow, games can be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too large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to reason about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Settings that are most interesting in practice tend to involve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highly structured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payoffs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large game actually corresponds to finitely repeated play of a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number of agents who are able to directly affect any given agent’s payoff is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small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Let's check the payoff for deviating: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Cooperate: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Defect: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1600" y="5308920"/>
            <a:ext cx="2858400" cy="1711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1640" y="2838840"/>
            <a:ext cx="4896359" cy="7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48760" y="4023840"/>
            <a:ext cx="5658841" cy="66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4"/>
          <p:cNvSpPr txBox="1"/>
          <p:nvPr/>
        </p:nvSpPr>
        <p:spPr>
          <a:xfrm>
            <a:off x="504000" y="1769040"/>
            <a:ext cx="907164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Let's check the payoff for deviating: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Cooperate: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Defect: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Difference: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Difference is nonnegative if: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1640" y="2838840"/>
            <a:ext cx="4896359" cy="729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48760" y="4023840"/>
            <a:ext cx="5658841" cy="66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40000" y="5192280"/>
            <a:ext cx="6669361" cy="61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0000" y="6826800"/>
            <a:ext cx="2532600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72440" y="6808200"/>
            <a:ext cx="2239560" cy="62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884000" y="6840960"/>
            <a:ext cx="1653120" cy="54324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54"/>
          <p:cNvSpPr txBox="1"/>
          <p:nvPr/>
        </p:nvSpPr>
        <p:spPr>
          <a:xfrm>
            <a:off x="4032000" y="6786720"/>
            <a:ext cx="720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7200000" y="6786720"/>
            <a:ext cx="720000" cy="486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or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5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Need to care about tomorrow </a:t>
            </a:r>
            <a:r>
              <a:rPr b="1" lang="zxx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 least half as much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as today!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880" y="3060000"/>
            <a:ext cx="1653120" cy="54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Discounted 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6"/>
          <p:cNvSpPr txBox="1"/>
          <p:nvPr/>
        </p:nvSpPr>
        <p:spPr>
          <a:xfrm>
            <a:off x="504000" y="1769040"/>
            <a:ext cx="9071640" cy="43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Basic logic: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Play something with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relatively high payoffs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and if anyone deviates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Punish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by resorting to something that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has lower payoffs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(at least for that player)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and is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credible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: it is an equilibrium in the subgame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Consider a finite normal form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 = (N, A, u)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a = (a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 ..., 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be a </a:t>
            </a:r>
            <a:r>
              <a:rPr b="1" lang="zxx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Nash equilibrium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of the stage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a' = (a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', ..., a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')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is such that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(a') &gt; 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(a)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then there exists a discount factor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β &lt; 1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such that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β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then there exists a subgame perfect equilibrium of the infinite repetition of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that has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a′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played in every period on the equilibrium path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Outline of the Proof: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Play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a′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as long as everyone has in the past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If any player ever deviates, then play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forever after (Grim Trigger)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Check that this is a subgame perfect equilibrium for </a:t>
            </a:r>
            <a:r>
              <a:rPr b="0" i="0" lang="zxx" sz="2800" u="none" cap="none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enough discount factors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59"/>
          <p:cNvSpPr txBox="1"/>
          <p:nvPr/>
        </p:nvSpPr>
        <p:spPr>
          <a:xfrm>
            <a:off x="504000" y="1514050"/>
            <a:ext cx="9071700" cy="30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Check that this is a subgame perfect equilibrium for </a:t>
            </a:r>
            <a:r>
              <a:rPr b="0" lang="zxx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enough discount factors: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Playing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forever if anyone has deviated is a </a:t>
            </a:r>
            <a:r>
              <a:rPr b="0" i="0" lang="zxx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Nash equilibrium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in any such subgame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Will </a:t>
            </a:r>
            <a:r>
              <a:rPr b="1" i="0" lang="zxx" sz="2400" u="sng" cap="none" strike="noStrike">
                <a:latin typeface="Arial"/>
                <a:ea typeface="Arial"/>
                <a:cs typeface="Arial"/>
                <a:sym typeface="Arial"/>
              </a:rPr>
              <a:t>someone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gain by deviating from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a′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if nobody has in the past?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Maximum gain from deviating is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4750" y="4582510"/>
            <a:ext cx="5692320" cy="52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4760" y="5681100"/>
            <a:ext cx="416124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90620" y="6115260"/>
            <a:ext cx="2076480" cy="6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0000" y="6840000"/>
            <a:ext cx="4194000" cy="61632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9"/>
          <p:cNvSpPr txBox="1"/>
          <p:nvPr/>
        </p:nvSpPr>
        <p:spPr>
          <a:xfrm>
            <a:off x="410013" y="5127000"/>
            <a:ext cx="782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zxx" sz="2400">
                <a:solidFill>
                  <a:schemeClr val="dk1"/>
                </a:solidFill>
              </a:rPr>
              <a:t>M</a:t>
            </a:r>
            <a:r>
              <a:rPr lang="zxx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inimum </a:t>
            </a:r>
            <a:r>
              <a:rPr lang="zxx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per-period</a:t>
            </a:r>
            <a:r>
              <a:rPr lang="zxx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loss from future punishment is</a:t>
            </a:r>
            <a:endParaRPr/>
          </a:p>
        </p:txBody>
      </p:sp>
      <p:sp>
        <p:nvSpPr>
          <p:cNvPr id="398" name="Google Shape;398;p59"/>
          <p:cNvSpPr txBox="1"/>
          <p:nvPr/>
        </p:nvSpPr>
        <p:spPr>
          <a:xfrm>
            <a:off x="410025" y="6142225"/>
            <a:ext cx="9147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zxx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deviate, the </a:t>
            </a:r>
            <a:r>
              <a:rPr lang="zxx" sz="2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maximum possible net gain</a:t>
            </a:r>
            <a:r>
              <a:rPr lang="zxx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is</a:t>
            </a:r>
            <a:endParaRPr/>
          </a:p>
        </p:txBody>
      </p:sp>
      <p:sp>
        <p:nvSpPr>
          <p:cNvPr id="399" name="Google Shape;399;p59"/>
          <p:cNvSpPr txBox="1"/>
          <p:nvPr/>
        </p:nvSpPr>
        <p:spPr>
          <a:xfrm>
            <a:off x="410025" y="6840000"/>
            <a:ext cx="3680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Char char="●"/>
            </a:pPr>
            <a:r>
              <a:rPr lang="zxx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Dev. not beneficial if: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0"/>
          <p:cNvSpPr txBox="1"/>
          <p:nvPr/>
        </p:nvSpPr>
        <p:spPr>
          <a:xfrm>
            <a:off x="504463" y="1752749"/>
            <a:ext cx="9071700" cy="56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Maximum gain from deviating is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5541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i="1" lang="zxx" sz="2400"/>
              <a:t>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zxx" sz="2400" strike="noStrike">
                <a:latin typeface="Gill Sans"/>
                <a:ea typeface="Gill Sans"/>
                <a:cs typeface="Gill Sans"/>
                <a:sym typeface="Gill Sans"/>
              </a:rPr>
              <a:t>inimum </a:t>
            </a:r>
            <a:r>
              <a:rPr b="0" lang="zxx" sz="2400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per-period</a:t>
            </a:r>
            <a:r>
              <a:rPr b="0" lang="zxx" sz="2400" strike="noStrike">
                <a:latin typeface="Gill Sans"/>
                <a:ea typeface="Gill Sans"/>
                <a:cs typeface="Gill Sans"/>
                <a:sym typeface="Gill Sans"/>
              </a:rPr>
              <a:t> loss from future punishment is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25541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Gill Sans"/>
                <a:ea typeface="Gill Sans"/>
                <a:cs typeface="Gill Sans"/>
                <a:sym typeface="Gill Sans"/>
              </a:rPr>
              <a:t>If deviate, the maximum possible net gain is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zxx" sz="2400" strike="noStrike">
                <a:latin typeface="Gill Sans"/>
                <a:ea typeface="Gill Sans"/>
                <a:cs typeface="Gill Sans"/>
                <a:sym typeface="Gill Sans"/>
              </a:rPr>
              <a:t>                                                                       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Gill Sans"/>
                <a:ea typeface="Gill Sans"/>
                <a:cs typeface="Gill Sans"/>
                <a:sym typeface="Gill Sans"/>
              </a:rPr>
              <a:t>Dev. not beneficial if: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2280960"/>
            <a:ext cx="5692320" cy="527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000" y="3780000"/>
            <a:ext cx="4161240" cy="486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0000" y="4860000"/>
            <a:ext cx="2076480" cy="60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906000" y="5940000"/>
            <a:ext cx="4194000" cy="61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41600" y="448920"/>
            <a:ext cx="2858400" cy="171108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60"/>
          <p:cNvSpPr txBox="1"/>
          <p:nvPr/>
        </p:nvSpPr>
        <p:spPr>
          <a:xfrm>
            <a:off x="900000" y="2754675"/>
            <a:ext cx="207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xx" sz="2400">
                <a:solidFill>
                  <a:schemeClr val="dk1"/>
                </a:solidFill>
              </a:rPr>
              <a:t>M = 5 – 3 = 2</a:t>
            </a:r>
            <a:endParaRPr/>
          </a:p>
        </p:txBody>
      </p:sp>
      <p:sp>
        <p:nvSpPr>
          <p:cNvPr id="412" name="Google Shape;412;p60"/>
          <p:cNvSpPr txBox="1"/>
          <p:nvPr/>
        </p:nvSpPr>
        <p:spPr>
          <a:xfrm>
            <a:off x="946275" y="4331825"/>
            <a:ext cx="270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xx" sz="2400">
                <a:solidFill>
                  <a:schemeClr val="dk1"/>
                </a:solidFill>
              </a:rPr>
              <a:t>m = 3 – 1 = 2</a:t>
            </a:r>
            <a:r>
              <a:rPr lang="zxx" sz="24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413" name="Google Shape;413;p60"/>
          <p:cNvSpPr txBox="1"/>
          <p:nvPr/>
        </p:nvSpPr>
        <p:spPr>
          <a:xfrm>
            <a:off x="6434650" y="5385900"/>
            <a:ext cx="346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xx" sz="2400">
                <a:solidFill>
                  <a:schemeClr val="dk1"/>
                </a:solidFill>
              </a:rPr>
              <a:t>or   2  –  2(β</a:t>
            </a:r>
            <a:r>
              <a:rPr b="1" baseline="-25000" i="1" lang="zxx" sz="2400">
                <a:solidFill>
                  <a:schemeClr val="dk1"/>
                </a:solidFill>
              </a:rPr>
              <a:t>i </a:t>
            </a:r>
            <a:r>
              <a:rPr b="1" i="1" lang="zxx" sz="2400">
                <a:solidFill>
                  <a:schemeClr val="dk1"/>
                </a:solidFill>
              </a:rPr>
              <a:t>/ (1- β</a:t>
            </a:r>
            <a:r>
              <a:rPr b="1" baseline="-25000" i="1" lang="zxx" sz="2400">
                <a:solidFill>
                  <a:schemeClr val="dk1"/>
                </a:solidFill>
              </a:rPr>
              <a:t>i</a:t>
            </a:r>
            <a:r>
              <a:rPr b="1" i="1" lang="zxx" sz="2400">
                <a:solidFill>
                  <a:schemeClr val="dk1"/>
                </a:solidFill>
              </a:rPr>
              <a:t>)) </a:t>
            </a:r>
            <a:endParaRPr/>
          </a:p>
        </p:txBody>
      </p:sp>
      <p:sp>
        <p:nvSpPr>
          <p:cNvPr id="414" name="Google Shape;414;p60"/>
          <p:cNvSpPr txBox="1"/>
          <p:nvPr/>
        </p:nvSpPr>
        <p:spPr>
          <a:xfrm>
            <a:off x="4715650" y="6750075"/>
            <a:ext cx="264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xx" sz="2400">
                <a:solidFill>
                  <a:schemeClr val="dk1"/>
                </a:solidFill>
              </a:rPr>
              <a:t>β</a:t>
            </a:r>
            <a:r>
              <a:rPr b="1" baseline="-25000" i="1" lang="zxx" sz="2400">
                <a:solidFill>
                  <a:schemeClr val="dk1"/>
                </a:solidFill>
              </a:rPr>
              <a:t>i</a:t>
            </a:r>
            <a:r>
              <a:rPr b="1" i="1" lang="zxx" sz="2400">
                <a:solidFill>
                  <a:schemeClr val="dk1"/>
                </a:solidFill>
              </a:rPr>
              <a:t> ≥ 2 / 4 ≥ ½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More complicated play: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240" y="3074040"/>
            <a:ext cx="4649760" cy="250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Folk Theorem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More complicated play: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2000" y="2556000"/>
            <a:ext cx="5940000" cy="49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What happens when a simple normal-form game such as the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Prisoner’s Dilemma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is repeated infinitely?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Players can condition future play on past actions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Brings in many(!) equilibria: Folk Theorems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Need key ingredients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Some (fast enough) observation about how others behave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Sufficient value to the future (limit of the means - extreme value) or high enough discount factor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4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Stochastic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64"/>
          <p:cNvSpPr txBox="1"/>
          <p:nvPr/>
        </p:nvSpPr>
        <p:spPr>
          <a:xfrm>
            <a:off x="504000" y="1769040"/>
            <a:ext cx="907170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Intuitively speaking, a </a:t>
            </a:r>
            <a:r>
              <a:rPr b="1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stochastic game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is a collection of normal-form games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agents repeatedly play games from this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collection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particular game played at any given iteration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probabilistically on the </a:t>
            </a:r>
            <a:r>
              <a:rPr b="1" i="0" lang="zxx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previous game played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and on the </a:t>
            </a:r>
            <a:r>
              <a:rPr b="1" i="0" lang="zxx" sz="28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actions taken by all agents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in that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5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Stochastic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6" name="Google Shape;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250" y="1563420"/>
            <a:ext cx="6343207" cy="569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3560" y="2309400"/>
            <a:ext cx="7066440" cy="471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6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idea that in decision-making, rationality of individuals is </a:t>
            </a:r>
            <a:r>
              <a:rPr b="1" lang="zxx" sz="3200" u="sng" strike="noStrike">
                <a:latin typeface="Arial"/>
                <a:ea typeface="Arial"/>
                <a:cs typeface="Arial"/>
                <a:sym typeface="Arial"/>
              </a:rPr>
              <a:t>limited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by: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information they have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zxx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cognitive limitations of their minds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zxx" sz="2800" u="none" cap="none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finite amount of time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they have to make a decision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6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Until now, we have assumed that players are homogeneous and fully rational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happens when agents are not perfectly rational expected-utility maximizers?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happens when we impose specific computational limitations on them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can we represent such limitations?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happened in the games we played so far?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E.g. Prisoner's dilemma or Five Pirates' game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2000" y="3191040"/>
            <a:ext cx="3998520" cy="332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7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One approach: ε-equilibrium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Agents’ rationality may be bounded when they are willing to settle for ε-lower payoffs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i="0" lang="zxx" sz="28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finitely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repeated Prisoner’s Dilemma game, the sets of cooperating ε-equilibria increases with size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7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Finitely repeated games (or imperfect-information extensive-form games)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strategy for player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is a specification of an action for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information set belonging to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 strategy for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repetitions of an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-action game is thus a specification of (m</a:t>
            </a:r>
            <a:r>
              <a:rPr b="0" baseline="30000" i="0" lang="zxx" sz="2800" u="none" cap="none" strike="noStrike">
                <a:latin typeface="Arial"/>
                <a:ea typeface="Arial"/>
                <a:cs typeface="Arial"/>
                <a:sym typeface="Arial"/>
              </a:rPr>
              <a:t>k−1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) /</a:t>
            </a:r>
            <a:r>
              <a:rPr b="0" baseline="3000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(m−1) different actions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One action for every possible history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How to demand less rationality?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Bounded rationality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7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to demand less rationality?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0" name="Google Shape;49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4600" y="2340000"/>
            <a:ext cx="17514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36560" y="5868000"/>
            <a:ext cx="2791440" cy="156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6000" y="4176000"/>
            <a:ext cx="2880000" cy="127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000" y="4319640"/>
            <a:ext cx="4050720" cy="270036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2"/>
          <p:cNvSpPr/>
          <p:nvPr/>
        </p:nvSpPr>
        <p:spPr>
          <a:xfrm>
            <a:off x="6120000" y="2340000"/>
            <a:ext cx="2880000" cy="14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72"/>
          <p:cNvSpPr/>
          <p:nvPr/>
        </p:nvSpPr>
        <p:spPr>
          <a:xfrm>
            <a:off x="6120000" y="4140000"/>
            <a:ext cx="2880000" cy="14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2"/>
          <p:cNvSpPr/>
          <p:nvPr/>
        </p:nvSpPr>
        <p:spPr>
          <a:xfrm>
            <a:off x="6120000" y="5940000"/>
            <a:ext cx="2880000" cy="144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7" name="Google Shape;497;p72"/>
          <p:cNvCxnSpPr>
            <a:stCxn id="493" idx="3"/>
            <a:endCxn id="494" idx="1"/>
          </p:cNvCxnSpPr>
          <p:nvPr/>
        </p:nvCxnSpPr>
        <p:spPr>
          <a:xfrm flipH="1" rot="10800000">
            <a:off x="4410720" y="3060120"/>
            <a:ext cx="1709400" cy="26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8" name="Google Shape;498;p72"/>
          <p:cNvCxnSpPr>
            <a:stCxn id="493" idx="3"/>
            <a:endCxn id="495" idx="1"/>
          </p:cNvCxnSpPr>
          <p:nvPr/>
        </p:nvCxnSpPr>
        <p:spPr>
          <a:xfrm flipH="1" rot="10800000">
            <a:off x="4410720" y="4860120"/>
            <a:ext cx="1709400" cy="809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99" name="Google Shape;499;p72"/>
          <p:cNvCxnSpPr>
            <a:stCxn id="493" idx="3"/>
            <a:endCxn id="496" idx="1"/>
          </p:cNvCxnSpPr>
          <p:nvPr/>
        </p:nvCxnSpPr>
        <p:spPr>
          <a:xfrm>
            <a:off x="4410720" y="5669820"/>
            <a:ext cx="1709400" cy="990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500" name="Google Shape;500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36840" y="2628000"/>
            <a:ext cx="1775160" cy="14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1434960"/>
            <a:ext cx="7920000" cy="576504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/>
        </p:nvSpPr>
        <p:spPr>
          <a:xfrm>
            <a:off x="540000" y="4860000"/>
            <a:ext cx="216000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1800" u="none" cap="none" strike="noStrike">
                <a:latin typeface="Arial"/>
                <a:ea typeface="Arial"/>
                <a:cs typeface="Arial"/>
                <a:sym typeface="Arial"/>
              </a:rPr>
              <a:t>OPEC was created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2592000" y="5040000"/>
            <a:ext cx="360360" cy="540360"/>
          </a:xfrm>
          <a:custGeom>
            <a:rect b="b" l="l" r="r" t="t"/>
            <a:pathLst>
              <a:path extrusionOk="0" h="1501" w="1001">
                <a:moveTo>
                  <a:pt x="0" y="0"/>
                </a:moveTo>
                <a:lnTo>
                  <a:pt x="1000" y="1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6" name="Google Shape;96;p19"/>
          <p:cNvSpPr txBox="1"/>
          <p:nvPr/>
        </p:nvSpPr>
        <p:spPr>
          <a:xfrm>
            <a:off x="2520000" y="3433320"/>
            <a:ext cx="1440000" cy="34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Oil embargo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3420000" y="3780000"/>
            <a:ext cx="540360" cy="1980360"/>
          </a:xfrm>
          <a:custGeom>
            <a:rect b="b" l="l" r="r" t="t"/>
            <a:pathLst>
              <a:path extrusionOk="0" h="5501" w="1501">
                <a:moveTo>
                  <a:pt x="0" y="0"/>
                </a:moveTo>
                <a:lnTo>
                  <a:pt x="1500" y="5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98" name="Google Shape;98;p19"/>
          <p:cNvSpPr txBox="1"/>
          <p:nvPr/>
        </p:nvSpPr>
        <p:spPr>
          <a:xfrm>
            <a:off x="3060000" y="1557000"/>
            <a:ext cx="2160000" cy="6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Investments on oil alternatives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3960000" y="2160000"/>
            <a:ext cx="720360" cy="540360"/>
          </a:xfrm>
          <a:custGeom>
            <a:rect b="b" l="l" r="r" t="t"/>
            <a:pathLst>
              <a:path extrusionOk="0" h="1501" w="2001">
                <a:moveTo>
                  <a:pt x="0" y="0"/>
                </a:moveTo>
                <a:lnTo>
                  <a:pt x="2000" y="1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0" name="Google Shape;100;p19"/>
          <p:cNvSpPr txBox="1"/>
          <p:nvPr/>
        </p:nvSpPr>
        <p:spPr>
          <a:xfrm>
            <a:off x="4932000" y="2097000"/>
            <a:ext cx="2340000" cy="60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S.A. imposes minimum production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/>
          <p:nvPr/>
        </p:nvSpPr>
        <p:spPr>
          <a:xfrm>
            <a:off x="5400000" y="2880000"/>
            <a:ext cx="540360" cy="1440360"/>
          </a:xfrm>
          <a:custGeom>
            <a:rect b="b" l="l" r="r" t="t"/>
            <a:pathLst>
              <a:path extrusionOk="0" h="4001" w="1501">
                <a:moveTo>
                  <a:pt x="1500" y="0"/>
                </a:moveTo>
                <a:lnTo>
                  <a:pt x="0" y="4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2" name="Google Shape;102;p19"/>
          <p:cNvSpPr txBox="1"/>
          <p:nvPr/>
        </p:nvSpPr>
        <p:spPr>
          <a:xfrm>
            <a:off x="4788000" y="5976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Gulf war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/>
          <p:nvPr/>
        </p:nvSpPr>
        <p:spPr>
          <a:xfrm>
            <a:off x="5580000" y="5220000"/>
            <a:ext cx="144360" cy="720360"/>
          </a:xfrm>
          <a:custGeom>
            <a:rect b="b" l="l" r="r" t="t"/>
            <a:pathLst>
              <a:path extrusionOk="0" h="2001" w="401">
                <a:moveTo>
                  <a:pt x="0" y="2000"/>
                </a:moveTo>
                <a:lnTo>
                  <a:pt x="40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4" name="Google Shape;104;p19"/>
          <p:cNvSpPr txBox="1"/>
          <p:nvPr/>
        </p:nvSpPr>
        <p:spPr>
          <a:xfrm>
            <a:off x="7200000" y="6120000"/>
            <a:ext cx="180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OPEC regroup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6660000" y="6300000"/>
            <a:ext cx="540360" cy="360"/>
          </a:xfrm>
          <a:custGeom>
            <a:rect b="b" l="l" r="r" t="t"/>
            <a:pathLst>
              <a:path extrusionOk="0" h="1" w="1501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6" name="Google Shape;106;p19"/>
          <p:cNvSpPr txBox="1"/>
          <p:nvPr/>
        </p:nvSpPr>
        <p:spPr>
          <a:xfrm>
            <a:off x="7920000" y="5040000"/>
            <a:ext cx="108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Sept. 11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020000" y="5220000"/>
            <a:ext cx="900360" cy="180360"/>
          </a:xfrm>
          <a:custGeom>
            <a:rect b="b" l="l" r="r" t="t"/>
            <a:pathLst>
              <a:path extrusionOk="0" h="501" w="2501">
                <a:moveTo>
                  <a:pt x="2500" y="0"/>
                </a:moveTo>
                <a:lnTo>
                  <a:pt x="0" y="5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08" name="Google Shape;108;p19"/>
          <p:cNvSpPr txBox="1"/>
          <p:nvPr/>
        </p:nvSpPr>
        <p:spPr>
          <a:xfrm>
            <a:off x="8100000" y="1440000"/>
            <a:ext cx="1800000" cy="9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800" strike="noStrike">
                <a:latin typeface="Arial"/>
                <a:ea typeface="Arial"/>
                <a:cs typeface="Arial"/>
                <a:sym typeface="Arial"/>
              </a:rPr>
              <a:t>USA, China, etc started to import less oil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8100000" y="2340000"/>
            <a:ext cx="720360" cy="720360"/>
          </a:xfrm>
          <a:custGeom>
            <a:rect b="b" l="l" r="r" t="t"/>
            <a:pathLst>
              <a:path extrusionOk="0" h="2001" w="2001">
                <a:moveTo>
                  <a:pt x="2000" y="0"/>
                </a:moveTo>
                <a:lnTo>
                  <a:pt x="0" y="2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Finite-state automata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504000" y="1769040"/>
            <a:ext cx="9071640" cy="554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 two-player </a:t>
            </a:r>
            <a:r>
              <a:rPr b="1" lang="zxx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= ({1, 2}, M, G)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-period repeated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is defined by: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 pair of players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{1, 2}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 = (M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{m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... }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a set of available automata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 normal-form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 = ({1, 2}, A, u)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 pair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deterministically yield an outcome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at each iteration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induces a normal-form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({1, 2}, M, U)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in which each player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chooses an automaton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and obtains utility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t=1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(o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Finite-state automata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504000" y="1769040"/>
            <a:ext cx="9071640" cy="5545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 two-player </a:t>
            </a:r>
            <a:r>
              <a:rPr b="1" lang="zxx" sz="28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machine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= ({1, 2}, M, G)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-period repeated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is defined by: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 pair of players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{1, 2}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 = (M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{m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... }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a set of available automata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 normal-form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 = ({1, 2}, A, u)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 pair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deterministically yield an outcome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at each iteration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Thus,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induces a normal-form game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({1, 2}, M, U)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in which each player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chooses an automaton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 ∈ 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, and obtains utility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t=1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(o</a:t>
            </a:r>
            <a:r>
              <a:rPr b="1" baseline="30000" i="1" lang="zxx" sz="2800" strike="noStrike"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(m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,m</a:t>
            </a:r>
            <a:r>
              <a:rPr b="1" baseline="-25000" i="1" lang="zxx" sz="28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800" strike="noStrike">
                <a:latin typeface="Arial"/>
                <a:ea typeface="Arial"/>
                <a:cs typeface="Arial"/>
                <a:sym typeface="Arial"/>
              </a:rPr>
              <a:t>))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74"/>
          <p:cNvSpPr/>
          <p:nvPr/>
        </p:nvSpPr>
        <p:spPr>
          <a:xfrm>
            <a:off x="3744000" y="6691800"/>
            <a:ext cx="4716000" cy="540000"/>
          </a:xfrm>
          <a:prstGeom prst="rect">
            <a:avLst/>
          </a:prstGeom>
          <a:noFill/>
          <a:ln cap="flat" cmpd="sng" w="54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4"/>
          <p:cNvSpPr txBox="1"/>
          <p:nvPr/>
        </p:nvSpPr>
        <p:spPr>
          <a:xfrm>
            <a:off x="1800000" y="2880000"/>
            <a:ext cx="6660000" cy="1506600"/>
          </a:xfrm>
          <a:prstGeom prst="rect">
            <a:avLst/>
          </a:prstGeom>
          <a:solidFill>
            <a:srgbClr val="FFFFFF"/>
          </a:solidFill>
          <a:ln cap="flat" cmpd="sng" w="54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2000" lIns="117000" spcFirstLastPara="1" rIns="117000" wrap="square" tIns="72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8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Can be easily replaced by the discounted utility</a:t>
            </a:r>
            <a:endParaRPr b="0" sz="4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5" name="Google Shape;515;p74"/>
          <p:cNvCxnSpPr>
            <a:stCxn id="514" idx="2"/>
            <a:endCxn id="513" idx="0"/>
          </p:cNvCxnSpPr>
          <p:nvPr/>
        </p:nvCxnSpPr>
        <p:spPr>
          <a:xfrm>
            <a:off x="5130000" y="4386600"/>
            <a:ext cx="972000" cy="2305200"/>
          </a:xfrm>
          <a:prstGeom prst="straightConnector1">
            <a:avLst/>
          </a:prstGeom>
          <a:noFill/>
          <a:ln cap="flat" cmpd="sng" w="54700">
            <a:solidFill>
              <a:srgbClr val="0000CC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7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Intuitively, automata with </a:t>
            </a:r>
            <a:r>
              <a:rPr b="1" lang="zxx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fewer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states represent simpler strategies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Thus, one way to </a:t>
            </a:r>
            <a:r>
              <a:rPr b="1" lang="zxx" sz="24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bound the rationality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of the player is by limiting the number of states in the automaton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2" name="Google Shape;52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5920" y="3672000"/>
            <a:ext cx="1324080" cy="1083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7600" y="6327360"/>
            <a:ext cx="2110680" cy="1178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2360" y="5054040"/>
            <a:ext cx="2177640" cy="956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64000" y="4566240"/>
            <a:ext cx="3062880" cy="20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5"/>
          <p:cNvSpPr/>
          <p:nvPr/>
        </p:nvSpPr>
        <p:spPr>
          <a:xfrm>
            <a:off x="6255360" y="3672000"/>
            <a:ext cx="2177280" cy="1083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75"/>
          <p:cNvSpPr/>
          <p:nvPr/>
        </p:nvSpPr>
        <p:spPr>
          <a:xfrm>
            <a:off x="6255360" y="5026680"/>
            <a:ext cx="2177280" cy="108396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75"/>
          <p:cNvSpPr/>
          <p:nvPr/>
        </p:nvSpPr>
        <p:spPr>
          <a:xfrm>
            <a:off x="6255360" y="6381720"/>
            <a:ext cx="2177280" cy="108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9" name="Google Shape;529;p75"/>
          <p:cNvCxnSpPr>
            <a:stCxn id="525" idx="3"/>
            <a:endCxn id="526" idx="1"/>
          </p:cNvCxnSpPr>
          <p:nvPr/>
        </p:nvCxnSpPr>
        <p:spPr>
          <a:xfrm flipH="1" rot="10800000">
            <a:off x="4826880" y="4214040"/>
            <a:ext cx="1428600" cy="1368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0" name="Google Shape;530;p75"/>
          <p:cNvCxnSpPr>
            <a:stCxn id="525" idx="3"/>
            <a:endCxn id="527" idx="1"/>
          </p:cNvCxnSpPr>
          <p:nvPr/>
        </p:nvCxnSpPr>
        <p:spPr>
          <a:xfrm flipH="1" rot="10800000">
            <a:off x="4826880" y="5568540"/>
            <a:ext cx="1428600" cy="1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75"/>
          <p:cNvCxnSpPr>
            <a:stCxn id="525" idx="3"/>
            <a:endCxn id="528" idx="1"/>
          </p:cNvCxnSpPr>
          <p:nvPr/>
        </p:nvCxnSpPr>
        <p:spPr>
          <a:xfrm>
            <a:off x="4826880" y="5582340"/>
            <a:ext cx="1428600" cy="1341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to find the "always defect" equilibrium in the finite </a:t>
            </a: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RPD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via automatas?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8" name="Google Shape;538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000" y="3232440"/>
            <a:ext cx="4499640" cy="3787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Placing severe restrictions on the number of states not only induces an equilibrium in which cooperation always occurs, but also causes the always-defect equilibrium to disappear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7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to find the "always defect" equilibrium in the finite </a:t>
            </a: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RPD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via automatas?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Each player has to use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backward induction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to find his dominant strategy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 order to perform backward induction in a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-period repeated game, each player needs to</a:t>
            </a: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keep track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of at least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distinct states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one state to represent the choice of strategy in each repetition of the game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7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In what follows,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 : M → Z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represents the number of states of an automaton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S(M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) = max 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M∈Mi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 s(M)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represents the size of the largest automaton among a set of automata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In the Prisoner’s Dilemma, it turns out that if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2 &lt; max(S(M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 ), S(M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 )) &lt; k 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then the constant-defect strategy does not yield a symmetric equilibrium, while the Tit-for-Tat automaton does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Automata of bounded size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8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For any integer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, there exists an integer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such that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for all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 &gt; k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, any machine game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 = ({1, 2}, M, G)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-period repeated </a:t>
            </a:r>
            <a:r>
              <a:rPr b="0" i="0" lang="zxx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PD game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in which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30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1/x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 ≤ min{S(M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), S(M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)} ≤ max{S(M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), S(M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)} ≤ k</a:t>
            </a:r>
            <a:r>
              <a:rPr b="1" baseline="30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holds has a Nash equilibrium in which the average payoffs to each player are at least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3 − 1/x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5542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None/>
            </a:pPr>
            <a:r>
              <a:t/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best-response automata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2"/>
          <p:cNvSpPr txBox="1"/>
          <p:nvPr/>
        </p:nvSpPr>
        <p:spPr>
          <a:xfrm>
            <a:off x="504000" y="1769040"/>
            <a:ext cx="907164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Given a machine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(N, M, G)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of a limit average infinitely repeated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 = (N, A, u)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with unknown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and a choice of automata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, . . . ,m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for all players,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there does not exist a polynomial time algorithm for verifying whether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a best-response automaton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i="0" lang="zxx" sz="26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:)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If we hold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fixed, than the problem belongs to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04360" y="1769040"/>
            <a:ext cx="9071640" cy="5281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Many (most?) interactions occur more than once: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Firms in a marketplace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Political alliances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Friends (favor exchange...)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Workers (team production...)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Many are like a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repeated Prisoner’s Dilemma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Need to easily observe each other’s plays and react (quickly) to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punish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undesired behavior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8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best-response automata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8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Given a two-player machine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({1, 2}, M, G)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of a limit average infinitely repeated two-player game      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 = (N, A, u)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and a mixed strategy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in which the set of automata that are played with positive probability is </a:t>
            </a:r>
            <a:r>
              <a:rPr b="1" i="0" lang="zxx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the problem of verifying that an automaton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a best-response automaton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i="0" lang="zxx" sz="2600" u="none" cap="none" strike="noStrike">
                <a:latin typeface="Arial"/>
                <a:ea typeface="Arial"/>
                <a:cs typeface="Arial"/>
                <a:sym typeface="Arial"/>
              </a:rPr>
              <a:t>NP-complete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best-response automata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84"/>
          <p:cNvSpPr txBox="1"/>
          <p:nvPr/>
        </p:nvSpPr>
        <p:spPr>
          <a:xfrm>
            <a:off x="504000" y="1769040"/>
            <a:ext cx="9071640" cy="496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Given a two-player machine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baseline="30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 = ({1, 2}, M, G)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of a limit average infinitely repeated Prisoner’s Dilemma game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an automaton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and an integer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the problem of computing a best-response automaton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for player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such that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size(m</a:t>
            </a:r>
            <a:r>
              <a:rPr b="1" baseline="-25000" i="1" lang="zxx" sz="26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) ≤ k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b="1" i="0" lang="zxx" sz="2600" u="none" cap="none" strike="noStrike">
                <a:latin typeface="Arial"/>
                <a:ea typeface="Arial"/>
                <a:cs typeface="Arial"/>
                <a:sym typeface="Arial"/>
              </a:rPr>
              <a:t>NP-complete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b="1" i="0" lang="zxx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3600" strike="noStrike">
                <a:latin typeface="Arial"/>
                <a:ea typeface="Arial"/>
                <a:cs typeface="Arial"/>
                <a:sym typeface="Arial"/>
              </a:rPr>
              <a:t>From finite automata to Turing machines</a:t>
            </a:r>
            <a:endParaRPr b="0" sz="3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Turing machines are more powerful than finite-state automata due to their infinite memories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Would game-theoretic results be preserved under this richer model?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zxx" sz="28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A: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No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For example, there is strong evidence that a PD game of two Turing machines can have equilibria that are arbitrarily close to the repeated C payoff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Machine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For more information, please read Chapters 8 and 9 of "A Course in Game Theory", by Ariel Rubinstein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Consider the following representation of a two-stage prisoner`s dilemma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3060000"/>
            <a:ext cx="10079640" cy="313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Repeated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Do agents see what the other agents played earlier?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Do they remember what they knew?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What is the utility of the entire repeated game?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" y="4212000"/>
            <a:ext cx="10079640" cy="313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