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7559675" cx="10080625"/>
  <p:notesSz cx="7559675" cy="10691800"/>
  <p:embeddedFontLst>
    <p:embeddedFont>
      <p:font typeface="Arimo"/>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345B6E-D07D-47D1-BC0F-CB75E29BE3CA}">
  <a:tblStyle styleId="{A4345B6E-D07D-47D1-BC0F-CB75E29BE3C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Arimo-bold.fntdata"/><Relationship Id="rId82" Type="http://schemas.openxmlformats.org/officeDocument/2006/relationships/font" Target="fonts/Arimo-boldItalic.fntdata"/><Relationship Id="rId81" Type="http://schemas.openxmlformats.org/officeDocument/2006/relationships/font" Target="fonts/Arimo-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Arimo-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6" name="Google Shape;156;p1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2" name="Google Shape;162;p1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8" name="Google Shape;168;p1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0" name="Google Shape;180;p1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8" name="Google Shape;248;p2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6" name="Google Shape;256;p2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2" name="Google Shape;262;p2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p2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4" name="Google Shape;274;p2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6" name="Google Shape;286;p2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2" name="Google Shape;292;p2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8" name="Google Shape;298;p3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4" name="Google Shape;304;p3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0" name="Google Shape;310;p3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9" name="Google Shape;319;p3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6" name="Google Shape;326;p3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2" name="Google Shape;332;p3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1" name="Google Shape;341;p3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8" name="Google Shape;348;p3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2" name="Google Shape;362;p3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8" name="Google Shape;368;p3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4" name="Google Shape;374;p4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0" name="Google Shape;380;p4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6" name="Google Shape;386;p4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2" name="Google Shape;392;p4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8" name="Google Shape;398;p4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4" name="Google Shape;404;p4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0" name="Google Shape;410;p4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6" name="Google Shape;416;p4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2" name="Google Shape;422;p4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8" name="Google Shape;428;p4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5" name="Google Shape;435;p5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1" name="Google Shape;441;p5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6" name="Google Shape;456;p5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0" name="Google Shape;470;p5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2" name="Google Shape;482;p5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5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95" name="Google Shape;495;p5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1" name="Google Shape;501;p5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5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7" name="Google Shape;507;p5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7" name="Google Shape;517;p5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6" name="Google Shape;526;p5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4" name="Google Shape;534;p6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1" name="Google Shape;541;p6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62:notes"/>
          <p:cNvSpPr/>
          <p:nvPr/>
        </p:nvSpPr>
        <p:spPr>
          <a:xfrm>
            <a:off x="1259640" y="801720"/>
            <a:ext cx="5040000" cy="4009320"/>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547" name="Google Shape;547;p62:notes"/>
          <p:cNvSpPr txBox="1"/>
          <p:nvPr>
            <p:ph idx="1" type="body"/>
          </p:nvPr>
        </p:nvSpPr>
        <p:spPr>
          <a:xfrm>
            <a:off x="1008000" y="5078520"/>
            <a:ext cx="5526360" cy="48121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48" name="Google Shape;548;p6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3:notes"/>
          <p:cNvSpPr/>
          <p:nvPr/>
        </p:nvSpPr>
        <p:spPr>
          <a:xfrm>
            <a:off x="1259640" y="801720"/>
            <a:ext cx="5040000" cy="4009320"/>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567" name="Google Shape;567;p63:notes"/>
          <p:cNvSpPr txBox="1"/>
          <p:nvPr>
            <p:ph idx="1" type="body"/>
          </p:nvPr>
        </p:nvSpPr>
        <p:spPr>
          <a:xfrm>
            <a:off x="1008000" y="5078520"/>
            <a:ext cx="5526360" cy="48121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68" name="Google Shape;568;p6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64:notes"/>
          <p:cNvSpPr/>
          <p:nvPr/>
        </p:nvSpPr>
        <p:spPr>
          <a:xfrm>
            <a:off x="1259640" y="801720"/>
            <a:ext cx="5040000" cy="4009320"/>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593" name="Google Shape;593;p64:notes"/>
          <p:cNvSpPr txBox="1"/>
          <p:nvPr>
            <p:ph idx="1" type="body"/>
          </p:nvPr>
        </p:nvSpPr>
        <p:spPr>
          <a:xfrm>
            <a:off x="1008000" y="5078520"/>
            <a:ext cx="5526360" cy="48121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594" name="Google Shape;594;p64: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5:notes"/>
          <p:cNvSpPr/>
          <p:nvPr/>
        </p:nvSpPr>
        <p:spPr>
          <a:xfrm>
            <a:off x="1259640" y="801720"/>
            <a:ext cx="5040000" cy="4009320"/>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619" name="Google Shape;619;p65:notes"/>
          <p:cNvSpPr txBox="1"/>
          <p:nvPr>
            <p:ph idx="1" type="body"/>
          </p:nvPr>
        </p:nvSpPr>
        <p:spPr>
          <a:xfrm>
            <a:off x="1008000" y="5078520"/>
            <a:ext cx="5526360" cy="48121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20" name="Google Shape;620;p65: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6:notes"/>
          <p:cNvSpPr/>
          <p:nvPr/>
        </p:nvSpPr>
        <p:spPr>
          <a:xfrm>
            <a:off x="1259640" y="801720"/>
            <a:ext cx="5040000" cy="4009320"/>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648" name="Google Shape;648;p66:notes"/>
          <p:cNvSpPr txBox="1"/>
          <p:nvPr>
            <p:ph idx="1" type="body"/>
          </p:nvPr>
        </p:nvSpPr>
        <p:spPr>
          <a:xfrm>
            <a:off x="1008000" y="5078520"/>
            <a:ext cx="5526360" cy="48121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49" name="Google Shape;649;p66: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7:notes"/>
          <p:cNvSpPr/>
          <p:nvPr/>
        </p:nvSpPr>
        <p:spPr>
          <a:xfrm>
            <a:off x="1259640" y="801720"/>
            <a:ext cx="5040000" cy="4009320"/>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676" name="Google Shape;676;p67:notes"/>
          <p:cNvSpPr txBox="1"/>
          <p:nvPr>
            <p:ph idx="1" type="body"/>
          </p:nvPr>
        </p:nvSpPr>
        <p:spPr>
          <a:xfrm>
            <a:off x="1008000" y="5078520"/>
            <a:ext cx="5526360" cy="48121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677" name="Google Shape;677;p6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68:notes"/>
          <p:cNvSpPr/>
          <p:nvPr/>
        </p:nvSpPr>
        <p:spPr>
          <a:xfrm>
            <a:off x="1259640" y="801720"/>
            <a:ext cx="5040000" cy="4009320"/>
          </a:xfrm>
          <a:custGeom>
            <a:rect b="b" l="l" r="r" t="t"/>
            <a:pathLst>
              <a:path extrusionOk="0" h="21600" w="21600">
                <a:moveTo>
                  <a:pt x="0" y="0"/>
                </a:moveTo>
                <a:lnTo>
                  <a:pt x="21600" y="0"/>
                </a:lnTo>
                <a:lnTo>
                  <a:pt x="21600" y="21600"/>
                </a:lnTo>
                <a:lnTo>
                  <a:pt x="0" y="21600"/>
                </a:lnTo>
                <a:lnTo>
                  <a:pt x="0" y="0"/>
                </a:lnTo>
                <a:close/>
              </a:path>
            </a:pathLst>
          </a:custGeom>
          <a:solidFill>
            <a:srgbClr val="FFFFFF"/>
          </a:solidFill>
          <a:ln cap="flat" cmpd="sng" w="9525">
            <a:solidFill>
              <a:srgbClr val="000000"/>
            </a:solidFill>
            <a:prstDash val="solid"/>
            <a:miter lim="8000"/>
            <a:headEnd len="sm" w="sm" type="none"/>
            <a:tailEnd len="sm" w="sm" type="none"/>
          </a:ln>
        </p:spPr>
      </p:sp>
      <p:sp>
        <p:nvSpPr>
          <p:cNvPr id="703" name="Google Shape;703;p68:notes"/>
          <p:cNvSpPr txBox="1"/>
          <p:nvPr>
            <p:ph idx="1" type="body"/>
          </p:nvPr>
        </p:nvSpPr>
        <p:spPr>
          <a:xfrm>
            <a:off x="1008000" y="5078520"/>
            <a:ext cx="5526360" cy="481212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04" name="Google Shape;704;p6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6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9" name="Google Shape;749;p6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7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75" name="Google Shape;775;p70: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7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1" name="Google Shape;781;p71: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7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87" name="Google Shape;787;p72: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93" name="Google Shape;793;p73: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5" name="Shape 15"/>
        <p:cNvGrpSpPr/>
        <p:nvPr/>
      </p:nvGrpSpPr>
      <p:grpSpPr>
        <a:xfrm>
          <a:off x="0" y="0"/>
          <a:ext cx="0" cy="0"/>
          <a:chOff x="0" y="0"/>
          <a:chExt cx="0" cy="0"/>
        </a:xfrm>
      </p:grpSpPr>
      <p:sp>
        <p:nvSpPr>
          <p:cNvPr id="16" name="Google Shape;16;p2"/>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 type="body"/>
          </p:nvPr>
        </p:nvSpPr>
        <p:spPr>
          <a:xfrm>
            <a:off x="504000" y="1769040"/>
            <a:ext cx="907164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 name="Shape 23"/>
        <p:cNvGrpSpPr/>
        <p:nvPr/>
      </p:nvGrpSpPr>
      <p:grpSpPr>
        <a:xfrm>
          <a:off x="0" y="0"/>
          <a:ext cx="0" cy="0"/>
          <a:chOff x="0" y="0"/>
          <a:chExt cx="0" cy="0"/>
        </a:xfrm>
      </p:grpSpPr>
      <p:sp>
        <p:nvSpPr>
          <p:cNvPr id="24" name="Google Shape;24;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 type="subTitle"/>
          </p:nvPr>
        </p:nvSpPr>
        <p:spPr>
          <a:xfrm>
            <a:off x="504000" y="1769040"/>
            <a:ext cx="9071640" cy="438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 name="Shape 26"/>
        <p:cNvGrpSpPr/>
        <p:nvPr/>
      </p:nvGrpSpPr>
      <p:grpSpPr>
        <a:xfrm>
          <a:off x="0" y="0"/>
          <a:ext cx="0" cy="0"/>
          <a:chOff x="0" y="0"/>
          <a:chExt cx="0" cy="0"/>
        </a:xfrm>
      </p:grpSpPr>
      <p:sp>
        <p:nvSpPr>
          <p:cNvPr id="27" name="Google Shape;27;p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 type="body"/>
          </p:nvPr>
        </p:nvSpPr>
        <p:spPr>
          <a:xfrm>
            <a:off x="50400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7"/>
          <p:cNvSpPr txBox="1"/>
          <p:nvPr>
            <p:ph idx="2" type="body"/>
          </p:nvPr>
        </p:nvSpPr>
        <p:spPr>
          <a:xfrm>
            <a:off x="515268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515268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50400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
        <p:nvSpPr>
          <p:cNvPr id="10" name="Google Shape;10;p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 type="body"/>
          </p:nvPr>
        </p:nvSpPr>
        <p:spPr>
          <a:xfrm>
            <a:off x="504000" y="1769040"/>
            <a:ext cx="9071640" cy="4384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2" name="Google Shape;12;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3.jpg"/><Relationship Id="rId4" Type="http://schemas.openxmlformats.org/officeDocument/2006/relationships/image" Target="../media/image5.jpg"/><Relationship Id="rId5" Type="http://schemas.openxmlformats.org/officeDocument/2006/relationships/image" Target="../media/image2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2.png"/><Relationship Id="rId4" Type="http://schemas.openxmlformats.org/officeDocument/2006/relationships/image" Target="../media/image57.png"/><Relationship Id="rId5"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39.png"/><Relationship Id="rId6"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0.png"/><Relationship Id="rId4" Type="http://schemas.openxmlformats.org/officeDocument/2006/relationships/image" Target="../media/image25.png"/><Relationship Id="rId5" Type="http://schemas.openxmlformats.org/officeDocument/2006/relationships/image" Target="../media/image39.png"/><Relationship Id="rId6"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0.png"/><Relationship Id="rId4" Type="http://schemas.openxmlformats.org/officeDocument/2006/relationships/image" Target="../media/image31.png"/><Relationship Id="rId5" Type="http://schemas.openxmlformats.org/officeDocument/2006/relationships/image" Target="../media/image25.png"/><Relationship Id="rId6" Type="http://schemas.openxmlformats.org/officeDocument/2006/relationships/image" Target="../media/image3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0.png"/><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png"/><Relationship Id="rId4" Type="http://schemas.openxmlformats.org/officeDocument/2006/relationships/image" Target="../media/image44.png"/><Relationship Id="rId5" Type="http://schemas.openxmlformats.org/officeDocument/2006/relationships/image" Target="../media/image5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3.png"/><Relationship Id="rId4" Type="http://schemas.openxmlformats.org/officeDocument/2006/relationships/image" Target="../media/image50.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2.png"/><Relationship Id="rId4" Type="http://schemas.openxmlformats.org/officeDocument/2006/relationships/image" Target="../media/image4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1.png"/><Relationship Id="rId4" Type="http://schemas.openxmlformats.org/officeDocument/2006/relationships/image" Target="../media/image4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nvSpPr>
        <p:spPr>
          <a:xfrm>
            <a:off x="504000" y="301320"/>
            <a:ext cx="9071640" cy="5851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3200" u="none" cap="none" strike="noStrike">
                <a:latin typeface="Arial"/>
                <a:ea typeface="Arial"/>
                <a:cs typeface="Arial"/>
                <a:sym typeface="Arial"/>
              </a:rPr>
              <a:t>Congestion Games</a:t>
            </a:r>
            <a:endParaRPr b="0" i="0" sz="3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Congestion games</a:t>
            </a:r>
            <a:endParaRPr b="0" sz="4400" strike="noStrike">
              <a:solidFill>
                <a:srgbClr val="0000CC"/>
              </a:solidFill>
              <a:latin typeface="Arial"/>
              <a:ea typeface="Arial"/>
              <a:cs typeface="Arial"/>
              <a:sym typeface="Arial"/>
            </a:endParaRPr>
          </a:p>
        </p:txBody>
      </p:sp>
      <p:sp>
        <p:nvSpPr>
          <p:cNvPr id="134" name="Google Shape;134;p23"/>
          <p:cNvSpPr txBox="1"/>
          <p:nvPr/>
        </p:nvSpPr>
        <p:spPr>
          <a:xfrm>
            <a:off x="504000" y="1769040"/>
            <a:ext cx="9071640" cy="5572080"/>
          </a:xfrm>
          <a:prstGeom prst="rect">
            <a:avLst/>
          </a:prstGeom>
          <a:noFill/>
          <a:ln>
            <a:noFill/>
          </a:ln>
        </p:spPr>
        <p:txBody>
          <a:bodyPr anchorCtr="0" anchor="t" bIns="0" lIns="0" spcFirstLastPara="1" rIns="0" wrap="square" tIns="0">
            <a:noAutofit/>
          </a:bodyPr>
          <a:lstStyle/>
          <a:p>
            <a:pPr indent="-311300" lvl="0" marL="432000" marR="0" rtl="0" algn="l">
              <a:spcBef>
                <a:spcPts val="0"/>
              </a:spcBef>
              <a:spcAft>
                <a:spcPts val="0"/>
              </a:spcAft>
              <a:buClr>
                <a:srgbClr val="000000"/>
              </a:buClr>
              <a:buSzPts val="1240"/>
              <a:buFont typeface="Noto Sans Symbols"/>
              <a:buChar char="●"/>
            </a:pPr>
            <a:r>
              <a:rPr b="0" lang="en-US" sz="3000" strike="noStrike">
                <a:latin typeface="Arial"/>
                <a:ea typeface="Arial"/>
                <a:cs typeface="Arial"/>
                <a:sym typeface="Arial"/>
              </a:rPr>
              <a:t>Santa Fe Bar problem</a:t>
            </a:r>
            <a:endParaRPr b="0" sz="3000" strike="noStrike">
              <a:latin typeface="Arial"/>
              <a:ea typeface="Arial"/>
              <a:cs typeface="Arial"/>
              <a:sym typeface="Arial"/>
            </a:endParaRPr>
          </a:p>
          <a:p>
            <a:pPr indent="-311300" lvl="1" marL="864000" marR="0" rtl="0" algn="l">
              <a:spcBef>
                <a:spcPts val="1417"/>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each of a set of people independently selects whether or not to go to the bar</a:t>
            </a:r>
            <a:endParaRPr b="0" i="0" sz="2600" u="none" cap="none" strike="noStrike">
              <a:latin typeface="Arial"/>
              <a:ea typeface="Arial"/>
              <a:cs typeface="Arial"/>
              <a:sym typeface="Arial"/>
            </a:endParaRPr>
          </a:p>
          <a:p>
            <a:pPr indent="-311300" lvl="1" marL="864000" marR="0" rtl="0" algn="l">
              <a:spcBef>
                <a:spcPts val="1134"/>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the utility of attending increases with the number of other people who select the same night, up to the capacity of the bar</a:t>
            </a:r>
            <a:endParaRPr b="0" i="0" sz="2600" u="none" cap="none" strike="noStrike">
              <a:latin typeface="Arial"/>
              <a:ea typeface="Arial"/>
              <a:cs typeface="Arial"/>
              <a:sym typeface="Arial"/>
            </a:endParaRPr>
          </a:p>
          <a:p>
            <a:pPr indent="-311300" lvl="1" marL="864000" marR="0" rtl="0" algn="l">
              <a:spcBef>
                <a:spcPts val="1134"/>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Beyond this point, utility decreases because the bar gets too crowded</a:t>
            </a:r>
            <a:endParaRPr b="0" i="0" sz="2600" u="none" cap="none" strike="noStrike">
              <a:latin typeface="Arial"/>
              <a:ea typeface="Arial"/>
              <a:cs typeface="Arial"/>
              <a:sym typeface="Arial"/>
            </a:endParaRPr>
          </a:p>
          <a:p>
            <a:pPr indent="-311300" lvl="1" marL="864000" marR="0" rtl="0" algn="l">
              <a:spcBef>
                <a:spcPts val="1134"/>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Deciding not to attend yields a baseline utility that does not depend on the actions of the participants</a:t>
            </a:r>
            <a:endParaRPr b="0" i="0" sz="2600" u="none" cap="none" strike="noStrike">
              <a:latin typeface="Arial"/>
              <a:ea typeface="Arial"/>
              <a:cs typeface="Arial"/>
              <a:sym typeface="Arial"/>
            </a:endParaRPr>
          </a:p>
          <a:p>
            <a:pPr indent="-311300" lvl="1" marL="864000" marR="0" rtl="0" algn="l">
              <a:spcBef>
                <a:spcPts val="1134"/>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minority games: agents get the highest payoff for choosing a minority action</a:t>
            </a:r>
            <a:endParaRPr b="0" i="0" sz="2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Computing equilibria</a:t>
            </a:r>
            <a:endParaRPr b="0" sz="4400" strike="noStrike">
              <a:solidFill>
                <a:srgbClr val="0000CC"/>
              </a:solidFill>
              <a:latin typeface="Arial"/>
              <a:ea typeface="Arial"/>
              <a:cs typeface="Arial"/>
              <a:sym typeface="Arial"/>
            </a:endParaRPr>
          </a:p>
        </p:txBody>
      </p:sp>
      <p:sp>
        <p:nvSpPr>
          <p:cNvPr id="140" name="Google Shape;140;p24"/>
          <p:cNvSpPr txBox="1"/>
          <p:nvPr/>
        </p:nvSpPr>
        <p:spPr>
          <a:xfrm>
            <a:off x="504000" y="1769040"/>
            <a:ext cx="9071640" cy="5556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latin typeface="Arial"/>
                <a:ea typeface="Arial"/>
                <a:cs typeface="Arial"/>
                <a:sym typeface="Arial"/>
              </a:rPr>
              <a:t>Theorem 6.4.2</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Every congestion game has a pure-strategy Nash equilibrium</a:t>
            </a:r>
            <a:endParaRPr b="0" i="0" sz="28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Computing equilibria</a:t>
            </a:r>
            <a:endParaRPr b="0" sz="4400" strike="noStrike">
              <a:solidFill>
                <a:srgbClr val="0000CC"/>
              </a:solidFill>
              <a:latin typeface="Arial"/>
              <a:ea typeface="Arial"/>
              <a:cs typeface="Arial"/>
              <a:sym typeface="Arial"/>
            </a:endParaRPr>
          </a:p>
        </p:txBody>
      </p:sp>
      <p:sp>
        <p:nvSpPr>
          <p:cNvPr id="146" name="Google Shape;146;p25"/>
          <p:cNvSpPr txBox="1"/>
          <p:nvPr/>
        </p:nvSpPr>
        <p:spPr>
          <a:xfrm>
            <a:off x="504000" y="1769040"/>
            <a:ext cx="9071640" cy="5556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Mixed-strategy equilibria are open to criticisms that they are less likely than pure-strategy equilibria to arise in practice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This theorem tells us that if we want to compute a sample Nash equilibrium of a congestion game, we can look for a pure-strategy equilibrium</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Computing equilibria</a:t>
            </a:r>
            <a:endParaRPr b="0" sz="4400" strike="noStrike">
              <a:solidFill>
                <a:srgbClr val="0000CC"/>
              </a:solidFill>
              <a:latin typeface="Arial"/>
              <a:ea typeface="Arial"/>
              <a:cs typeface="Arial"/>
              <a:sym typeface="Arial"/>
            </a:endParaRPr>
          </a:p>
        </p:txBody>
      </p:sp>
      <p:pic>
        <p:nvPicPr>
          <p:cNvPr id="152" name="Google Shape;152;p26"/>
          <p:cNvPicPr preferRelativeResize="0"/>
          <p:nvPr/>
        </p:nvPicPr>
        <p:blipFill rotWithShape="1">
          <a:blip r:embed="rId3">
            <a:alphaModFix/>
          </a:blip>
          <a:srcRect b="0" l="0" r="0" t="0"/>
          <a:stretch/>
        </p:blipFill>
        <p:spPr>
          <a:xfrm>
            <a:off x="283320" y="2121120"/>
            <a:ext cx="9076680" cy="1796040"/>
          </a:xfrm>
          <a:prstGeom prst="rect">
            <a:avLst/>
          </a:prstGeom>
          <a:noFill/>
          <a:ln>
            <a:noFill/>
          </a:ln>
        </p:spPr>
      </p:pic>
      <p:pic>
        <p:nvPicPr>
          <p:cNvPr id="153" name="Google Shape;153;p26"/>
          <p:cNvPicPr preferRelativeResize="0"/>
          <p:nvPr/>
        </p:nvPicPr>
        <p:blipFill rotWithShape="1">
          <a:blip r:embed="rId4">
            <a:alphaModFix/>
          </a:blip>
          <a:srcRect b="0" l="0" r="0" t="0"/>
          <a:stretch/>
        </p:blipFill>
        <p:spPr>
          <a:xfrm>
            <a:off x="3024000" y="4089240"/>
            <a:ext cx="3881880" cy="29307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Computing equilibria</a:t>
            </a:r>
            <a:endParaRPr b="0" sz="4400" strike="noStrike">
              <a:solidFill>
                <a:srgbClr val="0000CC"/>
              </a:solidFill>
              <a:latin typeface="Arial"/>
              <a:ea typeface="Arial"/>
              <a:cs typeface="Arial"/>
              <a:sym typeface="Arial"/>
            </a:endParaRPr>
          </a:p>
        </p:txBody>
      </p:sp>
      <p:sp>
        <p:nvSpPr>
          <p:cNvPr id="159" name="Google Shape;159;p2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MYOPICBESTRESPONSE may be too simplistic to be useful in practice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Interestingly, it is useful for congestion games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lang="en-US" sz="3200" strike="noStrike">
                <a:latin typeface="Arial"/>
                <a:ea typeface="Arial"/>
                <a:cs typeface="Arial"/>
                <a:sym typeface="Arial"/>
              </a:rPr>
              <a:t>Theorem 6.4.3</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MYOPICBESTRESPONSE procedure is guaranteed to find a pure-strategy Nash equilibrium of a congestion game</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Computing equilibria</a:t>
            </a:r>
            <a:endParaRPr b="0" sz="4400" strike="noStrike">
              <a:solidFill>
                <a:srgbClr val="0000CC"/>
              </a:solidFill>
              <a:latin typeface="Arial"/>
              <a:ea typeface="Arial"/>
              <a:cs typeface="Arial"/>
              <a:sym typeface="Arial"/>
            </a:endParaRPr>
          </a:p>
        </p:txBody>
      </p:sp>
      <p:sp>
        <p:nvSpPr>
          <p:cNvPr id="165" name="Google Shape;165;p2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To prove the two previous theorems from the previous section, it is useful to introduce the concept of </a:t>
            </a:r>
            <a:r>
              <a:rPr b="1" i="1" lang="en-US" sz="3200" u="sng" strike="noStrike">
                <a:latin typeface="Arial"/>
                <a:ea typeface="Arial"/>
                <a:cs typeface="Arial"/>
                <a:sym typeface="Arial"/>
              </a:rPr>
              <a:t>potential games</a:t>
            </a:r>
            <a:endParaRPr b="0" sz="3200"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Potential games</a:t>
            </a:r>
            <a:endParaRPr b="0" sz="4400" strike="noStrike">
              <a:solidFill>
                <a:srgbClr val="0000CC"/>
              </a:solidFill>
              <a:latin typeface="Arial"/>
              <a:ea typeface="Arial"/>
              <a:cs typeface="Arial"/>
              <a:sym typeface="Arial"/>
            </a:endParaRPr>
          </a:p>
        </p:txBody>
      </p:sp>
      <p:sp>
        <p:nvSpPr>
          <p:cNvPr id="171" name="Google Shape;171;p29"/>
          <p:cNvSpPr txBox="1"/>
          <p:nvPr/>
        </p:nvSpPr>
        <p:spPr>
          <a:xfrm>
            <a:off x="504000" y="1769040"/>
            <a:ext cx="9071640" cy="45151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Definition</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A game </a:t>
            </a:r>
            <a:r>
              <a:rPr b="1" i="1" lang="en-US" sz="2800" u="none" cap="none" strike="noStrike">
                <a:latin typeface="Arial"/>
                <a:ea typeface="Arial"/>
                <a:cs typeface="Arial"/>
                <a:sym typeface="Arial"/>
              </a:rPr>
              <a:t>G = (N, A, u)</a:t>
            </a:r>
            <a:r>
              <a:rPr b="0" i="0" lang="en-US" sz="2800" u="none" cap="none" strike="noStrike">
                <a:latin typeface="Arial"/>
                <a:ea typeface="Arial"/>
                <a:cs typeface="Arial"/>
                <a:sym typeface="Arial"/>
              </a:rPr>
              <a:t> is a potential game if there exists a function </a:t>
            </a:r>
            <a:r>
              <a:rPr b="1" i="1" lang="en-US" sz="2800" u="none" cap="none" strike="noStrike">
                <a:latin typeface="Arial"/>
                <a:ea typeface="Arial"/>
                <a:cs typeface="Arial"/>
                <a:sym typeface="Arial"/>
              </a:rPr>
              <a:t>P : A → ℝ</a:t>
            </a:r>
            <a:r>
              <a:rPr b="0" i="0" lang="en-US" sz="2800" u="none" cap="none" strike="noStrike">
                <a:latin typeface="Arial"/>
                <a:ea typeface="Arial"/>
                <a:cs typeface="Arial"/>
                <a:sym typeface="Arial"/>
              </a:rPr>
              <a:t> such that, for all </a:t>
            </a:r>
            <a:r>
              <a:rPr b="1" i="1" lang="en-US" sz="2800" u="none" cap="none" strike="noStrike">
                <a:latin typeface="Arial"/>
                <a:ea typeface="Arial"/>
                <a:cs typeface="Arial"/>
                <a:sym typeface="Arial"/>
              </a:rPr>
              <a:t>i ∈ N</a:t>
            </a:r>
            <a:r>
              <a:rPr b="0" i="0" lang="en-US" sz="2800" u="none" cap="none" strike="noStrike">
                <a:latin typeface="Arial"/>
                <a:ea typeface="Arial"/>
                <a:cs typeface="Arial"/>
                <a:sym typeface="Arial"/>
              </a:rPr>
              <a:t>, all </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 A</a:t>
            </a:r>
            <a:r>
              <a:rPr b="1" baseline="-25000"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and </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i</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 u</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 P(a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 P(a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 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0" lang="en-US" sz="2800" u="none" cap="none" strike="noStrike">
                <a:solidFill>
                  <a:srgbClr val="FF3333"/>
                </a:solidFill>
                <a:latin typeface="Arial"/>
                <a:ea typeface="Arial"/>
                <a:cs typeface="Arial"/>
                <a:sym typeface="Arial"/>
              </a:rPr>
              <a:t>!</a:t>
            </a:r>
            <a:r>
              <a:rPr b="0" i="0" lang="en-US" sz="2800" u="none" cap="none" strike="noStrike">
                <a:latin typeface="Arial"/>
                <a:ea typeface="Arial"/>
                <a:cs typeface="Arial"/>
                <a:sym typeface="Arial"/>
              </a:rPr>
              <a:t>the incentive of all players to change their strategy can be expressed using a single global function called the potential function</a:t>
            </a:r>
            <a:r>
              <a:rPr b="1" i="0" lang="en-US" sz="2800" u="none" cap="none" strike="noStrike">
                <a:solidFill>
                  <a:srgbClr val="FF3333"/>
                </a:solidFill>
                <a:latin typeface="Arial"/>
                <a:ea typeface="Arial"/>
                <a:cs typeface="Arial"/>
                <a:sym typeface="Arial"/>
              </a:rPr>
              <a:t>!</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Potential games</a:t>
            </a:r>
            <a:endParaRPr b="0" sz="4400" strike="noStrike">
              <a:solidFill>
                <a:srgbClr val="0000CC"/>
              </a:solidFill>
              <a:latin typeface="Arial"/>
              <a:ea typeface="Arial"/>
              <a:cs typeface="Arial"/>
              <a:sym typeface="Arial"/>
            </a:endParaRPr>
          </a:p>
        </p:txBody>
      </p:sp>
      <p:sp>
        <p:nvSpPr>
          <p:cNvPr id="177" name="Google Shape;177;p30"/>
          <p:cNvSpPr txBox="1"/>
          <p:nvPr/>
        </p:nvSpPr>
        <p:spPr>
          <a:xfrm>
            <a:off x="504000" y="1769040"/>
            <a:ext cx="9071640" cy="58219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latin typeface="Arial"/>
                <a:ea typeface="Arial"/>
                <a:cs typeface="Arial"/>
                <a:sym typeface="Arial"/>
              </a:rPr>
              <a:t>Theorem 6.4.5</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Every (finite) potential game has a pure-strategy Nash equilibrium</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1" lang="en-US" sz="3200" strike="noStrike">
                <a:latin typeface="Arial"/>
                <a:ea typeface="Arial"/>
                <a:cs typeface="Arial"/>
                <a:sym typeface="Arial"/>
              </a:rPr>
              <a:t>Proof</a:t>
            </a:r>
            <a:r>
              <a:rPr b="0" lang="en-US" sz="3200" strike="noStrike">
                <a:latin typeface="Arial"/>
                <a:ea typeface="Arial"/>
                <a:cs typeface="Arial"/>
                <a:sym typeface="Arial"/>
              </a:rPr>
              <a:t>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Let </a:t>
            </a:r>
            <a:r>
              <a:rPr b="1" i="1" lang="en-US" sz="2800" u="none" cap="none" strike="noStrike">
                <a:latin typeface="Arial"/>
                <a:ea typeface="Arial"/>
                <a:cs typeface="Arial"/>
                <a:sym typeface="Arial"/>
              </a:rPr>
              <a:t>a∗ = argmax</a:t>
            </a:r>
            <a:r>
              <a:rPr b="1" baseline="-25000" i="1" lang="en-US" sz="2800" u="none" cap="none" strike="noStrike">
                <a:latin typeface="Arial"/>
                <a:ea typeface="Arial"/>
                <a:cs typeface="Arial"/>
                <a:sym typeface="Arial"/>
              </a:rPr>
              <a:t>a∈A</a:t>
            </a:r>
            <a:r>
              <a:rPr b="1" i="1" lang="en-US" sz="2800" u="none" cap="none" strike="noStrike">
                <a:latin typeface="Arial"/>
                <a:ea typeface="Arial"/>
                <a:cs typeface="Arial"/>
                <a:sym typeface="Arial"/>
              </a:rPr>
              <a:t> P(a)</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Clearly for any other action profile </a:t>
            </a:r>
            <a:r>
              <a:rPr b="1" i="1" lang="en-US" sz="2800" u="none" cap="none" strike="noStrike">
                <a:latin typeface="Arial"/>
                <a:ea typeface="Arial"/>
                <a:cs typeface="Arial"/>
                <a:sym typeface="Arial"/>
              </a:rPr>
              <a:t>a′</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P(a∗) ≥ P(a′)</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Thus by the definition of a potential function, for any agent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who can change the action profile from </a:t>
            </a:r>
            <a:r>
              <a:rPr b="1" i="1" lang="en-US" sz="2800" u="none" cap="none" strike="noStrike">
                <a:latin typeface="Arial"/>
                <a:ea typeface="Arial"/>
                <a:cs typeface="Arial"/>
                <a:sym typeface="Arial"/>
              </a:rPr>
              <a:t>a∗</a:t>
            </a:r>
            <a:r>
              <a:rPr b="0" i="0" lang="en-US" sz="2800" u="none" cap="none" strike="noStrike">
                <a:latin typeface="Arial"/>
                <a:ea typeface="Arial"/>
                <a:cs typeface="Arial"/>
                <a:sym typeface="Arial"/>
              </a:rPr>
              <a:t> to </a:t>
            </a:r>
            <a:r>
              <a:rPr b="1" i="1" lang="en-US" sz="2800" u="none" cap="none" strike="noStrike">
                <a:latin typeface="Arial"/>
                <a:ea typeface="Arial"/>
                <a:cs typeface="Arial"/>
                <a:sym typeface="Arial"/>
              </a:rPr>
              <a:t>a′</a:t>
            </a:r>
            <a:r>
              <a:rPr b="0" i="0" lang="en-US" sz="2800" u="none" cap="none" strike="noStrike">
                <a:latin typeface="Arial"/>
                <a:ea typeface="Arial"/>
                <a:cs typeface="Arial"/>
                <a:sym typeface="Arial"/>
              </a:rPr>
              <a:t> by changing his own action,</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(a∗) ≥ u</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(a′)</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Potential games</a:t>
            </a:r>
            <a:endParaRPr b="0" sz="4400" strike="noStrike">
              <a:solidFill>
                <a:srgbClr val="0000CC"/>
              </a:solidFill>
              <a:latin typeface="Arial"/>
              <a:ea typeface="Arial"/>
              <a:cs typeface="Arial"/>
              <a:sym typeface="Arial"/>
            </a:endParaRPr>
          </a:p>
        </p:txBody>
      </p:sp>
      <p:sp>
        <p:nvSpPr>
          <p:cNvPr id="183" name="Google Shape;183;p3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latin typeface="Arial"/>
                <a:ea typeface="Arial"/>
                <a:cs typeface="Arial"/>
                <a:sym typeface="Arial"/>
              </a:rPr>
              <a:t>Theorem 6.4.6</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Every congestion game is a potential game</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1" lang="en-US" sz="3200" strike="noStrike">
                <a:latin typeface="Arial"/>
                <a:ea typeface="Arial"/>
                <a:cs typeface="Arial"/>
                <a:sym typeface="Arial"/>
              </a:rPr>
              <a:t>Proof</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if</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then </a:t>
            </a:r>
            <a:endParaRPr b="0" i="0" sz="2800" u="none" cap="none" strike="noStrike">
              <a:latin typeface="Arial"/>
              <a:ea typeface="Arial"/>
              <a:cs typeface="Arial"/>
              <a:sym typeface="Arial"/>
            </a:endParaRPr>
          </a:p>
        </p:txBody>
      </p:sp>
      <p:pic>
        <p:nvPicPr>
          <p:cNvPr id="184" name="Google Shape;184;p31"/>
          <p:cNvPicPr preferRelativeResize="0"/>
          <p:nvPr/>
        </p:nvPicPr>
        <p:blipFill rotWithShape="1">
          <a:blip r:embed="rId3">
            <a:alphaModFix/>
          </a:blip>
          <a:srcRect b="0" l="0" r="0" t="0"/>
          <a:stretch/>
        </p:blipFill>
        <p:spPr>
          <a:xfrm>
            <a:off x="1980000" y="3637080"/>
            <a:ext cx="5400000" cy="745560"/>
          </a:xfrm>
          <a:prstGeom prst="rect">
            <a:avLst/>
          </a:prstGeom>
          <a:noFill/>
          <a:ln>
            <a:noFill/>
          </a:ln>
        </p:spPr>
      </p:pic>
      <p:pic>
        <p:nvPicPr>
          <p:cNvPr id="185" name="Google Shape;185;p31"/>
          <p:cNvPicPr preferRelativeResize="0"/>
          <p:nvPr/>
        </p:nvPicPr>
        <p:blipFill rotWithShape="1">
          <a:blip r:embed="rId4">
            <a:alphaModFix/>
          </a:blip>
          <a:srcRect b="0" l="0" r="0" t="0"/>
          <a:stretch/>
        </p:blipFill>
        <p:spPr>
          <a:xfrm>
            <a:off x="900000" y="5400000"/>
            <a:ext cx="4096080" cy="648720"/>
          </a:xfrm>
          <a:prstGeom prst="rect">
            <a:avLst/>
          </a:prstGeom>
          <a:noFill/>
          <a:ln>
            <a:noFill/>
          </a:ln>
        </p:spPr>
      </p:pic>
      <p:pic>
        <p:nvPicPr>
          <p:cNvPr id="186" name="Google Shape;186;p31"/>
          <p:cNvPicPr preferRelativeResize="0"/>
          <p:nvPr/>
        </p:nvPicPr>
        <p:blipFill rotWithShape="1">
          <a:blip r:embed="rId5">
            <a:alphaModFix/>
          </a:blip>
          <a:srcRect b="0" l="0" r="0" t="0"/>
          <a:stretch/>
        </p:blipFill>
        <p:spPr>
          <a:xfrm>
            <a:off x="5040000" y="5486040"/>
            <a:ext cx="4680000" cy="470160"/>
          </a:xfrm>
          <a:prstGeom prst="rect">
            <a:avLst/>
          </a:prstGeom>
          <a:noFill/>
          <a:ln>
            <a:noFill/>
          </a:ln>
        </p:spPr>
      </p:pic>
      <p:sp>
        <p:nvSpPr>
          <p:cNvPr id="187" name="Google Shape;187;p31"/>
          <p:cNvSpPr/>
          <p:nvPr/>
        </p:nvSpPr>
        <p:spPr>
          <a:xfrm>
            <a:off x="6120000" y="4860000"/>
            <a:ext cx="3060360" cy="1800360"/>
          </a:xfrm>
          <a:custGeom>
            <a:rect b="b" l="l" r="r" t="t"/>
            <a:pathLst>
              <a:path extrusionOk="0" h="5001" w="8501">
                <a:moveTo>
                  <a:pt x="8500" y="0"/>
                </a:moveTo>
                <a:lnTo>
                  <a:pt x="0" y="5000"/>
                </a:lnTo>
              </a:path>
            </a:pathLst>
          </a:custGeom>
          <a:noFill/>
          <a:ln cap="flat" cmpd="sng" w="19075">
            <a:solidFill>
              <a:srgbClr val="FF0000"/>
            </a:solidFill>
            <a:prstDash val="solid"/>
            <a:round/>
            <a:headEnd len="sm" w="sm" type="none"/>
            <a:tailEnd len="sm" w="sm" type="none"/>
          </a:ln>
        </p:spPr>
      </p:sp>
      <p:sp>
        <p:nvSpPr>
          <p:cNvPr id="188" name="Google Shape;188;p31"/>
          <p:cNvSpPr/>
          <p:nvPr/>
        </p:nvSpPr>
        <p:spPr>
          <a:xfrm>
            <a:off x="5940000" y="5040000"/>
            <a:ext cx="3600360" cy="1440360"/>
          </a:xfrm>
          <a:custGeom>
            <a:rect b="b" l="l" r="r" t="t"/>
            <a:pathLst>
              <a:path extrusionOk="0" h="4001" w="10001">
                <a:moveTo>
                  <a:pt x="0" y="0"/>
                </a:moveTo>
                <a:lnTo>
                  <a:pt x="10000" y="4000"/>
                </a:lnTo>
              </a:path>
            </a:pathLst>
          </a:custGeom>
          <a:noFill/>
          <a:ln cap="flat" cmpd="sng" w="19075">
            <a:solidFill>
              <a:srgbClr val="FF0000"/>
            </a:solidFill>
            <a:prstDash val="solid"/>
            <a:round/>
            <a:headEnd len="sm" w="sm" type="none"/>
            <a:tailEnd len="sm" w="sm"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Potential games</a:t>
            </a:r>
            <a:endParaRPr b="0" sz="4400" strike="noStrike">
              <a:solidFill>
                <a:srgbClr val="0000CC"/>
              </a:solidFill>
              <a:latin typeface="Arial"/>
              <a:ea typeface="Arial"/>
              <a:cs typeface="Arial"/>
              <a:sym typeface="Arial"/>
            </a:endParaRPr>
          </a:p>
        </p:txBody>
      </p:sp>
      <p:sp>
        <p:nvSpPr>
          <p:cNvPr id="194" name="Google Shape;194;p32"/>
          <p:cNvSpPr/>
          <p:nvPr/>
        </p:nvSpPr>
        <p:spPr>
          <a:xfrm>
            <a:off x="180000" y="255564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s</a:t>
            </a:r>
            <a:endParaRPr b="0" sz="1800" strike="noStrike">
              <a:latin typeface="Arial"/>
              <a:ea typeface="Arial"/>
              <a:cs typeface="Arial"/>
              <a:sym typeface="Arial"/>
            </a:endParaRPr>
          </a:p>
        </p:txBody>
      </p:sp>
      <p:sp>
        <p:nvSpPr>
          <p:cNvPr id="195" name="Google Shape;195;p32"/>
          <p:cNvSpPr/>
          <p:nvPr/>
        </p:nvSpPr>
        <p:spPr>
          <a:xfrm>
            <a:off x="2844000" y="147564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196" name="Google Shape;196;p32"/>
          <p:cNvSpPr/>
          <p:nvPr/>
        </p:nvSpPr>
        <p:spPr>
          <a:xfrm>
            <a:off x="2808360" y="363600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197" name="Google Shape;197;p32"/>
          <p:cNvSpPr/>
          <p:nvPr/>
        </p:nvSpPr>
        <p:spPr>
          <a:xfrm>
            <a:off x="5940000" y="255564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t</a:t>
            </a:r>
            <a:endParaRPr b="0" sz="1800" strike="noStrike">
              <a:latin typeface="Arial"/>
              <a:ea typeface="Arial"/>
              <a:cs typeface="Arial"/>
              <a:sym typeface="Arial"/>
            </a:endParaRPr>
          </a:p>
        </p:txBody>
      </p:sp>
      <p:cxnSp>
        <p:nvCxnSpPr>
          <p:cNvPr id="198" name="Google Shape;198;p32"/>
          <p:cNvCxnSpPr>
            <a:stCxn id="194" idx="6"/>
            <a:endCxn id="195" idx="2"/>
          </p:cNvCxnSpPr>
          <p:nvPr/>
        </p:nvCxnSpPr>
        <p:spPr>
          <a:xfrm flipH="1" rot="10800000">
            <a:off x="720000" y="1745640"/>
            <a:ext cx="2124000" cy="1080000"/>
          </a:xfrm>
          <a:prstGeom prst="straightConnector1">
            <a:avLst/>
          </a:prstGeom>
          <a:noFill/>
          <a:ln cap="flat" cmpd="sng" w="9525">
            <a:solidFill>
              <a:srgbClr val="000000"/>
            </a:solidFill>
            <a:prstDash val="solid"/>
            <a:round/>
            <a:headEnd len="sm" w="sm" type="none"/>
            <a:tailEnd len="sm" w="sm" type="none"/>
          </a:ln>
        </p:spPr>
      </p:cxnSp>
      <p:cxnSp>
        <p:nvCxnSpPr>
          <p:cNvPr id="199" name="Google Shape;199;p32"/>
          <p:cNvCxnSpPr>
            <a:stCxn id="194" idx="6"/>
            <a:endCxn id="196" idx="2"/>
          </p:cNvCxnSpPr>
          <p:nvPr/>
        </p:nvCxnSpPr>
        <p:spPr>
          <a:xfrm>
            <a:off x="720000" y="2825640"/>
            <a:ext cx="2088300" cy="1080300"/>
          </a:xfrm>
          <a:prstGeom prst="straightConnector1">
            <a:avLst/>
          </a:prstGeom>
          <a:noFill/>
          <a:ln cap="flat" cmpd="sng" w="9525">
            <a:solidFill>
              <a:srgbClr val="000000"/>
            </a:solidFill>
            <a:prstDash val="solid"/>
            <a:round/>
            <a:headEnd len="sm" w="sm" type="none"/>
            <a:tailEnd len="sm" w="sm" type="none"/>
          </a:ln>
        </p:spPr>
      </p:cxnSp>
      <p:cxnSp>
        <p:nvCxnSpPr>
          <p:cNvPr id="200" name="Google Shape;200;p32"/>
          <p:cNvCxnSpPr>
            <a:stCxn id="196" idx="6"/>
            <a:endCxn id="197" idx="2"/>
          </p:cNvCxnSpPr>
          <p:nvPr/>
        </p:nvCxnSpPr>
        <p:spPr>
          <a:xfrm flipH="1" rot="10800000">
            <a:off x="3348360" y="2825700"/>
            <a:ext cx="2591700" cy="1080300"/>
          </a:xfrm>
          <a:prstGeom prst="straightConnector1">
            <a:avLst/>
          </a:prstGeom>
          <a:noFill/>
          <a:ln cap="flat" cmpd="sng" w="9525">
            <a:solidFill>
              <a:srgbClr val="000000"/>
            </a:solidFill>
            <a:prstDash val="solid"/>
            <a:round/>
            <a:headEnd len="sm" w="sm" type="none"/>
            <a:tailEnd len="sm" w="sm" type="none"/>
          </a:ln>
        </p:spPr>
      </p:cxnSp>
      <p:cxnSp>
        <p:nvCxnSpPr>
          <p:cNvPr id="201" name="Google Shape;201;p32"/>
          <p:cNvCxnSpPr>
            <a:stCxn id="195" idx="6"/>
            <a:endCxn id="197" idx="2"/>
          </p:cNvCxnSpPr>
          <p:nvPr/>
        </p:nvCxnSpPr>
        <p:spPr>
          <a:xfrm>
            <a:off x="3384000" y="1745640"/>
            <a:ext cx="2556000" cy="1080000"/>
          </a:xfrm>
          <a:prstGeom prst="straightConnector1">
            <a:avLst/>
          </a:prstGeom>
          <a:noFill/>
          <a:ln cap="flat" cmpd="sng" w="9525">
            <a:solidFill>
              <a:srgbClr val="000000"/>
            </a:solidFill>
            <a:prstDash val="solid"/>
            <a:round/>
            <a:headEnd len="sm" w="sm" type="none"/>
            <a:tailEnd len="sm" w="sm" type="none"/>
          </a:ln>
        </p:spPr>
      </p:cxnSp>
      <p:sp>
        <p:nvSpPr>
          <p:cNvPr id="202" name="Google Shape;202;p32"/>
          <p:cNvSpPr txBox="1"/>
          <p:nvPr/>
        </p:nvSpPr>
        <p:spPr>
          <a:xfrm>
            <a:off x="899640" y="1655280"/>
            <a:ext cx="1800000" cy="402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Arial"/>
                <a:ea typeface="Arial"/>
                <a:cs typeface="Arial"/>
                <a:sym typeface="Arial"/>
              </a:rPr>
              <a:t>c(s,A) = 1</a:t>
            </a:r>
            <a:endParaRPr b="0" sz="2200" strike="noStrike">
              <a:latin typeface="Arial"/>
              <a:ea typeface="Arial"/>
              <a:cs typeface="Arial"/>
              <a:sym typeface="Arial"/>
            </a:endParaRPr>
          </a:p>
        </p:txBody>
      </p:sp>
      <p:sp>
        <p:nvSpPr>
          <p:cNvPr id="203" name="Google Shape;203;p32"/>
          <p:cNvSpPr txBox="1"/>
          <p:nvPr/>
        </p:nvSpPr>
        <p:spPr>
          <a:xfrm>
            <a:off x="719640" y="3593880"/>
            <a:ext cx="1800000" cy="402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Arial"/>
                <a:ea typeface="Arial"/>
                <a:cs typeface="Arial"/>
                <a:sym typeface="Arial"/>
              </a:rPr>
              <a:t>c(s,B) = 2</a:t>
            </a:r>
            <a:endParaRPr b="0" sz="2200" strike="noStrike">
              <a:latin typeface="Arial"/>
              <a:ea typeface="Arial"/>
              <a:cs typeface="Arial"/>
              <a:sym typeface="Arial"/>
            </a:endParaRPr>
          </a:p>
        </p:txBody>
      </p:sp>
      <p:sp>
        <p:nvSpPr>
          <p:cNvPr id="204" name="Google Shape;204;p32"/>
          <p:cNvSpPr txBox="1"/>
          <p:nvPr/>
        </p:nvSpPr>
        <p:spPr>
          <a:xfrm>
            <a:off x="4319640" y="1655280"/>
            <a:ext cx="2880000" cy="402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Arial"/>
                <a:ea typeface="Arial"/>
                <a:cs typeface="Arial"/>
                <a:sym typeface="Arial"/>
              </a:rPr>
              <a:t>c(A,t) = #(A,t)</a:t>
            </a:r>
            <a:r>
              <a:rPr b="0" baseline="30000" lang="en-US" sz="2200" strike="noStrike">
                <a:latin typeface="Arial"/>
                <a:ea typeface="Arial"/>
                <a:cs typeface="Arial"/>
                <a:sym typeface="Arial"/>
              </a:rPr>
              <a:t>2</a:t>
            </a:r>
            <a:endParaRPr b="0" sz="2200" strike="noStrike">
              <a:latin typeface="Arial"/>
              <a:ea typeface="Arial"/>
              <a:cs typeface="Arial"/>
              <a:sym typeface="Arial"/>
            </a:endParaRPr>
          </a:p>
        </p:txBody>
      </p:sp>
      <p:sp>
        <p:nvSpPr>
          <p:cNvPr id="205" name="Google Shape;205;p32"/>
          <p:cNvSpPr txBox="1"/>
          <p:nvPr/>
        </p:nvSpPr>
        <p:spPr>
          <a:xfrm>
            <a:off x="4319640" y="3635640"/>
            <a:ext cx="2880000" cy="402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Arial"/>
                <a:ea typeface="Arial"/>
                <a:cs typeface="Arial"/>
                <a:sym typeface="Arial"/>
              </a:rPr>
              <a:t>c(A,t) = #(B,t)</a:t>
            </a:r>
            <a:r>
              <a:rPr b="0" baseline="30000" lang="en-US" sz="2200" strike="noStrike">
                <a:latin typeface="Arial"/>
                <a:ea typeface="Arial"/>
                <a:cs typeface="Arial"/>
                <a:sym typeface="Arial"/>
              </a:rPr>
              <a:t>2</a:t>
            </a:r>
            <a:endParaRPr b="0" sz="2200" strike="noStrike">
              <a:latin typeface="Arial"/>
              <a:ea typeface="Arial"/>
              <a:cs typeface="Arial"/>
              <a:sym typeface="Arial"/>
            </a:endParaRPr>
          </a:p>
        </p:txBody>
      </p:sp>
      <p:graphicFrame>
        <p:nvGraphicFramePr>
          <p:cNvPr id="206" name="Google Shape;206;p32"/>
          <p:cNvGraphicFramePr/>
          <p:nvPr/>
        </p:nvGraphicFramePr>
        <p:xfrm>
          <a:off x="862200" y="5405040"/>
          <a:ext cx="3000000" cy="3000000"/>
        </p:xfrm>
        <a:graphic>
          <a:graphicData uri="http://schemas.openxmlformats.org/drawingml/2006/table">
            <a:tbl>
              <a:tblPr>
                <a:noFill/>
                <a:tableStyleId>{A4345B6E-D07D-47D1-BC0F-CB75E29BE3CA}</a:tableStyleId>
              </a:tblPr>
              <a:tblGrid>
                <a:gridCol w="1006550"/>
                <a:gridCol w="1006550"/>
                <a:gridCol w="1006550"/>
              </a:tblGrid>
              <a:tr h="3560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u(a)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49925">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(-5,-5)</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(-2,-3)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9925">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(-3,-2)</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(-6,-6)</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graphicFrame>
        <p:nvGraphicFramePr>
          <p:cNvPr id="207" name="Google Shape;207;p32"/>
          <p:cNvGraphicFramePr/>
          <p:nvPr/>
        </p:nvGraphicFramePr>
        <p:xfrm>
          <a:off x="6028200" y="5418720"/>
          <a:ext cx="3000000" cy="3000000"/>
        </p:xfrm>
        <a:graphic>
          <a:graphicData uri="http://schemas.openxmlformats.org/drawingml/2006/table">
            <a:tbl>
              <a:tblPr>
                <a:noFill/>
                <a:tableStyleId>{A4345B6E-D07D-47D1-BC0F-CB75E29BE3CA}</a:tableStyleId>
              </a:tblPr>
              <a:tblGrid>
                <a:gridCol w="1006550"/>
                <a:gridCol w="1006550"/>
                <a:gridCol w="1006550"/>
              </a:tblGrid>
              <a:tr h="3560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P(a)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49925">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7</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9925">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9</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pic>
        <p:nvPicPr>
          <p:cNvPr id="208" name="Google Shape;208;p32"/>
          <p:cNvPicPr preferRelativeResize="0"/>
          <p:nvPr/>
        </p:nvPicPr>
        <p:blipFill rotWithShape="1">
          <a:blip r:embed="rId3">
            <a:alphaModFix/>
          </a:blip>
          <a:srcRect b="0" l="0" r="0" t="0"/>
          <a:stretch/>
        </p:blipFill>
        <p:spPr>
          <a:xfrm>
            <a:off x="5760000" y="4716000"/>
            <a:ext cx="3779640" cy="522000"/>
          </a:xfrm>
          <a:prstGeom prst="rect">
            <a:avLst/>
          </a:prstGeom>
          <a:noFill/>
          <a:ln>
            <a:noFill/>
          </a:ln>
        </p:spPr>
      </p:pic>
      <p:pic>
        <p:nvPicPr>
          <p:cNvPr id="209" name="Google Shape;209;p32"/>
          <p:cNvPicPr preferRelativeResize="0"/>
          <p:nvPr/>
        </p:nvPicPr>
        <p:blipFill rotWithShape="1">
          <a:blip r:embed="rId4">
            <a:alphaModFix/>
          </a:blip>
          <a:srcRect b="0" l="0" r="0" t="0"/>
          <a:stretch/>
        </p:blipFill>
        <p:spPr>
          <a:xfrm>
            <a:off x="720000" y="4610160"/>
            <a:ext cx="3600000" cy="753840"/>
          </a:xfrm>
          <a:prstGeom prst="rect">
            <a:avLst/>
          </a:prstGeom>
          <a:noFill/>
          <a:ln>
            <a:noFill/>
          </a:ln>
        </p:spPr>
      </p:pic>
      <p:pic>
        <p:nvPicPr>
          <p:cNvPr id="210" name="Google Shape;210;p32"/>
          <p:cNvPicPr preferRelativeResize="0"/>
          <p:nvPr/>
        </p:nvPicPr>
        <p:blipFill rotWithShape="1">
          <a:blip r:embed="rId5">
            <a:alphaModFix/>
          </a:blip>
          <a:srcRect b="0" l="0" r="0" t="0"/>
          <a:stretch/>
        </p:blipFill>
        <p:spPr>
          <a:xfrm>
            <a:off x="2052000" y="6840000"/>
            <a:ext cx="2758680" cy="468720"/>
          </a:xfrm>
          <a:prstGeom prst="rect">
            <a:avLst/>
          </a:prstGeom>
          <a:noFill/>
          <a:ln>
            <a:noFill/>
          </a:ln>
        </p:spPr>
      </p:pic>
      <p:pic>
        <p:nvPicPr>
          <p:cNvPr id="211" name="Google Shape;211;p32"/>
          <p:cNvPicPr preferRelativeResize="0"/>
          <p:nvPr/>
        </p:nvPicPr>
        <p:blipFill rotWithShape="1">
          <a:blip r:embed="rId6">
            <a:alphaModFix/>
          </a:blip>
          <a:srcRect b="0" l="0" r="0" t="0"/>
          <a:stretch/>
        </p:blipFill>
        <p:spPr>
          <a:xfrm>
            <a:off x="4840200" y="6902280"/>
            <a:ext cx="3151800" cy="3394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CC"/>
                </a:solidFill>
                <a:latin typeface="Arial"/>
                <a:ea typeface="Arial"/>
                <a:cs typeface="Arial"/>
                <a:sym typeface="Arial"/>
              </a:rPr>
              <a:t>Congestion games</a:t>
            </a:r>
            <a:endParaRPr b="0" i="0" sz="4400" u="none" cap="none" strike="noStrike">
              <a:solidFill>
                <a:srgbClr val="0000CC"/>
              </a:solidFill>
              <a:latin typeface="Arial"/>
              <a:ea typeface="Arial"/>
              <a:cs typeface="Arial"/>
              <a:sym typeface="Arial"/>
            </a:endParaRPr>
          </a:p>
        </p:txBody>
      </p:sp>
      <p:pic>
        <p:nvPicPr>
          <p:cNvPr id="73" name="Google Shape;73;p15"/>
          <p:cNvPicPr preferRelativeResize="0"/>
          <p:nvPr/>
        </p:nvPicPr>
        <p:blipFill rotWithShape="1">
          <a:blip r:embed="rId3">
            <a:alphaModFix/>
          </a:blip>
          <a:srcRect b="0" l="0" r="0" t="0"/>
          <a:stretch/>
        </p:blipFill>
        <p:spPr>
          <a:xfrm>
            <a:off x="1260000" y="2340000"/>
            <a:ext cx="3110040" cy="1980000"/>
          </a:xfrm>
          <a:prstGeom prst="rect">
            <a:avLst/>
          </a:prstGeom>
          <a:noFill/>
          <a:ln>
            <a:noFill/>
          </a:ln>
        </p:spPr>
      </p:pic>
      <p:pic>
        <p:nvPicPr>
          <p:cNvPr id="74" name="Google Shape;74;p15"/>
          <p:cNvPicPr preferRelativeResize="0"/>
          <p:nvPr/>
        </p:nvPicPr>
        <p:blipFill rotWithShape="1">
          <a:blip r:embed="rId4">
            <a:alphaModFix/>
          </a:blip>
          <a:srcRect b="0" l="0" r="0" t="0"/>
          <a:stretch/>
        </p:blipFill>
        <p:spPr>
          <a:xfrm>
            <a:off x="3780000" y="4971240"/>
            <a:ext cx="3420000" cy="2408760"/>
          </a:xfrm>
          <a:prstGeom prst="rect">
            <a:avLst/>
          </a:prstGeom>
          <a:noFill/>
          <a:ln>
            <a:noFill/>
          </a:ln>
        </p:spPr>
      </p:pic>
      <p:pic>
        <p:nvPicPr>
          <p:cNvPr id="75" name="Google Shape;75;p15"/>
          <p:cNvPicPr preferRelativeResize="0"/>
          <p:nvPr/>
        </p:nvPicPr>
        <p:blipFill rotWithShape="1">
          <a:blip r:embed="rId5">
            <a:alphaModFix/>
          </a:blip>
          <a:srcRect b="0" l="0" r="0" t="0"/>
          <a:stretch/>
        </p:blipFill>
        <p:spPr>
          <a:xfrm>
            <a:off x="6051960" y="2160000"/>
            <a:ext cx="2948040" cy="22352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Potential games</a:t>
            </a:r>
            <a:endParaRPr b="0" sz="4400" strike="noStrike">
              <a:solidFill>
                <a:srgbClr val="0000CC"/>
              </a:solidFill>
              <a:latin typeface="Arial"/>
              <a:ea typeface="Arial"/>
              <a:cs typeface="Arial"/>
              <a:sym typeface="Arial"/>
            </a:endParaRPr>
          </a:p>
        </p:txBody>
      </p:sp>
      <p:sp>
        <p:nvSpPr>
          <p:cNvPr id="217" name="Google Shape;217;p3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latin typeface="Arial"/>
                <a:ea typeface="Arial"/>
                <a:cs typeface="Arial"/>
                <a:sym typeface="Arial"/>
              </a:rPr>
              <a:t>Theorem 6.4.6</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Every congestion game is a potential game</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1" lang="en-US" sz="3200" strike="noStrike">
                <a:latin typeface="Arial"/>
                <a:ea typeface="Arial"/>
                <a:cs typeface="Arial"/>
                <a:sym typeface="Arial"/>
              </a:rPr>
              <a:t>Proof</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if</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then </a:t>
            </a:r>
            <a:endParaRPr b="0" i="0" sz="2800" u="none" cap="none" strike="noStrike">
              <a:latin typeface="Arial"/>
              <a:ea typeface="Arial"/>
              <a:cs typeface="Arial"/>
              <a:sym typeface="Arial"/>
            </a:endParaRPr>
          </a:p>
        </p:txBody>
      </p:sp>
      <p:pic>
        <p:nvPicPr>
          <p:cNvPr id="218" name="Google Shape;218;p33"/>
          <p:cNvPicPr preferRelativeResize="0"/>
          <p:nvPr/>
        </p:nvPicPr>
        <p:blipFill rotWithShape="1">
          <a:blip r:embed="rId3">
            <a:alphaModFix/>
          </a:blip>
          <a:srcRect b="0" l="0" r="0" t="0"/>
          <a:stretch/>
        </p:blipFill>
        <p:spPr>
          <a:xfrm>
            <a:off x="1871280" y="3853080"/>
            <a:ext cx="5400000" cy="745560"/>
          </a:xfrm>
          <a:prstGeom prst="rect">
            <a:avLst/>
          </a:prstGeom>
          <a:noFill/>
          <a:ln>
            <a:noFill/>
          </a:ln>
        </p:spPr>
      </p:pic>
      <p:sp>
        <p:nvSpPr>
          <p:cNvPr id="219" name="Google Shape;219;p33"/>
          <p:cNvSpPr/>
          <p:nvPr/>
        </p:nvSpPr>
        <p:spPr>
          <a:xfrm>
            <a:off x="3419640" y="4248000"/>
            <a:ext cx="180360" cy="360"/>
          </a:xfrm>
          <a:custGeom>
            <a:rect b="b" l="l" r="r" t="t"/>
            <a:pathLst>
              <a:path extrusionOk="0" h="1" w="501">
                <a:moveTo>
                  <a:pt x="0" y="0"/>
                </a:moveTo>
                <a:lnTo>
                  <a:pt x="500" y="0"/>
                </a:lnTo>
              </a:path>
            </a:pathLst>
          </a:custGeom>
          <a:noFill/>
          <a:ln cap="flat" cmpd="sng" w="29150">
            <a:solidFill>
              <a:srgbClr val="FF0000"/>
            </a:solidFill>
            <a:prstDash val="solid"/>
            <a:round/>
            <a:headEnd len="sm" w="sm" type="none"/>
            <a:tailEnd len="sm" w="sm" type="none"/>
          </a:ln>
        </p:spPr>
      </p:sp>
      <p:pic>
        <p:nvPicPr>
          <p:cNvPr id="220" name="Google Shape;220;p33"/>
          <p:cNvPicPr preferRelativeResize="0"/>
          <p:nvPr/>
        </p:nvPicPr>
        <p:blipFill rotWithShape="1">
          <a:blip r:embed="rId4">
            <a:alphaModFix/>
          </a:blip>
          <a:srcRect b="0" l="0" r="0" t="0"/>
          <a:stretch/>
        </p:blipFill>
        <p:spPr>
          <a:xfrm>
            <a:off x="899640" y="5400000"/>
            <a:ext cx="4096080" cy="648720"/>
          </a:xfrm>
          <a:prstGeom prst="rect">
            <a:avLst/>
          </a:prstGeom>
          <a:noFill/>
          <a:ln>
            <a:noFill/>
          </a:ln>
        </p:spPr>
      </p:pic>
      <p:pic>
        <p:nvPicPr>
          <p:cNvPr id="221" name="Google Shape;221;p33"/>
          <p:cNvPicPr preferRelativeResize="0"/>
          <p:nvPr/>
        </p:nvPicPr>
        <p:blipFill rotWithShape="1">
          <a:blip r:embed="rId5">
            <a:alphaModFix/>
          </a:blip>
          <a:srcRect b="0" l="0" r="0" t="0"/>
          <a:stretch/>
        </p:blipFill>
        <p:spPr>
          <a:xfrm>
            <a:off x="5039640" y="5486040"/>
            <a:ext cx="4680000" cy="4701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34"/>
          <p:cNvPicPr preferRelativeResize="0"/>
          <p:nvPr/>
        </p:nvPicPr>
        <p:blipFill rotWithShape="1">
          <a:blip r:embed="rId3">
            <a:alphaModFix/>
          </a:blip>
          <a:srcRect b="0" l="0" r="0" t="0"/>
          <a:stretch/>
        </p:blipFill>
        <p:spPr>
          <a:xfrm>
            <a:off x="5940000" y="4641480"/>
            <a:ext cx="3534840" cy="506520"/>
          </a:xfrm>
          <a:prstGeom prst="rect">
            <a:avLst/>
          </a:prstGeom>
          <a:noFill/>
          <a:ln>
            <a:noFill/>
          </a:ln>
        </p:spPr>
      </p:pic>
      <p:sp>
        <p:nvSpPr>
          <p:cNvPr id="227" name="Google Shape;227;p3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Potential games</a:t>
            </a:r>
            <a:endParaRPr b="0" sz="4400" strike="noStrike">
              <a:solidFill>
                <a:srgbClr val="0000CC"/>
              </a:solidFill>
              <a:latin typeface="Arial"/>
              <a:ea typeface="Arial"/>
              <a:cs typeface="Arial"/>
              <a:sym typeface="Arial"/>
            </a:endParaRPr>
          </a:p>
        </p:txBody>
      </p:sp>
      <p:sp>
        <p:nvSpPr>
          <p:cNvPr id="228" name="Google Shape;228;p34"/>
          <p:cNvSpPr/>
          <p:nvPr/>
        </p:nvSpPr>
        <p:spPr>
          <a:xfrm>
            <a:off x="180000" y="248364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s</a:t>
            </a:r>
            <a:endParaRPr b="0" sz="1800" strike="noStrike">
              <a:latin typeface="Arial"/>
              <a:ea typeface="Arial"/>
              <a:cs typeface="Arial"/>
              <a:sym typeface="Arial"/>
            </a:endParaRPr>
          </a:p>
        </p:txBody>
      </p:sp>
      <p:sp>
        <p:nvSpPr>
          <p:cNvPr id="229" name="Google Shape;229;p34"/>
          <p:cNvSpPr/>
          <p:nvPr/>
        </p:nvSpPr>
        <p:spPr>
          <a:xfrm>
            <a:off x="2844000" y="140364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230" name="Google Shape;230;p34"/>
          <p:cNvSpPr/>
          <p:nvPr/>
        </p:nvSpPr>
        <p:spPr>
          <a:xfrm>
            <a:off x="2808360" y="356400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231" name="Google Shape;231;p34"/>
          <p:cNvSpPr/>
          <p:nvPr/>
        </p:nvSpPr>
        <p:spPr>
          <a:xfrm>
            <a:off x="5940000" y="248364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t</a:t>
            </a:r>
            <a:endParaRPr b="0" sz="1800" strike="noStrike">
              <a:latin typeface="Arial"/>
              <a:ea typeface="Arial"/>
              <a:cs typeface="Arial"/>
              <a:sym typeface="Arial"/>
            </a:endParaRPr>
          </a:p>
        </p:txBody>
      </p:sp>
      <p:cxnSp>
        <p:nvCxnSpPr>
          <p:cNvPr id="232" name="Google Shape;232;p34"/>
          <p:cNvCxnSpPr>
            <a:stCxn id="228" idx="6"/>
            <a:endCxn id="229" idx="2"/>
          </p:cNvCxnSpPr>
          <p:nvPr/>
        </p:nvCxnSpPr>
        <p:spPr>
          <a:xfrm flipH="1" rot="10800000">
            <a:off x="720000" y="1673640"/>
            <a:ext cx="2124000" cy="1080000"/>
          </a:xfrm>
          <a:prstGeom prst="straightConnector1">
            <a:avLst/>
          </a:prstGeom>
          <a:noFill/>
          <a:ln cap="flat" cmpd="sng" w="9525">
            <a:solidFill>
              <a:srgbClr val="000000"/>
            </a:solidFill>
            <a:prstDash val="solid"/>
            <a:round/>
            <a:headEnd len="sm" w="sm" type="none"/>
            <a:tailEnd len="sm" w="sm" type="none"/>
          </a:ln>
        </p:spPr>
      </p:cxnSp>
      <p:cxnSp>
        <p:nvCxnSpPr>
          <p:cNvPr id="233" name="Google Shape;233;p34"/>
          <p:cNvCxnSpPr>
            <a:stCxn id="228" idx="6"/>
            <a:endCxn id="230" idx="2"/>
          </p:cNvCxnSpPr>
          <p:nvPr/>
        </p:nvCxnSpPr>
        <p:spPr>
          <a:xfrm>
            <a:off x="720000" y="2753640"/>
            <a:ext cx="2088300" cy="1080300"/>
          </a:xfrm>
          <a:prstGeom prst="straightConnector1">
            <a:avLst/>
          </a:prstGeom>
          <a:noFill/>
          <a:ln cap="flat" cmpd="sng" w="9525">
            <a:solidFill>
              <a:srgbClr val="000000"/>
            </a:solidFill>
            <a:prstDash val="solid"/>
            <a:round/>
            <a:headEnd len="sm" w="sm" type="none"/>
            <a:tailEnd len="sm" w="sm" type="none"/>
          </a:ln>
        </p:spPr>
      </p:cxnSp>
      <p:cxnSp>
        <p:nvCxnSpPr>
          <p:cNvPr id="234" name="Google Shape;234;p34"/>
          <p:cNvCxnSpPr>
            <a:stCxn id="230" idx="6"/>
            <a:endCxn id="231" idx="2"/>
          </p:cNvCxnSpPr>
          <p:nvPr/>
        </p:nvCxnSpPr>
        <p:spPr>
          <a:xfrm flipH="1" rot="10800000">
            <a:off x="3348360" y="2753700"/>
            <a:ext cx="2591700" cy="1080300"/>
          </a:xfrm>
          <a:prstGeom prst="straightConnector1">
            <a:avLst/>
          </a:prstGeom>
          <a:noFill/>
          <a:ln cap="flat" cmpd="sng" w="9525">
            <a:solidFill>
              <a:srgbClr val="000000"/>
            </a:solidFill>
            <a:prstDash val="solid"/>
            <a:round/>
            <a:headEnd len="sm" w="sm" type="none"/>
            <a:tailEnd len="sm" w="sm" type="none"/>
          </a:ln>
        </p:spPr>
      </p:cxnSp>
      <p:cxnSp>
        <p:nvCxnSpPr>
          <p:cNvPr id="235" name="Google Shape;235;p34"/>
          <p:cNvCxnSpPr>
            <a:stCxn id="229" idx="6"/>
            <a:endCxn id="231" idx="2"/>
          </p:cNvCxnSpPr>
          <p:nvPr/>
        </p:nvCxnSpPr>
        <p:spPr>
          <a:xfrm>
            <a:off x="3384000" y="1673640"/>
            <a:ext cx="2556000" cy="1080000"/>
          </a:xfrm>
          <a:prstGeom prst="straightConnector1">
            <a:avLst/>
          </a:prstGeom>
          <a:noFill/>
          <a:ln cap="flat" cmpd="sng" w="9525">
            <a:solidFill>
              <a:srgbClr val="000000"/>
            </a:solidFill>
            <a:prstDash val="solid"/>
            <a:round/>
            <a:headEnd len="sm" w="sm" type="none"/>
            <a:tailEnd len="sm" w="sm" type="none"/>
          </a:ln>
        </p:spPr>
      </p:cxnSp>
      <p:sp>
        <p:nvSpPr>
          <p:cNvPr id="236" name="Google Shape;236;p34"/>
          <p:cNvSpPr txBox="1"/>
          <p:nvPr/>
        </p:nvSpPr>
        <p:spPr>
          <a:xfrm>
            <a:off x="899640" y="1583280"/>
            <a:ext cx="1800000" cy="402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Arial"/>
                <a:ea typeface="Arial"/>
                <a:cs typeface="Arial"/>
                <a:sym typeface="Arial"/>
              </a:rPr>
              <a:t>c(s,A) = 1</a:t>
            </a:r>
            <a:endParaRPr b="0" sz="2200" strike="noStrike">
              <a:latin typeface="Arial"/>
              <a:ea typeface="Arial"/>
              <a:cs typeface="Arial"/>
              <a:sym typeface="Arial"/>
            </a:endParaRPr>
          </a:p>
        </p:txBody>
      </p:sp>
      <p:sp>
        <p:nvSpPr>
          <p:cNvPr id="237" name="Google Shape;237;p34"/>
          <p:cNvSpPr txBox="1"/>
          <p:nvPr/>
        </p:nvSpPr>
        <p:spPr>
          <a:xfrm>
            <a:off x="719640" y="3521880"/>
            <a:ext cx="1800000" cy="402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Arial"/>
                <a:ea typeface="Arial"/>
                <a:cs typeface="Arial"/>
                <a:sym typeface="Arial"/>
              </a:rPr>
              <a:t>c(s,B) = 2</a:t>
            </a:r>
            <a:endParaRPr b="0" sz="2200" strike="noStrike">
              <a:latin typeface="Arial"/>
              <a:ea typeface="Arial"/>
              <a:cs typeface="Arial"/>
              <a:sym typeface="Arial"/>
            </a:endParaRPr>
          </a:p>
        </p:txBody>
      </p:sp>
      <p:sp>
        <p:nvSpPr>
          <p:cNvPr id="238" name="Google Shape;238;p34"/>
          <p:cNvSpPr txBox="1"/>
          <p:nvPr/>
        </p:nvSpPr>
        <p:spPr>
          <a:xfrm>
            <a:off x="4319640" y="1583280"/>
            <a:ext cx="2880000" cy="402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Arial"/>
                <a:ea typeface="Arial"/>
                <a:cs typeface="Arial"/>
                <a:sym typeface="Arial"/>
              </a:rPr>
              <a:t>c(A,t) = #(A,t)</a:t>
            </a:r>
            <a:r>
              <a:rPr b="0" baseline="30000" lang="en-US" sz="2200" strike="noStrike">
                <a:latin typeface="Arial"/>
                <a:ea typeface="Arial"/>
                <a:cs typeface="Arial"/>
                <a:sym typeface="Arial"/>
              </a:rPr>
              <a:t>2</a:t>
            </a:r>
            <a:endParaRPr b="0" sz="2200" strike="noStrike">
              <a:latin typeface="Arial"/>
              <a:ea typeface="Arial"/>
              <a:cs typeface="Arial"/>
              <a:sym typeface="Arial"/>
            </a:endParaRPr>
          </a:p>
        </p:txBody>
      </p:sp>
      <p:sp>
        <p:nvSpPr>
          <p:cNvPr id="239" name="Google Shape;239;p34"/>
          <p:cNvSpPr txBox="1"/>
          <p:nvPr/>
        </p:nvSpPr>
        <p:spPr>
          <a:xfrm>
            <a:off x="4319640" y="3563640"/>
            <a:ext cx="2880000" cy="4028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Arial"/>
                <a:ea typeface="Arial"/>
                <a:cs typeface="Arial"/>
                <a:sym typeface="Arial"/>
              </a:rPr>
              <a:t>c(A,t) = #(B,t)</a:t>
            </a:r>
            <a:r>
              <a:rPr b="0" baseline="30000" lang="en-US" sz="2200" strike="noStrike">
                <a:latin typeface="Arial"/>
                <a:ea typeface="Arial"/>
                <a:cs typeface="Arial"/>
                <a:sym typeface="Arial"/>
              </a:rPr>
              <a:t>2</a:t>
            </a:r>
            <a:endParaRPr b="0" sz="2200" strike="noStrike">
              <a:latin typeface="Arial"/>
              <a:ea typeface="Arial"/>
              <a:cs typeface="Arial"/>
              <a:sym typeface="Arial"/>
            </a:endParaRPr>
          </a:p>
        </p:txBody>
      </p:sp>
      <p:graphicFrame>
        <p:nvGraphicFramePr>
          <p:cNvPr id="240" name="Google Shape;240;p34"/>
          <p:cNvGraphicFramePr/>
          <p:nvPr/>
        </p:nvGraphicFramePr>
        <p:xfrm>
          <a:off x="862200" y="5477040"/>
          <a:ext cx="3000000" cy="3000000"/>
        </p:xfrm>
        <a:graphic>
          <a:graphicData uri="http://schemas.openxmlformats.org/drawingml/2006/table">
            <a:tbl>
              <a:tblPr>
                <a:noFill/>
                <a:tableStyleId>{A4345B6E-D07D-47D1-BC0F-CB75E29BE3CA}</a:tableStyleId>
              </a:tblPr>
              <a:tblGrid>
                <a:gridCol w="1006550"/>
                <a:gridCol w="1006550"/>
                <a:gridCol w="1006550"/>
              </a:tblGrid>
              <a:tr h="3560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u(a)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49925">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(-5,-5)</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(-2,-3)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9925">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(-3,-2)</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(-6,-6)</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graphicFrame>
        <p:nvGraphicFramePr>
          <p:cNvPr id="241" name="Google Shape;241;p34"/>
          <p:cNvGraphicFramePr/>
          <p:nvPr/>
        </p:nvGraphicFramePr>
        <p:xfrm>
          <a:off x="6028200" y="5490720"/>
          <a:ext cx="3000000" cy="3000000"/>
        </p:xfrm>
        <a:graphic>
          <a:graphicData uri="http://schemas.openxmlformats.org/drawingml/2006/table">
            <a:tbl>
              <a:tblPr>
                <a:noFill/>
                <a:tableStyleId>{A4345B6E-D07D-47D1-BC0F-CB75E29BE3CA}</a:tableStyleId>
              </a:tblPr>
              <a:tblGrid>
                <a:gridCol w="1006550"/>
                <a:gridCol w="1006550"/>
                <a:gridCol w="1006550"/>
              </a:tblGrid>
              <a:tr h="3560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P(a)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49925">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A</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-7</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49925">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B</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-9</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6E6E6"/>
                    </a:solidFill>
                  </a:tcPr>
                </a:tc>
              </a:tr>
            </a:tbl>
          </a:graphicData>
        </a:graphic>
      </p:graphicFrame>
      <p:cxnSp>
        <p:nvCxnSpPr>
          <p:cNvPr id="242" name="Google Shape;242;p34"/>
          <p:cNvCxnSpPr/>
          <p:nvPr/>
        </p:nvCxnSpPr>
        <p:spPr>
          <a:xfrm>
            <a:off x="6910920" y="4923000"/>
            <a:ext cx="104400" cy="0"/>
          </a:xfrm>
          <a:prstGeom prst="straightConnector1">
            <a:avLst/>
          </a:prstGeom>
          <a:noFill/>
          <a:ln cap="flat" cmpd="sng" w="29150">
            <a:solidFill>
              <a:srgbClr val="FF0000"/>
            </a:solidFill>
            <a:prstDash val="solid"/>
            <a:round/>
            <a:headEnd len="sm" w="sm" type="none"/>
            <a:tailEnd len="sm" w="sm" type="none"/>
          </a:ln>
        </p:spPr>
      </p:cxnSp>
      <p:pic>
        <p:nvPicPr>
          <p:cNvPr id="243" name="Google Shape;243;p34"/>
          <p:cNvPicPr preferRelativeResize="0"/>
          <p:nvPr/>
        </p:nvPicPr>
        <p:blipFill rotWithShape="1">
          <a:blip r:embed="rId4">
            <a:alphaModFix/>
          </a:blip>
          <a:srcRect b="0" l="0" r="0" t="0"/>
          <a:stretch/>
        </p:blipFill>
        <p:spPr>
          <a:xfrm>
            <a:off x="2051640" y="6839640"/>
            <a:ext cx="2758680" cy="468720"/>
          </a:xfrm>
          <a:prstGeom prst="rect">
            <a:avLst/>
          </a:prstGeom>
          <a:noFill/>
          <a:ln>
            <a:noFill/>
          </a:ln>
        </p:spPr>
      </p:pic>
      <p:pic>
        <p:nvPicPr>
          <p:cNvPr id="244" name="Google Shape;244;p34"/>
          <p:cNvPicPr preferRelativeResize="0"/>
          <p:nvPr/>
        </p:nvPicPr>
        <p:blipFill rotWithShape="1">
          <a:blip r:embed="rId5">
            <a:alphaModFix/>
          </a:blip>
          <a:srcRect b="0" l="0" r="0" t="0"/>
          <a:stretch/>
        </p:blipFill>
        <p:spPr>
          <a:xfrm>
            <a:off x="4839840" y="6901920"/>
            <a:ext cx="3151800" cy="339480"/>
          </a:xfrm>
          <a:prstGeom prst="rect">
            <a:avLst/>
          </a:prstGeom>
          <a:noFill/>
          <a:ln>
            <a:noFill/>
          </a:ln>
        </p:spPr>
      </p:pic>
      <p:pic>
        <p:nvPicPr>
          <p:cNvPr id="245" name="Google Shape;245;p34"/>
          <p:cNvPicPr preferRelativeResize="0"/>
          <p:nvPr/>
        </p:nvPicPr>
        <p:blipFill rotWithShape="1">
          <a:blip r:embed="rId6">
            <a:alphaModFix/>
          </a:blip>
          <a:srcRect b="0" l="0" r="0" t="0"/>
          <a:stretch/>
        </p:blipFill>
        <p:spPr>
          <a:xfrm>
            <a:off x="864000" y="4572000"/>
            <a:ext cx="3240000" cy="768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Error in the MAS book</a:t>
            </a:r>
            <a:endParaRPr b="0" sz="4400" strike="noStrike">
              <a:solidFill>
                <a:srgbClr val="0000CC"/>
              </a:solidFill>
              <a:latin typeface="Arial"/>
              <a:ea typeface="Arial"/>
              <a:cs typeface="Arial"/>
              <a:sym typeface="Arial"/>
            </a:endParaRPr>
          </a:p>
        </p:txBody>
      </p:sp>
      <p:sp>
        <p:nvSpPr>
          <p:cNvPr id="251" name="Google Shape;251;p3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Thus, for the rest of the slides, consider that:</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252" name="Google Shape;252;p35"/>
          <p:cNvPicPr preferRelativeResize="0"/>
          <p:nvPr/>
        </p:nvPicPr>
        <p:blipFill rotWithShape="1">
          <a:blip r:embed="rId3">
            <a:alphaModFix/>
          </a:blip>
          <a:srcRect b="0" l="0" r="0" t="0"/>
          <a:stretch/>
        </p:blipFill>
        <p:spPr>
          <a:xfrm>
            <a:off x="1835640" y="3385080"/>
            <a:ext cx="5400000" cy="745560"/>
          </a:xfrm>
          <a:prstGeom prst="rect">
            <a:avLst/>
          </a:prstGeom>
          <a:noFill/>
          <a:ln>
            <a:noFill/>
          </a:ln>
        </p:spPr>
      </p:pic>
      <p:cxnSp>
        <p:nvCxnSpPr>
          <p:cNvPr id="253" name="Google Shape;253;p35"/>
          <p:cNvCxnSpPr/>
          <p:nvPr/>
        </p:nvCxnSpPr>
        <p:spPr>
          <a:xfrm>
            <a:off x="3384000" y="3780000"/>
            <a:ext cx="180000" cy="0"/>
          </a:xfrm>
          <a:prstGeom prst="straightConnector1">
            <a:avLst/>
          </a:prstGeom>
          <a:noFill/>
          <a:ln cap="flat" cmpd="sng" w="29150">
            <a:solidFill>
              <a:srgbClr val="FF0000"/>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Potential games</a:t>
            </a:r>
            <a:endParaRPr b="0" sz="4400" strike="noStrike">
              <a:solidFill>
                <a:srgbClr val="0000CC"/>
              </a:solidFill>
              <a:latin typeface="Arial"/>
              <a:ea typeface="Arial"/>
              <a:cs typeface="Arial"/>
              <a:sym typeface="Arial"/>
            </a:endParaRPr>
          </a:p>
        </p:txBody>
      </p:sp>
      <p:sp>
        <p:nvSpPr>
          <p:cNvPr id="259" name="Google Shape;259;p36"/>
          <p:cNvSpPr txBox="1"/>
          <p:nvPr/>
        </p:nvSpPr>
        <p:spPr>
          <a:xfrm>
            <a:off x="504000" y="1769040"/>
            <a:ext cx="9071640" cy="510228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1" lang="en-US" sz="2800" strike="noStrike">
                <a:latin typeface="Arial"/>
                <a:ea typeface="Arial"/>
                <a:cs typeface="Arial"/>
                <a:sym typeface="Arial"/>
              </a:rPr>
              <a:t>Theorem 6.4.3</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en-US" sz="2600" u="none" cap="none" strike="noStrike">
                <a:latin typeface="Arial"/>
                <a:ea typeface="Arial"/>
                <a:cs typeface="Arial"/>
                <a:sym typeface="Arial"/>
              </a:rPr>
              <a:t>The MYOPICBESTRESPONSE procedure is guaranteed to find a pure-strategy Nash equilibrium of a congestion game</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260"/>
              <a:buFont typeface="Noto Sans Symbols"/>
              <a:buChar char="●"/>
            </a:pPr>
            <a:r>
              <a:rPr b="1" lang="en-US" sz="2800" strike="noStrike">
                <a:latin typeface="Arial"/>
                <a:ea typeface="Arial"/>
                <a:cs typeface="Arial"/>
                <a:sym typeface="Arial"/>
              </a:rPr>
              <a:t>Proof</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en-US" sz="2600" u="none" cap="none" strike="noStrike">
                <a:latin typeface="Arial"/>
                <a:ea typeface="Arial"/>
                <a:cs typeface="Arial"/>
                <a:sym typeface="Arial"/>
              </a:rPr>
              <a:t>With every step of the while loop, </a:t>
            </a:r>
            <a:r>
              <a:rPr b="1" i="1" lang="en-US" sz="2600" u="none" cap="none" strike="noStrike">
                <a:latin typeface="Arial"/>
                <a:ea typeface="Arial"/>
                <a:cs typeface="Arial"/>
                <a:sym typeface="Arial"/>
              </a:rPr>
              <a:t>P(a)</a:t>
            </a:r>
            <a:r>
              <a:rPr b="0" i="0" lang="en-US" sz="2600" u="none" cap="none" strike="noStrike">
                <a:latin typeface="Arial"/>
                <a:ea typeface="Arial"/>
                <a:cs typeface="Arial"/>
                <a:sym typeface="Arial"/>
              </a:rPr>
              <a:t> strictly increases, because </a:t>
            </a:r>
            <a:r>
              <a:rPr b="1" i="1" lang="en-US" sz="2600" u="none" cap="none" strike="noStrike">
                <a:latin typeface="Arial"/>
                <a:ea typeface="Arial"/>
                <a:cs typeface="Arial"/>
                <a:sym typeface="Arial"/>
              </a:rPr>
              <a:t>u</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(a</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 a</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 &gt; u</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(a</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 a</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a:t>
            </a:r>
            <a:r>
              <a:rPr b="0" i="0" lang="en-US" sz="2600" u="none" cap="none" strike="noStrike">
                <a:latin typeface="Arial"/>
                <a:ea typeface="Arial"/>
                <a:cs typeface="Arial"/>
                <a:sym typeface="Arial"/>
              </a:rPr>
              <a:t> by construction</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en-US" sz="2600" u="none" cap="none" strike="noStrike">
                <a:latin typeface="Arial"/>
                <a:ea typeface="Arial"/>
                <a:cs typeface="Arial"/>
                <a:sym typeface="Arial"/>
              </a:rPr>
              <a:t>By the definition of a potential function                        </a:t>
            </a:r>
            <a:r>
              <a:rPr b="1" i="1" lang="en-US" sz="2600" u="none" cap="none" strike="noStrike">
                <a:latin typeface="Arial"/>
                <a:ea typeface="Arial"/>
                <a:cs typeface="Arial"/>
                <a:sym typeface="Arial"/>
              </a:rPr>
              <a:t>P(a</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 a</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 &gt; P(a</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 a</a:t>
            </a:r>
            <a:r>
              <a:rPr b="1" baseline="-25000" i="1" lang="en-US" sz="2600" u="none" cap="none" strike="noStrike">
                <a:latin typeface="Arial"/>
                <a:ea typeface="Arial"/>
                <a:cs typeface="Arial"/>
                <a:sym typeface="Arial"/>
              </a:rPr>
              <a:t>−i</a:t>
            </a:r>
            <a:r>
              <a:rPr b="1" i="1" lang="en-US" sz="2600" u="none" cap="none" strike="noStrike">
                <a:latin typeface="Arial"/>
                <a:ea typeface="Arial"/>
                <a:cs typeface="Arial"/>
                <a:sym typeface="Arial"/>
              </a:rPr>
              <a:t>)</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en-US" sz="2600" u="none" cap="none" strike="noStrike">
                <a:latin typeface="Arial"/>
                <a:ea typeface="Arial"/>
                <a:cs typeface="Arial"/>
                <a:sym typeface="Arial"/>
              </a:rPr>
              <a:t>Since there are only a finite number of action profiles, the algorithm must terminate</a:t>
            </a:r>
            <a:endParaRPr b="0" i="0" sz="2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Potential games</a:t>
            </a:r>
            <a:endParaRPr b="0" sz="4400" strike="noStrike">
              <a:solidFill>
                <a:srgbClr val="0000CC"/>
              </a:solidFill>
              <a:latin typeface="Arial"/>
              <a:ea typeface="Arial"/>
              <a:cs typeface="Arial"/>
              <a:sym typeface="Arial"/>
            </a:endParaRPr>
          </a:p>
        </p:txBody>
      </p:sp>
      <p:sp>
        <p:nvSpPr>
          <p:cNvPr id="265" name="Google Shape;265;p37"/>
          <p:cNvSpPr txBox="1"/>
          <p:nvPr/>
        </p:nvSpPr>
        <p:spPr>
          <a:xfrm>
            <a:off x="504000" y="1769040"/>
            <a:ext cx="9071640" cy="50803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Given a congestion game, MYOPICBESTRESPONSE will converge regardless of </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cost functions (e.g., they do not need to be monotonic)</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action profile with which the algorithm is initialized</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which agent we choose as agent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in the while loop</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when there is more than one agent who is not playing a best response)</a:t>
            </a:r>
            <a:endParaRPr b="0" i="0" sz="2800" u="none" cap="none" strike="noStrike">
              <a:latin typeface="Arial"/>
              <a:ea typeface="Arial"/>
              <a:cs typeface="Arial"/>
              <a:sym typeface="Arial"/>
            </a:endParaRPr>
          </a:p>
          <a:p>
            <a:pPr indent="-324000" lvl="0" marL="432000" marR="0" rtl="0" algn="l">
              <a:spcBef>
                <a:spcPts val="850"/>
              </a:spcBef>
              <a:spcAft>
                <a:spcPts val="0"/>
              </a:spcAft>
              <a:buClr>
                <a:srgbClr val="000000"/>
              </a:buClr>
              <a:buSzPts val="1260"/>
              <a:buFont typeface="Noto Sans Symbols"/>
              <a:buChar char="●"/>
            </a:pPr>
            <a:r>
              <a:rPr b="0" lang="en-US" sz="2800" strike="noStrike">
                <a:latin typeface="Arial"/>
                <a:ea typeface="Arial"/>
                <a:cs typeface="Arial"/>
                <a:sym typeface="Arial"/>
              </a:rPr>
              <a:t>Furthermore, it is not even necessary that agents best respond at every step</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Example</a:t>
            </a:r>
            <a:endParaRPr b="0" sz="4400" strike="noStrike">
              <a:solidFill>
                <a:srgbClr val="0000CC"/>
              </a:solidFill>
              <a:latin typeface="Arial"/>
              <a:ea typeface="Arial"/>
              <a:cs typeface="Arial"/>
              <a:sym typeface="Arial"/>
            </a:endParaRPr>
          </a:p>
        </p:txBody>
      </p:sp>
      <p:pic>
        <p:nvPicPr>
          <p:cNvPr id="271" name="Google Shape;271;p38"/>
          <p:cNvPicPr preferRelativeResize="0"/>
          <p:nvPr/>
        </p:nvPicPr>
        <p:blipFill rotWithShape="1">
          <a:blip r:embed="rId3">
            <a:alphaModFix/>
          </a:blip>
          <a:srcRect b="0" l="0" r="0" t="0"/>
          <a:stretch/>
        </p:blipFill>
        <p:spPr>
          <a:xfrm>
            <a:off x="2718720" y="2247120"/>
            <a:ext cx="4682520" cy="3065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Example</a:t>
            </a:r>
            <a:endParaRPr b="0" sz="4400" strike="noStrike">
              <a:solidFill>
                <a:srgbClr val="0000CC"/>
              </a:solidFill>
              <a:latin typeface="Arial"/>
              <a:ea typeface="Arial"/>
              <a:cs typeface="Arial"/>
              <a:sym typeface="Arial"/>
            </a:endParaRPr>
          </a:p>
        </p:txBody>
      </p:sp>
      <p:pic>
        <p:nvPicPr>
          <p:cNvPr id="277" name="Google Shape;277;p39"/>
          <p:cNvPicPr preferRelativeResize="0"/>
          <p:nvPr/>
        </p:nvPicPr>
        <p:blipFill rotWithShape="1">
          <a:blip r:embed="rId3">
            <a:alphaModFix/>
          </a:blip>
          <a:srcRect b="0" l="0" r="0" t="0"/>
          <a:stretch/>
        </p:blipFill>
        <p:spPr>
          <a:xfrm>
            <a:off x="2682720" y="2319840"/>
            <a:ext cx="4682520" cy="29923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Example</a:t>
            </a:r>
            <a:endParaRPr b="0" sz="4400" strike="noStrike">
              <a:solidFill>
                <a:srgbClr val="0000CC"/>
              </a:solidFill>
              <a:latin typeface="Arial"/>
              <a:ea typeface="Arial"/>
              <a:cs typeface="Arial"/>
              <a:sym typeface="Arial"/>
            </a:endParaRPr>
          </a:p>
        </p:txBody>
      </p:sp>
      <p:pic>
        <p:nvPicPr>
          <p:cNvPr id="283" name="Google Shape;283;p40"/>
          <p:cNvPicPr preferRelativeResize="0"/>
          <p:nvPr/>
        </p:nvPicPr>
        <p:blipFill rotWithShape="1">
          <a:blip r:embed="rId3">
            <a:alphaModFix/>
          </a:blip>
          <a:srcRect b="0" l="0" r="0" t="0"/>
          <a:stretch/>
        </p:blipFill>
        <p:spPr>
          <a:xfrm>
            <a:off x="2747880" y="2311560"/>
            <a:ext cx="4552200" cy="30085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Example</a:t>
            </a:r>
            <a:endParaRPr b="0" sz="4400" strike="noStrike">
              <a:solidFill>
                <a:srgbClr val="0000CC"/>
              </a:solidFill>
              <a:latin typeface="Arial"/>
              <a:ea typeface="Arial"/>
              <a:cs typeface="Arial"/>
              <a:sym typeface="Arial"/>
            </a:endParaRPr>
          </a:p>
        </p:txBody>
      </p:sp>
      <p:pic>
        <p:nvPicPr>
          <p:cNvPr id="289" name="Google Shape;289;p41"/>
          <p:cNvPicPr preferRelativeResize="0"/>
          <p:nvPr/>
        </p:nvPicPr>
        <p:blipFill rotWithShape="1">
          <a:blip r:embed="rId3">
            <a:alphaModFix/>
          </a:blip>
          <a:srcRect b="0" l="0" r="0" t="0"/>
          <a:stretch/>
        </p:blipFill>
        <p:spPr>
          <a:xfrm>
            <a:off x="2682720" y="2336040"/>
            <a:ext cx="4682520" cy="29599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Potential games</a:t>
            </a:r>
            <a:endParaRPr b="0" sz="4400" strike="noStrike">
              <a:solidFill>
                <a:srgbClr val="0000CC"/>
              </a:solidFill>
              <a:latin typeface="Arial"/>
              <a:ea typeface="Arial"/>
              <a:cs typeface="Arial"/>
              <a:sym typeface="Arial"/>
            </a:endParaRPr>
          </a:p>
        </p:txBody>
      </p:sp>
      <p:sp>
        <p:nvSpPr>
          <p:cNvPr id="295" name="Google Shape;295;p4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Recently, it was shown that the problem of finding a pure NE in a congestion game is PLS-complete</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as hard to find as any other object whose existence is guaranteed by a potential function argument</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260"/>
              <a:buFont typeface="Noto Sans Symbols"/>
              <a:buChar char="●"/>
            </a:pPr>
            <a:r>
              <a:rPr b="0" lang="en-US" sz="2800" strike="noStrike">
                <a:latin typeface="Arial"/>
                <a:ea typeface="Arial"/>
                <a:cs typeface="Arial"/>
                <a:sym typeface="Arial"/>
              </a:rPr>
              <a:t>Intuitively, this means that our problem is as hard as finding a local minimum in a traveling salesman problem using local search</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CC"/>
                </a:solidFill>
                <a:latin typeface="Arial"/>
                <a:ea typeface="Arial"/>
                <a:cs typeface="Arial"/>
                <a:sym typeface="Arial"/>
              </a:rPr>
              <a:t>Congestion games</a:t>
            </a:r>
            <a:endParaRPr b="0" i="0" sz="4400" u="none" cap="none" strike="noStrike">
              <a:solidFill>
                <a:srgbClr val="0000CC"/>
              </a:solidFill>
              <a:latin typeface="Arial"/>
              <a:ea typeface="Arial"/>
              <a:cs typeface="Arial"/>
              <a:sym typeface="Arial"/>
            </a:endParaRPr>
          </a:p>
        </p:txBody>
      </p:sp>
      <p:sp>
        <p:nvSpPr>
          <p:cNvPr id="81" name="Google Shape;81;p1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Restricted class of games that are useful for modeling some important real-world settings</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Have attractive theoretical properties</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Simplify the representation of a game by imposing constraints on the effects that a single agent’s action can have on other agents’ utilities</a:t>
            </a:r>
            <a:endParaRPr b="0" i="0" sz="3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01" name="Google Shape;301;p43"/>
          <p:cNvSpPr txBox="1"/>
          <p:nvPr/>
        </p:nvSpPr>
        <p:spPr>
          <a:xfrm>
            <a:off x="504000" y="1769040"/>
            <a:ext cx="9071640" cy="4611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A </a:t>
            </a:r>
            <a:r>
              <a:rPr b="1" i="1" lang="en-US" sz="2800" u="sng" strike="noStrike">
                <a:latin typeface="Arial"/>
                <a:ea typeface="Arial"/>
                <a:cs typeface="Arial"/>
                <a:sym typeface="Arial"/>
              </a:rPr>
              <a:t>nonatomic congestion game</a:t>
            </a:r>
            <a:r>
              <a:rPr b="0" lang="en-US" sz="2800" strike="noStrike">
                <a:latin typeface="Arial"/>
                <a:ea typeface="Arial"/>
                <a:cs typeface="Arial"/>
                <a:sym typeface="Arial"/>
              </a:rPr>
              <a:t> is a congestion game that is played by an uncountably infinite number of players</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These games are used to model congestion scenarios in which</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number of agents is very large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each agent’s effect on the level of congestion is very small</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260"/>
              <a:buFont typeface="Noto Sans Symbols"/>
              <a:buChar char="●"/>
            </a:pPr>
            <a:r>
              <a:rPr b="0" lang="en-US" sz="2800" strike="noStrike">
                <a:latin typeface="Arial"/>
                <a:ea typeface="Arial"/>
                <a:cs typeface="Arial"/>
                <a:sym typeface="Arial"/>
              </a:rPr>
              <a:t>For example, consider modeling traffic congestion in a freeway system</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07" name="Google Shape;307;p44"/>
          <p:cNvSpPr txBox="1"/>
          <p:nvPr/>
        </p:nvSpPr>
        <p:spPr>
          <a:xfrm>
            <a:off x="504000" y="1769040"/>
            <a:ext cx="9071640" cy="553248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080"/>
              <a:buFont typeface="Noto Sans Symbols"/>
              <a:buChar char="●"/>
            </a:pPr>
            <a:r>
              <a:rPr b="0" lang="en-US" sz="2400" strike="noStrike">
                <a:latin typeface="Arial"/>
                <a:ea typeface="Arial"/>
                <a:cs typeface="Arial"/>
                <a:sym typeface="Arial"/>
              </a:rPr>
              <a:t>A nonatomic congestion game is a tuple </a:t>
            </a:r>
            <a:r>
              <a:rPr b="1" i="1" lang="en-US" sz="2400" strike="noStrike">
                <a:latin typeface="Arial"/>
                <a:ea typeface="Arial"/>
                <a:cs typeface="Arial"/>
                <a:sym typeface="Arial"/>
              </a:rPr>
              <a:t>(N, μ, R, A, ρ, c)</a:t>
            </a:r>
            <a:r>
              <a:rPr b="0" lang="en-US" sz="2400" strike="noStrike">
                <a:latin typeface="Arial"/>
                <a:ea typeface="Arial"/>
                <a:cs typeface="Arial"/>
                <a:sym typeface="Arial"/>
              </a:rPr>
              <a:t>, where:</a:t>
            </a:r>
            <a:endParaRPr b="0" sz="2400" strike="noStrike">
              <a:latin typeface="Arial"/>
              <a:ea typeface="Arial"/>
              <a:cs typeface="Arial"/>
              <a:sym typeface="Arial"/>
            </a:endParaRPr>
          </a:p>
          <a:p>
            <a:pPr indent="-324000" lvl="1" marL="864000" marR="0" rtl="0" algn="l">
              <a:spcBef>
                <a:spcPts val="1417"/>
              </a:spcBef>
              <a:spcAft>
                <a:spcPts val="0"/>
              </a:spcAft>
              <a:buClr>
                <a:srgbClr val="000000"/>
              </a:buClr>
              <a:buSzPts val="990"/>
              <a:buFont typeface="Noto Sans Symbols"/>
              <a:buChar char="●"/>
            </a:pPr>
            <a:r>
              <a:rPr b="1" i="1" lang="en-US" sz="2200" u="none" cap="none" strike="noStrike">
                <a:latin typeface="Arial"/>
                <a:ea typeface="Arial"/>
                <a:cs typeface="Arial"/>
                <a:sym typeface="Arial"/>
              </a:rPr>
              <a:t>N = {1, . . . , n}</a:t>
            </a:r>
            <a:r>
              <a:rPr b="0" i="0" lang="en-US" sz="2200" u="none" cap="none" strike="noStrike">
                <a:latin typeface="Arial"/>
                <a:ea typeface="Arial"/>
                <a:cs typeface="Arial"/>
                <a:sym typeface="Arial"/>
              </a:rPr>
              <a:t> is a set of types of players</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en-US" sz="2200" u="none" cap="none" strike="noStrike">
                <a:latin typeface="Arial"/>
                <a:ea typeface="Arial"/>
                <a:cs typeface="Arial"/>
                <a:sym typeface="Arial"/>
              </a:rPr>
              <a:t>μ = (μ</a:t>
            </a:r>
            <a:r>
              <a:rPr b="1" baseline="-25000" i="1" lang="en-US" sz="2200" u="none" cap="none" strike="noStrike">
                <a:latin typeface="Arial"/>
                <a:ea typeface="Arial"/>
                <a:cs typeface="Arial"/>
                <a:sym typeface="Arial"/>
              </a:rPr>
              <a:t>1</a:t>
            </a:r>
            <a:r>
              <a:rPr b="1" i="1" lang="en-US" sz="2200" u="none" cap="none" strike="noStrike">
                <a:latin typeface="Arial"/>
                <a:ea typeface="Arial"/>
                <a:cs typeface="Arial"/>
                <a:sym typeface="Arial"/>
              </a:rPr>
              <a:t>, . . . , μ</a:t>
            </a:r>
            <a:r>
              <a:rPr b="1" baseline="-25000" i="1" lang="en-US" sz="2200" u="none" cap="none" strike="noStrike">
                <a:latin typeface="Arial"/>
                <a:ea typeface="Arial"/>
                <a:cs typeface="Arial"/>
                <a:sym typeface="Arial"/>
              </a:rPr>
              <a:t>n</a:t>
            </a:r>
            <a:r>
              <a:rPr b="1" i="1" lang="en-US" sz="2200" u="none" cap="none" strike="noStrike">
                <a:latin typeface="Arial"/>
                <a:ea typeface="Arial"/>
                <a:cs typeface="Arial"/>
                <a:sym typeface="Arial"/>
              </a:rPr>
              <a:t>)</a:t>
            </a:r>
            <a:r>
              <a:rPr b="0" i="0" lang="en-US" sz="2200" u="none" cap="none" strike="noStrike">
                <a:latin typeface="Arial"/>
                <a:ea typeface="Arial"/>
                <a:cs typeface="Arial"/>
                <a:sym typeface="Arial"/>
              </a:rPr>
              <a:t>; for each </a:t>
            </a:r>
            <a:r>
              <a:rPr b="1" i="1" lang="en-US" sz="2200" u="none" cap="none" strike="noStrike">
                <a:latin typeface="Arial"/>
                <a:ea typeface="Arial"/>
                <a:cs typeface="Arial"/>
                <a:sym typeface="Arial"/>
              </a:rPr>
              <a:t>i ∈ N</a:t>
            </a:r>
            <a:r>
              <a:rPr b="0" i="0" lang="en-US" sz="2200" u="none" cap="none" strike="noStrike">
                <a:latin typeface="Arial"/>
                <a:ea typeface="Arial"/>
                <a:cs typeface="Arial"/>
                <a:sym typeface="Arial"/>
              </a:rPr>
              <a:t> there is a continuum of players represented by the interval </a:t>
            </a:r>
            <a:r>
              <a:rPr b="1" i="1" lang="en-US" sz="2200" u="none" cap="none" strike="noStrike">
                <a:latin typeface="Arial"/>
                <a:ea typeface="Arial"/>
                <a:cs typeface="Arial"/>
                <a:sym typeface="Arial"/>
              </a:rPr>
              <a:t>[0, μ</a:t>
            </a:r>
            <a:r>
              <a:rPr b="1" baseline="-25000" i="1" lang="en-US" sz="2200" u="none" cap="none" strike="noStrike">
                <a:latin typeface="Arial"/>
                <a:ea typeface="Arial"/>
                <a:cs typeface="Arial"/>
                <a:sym typeface="Arial"/>
              </a:rPr>
              <a:t>i</a:t>
            </a:r>
            <a:r>
              <a:rPr b="1" i="1" lang="en-US" sz="2200" u="none" cap="none" strike="noStrike">
                <a:latin typeface="Arial"/>
                <a:ea typeface="Arial"/>
                <a:cs typeface="Arial"/>
                <a:sym typeface="Arial"/>
              </a:rPr>
              <a:t>]</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en-US" sz="2200" u="none" cap="none" strike="noStrike">
                <a:latin typeface="Arial"/>
                <a:ea typeface="Arial"/>
                <a:cs typeface="Arial"/>
                <a:sym typeface="Arial"/>
              </a:rPr>
              <a:t>R</a:t>
            </a:r>
            <a:r>
              <a:rPr b="0" i="0" lang="en-US" sz="2200" u="none" cap="none" strike="noStrike">
                <a:latin typeface="Arial"/>
                <a:ea typeface="Arial"/>
                <a:cs typeface="Arial"/>
                <a:sym typeface="Arial"/>
              </a:rPr>
              <a:t> is a set of </a:t>
            </a:r>
            <a:r>
              <a:rPr b="1" i="1" lang="en-US" sz="2200" u="none" cap="none" strike="noStrike">
                <a:latin typeface="Arial"/>
                <a:ea typeface="Arial"/>
                <a:cs typeface="Arial"/>
                <a:sym typeface="Arial"/>
              </a:rPr>
              <a:t>k</a:t>
            </a:r>
            <a:r>
              <a:rPr b="0" i="0" lang="en-US" sz="2200" u="none" cap="none" strike="noStrike">
                <a:latin typeface="Arial"/>
                <a:ea typeface="Arial"/>
                <a:cs typeface="Arial"/>
                <a:sym typeface="Arial"/>
              </a:rPr>
              <a:t> resources</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en-US" sz="2200" u="none" cap="none" strike="noStrike">
                <a:latin typeface="Arial"/>
                <a:ea typeface="Arial"/>
                <a:cs typeface="Arial"/>
                <a:sym typeface="Arial"/>
              </a:rPr>
              <a:t>A = A</a:t>
            </a:r>
            <a:r>
              <a:rPr b="1" baseline="-25000" i="1" lang="en-US" sz="2200" u="none" cap="none" strike="noStrike">
                <a:latin typeface="Arial"/>
                <a:ea typeface="Arial"/>
                <a:cs typeface="Arial"/>
                <a:sym typeface="Arial"/>
              </a:rPr>
              <a:t>1</a:t>
            </a:r>
            <a:r>
              <a:rPr b="1" i="1" lang="en-US" sz="2200" u="none" cap="none" strike="noStrike">
                <a:latin typeface="Arial"/>
                <a:ea typeface="Arial"/>
                <a:cs typeface="Arial"/>
                <a:sym typeface="Arial"/>
              </a:rPr>
              <a:t> × · · · × A</a:t>
            </a:r>
            <a:r>
              <a:rPr b="1" baseline="-25000" i="1" lang="en-US" sz="2200" u="none" cap="none" strike="noStrike">
                <a:latin typeface="Arial"/>
                <a:ea typeface="Arial"/>
                <a:cs typeface="Arial"/>
                <a:sym typeface="Arial"/>
              </a:rPr>
              <a:t>n</a:t>
            </a:r>
            <a:r>
              <a:rPr b="0" i="0" lang="en-US" sz="2200" u="none" cap="none" strike="noStrike">
                <a:latin typeface="Arial"/>
                <a:ea typeface="Arial"/>
                <a:cs typeface="Arial"/>
                <a:sym typeface="Arial"/>
              </a:rPr>
              <a:t>, where </a:t>
            </a:r>
            <a:r>
              <a:rPr b="1" i="1" lang="en-US" sz="2200" u="none" cap="none" strike="noStrike">
                <a:latin typeface="Arial"/>
                <a:ea typeface="Arial"/>
                <a:cs typeface="Arial"/>
                <a:sym typeface="Arial"/>
              </a:rPr>
              <a:t>A</a:t>
            </a:r>
            <a:r>
              <a:rPr b="1" baseline="-25000" i="1" lang="en-US" sz="2200" u="none" cap="none" strike="noStrike">
                <a:latin typeface="Arial"/>
                <a:ea typeface="Arial"/>
                <a:cs typeface="Arial"/>
                <a:sym typeface="Arial"/>
              </a:rPr>
              <a:t>i</a:t>
            </a:r>
            <a:r>
              <a:rPr b="1" i="1" lang="en-US" sz="2200" u="none" cap="none" strike="noStrike">
                <a:latin typeface="Arial"/>
                <a:ea typeface="Arial"/>
                <a:cs typeface="Arial"/>
                <a:sym typeface="Arial"/>
              </a:rPr>
              <a:t> ⊆ 2</a:t>
            </a:r>
            <a:r>
              <a:rPr b="1" baseline="30000" i="1" lang="en-US" sz="2200" u="none" cap="none" strike="noStrike">
                <a:latin typeface="Arial"/>
                <a:ea typeface="Arial"/>
                <a:cs typeface="Arial"/>
                <a:sym typeface="Arial"/>
              </a:rPr>
              <a:t>R</a:t>
            </a:r>
            <a:r>
              <a:rPr b="1" i="1" lang="en-US" sz="2200" u="none" cap="none" strike="noStrike">
                <a:latin typeface="Arial"/>
                <a:ea typeface="Arial"/>
                <a:cs typeface="Arial"/>
                <a:sym typeface="Arial"/>
              </a:rPr>
              <a:t> \ {∅}</a:t>
            </a:r>
            <a:r>
              <a:rPr b="0" i="0" lang="en-US" sz="2200" u="none" cap="none" strike="noStrike">
                <a:latin typeface="Arial"/>
                <a:ea typeface="Arial"/>
                <a:cs typeface="Arial"/>
                <a:sym typeface="Arial"/>
              </a:rPr>
              <a:t> is the set of actions for agents of type </a:t>
            </a:r>
            <a:r>
              <a:rPr b="1" i="1" lang="en-US" sz="2200" u="none" cap="none" strike="noStrike">
                <a:latin typeface="Arial"/>
                <a:ea typeface="Arial"/>
                <a:cs typeface="Arial"/>
                <a:sym typeface="Arial"/>
              </a:rPr>
              <a:t>i</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en-US" sz="2200" u="none" cap="none" strike="noStrike">
                <a:latin typeface="Arial"/>
                <a:ea typeface="Arial"/>
                <a:cs typeface="Arial"/>
                <a:sym typeface="Arial"/>
              </a:rPr>
              <a:t>ρ = (ρ</a:t>
            </a:r>
            <a:r>
              <a:rPr b="1" baseline="-25000" i="1" lang="en-US" sz="2200" u="none" cap="none" strike="noStrike">
                <a:latin typeface="Arial"/>
                <a:ea typeface="Arial"/>
                <a:cs typeface="Arial"/>
                <a:sym typeface="Arial"/>
              </a:rPr>
              <a:t>1</a:t>
            </a:r>
            <a:r>
              <a:rPr b="1" i="1" lang="en-US" sz="2200" u="none" cap="none" strike="noStrike">
                <a:latin typeface="Arial"/>
                <a:ea typeface="Arial"/>
                <a:cs typeface="Arial"/>
                <a:sym typeface="Arial"/>
              </a:rPr>
              <a:t>, . . . , ρ</a:t>
            </a:r>
            <a:r>
              <a:rPr b="1" baseline="-25000" i="1" lang="en-US" sz="2200" u="none" cap="none" strike="noStrike">
                <a:latin typeface="Arial"/>
                <a:ea typeface="Arial"/>
                <a:cs typeface="Arial"/>
                <a:sym typeface="Arial"/>
              </a:rPr>
              <a:t>n</a:t>
            </a:r>
            <a:r>
              <a:rPr b="1" i="1" lang="en-US" sz="2200" u="none" cap="none" strike="noStrike">
                <a:latin typeface="Arial"/>
                <a:ea typeface="Arial"/>
                <a:cs typeface="Arial"/>
                <a:sym typeface="Arial"/>
              </a:rPr>
              <a:t>)</a:t>
            </a:r>
            <a:r>
              <a:rPr b="0" i="0" lang="en-US" sz="2200" u="none" cap="none" strike="noStrike">
                <a:latin typeface="Arial"/>
                <a:ea typeface="Arial"/>
                <a:cs typeface="Arial"/>
                <a:sym typeface="Arial"/>
              </a:rPr>
              <a:t>, where for each </a:t>
            </a:r>
            <a:r>
              <a:rPr b="1" i="1" lang="en-US" sz="2200" u="none" cap="none" strike="noStrike">
                <a:latin typeface="Arial"/>
                <a:ea typeface="Arial"/>
                <a:cs typeface="Arial"/>
                <a:sym typeface="Arial"/>
              </a:rPr>
              <a:t>i ∈ N, ρ</a:t>
            </a:r>
            <a:r>
              <a:rPr b="1" baseline="-25000" i="1" lang="en-US" sz="2200" u="none" cap="none" strike="noStrike">
                <a:latin typeface="Arial"/>
                <a:ea typeface="Arial"/>
                <a:cs typeface="Arial"/>
                <a:sym typeface="Arial"/>
              </a:rPr>
              <a:t>i</a:t>
            </a:r>
            <a:r>
              <a:rPr b="1" i="1" lang="en-US" sz="2200" u="none" cap="none" strike="noStrike">
                <a:latin typeface="Arial"/>
                <a:ea typeface="Arial"/>
                <a:cs typeface="Arial"/>
                <a:sym typeface="Arial"/>
              </a:rPr>
              <a:t> : A</a:t>
            </a:r>
            <a:r>
              <a:rPr b="1" baseline="-25000" i="1" lang="en-US" sz="2200" u="none" cap="none" strike="noStrike">
                <a:latin typeface="Arial"/>
                <a:ea typeface="Arial"/>
                <a:cs typeface="Arial"/>
                <a:sym typeface="Arial"/>
              </a:rPr>
              <a:t>i</a:t>
            </a:r>
            <a:r>
              <a:rPr b="1" i="1" lang="en-US" sz="2200" u="none" cap="none" strike="noStrike">
                <a:latin typeface="Arial"/>
                <a:ea typeface="Arial"/>
                <a:cs typeface="Arial"/>
                <a:sym typeface="Arial"/>
              </a:rPr>
              <a:t> × R → ℝ</a:t>
            </a:r>
            <a:r>
              <a:rPr b="1" baseline="-25000" i="1" lang="en-US" sz="2200" u="none" cap="none" strike="noStrike">
                <a:latin typeface="Arial"/>
                <a:ea typeface="Arial"/>
                <a:cs typeface="Arial"/>
                <a:sym typeface="Arial"/>
              </a:rPr>
              <a:t>+</a:t>
            </a:r>
            <a:r>
              <a:rPr b="0" i="0" lang="en-US" sz="2200" u="none" cap="none" strike="noStrike">
                <a:latin typeface="Arial"/>
                <a:ea typeface="Arial"/>
                <a:cs typeface="Arial"/>
                <a:sym typeface="Arial"/>
              </a:rPr>
              <a:t> denotes the amount of congestion contributed to a given resource </a:t>
            </a:r>
            <a:r>
              <a:rPr b="1" i="1" lang="en-US" sz="2200" u="none" cap="none" strike="noStrike">
                <a:latin typeface="Arial"/>
                <a:ea typeface="Arial"/>
                <a:cs typeface="Arial"/>
                <a:sym typeface="Arial"/>
              </a:rPr>
              <a:t>r ∈ R</a:t>
            </a:r>
            <a:r>
              <a:rPr b="0" i="0" lang="en-US" sz="2200" u="none" cap="none" strike="noStrike">
                <a:latin typeface="Arial"/>
                <a:ea typeface="Arial"/>
                <a:cs typeface="Arial"/>
                <a:sym typeface="Arial"/>
              </a:rPr>
              <a:t> by players of type </a:t>
            </a:r>
            <a:r>
              <a:rPr b="1" i="1" lang="en-US" sz="2200" u="none" cap="none" strike="noStrike">
                <a:latin typeface="Arial"/>
                <a:ea typeface="Arial"/>
                <a:cs typeface="Arial"/>
                <a:sym typeface="Arial"/>
              </a:rPr>
              <a:t>i</a:t>
            </a:r>
            <a:r>
              <a:rPr b="0" i="0" lang="en-US" sz="2200" u="none" cap="none" strike="noStrike">
                <a:latin typeface="Arial"/>
                <a:ea typeface="Arial"/>
                <a:cs typeface="Arial"/>
                <a:sym typeface="Arial"/>
              </a:rPr>
              <a:t> selecting a given action </a:t>
            </a:r>
            <a:r>
              <a:rPr b="1" i="1" lang="en-US" sz="2200" u="none" cap="none" strike="noStrike">
                <a:latin typeface="Arial"/>
                <a:ea typeface="Arial"/>
                <a:cs typeface="Arial"/>
                <a:sym typeface="Arial"/>
              </a:rPr>
              <a:t>a</a:t>
            </a:r>
            <a:r>
              <a:rPr b="1" baseline="-25000" i="1" lang="en-US" sz="2200" u="none" cap="none" strike="noStrike">
                <a:latin typeface="Arial"/>
                <a:ea typeface="Arial"/>
                <a:cs typeface="Arial"/>
                <a:sym typeface="Arial"/>
              </a:rPr>
              <a:t>i</a:t>
            </a:r>
            <a:r>
              <a:rPr b="1" i="1" lang="en-US" sz="2200" u="none" cap="none" strike="noStrike">
                <a:latin typeface="Arial"/>
                <a:ea typeface="Arial"/>
                <a:cs typeface="Arial"/>
                <a:sym typeface="Arial"/>
              </a:rPr>
              <a:t> ∈ A</a:t>
            </a:r>
            <a:r>
              <a:rPr b="1" baseline="-25000" i="1" lang="en-US" sz="2200" u="none" cap="none" strike="noStrike">
                <a:latin typeface="Arial"/>
                <a:ea typeface="Arial"/>
                <a:cs typeface="Arial"/>
                <a:sym typeface="Arial"/>
              </a:rPr>
              <a:t>i</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en-US" sz="2200" u="none" cap="none" strike="noStrike">
                <a:latin typeface="Arial"/>
                <a:ea typeface="Arial"/>
                <a:cs typeface="Arial"/>
                <a:sym typeface="Arial"/>
              </a:rPr>
              <a:t>c = (c</a:t>
            </a:r>
            <a:r>
              <a:rPr b="1" baseline="-25000" i="1" lang="en-US" sz="2200" u="none" cap="none" strike="noStrike">
                <a:latin typeface="Arial"/>
                <a:ea typeface="Arial"/>
                <a:cs typeface="Arial"/>
                <a:sym typeface="Arial"/>
              </a:rPr>
              <a:t>1</a:t>
            </a:r>
            <a:r>
              <a:rPr b="1" i="1" lang="en-US" sz="2200" u="none" cap="none" strike="noStrike">
                <a:latin typeface="Arial"/>
                <a:ea typeface="Arial"/>
                <a:cs typeface="Arial"/>
                <a:sym typeface="Arial"/>
              </a:rPr>
              <a:t>, . . . , c</a:t>
            </a:r>
            <a:r>
              <a:rPr b="1" baseline="-25000" i="1" lang="en-US" sz="2200" u="none" cap="none" strike="noStrike">
                <a:latin typeface="Arial"/>
                <a:ea typeface="Arial"/>
                <a:cs typeface="Arial"/>
                <a:sym typeface="Arial"/>
              </a:rPr>
              <a:t>k</a:t>
            </a:r>
            <a:r>
              <a:rPr b="1" i="1" lang="en-US" sz="2200" u="none" cap="none" strike="noStrike">
                <a:latin typeface="Arial"/>
                <a:ea typeface="Arial"/>
                <a:cs typeface="Arial"/>
                <a:sym typeface="Arial"/>
              </a:rPr>
              <a:t>)</a:t>
            </a:r>
            <a:r>
              <a:rPr b="0" i="0" lang="en-US" sz="2200" u="none" cap="none" strike="noStrike">
                <a:latin typeface="Arial"/>
                <a:ea typeface="Arial"/>
                <a:cs typeface="Arial"/>
                <a:sym typeface="Arial"/>
              </a:rPr>
              <a:t>, where </a:t>
            </a:r>
            <a:r>
              <a:rPr b="1" i="1" lang="en-US" sz="2200" u="none" cap="none" strike="noStrike">
                <a:latin typeface="Arial"/>
                <a:ea typeface="Arial"/>
                <a:cs typeface="Arial"/>
                <a:sym typeface="Arial"/>
              </a:rPr>
              <a:t>c</a:t>
            </a:r>
            <a:r>
              <a:rPr b="1" baseline="-25000" i="1" lang="en-US" sz="2200" u="none" cap="none" strike="noStrike">
                <a:latin typeface="Arial"/>
                <a:ea typeface="Arial"/>
                <a:cs typeface="Arial"/>
                <a:sym typeface="Arial"/>
              </a:rPr>
              <a:t>r</a:t>
            </a:r>
            <a:r>
              <a:rPr b="1" i="1" lang="en-US" sz="2200" u="none" cap="none" strike="noStrike">
                <a:latin typeface="Arial"/>
                <a:ea typeface="Arial"/>
                <a:cs typeface="Arial"/>
                <a:sym typeface="Arial"/>
              </a:rPr>
              <a:t> : ℝ</a:t>
            </a:r>
            <a:r>
              <a:rPr b="1" baseline="-25000" i="1" lang="en-US" sz="2200" u="none" cap="none" strike="noStrike">
                <a:latin typeface="Arial"/>
                <a:ea typeface="Arial"/>
                <a:cs typeface="Arial"/>
                <a:sym typeface="Arial"/>
              </a:rPr>
              <a:t>+</a:t>
            </a:r>
            <a:r>
              <a:rPr b="1" i="1" lang="en-US" sz="2200" u="none" cap="none" strike="noStrike">
                <a:latin typeface="Arial"/>
                <a:ea typeface="Arial"/>
                <a:cs typeface="Arial"/>
                <a:sym typeface="Arial"/>
              </a:rPr>
              <a:t> → ℝ</a:t>
            </a:r>
            <a:r>
              <a:rPr b="0" i="0" lang="en-US" sz="2200" u="none" cap="none" strike="noStrike">
                <a:latin typeface="Arial"/>
                <a:ea typeface="Arial"/>
                <a:cs typeface="Arial"/>
                <a:sym typeface="Arial"/>
              </a:rPr>
              <a:t> is a cost function for resource    </a:t>
            </a:r>
            <a:r>
              <a:rPr b="1" i="1" lang="en-US" sz="2200" u="none" cap="none" strike="noStrike">
                <a:latin typeface="Arial"/>
                <a:ea typeface="Arial"/>
                <a:cs typeface="Arial"/>
                <a:sym typeface="Arial"/>
              </a:rPr>
              <a:t>r ∈ R</a:t>
            </a:r>
            <a:r>
              <a:rPr b="0" i="0" lang="en-US" sz="2200" u="none" cap="none" strike="noStrike">
                <a:latin typeface="Arial"/>
                <a:ea typeface="Arial"/>
                <a:cs typeface="Arial"/>
                <a:sym typeface="Arial"/>
              </a:rPr>
              <a:t>, and </a:t>
            </a:r>
            <a:r>
              <a:rPr b="1" i="1" lang="en-US" sz="2200" u="none" cap="none" strike="noStrike">
                <a:latin typeface="Arial"/>
                <a:ea typeface="Arial"/>
                <a:cs typeface="Arial"/>
                <a:sym typeface="Arial"/>
              </a:rPr>
              <a:t>c</a:t>
            </a:r>
            <a:r>
              <a:rPr b="1" baseline="-25000" i="1" lang="en-US" sz="2200" u="none" cap="none" strike="noStrike">
                <a:latin typeface="Arial"/>
                <a:ea typeface="Arial"/>
                <a:cs typeface="Arial"/>
                <a:sym typeface="Arial"/>
              </a:rPr>
              <a:t>r</a:t>
            </a:r>
            <a:r>
              <a:rPr b="0" i="0" lang="en-US" sz="2200" u="none" cap="none" strike="noStrike">
                <a:latin typeface="Arial"/>
                <a:ea typeface="Arial"/>
                <a:cs typeface="Arial"/>
                <a:sym typeface="Arial"/>
              </a:rPr>
              <a:t> is nonnegative, continuous and nondecreasing</a:t>
            </a:r>
            <a:endParaRPr b="0" i="0" sz="2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13" name="Google Shape;313;p45"/>
          <p:cNvSpPr txBox="1"/>
          <p:nvPr/>
        </p:nvSpPr>
        <p:spPr>
          <a:xfrm>
            <a:off x="504000" y="1769040"/>
            <a:ext cx="9071640" cy="53377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080"/>
              <a:buFont typeface="Noto Sans Symbols"/>
              <a:buChar char="●"/>
            </a:pPr>
            <a:r>
              <a:rPr b="0" lang="en-US" sz="2400" strike="noStrike">
                <a:latin typeface="Arial"/>
                <a:ea typeface="Arial"/>
                <a:cs typeface="Arial"/>
                <a:sym typeface="Arial"/>
              </a:rPr>
              <a:t>To simplify notation, denote       as the union of </a:t>
            </a: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 . ,A</a:t>
            </a:r>
            <a:r>
              <a:rPr b="1" baseline="-25000" i="1" lang="en-US" sz="2400" strike="noStrike">
                <a:latin typeface="Arial"/>
                <a:ea typeface="Arial"/>
                <a:cs typeface="Arial"/>
                <a:sym typeface="Arial"/>
              </a:rPr>
              <a:t>n</a:t>
            </a:r>
            <a:r>
              <a:rPr b="0" lang="en-US" sz="2400" strike="noStrike">
                <a:latin typeface="Arial"/>
                <a:ea typeface="Arial"/>
                <a:cs typeface="Arial"/>
                <a:sym typeface="Arial"/>
              </a:rPr>
              <a:t> </a:t>
            </a:r>
            <a:endParaRPr b="0" sz="2400" strike="noStrike">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lang="en-US" sz="2400" strike="noStrike">
                <a:latin typeface="Arial"/>
                <a:ea typeface="Arial"/>
                <a:cs typeface="Arial"/>
                <a:sym typeface="Arial"/>
              </a:rPr>
              <a:t>Let </a:t>
            </a:r>
            <a:endParaRPr b="0" sz="2400" strike="noStrike">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lang="en-US" sz="2400" strike="noStrike">
                <a:latin typeface="Arial"/>
                <a:ea typeface="Arial"/>
                <a:cs typeface="Arial"/>
                <a:sym typeface="Arial"/>
              </a:rPr>
              <a:t>An action distribution </a:t>
            </a:r>
            <a:r>
              <a:rPr b="1" i="1" lang="en-US" sz="2400" strike="noStrike">
                <a:latin typeface="Arial"/>
                <a:ea typeface="Arial"/>
                <a:cs typeface="Arial"/>
                <a:sym typeface="Arial"/>
              </a:rPr>
              <a:t>s ∈ S</a:t>
            </a:r>
            <a:r>
              <a:rPr b="0" lang="en-US" sz="2400" strike="noStrike">
                <a:latin typeface="Arial"/>
                <a:ea typeface="Arial"/>
                <a:cs typeface="Arial"/>
                <a:sym typeface="Arial"/>
              </a:rPr>
              <a:t> indicates how many players choose each action</a:t>
            </a:r>
            <a:endParaRPr b="0" sz="2400" strike="noStrike">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1" i="1" lang="en-US" sz="2400" strike="noStrike">
                <a:latin typeface="Arial"/>
                <a:ea typeface="Arial"/>
                <a:cs typeface="Arial"/>
                <a:sym typeface="Arial"/>
              </a:rPr>
              <a:t>s(a</a:t>
            </a:r>
            <a:r>
              <a:rPr b="1" baseline="-25000" i="1" lang="en-US" sz="2400" strike="noStrike">
                <a:latin typeface="Arial"/>
                <a:ea typeface="Arial"/>
                <a:cs typeface="Arial"/>
                <a:sym typeface="Arial"/>
              </a:rPr>
              <a:t>i</a:t>
            </a:r>
            <a:r>
              <a:rPr b="1" i="1" lang="en-US" sz="2400" strike="noStrike">
                <a:latin typeface="Arial"/>
                <a:ea typeface="Arial"/>
                <a:cs typeface="Arial"/>
                <a:sym typeface="Arial"/>
              </a:rPr>
              <a:t>)</a:t>
            </a:r>
            <a:r>
              <a:rPr b="0" lang="en-US" sz="2400" strike="noStrike">
                <a:latin typeface="Arial"/>
                <a:ea typeface="Arial"/>
                <a:cs typeface="Arial"/>
                <a:sym typeface="Arial"/>
              </a:rPr>
              <a:t>, denote the element of </a:t>
            </a:r>
            <a:r>
              <a:rPr b="1" i="1" lang="en-US" sz="2400" strike="noStrike">
                <a:latin typeface="Arial"/>
                <a:ea typeface="Arial"/>
                <a:cs typeface="Arial"/>
                <a:sym typeface="Arial"/>
              </a:rPr>
              <a:t>s</a:t>
            </a:r>
            <a:r>
              <a:rPr b="0" lang="en-US" sz="2400" strike="noStrike">
                <a:latin typeface="Arial"/>
                <a:ea typeface="Arial"/>
                <a:cs typeface="Arial"/>
                <a:sym typeface="Arial"/>
              </a:rPr>
              <a:t> that corresponds to the measure of the set of players of type </a:t>
            </a:r>
            <a:r>
              <a:rPr b="1" i="1" lang="en-US" sz="2400" strike="noStrike">
                <a:latin typeface="Arial"/>
                <a:ea typeface="Arial"/>
                <a:cs typeface="Arial"/>
                <a:sym typeface="Arial"/>
              </a:rPr>
              <a:t>i</a:t>
            </a:r>
            <a:r>
              <a:rPr b="0" lang="en-US" sz="2400" strike="noStrike">
                <a:latin typeface="Arial"/>
                <a:ea typeface="Arial"/>
                <a:cs typeface="Arial"/>
                <a:sym typeface="Arial"/>
              </a:rPr>
              <a:t> who select action </a:t>
            </a:r>
            <a:r>
              <a:rPr b="1" i="1" lang="en-US" sz="2400" strike="noStrike">
                <a:latin typeface="Arial"/>
                <a:ea typeface="Arial"/>
                <a:cs typeface="Arial"/>
                <a:sym typeface="Arial"/>
              </a:rPr>
              <a:t>a</a:t>
            </a:r>
            <a:r>
              <a:rPr b="1" baseline="-25000" i="1" lang="en-US" sz="2400" strike="noStrike">
                <a:latin typeface="Arial"/>
                <a:ea typeface="Arial"/>
                <a:cs typeface="Arial"/>
                <a:sym typeface="Arial"/>
              </a:rPr>
              <a:t>i</a:t>
            </a:r>
            <a:r>
              <a:rPr b="1" i="1" lang="en-US" sz="2400" strike="noStrike">
                <a:latin typeface="Arial"/>
                <a:ea typeface="Arial"/>
                <a:cs typeface="Arial"/>
                <a:sym typeface="Arial"/>
              </a:rPr>
              <a:t> ∈ A</a:t>
            </a:r>
            <a:r>
              <a:rPr b="1" baseline="-25000" i="1" lang="en-US" sz="2400" strike="noStrike">
                <a:latin typeface="Arial"/>
                <a:ea typeface="Arial"/>
                <a:cs typeface="Arial"/>
                <a:sym typeface="Arial"/>
              </a:rPr>
              <a:t>i</a:t>
            </a:r>
            <a:endParaRPr b="0" sz="2400" strike="noStrike">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lang="en-US" sz="2400" strike="noStrike">
                <a:latin typeface="Arial"/>
                <a:ea typeface="Arial"/>
                <a:cs typeface="Arial"/>
                <a:sym typeface="Arial"/>
              </a:rPr>
              <a:t>An action distribution </a:t>
            </a:r>
            <a:r>
              <a:rPr b="1" i="1" lang="en-US" sz="2400" strike="noStrike">
                <a:latin typeface="Arial"/>
                <a:ea typeface="Arial"/>
                <a:cs typeface="Arial"/>
                <a:sym typeface="Arial"/>
              </a:rPr>
              <a:t>s</a:t>
            </a:r>
            <a:r>
              <a:rPr b="0" lang="en-US" sz="2400" strike="noStrike">
                <a:latin typeface="Arial"/>
                <a:ea typeface="Arial"/>
                <a:cs typeface="Arial"/>
                <a:sym typeface="Arial"/>
              </a:rPr>
              <a:t> must have the properties that all entries are nonnegative real numbers and that</a:t>
            </a:r>
            <a:endParaRPr b="0" sz="2400" strike="noStrike">
              <a:latin typeface="Arial"/>
              <a:ea typeface="Arial"/>
              <a:cs typeface="Arial"/>
              <a:sym typeface="Arial"/>
            </a:endParaRPr>
          </a:p>
          <a:p>
            <a:pPr indent="-324000" lvl="0" marL="432000" marR="0" rtl="0" algn="l">
              <a:spcBef>
                <a:spcPts val="1417"/>
              </a:spcBef>
              <a:spcAft>
                <a:spcPts val="0"/>
              </a:spcAft>
              <a:buClr>
                <a:srgbClr val="000000"/>
              </a:buClr>
              <a:buSzPts val="1080"/>
              <a:buFont typeface="Noto Sans Symbols"/>
              <a:buChar char="●"/>
            </a:pPr>
            <a:r>
              <a:rPr b="0" lang="en-US" sz="2400" strike="noStrike">
                <a:latin typeface="Arial"/>
                <a:ea typeface="Arial"/>
                <a:cs typeface="Arial"/>
                <a:sym typeface="Arial"/>
              </a:rPr>
              <a:t>Note that </a:t>
            </a:r>
            <a:r>
              <a:rPr b="1" i="1" lang="en-US" sz="2400" strike="noStrike">
                <a:latin typeface="Arial"/>
                <a:ea typeface="Arial"/>
                <a:cs typeface="Arial"/>
                <a:sym typeface="Arial"/>
              </a:rPr>
              <a:t>ρ</a:t>
            </a:r>
            <a:r>
              <a:rPr b="1" baseline="-25000" i="1" lang="en-US" sz="2400" strike="noStrike">
                <a:latin typeface="Arial"/>
                <a:ea typeface="Arial"/>
                <a:cs typeface="Arial"/>
                <a:sym typeface="Arial"/>
              </a:rPr>
              <a:t>i</a:t>
            </a:r>
            <a:r>
              <a:rPr b="1" i="1" lang="en-US" sz="2400" strike="noStrike">
                <a:latin typeface="Arial"/>
                <a:ea typeface="Arial"/>
                <a:cs typeface="Arial"/>
                <a:sym typeface="Arial"/>
              </a:rPr>
              <a:t>(a</a:t>
            </a:r>
            <a:r>
              <a:rPr b="1" baseline="-25000" i="1" lang="en-US" sz="2400" strike="noStrike">
                <a:latin typeface="Arial"/>
                <a:ea typeface="Arial"/>
                <a:cs typeface="Arial"/>
                <a:sym typeface="Arial"/>
              </a:rPr>
              <a:t>i</a:t>
            </a:r>
            <a:r>
              <a:rPr b="1" i="1" lang="en-US" sz="2400" strike="noStrike">
                <a:latin typeface="Arial"/>
                <a:ea typeface="Arial"/>
                <a:cs typeface="Arial"/>
                <a:sym typeface="Arial"/>
              </a:rPr>
              <a:t>, r) = 0 </a:t>
            </a:r>
            <a:r>
              <a:rPr b="0" lang="en-US" sz="2400" strike="noStrike">
                <a:latin typeface="Arial"/>
                <a:ea typeface="Arial"/>
                <a:cs typeface="Arial"/>
                <a:sym typeface="Arial"/>
              </a:rPr>
              <a:t>when </a:t>
            </a:r>
            <a:r>
              <a:rPr b="1" i="1" lang="en-US" sz="2400" strike="noStrike">
                <a:latin typeface="Arial"/>
                <a:ea typeface="Arial"/>
                <a:cs typeface="Arial"/>
                <a:sym typeface="Arial"/>
              </a:rPr>
              <a:t>r ∉ a</a:t>
            </a:r>
            <a:r>
              <a:rPr b="1" baseline="-25000" i="1" lang="en-US" sz="2400" strike="noStrike">
                <a:latin typeface="Arial"/>
                <a:ea typeface="Arial"/>
                <a:cs typeface="Arial"/>
                <a:sym typeface="Arial"/>
              </a:rPr>
              <a:t>i</a:t>
            </a:r>
            <a:endParaRPr b="0" sz="2400" strike="noStrike">
              <a:latin typeface="Arial"/>
              <a:ea typeface="Arial"/>
              <a:cs typeface="Arial"/>
              <a:sym typeface="Arial"/>
            </a:endParaRPr>
          </a:p>
          <a:p>
            <a:pPr indent="-255420" lvl="0" marL="432000" marR="0" rtl="0" algn="l">
              <a:spcBef>
                <a:spcPts val="1417"/>
              </a:spcBef>
              <a:spcAft>
                <a:spcPts val="0"/>
              </a:spcAft>
              <a:buClr>
                <a:srgbClr val="000000"/>
              </a:buClr>
              <a:buSzPts val="1080"/>
              <a:buFont typeface="Noto Sans Symbols"/>
              <a:buNone/>
            </a:pPr>
            <a:r>
              <a:t/>
            </a:r>
            <a:endParaRPr b="0" sz="2400" strike="noStrike">
              <a:latin typeface="Arial"/>
              <a:ea typeface="Arial"/>
              <a:cs typeface="Arial"/>
              <a:sym typeface="Arial"/>
            </a:endParaRPr>
          </a:p>
          <a:p>
            <a:pPr indent="-255420" lvl="0" marL="432000" marR="0" rtl="0" algn="l">
              <a:spcBef>
                <a:spcPts val="1417"/>
              </a:spcBef>
              <a:spcAft>
                <a:spcPts val="0"/>
              </a:spcAft>
              <a:buClr>
                <a:srgbClr val="000000"/>
              </a:buClr>
              <a:buSzPts val="1080"/>
              <a:buFont typeface="Noto Sans Symbols"/>
              <a:buNone/>
            </a:pPr>
            <a:r>
              <a:t/>
            </a:r>
            <a:endParaRPr b="0" sz="2400" strike="noStrike">
              <a:latin typeface="Arial"/>
              <a:ea typeface="Arial"/>
              <a:cs typeface="Arial"/>
              <a:sym typeface="Arial"/>
            </a:endParaRPr>
          </a:p>
        </p:txBody>
      </p:sp>
      <p:sp>
        <p:nvSpPr>
          <p:cNvPr id="314" name="Google Shape;314;p45"/>
          <p:cNvSpPr txBox="1"/>
          <p:nvPr/>
        </p:nvSpPr>
        <p:spPr>
          <a:xfrm>
            <a:off x="4680000" y="1758960"/>
            <a:ext cx="360000" cy="365040"/>
          </a:xfrm>
          <a:prstGeom prst="rect">
            <a:avLst/>
          </a:prstGeom>
          <a:blipFill rotWithShape="1">
            <a:blip r:embed="rId3">
              <a:alphaModFix/>
            </a:blip>
            <a:stretch>
              <a:fillRect b="0" l="0" r="0" t="0"/>
            </a:stretch>
          </a:blipFill>
          <a:ln>
            <a:noFill/>
          </a:ln>
        </p:spPr>
        <p:txBody>
          <a:bodyPr anchorCtr="1"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 </a:t>
            </a:r>
            <a:endParaRPr b="0" sz="1800" strike="noStrike">
              <a:latin typeface="Arial"/>
              <a:ea typeface="Arial"/>
              <a:cs typeface="Arial"/>
              <a:sym typeface="Arial"/>
            </a:endParaRPr>
          </a:p>
        </p:txBody>
      </p:sp>
      <p:pic>
        <p:nvPicPr>
          <p:cNvPr id="315" name="Google Shape;315;p45"/>
          <p:cNvPicPr preferRelativeResize="0"/>
          <p:nvPr/>
        </p:nvPicPr>
        <p:blipFill rotWithShape="1">
          <a:blip r:embed="rId4">
            <a:alphaModFix/>
          </a:blip>
          <a:srcRect b="0" l="0" r="0" t="0"/>
          <a:stretch/>
        </p:blipFill>
        <p:spPr>
          <a:xfrm>
            <a:off x="1650960" y="2302200"/>
            <a:ext cx="1769040" cy="433800"/>
          </a:xfrm>
          <a:prstGeom prst="rect">
            <a:avLst/>
          </a:prstGeom>
          <a:noFill/>
          <a:ln>
            <a:noFill/>
          </a:ln>
        </p:spPr>
      </p:pic>
      <p:pic>
        <p:nvPicPr>
          <p:cNvPr id="316" name="Google Shape;316;p45"/>
          <p:cNvPicPr preferRelativeResize="0"/>
          <p:nvPr/>
        </p:nvPicPr>
        <p:blipFill rotWithShape="1">
          <a:blip r:embed="rId5">
            <a:alphaModFix/>
          </a:blip>
          <a:srcRect b="0" l="0" r="0" t="0"/>
          <a:stretch/>
        </p:blipFill>
        <p:spPr>
          <a:xfrm>
            <a:off x="6300000" y="5220000"/>
            <a:ext cx="3151440" cy="527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22" name="Google Shape;322;p4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080"/>
              <a:buFont typeface="Noto Sans Symbols"/>
              <a:buChar char="●"/>
            </a:pPr>
            <a:r>
              <a:rPr b="0" lang="en-US" sz="2400" strike="noStrike">
                <a:latin typeface="Arial"/>
                <a:ea typeface="Arial"/>
                <a:cs typeface="Arial"/>
                <a:sym typeface="Arial"/>
              </a:rPr>
              <a:t>Overloading notation, we write as </a:t>
            </a:r>
            <a:r>
              <a:rPr b="1" i="1" lang="en-US" sz="2400" strike="noStrike">
                <a:latin typeface="Arial"/>
                <a:ea typeface="Arial"/>
                <a:cs typeface="Arial"/>
                <a:sym typeface="Arial"/>
              </a:rPr>
              <a:t>s</a:t>
            </a:r>
            <a:r>
              <a:rPr b="1" baseline="-25000" i="1" lang="en-US" sz="2400" strike="noStrike">
                <a:latin typeface="Arial"/>
                <a:ea typeface="Arial"/>
                <a:cs typeface="Arial"/>
                <a:sym typeface="Arial"/>
              </a:rPr>
              <a:t>r</a:t>
            </a:r>
            <a:r>
              <a:rPr b="0" lang="en-US" sz="2400" strike="noStrike">
                <a:latin typeface="Arial"/>
                <a:ea typeface="Arial"/>
                <a:cs typeface="Arial"/>
                <a:sym typeface="Arial"/>
              </a:rPr>
              <a:t> the amount of congestion induced on resource</a:t>
            </a:r>
            <a:r>
              <a:rPr b="1" i="1" lang="en-US" sz="2400" strike="noStrike">
                <a:latin typeface="Arial"/>
                <a:ea typeface="Arial"/>
                <a:cs typeface="Arial"/>
                <a:sym typeface="Arial"/>
              </a:rPr>
              <a:t> r ∈ R</a:t>
            </a:r>
            <a:r>
              <a:rPr b="0" lang="en-US" sz="2400" strike="noStrike">
                <a:latin typeface="Arial"/>
                <a:ea typeface="Arial"/>
                <a:cs typeface="Arial"/>
                <a:sym typeface="Arial"/>
              </a:rPr>
              <a:t> by action distribution </a:t>
            </a:r>
            <a:r>
              <a:rPr b="1" i="1" lang="en-US" sz="2400" strike="noStrike">
                <a:latin typeface="Arial"/>
                <a:ea typeface="Arial"/>
                <a:cs typeface="Arial"/>
                <a:sym typeface="Arial"/>
              </a:rPr>
              <a:t>s</a:t>
            </a:r>
            <a:r>
              <a:rPr b="0" lang="en-US" sz="2400" strike="noStrike">
                <a:latin typeface="Arial"/>
                <a:ea typeface="Arial"/>
                <a:cs typeface="Arial"/>
                <a:sym typeface="Arial"/>
              </a:rPr>
              <a:t>:</a:t>
            </a:r>
            <a:endParaRPr b="0" sz="2400" strike="noStrike">
              <a:latin typeface="Arial"/>
              <a:ea typeface="Arial"/>
              <a:cs typeface="Arial"/>
              <a:sym typeface="Arial"/>
            </a:endParaRPr>
          </a:p>
          <a:p>
            <a:pPr indent="-255420" lvl="0" marL="432000" marR="0" rtl="0" algn="l">
              <a:spcBef>
                <a:spcPts val="1417"/>
              </a:spcBef>
              <a:spcAft>
                <a:spcPts val="0"/>
              </a:spcAft>
              <a:buClr>
                <a:srgbClr val="000000"/>
              </a:buClr>
              <a:buSzPts val="1080"/>
              <a:buFont typeface="Noto Sans Symbols"/>
              <a:buNone/>
            </a:pPr>
            <a:r>
              <a:t/>
            </a:r>
            <a:endParaRPr b="0" sz="2400" strike="noStrike">
              <a:latin typeface="Arial"/>
              <a:ea typeface="Arial"/>
              <a:cs typeface="Arial"/>
              <a:sym typeface="Arial"/>
            </a:endParaRPr>
          </a:p>
        </p:txBody>
      </p:sp>
      <p:pic>
        <p:nvPicPr>
          <p:cNvPr id="323" name="Google Shape;323;p46"/>
          <p:cNvPicPr preferRelativeResize="0"/>
          <p:nvPr/>
        </p:nvPicPr>
        <p:blipFill rotWithShape="1">
          <a:blip r:embed="rId3">
            <a:alphaModFix/>
          </a:blip>
          <a:srcRect b="0" l="0" r="0" t="0"/>
          <a:stretch/>
        </p:blipFill>
        <p:spPr>
          <a:xfrm>
            <a:off x="2020320" y="3534120"/>
            <a:ext cx="6246000" cy="13136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29" name="Google Shape;329;p4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We can now express the utility function</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As in (atomic) congestion games, all agents have the same utility function</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depends only on how many agents choose each action rather than on these agents’ identities</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35" name="Google Shape;335;p4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The cost under an action distribution </a:t>
            </a:r>
            <a:r>
              <a:rPr b="1" i="1" lang="en-US" sz="3200" strike="noStrike">
                <a:latin typeface="Arial"/>
                <a:ea typeface="Arial"/>
                <a:cs typeface="Arial"/>
                <a:sym typeface="Arial"/>
              </a:rPr>
              <a:t>s</a:t>
            </a:r>
            <a:r>
              <a:rPr b="0" lang="en-US" sz="3200" strike="noStrike">
                <a:latin typeface="Arial"/>
                <a:ea typeface="Arial"/>
                <a:cs typeface="Arial"/>
                <a:sym typeface="Arial"/>
              </a:rPr>
              <a:t> to agents of type </a:t>
            </a:r>
            <a:r>
              <a:rPr b="1" i="1" lang="en-US" sz="3200" strike="noStrike">
                <a:latin typeface="Arial"/>
                <a:ea typeface="Arial"/>
                <a:cs typeface="Arial"/>
                <a:sym typeface="Arial"/>
              </a:rPr>
              <a:t>i</a:t>
            </a:r>
            <a:r>
              <a:rPr b="0" lang="en-US" sz="3200" strike="noStrike">
                <a:latin typeface="Arial"/>
                <a:ea typeface="Arial"/>
                <a:cs typeface="Arial"/>
                <a:sym typeface="Arial"/>
              </a:rPr>
              <a:t> who choose action </a:t>
            </a:r>
            <a:r>
              <a:rPr b="1" i="1" lang="en-US" sz="3200" strike="noStrike">
                <a:latin typeface="Arial"/>
                <a:ea typeface="Arial"/>
                <a:cs typeface="Arial"/>
                <a:sym typeface="Arial"/>
              </a:rPr>
              <a:t>a</a:t>
            </a:r>
            <a:r>
              <a:rPr b="1" baseline="-25000" i="1" lang="en-US" sz="3200" strike="noStrike">
                <a:latin typeface="Arial"/>
                <a:ea typeface="Arial"/>
                <a:cs typeface="Arial"/>
                <a:sym typeface="Arial"/>
              </a:rPr>
              <a:t>i </a:t>
            </a:r>
            <a:r>
              <a:rPr b="0" lang="en-US" sz="3200" strike="noStrike">
                <a:latin typeface="Arial"/>
                <a:ea typeface="Arial"/>
                <a:cs typeface="Arial"/>
                <a:sym typeface="Arial"/>
              </a:rPr>
              <a:t>is given by</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and so we have</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336" name="Google Shape;336;p48"/>
          <p:cNvPicPr preferRelativeResize="0"/>
          <p:nvPr/>
        </p:nvPicPr>
        <p:blipFill rotWithShape="1">
          <a:blip r:embed="rId3">
            <a:alphaModFix/>
          </a:blip>
          <a:srcRect b="0" l="0" r="0" t="0"/>
          <a:stretch/>
        </p:blipFill>
        <p:spPr>
          <a:xfrm>
            <a:off x="1800000" y="3060000"/>
            <a:ext cx="6018120" cy="1289520"/>
          </a:xfrm>
          <a:prstGeom prst="rect">
            <a:avLst/>
          </a:prstGeom>
          <a:noFill/>
          <a:ln>
            <a:noFill/>
          </a:ln>
        </p:spPr>
      </p:pic>
      <p:pic>
        <p:nvPicPr>
          <p:cNvPr id="337" name="Google Shape;337;p48"/>
          <p:cNvPicPr preferRelativeResize="0"/>
          <p:nvPr/>
        </p:nvPicPr>
        <p:blipFill rotWithShape="1">
          <a:blip r:embed="rId4">
            <a:alphaModFix/>
          </a:blip>
          <a:srcRect b="0" l="0" r="0" t="0"/>
          <a:stretch/>
        </p:blipFill>
        <p:spPr>
          <a:xfrm>
            <a:off x="1800000" y="5626800"/>
            <a:ext cx="4421880" cy="673200"/>
          </a:xfrm>
          <a:prstGeom prst="rect">
            <a:avLst/>
          </a:prstGeom>
          <a:noFill/>
          <a:ln>
            <a:noFill/>
          </a:ln>
        </p:spPr>
      </p:pic>
      <p:sp>
        <p:nvSpPr>
          <p:cNvPr id="338" name="Google Shape;338;p48"/>
          <p:cNvSpPr txBox="1"/>
          <p:nvPr/>
        </p:nvSpPr>
        <p:spPr>
          <a:xfrm>
            <a:off x="4824000" y="3564000"/>
            <a:ext cx="540000" cy="430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1" lang="en-US" sz="2400" strike="noStrike">
                <a:latin typeface="Times New Roman"/>
                <a:ea typeface="Times New Roman"/>
                <a:cs typeface="Times New Roman"/>
                <a:sym typeface="Times New Roman"/>
              </a:rPr>
              <a:t>i</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44" name="Google Shape;344;p4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Finally, we can define the </a:t>
            </a:r>
            <a:r>
              <a:rPr b="1" lang="en-US" sz="3200" u="sng" strike="noStrike">
                <a:solidFill>
                  <a:srgbClr val="FF0000"/>
                </a:solidFill>
                <a:latin typeface="Arial"/>
                <a:ea typeface="Arial"/>
                <a:cs typeface="Arial"/>
                <a:sym typeface="Arial"/>
              </a:rPr>
              <a:t>social cost</a:t>
            </a:r>
            <a:r>
              <a:rPr b="0" lang="en-US" sz="3200" strike="noStrike">
                <a:latin typeface="Arial"/>
                <a:ea typeface="Arial"/>
                <a:cs typeface="Arial"/>
                <a:sym typeface="Arial"/>
              </a:rPr>
              <a:t> of an action profile as the total cost born by all the agents</a:t>
            </a:r>
            <a:endParaRPr b="0" sz="3200" strike="noStrike">
              <a:latin typeface="Arial"/>
              <a:ea typeface="Arial"/>
              <a:cs typeface="Arial"/>
              <a:sym typeface="Arial"/>
            </a:endParaRPr>
          </a:p>
        </p:txBody>
      </p:sp>
      <p:pic>
        <p:nvPicPr>
          <p:cNvPr id="345" name="Google Shape;345;p49"/>
          <p:cNvPicPr preferRelativeResize="0"/>
          <p:nvPr/>
        </p:nvPicPr>
        <p:blipFill rotWithShape="1">
          <a:blip r:embed="rId3">
            <a:alphaModFix/>
          </a:blip>
          <a:srcRect b="0" l="0" r="0" t="0"/>
          <a:stretch/>
        </p:blipFill>
        <p:spPr>
          <a:xfrm>
            <a:off x="1756080" y="4140000"/>
            <a:ext cx="6343920" cy="13784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pic>
        <p:nvPicPr>
          <p:cNvPr id="351" name="Google Shape;351;p50"/>
          <p:cNvPicPr preferRelativeResize="0"/>
          <p:nvPr/>
        </p:nvPicPr>
        <p:blipFill rotWithShape="1">
          <a:blip r:embed="rId3">
            <a:alphaModFix/>
          </a:blip>
          <a:srcRect b="0" l="0" r="0" t="0"/>
          <a:stretch/>
        </p:blipFill>
        <p:spPr>
          <a:xfrm>
            <a:off x="520200" y="1980000"/>
            <a:ext cx="4519800" cy="1662480"/>
          </a:xfrm>
          <a:prstGeom prst="rect">
            <a:avLst/>
          </a:prstGeom>
          <a:noFill/>
          <a:ln>
            <a:noFill/>
          </a:ln>
        </p:spPr>
      </p:pic>
      <p:sp>
        <p:nvSpPr>
          <p:cNvPr id="352" name="Google Shape;352;p50"/>
          <p:cNvSpPr txBox="1"/>
          <p:nvPr/>
        </p:nvSpPr>
        <p:spPr>
          <a:xfrm>
            <a:off x="252000" y="4356000"/>
            <a:ext cx="3960000" cy="3024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200" strike="noStrike">
                <a:latin typeface="Arial"/>
                <a:ea typeface="Arial"/>
                <a:cs typeface="Arial"/>
                <a:sym typeface="Arial"/>
              </a:rPr>
              <a:t>N = {1}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μ = {μ</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a:t>
            </a:r>
            <a:r>
              <a:rPr b="0" lang="en-US" sz="2200" strike="noStrike">
                <a:latin typeface="Arial"/>
                <a:ea typeface="Arial"/>
                <a:cs typeface="Arial"/>
                <a:sym typeface="Arial"/>
              </a:rPr>
              <a:t>and</a:t>
            </a:r>
            <a:r>
              <a:rPr b="1" i="1" lang="en-US" sz="2200" strike="noStrike">
                <a:latin typeface="Arial"/>
                <a:ea typeface="Arial"/>
                <a:cs typeface="Arial"/>
                <a:sym typeface="Arial"/>
              </a:rPr>
              <a:t> μ</a:t>
            </a:r>
            <a:r>
              <a:rPr b="1" baseline="-25000" i="1" lang="en-US" sz="2200" strike="noStrike">
                <a:latin typeface="Arial"/>
                <a:ea typeface="Arial"/>
                <a:cs typeface="Arial"/>
                <a:sym typeface="Arial"/>
              </a:rPr>
              <a:t>1 </a:t>
            </a:r>
            <a:r>
              <a:rPr b="1" i="1" lang="en-US" sz="2200" strike="noStrike">
                <a:latin typeface="Arial"/>
                <a:ea typeface="Arial"/>
                <a:cs typeface="Arial"/>
                <a:sym typeface="Arial"/>
              </a:rPr>
              <a:t>= 1 </a:t>
            </a:r>
            <a:endParaRPr b="0" sz="2200" strike="noStrike">
              <a:latin typeface="Arial"/>
              <a:ea typeface="Arial"/>
              <a:cs typeface="Arial"/>
              <a:sym typeface="Arial"/>
            </a:endParaRPr>
          </a:p>
          <a:p>
            <a:pPr indent="0" lvl="0" marL="0" marR="0" rtl="0" algn="l">
              <a:spcBef>
                <a:spcPts val="0"/>
              </a:spcBef>
              <a:spcAft>
                <a:spcPts val="0"/>
              </a:spcAft>
              <a:buNone/>
            </a:pPr>
            <a:r>
              <a:rPr b="0" lang="en-US" sz="2200" strike="noStrike">
                <a:latin typeface="Arial"/>
                <a:ea typeface="Arial"/>
                <a:cs typeface="Arial"/>
                <a:sym typeface="Arial"/>
              </a:rPr>
              <a:t>Interval:</a:t>
            </a:r>
            <a:r>
              <a:rPr b="1" i="1" lang="en-US" sz="2200" strike="noStrike">
                <a:latin typeface="Arial"/>
                <a:ea typeface="Arial"/>
                <a:cs typeface="Arial"/>
                <a:sym typeface="Arial"/>
              </a:rPr>
              <a:t> [0 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R = {e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 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 {a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 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 r)=1∀ a∈A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r∈ R ∩ a </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 r)=0 otherwise</a:t>
            </a:r>
            <a:endParaRPr b="0" sz="2200" strike="noStrike">
              <a:latin typeface="Arial"/>
              <a:ea typeface="Arial"/>
              <a:cs typeface="Arial"/>
              <a:sym typeface="Arial"/>
            </a:endParaRPr>
          </a:p>
        </p:txBody>
      </p:sp>
      <p:sp>
        <p:nvSpPr>
          <p:cNvPr id="353" name="Google Shape;353;p50"/>
          <p:cNvSpPr txBox="1"/>
          <p:nvPr/>
        </p:nvSpPr>
        <p:spPr>
          <a:xfrm>
            <a:off x="4320000" y="4464360"/>
            <a:ext cx="5400000" cy="2948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200" strike="noStrike">
                <a:latin typeface="Arial"/>
                <a:ea typeface="Arial"/>
                <a:cs typeface="Arial"/>
                <a:sym typeface="Arial"/>
              </a:rPr>
              <a:t>for</a:t>
            </a:r>
            <a:r>
              <a:rPr b="1" i="1" lang="en-US" sz="2200" strike="noStrike">
                <a:latin typeface="Arial"/>
                <a:ea typeface="Arial"/>
                <a:cs typeface="Arial"/>
                <a:sym typeface="Arial"/>
              </a:rPr>
              <a:t> s(a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s(a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 = </a:t>
            </a:r>
            <a:r>
              <a:rPr b="1" i="1" lang="en-US" sz="2200" strike="noStrike">
                <a:solidFill>
                  <a:srgbClr val="009900"/>
                </a:solidFill>
                <a:latin typeface="Arial"/>
                <a:ea typeface="Arial"/>
                <a:cs typeface="Arial"/>
                <a:sym typeface="Arial"/>
              </a:rPr>
              <a:t>1</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s</a:t>
            </a:r>
            <a:r>
              <a:rPr b="1" baseline="-25000" i="1" lang="en-US" sz="2200" strike="noStrike">
                <a:latin typeface="Arial"/>
                <a:ea typeface="Arial"/>
                <a:cs typeface="Arial"/>
                <a:sym typeface="Arial"/>
              </a:rPr>
              <a:t>top </a:t>
            </a:r>
            <a:r>
              <a:rPr b="1" i="1" lang="en-US" sz="2200" strike="noStrike">
                <a:latin typeface="Arial"/>
                <a:ea typeface="Arial"/>
                <a:cs typeface="Arial"/>
                <a:sym typeface="Arial"/>
              </a:rPr>
              <a:t>=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a:t>
            </a:r>
            <a:r>
              <a:rPr b="1" i="1" lang="en-US" sz="2200" strike="noStrike">
                <a:solidFill>
                  <a:srgbClr val="009900"/>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      = 1*</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+ 0*</a:t>
            </a:r>
            <a:r>
              <a:rPr b="1" i="1" lang="en-US" sz="2200" strike="noStrike">
                <a:solidFill>
                  <a:srgbClr val="009900"/>
                </a:solidFill>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FF6600"/>
                </a:solidFill>
                <a:latin typeface="Arial"/>
                <a:ea typeface="Arial"/>
                <a:cs typeface="Arial"/>
                <a:sym typeface="Arial"/>
              </a:rPr>
              <a:t>0</a:t>
            </a:r>
            <a:r>
              <a:rPr b="1" i="1" lang="en-US" sz="2200" strike="noStrike">
                <a:latin typeface="Arial"/>
                <a:ea typeface="Arial"/>
                <a:cs typeface="Arial"/>
                <a:sym typeface="Arial"/>
              </a:rPr>
              <a:t>  </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s</a:t>
            </a:r>
            <a:r>
              <a:rPr b="1" baseline="-25000" i="1" lang="en-US" sz="2200" strike="noStrike">
                <a:latin typeface="Arial"/>
                <a:ea typeface="Arial"/>
                <a:cs typeface="Arial"/>
                <a:sym typeface="Arial"/>
              </a:rPr>
              <a:t>bottom </a:t>
            </a:r>
            <a:r>
              <a:rPr b="1" i="1" lang="en-US" sz="2200" strike="noStrike">
                <a:latin typeface="Arial"/>
                <a:ea typeface="Arial"/>
                <a:cs typeface="Arial"/>
                <a:sym typeface="Arial"/>
              </a:rPr>
              <a:t>=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r>
              <a:rPr b="1" i="1" lang="en-US" sz="2200" strike="noStrike">
                <a:solidFill>
                  <a:srgbClr val="009900"/>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          = 0*</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+ 1*</a:t>
            </a:r>
            <a:r>
              <a:rPr b="1" i="1" lang="en-US" sz="2200" strike="noStrike">
                <a:solidFill>
                  <a:srgbClr val="009900"/>
                </a:solidFill>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9900FF"/>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c</a:t>
            </a:r>
            <a:r>
              <a:rPr b="1" baseline="-25000" i="1" lang="en-US" sz="2200" strike="noStrike">
                <a:latin typeface="Arial"/>
                <a:ea typeface="Arial"/>
                <a:cs typeface="Arial"/>
                <a:sym typeface="Arial"/>
              </a:rPr>
              <a:t>a1</a:t>
            </a:r>
            <a:r>
              <a:rPr b="1" i="1" lang="en-US" sz="2200" strike="noStrike">
                <a:latin typeface="Arial"/>
                <a:ea typeface="Arial"/>
                <a:cs typeface="Arial"/>
                <a:sym typeface="Arial"/>
              </a:rPr>
              <a:t>(s)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)*c</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a:t>
            </a:r>
            <a:r>
              <a:rPr b="1" i="1" lang="en-US" sz="2200" strike="noStrike">
                <a:solidFill>
                  <a:srgbClr val="FF6600"/>
                </a:solidFill>
                <a:latin typeface="Arial"/>
                <a:ea typeface="Arial"/>
                <a:cs typeface="Arial"/>
                <a:sym typeface="Arial"/>
              </a:rPr>
              <a:t>0</a:t>
            </a:r>
            <a:r>
              <a:rPr b="1" i="1" lang="en-US" sz="2200" strike="noStrike">
                <a:latin typeface="Arial"/>
                <a:ea typeface="Arial"/>
                <a:cs typeface="Arial"/>
                <a:sym typeface="Arial"/>
              </a:rPr>
              <a:t>) = 1*1 = </a:t>
            </a:r>
            <a:r>
              <a:rPr b="1" i="1" lang="en-US" sz="2200" strike="noStrike">
                <a:solidFill>
                  <a:srgbClr val="666666"/>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c</a:t>
            </a:r>
            <a:r>
              <a:rPr b="1" baseline="-25000" i="1" lang="en-US" sz="2200" strike="noStrike">
                <a:latin typeface="Arial"/>
                <a:ea typeface="Arial"/>
                <a:cs typeface="Arial"/>
                <a:sym typeface="Arial"/>
              </a:rPr>
              <a:t>a2</a:t>
            </a:r>
            <a:r>
              <a:rPr b="1" i="1" lang="en-US" sz="2200" strike="noStrike">
                <a:latin typeface="Arial"/>
                <a:ea typeface="Arial"/>
                <a:cs typeface="Arial"/>
                <a:sym typeface="Arial"/>
              </a:rPr>
              <a:t>(s)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)*c</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r>
              <a:rPr b="1" i="1" lang="en-US" sz="2200" strike="noStrike">
                <a:solidFill>
                  <a:srgbClr val="9900FF"/>
                </a:solidFill>
                <a:latin typeface="Arial"/>
                <a:ea typeface="Arial"/>
                <a:cs typeface="Arial"/>
                <a:sym typeface="Arial"/>
              </a:rPr>
              <a:t>1</a:t>
            </a:r>
            <a:r>
              <a:rPr b="1" i="1" lang="en-US" sz="2200" strike="noStrike">
                <a:latin typeface="Arial"/>
                <a:ea typeface="Arial"/>
                <a:cs typeface="Arial"/>
                <a:sym typeface="Arial"/>
              </a:rPr>
              <a:t>) = 1*1 = </a:t>
            </a:r>
            <a:r>
              <a:rPr b="1" i="1" lang="en-US" sz="2200" strike="noStrike">
                <a:solidFill>
                  <a:srgbClr val="801900"/>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C(s) = </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a:t>
            </a:r>
            <a:r>
              <a:rPr b="1" i="1" lang="en-US" sz="2200" strike="noStrike">
                <a:solidFill>
                  <a:srgbClr val="666666"/>
                </a:solidFill>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009900"/>
                </a:solidFill>
                <a:latin typeface="Arial"/>
                <a:ea typeface="Arial"/>
                <a:cs typeface="Arial"/>
                <a:sym typeface="Arial"/>
              </a:rPr>
              <a:t>1</a:t>
            </a:r>
            <a:r>
              <a:rPr b="1" i="1" lang="en-US" sz="2200" strike="noStrike">
                <a:latin typeface="Arial"/>
                <a:ea typeface="Arial"/>
                <a:cs typeface="Arial"/>
                <a:sym typeface="Arial"/>
              </a:rPr>
              <a:t>*</a:t>
            </a:r>
            <a:r>
              <a:rPr b="1" i="1" lang="en-US" sz="2200" strike="noStrike">
                <a:solidFill>
                  <a:srgbClr val="801900"/>
                </a:solidFill>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FF0000"/>
                </a:solidFill>
                <a:latin typeface="Arial"/>
                <a:ea typeface="Arial"/>
                <a:cs typeface="Arial"/>
                <a:sym typeface="Arial"/>
              </a:rPr>
              <a:t>1</a:t>
            </a:r>
            <a:endParaRPr b="0" sz="2200" strike="noStrike">
              <a:latin typeface="Arial"/>
              <a:ea typeface="Arial"/>
              <a:cs typeface="Arial"/>
              <a:sym typeface="Arial"/>
            </a:endParaRPr>
          </a:p>
        </p:txBody>
      </p:sp>
      <p:pic>
        <p:nvPicPr>
          <p:cNvPr id="354" name="Google Shape;354;p50"/>
          <p:cNvPicPr preferRelativeResize="0"/>
          <p:nvPr/>
        </p:nvPicPr>
        <p:blipFill rotWithShape="1">
          <a:blip r:embed="rId4">
            <a:alphaModFix/>
          </a:blip>
          <a:srcRect b="0" l="0" r="0" t="0"/>
          <a:stretch/>
        </p:blipFill>
        <p:spPr>
          <a:xfrm>
            <a:off x="6301080" y="1620000"/>
            <a:ext cx="3423240" cy="720000"/>
          </a:xfrm>
          <a:prstGeom prst="rect">
            <a:avLst/>
          </a:prstGeom>
          <a:noFill/>
          <a:ln>
            <a:noFill/>
          </a:ln>
        </p:spPr>
      </p:pic>
      <p:pic>
        <p:nvPicPr>
          <p:cNvPr id="355" name="Google Shape;355;p50"/>
          <p:cNvPicPr preferRelativeResize="0"/>
          <p:nvPr/>
        </p:nvPicPr>
        <p:blipFill rotWithShape="1">
          <a:blip r:embed="rId5">
            <a:alphaModFix/>
          </a:blip>
          <a:srcRect b="0" l="0" r="0" t="0"/>
          <a:stretch/>
        </p:blipFill>
        <p:spPr>
          <a:xfrm>
            <a:off x="6408000" y="3600000"/>
            <a:ext cx="3312000" cy="719640"/>
          </a:xfrm>
          <a:prstGeom prst="rect">
            <a:avLst/>
          </a:prstGeom>
          <a:noFill/>
          <a:ln>
            <a:noFill/>
          </a:ln>
        </p:spPr>
      </p:pic>
      <p:sp>
        <p:nvSpPr>
          <p:cNvPr id="356" name="Google Shape;356;p50"/>
          <p:cNvSpPr/>
          <p:nvPr/>
        </p:nvSpPr>
        <p:spPr>
          <a:xfrm>
            <a:off x="3600000" y="1800000"/>
            <a:ext cx="2520360" cy="180360"/>
          </a:xfrm>
          <a:custGeom>
            <a:rect b="b" l="l" r="r" t="t"/>
            <a:pathLst>
              <a:path extrusionOk="0" h="501" w="7001">
                <a:moveTo>
                  <a:pt x="7000" y="0"/>
                </a:moveTo>
                <a:lnTo>
                  <a:pt x="0" y="500"/>
                </a:lnTo>
              </a:path>
            </a:pathLst>
          </a:custGeom>
          <a:noFill/>
          <a:ln cap="flat" cmpd="sng" w="9525">
            <a:solidFill>
              <a:srgbClr val="000000"/>
            </a:solidFill>
            <a:prstDash val="solid"/>
            <a:round/>
            <a:headEnd len="sm" w="sm" type="none"/>
            <a:tailEnd len="med" w="med" type="triangle"/>
          </a:ln>
        </p:spPr>
      </p:sp>
      <p:sp>
        <p:nvSpPr>
          <p:cNvPr id="357" name="Google Shape;357;p50"/>
          <p:cNvSpPr txBox="1"/>
          <p:nvPr/>
        </p:nvSpPr>
        <p:spPr>
          <a:xfrm>
            <a:off x="3060000" y="1453320"/>
            <a:ext cx="2520000" cy="346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input for cost functions</a:t>
            </a:r>
            <a:endParaRPr b="0" sz="1800" strike="noStrike">
              <a:latin typeface="Arial"/>
              <a:ea typeface="Arial"/>
              <a:cs typeface="Arial"/>
              <a:sym typeface="Arial"/>
            </a:endParaRPr>
          </a:p>
        </p:txBody>
      </p:sp>
      <p:pic>
        <p:nvPicPr>
          <p:cNvPr id="358" name="Google Shape;358;p50"/>
          <p:cNvPicPr preferRelativeResize="0"/>
          <p:nvPr/>
        </p:nvPicPr>
        <p:blipFill rotWithShape="1">
          <a:blip r:embed="rId6">
            <a:alphaModFix/>
          </a:blip>
          <a:srcRect b="0" l="0" r="0" t="0"/>
          <a:stretch/>
        </p:blipFill>
        <p:spPr>
          <a:xfrm>
            <a:off x="6300000" y="2490480"/>
            <a:ext cx="3498480" cy="749520"/>
          </a:xfrm>
          <a:prstGeom prst="rect">
            <a:avLst/>
          </a:prstGeom>
          <a:noFill/>
          <a:ln>
            <a:noFill/>
          </a:ln>
        </p:spPr>
      </p:pic>
      <p:sp>
        <p:nvSpPr>
          <p:cNvPr id="359" name="Google Shape;359;p50"/>
          <p:cNvSpPr txBox="1"/>
          <p:nvPr/>
        </p:nvSpPr>
        <p:spPr>
          <a:xfrm>
            <a:off x="8057880" y="2747520"/>
            <a:ext cx="313920" cy="306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1" lang="en-US" sz="1500" strike="noStrike">
                <a:latin typeface="Times New Roman"/>
                <a:ea typeface="Times New Roman"/>
                <a:cs typeface="Times New Roman"/>
                <a:sym typeface="Times New Roman"/>
              </a:rPr>
              <a:t>i</a:t>
            </a:r>
            <a:endParaRPr b="0" sz="15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65" name="Google Shape;365;p5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Even with an uncountably infinite number of agents, we can still define a Nash equilibrium in the usual way</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71" name="Google Shape;371;p5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Definition</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An action distribution </a:t>
            </a:r>
            <a:r>
              <a:rPr b="1" i="1" lang="en-US" sz="2800" u="none" cap="none" strike="noStrike">
                <a:latin typeface="Arial"/>
                <a:ea typeface="Arial"/>
                <a:cs typeface="Arial"/>
                <a:sym typeface="Arial"/>
              </a:rPr>
              <a:t>s</a:t>
            </a:r>
            <a:r>
              <a:rPr b="0" i="0" lang="en-US" sz="2800" u="none" cap="none" strike="noStrike">
                <a:latin typeface="Arial"/>
                <a:ea typeface="Arial"/>
                <a:cs typeface="Arial"/>
                <a:sym typeface="Arial"/>
              </a:rPr>
              <a:t> arises in a </a:t>
            </a:r>
            <a:r>
              <a:rPr b="0" i="0" lang="en-US" sz="2800" u="sng" cap="none" strike="noStrike">
                <a:solidFill>
                  <a:srgbClr val="FF0000"/>
                </a:solidFill>
                <a:latin typeface="Arial"/>
                <a:ea typeface="Arial"/>
                <a:cs typeface="Arial"/>
                <a:sym typeface="Arial"/>
              </a:rPr>
              <a:t>pure-strategy equilibrium</a:t>
            </a:r>
            <a:r>
              <a:rPr b="0" i="0" lang="en-US" sz="2800" u="none" cap="none" strike="noStrike">
                <a:latin typeface="Arial"/>
                <a:ea typeface="Arial"/>
                <a:cs typeface="Arial"/>
                <a:sym typeface="Arial"/>
              </a:rPr>
              <a:t> of a nonatomic congestion game if for each player type </a:t>
            </a:r>
            <a:r>
              <a:rPr b="1" i="1" lang="en-US" sz="2800" u="none" cap="none" strike="noStrike">
                <a:latin typeface="Arial"/>
                <a:ea typeface="Arial"/>
                <a:cs typeface="Arial"/>
                <a:sym typeface="Arial"/>
              </a:rPr>
              <a:t>i ∈ N</a:t>
            </a:r>
            <a:r>
              <a:rPr b="0" i="0" lang="en-US" sz="2800" u="none" cap="none" strike="noStrike">
                <a:latin typeface="Arial"/>
                <a:ea typeface="Arial"/>
                <a:cs typeface="Arial"/>
                <a:sym typeface="Arial"/>
              </a:rPr>
              <a:t> and each pair of actions </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1</a:t>
            </a:r>
            <a:r>
              <a:rPr b="1" i="1" lang="en-US" sz="2800" u="none" cap="none" strike="noStrike">
                <a:latin typeface="Arial"/>
                <a:ea typeface="Arial"/>
                <a:cs typeface="Arial"/>
                <a:sym typeface="Arial"/>
              </a:rPr>
              <a:t>, a</a:t>
            </a:r>
            <a:r>
              <a:rPr b="1" baseline="-25000" i="1" lang="en-US" sz="2800" u="none" cap="none" strike="noStrike">
                <a:latin typeface="Arial"/>
                <a:ea typeface="Arial"/>
                <a:cs typeface="Arial"/>
                <a:sym typeface="Arial"/>
              </a:rPr>
              <a:t>2</a:t>
            </a:r>
            <a:r>
              <a:rPr b="1" i="1" lang="en-US" sz="2800" u="none" cap="none" strike="noStrike">
                <a:latin typeface="Arial"/>
                <a:ea typeface="Arial"/>
                <a:cs typeface="Arial"/>
                <a:sym typeface="Arial"/>
              </a:rPr>
              <a:t> ∈ A</a:t>
            </a:r>
            <a:r>
              <a:rPr b="1" baseline="-25000" i="1" lang="en-US" sz="2800" u="none" cap="none" strike="noStrike">
                <a:latin typeface="Arial"/>
                <a:ea typeface="Arial"/>
                <a:cs typeface="Arial"/>
                <a:sym typeface="Arial"/>
              </a:rPr>
              <a:t>i </a:t>
            </a:r>
            <a:r>
              <a:rPr b="0" i="0" lang="en-US" sz="2800" u="none" cap="none" strike="noStrike">
                <a:latin typeface="Arial"/>
                <a:ea typeface="Arial"/>
                <a:cs typeface="Arial"/>
                <a:sym typeface="Arial"/>
              </a:rPr>
              <a:t>with </a:t>
            </a:r>
            <a:r>
              <a:rPr b="1" i="1" lang="en-US" sz="2800" u="none" cap="none" strike="noStrike">
                <a:latin typeface="Arial"/>
                <a:ea typeface="Arial"/>
                <a:cs typeface="Arial"/>
                <a:sym typeface="Arial"/>
              </a:rPr>
              <a:t>s(a</a:t>
            </a:r>
            <a:r>
              <a:rPr b="1" baseline="-25000" i="1" lang="en-US" sz="2800" u="none" cap="none" strike="noStrike">
                <a:latin typeface="Arial"/>
                <a:ea typeface="Arial"/>
                <a:cs typeface="Arial"/>
                <a:sym typeface="Arial"/>
              </a:rPr>
              <a:t>1</a:t>
            </a:r>
            <a:r>
              <a:rPr b="1" i="1" lang="en-US" sz="2800" u="none" cap="none" strike="noStrike">
                <a:latin typeface="Arial"/>
                <a:ea typeface="Arial"/>
                <a:cs typeface="Arial"/>
                <a:sym typeface="Arial"/>
              </a:rPr>
              <a:t>) &gt; 0</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1</a:t>
            </a:r>
            <a:r>
              <a:rPr b="1" i="1" lang="en-US" sz="2800" u="none" cap="none" strike="noStrike">
                <a:latin typeface="Arial"/>
                <a:ea typeface="Arial"/>
                <a:cs typeface="Arial"/>
                <a:sym typeface="Arial"/>
              </a:rPr>
              <a:t>, s) ≥ u</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2</a:t>
            </a:r>
            <a:r>
              <a:rPr b="1" i="1" lang="en-US" sz="2800" u="none" cap="none" strike="noStrike">
                <a:latin typeface="Arial"/>
                <a:ea typeface="Arial"/>
                <a:cs typeface="Arial"/>
                <a:sym typeface="Arial"/>
              </a:rPr>
              <a:t>, s)</a:t>
            </a:r>
            <a:r>
              <a:rPr b="0" i="0" lang="en-US" sz="2800" u="none" cap="none" strike="noStrike">
                <a:latin typeface="Arial"/>
                <a:ea typeface="Arial"/>
                <a:cs typeface="Arial"/>
                <a:sym typeface="Arial"/>
              </a:rPr>
              <a:t> (and hence </a:t>
            </a:r>
            <a:r>
              <a:rPr b="1" i="1" lang="en-US" sz="2800" u="none" cap="none" strike="noStrike">
                <a:latin typeface="Arial"/>
                <a:ea typeface="Arial"/>
                <a:cs typeface="Arial"/>
                <a:sym typeface="Arial"/>
              </a:rPr>
              <a:t>c</a:t>
            </a:r>
            <a:r>
              <a:rPr b="1" baseline="-25000" i="1" lang="en-US" sz="2800" u="none" cap="none" strike="noStrike">
                <a:latin typeface="Arial"/>
                <a:ea typeface="Arial"/>
                <a:cs typeface="Arial"/>
                <a:sym typeface="Arial"/>
              </a:rPr>
              <a:t>a1</a:t>
            </a:r>
            <a:r>
              <a:rPr b="1" i="1" lang="en-US" sz="2800" u="none" cap="none" strike="noStrike">
                <a:latin typeface="Arial"/>
                <a:ea typeface="Arial"/>
                <a:cs typeface="Arial"/>
                <a:sym typeface="Arial"/>
              </a:rPr>
              <a:t>(s) ≤ c</a:t>
            </a:r>
            <a:r>
              <a:rPr b="1" baseline="-25000" i="1" lang="en-US" sz="2800" u="none" cap="none" strike="noStrike">
                <a:latin typeface="Arial"/>
                <a:ea typeface="Arial"/>
                <a:cs typeface="Arial"/>
                <a:sym typeface="Arial"/>
              </a:rPr>
              <a:t>a2</a:t>
            </a:r>
            <a:r>
              <a:rPr b="1" i="1" lang="en-US" sz="2800" u="none" cap="none" strike="noStrike">
                <a:latin typeface="Arial"/>
                <a:ea typeface="Arial"/>
                <a:cs typeface="Arial"/>
                <a:sym typeface="Arial"/>
              </a:rPr>
              <a:t>(s)</a:t>
            </a:r>
            <a:r>
              <a:rPr b="0" i="0"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CC"/>
                </a:solidFill>
                <a:latin typeface="Arial"/>
                <a:ea typeface="Arial"/>
                <a:cs typeface="Arial"/>
                <a:sym typeface="Arial"/>
              </a:rPr>
              <a:t>Congestion games</a:t>
            </a:r>
            <a:endParaRPr b="0" i="0" sz="4400" u="none" cap="none" strike="noStrike">
              <a:solidFill>
                <a:srgbClr val="0000CC"/>
              </a:solidFill>
              <a:latin typeface="Arial"/>
              <a:ea typeface="Arial"/>
              <a:cs typeface="Arial"/>
              <a:sym typeface="Arial"/>
            </a:endParaRPr>
          </a:p>
        </p:txBody>
      </p:sp>
      <p:sp>
        <p:nvSpPr>
          <p:cNvPr id="87" name="Google Shape;87;p1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In a congestion game each player chooses some </a:t>
            </a:r>
            <a:r>
              <a:rPr b="0" i="0" lang="en-US" sz="3200" u="sng" cap="none" strike="noStrike">
                <a:solidFill>
                  <a:srgbClr val="FF0000"/>
                </a:solidFill>
                <a:latin typeface="Arial"/>
                <a:ea typeface="Arial"/>
                <a:cs typeface="Arial"/>
                <a:sym typeface="Arial"/>
              </a:rPr>
              <a:t>subset from a set of resources</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The cost of each resource depends on the </a:t>
            </a:r>
            <a:r>
              <a:rPr b="0" i="0" lang="en-US" sz="3200" u="sng" cap="none" strike="noStrike">
                <a:solidFill>
                  <a:srgbClr val="FF0000"/>
                </a:solidFill>
                <a:latin typeface="Arial"/>
                <a:ea typeface="Arial"/>
                <a:cs typeface="Arial"/>
                <a:sym typeface="Arial"/>
              </a:rPr>
              <a:t>number of other agents</a:t>
            </a:r>
            <a:r>
              <a:rPr b="0" i="0" lang="en-US" sz="3200" u="none" cap="none" strike="noStrike">
                <a:latin typeface="Arial"/>
                <a:ea typeface="Arial"/>
                <a:cs typeface="Arial"/>
                <a:sym typeface="Arial"/>
              </a:rPr>
              <a:t> who select it</a:t>
            </a:r>
            <a:endParaRPr b="0" i="0" sz="3200" u="none" cap="none" strike="noStrike">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5" name="Shape 375"/>
        <p:cNvGrpSpPr/>
        <p:nvPr/>
      </p:nvGrpSpPr>
      <p:grpSpPr>
        <a:xfrm>
          <a:off x="0" y="0"/>
          <a:ext cx="0" cy="0"/>
          <a:chOff x="0" y="0"/>
          <a:chExt cx="0" cy="0"/>
        </a:xfrm>
      </p:grpSpPr>
      <p:sp>
        <p:nvSpPr>
          <p:cNvPr id="376" name="Google Shape;376;p5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77" name="Google Shape;377;p53"/>
          <p:cNvSpPr txBox="1"/>
          <p:nvPr/>
        </p:nvSpPr>
        <p:spPr>
          <a:xfrm>
            <a:off x="504000" y="1769040"/>
            <a:ext cx="9071640" cy="6132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Here we will only be concerned with pure-strategy equilibria</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Not restrictive, since any mixed-strategy equilibrium corresponds to an “equivalent” pure-strategy equilibrium where the number of agents playing a given action is the expected number under the original equilibrium</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en-US" sz="3200" strike="noStrike">
                <a:latin typeface="Arial"/>
                <a:ea typeface="Arial"/>
                <a:cs typeface="Arial"/>
                <a:sym typeface="Arial"/>
              </a:rPr>
              <a:t>We say only that an action distribution arises in an equilibrium because an action distribution does not identify the action taken by every individual agent, and hence cannot constitute an equilibrium</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sp>
        <p:nvSpPr>
          <p:cNvPr id="383" name="Google Shape;383;p5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latin typeface="Arial"/>
                <a:ea typeface="Arial"/>
                <a:cs typeface="Arial"/>
                <a:sym typeface="Arial"/>
              </a:rPr>
              <a:t>Theorem 6.4.9</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Every nonatomic congestion game has a pure-strategy Nash equilibrium.</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1" lang="en-US" sz="3200" strike="noStrike">
                <a:latin typeface="Arial"/>
                <a:ea typeface="Arial"/>
                <a:cs typeface="Arial"/>
                <a:sym typeface="Arial"/>
              </a:rPr>
              <a:t>Theorem 6.4.10</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All equilibria of a nonatomic congestion game have equal social cost</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Selfish Routing</a:t>
            </a:r>
            <a:endParaRPr b="0" sz="4400" strike="noStrike">
              <a:solidFill>
                <a:srgbClr val="0000CC"/>
              </a:solidFill>
              <a:latin typeface="Arial"/>
              <a:ea typeface="Arial"/>
              <a:cs typeface="Arial"/>
              <a:sym typeface="Arial"/>
            </a:endParaRPr>
          </a:p>
        </p:txBody>
      </p:sp>
      <p:sp>
        <p:nvSpPr>
          <p:cNvPr id="389" name="Google Shape;389;p5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Selfish routing is a model of how self-interested agents would route traffic through a congested network</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This model was studied as early as 1920—long before game theory developed as a field</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Today, we can understand these problems as nonatomic congestion games</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Selfish Routing</a:t>
            </a:r>
            <a:endParaRPr b="0" sz="4400" strike="noStrike">
              <a:solidFill>
                <a:srgbClr val="0000CC"/>
              </a:solidFill>
              <a:latin typeface="Arial"/>
              <a:ea typeface="Arial"/>
              <a:cs typeface="Arial"/>
              <a:sym typeface="Arial"/>
            </a:endParaRPr>
          </a:p>
        </p:txBody>
      </p:sp>
      <p:sp>
        <p:nvSpPr>
          <p:cNvPr id="395" name="Google Shape;395;p56"/>
          <p:cNvSpPr txBox="1"/>
          <p:nvPr/>
        </p:nvSpPr>
        <p:spPr>
          <a:xfrm>
            <a:off x="504000" y="1769040"/>
            <a:ext cx="9071640" cy="56473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Let </a:t>
            </a:r>
            <a:r>
              <a:rPr b="1" i="1" lang="en-US" sz="2800" strike="noStrike">
                <a:latin typeface="Arial"/>
                <a:ea typeface="Arial"/>
                <a:cs typeface="Arial"/>
                <a:sym typeface="Arial"/>
              </a:rPr>
              <a:t>G = (V,E)</a:t>
            </a:r>
            <a:r>
              <a:rPr b="0" lang="en-US" sz="2800" strike="noStrike">
                <a:latin typeface="Arial"/>
                <a:ea typeface="Arial"/>
                <a:cs typeface="Arial"/>
                <a:sym typeface="Arial"/>
              </a:rPr>
              <a:t> be a directed graph having </a:t>
            </a:r>
            <a:r>
              <a:rPr b="1" i="1" lang="en-US" sz="2800" strike="noStrike">
                <a:latin typeface="Arial"/>
                <a:ea typeface="Arial"/>
                <a:cs typeface="Arial"/>
                <a:sym typeface="Arial"/>
              </a:rPr>
              <a:t>n</a:t>
            </a:r>
            <a:r>
              <a:rPr b="0" lang="en-US" sz="2800" strike="noStrike">
                <a:latin typeface="Arial"/>
                <a:ea typeface="Arial"/>
                <a:cs typeface="Arial"/>
                <a:sym typeface="Arial"/>
              </a:rPr>
              <a:t> source–sink pairs </a:t>
            </a:r>
            <a:r>
              <a:rPr b="1" i="1" lang="en-US" sz="2800" strike="noStrike">
                <a:latin typeface="Arial"/>
                <a:ea typeface="Arial"/>
                <a:cs typeface="Arial"/>
                <a:sym typeface="Arial"/>
              </a:rPr>
              <a:t>(s</a:t>
            </a:r>
            <a:r>
              <a:rPr b="1" baseline="-25000" i="1" lang="en-US" sz="2800" strike="noStrike">
                <a:latin typeface="Arial"/>
                <a:ea typeface="Arial"/>
                <a:cs typeface="Arial"/>
                <a:sym typeface="Arial"/>
              </a:rPr>
              <a:t>1</a:t>
            </a:r>
            <a:r>
              <a:rPr b="1" i="1" lang="en-US" sz="2800" strike="noStrike">
                <a:latin typeface="Arial"/>
                <a:ea typeface="Arial"/>
                <a:cs typeface="Arial"/>
                <a:sym typeface="Arial"/>
              </a:rPr>
              <a:t>, t</a:t>
            </a:r>
            <a:r>
              <a:rPr b="1" baseline="-25000" i="1" lang="en-US" sz="2800" strike="noStrike">
                <a:latin typeface="Arial"/>
                <a:ea typeface="Arial"/>
                <a:cs typeface="Arial"/>
                <a:sym typeface="Arial"/>
              </a:rPr>
              <a:t>1</a:t>
            </a:r>
            <a:r>
              <a:rPr b="1" i="1" lang="en-US" sz="2800" strike="noStrike">
                <a:latin typeface="Arial"/>
                <a:ea typeface="Arial"/>
                <a:cs typeface="Arial"/>
                <a:sym typeface="Arial"/>
              </a:rPr>
              <a:t>), . . . , (s</a:t>
            </a:r>
            <a:r>
              <a:rPr b="1" baseline="-25000" i="1" lang="en-US" sz="2800" strike="noStrike">
                <a:latin typeface="Arial"/>
                <a:ea typeface="Arial"/>
                <a:cs typeface="Arial"/>
                <a:sym typeface="Arial"/>
              </a:rPr>
              <a:t>n</a:t>
            </a:r>
            <a:r>
              <a:rPr b="1" i="1" lang="en-US" sz="2800" strike="noStrike">
                <a:latin typeface="Arial"/>
                <a:ea typeface="Arial"/>
                <a:cs typeface="Arial"/>
                <a:sym typeface="Arial"/>
              </a:rPr>
              <a:t>, t</a:t>
            </a:r>
            <a:r>
              <a:rPr b="1" baseline="-25000" i="1" lang="en-US" sz="2800" strike="noStrike">
                <a:latin typeface="Arial"/>
                <a:ea typeface="Arial"/>
                <a:cs typeface="Arial"/>
                <a:sym typeface="Arial"/>
              </a:rPr>
              <a:t>n</a:t>
            </a:r>
            <a:r>
              <a:rPr b="1" i="1" lang="en-US" sz="2800" strike="noStrike">
                <a:latin typeface="Arial"/>
                <a:ea typeface="Arial"/>
                <a:cs typeface="Arial"/>
                <a:sym typeface="Arial"/>
              </a:rPr>
              <a:t>)</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Some volume of traffic must be routed from each source to each sink</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For a given source–sink pair </a:t>
            </a:r>
            <a:r>
              <a:rPr b="1" i="1" lang="en-US" sz="2800" strike="noStrike">
                <a:latin typeface="Arial"/>
                <a:ea typeface="Arial"/>
                <a:cs typeface="Arial"/>
                <a:sym typeface="Arial"/>
              </a:rPr>
              <a:t>(s</a:t>
            </a:r>
            <a:r>
              <a:rPr b="1" baseline="-25000" i="1" lang="en-US" sz="2800" strike="noStrike">
                <a:latin typeface="Arial"/>
                <a:ea typeface="Arial"/>
                <a:cs typeface="Arial"/>
                <a:sym typeface="Arial"/>
              </a:rPr>
              <a:t>i</a:t>
            </a:r>
            <a:r>
              <a:rPr b="1" i="1" lang="en-US" sz="2800" strike="noStrike">
                <a:latin typeface="Arial"/>
                <a:ea typeface="Arial"/>
                <a:cs typeface="Arial"/>
                <a:sym typeface="Arial"/>
              </a:rPr>
              <a:t>, t</a:t>
            </a:r>
            <a:r>
              <a:rPr b="1" baseline="-25000" i="1" lang="en-US" sz="2800" strike="noStrike">
                <a:latin typeface="Arial"/>
                <a:ea typeface="Arial"/>
                <a:cs typeface="Arial"/>
                <a:sym typeface="Arial"/>
              </a:rPr>
              <a:t>i</a:t>
            </a:r>
            <a:r>
              <a:rPr b="1" i="1" lang="en-US" sz="2800" strike="noStrike">
                <a:latin typeface="Arial"/>
                <a:ea typeface="Arial"/>
                <a:cs typeface="Arial"/>
                <a:sym typeface="Arial"/>
              </a:rPr>
              <a:t>)</a:t>
            </a:r>
            <a:r>
              <a:rPr b="0" lang="en-US" sz="2800" strike="noStrike">
                <a:latin typeface="Arial"/>
                <a:ea typeface="Arial"/>
                <a:cs typeface="Arial"/>
                <a:sym typeface="Arial"/>
              </a:rPr>
              <a:t> let </a:t>
            </a:r>
            <a:r>
              <a:rPr b="1" i="1" lang="en-US" sz="2800" strike="noStrike">
                <a:latin typeface="Arial"/>
                <a:ea typeface="Arial"/>
                <a:cs typeface="Arial"/>
                <a:sym typeface="Arial"/>
              </a:rPr>
              <a:t>P</a:t>
            </a:r>
            <a:r>
              <a:rPr b="1" baseline="-25000" i="1" lang="en-US" sz="2800" strike="noStrike">
                <a:latin typeface="Arial"/>
                <a:ea typeface="Arial"/>
                <a:cs typeface="Arial"/>
                <a:sym typeface="Arial"/>
              </a:rPr>
              <a:t>i </a:t>
            </a:r>
            <a:r>
              <a:rPr b="0" lang="en-US" sz="2800" strike="noStrike">
                <a:latin typeface="Arial"/>
                <a:ea typeface="Arial"/>
                <a:cs typeface="Arial"/>
                <a:sym typeface="Arial"/>
              </a:rPr>
              <a:t>denote the set of simple paths from </a:t>
            </a:r>
            <a:r>
              <a:rPr b="1" i="1" lang="en-US" sz="2800" strike="noStrike">
                <a:latin typeface="Arial"/>
                <a:ea typeface="Arial"/>
                <a:cs typeface="Arial"/>
                <a:sym typeface="Arial"/>
              </a:rPr>
              <a:t>s</a:t>
            </a:r>
            <a:r>
              <a:rPr b="1" baseline="-25000" i="1" lang="en-US" sz="2800" strike="noStrike">
                <a:latin typeface="Arial"/>
                <a:ea typeface="Arial"/>
                <a:cs typeface="Arial"/>
                <a:sym typeface="Arial"/>
              </a:rPr>
              <a:t>i</a:t>
            </a:r>
            <a:r>
              <a:rPr b="0" lang="en-US" sz="2800" strike="noStrike">
                <a:latin typeface="Arial"/>
                <a:ea typeface="Arial"/>
                <a:cs typeface="Arial"/>
                <a:sym typeface="Arial"/>
              </a:rPr>
              <a:t> to </a:t>
            </a:r>
            <a:r>
              <a:rPr b="1" i="1" lang="en-US" sz="2800" strike="noStrike">
                <a:latin typeface="Arial"/>
                <a:ea typeface="Arial"/>
                <a:cs typeface="Arial"/>
                <a:sym typeface="Arial"/>
              </a:rPr>
              <a:t>t</a:t>
            </a:r>
            <a:r>
              <a:rPr b="1" baseline="-25000" i="1" lang="en-US" sz="2800" strike="noStrike">
                <a:latin typeface="Arial"/>
                <a:ea typeface="Arial"/>
                <a:cs typeface="Arial"/>
                <a:sym typeface="Arial"/>
              </a:rPr>
              <a:t>i</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We assume that </a:t>
            </a:r>
            <a:r>
              <a:rPr b="1" i="1" lang="en-US" sz="2800" strike="noStrike">
                <a:latin typeface="Arial"/>
                <a:ea typeface="Arial"/>
                <a:cs typeface="Arial"/>
                <a:sym typeface="Arial"/>
              </a:rPr>
              <a:t>P ≠ ∅</a:t>
            </a:r>
            <a:r>
              <a:rPr b="0" lang="en-US" sz="2800" strike="noStrike">
                <a:latin typeface="Arial"/>
                <a:ea typeface="Arial"/>
                <a:cs typeface="Arial"/>
                <a:sym typeface="Arial"/>
              </a:rPr>
              <a:t> for all </a:t>
            </a:r>
            <a:r>
              <a:rPr b="1" i="1" lang="en-US" sz="2800" strike="noStrike">
                <a:latin typeface="Arial"/>
                <a:ea typeface="Arial"/>
                <a:cs typeface="Arial"/>
                <a:sym typeface="Arial"/>
              </a:rPr>
              <a:t>i</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It is permitted for there to be multiple “parallel” edges between the same pair of nodes in </a:t>
            </a:r>
            <a:r>
              <a:rPr b="1" i="1" lang="en-US" sz="2800" strike="noStrike">
                <a:latin typeface="Arial"/>
                <a:ea typeface="Arial"/>
                <a:cs typeface="Arial"/>
                <a:sym typeface="Arial"/>
              </a:rPr>
              <a:t>V</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Also permitted for paths from </a:t>
            </a:r>
            <a:r>
              <a:rPr b="1" i="1" lang="en-US" sz="2800" strike="noStrike">
                <a:latin typeface="Arial"/>
                <a:ea typeface="Arial"/>
                <a:cs typeface="Arial"/>
                <a:sym typeface="Arial"/>
              </a:rPr>
              <a:t>P</a:t>
            </a:r>
            <a:r>
              <a:rPr b="1" baseline="-25000" i="1" lang="en-US" sz="2800" strike="noStrike">
                <a:latin typeface="Arial"/>
                <a:ea typeface="Arial"/>
                <a:cs typeface="Arial"/>
                <a:sym typeface="Arial"/>
              </a:rPr>
              <a:t>i</a:t>
            </a:r>
            <a:r>
              <a:rPr b="0" lang="en-US" sz="2800" strike="noStrike">
                <a:latin typeface="Arial"/>
                <a:ea typeface="Arial"/>
                <a:cs typeface="Arial"/>
                <a:sym typeface="Arial"/>
              </a:rPr>
              <a:t> and </a:t>
            </a:r>
            <a:r>
              <a:rPr b="1" i="1" lang="en-US" sz="2800" strike="noStrike">
                <a:latin typeface="Arial"/>
                <a:ea typeface="Arial"/>
                <a:cs typeface="Arial"/>
                <a:sym typeface="Arial"/>
              </a:rPr>
              <a:t>P</a:t>
            </a:r>
            <a:r>
              <a:rPr b="1" baseline="-25000" i="1" lang="en-US" sz="2800" strike="noStrike">
                <a:latin typeface="Arial"/>
                <a:ea typeface="Arial"/>
                <a:cs typeface="Arial"/>
                <a:sym typeface="Arial"/>
              </a:rPr>
              <a:t>j</a:t>
            </a:r>
            <a:r>
              <a:rPr b="1" i="1" lang="en-US" sz="2800" strike="noStrike">
                <a:latin typeface="Arial"/>
                <a:ea typeface="Arial"/>
                <a:cs typeface="Arial"/>
                <a:sym typeface="Arial"/>
              </a:rPr>
              <a:t> (j ≠ i)</a:t>
            </a:r>
            <a:r>
              <a:rPr b="0" lang="en-US" sz="2800" strike="noStrike">
                <a:latin typeface="Arial"/>
                <a:ea typeface="Arial"/>
                <a:cs typeface="Arial"/>
                <a:sym typeface="Arial"/>
              </a:rPr>
              <a:t> to share edges</a:t>
            </a:r>
            <a:endParaRPr b="0" sz="2800" strike="noStrike">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Selfish Routing</a:t>
            </a:r>
            <a:endParaRPr b="0" sz="4400" strike="noStrike">
              <a:solidFill>
                <a:srgbClr val="0000CC"/>
              </a:solidFill>
              <a:latin typeface="Arial"/>
              <a:ea typeface="Arial"/>
              <a:cs typeface="Arial"/>
              <a:sym typeface="Arial"/>
            </a:endParaRPr>
          </a:p>
        </p:txBody>
      </p:sp>
      <p:sp>
        <p:nvSpPr>
          <p:cNvPr id="401" name="Google Shape;401;p57"/>
          <p:cNvSpPr txBox="1"/>
          <p:nvPr/>
        </p:nvSpPr>
        <p:spPr>
          <a:xfrm>
            <a:off x="504000" y="1769040"/>
            <a:ext cx="9071640" cy="44708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Let </a:t>
            </a:r>
            <a:r>
              <a:rPr b="1" i="1" lang="en-US" sz="2800" strike="noStrike">
                <a:latin typeface="Arial"/>
                <a:ea typeface="Arial"/>
                <a:cs typeface="Arial"/>
                <a:sym typeface="Arial"/>
              </a:rPr>
              <a:t>μ ∈ ℝ</a:t>
            </a:r>
            <a:r>
              <a:rPr b="1" baseline="-25000" i="1" lang="en-US" sz="2800" strike="noStrike">
                <a:latin typeface="Arial"/>
                <a:ea typeface="Arial"/>
                <a:cs typeface="Arial"/>
                <a:sym typeface="Arial"/>
              </a:rPr>
              <a:t>+</a:t>
            </a:r>
            <a:r>
              <a:rPr b="1" baseline="30000" i="1" lang="en-US" sz="2800" strike="noStrike">
                <a:latin typeface="Arial"/>
                <a:ea typeface="Arial"/>
                <a:cs typeface="Arial"/>
                <a:sym typeface="Arial"/>
              </a:rPr>
              <a:t>n  </a:t>
            </a:r>
            <a:r>
              <a:rPr b="0" lang="en-US" sz="3200" strike="noStrike">
                <a:latin typeface="Arial"/>
                <a:ea typeface="Arial"/>
                <a:cs typeface="Arial"/>
                <a:sym typeface="Arial"/>
              </a:rPr>
              <a:t>denote a vector of traffic rates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μ</a:t>
            </a:r>
            <a:r>
              <a:rPr b="1" baseline="-25000"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denotes the amount of traffic that must be routed from </a:t>
            </a:r>
            <a:r>
              <a:rPr b="1" i="1" lang="en-US" sz="2800" u="none" cap="none" strike="noStrike">
                <a:latin typeface="Arial"/>
                <a:ea typeface="Arial"/>
                <a:cs typeface="Arial"/>
                <a:sym typeface="Arial"/>
              </a:rPr>
              <a:t>s</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a:t>
            </a:r>
            <a:r>
              <a:rPr b="0" i="0" lang="en-US" sz="2800" u="none" cap="none" strike="noStrike">
                <a:latin typeface="Arial"/>
                <a:ea typeface="Arial"/>
                <a:cs typeface="Arial"/>
                <a:sym typeface="Arial"/>
              </a:rPr>
              <a:t>to </a:t>
            </a:r>
            <a:r>
              <a:rPr b="1" i="1" lang="en-US" sz="2800" u="none" cap="none" strike="noStrike">
                <a:latin typeface="Arial"/>
                <a:ea typeface="Arial"/>
                <a:cs typeface="Arial"/>
                <a:sym typeface="Arial"/>
              </a:rPr>
              <a:t>t</a:t>
            </a:r>
            <a:r>
              <a:rPr b="1" baseline="-25000" i="1" lang="en-US" sz="2800" u="none" cap="none" strike="noStrike">
                <a:latin typeface="Arial"/>
                <a:ea typeface="Arial"/>
                <a:cs typeface="Arial"/>
                <a:sym typeface="Arial"/>
              </a:rPr>
              <a:t>i</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en-US" sz="3200" strike="noStrike">
                <a:latin typeface="Arial"/>
                <a:ea typeface="Arial"/>
                <a:cs typeface="Arial"/>
                <a:sym typeface="Arial"/>
              </a:rPr>
              <a:t>Every edge </a:t>
            </a:r>
            <a:r>
              <a:rPr b="1" i="1" lang="en-US" sz="3200" strike="noStrike">
                <a:latin typeface="Arial"/>
                <a:ea typeface="Arial"/>
                <a:cs typeface="Arial"/>
                <a:sym typeface="Arial"/>
              </a:rPr>
              <a:t>e ∈ E</a:t>
            </a:r>
            <a:r>
              <a:rPr b="0" lang="en-US" sz="3200" strike="noStrike">
                <a:latin typeface="Arial"/>
                <a:ea typeface="Arial"/>
                <a:cs typeface="Arial"/>
                <a:sym typeface="Arial"/>
              </a:rPr>
              <a:t> is associated with a cost function </a:t>
            </a:r>
            <a:r>
              <a:rPr b="1" i="1" lang="en-US" sz="3200" strike="noStrike">
                <a:latin typeface="Arial"/>
                <a:ea typeface="Arial"/>
                <a:cs typeface="Arial"/>
                <a:sym typeface="Arial"/>
              </a:rPr>
              <a:t>c</a:t>
            </a:r>
            <a:r>
              <a:rPr b="1" baseline="-25000" i="1" lang="en-US" sz="3200" strike="noStrike">
                <a:latin typeface="Arial"/>
                <a:ea typeface="Arial"/>
                <a:cs typeface="Arial"/>
                <a:sym typeface="Arial"/>
              </a:rPr>
              <a:t>e</a:t>
            </a:r>
            <a:r>
              <a:rPr b="1" i="1" lang="en-US" sz="3200" strike="noStrike">
                <a:latin typeface="Arial"/>
                <a:ea typeface="Arial"/>
                <a:cs typeface="Arial"/>
                <a:sym typeface="Arial"/>
              </a:rPr>
              <a:t> : ℝ</a:t>
            </a:r>
            <a:r>
              <a:rPr b="1" baseline="-25000" i="1" lang="en-US" sz="3200" strike="noStrike">
                <a:latin typeface="Arial"/>
                <a:ea typeface="Arial"/>
                <a:cs typeface="Arial"/>
                <a:sym typeface="Arial"/>
              </a:rPr>
              <a:t>+</a:t>
            </a:r>
            <a:r>
              <a:rPr b="1" i="1" lang="en-US" sz="3200" strike="noStrike">
                <a:latin typeface="Arial"/>
                <a:ea typeface="Arial"/>
                <a:cs typeface="Arial"/>
                <a:sym typeface="Arial"/>
              </a:rPr>
              <a:t> → ℝ </a:t>
            </a:r>
            <a:r>
              <a:rPr b="0" lang="en-US" sz="3200" strike="noStrike">
                <a:latin typeface="Arial"/>
                <a:ea typeface="Arial"/>
                <a:cs typeface="Arial"/>
                <a:sym typeface="Arial"/>
              </a:rPr>
              <a:t> that can depend on the amount of traffic carried by the edge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e.g. amount of delay</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Selfish Routing</a:t>
            </a:r>
            <a:endParaRPr b="0" sz="4400" strike="noStrike">
              <a:solidFill>
                <a:srgbClr val="0000CC"/>
              </a:solidFill>
              <a:latin typeface="Arial"/>
              <a:ea typeface="Arial"/>
              <a:cs typeface="Arial"/>
              <a:sym typeface="Arial"/>
            </a:endParaRPr>
          </a:p>
        </p:txBody>
      </p:sp>
      <p:sp>
        <p:nvSpPr>
          <p:cNvPr id="407" name="Google Shape;407;p5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Problem:</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Determine how the given traffic rates will lead traffic to flow along each edge, assuming that agents are selfish and will direct their traffic to minimize the sum of their own costs</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a:p>
            <a:pPr indent="-243990" lvl="0" marL="432000" marR="0" rtl="0" algn="l">
              <a:spcBef>
                <a:spcPts val="1417"/>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Selfish Routing</a:t>
            </a:r>
            <a:endParaRPr b="0" sz="4400" strike="noStrike">
              <a:solidFill>
                <a:srgbClr val="0000CC"/>
              </a:solidFill>
              <a:latin typeface="Arial"/>
              <a:ea typeface="Arial"/>
              <a:cs typeface="Arial"/>
              <a:sym typeface="Arial"/>
            </a:endParaRPr>
          </a:p>
        </p:txBody>
      </p:sp>
      <p:sp>
        <p:nvSpPr>
          <p:cNvPr id="413" name="Google Shape;413;p59"/>
          <p:cNvSpPr txBox="1"/>
          <p:nvPr/>
        </p:nvSpPr>
        <p:spPr>
          <a:xfrm>
            <a:off x="504000" y="1769040"/>
            <a:ext cx="9071640" cy="5725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Selfish routing problems can be encoded as nonatomic congestion games as follows: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N</a:t>
            </a:r>
            <a:r>
              <a:rPr b="0" i="0" lang="en-US" sz="2800" u="none" cap="none" strike="noStrike">
                <a:latin typeface="Arial"/>
                <a:ea typeface="Arial"/>
                <a:cs typeface="Arial"/>
                <a:sym typeface="Arial"/>
              </a:rPr>
              <a:t> is the set of source–sink pairs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μ</a:t>
            </a:r>
            <a:r>
              <a:rPr b="0" i="0" lang="en-US" sz="2800" u="none" cap="none" strike="noStrike">
                <a:latin typeface="Arial"/>
                <a:ea typeface="Arial"/>
                <a:cs typeface="Arial"/>
                <a:sym typeface="Arial"/>
              </a:rPr>
              <a:t> is the set of traffic rates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R</a:t>
            </a:r>
            <a:r>
              <a:rPr b="0" i="0" lang="en-US" sz="2800" u="none" cap="none" strike="noStrike">
                <a:latin typeface="Arial"/>
                <a:ea typeface="Arial"/>
                <a:cs typeface="Arial"/>
                <a:sym typeface="Arial"/>
              </a:rPr>
              <a:t> is the set of edges </a:t>
            </a:r>
            <a:r>
              <a:rPr b="1" i="1" lang="en-US" sz="2800" u="none" cap="none" strike="noStrike">
                <a:latin typeface="Arial"/>
                <a:ea typeface="Arial"/>
                <a:cs typeface="Arial"/>
                <a:sym typeface="Arial"/>
              </a:rPr>
              <a:t>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is the set of paths </a:t>
            </a:r>
            <a:r>
              <a:rPr b="1" i="1" lang="en-US" sz="2800" u="none" cap="none" strike="noStrike">
                <a:latin typeface="Arial"/>
                <a:ea typeface="Arial"/>
                <a:cs typeface="Arial"/>
                <a:sym typeface="Arial"/>
              </a:rPr>
              <a:t>P</a:t>
            </a:r>
            <a:r>
              <a:rPr b="1" baseline="-25000"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from </a:t>
            </a:r>
            <a:r>
              <a:rPr b="1" i="1" lang="en-US" sz="2800" u="none" cap="none" strike="noStrike">
                <a:latin typeface="Arial"/>
                <a:ea typeface="Arial"/>
                <a:cs typeface="Arial"/>
                <a:sym typeface="Arial"/>
              </a:rPr>
              <a:t>s</a:t>
            </a:r>
            <a:r>
              <a:rPr b="1" baseline="-25000"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to </a:t>
            </a:r>
            <a:r>
              <a:rPr b="1" i="1" lang="en-US" sz="2800" u="none" cap="none" strike="noStrike">
                <a:latin typeface="Arial"/>
                <a:ea typeface="Arial"/>
                <a:cs typeface="Arial"/>
                <a:sym typeface="Arial"/>
              </a:rPr>
              <a:t>t</a:t>
            </a:r>
            <a:r>
              <a:rPr b="1" baseline="-25000" i="1" lang="en-US" sz="2800" u="none" cap="none" strike="noStrike">
                <a:latin typeface="Arial"/>
                <a:ea typeface="Arial"/>
                <a:cs typeface="Arial"/>
                <a:sym typeface="Arial"/>
              </a:rPr>
              <a:t>i</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ρ</a:t>
            </a:r>
            <a:r>
              <a:rPr b="1" baseline="-25000"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is always </a:t>
            </a:r>
            <a:r>
              <a:rPr b="1" i="1" lang="en-US" sz="2800" u="none" cap="none" strike="noStrike">
                <a:latin typeface="Arial"/>
                <a:ea typeface="Arial"/>
                <a:cs typeface="Arial"/>
                <a:sym typeface="Arial"/>
              </a:rPr>
              <a:t>1</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c</a:t>
            </a:r>
            <a:r>
              <a:rPr b="1" baseline="-25000" i="1" lang="en-US" sz="2800" u="none" cap="none" strike="noStrike">
                <a:latin typeface="Arial"/>
                <a:ea typeface="Arial"/>
                <a:cs typeface="Arial"/>
                <a:sym typeface="Arial"/>
              </a:rPr>
              <a:t>r</a:t>
            </a:r>
            <a:r>
              <a:rPr b="0" i="0" lang="en-US" sz="2800" u="none" cap="none" strike="noStrike">
                <a:latin typeface="Arial"/>
                <a:ea typeface="Arial"/>
                <a:cs typeface="Arial"/>
                <a:sym typeface="Arial"/>
              </a:rPr>
              <a:t> is the edge cost function </a:t>
            </a:r>
            <a:r>
              <a:rPr b="1" i="1" lang="en-US" sz="2800" u="none" cap="none" strike="noStrike">
                <a:latin typeface="Arial"/>
                <a:ea typeface="Arial"/>
                <a:cs typeface="Arial"/>
                <a:sym typeface="Arial"/>
              </a:rPr>
              <a:t>c</a:t>
            </a:r>
            <a:r>
              <a:rPr b="1" baseline="-25000" i="1" lang="en-US" sz="2800" u="none" cap="none" strike="noStrike">
                <a:latin typeface="Arial"/>
                <a:ea typeface="Arial"/>
                <a:cs typeface="Arial"/>
                <a:sym typeface="Arial"/>
              </a:rPr>
              <a:t>e</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a:p>
            <a:pPr indent="-243990" lvl="0" marL="432000" marR="0" rtl="0" algn="l">
              <a:spcBef>
                <a:spcPts val="1417"/>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419" name="Google Shape;419;p6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From the reduction to nonatomic congestion games and from Theorems </a:t>
            </a:r>
            <a:r>
              <a:rPr b="1" lang="en-US" sz="3200" strike="noStrike">
                <a:latin typeface="Arial"/>
                <a:ea typeface="Arial"/>
                <a:cs typeface="Arial"/>
                <a:sym typeface="Arial"/>
              </a:rPr>
              <a:t>6.4.9</a:t>
            </a:r>
            <a:r>
              <a:rPr b="0" lang="en-US" sz="3200" strike="noStrike">
                <a:latin typeface="Arial"/>
                <a:ea typeface="Arial"/>
                <a:cs typeface="Arial"/>
                <a:sym typeface="Arial"/>
              </a:rPr>
              <a:t> and </a:t>
            </a:r>
            <a:r>
              <a:rPr b="1" lang="en-US" sz="3200" strike="noStrike">
                <a:latin typeface="Arial"/>
                <a:ea typeface="Arial"/>
                <a:cs typeface="Arial"/>
                <a:sym typeface="Arial"/>
              </a:rPr>
              <a:t>6.4.10</a:t>
            </a:r>
            <a:r>
              <a:rPr b="0" lang="en-US" sz="3200" strike="noStrike">
                <a:latin typeface="Arial"/>
                <a:ea typeface="Arial"/>
                <a:cs typeface="Arial"/>
                <a:sym typeface="Arial"/>
              </a:rPr>
              <a:t>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every selfish routing problem has at least one pure strategy Nash equilibrium (or Wardrop equilibrium)</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all of a selfish routing problem’s equilibria have equal social cost. These properties allow us to ask an interesting question:</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425" name="Google Shape;425;p6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Question: how similar is the optimal social cost to the social cost under an equilibrium action distribution?</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431" name="Google Shape;431;p62"/>
          <p:cNvSpPr txBox="1"/>
          <p:nvPr/>
        </p:nvSpPr>
        <p:spPr>
          <a:xfrm>
            <a:off x="504000" y="1769040"/>
            <a:ext cx="9071640" cy="54111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Definition</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price of anarchy of a nonatomic congestion game </a:t>
            </a:r>
            <a:r>
              <a:rPr b="1" i="1" lang="en-US" sz="2800" u="none" cap="none" strike="noStrike">
                <a:latin typeface="Arial"/>
                <a:ea typeface="Arial"/>
                <a:cs typeface="Arial"/>
                <a:sym typeface="Arial"/>
              </a:rPr>
              <a:t>(N, μ, R, A, ρ, c)</a:t>
            </a:r>
            <a:r>
              <a:rPr b="0" i="0" lang="en-US" sz="2800" u="none" cap="none" strike="noStrike">
                <a:latin typeface="Arial"/>
                <a:ea typeface="Arial"/>
                <a:cs typeface="Arial"/>
                <a:sym typeface="Arial"/>
              </a:rPr>
              <a:t> having equilibrium </a:t>
            </a:r>
            <a:r>
              <a:rPr b="1" i="1" lang="en-US" sz="2800" u="none" cap="none" strike="noStrike">
                <a:latin typeface="Arial"/>
                <a:ea typeface="Arial"/>
                <a:cs typeface="Arial"/>
                <a:sym typeface="Arial"/>
              </a:rPr>
              <a:t>s</a:t>
            </a:r>
            <a:r>
              <a:rPr b="0" i="0" lang="en-US" sz="2800" u="none" cap="none" strike="noStrike">
                <a:latin typeface="Arial"/>
                <a:ea typeface="Arial"/>
                <a:cs typeface="Arial"/>
                <a:sym typeface="Arial"/>
              </a:rPr>
              <a:t> and social cost minimizing action distribution </a:t>
            </a:r>
            <a:r>
              <a:rPr b="1" i="1" lang="en-US" sz="2800" u="none" cap="none" strike="noStrike">
                <a:latin typeface="Arial"/>
                <a:ea typeface="Arial"/>
                <a:cs typeface="Arial"/>
                <a:sym typeface="Arial"/>
              </a:rPr>
              <a:t>s∗</a:t>
            </a:r>
            <a:r>
              <a:rPr b="0" i="0" lang="en-US" sz="2800" u="none" cap="none" strike="noStrike">
                <a:latin typeface="Arial"/>
                <a:ea typeface="Arial"/>
                <a:cs typeface="Arial"/>
                <a:sym typeface="Arial"/>
              </a:rPr>
              <a:t> is defined as </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unless </a:t>
            </a:r>
            <a:r>
              <a:rPr b="1" i="1" lang="en-US" sz="2800" u="none" cap="none" strike="noStrike">
                <a:latin typeface="Arial"/>
                <a:ea typeface="Arial"/>
                <a:cs typeface="Arial"/>
                <a:sym typeface="Arial"/>
              </a:rPr>
              <a:t>C(s∗) = 0</a:t>
            </a:r>
            <a:r>
              <a:rPr b="0" i="0" lang="en-US" sz="2800" u="none" cap="none" strike="noStrike">
                <a:latin typeface="Arial"/>
                <a:ea typeface="Arial"/>
                <a:cs typeface="Arial"/>
                <a:sym typeface="Arial"/>
              </a:rPr>
              <a:t>, in which case the price of anarchy is defined to be </a:t>
            </a:r>
            <a:r>
              <a:rPr b="1" i="1" lang="en-US" sz="2800" u="none" cap="none" strike="noStrike">
                <a:latin typeface="Arial"/>
                <a:ea typeface="Arial"/>
                <a:cs typeface="Arial"/>
                <a:sym typeface="Arial"/>
              </a:rPr>
              <a:t>1</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pic>
        <p:nvPicPr>
          <p:cNvPr id="432" name="Google Shape;432;p62"/>
          <p:cNvPicPr preferRelativeResize="0"/>
          <p:nvPr/>
        </p:nvPicPr>
        <p:blipFill rotWithShape="1">
          <a:blip r:embed="rId3">
            <a:alphaModFix/>
          </a:blip>
          <a:srcRect b="0" l="0" r="0" t="0"/>
          <a:stretch/>
        </p:blipFill>
        <p:spPr>
          <a:xfrm>
            <a:off x="4074120" y="4226760"/>
            <a:ext cx="1685880" cy="12812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CC"/>
                </a:solidFill>
                <a:latin typeface="Arial"/>
                <a:ea typeface="Arial"/>
                <a:cs typeface="Arial"/>
                <a:sym typeface="Arial"/>
              </a:rPr>
              <a:t>Congestion games</a:t>
            </a:r>
            <a:endParaRPr b="0" i="0" sz="4400" u="none" cap="none" strike="noStrike">
              <a:solidFill>
                <a:srgbClr val="0000CC"/>
              </a:solidFill>
              <a:latin typeface="Arial"/>
              <a:ea typeface="Arial"/>
              <a:cs typeface="Arial"/>
              <a:sym typeface="Arial"/>
            </a:endParaRPr>
          </a:p>
        </p:txBody>
      </p:sp>
      <p:sp>
        <p:nvSpPr>
          <p:cNvPr id="93" name="Google Shape;93;p1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A </a:t>
            </a:r>
            <a:r>
              <a:rPr b="1" i="1" lang="en-US" sz="3200" u="sng" cap="none" strike="noStrike">
                <a:latin typeface="Arial"/>
                <a:ea typeface="Arial"/>
                <a:cs typeface="Arial"/>
                <a:sym typeface="Arial"/>
              </a:rPr>
              <a:t>congestion game</a:t>
            </a:r>
            <a:r>
              <a:rPr b="0" i="0" lang="en-US" sz="3200" u="none" cap="none" strike="noStrike">
                <a:latin typeface="Arial"/>
                <a:ea typeface="Arial"/>
                <a:cs typeface="Arial"/>
                <a:sym typeface="Arial"/>
              </a:rPr>
              <a:t> is a tuple </a:t>
            </a:r>
            <a:r>
              <a:rPr b="1" i="1" lang="en-US" sz="3200" u="none" cap="none" strike="noStrike">
                <a:latin typeface="Arial"/>
                <a:ea typeface="Arial"/>
                <a:cs typeface="Arial"/>
                <a:sym typeface="Arial"/>
              </a:rPr>
              <a:t>(N, R, A, c)</a:t>
            </a:r>
            <a:r>
              <a:rPr b="0" i="0" lang="en-US" sz="3200" u="none" cap="none" strike="noStrike">
                <a:latin typeface="Arial"/>
                <a:ea typeface="Arial"/>
                <a:cs typeface="Arial"/>
                <a:sym typeface="Arial"/>
              </a:rPr>
              <a:t>, where</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N</a:t>
            </a:r>
            <a:r>
              <a:rPr b="0" i="0" lang="en-US" sz="2800" u="none" cap="none" strike="noStrike">
                <a:latin typeface="Arial"/>
                <a:ea typeface="Arial"/>
                <a:cs typeface="Arial"/>
                <a:sym typeface="Arial"/>
              </a:rPr>
              <a:t> is a set of </a:t>
            </a:r>
            <a:r>
              <a:rPr b="1" i="1" lang="en-US" sz="2800" u="none" cap="none" strike="noStrike">
                <a:latin typeface="Arial"/>
                <a:ea typeface="Arial"/>
                <a:cs typeface="Arial"/>
                <a:sym typeface="Arial"/>
              </a:rPr>
              <a:t>n</a:t>
            </a:r>
            <a:r>
              <a:rPr b="0" i="0" lang="en-US" sz="2800" u="none" cap="none" strike="noStrike">
                <a:latin typeface="Arial"/>
                <a:ea typeface="Arial"/>
                <a:cs typeface="Arial"/>
                <a:sym typeface="Arial"/>
              </a:rPr>
              <a:t> agents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R</a:t>
            </a:r>
            <a:r>
              <a:rPr b="0" i="0" lang="en-US" sz="2800" u="none" cap="none" strike="noStrike">
                <a:latin typeface="Arial"/>
                <a:ea typeface="Arial"/>
                <a:cs typeface="Arial"/>
                <a:sym typeface="Arial"/>
              </a:rPr>
              <a:t> is a set of </a:t>
            </a:r>
            <a:r>
              <a:rPr b="1" i="1" lang="en-US" sz="2800" u="none" cap="none" strike="noStrike">
                <a:latin typeface="Arial"/>
                <a:ea typeface="Arial"/>
                <a:cs typeface="Arial"/>
                <a:sym typeface="Arial"/>
              </a:rPr>
              <a:t>r</a:t>
            </a:r>
            <a:r>
              <a:rPr b="0" i="0" lang="en-US" sz="2800" u="none" cap="none" strike="noStrike">
                <a:latin typeface="Arial"/>
                <a:ea typeface="Arial"/>
                <a:cs typeface="Arial"/>
                <a:sym typeface="Arial"/>
              </a:rPr>
              <a:t> resources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A = A</a:t>
            </a:r>
            <a:r>
              <a:rPr b="1" baseline="-25000" i="1" lang="en-US" sz="2800" u="none" cap="none" strike="noStrike">
                <a:latin typeface="Arial"/>
                <a:ea typeface="Arial"/>
                <a:cs typeface="Arial"/>
                <a:sym typeface="Arial"/>
              </a:rPr>
              <a:t>1</a:t>
            </a:r>
            <a:r>
              <a:rPr b="1" i="1" lang="en-US" sz="2800" u="none" cap="none" strike="noStrike">
                <a:latin typeface="Arial"/>
                <a:ea typeface="Arial"/>
                <a:cs typeface="Arial"/>
                <a:sym typeface="Arial"/>
              </a:rPr>
              <a:t> × · · · × A</a:t>
            </a:r>
            <a:r>
              <a:rPr b="1" baseline="-25000" i="1" lang="en-US" sz="2800" u="none" cap="none" strike="noStrike">
                <a:latin typeface="Arial"/>
                <a:ea typeface="Arial"/>
                <a:cs typeface="Arial"/>
                <a:sym typeface="Arial"/>
              </a:rPr>
              <a:t>n</a:t>
            </a:r>
            <a:r>
              <a:rPr b="0" i="0" lang="en-US" sz="2800" u="none" cap="none" strike="noStrike">
                <a:latin typeface="Arial"/>
                <a:ea typeface="Arial"/>
                <a:cs typeface="Arial"/>
                <a:sym typeface="Arial"/>
              </a:rPr>
              <a:t>, where </a:t>
            </a:r>
            <a:r>
              <a:rPr b="1" i="1" lang="en-US" sz="2800" u="none" cap="none" strike="noStrike">
                <a:latin typeface="Arial"/>
                <a:ea typeface="Arial"/>
                <a:cs typeface="Arial"/>
                <a:sym typeface="Arial"/>
              </a:rPr>
              <a:t>A</a:t>
            </a:r>
            <a:r>
              <a:rPr b="1" baseline="-25000" i="1" lang="en-US" sz="2800" u="none" cap="none" strike="noStrike">
                <a:latin typeface="Arial"/>
                <a:ea typeface="Arial"/>
                <a:cs typeface="Arial"/>
                <a:sym typeface="Arial"/>
              </a:rPr>
              <a:t>i</a:t>
            </a:r>
            <a:r>
              <a:rPr b="1" i="1" lang="en-US" sz="2800" u="none" cap="none" strike="noStrike">
                <a:latin typeface="Arial"/>
                <a:ea typeface="Arial"/>
                <a:cs typeface="Arial"/>
                <a:sym typeface="Arial"/>
              </a:rPr>
              <a:t> ⊆ 2</a:t>
            </a:r>
            <a:r>
              <a:rPr b="1" baseline="30000" i="1" lang="en-US" sz="2800" u="none" cap="none" strike="noStrike">
                <a:latin typeface="Arial"/>
                <a:ea typeface="Arial"/>
                <a:cs typeface="Arial"/>
                <a:sym typeface="Arial"/>
              </a:rPr>
              <a:t>R  </a:t>
            </a:r>
            <a:r>
              <a:rPr b="1" i="1" lang="en-US" sz="2800" u="none" cap="none" strike="noStrike">
                <a:latin typeface="Arial"/>
                <a:ea typeface="Arial"/>
                <a:cs typeface="Arial"/>
                <a:sym typeface="Arial"/>
              </a:rPr>
              <a:t>\ {∅}</a:t>
            </a:r>
            <a:r>
              <a:rPr b="0" i="0" lang="en-US" sz="2800" u="none" cap="none" strike="noStrike">
                <a:latin typeface="Arial"/>
                <a:ea typeface="Arial"/>
                <a:cs typeface="Arial"/>
                <a:sym typeface="Arial"/>
              </a:rPr>
              <a:t> is the set of actions for agent </a:t>
            </a:r>
            <a:r>
              <a:rPr b="1" i="1" lang="en-US" sz="2800" u="none" cap="none" strike="noStrike">
                <a:latin typeface="Arial"/>
                <a:ea typeface="Arial"/>
                <a:cs typeface="Arial"/>
                <a:sym typeface="Arial"/>
              </a:rPr>
              <a:t>i</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c = (c</a:t>
            </a:r>
            <a:r>
              <a:rPr b="1" baseline="-25000" i="1" lang="en-US" sz="2800" u="none" cap="none" strike="noStrike">
                <a:latin typeface="Arial"/>
                <a:ea typeface="Arial"/>
                <a:cs typeface="Arial"/>
                <a:sym typeface="Arial"/>
              </a:rPr>
              <a:t>1</a:t>
            </a:r>
            <a:r>
              <a:rPr b="1" i="1" lang="en-US" sz="2800" u="none" cap="none" strike="noStrike">
                <a:latin typeface="Arial"/>
                <a:ea typeface="Arial"/>
                <a:cs typeface="Arial"/>
                <a:sym typeface="Arial"/>
              </a:rPr>
              <a:t>, . . . , c</a:t>
            </a:r>
            <a:r>
              <a:rPr b="1" baseline="-25000" i="1" lang="en-US" sz="2800" u="none" cap="none" strike="noStrike">
                <a:latin typeface="Arial"/>
                <a:ea typeface="Arial"/>
                <a:cs typeface="Arial"/>
                <a:sym typeface="Arial"/>
              </a:rPr>
              <a:t>r </a:t>
            </a:r>
            <a:r>
              <a:rPr b="1" i="1" lang="en-US" sz="2800" u="none" cap="none" strike="noStrike">
                <a:latin typeface="Arial"/>
                <a:ea typeface="Arial"/>
                <a:cs typeface="Arial"/>
                <a:sym typeface="Arial"/>
              </a:rPr>
              <a:t>)</a:t>
            </a:r>
            <a:r>
              <a:rPr b="0" i="0" lang="en-US" sz="2800" u="none" cap="none" strike="noStrike">
                <a:latin typeface="Arial"/>
                <a:ea typeface="Arial"/>
                <a:cs typeface="Arial"/>
                <a:sym typeface="Arial"/>
              </a:rPr>
              <a:t>, where </a:t>
            </a:r>
            <a:r>
              <a:rPr b="1" i="1" lang="en-US" sz="2800" u="none" cap="none" strike="noStrike">
                <a:latin typeface="Arial"/>
                <a:ea typeface="Arial"/>
                <a:cs typeface="Arial"/>
                <a:sym typeface="Arial"/>
              </a:rPr>
              <a:t>c</a:t>
            </a:r>
            <a:r>
              <a:rPr b="1" baseline="-25000" i="1" lang="en-US" sz="2800" u="none" cap="none" strike="noStrike">
                <a:latin typeface="Arial"/>
                <a:ea typeface="Arial"/>
                <a:cs typeface="Arial"/>
                <a:sym typeface="Arial"/>
              </a:rPr>
              <a:t>k</a:t>
            </a:r>
            <a:r>
              <a:rPr b="1" i="1" lang="en-US" sz="2800" u="none" cap="none" strike="noStrike">
                <a:latin typeface="Arial"/>
                <a:ea typeface="Arial"/>
                <a:cs typeface="Arial"/>
                <a:sym typeface="Arial"/>
              </a:rPr>
              <a:t> : ℕ  → ℝ </a:t>
            </a:r>
            <a:r>
              <a:rPr b="0" i="0" lang="en-US" sz="2800" u="none" cap="none" strike="noStrike">
                <a:latin typeface="Arial"/>
                <a:ea typeface="Arial"/>
                <a:cs typeface="Arial"/>
                <a:sym typeface="Arial"/>
              </a:rPr>
              <a:t> is a cost  function for resource </a:t>
            </a:r>
            <a:r>
              <a:rPr b="1" i="1" lang="en-US" sz="2800" u="none" cap="none" strike="noStrike">
                <a:latin typeface="Arial"/>
                <a:ea typeface="Arial"/>
                <a:cs typeface="Arial"/>
                <a:sym typeface="Arial"/>
              </a:rPr>
              <a:t>k ∈ R</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438" name="Google Shape;438;p63"/>
          <p:cNvSpPr txBox="1"/>
          <p:nvPr/>
        </p:nvSpPr>
        <p:spPr>
          <a:xfrm>
            <a:off x="504000" y="1769040"/>
            <a:ext cx="9071640" cy="51231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Intuition: the proportion of additional social cost that is incurred because of agents’ selfishness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When this ratio is close to 1, agents are routing traffic about as well as possible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When this ratio is large, agents’ selfish behavior is causing significantly suboptimal network performance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is it possible to change either the network or the agents’ behavior in order to reduce the social cost?</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Nonatomic congestion games</a:t>
            </a:r>
            <a:endParaRPr b="0" sz="4400" strike="noStrike">
              <a:solidFill>
                <a:srgbClr val="0000CC"/>
              </a:solidFill>
              <a:latin typeface="Arial"/>
              <a:ea typeface="Arial"/>
              <a:cs typeface="Arial"/>
              <a:sym typeface="Arial"/>
            </a:endParaRPr>
          </a:p>
        </p:txBody>
      </p:sp>
      <p:pic>
        <p:nvPicPr>
          <p:cNvPr id="444" name="Google Shape;444;p64"/>
          <p:cNvPicPr preferRelativeResize="0"/>
          <p:nvPr/>
        </p:nvPicPr>
        <p:blipFill rotWithShape="1">
          <a:blip r:embed="rId3">
            <a:alphaModFix/>
          </a:blip>
          <a:srcRect b="0" l="0" r="0" t="0"/>
          <a:stretch/>
        </p:blipFill>
        <p:spPr>
          <a:xfrm>
            <a:off x="520200" y="1980000"/>
            <a:ext cx="4519800" cy="1662480"/>
          </a:xfrm>
          <a:prstGeom prst="rect">
            <a:avLst/>
          </a:prstGeom>
          <a:noFill/>
          <a:ln>
            <a:noFill/>
          </a:ln>
        </p:spPr>
      </p:pic>
      <p:sp>
        <p:nvSpPr>
          <p:cNvPr id="445" name="Google Shape;445;p64"/>
          <p:cNvSpPr txBox="1"/>
          <p:nvPr/>
        </p:nvSpPr>
        <p:spPr>
          <a:xfrm>
            <a:off x="4320000" y="4464360"/>
            <a:ext cx="5400000" cy="2948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200" strike="noStrike">
                <a:latin typeface="Arial"/>
                <a:ea typeface="Arial"/>
                <a:cs typeface="Arial"/>
                <a:sym typeface="Arial"/>
              </a:rPr>
              <a:t>s(a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s(a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 = </a:t>
            </a:r>
            <a:r>
              <a:rPr b="1" i="1" lang="en-US" sz="2200" strike="noStrike">
                <a:solidFill>
                  <a:srgbClr val="009900"/>
                </a:solidFill>
                <a:latin typeface="Arial"/>
                <a:ea typeface="Arial"/>
                <a:cs typeface="Arial"/>
                <a:sym typeface="Arial"/>
              </a:rPr>
              <a:t>1</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s</a:t>
            </a:r>
            <a:r>
              <a:rPr b="1" baseline="-25000" i="1" lang="en-US" sz="2200" strike="noStrike">
                <a:latin typeface="Arial"/>
                <a:ea typeface="Arial"/>
                <a:cs typeface="Arial"/>
                <a:sym typeface="Arial"/>
              </a:rPr>
              <a:t>top </a:t>
            </a:r>
            <a:r>
              <a:rPr b="1" i="1" lang="en-US" sz="2200" strike="noStrike">
                <a:latin typeface="Arial"/>
                <a:ea typeface="Arial"/>
                <a:cs typeface="Arial"/>
                <a:sym typeface="Arial"/>
              </a:rPr>
              <a:t>=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a:t>
            </a:r>
            <a:r>
              <a:rPr b="1" i="1" lang="en-US" sz="2200" strike="noStrike">
                <a:solidFill>
                  <a:srgbClr val="009900"/>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      = 1*</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+ 1*</a:t>
            </a:r>
            <a:r>
              <a:rPr b="1" i="1" lang="en-US" sz="2200" strike="noStrike">
                <a:solidFill>
                  <a:srgbClr val="009900"/>
                </a:solidFill>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FF6600"/>
                </a:solidFill>
                <a:latin typeface="Arial"/>
                <a:ea typeface="Arial"/>
                <a:cs typeface="Arial"/>
                <a:sym typeface="Arial"/>
              </a:rPr>
              <a:t>1</a:t>
            </a:r>
            <a:r>
              <a:rPr b="1" i="1" lang="en-US" sz="2200" strike="noStrike">
                <a:latin typeface="Arial"/>
                <a:ea typeface="Arial"/>
                <a:cs typeface="Arial"/>
                <a:sym typeface="Arial"/>
              </a:rPr>
              <a:t>  </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s</a:t>
            </a:r>
            <a:r>
              <a:rPr b="1" baseline="-25000" i="1" lang="en-US" sz="2200" strike="noStrike">
                <a:latin typeface="Arial"/>
                <a:ea typeface="Arial"/>
                <a:cs typeface="Arial"/>
                <a:sym typeface="Arial"/>
              </a:rPr>
              <a:t>bottom </a:t>
            </a:r>
            <a:r>
              <a:rPr b="1" i="1" lang="en-US" sz="2200" strike="noStrike">
                <a:latin typeface="Arial"/>
                <a:ea typeface="Arial"/>
                <a:cs typeface="Arial"/>
                <a:sym typeface="Arial"/>
              </a:rPr>
              <a:t>=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r>
              <a:rPr b="1" i="1" lang="en-US" sz="2200" strike="noStrike">
                <a:solidFill>
                  <a:srgbClr val="009900"/>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          = 1*</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 + 1*</a:t>
            </a:r>
            <a:r>
              <a:rPr b="1" i="1" lang="en-US" sz="2200" strike="noStrike">
                <a:solidFill>
                  <a:srgbClr val="009900"/>
                </a:solidFill>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9900FF"/>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c</a:t>
            </a:r>
            <a:r>
              <a:rPr b="1" baseline="-25000" i="1" lang="en-US" sz="2200" strike="noStrike">
                <a:latin typeface="Arial"/>
                <a:ea typeface="Arial"/>
                <a:cs typeface="Arial"/>
                <a:sym typeface="Arial"/>
              </a:rPr>
              <a:t>a1</a:t>
            </a:r>
            <a:r>
              <a:rPr b="1" i="1" lang="en-US" sz="2200" strike="noStrike">
                <a:latin typeface="Arial"/>
                <a:ea typeface="Arial"/>
                <a:cs typeface="Arial"/>
                <a:sym typeface="Arial"/>
              </a:rPr>
              <a:t>(s)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)*c</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a:t>
            </a:r>
            <a:r>
              <a:rPr b="1" i="1" lang="en-US" sz="2200" strike="noStrike">
                <a:solidFill>
                  <a:srgbClr val="FF6600"/>
                </a:solidFill>
                <a:latin typeface="Arial"/>
                <a:ea typeface="Arial"/>
                <a:cs typeface="Arial"/>
                <a:sym typeface="Arial"/>
              </a:rPr>
              <a:t>1</a:t>
            </a:r>
            <a:r>
              <a:rPr b="1" i="1" lang="en-US" sz="2200" strike="noStrike">
                <a:latin typeface="Arial"/>
                <a:ea typeface="Arial"/>
                <a:cs typeface="Arial"/>
                <a:sym typeface="Arial"/>
              </a:rPr>
              <a:t>) = 1*1 = </a:t>
            </a:r>
            <a:r>
              <a:rPr b="1" i="1" lang="en-US" sz="2200" strike="noStrike">
                <a:solidFill>
                  <a:srgbClr val="666666"/>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c</a:t>
            </a:r>
            <a:r>
              <a:rPr b="1" baseline="-25000" i="1" lang="en-US" sz="2200" strike="noStrike">
                <a:latin typeface="Arial"/>
                <a:ea typeface="Arial"/>
                <a:cs typeface="Arial"/>
                <a:sym typeface="Arial"/>
              </a:rPr>
              <a:t>a2</a:t>
            </a:r>
            <a:r>
              <a:rPr b="1" i="1" lang="en-US" sz="2200" strike="noStrike">
                <a:latin typeface="Arial"/>
                <a:ea typeface="Arial"/>
                <a:cs typeface="Arial"/>
                <a:sym typeface="Arial"/>
              </a:rPr>
              <a:t>(s)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)*c</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r>
              <a:rPr b="1" i="1" lang="en-US" sz="2200" strike="noStrike">
                <a:solidFill>
                  <a:srgbClr val="9900FF"/>
                </a:solidFill>
                <a:latin typeface="Arial"/>
                <a:ea typeface="Arial"/>
                <a:cs typeface="Arial"/>
                <a:sym typeface="Arial"/>
              </a:rPr>
              <a:t>1</a:t>
            </a:r>
            <a:r>
              <a:rPr b="1" i="1" lang="en-US" sz="2200" strike="noStrike">
                <a:latin typeface="Arial"/>
                <a:ea typeface="Arial"/>
                <a:cs typeface="Arial"/>
                <a:sym typeface="Arial"/>
              </a:rPr>
              <a:t>) = 1*1 = </a:t>
            </a:r>
            <a:r>
              <a:rPr b="1" i="1" lang="en-US" sz="2200" strike="noStrike">
                <a:solidFill>
                  <a:srgbClr val="801900"/>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C(s) = </a:t>
            </a:r>
            <a:r>
              <a:rPr b="1" i="1" lang="en-US" sz="2200" strike="noStrike">
                <a:solidFill>
                  <a:srgbClr val="6666FF"/>
                </a:solidFill>
                <a:latin typeface="Arial"/>
                <a:ea typeface="Arial"/>
                <a:cs typeface="Arial"/>
                <a:sym typeface="Arial"/>
              </a:rPr>
              <a:t>0</a:t>
            </a:r>
            <a:r>
              <a:rPr b="1" i="1" lang="en-US" sz="2200" strike="noStrike">
                <a:latin typeface="Arial"/>
                <a:ea typeface="Arial"/>
                <a:cs typeface="Arial"/>
                <a:sym typeface="Arial"/>
              </a:rPr>
              <a:t>*</a:t>
            </a:r>
            <a:r>
              <a:rPr b="1" i="1" lang="en-US" sz="2200" strike="noStrike">
                <a:solidFill>
                  <a:srgbClr val="666666"/>
                </a:solidFill>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009900"/>
                </a:solidFill>
                <a:latin typeface="Arial"/>
                <a:ea typeface="Arial"/>
                <a:cs typeface="Arial"/>
                <a:sym typeface="Arial"/>
              </a:rPr>
              <a:t>1</a:t>
            </a:r>
            <a:r>
              <a:rPr b="1" i="1" lang="en-US" sz="2200" strike="noStrike">
                <a:latin typeface="Arial"/>
                <a:ea typeface="Arial"/>
                <a:cs typeface="Arial"/>
                <a:sym typeface="Arial"/>
              </a:rPr>
              <a:t>*</a:t>
            </a:r>
            <a:r>
              <a:rPr b="1" i="1" lang="en-US" sz="2200" strike="noStrike">
                <a:solidFill>
                  <a:srgbClr val="801900"/>
                </a:solidFill>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FF0000"/>
                </a:solidFill>
                <a:latin typeface="Arial"/>
                <a:ea typeface="Arial"/>
                <a:cs typeface="Arial"/>
                <a:sym typeface="Arial"/>
              </a:rPr>
              <a:t>1</a:t>
            </a:r>
            <a:endParaRPr b="0" sz="2200" strike="noStrike">
              <a:latin typeface="Arial"/>
              <a:ea typeface="Arial"/>
              <a:cs typeface="Arial"/>
              <a:sym typeface="Arial"/>
            </a:endParaRPr>
          </a:p>
        </p:txBody>
      </p:sp>
      <p:pic>
        <p:nvPicPr>
          <p:cNvPr id="446" name="Google Shape;446;p64"/>
          <p:cNvPicPr preferRelativeResize="0"/>
          <p:nvPr/>
        </p:nvPicPr>
        <p:blipFill rotWithShape="1">
          <a:blip r:embed="rId4">
            <a:alphaModFix/>
          </a:blip>
          <a:srcRect b="0" l="0" r="0" t="0"/>
          <a:stretch/>
        </p:blipFill>
        <p:spPr>
          <a:xfrm>
            <a:off x="6301080" y="1620000"/>
            <a:ext cx="3423240" cy="720000"/>
          </a:xfrm>
          <a:prstGeom prst="rect">
            <a:avLst/>
          </a:prstGeom>
          <a:noFill/>
          <a:ln>
            <a:noFill/>
          </a:ln>
        </p:spPr>
      </p:pic>
      <p:pic>
        <p:nvPicPr>
          <p:cNvPr id="447" name="Google Shape;447;p64"/>
          <p:cNvPicPr preferRelativeResize="0"/>
          <p:nvPr/>
        </p:nvPicPr>
        <p:blipFill rotWithShape="1">
          <a:blip r:embed="rId5">
            <a:alphaModFix/>
          </a:blip>
          <a:srcRect b="0" l="0" r="0" t="0"/>
          <a:stretch/>
        </p:blipFill>
        <p:spPr>
          <a:xfrm>
            <a:off x="6408000" y="3600000"/>
            <a:ext cx="3312000" cy="719640"/>
          </a:xfrm>
          <a:prstGeom prst="rect">
            <a:avLst/>
          </a:prstGeom>
          <a:noFill/>
          <a:ln>
            <a:noFill/>
          </a:ln>
        </p:spPr>
      </p:pic>
      <p:cxnSp>
        <p:nvCxnSpPr>
          <p:cNvPr id="448" name="Google Shape;448;p64"/>
          <p:cNvCxnSpPr/>
          <p:nvPr/>
        </p:nvCxnSpPr>
        <p:spPr>
          <a:xfrm flipH="1">
            <a:off x="3600000" y="1800000"/>
            <a:ext cx="2520000" cy="180000"/>
          </a:xfrm>
          <a:prstGeom prst="straightConnector1">
            <a:avLst/>
          </a:prstGeom>
          <a:noFill/>
          <a:ln cap="flat" cmpd="sng" w="9525">
            <a:solidFill>
              <a:srgbClr val="000000"/>
            </a:solidFill>
            <a:prstDash val="solid"/>
            <a:round/>
            <a:headEnd len="sm" w="sm" type="none"/>
            <a:tailEnd len="med" w="med" type="triangle"/>
          </a:ln>
        </p:spPr>
      </p:cxnSp>
      <p:sp>
        <p:nvSpPr>
          <p:cNvPr id="449" name="Google Shape;449;p64"/>
          <p:cNvSpPr txBox="1"/>
          <p:nvPr/>
        </p:nvSpPr>
        <p:spPr>
          <a:xfrm>
            <a:off x="3060000" y="1453320"/>
            <a:ext cx="2520000" cy="346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input for cost functions</a:t>
            </a:r>
            <a:endParaRPr b="0" sz="1800" strike="noStrike">
              <a:latin typeface="Arial"/>
              <a:ea typeface="Arial"/>
              <a:cs typeface="Arial"/>
              <a:sym typeface="Arial"/>
            </a:endParaRPr>
          </a:p>
        </p:txBody>
      </p:sp>
      <p:pic>
        <p:nvPicPr>
          <p:cNvPr id="450" name="Google Shape;450;p64"/>
          <p:cNvPicPr preferRelativeResize="0"/>
          <p:nvPr/>
        </p:nvPicPr>
        <p:blipFill rotWithShape="1">
          <a:blip r:embed="rId6">
            <a:alphaModFix/>
          </a:blip>
          <a:srcRect b="0" l="0" r="0" t="0"/>
          <a:stretch/>
        </p:blipFill>
        <p:spPr>
          <a:xfrm>
            <a:off x="6300000" y="2490480"/>
            <a:ext cx="3498480" cy="749520"/>
          </a:xfrm>
          <a:prstGeom prst="rect">
            <a:avLst/>
          </a:prstGeom>
          <a:noFill/>
          <a:ln>
            <a:noFill/>
          </a:ln>
        </p:spPr>
      </p:pic>
      <p:sp>
        <p:nvSpPr>
          <p:cNvPr id="451" name="Google Shape;451;p64"/>
          <p:cNvSpPr txBox="1"/>
          <p:nvPr/>
        </p:nvSpPr>
        <p:spPr>
          <a:xfrm>
            <a:off x="8057880" y="2747520"/>
            <a:ext cx="313920" cy="306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1" lang="en-US" sz="1500" strike="noStrike">
                <a:latin typeface="Times New Roman"/>
                <a:ea typeface="Times New Roman"/>
                <a:cs typeface="Times New Roman"/>
                <a:sym typeface="Times New Roman"/>
              </a:rPr>
              <a:t>i</a:t>
            </a:r>
            <a:endParaRPr b="0" sz="1500" strike="noStrike">
              <a:latin typeface="Arial"/>
              <a:ea typeface="Arial"/>
              <a:cs typeface="Arial"/>
              <a:sym typeface="Arial"/>
            </a:endParaRPr>
          </a:p>
        </p:txBody>
      </p:sp>
      <p:sp>
        <p:nvSpPr>
          <p:cNvPr id="452" name="Google Shape;452;p64"/>
          <p:cNvSpPr txBox="1"/>
          <p:nvPr/>
        </p:nvSpPr>
        <p:spPr>
          <a:xfrm>
            <a:off x="252000" y="4356000"/>
            <a:ext cx="3960000" cy="3024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200" strike="noStrike">
                <a:latin typeface="Arial"/>
                <a:ea typeface="Arial"/>
                <a:cs typeface="Arial"/>
                <a:sym typeface="Arial"/>
              </a:rPr>
              <a:t>N = {1}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μ = {μ</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a:t>
            </a:r>
            <a:r>
              <a:rPr b="0" lang="en-US" sz="2200" strike="noStrike">
                <a:latin typeface="Arial"/>
                <a:ea typeface="Arial"/>
                <a:cs typeface="Arial"/>
                <a:sym typeface="Arial"/>
              </a:rPr>
              <a:t>and</a:t>
            </a:r>
            <a:r>
              <a:rPr b="1" i="1" lang="en-US" sz="2200" strike="noStrike">
                <a:latin typeface="Arial"/>
                <a:ea typeface="Arial"/>
                <a:cs typeface="Arial"/>
                <a:sym typeface="Arial"/>
              </a:rPr>
              <a:t> μ</a:t>
            </a:r>
            <a:r>
              <a:rPr b="1" baseline="-25000" i="1" lang="en-US" sz="2200" strike="noStrike">
                <a:latin typeface="Arial"/>
                <a:ea typeface="Arial"/>
                <a:cs typeface="Arial"/>
                <a:sym typeface="Arial"/>
              </a:rPr>
              <a:t>1 </a:t>
            </a:r>
            <a:r>
              <a:rPr b="1" i="1" lang="en-US" sz="2200" strike="noStrike">
                <a:latin typeface="Arial"/>
                <a:ea typeface="Arial"/>
                <a:cs typeface="Arial"/>
                <a:sym typeface="Arial"/>
              </a:rPr>
              <a:t>= 1 </a:t>
            </a:r>
            <a:endParaRPr b="0" sz="2200" strike="noStrike">
              <a:latin typeface="Arial"/>
              <a:ea typeface="Arial"/>
              <a:cs typeface="Arial"/>
              <a:sym typeface="Arial"/>
            </a:endParaRPr>
          </a:p>
          <a:p>
            <a:pPr indent="0" lvl="0" marL="0" marR="0" rtl="0" algn="l">
              <a:spcBef>
                <a:spcPts val="0"/>
              </a:spcBef>
              <a:spcAft>
                <a:spcPts val="0"/>
              </a:spcAft>
              <a:buNone/>
            </a:pPr>
            <a:r>
              <a:rPr b="0" lang="en-US" sz="2200" strike="noStrike">
                <a:latin typeface="Arial"/>
                <a:ea typeface="Arial"/>
                <a:cs typeface="Arial"/>
                <a:sym typeface="Arial"/>
              </a:rPr>
              <a:t>Interval:</a:t>
            </a:r>
            <a:r>
              <a:rPr b="1" i="1" lang="en-US" sz="2200" strike="noStrike">
                <a:latin typeface="Arial"/>
                <a:ea typeface="Arial"/>
                <a:cs typeface="Arial"/>
                <a:sym typeface="Arial"/>
              </a:rPr>
              <a:t> [0 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R = {e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 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 {a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 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 r)=1∀ a∈A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r∈ R ∩ a </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 r)=0 otherwise</a:t>
            </a:r>
            <a:endParaRPr b="0" sz="2200" strike="noStrike">
              <a:latin typeface="Arial"/>
              <a:ea typeface="Arial"/>
              <a:cs typeface="Arial"/>
              <a:sym typeface="Arial"/>
            </a:endParaRPr>
          </a:p>
        </p:txBody>
      </p:sp>
      <p:sp>
        <p:nvSpPr>
          <p:cNvPr id="453" name="Google Shape;453;p64"/>
          <p:cNvSpPr txBox="1"/>
          <p:nvPr/>
        </p:nvSpPr>
        <p:spPr>
          <a:xfrm>
            <a:off x="4320000" y="4088520"/>
            <a:ext cx="3960000" cy="375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u="sng" strike="noStrike">
                <a:solidFill>
                  <a:srgbClr val="FF0000"/>
                </a:solidFill>
                <a:latin typeface="Arial"/>
                <a:ea typeface="Arial"/>
                <a:cs typeface="Arial"/>
                <a:sym typeface="Arial"/>
              </a:rPr>
              <a:t>solution in equilibrium:</a:t>
            </a:r>
            <a:endParaRPr b="0" sz="2000" strike="noStrike">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pic>
        <p:nvPicPr>
          <p:cNvPr id="459" name="Google Shape;459;p65"/>
          <p:cNvPicPr preferRelativeResize="0"/>
          <p:nvPr/>
        </p:nvPicPr>
        <p:blipFill rotWithShape="1">
          <a:blip r:embed="rId3">
            <a:alphaModFix/>
          </a:blip>
          <a:srcRect b="0" l="0" r="0" t="0"/>
          <a:stretch/>
        </p:blipFill>
        <p:spPr>
          <a:xfrm>
            <a:off x="520200" y="1980000"/>
            <a:ext cx="4519800" cy="1662480"/>
          </a:xfrm>
          <a:prstGeom prst="rect">
            <a:avLst/>
          </a:prstGeom>
          <a:noFill/>
          <a:ln>
            <a:noFill/>
          </a:ln>
        </p:spPr>
      </p:pic>
      <p:sp>
        <p:nvSpPr>
          <p:cNvPr id="460" name="Google Shape;460;p65"/>
          <p:cNvSpPr txBox="1"/>
          <p:nvPr/>
        </p:nvSpPr>
        <p:spPr>
          <a:xfrm>
            <a:off x="4464000" y="4513320"/>
            <a:ext cx="5400000" cy="3046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200" strike="noStrike">
                <a:latin typeface="Arial"/>
                <a:ea typeface="Arial"/>
                <a:cs typeface="Arial"/>
                <a:sym typeface="Arial"/>
              </a:rPr>
              <a:t>s(a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6666FF"/>
                </a:solidFill>
                <a:latin typeface="Arial"/>
                <a:ea typeface="Arial"/>
                <a:cs typeface="Arial"/>
                <a:sym typeface="Arial"/>
              </a:rPr>
              <a:t>½</a:t>
            </a:r>
            <a:r>
              <a:rPr b="1" i="1" lang="en-US" sz="2200" strike="noStrike">
                <a:latin typeface="Arial"/>
                <a:ea typeface="Arial"/>
                <a:cs typeface="Arial"/>
                <a:sym typeface="Arial"/>
              </a:rPr>
              <a:t>, s(a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 = </a:t>
            </a:r>
            <a:r>
              <a:rPr b="1" i="1" lang="en-US" sz="2200" strike="noStrike">
                <a:solidFill>
                  <a:srgbClr val="009900"/>
                </a:solidFill>
                <a:latin typeface="Arial"/>
                <a:ea typeface="Arial"/>
                <a:cs typeface="Arial"/>
                <a:sym typeface="Arial"/>
              </a:rPr>
              <a:t>½</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s</a:t>
            </a:r>
            <a:r>
              <a:rPr b="1" baseline="-25000" i="1" lang="en-US" sz="2200" strike="noStrike">
                <a:latin typeface="Arial"/>
                <a:ea typeface="Arial"/>
                <a:cs typeface="Arial"/>
                <a:sym typeface="Arial"/>
              </a:rPr>
              <a:t>top </a:t>
            </a:r>
            <a:r>
              <a:rPr b="1" i="1" lang="en-US" sz="2200" strike="noStrike">
                <a:latin typeface="Arial"/>
                <a:ea typeface="Arial"/>
                <a:cs typeface="Arial"/>
                <a:sym typeface="Arial"/>
              </a:rPr>
              <a:t>=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a:t>
            </a:r>
            <a:r>
              <a:rPr b="1" i="1" lang="en-US" sz="2200" strike="noStrike">
                <a:solidFill>
                  <a:srgbClr val="6666FF"/>
                </a:solidFill>
                <a:latin typeface="Arial"/>
                <a:ea typeface="Arial"/>
                <a:cs typeface="Arial"/>
                <a:sym typeface="Arial"/>
              </a:rPr>
              <a:t>½</a:t>
            </a:r>
            <a:r>
              <a:rPr b="1" i="1" lang="en-US" sz="2200" strike="noStrike">
                <a:latin typeface="Arial"/>
                <a:ea typeface="Arial"/>
                <a:cs typeface="Arial"/>
                <a:sym typeface="Arial"/>
              </a:rPr>
              <a:t>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a:t>
            </a:r>
            <a:r>
              <a:rPr b="1" i="1" lang="en-US" sz="2200" strike="noStrike">
                <a:solidFill>
                  <a:srgbClr val="009900"/>
                </a:solidFill>
                <a:latin typeface="Arial"/>
                <a:ea typeface="Arial"/>
                <a:cs typeface="Arial"/>
                <a:sym typeface="Arial"/>
              </a:rPr>
              <a:t>½</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      = 1*</a:t>
            </a:r>
            <a:r>
              <a:rPr b="1" i="1" lang="en-US" sz="2200" strike="noStrike">
                <a:solidFill>
                  <a:srgbClr val="6666FF"/>
                </a:solidFill>
                <a:latin typeface="Arial"/>
                <a:ea typeface="Arial"/>
                <a:cs typeface="Arial"/>
                <a:sym typeface="Arial"/>
              </a:rPr>
              <a:t>½</a:t>
            </a:r>
            <a:r>
              <a:rPr b="1" i="1" lang="en-US" sz="2200" strike="noStrike">
                <a:latin typeface="Arial"/>
                <a:ea typeface="Arial"/>
                <a:cs typeface="Arial"/>
                <a:sym typeface="Arial"/>
              </a:rPr>
              <a:t> + 0*</a:t>
            </a:r>
            <a:r>
              <a:rPr b="1" i="1" lang="en-US" sz="2200" strike="noStrike">
                <a:solidFill>
                  <a:srgbClr val="009900"/>
                </a:solidFill>
                <a:latin typeface="Arial"/>
                <a:ea typeface="Arial"/>
                <a:cs typeface="Arial"/>
                <a:sym typeface="Arial"/>
              </a:rPr>
              <a:t>½</a:t>
            </a:r>
            <a:r>
              <a:rPr b="1" i="1" lang="en-US" sz="2200" strike="noStrike">
                <a:latin typeface="Arial"/>
                <a:ea typeface="Arial"/>
                <a:cs typeface="Arial"/>
                <a:sym typeface="Arial"/>
              </a:rPr>
              <a:t> = </a:t>
            </a:r>
            <a:r>
              <a:rPr b="1" i="1" lang="en-US" sz="2200" strike="noStrike">
                <a:solidFill>
                  <a:srgbClr val="FF6600"/>
                </a:solidFill>
                <a:latin typeface="Arial"/>
                <a:ea typeface="Arial"/>
                <a:cs typeface="Arial"/>
                <a:sym typeface="Arial"/>
              </a:rPr>
              <a:t>½ </a:t>
            </a:r>
            <a:r>
              <a:rPr b="1" i="1" lang="en-US" sz="2200" strike="noStrike">
                <a:latin typeface="Arial"/>
                <a:ea typeface="Arial"/>
                <a:cs typeface="Arial"/>
                <a:sym typeface="Arial"/>
              </a:rPr>
              <a:t>  </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s</a:t>
            </a:r>
            <a:r>
              <a:rPr b="1" baseline="-25000" i="1" lang="en-US" sz="2200" strike="noStrike">
                <a:latin typeface="Arial"/>
                <a:ea typeface="Arial"/>
                <a:cs typeface="Arial"/>
                <a:sym typeface="Arial"/>
              </a:rPr>
              <a:t>bottom </a:t>
            </a:r>
            <a:r>
              <a:rPr b="1" i="1" lang="en-US" sz="2200" strike="noStrike">
                <a:latin typeface="Arial"/>
                <a:ea typeface="Arial"/>
                <a:cs typeface="Arial"/>
                <a:sym typeface="Arial"/>
              </a:rPr>
              <a:t>=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r>
              <a:rPr b="1" i="1" lang="en-US" sz="2200" strike="noStrike">
                <a:solidFill>
                  <a:srgbClr val="6666FF"/>
                </a:solidFill>
                <a:latin typeface="Arial"/>
                <a:ea typeface="Arial"/>
                <a:cs typeface="Arial"/>
                <a:sym typeface="Arial"/>
              </a:rPr>
              <a:t>½</a:t>
            </a:r>
            <a:r>
              <a:rPr b="1" i="1" lang="en-US" sz="2200" strike="noStrike">
                <a:latin typeface="Arial"/>
                <a:ea typeface="Arial"/>
                <a:cs typeface="Arial"/>
                <a:sym typeface="Arial"/>
              </a:rPr>
              <a:t>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r>
              <a:rPr b="1" i="1" lang="en-US" sz="2200" strike="noStrike">
                <a:solidFill>
                  <a:srgbClr val="009900"/>
                </a:solidFill>
                <a:latin typeface="Arial"/>
                <a:ea typeface="Arial"/>
                <a:cs typeface="Arial"/>
                <a:sym typeface="Arial"/>
              </a:rPr>
              <a:t>½</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          = 0*</a:t>
            </a:r>
            <a:r>
              <a:rPr b="1" i="1" lang="en-US" sz="2200" strike="noStrike">
                <a:solidFill>
                  <a:srgbClr val="6666FF"/>
                </a:solidFill>
                <a:latin typeface="Arial"/>
                <a:ea typeface="Arial"/>
                <a:cs typeface="Arial"/>
                <a:sym typeface="Arial"/>
              </a:rPr>
              <a:t>½</a:t>
            </a:r>
            <a:r>
              <a:rPr b="1" i="1" lang="en-US" sz="2200" strike="noStrike">
                <a:latin typeface="Arial"/>
                <a:ea typeface="Arial"/>
                <a:cs typeface="Arial"/>
                <a:sym typeface="Arial"/>
              </a:rPr>
              <a:t> + 1*</a:t>
            </a:r>
            <a:r>
              <a:rPr b="1" i="1" lang="en-US" sz="2200" strike="noStrike">
                <a:solidFill>
                  <a:srgbClr val="009900"/>
                </a:solidFill>
                <a:latin typeface="Arial"/>
                <a:ea typeface="Arial"/>
                <a:cs typeface="Arial"/>
                <a:sym typeface="Arial"/>
              </a:rPr>
              <a:t>½</a:t>
            </a:r>
            <a:r>
              <a:rPr b="1" i="1" lang="en-US" sz="2200" strike="noStrike">
                <a:latin typeface="Arial"/>
                <a:ea typeface="Arial"/>
                <a:cs typeface="Arial"/>
                <a:sym typeface="Arial"/>
              </a:rPr>
              <a:t> = </a:t>
            </a:r>
            <a:r>
              <a:rPr b="1" i="1" lang="en-US" sz="2200" strike="noStrike">
                <a:solidFill>
                  <a:srgbClr val="CC66FF"/>
                </a:solidFill>
                <a:latin typeface="Arial"/>
                <a:ea typeface="Arial"/>
                <a:cs typeface="Arial"/>
                <a:sym typeface="Arial"/>
              </a:rPr>
              <a:t>½</a:t>
            </a:r>
            <a:r>
              <a:rPr b="1" i="1" lang="en-US" sz="2200" strike="noStrike">
                <a:solidFill>
                  <a:srgbClr val="9900FF"/>
                </a:solidFill>
                <a:latin typeface="Arial"/>
                <a:ea typeface="Arial"/>
                <a:cs typeface="Arial"/>
                <a:sym typeface="Arial"/>
              </a:rPr>
              <a:t> </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c</a:t>
            </a:r>
            <a:r>
              <a:rPr b="1" baseline="-25000" i="1" lang="en-US" sz="2200" strike="noStrike">
                <a:latin typeface="Arial"/>
                <a:ea typeface="Arial"/>
                <a:cs typeface="Arial"/>
                <a:sym typeface="Arial"/>
              </a:rPr>
              <a:t>a1</a:t>
            </a:r>
            <a:r>
              <a:rPr b="1" i="1" lang="en-US" sz="2200" strike="noStrike">
                <a:latin typeface="Arial"/>
                <a:ea typeface="Arial"/>
                <a:cs typeface="Arial"/>
                <a:sym typeface="Arial"/>
              </a:rPr>
              <a:t>(s)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)*c</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a:t>
            </a:r>
            <a:r>
              <a:rPr b="1" i="1" lang="en-US" sz="2200" strike="noStrike">
                <a:solidFill>
                  <a:srgbClr val="FF6600"/>
                </a:solidFill>
                <a:latin typeface="Arial"/>
                <a:ea typeface="Arial"/>
                <a:cs typeface="Arial"/>
                <a:sym typeface="Arial"/>
              </a:rPr>
              <a:t>½</a:t>
            </a:r>
            <a:r>
              <a:rPr b="1" i="1" lang="en-US" sz="2200" strike="noStrike">
                <a:latin typeface="Arial"/>
                <a:ea typeface="Arial"/>
                <a:cs typeface="Arial"/>
                <a:sym typeface="Arial"/>
              </a:rPr>
              <a:t>) = 1*1 = </a:t>
            </a:r>
            <a:r>
              <a:rPr b="1" i="1" lang="en-US" sz="2200" strike="noStrike">
                <a:solidFill>
                  <a:srgbClr val="666666"/>
                </a:solidFill>
                <a:latin typeface="Arial"/>
                <a:ea typeface="Arial"/>
                <a:cs typeface="Arial"/>
                <a:sym typeface="Arial"/>
              </a:rPr>
              <a:t>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c</a:t>
            </a:r>
            <a:r>
              <a:rPr b="1" baseline="-25000" i="1" lang="en-US" sz="2200" strike="noStrike">
                <a:latin typeface="Arial"/>
                <a:ea typeface="Arial"/>
                <a:cs typeface="Arial"/>
                <a:sym typeface="Arial"/>
              </a:rPr>
              <a:t>a2</a:t>
            </a:r>
            <a:r>
              <a:rPr b="1" i="1" lang="en-US" sz="2200" strike="noStrike">
                <a:latin typeface="Arial"/>
                <a:ea typeface="Arial"/>
                <a:cs typeface="Arial"/>
                <a:sym typeface="Arial"/>
              </a:rPr>
              <a:t>(s) = 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)*c</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r>
              <a:rPr b="1" i="1" lang="en-US" sz="2200" strike="noStrike">
                <a:solidFill>
                  <a:srgbClr val="CC66FF"/>
                </a:solidFill>
                <a:latin typeface="Arial"/>
                <a:ea typeface="Arial"/>
                <a:cs typeface="Arial"/>
                <a:sym typeface="Arial"/>
              </a:rPr>
              <a:t>½</a:t>
            </a:r>
            <a:r>
              <a:rPr b="1" i="1" lang="en-US" sz="2200" strike="noStrike">
                <a:latin typeface="Arial"/>
                <a:ea typeface="Arial"/>
                <a:cs typeface="Arial"/>
                <a:sym typeface="Arial"/>
              </a:rPr>
              <a:t>) = 1*½ = </a:t>
            </a:r>
            <a:r>
              <a:rPr b="1" i="1" lang="en-US" sz="2200" strike="noStrike">
                <a:solidFill>
                  <a:srgbClr val="800000"/>
                </a:solidFill>
                <a:latin typeface="Arial"/>
                <a:ea typeface="Arial"/>
                <a:cs typeface="Arial"/>
                <a:sym typeface="Arial"/>
              </a:rPr>
              <a:t>½</a:t>
            </a:r>
            <a:r>
              <a:rPr b="1" i="1" lang="en-US" sz="2200" strike="noStrike">
                <a:solidFill>
                  <a:srgbClr val="801900"/>
                </a:solidFill>
                <a:latin typeface="Arial"/>
                <a:ea typeface="Arial"/>
                <a:cs typeface="Arial"/>
                <a:sym typeface="Arial"/>
              </a:rPr>
              <a:t> </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C(s) = </a:t>
            </a:r>
            <a:r>
              <a:rPr b="1" i="1" lang="en-US" sz="2200" strike="noStrike">
                <a:solidFill>
                  <a:srgbClr val="6666FF"/>
                </a:solidFill>
                <a:latin typeface="Arial"/>
                <a:ea typeface="Arial"/>
                <a:cs typeface="Arial"/>
                <a:sym typeface="Arial"/>
              </a:rPr>
              <a:t>½</a:t>
            </a:r>
            <a:r>
              <a:rPr b="1" i="1" lang="en-US" sz="2200" strike="noStrike">
                <a:latin typeface="Arial"/>
                <a:ea typeface="Arial"/>
                <a:cs typeface="Arial"/>
                <a:sym typeface="Arial"/>
              </a:rPr>
              <a:t>*</a:t>
            </a:r>
            <a:r>
              <a:rPr b="1" i="1" lang="en-US" sz="2200" strike="noStrike">
                <a:solidFill>
                  <a:srgbClr val="666666"/>
                </a:solidFill>
                <a:latin typeface="Arial"/>
                <a:ea typeface="Arial"/>
                <a:cs typeface="Arial"/>
                <a:sym typeface="Arial"/>
              </a:rPr>
              <a:t>1</a:t>
            </a:r>
            <a:r>
              <a:rPr b="1" i="1" lang="en-US" sz="2200" strike="noStrike">
                <a:latin typeface="Arial"/>
                <a:ea typeface="Arial"/>
                <a:cs typeface="Arial"/>
                <a:sym typeface="Arial"/>
              </a:rPr>
              <a:t> + </a:t>
            </a:r>
            <a:r>
              <a:rPr b="1" i="1" lang="en-US" sz="2200" strike="noStrike">
                <a:solidFill>
                  <a:srgbClr val="009900"/>
                </a:solidFill>
                <a:latin typeface="Arial"/>
                <a:ea typeface="Arial"/>
                <a:cs typeface="Arial"/>
                <a:sym typeface="Arial"/>
              </a:rPr>
              <a:t>½</a:t>
            </a:r>
            <a:r>
              <a:rPr b="1" i="1" lang="en-US" sz="2200" strike="noStrike">
                <a:latin typeface="Arial"/>
                <a:ea typeface="Arial"/>
                <a:cs typeface="Arial"/>
                <a:sym typeface="Arial"/>
              </a:rPr>
              <a:t>*</a:t>
            </a:r>
            <a:r>
              <a:rPr b="1" i="1" lang="en-US" sz="2200" strike="noStrike">
                <a:solidFill>
                  <a:srgbClr val="800000"/>
                </a:solidFill>
                <a:latin typeface="Arial"/>
                <a:ea typeface="Arial"/>
                <a:cs typeface="Arial"/>
                <a:sym typeface="Arial"/>
              </a:rPr>
              <a:t>½</a:t>
            </a:r>
            <a:r>
              <a:rPr b="1" i="1" lang="en-US" sz="2200" strike="noStrike">
                <a:latin typeface="Arial"/>
                <a:ea typeface="Arial"/>
                <a:cs typeface="Arial"/>
                <a:sym typeface="Arial"/>
              </a:rPr>
              <a:t> = </a:t>
            </a:r>
            <a:r>
              <a:rPr b="1" i="1" lang="en-US" sz="2200" strike="noStrike">
                <a:solidFill>
                  <a:srgbClr val="FF0000"/>
                </a:solidFill>
                <a:latin typeface="Arial"/>
                <a:ea typeface="Arial"/>
                <a:cs typeface="Arial"/>
                <a:sym typeface="Arial"/>
              </a:rPr>
              <a:t>¾ </a:t>
            </a:r>
            <a:endParaRPr b="0" sz="2200" strike="noStrike">
              <a:latin typeface="Arial"/>
              <a:ea typeface="Arial"/>
              <a:cs typeface="Arial"/>
              <a:sym typeface="Arial"/>
            </a:endParaRPr>
          </a:p>
        </p:txBody>
      </p:sp>
      <p:pic>
        <p:nvPicPr>
          <p:cNvPr id="461" name="Google Shape;461;p65"/>
          <p:cNvPicPr preferRelativeResize="0"/>
          <p:nvPr/>
        </p:nvPicPr>
        <p:blipFill rotWithShape="1">
          <a:blip r:embed="rId4">
            <a:alphaModFix/>
          </a:blip>
          <a:srcRect b="0" l="0" r="0" t="0"/>
          <a:stretch/>
        </p:blipFill>
        <p:spPr>
          <a:xfrm>
            <a:off x="6288120" y="2592000"/>
            <a:ext cx="3359880" cy="720000"/>
          </a:xfrm>
          <a:prstGeom prst="rect">
            <a:avLst/>
          </a:prstGeom>
          <a:noFill/>
          <a:ln>
            <a:noFill/>
          </a:ln>
        </p:spPr>
      </p:pic>
      <p:pic>
        <p:nvPicPr>
          <p:cNvPr id="462" name="Google Shape;462;p65"/>
          <p:cNvPicPr preferRelativeResize="0"/>
          <p:nvPr/>
        </p:nvPicPr>
        <p:blipFill rotWithShape="1">
          <a:blip r:embed="rId5">
            <a:alphaModFix/>
          </a:blip>
          <a:srcRect b="0" l="0" r="0" t="0"/>
          <a:stretch/>
        </p:blipFill>
        <p:spPr>
          <a:xfrm>
            <a:off x="6301080" y="1620000"/>
            <a:ext cx="3423240" cy="720000"/>
          </a:xfrm>
          <a:prstGeom prst="rect">
            <a:avLst/>
          </a:prstGeom>
          <a:noFill/>
          <a:ln>
            <a:noFill/>
          </a:ln>
        </p:spPr>
      </p:pic>
      <p:pic>
        <p:nvPicPr>
          <p:cNvPr id="463" name="Google Shape;463;p65"/>
          <p:cNvPicPr preferRelativeResize="0"/>
          <p:nvPr/>
        </p:nvPicPr>
        <p:blipFill rotWithShape="1">
          <a:blip r:embed="rId6">
            <a:alphaModFix/>
          </a:blip>
          <a:srcRect b="0" l="0" r="0" t="0"/>
          <a:stretch/>
        </p:blipFill>
        <p:spPr>
          <a:xfrm>
            <a:off x="6408000" y="3600000"/>
            <a:ext cx="3312000" cy="719640"/>
          </a:xfrm>
          <a:prstGeom prst="rect">
            <a:avLst/>
          </a:prstGeom>
          <a:noFill/>
          <a:ln>
            <a:noFill/>
          </a:ln>
        </p:spPr>
      </p:pic>
      <p:cxnSp>
        <p:nvCxnSpPr>
          <p:cNvPr id="464" name="Google Shape;464;p65"/>
          <p:cNvCxnSpPr/>
          <p:nvPr/>
        </p:nvCxnSpPr>
        <p:spPr>
          <a:xfrm flipH="1">
            <a:off x="3600000" y="1800000"/>
            <a:ext cx="2520000" cy="180000"/>
          </a:xfrm>
          <a:prstGeom prst="straightConnector1">
            <a:avLst/>
          </a:prstGeom>
          <a:noFill/>
          <a:ln cap="flat" cmpd="sng" w="9525">
            <a:solidFill>
              <a:srgbClr val="000000"/>
            </a:solidFill>
            <a:prstDash val="solid"/>
            <a:round/>
            <a:headEnd len="sm" w="sm" type="none"/>
            <a:tailEnd len="med" w="med" type="triangle"/>
          </a:ln>
        </p:spPr>
      </p:cxnSp>
      <p:sp>
        <p:nvSpPr>
          <p:cNvPr id="465" name="Google Shape;465;p65"/>
          <p:cNvSpPr txBox="1"/>
          <p:nvPr/>
        </p:nvSpPr>
        <p:spPr>
          <a:xfrm>
            <a:off x="3060000" y="1453320"/>
            <a:ext cx="2520000" cy="346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input for cost functions</a:t>
            </a:r>
            <a:endParaRPr b="0" sz="1800" strike="noStrike">
              <a:latin typeface="Arial"/>
              <a:ea typeface="Arial"/>
              <a:cs typeface="Arial"/>
              <a:sym typeface="Arial"/>
            </a:endParaRPr>
          </a:p>
        </p:txBody>
      </p:sp>
      <p:sp>
        <p:nvSpPr>
          <p:cNvPr id="466" name="Google Shape;466;p65"/>
          <p:cNvSpPr txBox="1"/>
          <p:nvPr/>
        </p:nvSpPr>
        <p:spPr>
          <a:xfrm>
            <a:off x="4536000" y="4212000"/>
            <a:ext cx="3960000" cy="375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u="sng" strike="noStrike">
                <a:solidFill>
                  <a:srgbClr val="0000FF"/>
                </a:solidFill>
                <a:latin typeface="Arial"/>
                <a:ea typeface="Arial"/>
                <a:cs typeface="Arial"/>
                <a:sym typeface="Arial"/>
              </a:rPr>
              <a:t>optimal solution</a:t>
            </a:r>
            <a:endParaRPr b="0" sz="2000" strike="noStrike">
              <a:latin typeface="Arial"/>
              <a:ea typeface="Arial"/>
              <a:cs typeface="Arial"/>
              <a:sym typeface="Arial"/>
            </a:endParaRPr>
          </a:p>
        </p:txBody>
      </p:sp>
      <p:sp>
        <p:nvSpPr>
          <p:cNvPr id="467" name="Google Shape;467;p65"/>
          <p:cNvSpPr txBox="1"/>
          <p:nvPr/>
        </p:nvSpPr>
        <p:spPr>
          <a:xfrm>
            <a:off x="252000" y="4356000"/>
            <a:ext cx="3960000" cy="3024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200" strike="noStrike">
                <a:latin typeface="Arial"/>
                <a:ea typeface="Arial"/>
                <a:cs typeface="Arial"/>
                <a:sym typeface="Arial"/>
              </a:rPr>
              <a:t>N = {1}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μ = {μ</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a:t>
            </a:r>
            <a:r>
              <a:rPr b="0" lang="en-US" sz="2200" strike="noStrike">
                <a:latin typeface="Arial"/>
                <a:ea typeface="Arial"/>
                <a:cs typeface="Arial"/>
                <a:sym typeface="Arial"/>
              </a:rPr>
              <a:t>and</a:t>
            </a:r>
            <a:r>
              <a:rPr b="1" i="1" lang="en-US" sz="2200" strike="noStrike">
                <a:latin typeface="Arial"/>
                <a:ea typeface="Arial"/>
                <a:cs typeface="Arial"/>
                <a:sym typeface="Arial"/>
              </a:rPr>
              <a:t> μ</a:t>
            </a:r>
            <a:r>
              <a:rPr b="1" baseline="-25000" i="1" lang="en-US" sz="2200" strike="noStrike">
                <a:latin typeface="Arial"/>
                <a:ea typeface="Arial"/>
                <a:cs typeface="Arial"/>
                <a:sym typeface="Arial"/>
              </a:rPr>
              <a:t>1 </a:t>
            </a:r>
            <a:r>
              <a:rPr b="1" i="1" lang="en-US" sz="2200" strike="noStrike">
                <a:latin typeface="Arial"/>
                <a:ea typeface="Arial"/>
                <a:cs typeface="Arial"/>
                <a:sym typeface="Arial"/>
              </a:rPr>
              <a:t>= 1 </a:t>
            </a:r>
            <a:endParaRPr b="0" sz="2200" strike="noStrike">
              <a:latin typeface="Arial"/>
              <a:ea typeface="Arial"/>
              <a:cs typeface="Arial"/>
              <a:sym typeface="Arial"/>
            </a:endParaRPr>
          </a:p>
          <a:p>
            <a:pPr indent="0" lvl="0" marL="0" marR="0" rtl="0" algn="l">
              <a:spcBef>
                <a:spcPts val="0"/>
              </a:spcBef>
              <a:spcAft>
                <a:spcPts val="0"/>
              </a:spcAft>
              <a:buNone/>
            </a:pPr>
            <a:r>
              <a:rPr b="0" lang="en-US" sz="2200" strike="noStrike">
                <a:latin typeface="Arial"/>
                <a:ea typeface="Arial"/>
                <a:cs typeface="Arial"/>
                <a:sym typeface="Arial"/>
              </a:rPr>
              <a:t>Interval:</a:t>
            </a:r>
            <a:r>
              <a:rPr b="1" i="1" lang="en-US" sz="2200" strike="noStrike">
                <a:latin typeface="Arial"/>
                <a:ea typeface="Arial"/>
                <a:cs typeface="Arial"/>
                <a:sym typeface="Arial"/>
              </a:rPr>
              <a:t> [0 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R = {e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 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 {a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top</a:t>
            </a:r>
            <a:r>
              <a:rPr b="1" i="1" lang="en-US" sz="2200" strike="noStrike">
                <a:latin typeface="Arial"/>
                <a:ea typeface="Arial"/>
                <a:cs typeface="Arial"/>
                <a:sym typeface="Arial"/>
              </a:rPr>
              <a:t>}, a</a:t>
            </a:r>
            <a:r>
              <a:rPr b="1" baseline="-25000" i="1" lang="en-US" sz="2200" strike="noStrike">
                <a:latin typeface="Arial"/>
                <a:ea typeface="Arial"/>
                <a:cs typeface="Arial"/>
                <a:sym typeface="Arial"/>
              </a:rPr>
              <a:t>2</a:t>
            </a:r>
            <a:r>
              <a:rPr b="1" i="1" lang="en-US" sz="2200" strike="noStrike">
                <a:latin typeface="Arial"/>
                <a:ea typeface="Arial"/>
                <a:cs typeface="Arial"/>
                <a:sym typeface="Arial"/>
              </a:rPr>
              <a:t>={e</a:t>
            </a:r>
            <a:r>
              <a:rPr b="1" baseline="-25000" i="1" lang="en-US" sz="2200" strike="noStrike">
                <a:latin typeface="Arial"/>
                <a:ea typeface="Arial"/>
                <a:cs typeface="Arial"/>
                <a:sym typeface="Arial"/>
              </a:rPr>
              <a:t>bottom</a:t>
            </a:r>
            <a:r>
              <a:rPr b="1" i="1" lang="en-US" sz="2200" strike="noStrike">
                <a:latin typeface="Arial"/>
                <a:ea typeface="Arial"/>
                <a:cs typeface="Arial"/>
                <a:sym typeface="Arial"/>
              </a:rPr>
              <a:t>}</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 r)=1∀ a∈A</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r∈ R ∩ a </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ρ</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(a, r)=0 otherwise</a:t>
            </a:r>
            <a:endParaRPr b="0" sz="2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pic>
        <p:nvPicPr>
          <p:cNvPr id="473" name="Google Shape;473;p66"/>
          <p:cNvPicPr preferRelativeResize="0"/>
          <p:nvPr/>
        </p:nvPicPr>
        <p:blipFill rotWithShape="1">
          <a:blip r:embed="rId3">
            <a:alphaModFix/>
          </a:blip>
          <a:srcRect b="0" l="0" r="0" t="0"/>
          <a:stretch/>
        </p:blipFill>
        <p:spPr>
          <a:xfrm>
            <a:off x="520200" y="2297520"/>
            <a:ext cx="4519800" cy="1662480"/>
          </a:xfrm>
          <a:prstGeom prst="rect">
            <a:avLst/>
          </a:prstGeom>
          <a:noFill/>
          <a:ln>
            <a:noFill/>
          </a:ln>
        </p:spPr>
      </p:pic>
      <p:sp>
        <p:nvSpPr>
          <p:cNvPr id="474" name="Google Shape;474;p66"/>
          <p:cNvSpPr txBox="1"/>
          <p:nvPr/>
        </p:nvSpPr>
        <p:spPr>
          <a:xfrm>
            <a:off x="396000" y="4860360"/>
            <a:ext cx="450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C(s*) = </a:t>
            </a:r>
            <a:r>
              <a:rPr b="1" i="1" lang="en-US" sz="2400" strike="noStrike">
                <a:solidFill>
                  <a:srgbClr val="0000FF"/>
                </a:solidFill>
                <a:latin typeface="Arial"/>
                <a:ea typeface="Arial"/>
                <a:cs typeface="Arial"/>
                <a:sym typeface="Arial"/>
              </a:rPr>
              <a:t>0.75</a:t>
            </a:r>
            <a:endParaRPr b="0" sz="2400" strike="noStrike">
              <a:latin typeface="Arial"/>
              <a:ea typeface="Arial"/>
              <a:cs typeface="Arial"/>
              <a:sym typeface="Arial"/>
            </a:endParaRPr>
          </a:p>
        </p:txBody>
      </p:sp>
      <p:sp>
        <p:nvSpPr>
          <p:cNvPr id="475" name="Google Shape;475;p66"/>
          <p:cNvSpPr txBox="1"/>
          <p:nvPr/>
        </p:nvSpPr>
        <p:spPr>
          <a:xfrm>
            <a:off x="396000" y="4500000"/>
            <a:ext cx="3960000" cy="375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u="sng" strike="noStrike">
                <a:solidFill>
                  <a:srgbClr val="0000FF"/>
                </a:solidFill>
                <a:latin typeface="Arial"/>
                <a:ea typeface="Arial"/>
                <a:cs typeface="Arial"/>
                <a:sym typeface="Arial"/>
              </a:rPr>
              <a:t>optimal solution</a:t>
            </a:r>
            <a:endParaRPr b="0" sz="2000" strike="noStrike">
              <a:latin typeface="Arial"/>
              <a:ea typeface="Arial"/>
              <a:cs typeface="Arial"/>
              <a:sym typeface="Arial"/>
            </a:endParaRPr>
          </a:p>
        </p:txBody>
      </p:sp>
      <p:sp>
        <p:nvSpPr>
          <p:cNvPr id="476" name="Google Shape;476;p66"/>
          <p:cNvSpPr txBox="1"/>
          <p:nvPr/>
        </p:nvSpPr>
        <p:spPr>
          <a:xfrm>
            <a:off x="396000" y="5760720"/>
            <a:ext cx="4500000" cy="1619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C(s) =  </a:t>
            </a:r>
            <a:r>
              <a:rPr b="1" i="1" lang="en-US" sz="2400" strike="noStrike">
                <a:solidFill>
                  <a:srgbClr val="FF0000"/>
                </a:solidFill>
                <a:latin typeface="Arial"/>
                <a:ea typeface="Arial"/>
                <a:cs typeface="Arial"/>
                <a:sym typeface="Arial"/>
              </a:rPr>
              <a:t>1</a:t>
            </a:r>
            <a:endParaRPr b="0" sz="2400" strike="noStrike">
              <a:latin typeface="Arial"/>
              <a:ea typeface="Arial"/>
              <a:cs typeface="Arial"/>
              <a:sym typeface="Arial"/>
            </a:endParaRPr>
          </a:p>
        </p:txBody>
      </p:sp>
      <p:sp>
        <p:nvSpPr>
          <p:cNvPr id="477" name="Google Shape;477;p66"/>
          <p:cNvSpPr txBox="1"/>
          <p:nvPr/>
        </p:nvSpPr>
        <p:spPr>
          <a:xfrm>
            <a:off x="432000" y="5724720"/>
            <a:ext cx="3960000" cy="3754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000" u="sng" strike="noStrike">
                <a:solidFill>
                  <a:srgbClr val="FF0000"/>
                </a:solidFill>
                <a:latin typeface="Arial"/>
                <a:ea typeface="Arial"/>
                <a:cs typeface="Arial"/>
                <a:sym typeface="Arial"/>
              </a:rPr>
              <a:t>solution in equilibrium</a:t>
            </a:r>
            <a:endParaRPr b="0" sz="2000" strike="noStrike">
              <a:latin typeface="Arial"/>
              <a:ea typeface="Arial"/>
              <a:cs typeface="Arial"/>
              <a:sym typeface="Arial"/>
            </a:endParaRPr>
          </a:p>
        </p:txBody>
      </p:sp>
      <p:pic>
        <p:nvPicPr>
          <p:cNvPr id="478" name="Google Shape;478;p66"/>
          <p:cNvPicPr preferRelativeResize="0"/>
          <p:nvPr/>
        </p:nvPicPr>
        <p:blipFill rotWithShape="1">
          <a:blip r:embed="rId4">
            <a:alphaModFix/>
          </a:blip>
          <a:srcRect b="0" l="0" r="0" t="0"/>
          <a:stretch/>
        </p:blipFill>
        <p:spPr>
          <a:xfrm>
            <a:off x="8100000" y="4176000"/>
            <a:ext cx="1685880" cy="1281240"/>
          </a:xfrm>
          <a:prstGeom prst="rect">
            <a:avLst/>
          </a:prstGeom>
          <a:noFill/>
          <a:ln>
            <a:noFill/>
          </a:ln>
        </p:spPr>
      </p:pic>
      <p:sp>
        <p:nvSpPr>
          <p:cNvPr id="479" name="Google Shape;479;p66"/>
          <p:cNvSpPr txBox="1"/>
          <p:nvPr/>
        </p:nvSpPr>
        <p:spPr>
          <a:xfrm>
            <a:off x="4140000" y="4500000"/>
            <a:ext cx="4680000" cy="2138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3600" strike="noStrike">
                <a:latin typeface="Arial"/>
                <a:ea typeface="Arial"/>
                <a:cs typeface="Arial"/>
                <a:sym typeface="Arial"/>
              </a:rPr>
              <a:t>price of anarchy =</a:t>
            </a:r>
            <a:endParaRPr b="0" sz="3600" strike="noStrike">
              <a:latin typeface="Arial"/>
              <a:ea typeface="Arial"/>
              <a:cs typeface="Arial"/>
              <a:sym typeface="Arial"/>
            </a:endParaRPr>
          </a:p>
          <a:p>
            <a:pPr indent="0" lvl="0" marL="0" marR="0" rtl="0" algn="l">
              <a:spcBef>
                <a:spcPts val="0"/>
              </a:spcBef>
              <a:spcAft>
                <a:spcPts val="0"/>
              </a:spcAft>
              <a:buNone/>
            </a:pPr>
            <a:r>
              <a:rPr b="0" lang="en-US" sz="3600" strike="noStrike">
                <a:latin typeface="Arial"/>
                <a:ea typeface="Arial"/>
                <a:cs typeface="Arial"/>
                <a:sym typeface="Arial"/>
              </a:rPr>
              <a:t>  </a:t>
            </a:r>
            <a:endParaRPr b="0" sz="3600" strike="noStrike">
              <a:latin typeface="Arial"/>
              <a:ea typeface="Arial"/>
              <a:cs typeface="Arial"/>
              <a:sym typeface="Arial"/>
            </a:endParaRPr>
          </a:p>
          <a:p>
            <a:pPr indent="0" lvl="0" marL="0" marR="0" rtl="0" algn="l">
              <a:spcBef>
                <a:spcPts val="0"/>
              </a:spcBef>
              <a:spcAft>
                <a:spcPts val="0"/>
              </a:spcAft>
              <a:buNone/>
            </a:pPr>
            <a:r>
              <a:rPr b="0" lang="en-US" sz="3600" strike="noStrike">
                <a:latin typeface="Arial"/>
                <a:ea typeface="Arial"/>
                <a:cs typeface="Arial"/>
                <a:sym typeface="Arial"/>
              </a:rPr>
              <a:t>                           </a:t>
            </a:r>
            <a:endParaRPr b="0" sz="3600" strike="noStrike">
              <a:latin typeface="Arial"/>
              <a:ea typeface="Arial"/>
              <a:cs typeface="Arial"/>
              <a:sym typeface="Arial"/>
            </a:endParaRPr>
          </a:p>
          <a:p>
            <a:pPr indent="0" lvl="0" marL="0" marR="0" rtl="0" algn="l">
              <a:spcBef>
                <a:spcPts val="0"/>
              </a:spcBef>
              <a:spcAft>
                <a:spcPts val="0"/>
              </a:spcAft>
              <a:buNone/>
            </a:pPr>
            <a:r>
              <a:rPr b="0" lang="en-US" sz="3600" strike="noStrike">
                <a:latin typeface="Arial"/>
                <a:ea typeface="Arial"/>
                <a:cs typeface="Arial"/>
                <a:sym typeface="Arial"/>
              </a:rPr>
              <a:t>                           = 4/3</a:t>
            </a:r>
            <a:endParaRPr b="0" sz="3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485" name="Google Shape;485;p67"/>
          <p:cNvSpPr txBox="1"/>
          <p:nvPr/>
        </p:nvSpPr>
        <p:spPr>
          <a:xfrm>
            <a:off x="468000" y="5578920"/>
            <a:ext cx="4500000" cy="1836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1" lang="en-US" sz="2000" u="sng" strike="noStrike">
                <a:solidFill>
                  <a:srgbClr val="0000FF"/>
                </a:solidFill>
                <a:latin typeface="Arial"/>
                <a:ea typeface="Arial"/>
                <a:cs typeface="Arial"/>
                <a:sym typeface="Arial"/>
              </a:rPr>
              <a:t>optimal solution</a:t>
            </a:r>
            <a:endParaRPr b="0" sz="20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C(x) = </a:t>
            </a:r>
            <a:r>
              <a:rPr b="1" i="1" lang="en-US" sz="2400" strike="noStrike">
                <a:solidFill>
                  <a:srgbClr val="000000"/>
                </a:solidFill>
                <a:latin typeface="Arial"/>
                <a:ea typeface="Arial"/>
                <a:cs typeface="Arial"/>
                <a:sym typeface="Arial"/>
              </a:rPr>
              <a:t>(1-x) + x.x</a:t>
            </a:r>
            <a:r>
              <a:rPr b="1" baseline="30000" i="1" lang="en-US" sz="2400" strike="noStrike">
                <a:solidFill>
                  <a:srgbClr val="000000"/>
                </a:solidFill>
                <a:latin typeface="Arial"/>
                <a:ea typeface="Arial"/>
                <a:cs typeface="Arial"/>
                <a:sym typeface="Arial"/>
              </a:rPr>
              <a:t>p</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solidFill>
                  <a:srgbClr val="000000"/>
                </a:solidFill>
                <a:latin typeface="Arial"/>
                <a:ea typeface="Arial"/>
                <a:cs typeface="Arial"/>
                <a:sym typeface="Arial"/>
              </a:rPr>
              <a:t>argmin</a:t>
            </a:r>
            <a:r>
              <a:rPr b="1" baseline="-25000" i="1" lang="en-US" sz="2400" strike="noStrike">
                <a:solidFill>
                  <a:srgbClr val="000000"/>
                </a:solidFill>
                <a:latin typeface="Arial"/>
                <a:ea typeface="Arial"/>
                <a:cs typeface="Arial"/>
                <a:sym typeface="Arial"/>
              </a:rPr>
              <a:t>x</a:t>
            </a:r>
            <a:r>
              <a:rPr b="1" i="1" lang="en-US" sz="2400" strike="noStrike">
                <a:solidFill>
                  <a:srgbClr val="000000"/>
                </a:solidFill>
                <a:latin typeface="Arial"/>
                <a:ea typeface="Arial"/>
                <a:cs typeface="Arial"/>
                <a:sym typeface="Arial"/>
              </a:rPr>
              <a:t>(C(x)) = (p+1)</a:t>
            </a:r>
            <a:r>
              <a:rPr b="1" baseline="30000" i="1" lang="en-US" sz="2400" strike="noStrike">
                <a:solidFill>
                  <a:srgbClr val="000000"/>
                </a:solidFill>
                <a:latin typeface="Arial"/>
                <a:ea typeface="Arial"/>
                <a:cs typeface="Arial"/>
                <a:sym typeface="Arial"/>
              </a:rPr>
              <a:t>-1/p</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solidFill>
                  <a:srgbClr val="000000"/>
                </a:solidFill>
                <a:latin typeface="Arial"/>
                <a:ea typeface="Arial"/>
                <a:cs typeface="Arial"/>
                <a:sym typeface="Arial"/>
              </a:rPr>
              <a:t>C(s*) = 1-p.(p+1)</a:t>
            </a:r>
            <a:r>
              <a:rPr b="1" baseline="30000" i="1" lang="en-US" sz="2400" strike="noStrike">
                <a:solidFill>
                  <a:srgbClr val="000000"/>
                </a:solidFill>
                <a:latin typeface="Arial"/>
                <a:ea typeface="Arial"/>
                <a:cs typeface="Arial"/>
                <a:sym typeface="Arial"/>
              </a:rPr>
              <a:t>-(p+1)/p</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solidFill>
                  <a:srgbClr val="000000"/>
                </a:solidFill>
                <a:latin typeface="Arial"/>
                <a:ea typeface="Arial"/>
                <a:cs typeface="Arial"/>
                <a:sym typeface="Arial"/>
              </a:rPr>
              <a:t>C(s*) → 0 as p → ∞</a:t>
            </a:r>
            <a:endParaRPr b="0" sz="2400" strike="noStrike">
              <a:latin typeface="Arial"/>
              <a:ea typeface="Arial"/>
              <a:cs typeface="Arial"/>
              <a:sym typeface="Arial"/>
            </a:endParaRPr>
          </a:p>
        </p:txBody>
      </p:sp>
      <p:sp>
        <p:nvSpPr>
          <p:cNvPr id="486" name="Google Shape;486;p67"/>
          <p:cNvSpPr txBox="1"/>
          <p:nvPr/>
        </p:nvSpPr>
        <p:spPr>
          <a:xfrm>
            <a:off x="396000" y="4680720"/>
            <a:ext cx="3204000" cy="3169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i="1" lang="en-US" sz="2000" u="sng" strike="noStrike">
                <a:solidFill>
                  <a:srgbClr val="FF0000"/>
                </a:solidFill>
                <a:latin typeface="Arial"/>
                <a:ea typeface="Arial"/>
                <a:cs typeface="Arial"/>
                <a:sym typeface="Arial"/>
              </a:rPr>
              <a:t>solution in equilibrium</a:t>
            </a:r>
            <a:endParaRPr b="0" sz="20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C(s) = 0*1 + 1*1 = </a:t>
            </a:r>
            <a:r>
              <a:rPr b="1" i="1" lang="en-US" sz="2400" strike="noStrike">
                <a:solidFill>
                  <a:srgbClr val="FF0000"/>
                </a:solidFill>
                <a:latin typeface="Arial"/>
                <a:ea typeface="Arial"/>
                <a:cs typeface="Arial"/>
                <a:sym typeface="Arial"/>
              </a:rPr>
              <a:t>1</a:t>
            </a:r>
            <a:endParaRPr b="0" sz="2400" strike="noStrike">
              <a:latin typeface="Arial"/>
              <a:ea typeface="Arial"/>
              <a:cs typeface="Arial"/>
              <a:sym typeface="Arial"/>
            </a:endParaRPr>
          </a:p>
        </p:txBody>
      </p:sp>
      <p:pic>
        <p:nvPicPr>
          <p:cNvPr id="487" name="Google Shape;487;p67"/>
          <p:cNvPicPr preferRelativeResize="0"/>
          <p:nvPr/>
        </p:nvPicPr>
        <p:blipFill rotWithShape="1">
          <a:blip r:embed="rId3">
            <a:alphaModFix/>
          </a:blip>
          <a:srcRect b="0" l="0" r="0" t="0"/>
          <a:stretch/>
        </p:blipFill>
        <p:spPr>
          <a:xfrm>
            <a:off x="8260200" y="2160000"/>
            <a:ext cx="1309680" cy="1026360"/>
          </a:xfrm>
          <a:prstGeom prst="rect">
            <a:avLst/>
          </a:prstGeom>
          <a:noFill/>
          <a:ln>
            <a:noFill/>
          </a:ln>
        </p:spPr>
      </p:pic>
      <p:sp>
        <p:nvSpPr>
          <p:cNvPr id="488" name="Google Shape;488;p67"/>
          <p:cNvSpPr txBox="1"/>
          <p:nvPr/>
        </p:nvSpPr>
        <p:spPr>
          <a:xfrm>
            <a:off x="5184000" y="2419560"/>
            <a:ext cx="3635640" cy="1915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800" strike="noStrike">
                <a:latin typeface="Arial"/>
                <a:ea typeface="Arial"/>
                <a:cs typeface="Arial"/>
                <a:sym typeface="Arial"/>
              </a:rPr>
              <a:t>price of anarchy =</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Arial"/>
                <a:ea typeface="Arial"/>
                <a:cs typeface="Arial"/>
                <a:sym typeface="Arial"/>
              </a:rPr>
              <a:t>  </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Arial"/>
                <a:ea typeface="Arial"/>
                <a:cs typeface="Arial"/>
                <a:sym typeface="Arial"/>
              </a:rPr>
              <a:t>                           </a:t>
            </a:r>
            <a:endParaRPr b="0" sz="2800" strike="noStrike">
              <a:latin typeface="Arial"/>
              <a:ea typeface="Arial"/>
              <a:cs typeface="Arial"/>
              <a:sym typeface="Arial"/>
            </a:endParaRPr>
          </a:p>
          <a:p>
            <a:pPr indent="0" lvl="0" marL="0" marR="0" rtl="0" algn="l">
              <a:spcBef>
                <a:spcPts val="0"/>
              </a:spcBef>
              <a:spcAft>
                <a:spcPts val="0"/>
              </a:spcAft>
              <a:buNone/>
            </a:pPr>
            <a:r>
              <a:rPr b="0" lang="en-US" sz="2800" strike="noStrike">
                <a:latin typeface="Arial"/>
                <a:ea typeface="Arial"/>
                <a:cs typeface="Arial"/>
                <a:sym typeface="Arial"/>
              </a:rPr>
              <a:t>                           → ∞ </a:t>
            </a:r>
            <a:endParaRPr b="0" sz="2800" strike="noStrike">
              <a:latin typeface="Arial"/>
              <a:ea typeface="Arial"/>
              <a:cs typeface="Arial"/>
              <a:sym typeface="Arial"/>
            </a:endParaRPr>
          </a:p>
        </p:txBody>
      </p:sp>
      <p:pic>
        <p:nvPicPr>
          <p:cNvPr id="489" name="Google Shape;489;p67"/>
          <p:cNvPicPr preferRelativeResize="0"/>
          <p:nvPr/>
        </p:nvPicPr>
        <p:blipFill rotWithShape="1">
          <a:blip r:embed="rId4">
            <a:alphaModFix/>
          </a:blip>
          <a:srcRect b="0" l="0" r="0" t="0"/>
          <a:stretch/>
        </p:blipFill>
        <p:spPr>
          <a:xfrm>
            <a:off x="216000" y="1764000"/>
            <a:ext cx="4584960" cy="1913760"/>
          </a:xfrm>
          <a:prstGeom prst="rect">
            <a:avLst/>
          </a:prstGeom>
          <a:noFill/>
          <a:ln>
            <a:noFill/>
          </a:ln>
        </p:spPr>
      </p:pic>
      <p:pic>
        <p:nvPicPr>
          <p:cNvPr id="490" name="Google Shape;490;p67"/>
          <p:cNvPicPr preferRelativeResize="0"/>
          <p:nvPr/>
        </p:nvPicPr>
        <p:blipFill rotWithShape="1">
          <a:blip r:embed="rId5">
            <a:alphaModFix/>
          </a:blip>
          <a:srcRect b="0" l="0" r="0" t="0"/>
          <a:stretch/>
        </p:blipFill>
        <p:spPr>
          <a:xfrm>
            <a:off x="5580000" y="5040000"/>
            <a:ext cx="3813840" cy="2340000"/>
          </a:xfrm>
          <a:prstGeom prst="rect">
            <a:avLst/>
          </a:prstGeom>
          <a:noFill/>
          <a:ln>
            <a:noFill/>
          </a:ln>
        </p:spPr>
      </p:pic>
      <p:sp>
        <p:nvSpPr>
          <p:cNvPr id="491" name="Google Shape;491;p67"/>
          <p:cNvSpPr/>
          <p:nvPr/>
        </p:nvSpPr>
        <p:spPr>
          <a:xfrm>
            <a:off x="3780000" y="6840000"/>
            <a:ext cx="1620360" cy="360"/>
          </a:xfrm>
          <a:custGeom>
            <a:rect b="b" l="l" r="r" t="t"/>
            <a:pathLst>
              <a:path extrusionOk="0" h="1" w="4501">
                <a:moveTo>
                  <a:pt x="0" y="0"/>
                </a:moveTo>
                <a:lnTo>
                  <a:pt x="4500" y="0"/>
                </a:lnTo>
              </a:path>
            </a:pathLst>
          </a:custGeom>
          <a:noFill/>
          <a:ln cap="flat" cmpd="sng" w="9525">
            <a:solidFill>
              <a:srgbClr val="FF0000"/>
            </a:solidFill>
            <a:prstDash val="solid"/>
            <a:round/>
            <a:headEnd len="sm" w="sm" type="none"/>
            <a:tailEnd len="med" w="med" type="triangle"/>
          </a:ln>
        </p:spPr>
      </p:sp>
      <p:sp>
        <p:nvSpPr>
          <p:cNvPr id="492" name="Google Shape;492;p67"/>
          <p:cNvSpPr txBox="1"/>
          <p:nvPr/>
        </p:nvSpPr>
        <p:spPr>
          <a:xfrm>
            <a:off x="468000" y="3780360"/>
            <a:ext cx="3780000" cy="788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200" strike="noStrike">
                <a:latin typeface="Arial"/>
                <a:ea typeface="Arial"/>
                <a:cs typeface="Arial"/>
                <a:sym typeface="Arial"/>
              </a:rPr>
              <a:t>N = {1}</a:t>
            </a:r>
            <a:endParaRPr b="0" sz="2200" strike="noStrike">
              <a:latin typeface="Arial"/>
              <a:ea typeface="Arial"/>
              <a:cs typeface="Arial"/>
              <a:sym typeface="Arial"/>
            </a:endParaRPr>
          </a:p>
          <a:p>
            <a:pPr indent="0" lvl="0" marL="0" marR="0" rtl="0" algn="l">
              <a:spcBef>
                <a:spcPts val="0"/>
              </a:spcBef>
              <a:spcAft>
                <a:spcPts val="0"/>
              </a:spcAft>
              <a:buNone/>
            </a:pPr>
            <a:r>
              <a:rPr b="1" i="1" lang="en-US" sz="2200" strike="noStrike">
                <a:latin typeface="Arial"/>
                <a:ea typeface="Arial"/>
                <a:cs typeface="Arial"/>
                <a:sym typeface="Arial"/>
              </a:rPr>
              <a:t>μ = {μ</a:t>
            </a:r>
            <a:r>
              <a:rPr b="1" baseline="-25000" i="1" lang="en-US" sz="2200" strike="noStrike">
                <a:latin typeface="Arial"/>
                <a:ea typeface="Arial"/>
                <a:cs typeface="Arial"/>
                <a:sym typeface="Arial"/>
              </a:rPr>
              <a:t>1</a:t>
            </a:r>
            <a:r>
              <a:rPr b="1" i="1" lang="en-US" sz="2200" strike="noStrike">
                <a:latin typeface="Arial"/>
                <a:ea typeface="Arial"/>
                <a:cs typeface="Arial"/>
                <a:sym typeface="Arial"/>
              </a:rPr>
              <a:t>} </a:t>
            </a:r>
            <a:r>
              <a:rPr b="0" lang="en-US" sz="2200" strike="noStrike">
                <a:latin typeface="Arial"/>
                <a:ea typeface="Arial"/>
                <a:cs typeface="Arial"/>
                <a:sym typeface="Arial"/>
              </a:rPr>
              <a:t>and</a:t>
            </a:r>
            <a:r>
              <a:rPr b="1" i="1" lang="en-US" sz="2200" strike="noStrike">
                <a:latin typeface="Arial"/>
                <a:ea typeface="Arial"/>
                <a:cs typeface="Arial"/>
                <a:sym typeface="Arial"/>
              </a:rPr>
              <a:t> μ</a:t>
            </a:r>
            <a:r>
              <a:rPr b="1" baseline="-25000" i="1" lang="en-US" sz="2200" strike="noStrike">
                <a:latin typeface="Arial"/>
                <a:ea typeface="Arial"/>
                <a:cs typeface="Arial"/>
                <a:sym typeface="Arial"/>
              </a:rPr>
              <a:t>1 </a:t>
            </a:r>
            <a:r>
              <a:rPr b="1" i="1" lang="en-US" sz="2200" strike="noStrike">
                <a:latin typeface="Arial"/>
                <a:ea typeface="Arial"/>
                <a:cs typeface="Arial"/>
                <a:sym typeface="Arial"/>
              </a:rPr>
              <a:t>= 1 </a:t>
            </a:r>
            <a:endParaRPr b="0" sz="2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498" name="Google Shape;498;p6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This example illustrates that the price of anarchy is </a:t>
            </a:r>
            <a:r>
              <a:rPr b="0" lang="en-US" sz="3200" u="sng" strike="noStrike">
                <a:solidFill>
                  <a:srgbClr val="FF0000"/>
                </a:solidFill>
                <a:latin typeface="Arial"/>
                <a:ea typeface="Arial"/>
                <a:cs typeface="Arial"/>
                <a:sym typeface="Arial"/>
              </a:rPr>
              <a:t>unbounded</a:t>
            </a:r>
            <a:r>
              <a:rPr b="0" lang="en-US" sz="3200" strike="noStrike">
                <a:latin typeface="Arial"/>
                <a:ea typeface="Arial"/>
                <a:cs typeface="Arial"/>
                <a:sym typeface="Arial"/>
              </a:rPr>
              <a:t> for unrestricted cost functions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On the other hand, it turns out to be possible to offer bounds in the case where </a:t>
            </a:r>
            <a:r>
              <a:rPr b="0" lang="en-US" sz="3200" u="sng" strike="noStrike">
                <a:solidFill>
                  <a:srgbClr val="FF0000"/>
                </a:solidFill>
                <a:latin typeface="Arial"/>
                <a:ea typeface="Arial"/>
                <a:cs typeface="Arial"/>
                <a:sym typeface="Arial"/>
              </a:rPr>
              <a:t>cost functions are restricted</a:t>
            </a:r>
            <a:r>
              <a:rPr b="0" lang="en-US" sz="3200" strike="noStrike">
                <a:latin typeface="Arial"/>
                <a:ea typeface="Arial"/>
                <a:cs typeface="Arial"/>
                <a:sym typeface="Arial"/>
              </a:rPr>
              <a:t> to a particular set</a:t>
            </a:r>
            <a:endParaRPr b="0" sz="3200" strike="noStrike">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504" name="Google Shape;504;p6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Question: how inefficient are Nash flows in more realistic networks?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Recommended reading: </a:t>
            </a:r>
            <a:r>
              <a:rPr b="0" i="1" lang="en-US" sz="3200" strike="noStrike">
                <a:latin typeface="Arial"/>
                <a:ea typeface="Arial"/>
                <a:cs typeface="Arial"/>
                <a:sym typeface="Arial"/>
              </a:rPr>
              <a:t>Selfish Routing and the Price of Anarchy, Tim Roughgarden, 2006</a:t>
            </a:r>
            <a:endParaRPr b="0" sz="3200" strike="noStrike">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510" name="Google Shape;510;p7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Pigou network</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economics of Welfare, 1920</a:t>
            </a:r>
            <a:endParaRPr b="0" i="0" sz="2800" u="none" cap="none" strike="noStrike">
              <a:latin typeface="Arial"/>
              <a:ea typeface="Arial"/>
              <a:cs typeface="Arial"/>
              <a:sym typeface="Arial"/>
            </a:endParaRPr>
          </a:p>
        </p:txBody>
      </p:sp>
      <p:pic>
        <p:nvPicPr>
          <p:cNvPr id="511" name="Google Shape;511;p70"/>
          <p:cNvPicPr preferRelativeResize="0"/>
          <p:nvPr/>
        </p:nvPicPr>
        <p:blipFill rotWithShape="1">
          <a:blip r:embed="rId3">
            <a:alphaModFix/>
          </a:blip>
          <a:srcRect b="0" l="0" r="0" t="0"/>
          <a:stretch/>
        </p:blipFill>
        <p:spPr>
          <a:xfrm>
            <a:off x="540000" y="3600000"/>
            <a:ext cx="8754120" cy="3689640"/>
          </a:xfrm>
          <a:prstGeom prst="rect">
            <a:avLst/>
          </a:prstGeom>
          <a:noFill/>
          <a:ln>
            <a:noFill/>
          </a:ln>
        </p:spPr>
      </p:pic>
      <p:sp>
        <p:nvSpPr>
          <p:cNvPr id="512" name="Google Shape;512;p70"/>
          <p:cNvSpPr/>
          <p:nvPr/>
        </p:nvSpPr>
        <p:spPr>
          <a:xfrm>
            <a:off x="4860000" y="4500000"/>
            <a:ext cx="432000" cy="360000"/>
          </a:xfrm>
          <a:prstGeom prst="rect">
            <a:avLst/>
          </a:prstGeom>
          <a:solidFill>
            <a:srgbClr val="FFFFFF"/>
          </a:solidFill>
          <a:ln>
            <a:noFill/>
          </a:ln>
        </p:spPr>
        <p:txBody>
          <a:bodyPr anchorCtr="0" anchor="ctr" bIns="45000" lIns="90000" spcFirstLastPara="1" rIns="90000" wrap="square" tIns="45000">
            <a:noAutofit/>
          </a:bodyPr>
          <a:lstStyle/>
          <a:p>
            <a:pPr indent="0" lvl="0" marL="0" marR="0" rtl="0" algn="ctr">
              <a:spcBef>
                <a:spcPts val="0"/>
              </a:spcBef>
              <a:spcAft>
                <a:spcPts val="0"/>
              </a:spcAft>
              <a:buNone/>
            </a:pPr>
            <a:r>
              <a:rPr b="0" lang="en-US" sz="1800" strike="noStrike">
                <a:latin typeface="Arial"/>
                <a:ea typeface="Arial"/>
                <a:cs typeface="Arial"/>
                <a:sym typeface="Arial"/>
              </a:rPr>
              <a:t>constant cost = </a:t>
            </a:r>
            <a:r>
              <a:rPr b="1" i="1" lang="en-US" sz="1800" strike="noStrike">
                <a:latin typeface="Arial"/>
                <a:ea typeface="Arial"/>
                <a:cs typeface="Arial"/>
                <a:sym typeface="Arial"/>
              </a:rPr>
              <a:t>c</a:t>
            </a:r>
            <a:r>
              <a:rPr b="0" lang="en-US" sz="1800" strike="noStrike">
                <a:latin typeface="Arial"/>
                <a:ea typeface="Arial"/>
                <a:cs typeface="Arial"/>
                <a:sym typeface="Arial"/>
              </a:rPr>
              <a:t>(all traffic) = </a:t>
            </a:r>
            <a:r>
              <a:rPr b="1" i="1" lang="en-US" sz="1800" strike="noStrike">
                <a:latin typeface="Arial"/>
                <a:ea typeface="Arial"/>
                <a:cs typeface="Arial"/>
                <a:sym typeface="Arial"/>
              </a:rPr>
              <a:t>c(μ)</a:t>
            </a:r>
            <a:endParaRPr b="0" sz="1800" strike="noStrike">
              <a:latin typeface="Arial"/>
              <a:ea typeface="Arial"/>
              <a:cs typeface="Arial"/>
              <a:sym typeface="Arial"/>
            </a:endParaRPr>
          </a:p>
        </p:txBody>
      </p:sp>
      <p:pic>
        <p:nvPicPr>
          <p:cNvPr id="513" name="Google Shape;513;p70"/>
          <p:cNvPicPr preferRelativeResize="0"/>
          <p:nvPr/>
        </p:nvPicPr>
        <p:blipFill rotWithShape="1">
          <a:blip r:embed="rId4">
            <a:alphaModFix/>
          </a:blip>
          <a:srcRect b="0" l="0" r="0" t="0"/>
          <a:stretch/>
        </p:blipFill>
        <p:spPr>
          <a:xfrm>
            <a:off x="8640000" y="540000"/>
            <a:ext cx="999720" cy="1523520"/>
          </a:xfrm>
          <a:prstGeom prst="rect">
            <a:avLst/>
          </a:prstGeom>
          <a:noFill/>
          <a:ln>
            <a:noFill/>
          </a:ln>
        </p:spPr>
      </p:pic>
      <p:sp>
        <p:nvSpPr>
          <p:cNvPr id="514" name="Google Shape;514;p70"/>
          <p:cNvSpPr txBox="1"/>
          <p:nvPr/>
        </p:nvSpPr>
        <p:spPr>
          <a:xfrm>
            <a:off x="8208000" y="2097000"/>
            <a:ext cx="1800000" cy="603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Arthur C. Pigou</a:t>
            </a:r>
            <a:endParaRPr b="0" sz="1800" strike="noStrike">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520" name="Google Shape;520;p7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Theorem [Roughgarden 02]:</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Fix any class of latency functions, and the worst </a:t>
            </a:r>
            <a:r>
              <a:rPr b="0" i="1" lang="en-US" sz="2800" u="none" cap="none" strike="noStrike">
                <a:latin typeface="Arial"/>
                <a:ea typeface="Arial"/>
                <a:cs typeface="Arial"/>
                <a:sym typeface="Arial"/>
              </a:rPr>
              <a:t>price of anarchy</a:t>
            </a:r>
            <a:r>
              <a:rPr b="0" i="0" lang="en-US" sz="2800" u="none" cap="none" strike="noStrike">
                <a:latin typeface="Arial"/>
                <a:ea typeface="Arial"/>
                <a:cs typeface="Arial"/>
                <a:sym typeface="Arial"/>
              </a:rPr>
              <a:t> occurs in a Pigou network</a:t>
            </a:r>
            <a:endParaRPr b="0" i="0" sz="2800" u="none" cap="none" strike="noStrike">
              <a:latin typeface="Arial"/>
              <a:ea typeface="Arial"/>
              <a:cs typeface="Arial"/>
              <a:sym typeface="Arial"/>
            </a:endParaRPr>
          </a:p>
        </p:txBody>
      </p:sp>
      <p:pic>
        <p:nvPicPr>
          <p:cNvPr id="521" name="Google Shape;521;p71"/>
          <p:cNvPicPr preferRelativeResize="0"/>
          <p:nvPr/>
        </p:nvPicPr>
        <p:blipFill rotWithShape="1">
          <a:blip r:embed="rId3">
            <a:alphaModFix/>
          </a:blip>
          <a:srcRect b="0" l="0" r="0" t="0"/>
          <a:stretch/>
        </p:blipFill>
        <p:spPr>
          <a:xfrm>
            <a:off x="360000" y="4680000"/>
            <a:ext cx="3974400" cy="1980000"/>
          </a:xfrm>
          <a:prstGeom prst="rect">
            <a:avLst/>
          </a:prstGeom>
          <a:noFill/>
          <a:ln>
            <a:noFill/>
          </a:ln>
        </p:spPr>
      </p:pic>
      <p:pic>
        <p:nvPicPr>
          <p:cNvPr id="522" name="Google Shape;522;p71"/>
          <p:cNvPicPr preferRelativeResize="0"/>
          <p:nvPr/>
        </p:nvPicPr>
        <p:blipFill rotWithShape="1">
          <a:blip r:embed="rId4">
            <a:alphaModFix/>
          </a:blip>
          <a:srcRect b="0" l="0" r="0" t="0"/>
          <a:stretch/>
        </p:blipFill>
        <p:spPr>
          <a:xfrm>
            <a:off x="5580000" y="4860000"/>
            <a:ext cx="4270320" cy="1800000"/>
          </a:xfrm>
          <a:prstGeom prst="rect">
            <a:avLst/>
          </a:prstGeom>
          <a:noFill/>
          <a:ln>
            <a:noFill/>
          </a:ln>
        </p:spPr>
      </p:pic>
      <p:sp>
        <p:nvSpPr>
          <p:cNvPr id="523" name="Google Shape;523;p71"/>
          <p:cNvSpPr txBox="1"/>
          <p:nvPr/>
        </p:nvSpPr>
        <p:spPr>
          <a:xfrm>
            <a:off x="4716000" y="5400000"/>
            <a:ext cx="540000" cy="657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4000" strike="noStrike">
                <a:latin typeface="Arial"/>
                <a:ea typeface="Arial"/>
                <a:cs typeface="Arial"/>
                <a:sym typeface="Arial"/>
              </a:rPr>
              <a:t>&lt;</a:t>
            </a:r>
            <a:endParaRPr b="0" sz="4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529" name="Google Shape;529;p7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232559" lvl="0" marL="432000" marR="0" rtl="0" algn="l">
              <a:spcBef>
                <a:spcPts val="0"/>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lang="en-US" sz="3200" strike="noStrike">
                <a:latin typeface="Arial"/>
                <a:ea typeface="Arial"/>
                <a:cs typeface="Arial"/>
                <a:sym typeface="Arial"/>
              </a:rPr>
              <a:t>Theorem 6.4.12</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price of anarchy of a selfish routing problem whose cost functions are taken from the set </a:t>
            </a:r>
            <a:r>
              <a:rPr b="1" i="0" lang="en-US" sz="2800" u="none" cap="none" strike="noStrike">
                <a:latin typeface="Arial"/>
                <a:ea typeface="Arial"/>
                <a:cs typeface="Arial"/>
                <a:sym typeface="Arial"/>
              </a:rPr>
              <a:t>C</a:t>
            </a:r>
            <a:r>
              <a:rPr b="0" i="0" lang="en-US" sz="2800" u="none" cap="none" strike="noStrike">
                <a:latin typeface="Arial"/>
                <a:ea typeface="Arial"/>
                <a:cs typeface="Arial"/>
                <a:sym typeface="Arial"/>
              </a:rPr>
              <a:t> is never more than </a:t>
            </a:r>
            <a:r>
              <a:rPr b="1" i="1" lang="en-US" sz="2800" u="none" cap="none" strike="noStrike">
                <a:latin typeface="Arial"/>
                <a:ea typeface="Arial"/>
                <a:cs typeface="Arial"/>
                <a:sym typeface="Arial"/>
              </a:rPr>
              <a:t>α(C), </a:t>
            </a:r>
            <a:r>
              <a:rPr b="0" i="0" lang="en-US" sz="2800" u="none" cap="none" strike="noStrike">
                <a:latin typeface="Arial"/>
                <a:ea typeface="Arial"/>
                <a:cs typeface="Arial"/>
                <a:sym typeface="Arial"/>
              </a:rPr>
              <a:t>where</a:t>
            </a:r>
            <a:endParaRPr b="0" i="0" sz="2800" u="none" cap="none" strike="noStrike">
              <a:latin typeface="Arial"/>
              <a:ea typeface="Arial"/>
              <a:cs typeface="Arial"/>
              <a:sym typeface="Arial"/>
            </a:endParaRPr>
          </a:p>
        </p:txBody>
      </p:sp>
      <p:pic>
        <p:nvPicPr>
          <p:cNvPr id="530" name="Google Shape;530;p72"/>
          <p:cNvPicPr preferRelativeResize="0"/>
          <p:nvPr/>
        </p:nvPicPr>
        <p:blipFill rotWithShape="1">
          <a:blip r:embed="rId3">
            <a:alphaModFix/>
          </a:blip>
          <a:srcRect b="0" l="0" r="0" t="0"/>
          <a:stretch/>
        </p:blipFill>
        <p:spPr>
          <a:xfrm>
            <a:off x="1301760" y="6120000"/>
            <a:ext cx="7158240" cy="1232640"/>
          </a:xfrm>
          <a:prstGeom prst="rect">
            <a:avLst/>
          </a:prstGeom>
          <a:noFill/>
          <a:ln>
            <a:noFill/>
          </a:ln>
        </p:spPr>
      </p:pic>
      <p:pic>
        <p:nvPicPr>
          <p:cNvPr id="531" name="Google Shape;531;p72"/>
          <p:cNvPicPr preferRelativeResize="0"/>
          <p:nvPr/>
        </p:nvPicPr>
        <p:blipFill rotWithShape="1">
          <a:blip r:embed="rId4">
            <a:alphaModFix/>
          </a:blip>
          <a:srcRect b="0" l="0" r="0" t="0"/>
          <a:stretch/>
        </p:blipFill>
        <p:spPr>
          <a:xfrm>
            <a:off x="2188440" y="1655640"/>
            <a:ext cx="5551560" cy="234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CC"/>
                </a:solidFill>
                <a:latin typeface="Arial"/>
                <a:ea typeface="Arial"/>
                <a:cs typeface="Arial"/>
                <a:sym typeface="Arial"/>
              </a:rPr>
              <a:t>Congestion games</a:t>
            </a:r>
            <a:endParaRPr b="0" i="0" sz="4400" u="none" cap="none" strike="noStrike">
              <a:solidFill>
                <a:srgbClr val="0000CC"/>
              </a:solidFill>
              <a:latin typeface="Arial"/>
              <a:ea typeface="Arial"/>
              <a:cs typeface="Arial"/>
              <a:sym typeface="Arial"/>
            </a:endParaRPr>
          </a:p>
        </p:txBody>
      </p:sp>
      <p:sp>
        <p:nvSpPr>
          <p:cNvPr id="99" name="Google Shape;99;p1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i="1" lang="en-US" sz="3200" u="none" cap="none" strike="noStrike">
                <a:latin typeface="Arial"/>
                <a:ea typeface="Arial"/>
                <a:cs typeface="Arial"/>
                <a:sym typeface="Arial"/>
              </a:rPr>
              <a:t># : R × A → ℕ </a:t>
            </a:r>
            <a:r>
              <a:rPr b="0" i="0" lang="en-US" sz="3200" u="none" cap="none" strike="noStrike">
                <a:latin typeface="Arial"/>
                <a:ea typeface="Arial"/>
                <a:cs typeface="Arial"/>
                <a:sym typeface="Arial"/>
              </a:rPr>
              <a:t> </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a function for the number of players who took any action that involves resource </a:t>
            </a:r>
            <a:r>
              <a:rPr b="1" i="1" lang="en-US" sz="2800" u="none" cap="none" strike="noStrike">
                <a:latin typeface="Arial"/>
                <a:ea typeface="Arial"/>
                <a:cs typeface="Arial"/>
                <a:sym typeface="Arial"/>
              </a:rPr>
              <a:t>r</a:t>
            </a:r>
            <a:r>
              <a:rPr b="0" i="0" lang="en-US" sz="2800" u="none" cap="none" strike="noStrike">
                <a:latin typeface="Arial"/>
                <a:ea typeface="Arial"/>
                <a:cs typeface="Arial"/>
                <a:sym typeface="Arial"/>
              </a:rPr>
              <a:t> under action profile </a:t>
            </a:r>
            <a:r>
              <a:rPr b="1" i="1" lang="en-US" sz="2800" u="none" cap="none" strike="noStrike">
                <a:latin typeface="Arial"/>
                <a:ea typeface="Arial"/>
                <a:cs typeface="Arial"/>
                <a:sym typeface="Arial"/>
              </a:rPr>
              <a:t>a</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1" i="1" lang="en-US" sz="3200" u="none" cap="none" strike="noStrike">
                <a:latin typeface="Arial"/>
                <a:ea typeface="Arial"/>
                <a:cs typeface="Arial"/>
                <a:sym typeface="Arial"/>
              </a:rPr>
              <a:t>c</a:t>
            </a:r>
            <a:r>
              <a:rPr b="1" baseline="-25000" i="1" lang="en-US" sz="3200" u="none" cap="none" strike="noStrike">
                <a:latin typeface="Arial"/>
                <a:ea typeface="Arial"/>
                <a:cs typeface="Arial"/>
                <a:sym typeface="Arial"/>
              </a:rPr>
              <a:t>k</a:t>
            </a:r>
            <a:r>
              <a:rPr b="1" i="1" lang="en-US" sz="3200" u="none" cap="none" strike="noStrike">
                <a:latin typeface="Arial"/>
                <a:ea typeface="Arial"/>
                <a:cs typeface="Arial"/>
                <a:sym typeface="Arial"/>
              </a:rPr>
              <a:t> : ℕ  → ℝ </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a cost function for each resource </a:t>
            </a:r>
            <a:r>
              <a:rPr b="1" i="1" lang="en-US" sz="2800" u="none" cap="none" strike="noStrike">
                <a:latin typeface="Arial"/>
                <a:ea typeface="Arial"/>
                <a:cs typeface="Arial"/>
                <a:sym typeface="Arial"/>
              </a:rPr>
              <a:t>k</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Given a pure-strategy profile </a:t>
            </a:r>
            <a:r>
              <a:rPr b="1" i="1" lang="en-US" sz="3200" u="none" cap="none" strike="noStrike">
                <a:latin typeface="Arial"/>
                <a:ea typeface="Arial"/>
                <a:cs typeface="Arial"/>
                <a:sym typeface="Arial"/>
              </a:rPr>
              <a:t>a = (a</a:t>
            </a:r>
            <a:r>
              <a:rPr b="1" baseline="-25000" i="1" lang="en-US" sz="3200" u="none" cap="none" strike="noStrike">
                <a:latin typeface="Arial"/>
                <a:ea typeface="Arial"/>
                <a:cs typeface="Arial"/>
                <a:sym typeface="Arial"/>
              </a:rPr>
              <a:t>i</a:t>
            </a:r>
            <a:r>
              <a:rPr b="1" i="1" lang="en-US" sz="3200" u="none" cap="none" strike="noStrike">
                <a:latin typeface="Arial"/>
                <a:ea typeface="Arial"/>
                <a:cs typeface="Arial"/>
                <a:sym typeface="Arial"/>
              </a:rPr>
              <a:t>, a</a:t>
            </a:r>
            <a:r>
              <a:rPr b="1" baseline="-25000" i="1" lang="en-US" sz="3200" u="none" cap="none" strike="noStrike">
                <a:latin typeface="Arial"/>
                <a:ea typeface="Arial"/>
                <a:cs typeface="Arial"/>
                <a:sym typeface="Arial"/>
              </a:rPr>
              <a:t>−i</a:t>
            </a:r>
            <a:r>
              <a:rPr b="1" i="1" lang="en-US" sz="3200" u="none" cap="none" strike="noStrike">
                <a:latin typeface="Arial"/>
                <a:ea typeface="Arial"/>
                <a:cs typeface="Arial"/>
                <a:sym typeface="Arial"/>
              </a:rPr>
              <a:t>)</a:t>
            </a:r>
            <a:endParaRPr b="0" i="0" sz="3200" u="none" cap="none" strike="noStrike">
              <a:latin typeface="Arial"/>
              <a:ea typeface="Arial"/>
              <a:cs typeface="Arial"/>
              <a:sym typeface="Arial"/>
            </a:endParaRPr>
          </a:p>
        </p:txBody>
      </p:sp>
      <p:pic>
        <p:nvPicPr>
          <p:cNvPr id="100" name="Google Shape;100;p19"/>
          <p:cNvPicPr preferRelativeResize="0"/>
          <p:nvPr/>
        </p:nvPicPr>
        <p:blipFill rotWithShape="1">
          <a:blip r:embed="rId3">
            <a:alphaModFix/>
          </a:blip>
          <a:srcRect b="0" l="0" r="0" t="0"/>
          <a:stretch/>
        </p:blipFill>
        <p:spPr>
          <a:xfrm>
            <a:off x="2306520" y="6137640"/>
            <a:ext cx="5073480" cy="10623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The price of anarchy</a:t>
            </a:r>
            <a:endParaRPr b="0" sz="4400" strike="noStrike">
              <a:solidFill>
                <a:srgbClr val="0000CC"/>
              </a:solidFill>
              <a:latin typeface="Arial"/>
              <a:ea typeface="Arial"/>
              <a:cs typeface="Arial"/>
              <a:sym typeface="Arial"/>
            </a:endParaRPr>
          </a:p>
        </p:txBody>
      </p:sp>
      <p:sp>
        <p:nvSpPr>
          <p:cNvPr id="537" name="Google Shape;537;p7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latin typeface="Arial"/>
                <a:ea typeface="Arial"/>
                <a:cs typeface="Arial"/>
                <a:sym typeface="Arial"/>
              </a:rPr>
              <a:t>Theorem 6.4.12</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price of anarchy of a selfish routing problem whose cost functions are taken from the set </a:t>
            </a:r>
            <a:r>
              <a:rPr b="1" i="0" lang="en-US" sz="2800" u="none" cap="none" strike="noStrike">
                <a:latin typeface="Arial"/>
                <a:ea typeface="Arial"/>
                <a:cs typeface="Arial"/>
                <a:sym typeface="Arial"/>
              </a:rPr>
              <a:t>C</a:t>
            </a:r>
            <a:r>
              <a:rPr b="0" i="0" lang="en-US" sz="2800" u="none" cap="none" strike="noStrike">
                <a:latin typeface="Arial"/>
                <a:ea typeface="Arial"/>
                <a:cs typeface="Arial"/>
                <a:sym typeface="Arial"/>
              </a:rPr>
              <a:t> is never more than </a:t>
            </a:r>
            <a:r>
              <a:rPr b="1" i="1" lang="en-US" sz="2800" u="none" cap="none" strike="noStrike">
                <a:latin typeface="Arial"/>
                <a:ea typeface="Arial"/>
                <a:cs typeface="Arial"/>
                <a:sym typeface="Arial"/>
              </a:rPr>
              <a:t>α(C)</a:t>
            </a:r>
            <a:endParaRPr b="0" i="0" sz="2800" u="none" cap="none" strike="noStrike">
              <a:latin typeface="Arial"/>
              <a:ea typeface="Arial"/>
              <a:cs typeface="Arial"/>
              <a:sym typeface="Arial"/>
            </a:endParaRPr>
          </a:p>
        </p:txBody>
      </p:sp>
      <p:pic>
        <p:nvPicPr>
          <p:cNvPr id="538" name="Google Shape;538;p73"/>
          <p:cNvPicPr preferRelativeResize="0"/>
          <p:nvPr/>
        </p:nvPicPr>
        <p:blipFill rotWithShape="1">
          <a:blip r:embed="rId3">
            <a:alphaModFix/>
          </a:blip>
          <a:srcRect b="0" l="0" r="0" t="0"/>
          <a:stretch/>
        </p:blipFill>
        <p:spPr>
          <a:xfrm>
            <a:off x="136080" y="3960000"/>
            <a:ext cx="9763920" cy="294372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Reducing the Social Cost</a:t>
            </a:r>
            <a:endParaRPr b="0" sz="4400" strike="noStrike">
              <a:solidFill>
                <a:srgbClr val="0000CC"/>
              </a:solidFill>
              <a:latin typeface="Arial"/>
              <a:ea typeface="Arial"/>
              <a:cs typeface="Arial"/>
              <a:sym typeface="Arial"/>
            </a:endParaRPr>
          </a:p>
        </p:txBody>
      </p:sp>
      <p:sp>
        <p:nvSpPr>
          <p:cNvPr id="544" name="Google Shape;544;p7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When the equilibrium social cost is undesirably high, a network operator might want to intervene in some way in order to reduce it</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9" name="Shape 549"/>
        <p:cNvGrpSpPr/>
        <p:nvPr/>
      </p:nvGrpSpPr>
      <p:grpSpPr>
        <a:xfrm>
          <a:off x="0" y="0"/>
          <a:ext cx="0" cy="0"/>
          <a:chOff x="0" y="0"/>
          <a:chExt cx="0" cy="0"/>
        </a:xfrm>
      </p:grpSpPr>
      <p:sp>
        <p:nvSpPr>
          <p:cNvPr id="550" name="Google Shape;550;p75"/>
          <p:cNvSpPr/>
          <p:nvPr/>
        </p:nvSpPr>
        <p:spPr>
          <a:xfrm>
            <a:off x="226044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75"/>
          <p:cNvSpPr/>
          <p:nvPr/>
        </p:nvSpPr>
        <p:spPr>
          <a:xfrm>
            <a:off x="4007160" y="155736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552" name="Google Shape;552;p75"/>
          <p:cNvSpPr/>
          <p:nvPr/>
        </p:nvSpPr>
        <p:spPr>
          <a:xfrm>
            <a:off x="4007160" y="354168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553" name="Google Shape;553;p75"/>
          <p:cNvSpPr/>
          <p:nvPr/>
        </p:nvSpPr>
        <p:spPr>
          <a:xfrm>
            <a:off x="575352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4" name="Google Shape;554;p75"/>
          <p:cNvCxnSpPr>
            <a:stCxn id="551" idx="6"/>
            <a:endCxn id="553" idx="1"/>
          </p:cNvCxnSpPr>
          <p:nvPr/>
        </p:nvCxnSpPr>
        <p:spPr>
          <a:xfrm>
            <a:off x="4326120" y="1715760"/>
            <a:ext cx="14742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555" name="Google Shape;555;p75"/>
          <p:cNvCxnSpPr>
            <a:stCxn id="550" idx="7"/>
            <a:endCxn id="551" idx="2"/>
          </p:cNvCxnSpPr>
          <p:nvPr/>
        </p:nvCxnSpPr>
        <p:spPr>
          <a:xfrm flipH="1" rot="10800000">
            <a:off x="2532689" y="1715827"/>
            <a:ext cx="14745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556" name="Google Shape;556;p75"/>
          <p:cNvCxnSpPr>
            <a:stCxn id="550" idx="5"/>
            <a:endCxn id="552" idx="2"/>
          </p:cNvCxnSpPr>
          <p:nvPr/>
        </p:nvCxnSpPr>
        <p:spPr>
          <a:xfrm>
            <a:off x="2532689" y="2860193"/>
            <a:ext cx="1474500" cy="840000"/>
          </a:xfrm>
          <a:prstGeom prst="straightConnector1">
            <a:avLst/>
          </a:prstGeom>
          <a:noFill/>
          <a:ln cap="flat" cmpd="sng" w="9525">
            <a:solidFill>
              <a:srgbClr val="000000"/>
            </a:solidFill>
            <a:prstDash val="solid"/>
            <a:miter lim="8000"/>
            <a:headEnd len="sm" w="sm" type="none"/>
            <a:tailEnd len="med" w="med" type="triangle"/>
          </a:ln>
        </p:spPr>
      </p:cxnSp>
      <p:cxnSp>
        <p:nvCxnSpPr>
          <p:cNvPr id="557" name="Google Shape;557;p75"/>
          <p:cNvCxnSpPr>
            <a:stCxn id="552" idx="6"/>
            <a:endCxn id="553" idx="3"/>
          </p:cNvCxnSpPr>
          <p:nvPr/>
        </p:nvCxnSpPr>
        <p:spPr>
          <a:xfrm flipH="1" rot="10800000">
            <a:off x="4326120" y="2860080"/>
            <a:ext cx="1474200" cy="840000"/>
          </a:xfrm>
          <a:prstGeom prst="straightConnector1">
            <a:avLst/>
          </a:prstGeom>
          <a:noFill/>
          <a:ln cap="flat" cmpd="sng" w="9525">
            <a:solidFill>
              <a:srgbClr val="000000"/>
            </a:solidFill>
            <a:prstDash val="solid"/>
            <a:miter lim="8000"/>
            <a:headEnd len="sm" w="sm" type="none"/>
            <a:tailEnd len="med" w="med" type="triangle"/>
          </a:ln>
        </p:spPr>
      </p:cxnSp>
      <p:sp>
        <p:nvSpPr>
          <p:cNvPr id="558" name="Google Shape;558;p75"/>
          <p:cNvSpPr/>
          <p:nvPr/>
        </p:nvSpPr>
        <p:spPr>
          <a:xfrm>
            <a:off x="2520000" y="179532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559" name="Google Shape;559;p75"/>
          <p:cNvSpPr/>
          <p:nvPr/>
        </p:nvSpPr>
        <p:spPr>
          <a:xfrm>
            <a:off x="2260800" y="250956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s</a:t>
            </a:r>
            <a:endParaRPr b="0" sz="1800" strike="noStrike">
              <a:latin typeface="Arial"/>
              <a:ea typeface="Arial"/>
              <a:cs typeface="Arial"/>
              <a:sym typeface="Arial"/>
            </a:endParaRPr>
          </a:p>
        </p:txBody>
      </p:sp>
      <p:sp>
        <p:nvSpPr>
          <p:cNvPr id="560" name="Google Shape;560;p75"/>
          <p:cNvSpPr/>
          <p:nvPr/>
        </p:nvSpPr>
        <p:spPr>
          <a:xfrm>
            <a:off x="5753880" y="258084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t</a:t>
            </a:r>
            <a:endParaRPr b="0" sz="1800" strike="noStrike">
              <a:latin typeface="Arial"/>
              <a:ea typeface="Arial"/>
              <a:cs typeface="Arial"/>
              <a:sym typeface="Arial"/>
            </a:endParaRPr>
          </a:p>
        </p:txBody>
      </p:sp>
      <p:sp>
        <p:nvSpPr>
          <p:cNvPr id="561" name="Google Shape;561;p75"/>
          <p:cNvSpPr/>
          <p:nvPr/>
        </p:nvSpPr>
        <p:spPr>
          <a:xfrm>
            <a:off x="2340000" y="314460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562" name="Google Shape;562;p75"/>
          <p:cNvSpPr/>
          <p:nvPr/>
        </p:nvSpPr>
        <p:spPr>
          <a:xfrm>
            <a:off x="4829040" y="341172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563" name="Google Shape;563;p75"/>
          <p:cNvSpPr/>
          <p:nvPr/>
        </p:nvSpPr>
        <p:spPr>
          <a:xfrm>
            <a:off x="4860000" y="179172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564" name="Google Shape;564;p75"/>
          <p:cNvSpPr txBox="1"/>
          <p:nvPr/>
        </p:nvSpPr>
        <p:spPr>
          <a:xfrm>
            <a:off x="360000" y="4932360"/>
            <a:ext cx="4680000" cy="2813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N =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μ = {μ</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t>
            </a:r>
            <a:r>
              <a:rPr b="0" lang="en-US" sz="2400" strike="noStrike">
                <a:latin typeface="Arial"/>
                <a:ea typeface="Arial"/>
                <a:cs typeface="Arial"/>
                <a:sym typeface="Arial"/>
              </a:rPr>
              <a:t>and</a:t>
            </a:r>
            <a:r>
              <a:rPr b="1" i="1" lang="en-US" sz="2400" strike="noStrike">
                <a:latin typeface="Arial"/>
                <a:ea typeface="Arial"/>
                <a:cs typeface="Arial"/>
                <a:sym typeface="Arial"/>
              </a:rPr>
              <a:t> μ</a:t>
            </a:r>
            <a:r>
              <a:rPr b="1" baseline="-25000" i="1" lang="en-US" sz="2400" strike="noStrike">
                <a:latin typeface="Arial"/>
                <a:ea typeface="Arial"/>
                <a:cs typeface="Arial"/>
                <a:sym typeface="Arial"/>
              </a:rPr>
              <a:t>1 </a:t>
            </a:r>
            <a:r>
              <a:rPr b="1" i="1" lang="en-US" sz="2400" strike="noStrike">
                <a:latin typeface="Arial"/>
                <a:ea typeface="Arial"/>
                <a:cs typeface="Arial"/>
                <a:sym typeface="Arial"/>
              </a:rPr>
              <a:t>=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R = {(s,a), (a,t), (s,b), (b,t)}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={(s,a),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={(s,b), (b,t)}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ρ</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1 </a:t>
            </a:r>
            <a:r>
              <a:rPr b="0" lang="en-US" sz="2400" strike="noStrike">
                <a:latin typeface="Arial"/>
                <a:ea typeface="Arial"/>
                <a:cs typeface="Arial"/>
                <a:sym typeface="Arial"/>
              </a:rPr>
              <a:t>(by definition)</a:t>
            </a:r>
            <a:endParaRPr b="0" sz="2400" strike="noStrike">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9" name="Shape 569"/>
        <p:cNvGrpSpPr/>
        <p:nvPr/>
      </p:nvGrpSpPr>
      <p:grpSpPr>
        <a:xfrm>
          <a:off x="0" y="0"/>
          <a:ext cx="0" cy="0"/>
          <a:chOff x="0" y="0"/>
          <a:chExt cx="0" cy="0"/>
        </a:xfrm>
      </p:grpSpPr>
      <p:sp>
        <p:nvSpPr>
          <p:cNvPr id="570" name="Google Shape;570;p76"/>
          <p:cNvSpPr/>
          <p:nvPr/>
        </p:nvSpPr>
        <p:spPr>
          <a:xfrm>
            <a:off x="226044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6"/>
          <p:cNvSpPr/>
          <p:nvPr/>
        </p:nvSpPr>
        <p:spPr>
          <a:xfrm>
            <a:off x="4007160" y="155736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572" name="Google Shape;572;p76"/>
          <p:cNvSpPr/>
          <p:nvPr/>
        </p:nvSpPr>
        <p:spPr>
          <a:xfrm>
            <a:off x="4007160" y="354168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573" name="Google Shape;573;p76"/>
          <p:cNvSpPr/>
          <p:nvPr/>
        </p:nvSpPr>
        <p:spPr>
          <a:xfrm>
            <a:off x="575352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76"/>
          <p:cNvCxnSpPr>
            <a:stCxn id="571" idx="6"/>
            <a:endCxn id="573" idx="1"/>
          </p:cNvCxnSpPr>
          <p:nvPr/>
        </p:nvCxnSpPr>
        <p:spPr>
          <a:xfrm>
            <a:off x="4326120" y="1715760"/>
            <a:ext cx="14742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575" name="Google Shape;575;p76"/>
          <p:cNvCxnSpPr>
            <a:stCxn id="570" idx="7"/>
            <a:endCxn id="571" idx="2"/>
          </p:cNvCxnSpPr>
          <p:nvPr/>
        </p:nvCxnSpPr>
        <p:spPr>
          <a:xfrm flipH="1" rot="10800000">
            <a:off x="2532689" y="1715827"/>
            <a:ext cx="14745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576" name="Google Shape;576;p76"/>
          <p:cNvCxnSpPr>
            <a:stCxn id="570" idx="5"/>
            <a:endCxn id="572" idx="2"/>
          </p:cNvCxnSpPr>
          <p:nvPr/>
        </p:nvCxnSpPr>
        <p:spPr>
          <a:xfrm>
            <a:off x="2532689" y="2860193"/>
            <a:ext cx="1474500" cy="840000"/>
          </a:xfrm>
          <a:prstGeom prst="straightConnector1">
            <a:avLst/>
          </a:prstGeom>
          <a:noFill/>
          <a:ln cap="flat" cmpd="sng" w="9525">
            <a:solidFill>
              <a:srgbClr val="000000"/>
            </a:solidFill>
            <a:prstDash val="solid"/>
            <a:miter lim="8000"/>
            <a:headEnd len="sm" w="sm" type="none"/>
            <a:tailEnd len="med" w="med" type="triangle"/>
          </a:ln>
        </p:spPr>
      </p:cxnSp>
      <p:cxnSp>
        <p:nvCxnSpPr>
          <p:cNvPr id="577" name="Google Shape;577;p76"/>
          <p:cNvCxnSpPr>
            <a:stCxn id="572" idx="6"/>
            <a:endCxn id="573" idx="3"/>
          </p:cNvCxnSpPr>
          <p:nvPr/>
        </p:nvCxnSpPr>
        <p:spPr>
          <a:xfrm flipH="1" rot="10800000">
            <a:off x="4326120" y="2860080"/>
            <a:ext cx="1474200" cy="840000"/>
          </a:xfrm>
          <a:prstGeom prst="straightConnector1">
            <a:avLst/>
          </a:prstGeom>
          <a:noFill/>
          <a:ln cap="flat" cmpd="sng" w="9525">
            <a:solidFill>
              <a:srgbClr val="000000"/>
            </a:solidFill>
            <a:prstDash val="solid"/>
            <a:miter lim="8000"/>
            <a:headEnd len="sm" w="sm" type="none"/>
            <a:tailEnd len="med" w="med" type="triangle"/>
          </a:ln>
        </p:spPr>
      </p:cxnSp>
      <p:sp>
        <p:nvSpPr>
          <p:cNvPr id="578" name="Google Shape;578;p76"/>
          <p:cNvSpPr/>
          <p:nvPr/>
        </p:nvSpPr>
        <p:spPr>
          <a:xfrm>
            <a:off x="2260800" y="250956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s</a:t>
            </a:r>
            <a:endParaRPr b="0" sz="1800" strike="noStrike">
              <a:latin typeface="Arial"/>
              <a:ea typeface="Arial"/>
              <a:cs typeface="Arial"/>
              <a:sym typeface="Arial"/>
            </a:endParaRPr>
          </a:p>
        </p:txBody>
      </p:sp>
      <p:sp>
        <p:nvSpPr>
          <p:cNvPr id="579" name="Google Shape;579;p76"/>
          <p:cNvSpPr/>
          <p:nvPr/>
        </p:nvSpPr>
        <p:spPr>
          <a:xfrm>
            <a:off x="5753880" y="258084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t</a:t>
            </a:r>
            <a:endParaRPr b="0" sz="1800" strike="noStrike">
              <a:latin typeface="Arial"/>
              <a:ea typeface="Arial"/>
              <a:cs typeface="Arial"/>
              <a:sym typeface="Arial"/>
            </a:endParaRPr>
          </a:p>
        </p:txBody>
      </p:sp>
      <p:sp>
        <p:nvSpPr>
          <p:cNvPr id="580" name="Google Shape;580;p76"/>
          <p:cNvSpPr/>
          <p:nvPr/>
        </p:nvSpPr>
        <p:spPr>
          <a:xfrm>
            <a:off x="2657880" y="1874160"/>
            <a:ext cx="3015000" cy="873000"/>
          </a:xfrm>
          <a:custGeom>
            <a:rect b="b" l="l" r="r" t="t"/>
            <a:pathLst>
              <a:path extrusionOk="0" h="499" w="1723">
                <a:moveTo>
                  <a:pt x="0" y="499"/>
                </a:moveTo>
                <a:cubicBezTo>
                  <a:pt x="287" y="249"/>
                  <a:pt x="575" y="0"/>
                  <a:pt x="862" y="0"/>
                </a:cubicBezTo>
                <a:cubicBezTo>
                  <a:pt x="1149" y="0"/>
                  <a:pt x="1557" y="340"/>
                  <a:pt x="1723" y="499"/>
                </a:cubicBezTo>
              </a:path>
            </a:pathLst>
          </a:custGeom>
          <a:noFill/>
          <a:ln cap="flat" cmpd="sng" w="255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6"/>
          <p:cNvSpPr/>
          <p:nvPr/>
        </p:nvSpPr>
        <p:spPr>
          <a:xfrm>
            <a:off x="2657880" y="2747160"/>
            <a:ext cx="2936520" cy="794520"/>
          </a:xfrm>
          <a:custGeom>
            <a:rect b="b" l="l" r="r" t="t"/>
            <a:pathLst>
              <a:path extrusionOk="0" h="454" w="1678">
                <a:moveTo>
                  <a:pt x="0" y="0"/>
                </a:moveTo>
                <a:cubicBezTo>
                  <a:pt x="291" y="227"/>
                  <a:pt x="582" y="454"/>
                  <a:pt x="862" y="454"/>
                </a:cubicBezTo>
                <a:cubicBezTo>
                  <a:pt x="1142" y="454"/>
                  <a:pt x="1512" y="68"/>
                  <a:pt x="1678" y="0"/>
                </a:cubicBezTo>
              </a:path>
            </a:pathLst>
          </a:custGeom>
          <a:noFill/>
          <a:ln cap="flat" cmpd="sng" w="255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6"/>
          <p:cNvSpPr/>
          <p:nvPr/>
        </p:nvSpPr>
        <p:spPr>
          <a:xfrm>
            <a:off x="3293280" y="2192400"/>
            <a:ext cx="63324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FF0000"/>
                </a:solidFill>
                <a:latin typeface="Arimo"/>
                <a:ea typeface="Arimo"/>
                <a:cs typeface="Arimo"/>
                <a:sym typeface="Arimo"/>
              </a:rPr>
              <a:t>1/2</a:t>
            </a:r>
            <a:endParaRPr b="0" sz="1400" strike="noStrike">
              <a:latin typeface="Arial"/>
              <a:ea typeface="Arial"/>
              <a:cs typeface="Arial"/>
              <a:sym typeface="Arial"/>
            </a:endParaRPr>
          </a:p>
        </p:txBody>
      </p:sp>
      <p:sp>
        <p:nvSpPr>
          <p:cNvPr id="583" name="Google Shape;583;p76"/>
          <p:cNvSpPr/>
          <p:nvPr/>
        </p:nvSpPr>
        <p:spPr>
          <a:xfrm>
            <a:off x="3293280" y="2985480"/>
            <a:ext cx="63540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FF0000"/>
                </a:solidFill>
                <a:latin typeface="Arimo"/>
                <a:ea typeface="Arimo"/>
                <a:cs typeface="Arimo"/>
                <a:sym typeface="Arimo"/>
              </a:rPr>
              <a:t>1/2</a:t>
            </a:r>
            <a:endParaRPr b="0" sz="1400" strike="noStrike">
              <a:latin typeface="Arial"/>
              <a:ea typeface="Arial"/>
              <a:cs typeface="Arial"/>
              <a:sym typeface="Arial"/>
            </a:endParaRPr>
          </a:p>
        </p:txBody>
      </p:sp>
      <p:sp>
        <p:nvSpPr>
          <p:cNvPr id="584" name="Google Shape;584;p76"/>
          <p:cNvSpPr txBox="1"/>
          <p:nvPr/>
        </p:nvSpPr>
        <p:spPr>
          <a:xfrm>
            <a:off x="50436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Braess's Paradox</a:t>
            </a:r>
            <a:endParaRPr b="0" sz="4400" strike="noStrike">
              <a:solidFill>
                <a:srgbClr val="0000CC"/>
              </a:solidFill>
              <a:latin typeface="Arial"/>
              <a:ea typeface="Arial"/>
              <a:cs typeface="Arial"/>
              <a:sym typeface="Arial"/>
            </a:endParaRPr>
          </a:p>
        </p:txBody>
      </p:sp>
      <p:sp>
        <p:nvSpPr>
          <p:cNvPr id="585" name="Google Shape;585;p76"/>
          <p:cNvSpPr/>
          <p:nvPr/>
        </p:nvSpPr>
        <p:spPr>
          <a:xfrm>
            <a:off x="5754240" y="3541680"/>
            <a:ext cx="38098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Comic Sans MS"/>
                <a:ea typeface="Comic Sans MS"/>
                <a:cs typeface="Comic Sans MS"/>
                <a:sym typeface="Comic Sans MS"/>
              </a:rPr>
              <a:t>average latency = 1+0.5 =1.5</a:t>
            </a:r>
            <a:endParaRPr b="0" sz="1800" strike="noStrike">
              <a:latin typeface="Arial"/>
              <a:ea typeface="Arial"/>
              <a:cs typeface="Arial"/>
              <a:sym typeface="Arial"/>
            </a:endParaRPr>
          </a:p>
        </p:txBody>
      </p:sp>
      <p:sp>
        <p:nvSpPr>
          <p:cNvPr id="586" name="Google Shape;586;p76"/>
          <p:cNvSpPr/>
          <p:nvPr/>
        </p:nvSpPr>
        <p:spPr>
          <a:xfrm>
            <a:off x="2507400" y="181476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587" name="Google Shape;587;p76"/>
          <p:cNvSpPr/>
          <p:nvPr/>
        </p:nvSpPr>
        <p:spPr>
          <a:xfrm>
            <a:off x="4816440" y="343116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588" name="Google Shape;588;p76"/>
          <p:cNvSpPr/>
          <p:nvPr/>
        </p:nvSpPr>
        <p:spPr>
          <a:xfrm>
            <a:off x="4847400" y="181116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589" name="Google Shape;589;p76"/>
          <p:cNvSpPr/>
          <p:nvPr/>
        </p:nvSpPr>
        <p:spPr>
          <a:xfrm>
            <a:off x="2337120" y="316404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590" name="Google Shape;590;p76"/>
          <p:cNvSpPr txBox="1"/>
          <p:nvPr/>
        </p:nvSpPr>
        <p:spPr>
          <a:xfrm>
            <a:off x="360000" y="4932360"/>
            <a:ext cx="4680000" cy="2813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N =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μ = {μ</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t>
            </a:r>
            <a:r>
              <a:rPr b="0" lang="en-US" sz="2400" strike="noStrike">
                <a:latin typeface="Arial"/>
                <a:ea typeface="Arial"/>
                <a:cs typeface="Arial"/>
                <a:sym typeface="Arial"/>
              </a:rPr>
              <a:t>and</a:t>
            </a:r>
            <a:r>
              <a:rPr b="1" i="1" lang="en-US" sz="2400" strike="noStrike">
                <a:latin typeface="Arial"/>
                <a:ea typeface="Arial"/>
                <a:cs typeface="Arial"/>
                <a:sym typeface="Arial"/>
              </a:rPr>
              <a:t> μ</a:t>
            </a:r>
            <a:r>
              <a:rPr b="1" baseline="-25000" i="1" lang="en-US" sz="2400" strike="noStrike">
                <a:latin typeface="Arial"/>
                <a:ea typeface="Arial"/>
                <a:cs typeface="Arial"/>
                <a:sym typeface="Arial"/>
              </a:rPr>
              <a:t>1 </a:t>
            </a:r>
            <a:r>
              <a:rPr b="1" i="1" lang="en-US" sz="2400" strike="noStrike">
                <a:latin typeface="Arial"/>
                <a:ea typeface="Arial"/>
                <a:cs typeface="Arial"/>
                <a:sym typeface="Arial"/>
              </a:rPr>
              <a:t>=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R = {(s,a), (a,t), (s,b), (b,t)}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={(s,a),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={(s,b), (b,t)}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ρ</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1 </a:t>
            </a:r>
            <a:r>
              <a:rPr b="0" lang="en-US" sz="2400" strike="noStrike">
                <a:latin typeface="Arial"/>
                <a:ea typeface="Arial"/>
                <a:cs typeface="Arial"/>
                <a:sym typeface="Arial"/>
              </a:rPr>
              <a:t>(by definition)</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5" name="Shape 595"/>
        <p:cNvGrpSpPr/>
        <p:nvPr/>
      </p:nvGrpSpPr>
      <p:grpSpPr>
        <a:xfrm>
          <a:off x="0" y="0"/>
          <a:ext cx="0" cy="0"/>
          <a:chOff x="0" y="0"/>
          <a:chExt cx="0" cy="0"/>
        </a:xfrm>
      </p:grpSpPr>
      <p:sp>
        <p:nvSpPr>
          <p:cNvPr id="596" name="Google Shape;596;p77"/>
          <p:cNvSpPr/>
          <p:nvPr/>
        </p:nvSpPr>
        <p:spPr>
          <a:xfrm>
            <a:off x="226044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77"/>
          <p:cNvSpPr/>
          <p:nvPr/>
        </p:nvSpPr>
        <p:spPr>
          <a:xfrm>
            <a:off x="4007160" y="155736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598" name="Google Shape;598;p77"/>
          <p:cNvSpPr/>
          <p:nvPr/>
        </p:nvSpPr>
        <p:spPr>
          <a:xfrm>
            <a:off x="4007160" y="354168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599" name="Google Shape;599;p77"/>
          <p:cNvSpPr/>
          <p:nvPr/>
        </p:nvSpPr>
        <p:spPr>
          <a:xfrm>
            <a:off x="575352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0" name="Google Shape;600;p77"/>
          <p:cNvCxnSpPr>
            <a:stCxn id="597" idx="6"/>
            <a:endCxn id="599" idx="1"/>
          </p:cNvCxnSpPr>
          <p:nvPr/>
        </p:nvCxnSpPr>
        <p:spPr>
          <a:xfrm>
            <a:off x="4326120" y="1715760"/>
            <a:ext cx="14742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601" name="Google Shape;601;p77"/>
          <p:cNvCxnSpPr>
            <a:stCxn id="596" idx="7"/>
            <a:endCxn id="597" idx="2"/>
          </p:cNvCxnSpPr>
          <p:nvPr/>
        </p:nvCxnSpPr>
        <p:spPr>
          <a:xfrm flipH="1" rot="10800000">
            <a:off x="2532689" y="1715827"/>
            <a:ext cx="14745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602" name="Google Shape;602;p77"/>
          <p:cNvCxnSpPr>
            <a:stCxn id="596" idx="5"/>
            <a:endCxn id="598" idx="2"/>
          </p:cNvCxnSpPr>
          <p:nvPr/>
        </p:nvCxnSpPr>
        <p:spPr>
          <a:xfrm>
            <a:off x="2532689" y="2860193"/>
            <a:ext cx="1474500" cy="840000"/>
          </a:xfrm>
          <a:prstGeom prst="straightConnector1">
            <a:avLst/>
          </a:prstGeom>
          <a:noFill/>
          <a:ln cap="flat" cmpd="sng" w="9525">
            <a:solidFill>
              <a:srgbClr val="000000"/>
            </a:solidFill>
            <a:prstDash val="solid"/>
            <a:miter lim="8000"/>
            <a:headEnd len="sm" w="sm" type="none"/>
            <a:tailEnd len="med" w="med" type="triangle"/>
          </a:ln>
        </p:spPr>
      </p:cxnSp>
      <p:cxnSp>
        <p:nvCxnSpPr>
          <p:cNvPr id="603" name="Google Shape;603;p77"/>
          <p:cNvCxnSpPr>
            <a:stCxn id="598" idx="6"/>
            <a:endCxn id="599" idx="3"/>
          </p:cNvCxnSpPr>
          <p:nvPr/>
        </p:nvCxnSpPr>
        <p:spPr>
          <a:xfrm flipH="1" rot="10800000">
            <a:off x="4326120" y="2860080"/>
            <a:ext cx="1474200" cy="840000"/>
          </a:xfrm>
          <a:prstGeom prst="straightConnector1">
            <a:avLst/>
          </a:prstGeom>
          <a:noFill/>
          <a:ln cap="flat" cmpd="sng" w="9525">
            <a:solidFill>
              <a:srgbClr val="000000"/>
            </a:solidFill>
            <a:prstDash val="solid"/>
            <a:miter lim="8000"/>
            <a:headEnd len="sm" w="sm" type="none"/>
            <a:tailEnd len="med" w="med" type="triangle"/>
          </a:ln>
        </p:spPr>
      </p:cxnSp>
      <p:sp>
        <p:nvSpPr>
          <p:cNvPr id="604" name="Google Shape;604;p77"/>
          <p:cNvSpPr/>
          <p:nvPr/>
        </p:nvSpPr>
        <p:spPr>
          <a:xfrm>
            <a:off x="2260800" y="250956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s</a:t>
            </a:r>
            <a:endParaRPr b="0" sz="1800" strike="noStrike">
              <a:latin typeface="Arial"/>
              <a:ea typeface="Arial"/>
              <a:cs typeface="Arial"/>
              <a:sym typeface="Arial"/>
            </a:endParaRPr>
          </a:p>
        </p:txBody>
      </p:sp>
      <p:sp>
        <p:nvSpPr>
          <p:cNvPr id="605" name="Google Shape;605;p77"/>
          <p:cNvSpPr/>
          <p:nvPr/>
        </p:nvSpPr>
        <p:spPr>
          <a:xfrm>
            <a:off x="5753880" y="258084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t</a:t>
            </a:r>
            <a:endParaRPr b="0" sz="1800" strike="noStrike">
              <a:latin typeface="Arial"/>
              <a:ea typeface="Arial"/>
              <a:cs typeface="Arial"/>
              <a:sym typeface="Arial"/>
            </a:endParaRPr>
          </a:p>
        </p:txBody>
      </p:sp>
      <p:sp>
        <p:nvSpPr>
          <p:cNvPr id="606" name="Google Shape;606;p77"/>
          <p:cNvSpPr txBox="1"/>
          <p:nvPr/>
        </p:nvSpPr>
        <p:spPr>
          <a:xfrm>
            <a:off x="50436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Braess's Paradox</a:t>
            </a:r>
            <a:endParaRPr b="0" sz="4400" strike="noStrike">
              <a:solidFill>
                <a:srgbClr val="0000CC"/>
              </a:solidFill>
              <a:latin typeface="Arial"/>
              <a:ea typeface="Arial"/>
              <a:cs typeface="Arial"/>
              <a:sym typeface="Arial"/>
            </a:endParaRPr>
          </a:p>
        </p:txBody>
      </p:sp>
      <p:cxnSp>
        <p:nvCxnSpPr>
          <p:cNvPr id="607" name="Google Shape;607;p77"/>
          <p:cNvCxnSpPr/>
          <p:nvPr/>
        </p:nvCxnSpPr>
        <p:spPr>
          <a:xfrm>
            <a:off x="4166280" y="1874160"/>
            <a:ext cx="360" cy="1667880"/>
          </a:xfrm>
          <a:prstGeom prst="straightConnector1">
            <a:avLst/>
          </a:prstGeom>
          <a:noFill/>
          <a:ln cap="flat" cmpd="sng" w="9525">
            <a:solidFill>
              <a:srgbClr val="000000"/>
            </a:solidFill>
            <a:prstDash val="solid"/>
            <a:miter lim="8000"/>
            <a:headEnd len="sm" w="sm" type="none"/>
            <a:tailEnd len="med" w="med" type="triangle"/>
          </a:ln>
        </p:spPr>
      </p:cxnSp>
      <p:cxnSp>
        <p:nvCxnSpPr>
          <p:cNvPr id="608" name="Google Shape;608;p77"/>
          <p:cNvCxnSpPr/>
          <p:nvPr/>
        </p:nvCxnSpPr>
        <p:spPr>
          <a:xfrm>
            <a:off x="4166280" y="1874160"/>
            <a:ext cx="360" cy="1667880"/>
          </a:xfrm>
          <a:prstGeom prst="straightConnector1">
            <a:avLst/>
          </a:prstGeom>
          <a:noFill/>
          <a:ln cap="flat" cmpd="sng" w="29150">
            <a:solidFill>
              <a:srgbClr val="009900"/>
            </a:solidFill>
            <a:prstDash val="solid"/>
            <a:miter lim="8000"/>
            <a:headEnd len="sm" w="sm" type="none"/>
            <a:tailEnd len="med" w="med" type="triangle"/>
          </a:ln>
        </p:spPr>
      </p:cxnSp>
      <p:sp>
        <p:nvSpPr>
          <p:cNvPr id="609" name="Google Shape;609;p77"/>
          <p:cNvSpPr/>
          <p:nvPr/>
        </p:nvSpPr>
        <p:spPr>
          <a:xfrm>
            <a:off x="2658240" y="1874520"/>
            <a:ext cx="3015000" cy="873000"/>
          </a:xfrm>
          <a:custGeom>
            <a:rect b="b" l="l" r="r" t="t"/>
            <a:pathLst>
              <a:path extrusionOk="0" h="499" w="1723">
                <a:moveTo>
                  <a:pt x="0" y="499"/>
                </a:moveTo>
                <a:cubicBezTo>
                  <a:pt x="287" y="249"/>
                  <a:pt x="575" y="0"/>
                  <a:pt x="862" y="0"/>
                </a:cubicBezTo>
                <a:cubicBezTo>
                  <a:pt x="1149" y="0"/>
                  <a:pt x="1557" y="340"/>
                  <a:pt x="1723" y="499"/>
                </a:cubicBezTo>
              </a:path>
            </a:pathLst>
          </a:custGeom>
          <a:noFill/>
          <a:ln cap="flat" cmpd="sng" w="255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77"/>
          <p:cNvSpPr/>
          <p:nvPr/>
        </p:nvSpPr>
        <p:spPr>
          <a:xfrm>
            <a:off x="2658240" y="2747520"/>
            <a:ext cx="2936520" cy="794520"/>
          </a:xfrm>
          <a:custGeom>
            <a:rect b="b" l="l" r="r" t="t"/>
            <a:pathLst>
              <a:path extrusionOk="0" h="454" w="1678">
                <a:moveTo>
                  <a:pt x="0" y="0"/>
                </a:moveTo>
                <a:cubicBezTo>
                  <a:pt x="291" y="227"/>
                  <a:pt x="582" y="454"/>
                  <a:pt x="862" y="454"/>
                </a:cubicBezTo>
                <a:cubicBezTo>
                  <a:pt x="1142" y="454"/>
                  <a:pt x="1512" y="68"/>
                  <a:pt x="1678" y="0"/>
                </a:cubicBezTo>
              </a:path>
            </a:pathLst>
          </a:custGeom>
          <a:noFill/>
          <a:ln cap="flat" cmpd="sng" w="255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77"/>
          <p:cNvSpPr/>
          <p:nvPr/>
        </p:nvSpPr>
        <p:spPr>
          <a:xfrm>
            <a:off x="2504880" y="183420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612" name="Google Shape;612;p77"/>
          <p:cNvSpPr/>
          <p:nvPr/>
        </p:nvSpPr>
        <p:spPr>
          <a:xfrm>
            <a:off x="4813920" y="345060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613" name="Google Shape;613;p77"/>
          <p:cNvSpPr/>
          <p:nvPr/>
        </p:nvSpPr>
        <p:spPr>
          <a:xfrm>
            <a:off x="4844880" y="183060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614" name="Google Shape;614;p77"/>
          <p:cNvSpPr/>
          <p:nvPr/>
        </p:nvSpPr>
        <p:spPr>
          <a:xfrm>
            <a:off x="2334600" y="318348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615" name="Google Shape;615;p77"/>
          <p:cNvSpPr txBox="1"/>
          <p:nvPr/>
        </p:nvSpPr>
        <p:spPr>
          <a:xfrm>
            <a:off x="360000" y="4932360"/>
            <a:ext cx="7920000" cy="2885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N =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μ = {μ</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t>
            </a:r>
            <a:r>
              <a:rPr b="0" lang="en-US" sz="2400" strike="noStrike">
                <a:latin typeface="Arial"/>
                <a:ea typeface="Arial"/>
                <a:cs typeface="Arial"/>
                <a:sym typeface="Arial"/>
              </a:rPr>
              <a:t>and</a:t>
            </a:r>
            <a:r>
              <a:rPr b="1" i="1" lang="en-US" sz="2400" strike="noStrike">
                <a:latin typeface="Arial"/>
                <a:ea typeface="Arial"/>
                <a:cs typeface="Arial"/>
                <a:sym typeface="Arial"/>
              </a:rPr>
              <a:t> μ</a:t>
            </a:r>
            <a:r>
              <a:rPr b="1" baseline="-25000" i="1" lang="en-US" sz="2400" strike="noStrike">
                <a:latin typeface="Arial"/>
                <a:ea typeface="Arial"/>
                <a:cs typeface="Arial"/>
                <a:sym typeface="Arial"/>
              </a:rPr>
              <a:t>1 </a:t>
            </a:r>
            <a:r>
              <a:rPr b="1" i="1" lang="en-US" sz="2400" strike="noStrike">
                <a:latin typeface="Arial"/>
                <a:ea typeface="Arial"/>
                <a:cs typeface="Arial"/>
                <a:sym typeface="Arial"/>
              </a:rPr>
              <a:t>=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R = {(s,a), (a,t), (s,b), (b,t), </a:t>
            </a:r>
            <a:r>
              <a:rPr b="1" i="1" lang="en-US" sz="2400" strike="noStrike">
                <a:solidFill>
                  <a:srgbClr val="009900"/>
                </a:solidFill>
                <a:latin typeface="Arial"/>
                <a:ea typeface="Arial"/>
                <a:cs typeface="Arial"/>
                <a:sym typeface="Arial"/>
              </a:rPr>
              <a:t>(a,b)</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 </a:t>
            </a:r>
            <a:r>
              <a:rPr b="1" i="1" lang="en-US" sz="2400" strike="noStrike">
                <a:solidFill>
                  <a:srgbClr val="009900"/>
                </a:solidFill>
                <a:latin typeface="Arial"/>
                <a:ea typeface="Arial"/>
                <a:cs typeface="Arial"/>
                <a:sym typeface="Arial"/>
              </a:rPr>
              <a:t>a</a:t>
            </a:r>
            <a:r>
              <a:rPr b="1" baseline="-25000" i="1" lang="en-US" sz="2400" strike="noStrike">
                <a:solidFill>
                  <a:srgbClr val="009900"/>
                </a:solidFill>
                <a:latin typeface="Arial"/>
                <a:ea typeface="Arial"/>
                <a:cs typeface="Arial"/>
                <a:sym typeface="Arial"/>
              </a:rPr>
              <a:t>3</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={(s,a),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={(s,b), (b,t)}, </a:t>
            </a:r>
            <a:r>
              <a:rPr b="1" i="1" lang="en-US" sz="2400" strike="noStrike">
                <a:solidFill>
                  <a:srgbClr val="009900"/>
                </a:solidFill>
                <a:latin typeface="Arial"/>
                <a:ea typeface="Arial"/>
                <a:cs typeface="Arial"/>
                <a:sym typeface="Arial"/>
              </a:rPr>
              <a:t>a</a:t>
            </a:r>
            <a:r>
              <a:rPr b="1" baseline="-25000" i="1" lang="en-US" sz="2400" strike="noStrike">
                <a:solidFill>
                  <a:srgbClr val="009900"/>
                </a:solidFill>
                <a:latin typeface="Arial"/>
                <a:ea typeface="Arial"/>
                <a:cs typeface="Arial"/>
                <a:sym typeface="Arial"/>
              </a:rPr>
              <a:t>3</a:t>
            </a:r>
            <a:r>
              <a:rPr b="1" i="1" lang="en-US" sz="2400" strike="noStrike">
                <a:solidFill>
                  <a:srgbClr val="009900"/>
                </a:solidFill>
                <a:latin typeface="Arial"/>
                <a:ea typeface="Arial"/>
                <a:cs typeface="Arial"/>
                <a:sym typeface="Arial"/>
              </a:rPr>
              <a:t>={(s,a), (a,b), (b,t)</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ρ</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1 </a:t>
            </a:r>
            <a:r>
              <a:rPr b="0" lang="en-US" sz="2400" strike="noStrike">
                <a:latin typeface="Arial"/>
                <a:ea typeface="Arial"/>
                <a:cs typeface="Arial"/>
                <a:sym typeface="Arial"/>
              </a:rPr>
              <a:t>(by definition)</a:t>
            </a:r>
            <a:endParaRPr b="0" sz="2400" strike="noStrike">
              <a:latin typeface="Arial"/>
              <a:ea typeface="Arial"/>
              <a:cs typeface="Arial"/>
              <a:sym typeface="Arial"/>
            </a:endParaRPr>
          </a:p>
        </p:txBody>
      </p:sp>
      <p:sp>
        <p:nvSpPr>
          <p:cNvPr id="616" name="Google Shape;616;p77"/>
          <p:cNvSpPr/>
          <p:nvPr/>
        </p:nvSpPr>
        <p:spPr>
          <a:xfrm>
            <a:off x="4114440" y="2469240"/>
            <a:ext cx="10533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9900"/>
                </a:solidFill>
                <a:latin typeface="Arial"/>
                <a:ea typeface="Arial"/>
                <a:cs typeface="Arial"/>
                <a:sym typeface="Arial"/>
              </a:rPr>
              <a:t>c(x)=0</a:t>
            </a:r>
            <a:endParaRPr b="0" sz="1800" strike="noStrike">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1" name="Shape 621"/>
        <p:cNvGrpSpPr/>
        <p:nvPr/>
      </p:nvGrpSpPr>
      <p:grpSpPr>
        <a:xfrm>
          <a:off x="0" y="0"/>
          <a:ext cx="0" cy="0"/>
          <a:chOff x="0" y="0"/>
          <a:chExt cx="0" cy="0"/>
        </a:xfrm>
      </p:grpSpPr>
      <p:sp>
        <p:nvSpPr>
          <p:cNvPr id="622" name="Google Shape;622;p78"/>
          <p:cNvSpPr/>
          <p:nvPr/>
        </p:nvSpPr>
        <p:spPr>
          <a:xfrm>
            <a:off x="226044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78"/>
          <p:cNvSpPr/>
          <p:nvPr/>
        </p:nvSpPr>
        <p:spPr>
          <a:xfrm>
            <a:off x="4007160" y="155736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624" name="Google Shape;624;p78"/>
          <p:cNvSpPr/>
          <p:nvPr/>
        </p:nvSpPr>
        <p:spPr>
          <a:xfrm>
            <a:off x="4007160" y="354168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625" name="Google Shape;625;p78"/>
          <p:cNvSpPr/>
          <p:nvPr/>
        </p:nvSpPr>
        <p:spPr>
          <a:xfrm>
            <a:off x="575352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6" name="Google Shape;626;p78"/>
          <p:cNvCxnSpPr>
            <a:stCxn id="623" idx="6"/>
            <a:endCxn id="625" idx="1"/>
          </p:cNvCxnSpPr>
          <p:nvPr/>
        </p:nvCxnSpPr>
        <p:spPr>
          <a:xfrm>
            <a:off x="4326120" y="1715760"/>
            <a:ext cx="14742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627" name="Google Shape;627;p78"/>
          <p:cNvCxnSpPr>
            <a:stCxn id="622" idx="7"/>
            <a:endCxn id="623" idx="2"/>
          </p:cNvCxnSpPr>
          <p:nvPr/>
        </p:nvCxnSpPr>
        <p:spPr>
          <a:xfrm flipH="1" rot="10800000">
            <a:off x="2532689" y="1715827"/>
            <a:ext cx="14745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628" name="Google Shape;628;p78"/>
          <p:cNvCxnSpPr>
            <a:stCxn id="622" idx="5"/>
            <a:endCxn id="624" idx="2"/>
          </p:cNvCxnSpPr>
          <p:nvPr/>
        </p:nvCxnSpPr>
        <p:spPr>
          <a:xfrm>
            <a:off x="2532689" y="2860193"/>
            <a:ext cx="1474500" cy="840000"/>
          </a:xfrm>
          <a:prstGeom prst="straightConnector1">
            <a:avLst/>
          </a:prstGeom>
          <a:noFill/>
          <a:ln cap="flat" cmpd="sng" w="9525">
            <a:solidFill>
              <a:srgbClr val="000000"/>
            </a:solidFill>
            <a:prstDash val="solid"/>
            <a:miter lim="8000"/>
            <a:headEnd len="sm" w="sm" type="none"/>
            <a:tailEnd len="med" w="med" type="triangle"/>
          </a:ln>
        </p:spPr>
      </p:cxnSp>
      <p:cxnSp>
        <p:nvCxnSpPr>
          <p:cNvPr id="629" name="Google Shape;629;p78"/>
          <p:cNvCxnSpPr>
            <a:stCxn id="624" idx="6"/>
            <a:endCxn id="625" idx="3"/>
          </p:cNvCxnSpPr>
          <p:nvPr/>
        </p:nvCxnSpPr>
        <p:spPr>
          <a:xfrm flipH="1" rot="10800000">
            <a:off x="4326120" y="2860080"/>
            <a:ext cx="1474200" cy="840000"/>
          </a:xfrm>
          <a:prstGeom prst="straightConnector1">
            <a:avLst/>
          </a:prstGeom>
          <a:noFill/>
          <a:ln cap="flat" cmpd="sng" w="9525">
            <a:solidFill>
              <a:srgbClr val="000000"/>
            </a:solidFill>
            <a:prstDash val="solid"/>
            <a:miter lim="8000"/>
            <a:headEnd len="sm" w="sm" type="none"/>
            <a:tailEnd len="med" w="med" type="triangle"/>
          </a:ln>
        </p:spPr>
      </p:cxnSp>
      <p:sp>
        <p:nvSpPr>
          <p:cNvPr id="630" name="Google Shape;630;p78"/>
          <p:cNvSpPr/>
          <p:nvPr/>
        </p:nvSpPr>
        <p:spPr>
          <a:xfrm>
            <a:off x="2260800" y="250956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s</a:t>
            </a:r>
            <a:endParaRPr b="0" sz="1800" strike="noStrike">
              <a:latin typeface="Arial"/>
              <a:ea typeface="Arial"/>
              <a:cs typeface="Arial"/>
              <a:sym typeface="Arial"/>
            </a:endParaRPr>
          </a:p>
        </p:txBody>
      </p:sp>
      <p:sp>
        <p:nvSpPr>
          <p:cNvPr id="631" name="Google Shape;631;p78"/>
          <p:cNvSpPr/>
          <p:nvPr/>
        </p:nvSpPr>
        <p:spPr>
          <a:xfrm>
            <a:off x="5753880" y="258084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t</a:t>
            </a:r>
            <a:endParaRPr b="0" sz="1800" strike="noStrike">
              <a:latin typeface="Arial"/>
              <a:ea typeface="Arial"/>
              <a:cs typeface="Arial"/>
              <a:sym typeface="Arial"/>
            </a:endParaRPr>
          </a:p>
        </p:txBody>
      </p:sp>
      <p:sp>
        <p:nvSpPr>
          <p:cNvPr id="632" name="Google Shape;632;p78"/>
          <p:cNvSpPr txBox="1"/>
          <p:nvPr/>
        </p:nvSpPr>
        <p:spPr>
          <a:xfrm>
            <a:off x="50436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Braess's Paradox</a:t>
            </a:r>
            <a:endParaRPr b="0" sz="4400" strike="noStrike">
              <a:solidFill>
                <a:srgbClr val="0000CC"/>
              </a:solidFill>
              <a:latin typeface="Arial"/>
              <a:ea typeface="Arial"/>
              <a:cs typeface="Arial"/>
              <a:sym typeface="Arial"/>
            </a:endParaRPr>
          </a:p>
        </p:txBody>
      </p:sp>
      <p:cxnSp>
        <p:nvCxnSpPr>
          <p:cNvPr id="633" name="Google Shape;633;p78"/>
          <p:cNvCxnSpPr/>
          <p:nvPr/>
        </p:nvCxnSpPr>
        <p:spPr>
          <a:xfrm>
            <a:off x="4166280" y="1874160"/>
            <a:ext cx="360" cy="1667880"/>
          </a:xfrm>
          <a:prstGeom prst="straightConnector1">
            <a:avLst/>
          </a:prstGeom>
          <a:noFill/>
          <a:ln cap="flat" cmpd="sng" w="9525">
            <a:solidFill>
              <a:srgbClr val="000000"/>
            </a:solidFill>
            <a:prstDash val="solid"/>
            <a:miter lim="8000"/>
            <a:headEnd len="sm" w="sm" type="none"/>
            <a:tailEnd len="med" w="med" type="triangle"/>
          </a:ln>
        </p:spPr>
      </p:cxnSp>
      <p:sp>
        <p:nvSpPr>
          <p:cNvPr id="634" name="Google Shape;634;p78"/>
          <p:cNvSpPr/>
          <p:nvPr/>
        </p:nvSpPr>
        <p:spPr>
          <a:xfrm>
            <a:off x="2658240" y="1874520"/>
            <a:ext cx="3015000" cy="873000"/>
          </a:xfrm>
          <a:custGeom>
            <a:rect b="b" l="l" r="r" t="t"/>
            <a:pathLst>
              <a:path extrusionOk="0" h="499" w="1723">
                <a:moveTo>
                  <a:pt x="0" y="499"/>
                </a:moveTo>
                <a:cubicBezTo>
                  <a:pt x="287" y="249"/>
                  <a:pt x="575" y="0"/>
                  <a:pt x="862" y="0"/>
                </a:cubicBezTo>
                <a:cubicBezTo>
                  <a:pt x="1149" y="0"/>
                  <a:pt x="1557" y="340"/>
                  <a:pt x="1723" y="499"/>
                </a:cubicBezTo>
              </a:path>
            </a:pathLst>
          </a:custGeom>
          <a:noFill/>
          <a:ln cap="flat" cmpd="sng" w="255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78"/>
          <p:cNvSpPr/>
          <p:nvPr/>
        </p:nvSpPr>
        <p:spPr>
          <a:xfrm>
            <a:off x="2658240" y="2747520"/>
            <a:ext cx="2936520" cy="794520"/>
          </a:xfrm>
          <a:custGeom>
            <a:rect b="b" l="l" r="r" t="t"/>
            <a:pathLst>
              <a:path extrusionOk="0" h="454" w="1678">
                <a:moveTo>
                  <a:pt x="0" y="0"/>
                </a:moveTo>
                <a:cubicBezTo>
                  <a:pt x="291" y="227"/>
                  <a:pt x="582" y="454"/>
                  <a:pt x="862" y="454"/>
                </a:cubicBezTo>
                <a:cubicBezTo>
                  <a:pt x="1142" y="454"/>
                  <a:pt x="1512" y="68"/>
                  <a:pt x="1678" y="0"/>
                </a:cubicBezTo>
              </a:path>
            </a:pathLst>
          </a:custGeom>
          <a:noFill/>
          <a:ln cap="flat" cmpd="sng" w="255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8"/>
          <p:cNvSpPr/>
          <p:nvPr/>
        </p:nvSpPr>
        <p:spPr>
          <a:xfrm>
            <a:off x="3293640" y="2192400"/>
            <a:ext cx="63324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FF0000"/>
                </a:solidFill>
                <a:latin typeface="Arimo"/>
                <a:ea typeface="Arimo"/>
                <a:cs typeface="Arimo"/>
                <a:sym typeface="Arimo"/>
              </a:rPr>
              <a:t>1/2</a:t>
            </a:r>
            <a:endParaRPr b="0" sz="1400" strike="noStrike">
              <a:latin typeface="Arial"/>
              <a:ea typeface="Arial"/>
              <a:cs typeface="Arial"/>
              <a:sym typeface="Arial"/>
            </a:endParaRPr>
          </a:p>
        </p:txBody>
      </p:sp>
      <p:sp>
        <p:nvSpPr>
          <p:cNvPr id="637" name="Google Shape;637;p78"/>
          <p:cNvSpPr/>
          <p:nvPr/>
        </p:nvSpPr>
        <p:spPr>
          <a:xfrm>
            <a:off x="3293640" y="2985480"/>
            <a:ext cx="63540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FF0000"/>
                </a:solidFill>
                <a:latin typeface="Arimo"/>
                <a:ea typeface="Arimo"/>
                <a:cs typeface="Arimo"/>
                <a:sym typeface="Arimo"/>
              </a:rPr>
              <a:t>1/2</a:t>
            </a:r>
            <a:endParaRPr b="0" sz="1400" strike="noStrike">
              <a:latin typeface="Arial"/>
              <a:ea typeface="Arial"/>
              <a:cs typeface="Arial"/>
              <a:sym typeface="Arial"/>
            </a:endParaRPr>
          </a:p>
        </p:txBody>
      </p:sp>
      <p:sp>
        <p:nvSpPr>
          <p:cNvPr id="638" name="Google Shape;638;p78"/>
          <p:cNvSpPr/>
          <p:nvPr/>
        </p:nvSpPr>
        <p:spPr>
          <a:xfrm>
            <a:off x="2420280" y="1490760"/>
            <a:ext cx="3095280" cy="2170080"/>
          </a:xfrm>
          <a:custGeom>
            <a:rect b="b" l="l" r="r" t="t"/>
            <a:pathLst>
              <a:path extrusionOk="0" h="1240" w="1769">
                <a:moveTo>
                  <a:pt x="0" y="628"/>
                </a:moveTo>
                <a:cubicBezTo>
                  <a:pt x="351" y="314"/>
                  <a:pt x="702" y="0"/>
                  <a:pt x="861" y="83"/>
                </a:cubicBezTo>
                <a:cubicBezTo>
                  <a:pt x="1020" y="166"/>
                  <a:pt x="801" y="1014"/>
                  <a:pt x="952" y="1127"/>
                </a:cubicBezTo>
                <a:cubicBezTo>
                  <a:pt x="1103" y="1240"/>
                  <a:pt x="1618" y="832"/>
                  <a:pt x="1769" y="764"/>
                </a:cubicBezTo>
              </a:path>
            </a:pathLst>
          </a:custGeom>
          <a:noFill/>
          <a:ln cap="flat" cmpd="sng" w="25550">
            <a:solidFill>
              <a:srgbClr val="339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8"/>
          <p:cNvSpPr/>
          <p:nvPr/>
        </p:nvSpPr>
        <p:spPr>
          <a:xfrm>
            <a:off x="2502360" y="185364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640" name="Google Shape;640;p78"/>
          <p:cNvSpPr/>
          <p:nvPr/>
        </p:nvSpPr>
        <p:spPr>
          <a:xfrm>
            <a:off x="4811400" y="347004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641" name="Google Shape;641;p78"/>
          <p:cNvSpPr/>
          <p:nvPr/>
        </p:nvSpPr>
        <p:spPr>
          <a:xfrm>
            <a:off x="4842360" y="185004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642" name="Google Shape;642;p78"/>
          <p:cNvSpPr/>
          <p:nvPr/>
        </p:nvSpPr>
        <p:spPr>
          <a:xfrm>
            <a:off x="2332080" y="320292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cxnSp>
        <p:nvCxnSpPr>
          <p:cNvPr id="643" name="Google Shape;643;p78"/>
          <p:cNvCxnSpPr/>
          <p:nvPr/>
        </p:nvCxnSpPr>
        <p:spPr>
          <a:xfrm>
            <a:off x="4166280" y="1874160"/>
            <a:ext cx="360" cy="1667880"/>
          </a:xfrm>
          <a:prstGeom prst="straightConnector1">
            <a:avLst/>
          </a:prstGeom>
          <a:noFill/>
          <a:ln cap="flat" cmpd="sng" w="29150">
            <a:solidFill>
              <a:srgbClr val="009900"/>
            </a:solidFill>
            <a:prstDash val="solid"/>
            <a:miter lim="8000"/>
            <a:headEnd len="sm" w="sm" type="none"/>
            <a:tailEnd len="med" w="med" type="triangle"/>
          </a:ln>
        </p:spPr>
      </p:cxnSp>
      <p:sp>
        <p:nvSpPr>
          <p:cNvPr id="644" name="Google Shape;644;p78"/>
          <p:cNvSpPr/>
          <p:nvPr/>
        </p:nvSpPr>
        <p:spPr>
          <a:xfrm>
            <a:off x="4114440" y="2469240"/>
            <a:ext cx="10533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9900"/>
                </a:solidFill>
                <a:latin typeface="Arial"/>
                <a:ea typeface="Arial"/>
                <a:cs typeface="Arial"/>
                <a:sym typeface="Arial"/>
              </a:rPr>
              <a:t>c(x)=0</a:t>
            </a:r>
            <a:endParaRPr b="0" sz="1800" strike="noStrike">
              <a:latin typeface="Arial"/>
              <a:ea typeface="Arial"/>
              <a:cs typeface="Arial"/>
              <a:sym typeface="Arial"/>
            </a:endParaRPr>
          </a:p>
        </p:txBody>
      </p:sp>
      <p:sp>
        <p:nvSpPr>
          <p:cNvPr id="645" name="Google Shape;645;p78"/>
          <p:cNvSpPr txBox="1"/>
          <p:nvPr/>
        </p:nvSpPr>
        <p:spPr>
          <a:xfrm>
            <a:off x="360000" y="4932360"/>
            <a:ext cx="7920000" cy="2885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N =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μ = {μ</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t>
            </a:r>
            <a:r>
              <a:rPr b="0" lang="en-US" sz="2400" strike="noStrike">
                <a:latin typeface="Arial"/>
                <a:ea typeface="Arial"/>
                <a:cs typeface="Arial"/>
                <a:sym typeface="Arial"/>
              </a:rPr>
              <a:t>and</a:t>
            </a:r>
            <a:r>
              <a:rPr b="1" i="1" lang="en-US" sz="2400" strike="noStrike">
                <a:latin typeface="Arial"/>
                <a:ea typeface="Arial"/>
                <a:cs typeface="Arial"/>
                <a:sym typeface="Arial"/>
              </a:rPr>
              <a:t> μ</a:t>
            </a:r>
            <a:r>
              <a:rPr b="1" baseline="-25000" i="1" lang="en-US" sz="2400" strike="noStrike">
                <a:latin typeface="Arial"/>
                <a:ea typeface="Arial"/>
                <a:cs typeface="Arial"/>
                <a:sym typeface="Arial"/>
              </a:rPr>
              <a:t>1 </a:t>
            </a:r>
            <a:r>
              <a:rPr b="1" i="1" lang="en-US" sz="2400" strike="noStrike">
                <a:latin typeface="Arial"/>
                <a:ea typeface="Arial"/>
                <a:cs typeface="Arial"/>
                <a:sym typeface="Arial"/>
              </a:rPr>
              <a:t>=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R = {(s,a), (a,t), (s,b), (b,t), </a:t>
            </a:r>
            <a:r>
              <a:rPr b="1" i="1" lang="en-US" sz="2400" strike="noStrike">
                <a:solidFill>
                  <a:srgbClr val="009900"/>
                </a:solidFill>
                <a:latin typeface="Arial"/>
                <a:ea typeface="Arial"/>
                <a:cs typeface="Arial"/>
                <a:sym typeface="Arial"/>
              </a:rPr>
              <a:t>(a,b)</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 </a:t>
            </a:r>
            <a:r>
              <a:rPr b="1" i="1" lang="en-US" sz="2400" strike="noStrike">
                <a:solidFill>
                  <a:srgbClr val="009900"/>
                </a:solidFill>
                <a:latin typeface="Arial"/>
                <a:ea typeface="Arial"/>
                <a:cs typeface="Arial"/>
                <a:sym typeface="Arial"/>
              </a:rPr>
              <a:t>a</a:t>
            </a:r>
            <a:r>
              <a:rPr b="1" baseline="-25000" i="1" lang="en-US" sz="2400" strike="noStrike">
                <a:solidFill>
                  <a:srgbClr val="009900"/>
                </a:solidFill>
                <a:latin typeface="Arial"/>
                <a:ea typeface="Arial"/>
                <a:cs typeface="Arial"/>
                <a:sym typeface="Arial"/>
              </a:rPr>
              <a:t>3</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={(s,a),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={(s,b), (b,t)}, </a:t>
            </a:r>
            <a:r>
              <a:rPr b="1" i="1" lang="en-US" sz="2400" strike="noStrike">
                <a:solidFill>
                  <a:srgbClr val="009900"/>
                </a:solidFill>
                <a:latin typeface="Arial"/>
                <a:ea typeface="Arial"/>
                <a:cs typeface="Arial"/>
                <a:sym typeface="Arial"/>
              </a:rPr>
              <a:t>a</a:t>
            </a:r>
            <a:r>
              <a:rPr b="1" baseline="-25000" i="1" lang="en-US" sz="2400" strike="noStrike">
                <a:solidFill>
                  <a:srgbClr val="009900"/>
                </a:solidFill>
                <a:latin typeface="Arial"/>
                <a:ea typeface="Arial"/>
                <a:cs typeface="Arial"/>
                <a:sym typeface="Arial"/>
              </a:rPr>
              <a:t>3</a:t>
            </a:r>
            <a:r>
              <a:rPr b="1" i="1" lang="en-US" sz="2400" strike="noStrike">
                <a:solidFill>
                  <a:srgbClr val="009900"/>
                </a:solidFill>
                <a:latin typeface="Arial"/>
                <a:ea typeface="Arial"/>
                <a:cs typeface="Arial"/>
                <a:sym typeface="Arial"/>
              </a:rPr>
              <a:t>={(s,a), (a,b), (b,t)</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ρ</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1 </a:t>
            </a:r>
            <a:r>
              <a:rPr b="0" lang="en-US" sz="2400" strike="noStrike">
                <a:latin typeface="Arial"/>
                <a:ea typeface="Arial"/>
                <a:cs typeface="Arial"/>
                <a:sym typeface="Arial"/>
              </a:rPr>
              <a:t>(by definition)</a:t>
            </a:r>
            <a:endParaRPr b="0" sz="2400" strike="noStrike">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0" name="Shape 650"/>
        <p:cNvGrpSpPr/>
        <p:nvPr/>
      </p:nvGrpSpPr>
      <p:grpSpPr>
        <a:xfrm>
          <a:off x="0" y="0"/>
          <a:ext cx="0" cy="0"/>
          <a:chOff x="0" y="0"/>
          <a:chExt cx="0" cy="0"/>
        </a:xfrm>
      </p:grpSpPr>
      <p:sp>
        <p:nvSpPr>
          <p:cNvPr id="651" name="Google Shape;651;p79"/>
          <p:cNvSpPr/>
          <p:nvPr/>
        </p:nvSpPr>
        <p:spPr>
          <a:xfrm>
            <a:off x="226044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9"/>
          <p:cNvSpPr/>
          <p:nvPr/>
        </p:nvSpPr>
        <p:spPr>
          <a:xfrm>
            <a:off x="4007160" y="155736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653" name="Google Shape;653;p79"/>
          <p:cNvSpPr/>
          <p:nvPr/>
        </p:nvSpPr>
        <p:spPr>
          <a:xfrm>
            <a:off x="4007160" y="354168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654" name="Google Shape;654;p79"/>
          <p:cNvSpPr/>
          <p:nvPr/>
        </p:nvSpPr>
        <p:spPr>
          <a:xfrm>
            <a:off x="575352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5" name="Google Shape;655;p79"/>
          <p:cNvCxnSpPr>
            <a:stCxn id="652" idx="6"/>
            <a:endCxn id="654" idx="1"/>
          </p:cNvCxnSpPr>
          <p:nvPr/>
        </p:nvCxnSpPr>
        <p:spPr>
          <a:xfrm>
            <a:off x="4326120" y="1715760"/>
            <a:ext cx="14742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656" name="Google Shape;656;p79"/>
          <p:cNvCxnSpPr>
            <a:stCxn id="651" idx="7"/>
            <a:endCxn id="652" idx="2"/>
          </p:cNvCxnSpPr>
          <p:nvPr/>
        </p:nvCxnSpPr>
        <p:spPr>
          <a:xfrm flipH="1" rot="10800000">
            <a:off x="2532689" y="1715827"/>
            <a:ext cx="14745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657" name="Google Shape;657;p79"/>
          <p:cNvCxnSpPr>
            <a:stCxn id="651" idx="5"/>
            <a:endCxn id="653" idx="2"/>
          </p:cNvCxnSpPr>
          <p:nvPr/>
        </p:nvCxnSpPr>
        <p:spPr>
          <a:xfrm>
            <a:off x="2532689" y="2860193"/>
            <a:ext cx="1474500" cy="840000"/>
          </a:xfrm>
          <a:prstGeom prst="straightConnector1">
            <a:avLst/>
          </a:prstGeom>
          <a:noFill/>
          <a:ln cap="flat" cmpd="sng" w="9525">
            <a:solidFill>
              <a:srgbClr val="000000"/>
            </a:solidFill>
            <a:prstDash val="solid"/>
            <a:miter lim="8000"/>
            <a:headEnd len="sm" w="sm" type="none"/>
            <a:tailEnd len="med" w="med" type="triangle"/>
          </a:ln>
        </p:spPr>
      </p:cxnSp>
      <p:cxnSp>
        <p:nvCxnSpPr>
          <p:cNvPr id="658" name="Google Shape;658;p79"/>
          <p:cNvCxnSpPr>
            <a:stCxn id="653" idx="6"/>
            <a:endCxn id="654" idx="3"/>
          </p:cNvCxnSpPr>
          <p:nvPr/>
        </p:nvCxnSpPr>
        <p:spPr>
          <a:xfrm flipH="1" rot="10800000">
            <a:off x="4326120" y="2860080"/>
            <a:ext cx="1474200" cy="840000"/>
          </a:xfrm>
          <a:prstGeom prst="straightConnector1">
            <a:avLst/>
          </a:prstGeom>
          <a:noFill/>
          <a:ln cap="flat" cmpd="sng" w="9525">
            <a:solidFill>
              <a:srgbClr val="000000"/>
            </a:solidFill>
            <a:prstDash val="solid"/>
            <a:miter lim="8000"/>
            <a:headEnd len="sm" w="sm" type="none"/>
            <a:tailEnd len="med" w="med" type="triangle"/>
          </a:ln>
        </p:spPr>
      </p:cxnSp>
      <p:sp>
        <p:nvSpPr>
          <p:cNvPr id="659" name="Google Shape;659;p79"/>
          <p:cNvSpPr/>
          <p:nvPr/>
        </p:nvSpPr>
        <p:spPr>
          <a:xfrm>
            <a:off x="2260800" y="250956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s</a:t>
            </a:r>
            <a:endParaRPr b="0" sz="1800" strike="noStrike">
              <a:latin typeface="Arial"/>
              <a:ea typeface="Arial"/>
              <a:cs typeface="Arial"/>
              <a:sym typeface="Arial"/>
            </a:endParaRPr>
          </a:p>
        </p:txBody>
      </p:sp>
      <p:sp>
        <p:nvSpPr>
          <p:cNvPr id="660" name="Google Shape;660;p79"/>
          <p:cNvSpPr/>
          <p:nvPr/>
        </p:nvSpPr>
        <p:spPr>
          <a:xfrm>
            <a:off x="5753880" y="258084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t</a:t>
            </a:r>
            <a:endParaRPr b="0" sz="1800" strike="noStrike">
              <a:latin typeface="Arial"/>
              <a:ea typeface="Arial"/>
              <a:cs typeface="Arial"/>
              <a:sym typeface="Arial"/>
            </a:endParaRPr>
          </a:p>
        </p:txBody>
      </p:sp>
      <p:sp>
        <p:nvSpPr>
          <p:cNvPr id="661" name="Google Shape;661;p79"/>
          <p:cNvSpPr txBox="1"/>
          <p:nvPr/>
        </p:nvSpPr>
        <p:spPr>
          <a:xfrm>
            <a:off x="50436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Braess's Paradox</a:t>
            </a:r>
            <a:endParaRPr b="0" sz="4400" strike="noStrike">
              <a:solidFill>
                <a:srgbClr val="0000CC"/>
              </a:solidFill>
              <a:latin typeface="Arial"/>
              <a:ea typeface="Arial"/>
              <a:cs typeface="Arial"/>
              <a:sym typeface="Arial"/>
            </a:endParaRPr>
          </a:p>
        </p:txBody>
      </p:sp>
      <p:cxnSp>
        <p:nvCxnSpPr>
          <p:cNvPr id="662" name="Google Shape;662;p79"/>
          <p:cNvCxnSpPr/>
          <p:nvPr/>
        </p:nvCxnSpPr>
        <p:spPr>
          <a:xfrm>
            <a:off x="4166280" y="1874160"/>
            <a:ext cx="360" cy="1667880"/>
          </a:xfrm>
          <a:prstGeom prst="straightConnector1">
            <a:avLst/>
          </a:prstGeom>
          <a:noFill/>
          <a:ln cap="flat" cmpd="sng" w="9525">
            <a:solidFill>
              <a:srgbClr val="000000"/>
            </a:solidFill>
            <a:prstDash val="solid"/>
            <a:miter lim="8000"/>
            <a:headEnd len="sm" w="sm" type="none"/>
            <a:tailEnd len="med" w="med" type="triangle"/>
          </a:ln>
        </p:spPr>
      </p:cxnSp>
      <p:sp>
        <p:nvSpPr>
          <p:cNvPr id="663" name="Google Shape;663;p79"/>
          <p:cNvSpPr/>
          <p:nvPr/>
        </p:nvSpPr>
        <p:spPr>
          <a:xfrm>
            <a:off x="2658240" y="2747520"/>
            <a:ext cx="2936520" cy="794520"/>
          </a:xfrm>
          <a:custGeom>
            <a:rect b="b" l="l" r="r" t="t"/>
            <a:pathLst>
              <a:path extrusionOk="0" h="454" w="1678">
                <a:moveTo>
                  <a:pt x="0" y="0"/>
                </a:moveTo>
                <a:cubicBezTo>
                  <a:pt x="291" y="227"/>
                  <a:pt x="582" y="454"/>
                  <a:pt x="862" y="454"/>
                </a:cubicBezTo>
                <a:cubicBezTo>
                  <a:pt x="1142" y="454"/>
                  <a:pt x="1512" y="68"/>
                  <a:pt x="1678" y="0"/>
                </a:cubicBezTo>
              </a:path>
            </a:pathLst>
          </a:custGeom>
          <a:noFill/>
          <a:ln cap="flat" cmpd="sng" w="255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79"/>
          <p:cNvSpPr/>
          <p:nvPr/>
        </p:nvSpPr>
        <p:spPr>
          <a:xfrm>
            <a:off x="3293640" y="2192400"/>
            <a:ext cx="63324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009933"/>
                </a:solidFill>
                <a:latin typeface="Arimo"/>
                <a:ea typeface="Arimo"/>
                <a:cs typeface="Arimo"/>
                <a:sym typeface="Arimo"/>
              </a:rPr>
              <a:t>1/2</a:t>
            </a:r>
            <a:endParaRPr b="0" sz="1400" strike="noStrike">
              <a:latin typeface="Arial"/>
              <a:ea typeface="Arial"/>
              <a:cs typeface="Arial"/>
              <a:sym typeface="Arial"/>
            </a:endParaRPr>
          </a:p>
        </p:txBody>
      </p:sp>
      <p:sp>
        <p:nvSpPr>
          <p:cNvPr id="665" name="Google Shape;665;p79"/>
          <p:cNvSpPr/>
          <p:nvPr/>
        </p:nvSpPr>
        <p:spPr>
          <a:xfrm>
            <a:off x="3293640" y="2985480"/>
            <a:ext cx="63540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FF0000"/>
                </a:solidFill>
                <a:latin typeface="Arimo"/>
                <a:ea typeface="Arimo"/>
                <a:cs typeface="Arimo"/>
                <a:sym typeface="Arimo"/>
              </a:rPr>
              <a:t>1/2</a:t>
            </a:r>
            <a:endParaRPr b="0" sz="1400" strike="noStrike">
              <a:latin typeface="Arial"/>
              <a:ea typeface="Arial"/>
              <a:cs typeface="Arial"/>
              <a:sym typeface="Arial"/>
            </a:endParaRPr>
          </a:p>
        </p:txBody>
      </p:sp>
      <p:sp>
        <p:nvSpPr>
          <p:cNvPr id="666" name="Google Shape;666;p79"/>
          <p:cNvSpPr/>
          <p:nvPr/>
        </p:nvSpPr>
        <p:spPr>
          <a:xfrm>
            <a:off x="2420280" y="1490760"/>
            <a:ext cx="3095280" cy="2170080"/>
          </a:xfrm>
          <a:custGeom>
            <a:rect b="b" l="l" r="r" t="t"/>
            <a:pathLst>
              <a:path extrusionOk="0" h="1240" w="1769">
                <a:moveTo>
                  <a:pt x="0" y="628"/>
                </a:moveTo>
                <a:cubicBezTo>
                  <a:pt x="351" y="314"/>
                  <a:pt x="702" y="0"/>
                  <a:pt x="861" y="83"/>
                </a:cubicBezTo>
                <a:cubicBezTo>
                  <a:pt x="1020" y="166"/>
                  <a:pt x="801" y="1014"/>
                  <a:pt x="952" y="1127"/>
                </a:cubicBezTo>
                <a:cubicBezTo>
                  <a:pt x="1103" y="1240"/>
                  <a:pt x="1618" y="832"/>
                  <a:pt x="1769" y="764"/>
                </a:cubicBezTo>
              </a:path>
            </a:pathLst>
          </a:custGeom>
          <a:noFill/>
          <a:ln cap="flat" cmpd="sng" w="25550">
            <a:solidFill>
              <a:srgbClr val="339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9"/>
          <p:cNvSpPr/>
          <p:nvPr/>
        </p:nvSpPr>
        <p:spPr>
          <a:xfrm>
            <a:off x="2502360" y="185364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668" name="Google Shape;668;p79"/>
          <p:cNvSpPr/>
          <p:nvPr/>
        </p:nvSpPr>
        <p:spPr>
          <a:xfrm>
            <a:off x="4811400" y="347004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669" name="Google Shape;669;p79"/>
          <p:cNvSpPr/>
          <p:nvPr/>
        </p:nvSpPr>
        <p:spPr>
          <a:xfrm>
            <a:off x="4842360" y="185004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670" name="Google Shape;670;p79"/>
          <p:cNvSpPr/>
          <p:nvPr/>
        </p:nvSpPr>
        <p:spPr>
          <a:xfrm>
            <a:off x="2332080" y="320292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cxnSp>
        <p:nvCxnSpPr>
          <p:cNvPr id="671" name="Google Shape;671;p79"/>
          <p:cNvCxnSpPr/>
          <p:nvPr/>
        </p:nvCxnSpPr>
        <p:spPr>
          <a:xfrm>
            <a:off x="4166280" y="1874160"/>
            <a:ext cx="360" cy="1667880"/>
          </a:xfrm>
          <a:prstGeom prst="straightConnector1">
            <a:avLst/>
          </a:prstGeom>
          <a:noFill/>
          <a:ln cap="flat" cmpd="sng" w="29150">
            <a:solidFill>
              <a:srgbClr val="009900"/>
            </a:solidFill>
            <a:prstDash val="solid"/>
            <a:miter lim="8000"/>
            <a:headEnd len="sm" w="sm" type="none"/>
            <a:tailEnd len="med" w="med" type="triangle"/>
          </a:ln>
        </p:spPr>
      </p:cxnSp>
      <p:sp>
        <p:nvSpPr>
          <p:cNvPr id="672" name="Google Shape;672;p79"/>
          <p:cNvSpPr/>
          <p:nvPr/>
        </p:nvSpPr>
        <p:spPr>
          <a:xfrm>
            <a:off x="4114440" y="2469240"/>
            <a:ext cx="10533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9900"/>
                </a:solidFill>
                <a:latin typeface="Arial"/>
                <a:ea typeface="Arial"/>
                <a:cs typeface="Arial"/>
                <a:sym typeface="Arial"/>
              </a:rPr>
              <a:t>c(x)=0</a:t>
            </a:r>
            <a:endParaRPr b="0" sz="1800" strike="noStrike">
              <a:latin typeface="Arial"/>
              <a:ea typeface="Arial"/>
              <a:cs typeface="Arial"/>
              <a:sym typeface="Arial"/>
            </a:endParaRPr>
          </a:p>
        </p:txBody>
      </p:sp>
      <p:sp>
        <p:nvSpPr>
          <p:cNvPr id="673" name="Google Shape;673;p79"/>
          <p:cNvSpPr txBox="1"/>
          <p:nvPr/>
        </p:nvSpPr>
        <p:spPr>
          <a:xfrm>
            <a:off x="360000" y="4932360"/>
            <a:ext cx="7920000" cy="2885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N =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μ = {μ</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t>
            </a:r>
            <a:r>
              <a:rPr b="0" lang="en-US" sz="2400" strike="noStrike">
                <a:latin typeface="Arial"/>
                <a:ea typeface="Arial"/>
                <a:cs typeface="Arial"/>
                <a:sym typeface="Arial"/>
              </a:rPr>
              <a:t>and</a:t>
            </a:r>
            <a:r>
              <a:rPr b="1" i="1" lang="en-US" sz="2400" strike="noStrike">
                <a:latin typeface="Arial"/>
                <a:ea typeface="Arial"/>
                <a:cs typeface="Arial"/>
                <a:sym typeface="Arial"/>
              </a:rPr>
              <a:t> μ</a:t>
            </a:r>
            <a:r>
              <a:rPr b="1" baseline="-25000" i="1" lang="en-US" sz="2400" strike="noStrike">
                <a:latin typeface="Arial"/>
                <a:ea typeface="Arial"/>
                <a:cs typeface="Arial"/>
                <a:sym typeface="Arial"/>
              </a:rPr>
              <a:t>1 </a:t>
            </a:r>
            <a:r>
              <a:rPr b="1" i="1" lang="en-US" sz="2400" strike="noStrike">
                <a:latin typeface="Arial"/>
                <a:ea typeface="Arial"/>
                <a:cs typeface="Arial"/>
                <a:sym typeface="Arial"/>
              </a:rPr>
              <a:t>=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R = {(s,a), (a,t), (s,b), (b,t), </a:t>
            </a:r>
            <a:r>
              <a:rPr b="1" i="1" lang="en-US" sz="2400" strike="noStrike">
                <a:solidFill>
                  <a:srgbClr val="009900"/>
                </a:solidFill>
                <a:latin typeface="Arial"/>
                <a:ea typeface="Arial"/>
                <a:cs typeface="Arial"/>
                <a:sym typeface="Arial"/>
              </a:rPr>
              <a:t>(a,b)</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 </a:t>
            </a:r>
            <a:r>
              <a:rPr b="1" i="1" lang="en-US" sz="2400" strike="noStrike">
                <a:solidFill>
                  <a:srgbClr val="009900"/>
                </a:solidFill>
                <a:latin typeface="Arial"/>
                <a:ea typeface="Arial"/>
                <a:cs typeface="Arial"/>
                <a:sym typeface="Arial"/>
              </a:rPr>
              <a:t>a</a:t>
            </a:r>
            <a:r>
              <a:rPr b="1" baseline="-25000" i="1" lang="en-US" sz="2400" strike="noStrike">
                <a:solidFill>
                  <a:srgbClr val="009900"/>
                </a:solidFill>
                <a:latin typeface="Arial"/>
                <a:ea typeface="Arial"/>
                <a:cs typeface="Arial"/>
                <a:sym typeface="Arial"/>
              </a:rPr>
              <a:t>3</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={(s,a),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={(s,b), (b,t)}, </a:t>
            </a:r>
            <a:r>
              <a:rPr b="1" i="1" lang="en-US" sz="2400" strike="noStrike">
                <a:solidFill>
                  <a:srgbClr val="009900"/>
                </a:solidFill>
                <a:latin typeface="Arial"/>
                <a:ea typeface="Arial"/>
                <a:cs typeface="Arial"/>
                <a:sym typeface="Arial"/>
              </a:rPr>
              <a:t>a</a:t>
            </a:r>
            <a:r>
              <a:rPr b="1" baseline="-25000" i="1" lang="en-US" sz="2400" strike="noStrike">
                <a:solidFill>
                  <a:srgbClr val="009900"/>
                </a:solidFill>
                <a:latin typeface="Arial"/>
                <a:ea typeface="Arial"/>
                <a:cs typeface="Arial"/>
                <a:sym typeface="Arial"/>
              </a:rPr>
              <a:t>3</a:t>
            </a:r>
            <a:r>
              <a:rPr b="1" i="1" lang="en-US" sz="2400" strike="noStrike">
                <a:solidFill>
                  <a:srgbClr val="009900"/>
                </a:solidFill>
                <a:latin typeface="Arial"/>
                <a:ea typeface="Arial"/>
                <a:cs typeface="Arial"/>
                <a:sym typeface="Arial"/>
              </a:rPr>
              <a:t>={(s,a), (a,b), (b,t)</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ρ</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1 </a:t>
            </a:r>
            <a:r>
              <a:rPr b="0" lang="en-US" sz="2400" strike="noStrike">
                <a:latin typeface="Arial"/>
                <a:ea typeface="Arial"/>
                <a:cs typeface="Arial"/>
                <a:sym typeface="Arial"/>
              </a:rPr>
              <a:t>(by definition)</a:t>
            </a:r>
            <a:endParaRPr b="0" sz="2400" strike="noStrike">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8" name="Shape 678"/>
        <p:cNvGrpSpPr/>
        <p:nvPr/>
      </p:nvGrpSpPr>
      <p:grpSpPr>
        <a:xfrm>
          <a:off x="0" y="0"/>
          <a:ext cx="0" cy="0"/>
          <a:chOff x="0" y="0"/>
          <a:chExt cx="0" cy="0"/>
        </a:xfrm>
      </p:grpSpPr>
      <p:sp>
        <p:nvSpPr>
          <p:cNvPr id="679" name="Google Shape;679;p80"/>
          <p:cNvSpPr/>
          <p:nvPr/>
        </p:nvSpPr>
        <p:spPr>
          <a:xfrm>
            <a:off x="226044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80"/>
          <p:cNvSpPr/>
          <p:nvPr/>
        </p:nvSpPr>
        <p:spPr>
          <a:xfrm>
            <a:off x="4007160" y="155736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681" name="Google Shape;681;p80"/>
          <p:cNvSpPr/>
          <p:nvPr/>
        </p:nvSpPr>
        <p:spPr>
          <a:xfrm>
            <a:off x="4007160" y="354168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682" name="Google Shape;682;p80"/>
          <p:cNvSpPr/>
          <p:nvPr/>
        </p:nvSpPr>
        <p:spPr>
          <a:xfrm>
            <a:off x="575352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3" name="Google Shape;683;p80"/>
          <p:cNvCxnSpPr>
            <a:stCxn id="680" idx="6"/>
            <a:endCxn id="682" idx="1"/>
          </p:cNvCxnSpPr>
          <p:nvPr/>
        </p:nvCxnSpPr>
        <p:spPr>
          <a:xfrm>
            <a:off x="4326120" y="1715760"/>
            <a:ext cx="14742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684" name="Google Shape;684;p80"/>
          <p:cNvCxnSpPr>
            <a:stCxn id="679" idx="7"/>
            <a:endCxn id="680" idx="2"/>
          </p:cNvCxnSpPr>
          <p:nvPr/>
        </p:nvCxnSpPr>
        <p:spPr>
          <a:xfrm flipH="1" rot="10800000">
            <a:off x="2532689" y="1715827"/>
            <a:ext cx="14745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685" name="Google Shape;685;p80"/>
          <p:cNvCxnSpPr>
            <a:stCxn id="679" idx="5"/>
            <a:endCxn id="681" idx="2"/>
          </p:cNvCxnSpPr>
          <p:nvPr/>
        </p:nvCxnSpPr>
        <p:spPr>
          <a:xfrm>
            <a:off x="2532689" y="2860193"/>
            <a:ext cx="1474500" cy="840000"/>
          </a:xfrm>
          <a:prstGeom prst="straightConnector1">
            <a:avLst/>
          </a:prstGeom>
          <a:noFill/>
          <a:ln cap="flat" cmpd="sng" w="9525">
            <a:solidFill>
              <a:srgbClr val="000000"/>
            </a:solidFill>
            <a:prstDash val="solid"/>
            <a:miter lim="8000"/>
            <a:headEnd len="sm" w="sm" type="none"/>
            <a:tailEnd len="med" w="med" type="triangle"/>
          </a:ln>
        </p:spPr>
      </p:cxnSp>
      <p:cxnSp>
        <p:nvCxnSpPr>
          <p:cNvPr id="686" name="Google Shape;686;p80"/>
          <p:cNvCxnSpPr>
            <a:stCxn id="681" idx="6"/>
            <a:endCxn id="682" idx="3"/>
          </p:cNvCxnSpPr>
          <p:nvPr/>
        </p:nvCxnSpPr>
        <p:spPr>
          <a:xfrm flipH="1" rot="10800000">
            <a:off x="4326120" y="2860080"/>
            <a:ext cx="1474200" cy="840000"/>
          </a:xfrm>
          <a:prstGeom prst="straightConnector1">
            <a:avLst/>
          </a:prstGeom>
          <a:noFill/>
          <a:ln cap="flat" cmpd="sng" w="9525">
            <a:solidFill>
              <a:srgbClr val="000000"/>
            </a:solidFill>
            <a:prstDash val="solid"/>
            <a:miter lim="8000"/>
            <a:headEnd len="sm" w="sm" type="none"/>
            <a:tailEnd len="med" w="med" type="triangle"/>
          </a:ln>
        </p:spPr>
      </p:cxnSp>
      <p:sp>
        <p:nvSpPr>
          <p:cNvPr id="687" name="Google Shape;687;p80"/>
          <p:cNvSpPr/>
          <p:nvPr/>
        </p:nvSpPr>
        <p:spPr>
          <a:xfrm>
            <a:off x="2260800" y="250956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s</a:t>
            </a:r>
            <a:endParaRPr b="0" sz="1800" strike="noStrike">
              <a:latin typeface="Arial"/>
              <a:ea typeface="Arial"/>
              <a:cs typeface="Arial"/>
              <a:sym typeface="Arial"/>
            </a:endParaRPr>
          </a:p>
        </p:txBody>
      </p:sp>
      <p:sp>
        <p:nvSpPr>
          <p:cNvPr id="688" name="Google Shape;688;p80"/>
          <p:cNvSpPr/>
          <p:nvPr/>
        </p:nvSpPr>
        <p:spPr>
          <a:xfrm>
            <a:off x="5753880" y="258084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t</a:t>
            </a:r>
            <a:endParaRPr b="0" sz="1800" strike="noStrike">
              <a:latin typeface="Arial"/>
              <a:ea typeface="Arial"/>
              <a:cs typeface="Arial"/>
              <a:sym typeface="Arial"/>
            </a:endParaRPr>
          </a:p>
        </p:txBody>
      </p:sp>
      <p:sp>
        <p:nvSpPr>
          <p:cNvPr id="689" name="Google Shape;689;p80"/>
          <p:cNvSpPr txBox="1"/>
          <p:nvPr/>
        </p:nvSpPr>
        <p:spPr>
          <a:xfrm>
            <a:off x="50436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Braess's Paradox</a:t>
            </a:r>
            <a:endParaRPr b="0" sz="4400" strike="noStrike">
              <a:solidFill>
                <a:srgbClr val="0000CC"/>
              </a:solidFill>
              <a:latin typeface="Arial"/>
              <a:ea typeface="Arial"/>
              <a:cs typeface="Arial"/>
              <a:sym typeface="Arial"/>
            </a:endParaRPr>
          </a:p>
        </p:txBody>
      </p:sp>
      <p:cxnSp>
        <p:nvCxnSpPr>
          <p:cNvPr id="690" name="Google Shape;690;p80"/>
          <p:cNvCxnSpPr/>
          <p:nvPr/>
        </p:nvCxnSpPr>
        <p:spPr>
          <a:xfrm>
            <a:off x="4166280" y="1874160"/>
            <a:ext cx="360" cy="1667880"/>
          </a:xfrm>
          <a:prstGeom prst="straightConnector1">
            <a:avLst/>
          </a:prstGeom>
          <a:noFill/>
          <a:ln cap="flat" cmpd="sng" w="9525">
            <a:solidFill>
              <a:srgbClr val="000000"/>
            </a:solidFill>
            <a:prstDash val="solid"/>
            <a:miter lim="8000"/>
            <a:headEnd len="sm" w="sm" type="none"/>
            <a:tailEnd len="med" w="med" type="triangle"/>
          </a:ln>
        </p:spPr>
      </p:cxnSp>
      <p:sp>
        <p:nvSpPr>
          <p:cNvPr id="691" name="Google Shape;691;p80"/>
          <p:cNvSpPr/>
          <p:nvPr/>
        </p:nvSpPr>
        <p:spPr>
          <a:xfrm>
            <a:off x="3293640" y="2192400"/>
            <a:ext cx="63324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008080"/>
                </a:solidFill>
                <a:latin typeface="Arimo"/>
                <a:ea typeface="Arimo"/>
                <a:cs typeface="Arimo"/>
                <a:sym typeface="Arimo"/>
              </a:rPr>
              <a:t>1</a:t>
            </a:r>
            <a:endParaRPr b="0" sz="1400" strike="noStrike">
              <a:latin typeface="Arial"/>
              <a:ea typeface="Arial"/>
              <a:cs typeface="Arial"/>
              <a:sym typeface="Arial"/>
            </a:endParaRPr>
          </a:p>
        </p:txBody>
      </p:sp>
      <p:sp>
        <p:nvSpPr>
          <p:cNvPr id="692" name="Google Shape;692;p80"/>
          <p:cNvSpPr/>
          <p:nvPr/>
        </p:nvSpPr>
        <p:spPr>
          <a:xfrm>
            <a:off x="2420280" y="1490760"/>
            <a:ext cx="3095280" cy="2170080"/>
          </a:xfrm>
          <a:custGeom>
            <a:rect b="b" l="l" r="r" t="t"/>
            <a:pathLst>
              <a:path extrusionOk="0" h="1240" w="1769">
                <a:moveTo>
                  <a:pt x="0" y="628"/>
                </a:moveTo>
                <a:cubicBezTo>
                  <a:pt x="351" y="314"/>
                  <a:pt x="702" y="0"/>
                  <a:pt x="861" y="83"/>
                </a:cubicBezTo>
                <a:cubicBezTo>
                  <a:pt x="1020" y="166"/>
                  <a:pt x="801" y="1014"/>
                  <a:pt x="952" y="1127"/>
                </a:cubicBezTo>
                <a:cubicBezTo>
                  <a:pt x="1103" y="1240"/>
                  <a:pt x="1618" y="832"/>
                  <a:pt x="1769" y="764"/>
                </a:cubicBezTo>
              </a:path>
            </a:pathLst>
          </a:custGeom>
          <a:noFill/>
          <a:ln cap="flat" cmpd="sng" w="25550">
            <a:solidFill>
              <a:srgbClr val="339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80"/>
          <p:cNvSpPr/>
          <p:nvPr/>
        </p:nvSpPr>
        <p:spPr>
          <a:xfrm>
            <a:off x="5754600" y="3541680"/>
            <a:ext cx="38098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Comic Sans MS"/>
                <a:ea typeface="Comic Sans MS"/>
                <a:cs typeface="Comic Sans MS"/>
                <a:sym typeface="Comic Sans MS"/>
              </a:rPr>
              <a:t>Average latency = 1+1 =2</a:t>
            </a:r>
            <a:endParaRPr b="0" sz="1800" strike="noStrike">
              <a:latin typeface="Arial"/>
              <a:ea typeface="Arial"/>
              <a:cs typeface="Arial"/>
              <a:sym typeface="Arial"/>
            </a:endParaRPr>
          </a:p>
        </p:txBody>
      </p:sp>
      <p:sp>
        <p:nvSpPr>
          <p:cNvPr id="694" name="Google Shape;694;p80"/>
          <p:cNvSpPr/>
          <p:nvPr/>
        </p:nvSpPr>
        <p:spPr>
          <a:xfrm>
            <a:off x="2502360" y="185364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695" name="Google Shape;695;p80"/>
          <p:cNvSpPr/>
          <p:nvPr/>
        </p:nvSpPr>
        <p:spPr>
          <a:xfrm>
            <a:off x="4811400" y="347004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696" name="Google Shape;696;p80"/>
          <p:cNvSpPr/>
          <p:nvPr/>
        </p:nvSpPr>
        <p:spPr>
          <a:xfrm>
            <a:off x="4842360" y="185004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697" name="Google Shape;697;p80"/>
          <p:cNvSpPr/>
          <p:nvPr/>
        </p:nvSpPr>
        <p:spPr>
          <a:xfrm>
            <a:off x="2332080" y="320292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cxnSp>
        <p:nvCxnSpPr>
          <p:cNvPr id="698" name="Google Shape;698;p80"/>
          <p:cNvCxnSpPr/>
          <p:nvPr/>
        </p:nvCxnSpPr>
        <p:spPr>
          <a:xfrm>
            <a:off x="4166280" y="1874160"/>
            <a:ext cx="360" cy="1667880"/>
          </a:xfrm>
          <a:prstGeom prst="straightConnector1">
            <a:avLst/>
          </a:prstGeom>
          <a:noFill/>
          <a:ln cap="flat" cmpd="sng" w="29150">
            <a:solidFill>
              <a:srgbClr val="009900"/>
            </a:solidFill>
            <a:prstDash val="solid"/>
            <a:miter lim="8000"/>
            <a:headEnd len="sm" w="sm" type="none"/>
            <a:tailEnd len="med" w="med" type="triangle"/>
          </a:ln>
        </p:spPr>
      </p:cxnSp>
      <p:sp>
        <p:nvSpPr>
          <p:cNvPr id="699" name="Google Shape;699;p80"/>
          <p:cNvSpPr/>
          <p:nvPr/>
        </p:nvSpPr>
        <p:spPr>
          <a:xfrm>
            <a:off x="4114440" y="2469240"/>
            <a:ext cx="10533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9900"/>
                </a:solidFill>
                <a:latin typeface="Arial"/>
                <a:ea typeface="Arial"/>
                <a:cs typeface="Arial"/>
                <a:sym typeface="Arial"/>
              </a:rPr>
              <a:t>c(x)=0</a:t>
            </a:r>
            <a:endParaRPr b="0" sz="1800" strike="noStrike">
              <a:latin typeface="Arial"/>
              <a:ea typeface="Arial"/>
              <a:cs typeface="Arial"/>
              <a:sym typeface="Arial"/>
            </a:endParaRPr>
          </a:p>
        </p:txBody>
      </p:sp>
      <p:sp>
        <p:nvSpPr>
          <p:cNvPr id="700" name="Google Shape;700;p80"/>
          <p:cNvSpPr txBox="1"/>
          <p:nvPr/>
        </p:nvSpPr>
        <p:spPr>
          <a:xfrm>
            <a:off x="360000" y="4932360"/>
            <a:ext cx="7920000" cy="2885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N =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μ = {μ</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t>
            </a:r>
            <a:r>
              <a:rPr b="0" lang="en-US" sz="2400" strike="noStrike">
                <a:latin typeface="Arial"/>
                <a:ea typeface="Arial"/>
                <a:cs typeface="Arial"/>
                <a:sym typeface="Arial"/>
              </a:rPr>
              <a:t>and</a:t>
            </a:r>
            <a:r>
              <a:rPr b="1" i="1" lang="en-US" sz="2400" strike="noStrike">
                <a:latin typeface="Arial"/>
                <a:ea typeface="Arial"/>
                <a:cs typeface="Arial"/>
                <a:sym typeface="Arial"/>
              </a:rPr>
              <a:t> μ</a:t>
            </a:r>
            <a:r>
              <a:rPr b="1" baseline="-25000" i="1" lang="en-US" sz="2400" strike="noStrike">
                <a:latin typeface="Arial"/>
                <a:ea typeface="Arial"/>
                <a:cs typeface="Arial"/>
                <a:sym typeface="Arial"/>
              </a:rPr>
              <a:t>1 </a:t>
            </a:r>
            <a:r>
              <a:rPr b="1" i="1" lang="en-US" sz="2400" strike="noStrike">
                <a:latin typeface="Arial"/>
                <a:ea typeface="Arial"/>
                <a:cs typeface="Arial"/>
                <a:sym typeface="Arial"/>
              </a:rPr>
              <a:t>= 1</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R = {(s,a), (a,t), (s,b), (b,t), </a:t>
            </a:r>
            <a:r>
              <a:rPr b="1" i="1" lang="en-US" sz="2400" strike="noStrike">
                <a:solidFill>
                  <a:srgbClr val="009900"/>
                </a:solidFill>
                <a:latin typeface="Arial"/>
                <a:ea typeface="Arial"/>
                <a:cs typeface="Arial"/>
                <a:sym typeface="Arial"/>
              </a:rPr>
              <a:t>(a,b)</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 </a:t>
            </a:r>
            <a:r>
              <a:rPr b="1" i="1" lang="en-US" sz="2400" strike="noStrike">
                <a:solidFill>
                  <a:srgbClr val="009900"/>
                </a:solidFill>
                <a:latin typeface="Arial"/>
                <a:ea typeface="Arial"/>
                <a:cs typeface="Arial"/>
                <a:sym typeface="Arial"/>
              </a:rPr>
              <a:t>a</a:t>
            </a:r>
            <a:r>
              <a:rPr b="1" baseline="-25000" i="1" lang="en-US" sz="2400" strike="noStrike">
                <a:solidFill>
                  <a:srgbClr val="009900"/>
                </a:solidFill>
                <a:latin typeface="Arial"/>
                <a:ea typeface="Arial"/>
                <a:cs typeface="Arial"/>
                <a:sym typeface="Arial"/>
              </a:rPr>
              <a:t>3</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a</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={(s,a), (a,t)}, a</a:t>
            </a:r>
            <a:r>
              <a:rPr b="1" baseline="-25000" i="1" lang="en-US" sz="2400" strike="noStrike">
                <a:latin typeface="Arial"/>
                <a:ea typeface="Arial"/>
                <a:cs typeface="Arial"/>
                <a:sym typeface="Arial"/>
              </a:rPr>
              <a:t>2</a:t>
            </a:r>
            <a:r>
              <a:rPr b="1" i="1" lang="en-US" sz="2400" strike="noStrike">
                <a:latin typeface="Arial"/>
                <a:ea typeface="Arial"/>
                <a:cs typeface="Arial"/>
                <a:sym typeface="Arial"/>
              </a:rPr>
              <a:t>={(s,b), (b,t)}, </a:t>
            </a:r>
            <a:r>
              <a:rPr b="1" i="1" lang="en-US" sz="2400" strike="noStrike">
                <a:solidFill>
                  <a:srgbClr val="009900"/>
                </a:solidFill>
                <a:latin typeface="Arial"/>
                <a:ea typeface="Arial"/>
                <a:cs typeface="Arial"/>
                <a:sym typeface="Arial"/>
              </a:rPr>
              <a:t>a</a:t>
            </a:r>
            <a:r>
              <a:rPr b="1" baseline="-25000" i="1" lang="en-US" sz="2400" strike="noStrike">
                <a:solidFill>
                  <a:srgbClr val="009900"/>
                </a:solidFill>
                <a:latin typeface="Arial"/>
                <a:ea typeface="Arial"/>
                <a:cs typeface="Arial"/>
                <a:sym typeface="Arial"/>
              </a:rPr>
              <a:t>3</a:t>
            </a:r>
            <a:r>
              <a:rPr b="1" i="1" lang="en-US" sz="2400" strike="noStrike">
                <a:solidFill>
                  <a:srgbClr val="009900"/>
                </a:solidFill>
                <a:latin typeface="Arial"/>
                <a:ea typeface="Arial"/>
                <a:cs typeface="Arial"/>
                <a:sym typeface="Arial"/>
              </a:rPr>
              <a:t>={(s,a), (a,b), (b,t)</a:t>
            </a:r>
            <a:r>
              <a:rPr b="1" i="1" lang="en-US" sz="2400" strike="noStrike">
                <a:latin typeface="Arial"/>
                <a:ea typeface="Arial"/>
                <a:cs typeface="Arial"/>
                <a:sym typeface="Arial"/>
              </a:rPr>
              <a:t>}</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ρ</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 1 </a:t>
            </a:r>
            <a:r>
              <a:rPr b="0" lang="en-US" sz="2400" strike="noStrike">
                <a:latin typeface="Arial"/>
                <a:ea typeface="Arial"/>
                <a:cs typeface="Arial"/>
                <a:sym typeface="Arial"/>
              </a:rPr>
              <a:t>(by definition)</a:t>
            </a:r>
            <a:endParaRPr b="0" sz="2400" strike="noStrike">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5" name="Shape 705"/>
        <p:cNvGrpSpPr/>
        <p:nvPr/>
      </p:nvGrpSpPr>
      <p:grpSpPr>
        <a:xfrm>
          <a:off x="0" y="0"/>
          <a:ext cx="0" cy="0"/>
          <a:chOff x="0" y="0"/>
          <a:chExt cx="0" cy="0"/>
        </a:xfrm>
      </p:grpSpPr>
      <p:sp>
        <p:nvSpPr>
          <p:cNvPr id="706" name="Google Shape;706;p81"/>
          <p:cNvSpPr/>
          <p:nvPr/>
        </p:nvSpPr>
        <p:spPr>
          <a:xfrm>
            <a:off x="226044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81"/>
          <p:cNvSpPr/>
          <p:nvPr/>
        </p:nvSpPr>
        <p:spPr>
          <a:xfrm>
            <a:off x="4007160" y="155736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708" name="Google Shape;708;p81"/>
          <p:cNvSpPr/>
          <p:nvPr/>
        </p:nvSpPr>
        <p:spPr>
          <a:xfrm>
            <a:off x="4007160" y="354168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709" name="Google Shape;709;p81"/>
          <p:cNvSpPr/>
          <p:nvPr/>
        </p:nvSpPr>
        <p:spPr>
          <a:xfrm>
            <a:off x="5753520" y="258948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0" name="Google Shape;710;p81"/>
          <p:cNvCxnSpPr>
            <a:stCxn id="707" idx="6"/>
            <a:endCxn id="709" idx="1"/>
          </p:cNvCxnSpPr>
          <p:nvPr/>
        </p:nvCxnSpPr>
        <p:spPr>
          <a:xfrm>
            <a:off x="4326120" y="1715760"/>
            <a:ext cx="14742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711" name="Google Shape;711;p81"/>
          <p:cNvCxnSpPr>
            <a:stCxn id="706" idx="7"/>
            <a:endCxn id="707" idx="2"/>
          </p:cNvCxnSpPr>
          <p:nvPr/>
        </p:nvCxnSpPr>
        <p:spPr>
          <a:xfrm flipH="1" rot="10800000">
            <a:off x="2532689" y="1715827"/>
            <a:ext cx="14745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712" name="Google Shape;712;p81"/>
          <p:cNvCxnSpPr>
            <a:stCxn id="706" idx="5"/>
            <a:endCxn id="708" idx="2"/>
          </p:cNvCxnSpPr>
          <p:nvPr/>
        </p:nvCxnSpPr>
        <p:spPr>
          <a:xfrm>
            <a:off x="2532689" y="2860193"/>
            <a:ext cx="1474500" cy="840000"/>
          </a:xfrm>
          <a:prstGeom prst="straightConnector1">
            <a:avLst/>
          </a:prstGeom>
          <a:noFill/>
          <a:ln cap="flat" cmpd="sng" w="9525">
            <a:solidFill>
              <a:srgbClr val="000000"/>
            </a:solidFill>
            <a:prstDash val="solid"/>
            <a:miter lim="8000"/>
            <a:headEnd len="sm" w="sm" type="none"/>
            <a:tailEnd len="med" w="med" type="triangle"/>
          </a:ln>
        </p:spPr>
      </p:cxnSp>
      <p:cxnSp>
        <p:nvCxnSpPr>
          <p:cNvPr id="713" name="Google Shape;713;p81"/>
          <p:cNvCxnSpPr>
            <a:stCxn id="708" idx="6"/>
            <a:endCxn id="709" idx="3"/>
          </p:cNvCxnSpPr>
          <p:nvPr/>
        </p:nvCxnSpPr>
        <p:spPr>
          <a:xfrm flipH="1" rot="10800000">
            <a:off x="4326120" y="2860080"/>
            <a:ext cx="1474200" cy="840000"/>
          </a:xfrm>
          <a:prstGeom prst="straightConnector1">
            <a:avLst/>
          </a:prstGeom>
          <a:noFill/>
          <a:ln cap="flat" cmpd="sng" w="9525">
            <a:solidFill>
              <a:srgbClr val="000000"/>
            </a:solidFill>
            <a:prstDash val="solid"/>
            <a:miter lim="8000"/>
            <a:headEnd len="sm" w="sm" type="none"/>
            <a:tailEnd len="med" w="med" type="triangle"/>
          </a:ln>
        </p:spPr>
      </p:cxnSp>
      <p:sp>
        <p:nvSpPr>
          <p:cNvPr id="714" name="Google Shape;714;p81"/>
          <p:cNvSpPr/>
          <p:nvPr/>
        </p:nvSpPr>
        <p:spPr>
          <a:xfrm>
            <a:off x="2260800" y="250956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s</a:t>
            </a:r>
            <a:endParaRPr b="0" sz="1800" strike="noStrike">
              <a:latin typeface="Arial"/>
              <a:ea typeface="Arial"/>
              <a:cs typeface="Arial"/>
              <a:sym typeface="Arial"/>
            </a:endParaRPr>
          </a:p>
        </p:txBody>
      </p:sp>
      <p:sp>
        <p:nvSpPr>
          <p:cNvPr id="715" name="Google Shape;715;p81"/>
          <p:cNvSpPr/>
          <p:nvPr/>
        </p:nvSpPr>
        <p:spPr>
          <a:xfrm>
            <a:off x="5753880" y="258084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t</a:t>
            </a:r>
            <a:endParaRPr b="0" sz="1800" strike="noStrike">
              <a:latin typeface="Arial"/>
              <a:ea typeface="Arial"/>
              <a:cs typeface="Arial"/>
              <a:sym typeface="Arial"/>
            </a:endParaRPr>
          </a:p>
        </p:txBody>
      </p:sp>
      <p:sp>
        <p:nvSpPr>
          <p:cNvPr id="716" name="Google Shape;716;p81"/>
          <p:cNvSpPr txBox="1"/>
          <p:nvPr/>
        </p:nvSpPr>
        <p:spPr>
          <a:xfrm>
            <a:off x="50436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Braess's Paradox</a:t>
            </a:r>
            <a:endParaRPr b="0" sz="4400" strike="noStrike">
              <a:solidFill>
                <a:srgbClr val="0000CC"/>
              </a:solidFill>
              <a:latin typeface="Arial"/>
              <a:ea typeface="Arial"/>
              <a:cs typeface="Arial"/>
              <a:sym typeface="Arial"/>
            </a:endParaRPr>
          </a:p>
        </p:txBody>
      </p:sp>
      <p:cxnSp>
        <p:nvCxnSpPr>
          <p:cNvPr id="717" name="Google Shape;717;p81"/>
          <p:cNvCxnSpPr/>
          <p:nvPr/>
        </p:nvCxnSpPr>
        <p:spPr>
          <a:xfrm>
            <a:off x="4166280" y="1874160"/>
            <a:ext cx="360" cy="1667880"/>
          </a:xfrm>
          <a:prstGeom prst="straightConnector1">
            <a:avLst/>
          </a:prstGeom>
          <a:noFill/>
          <a:ln cap="flat" cmpd="sng" w="9525">
            <a:solidFill>
              <a:srgbClr val="000000"/>
            </a:solidFill>
            <a:prstDash val="solid"/>
            <a:miter lim="8000"/>
            <a:headEnd len="sm" w="sm" type="none"/>
            <a:tailEnd len="med" w="med" type="triangle"/>
          </a:ln>
        </p:spPr>
      </p:cxnSp>
      <p:cxnSp>
        <p:nvCxnSpPr>
          <p:cNvPr id="718" name="Google Shape;718;p81"/>
          <p:cNvCxnSpPr/>
          <p:nvPr/>
        </p:nvCxnSpPr>
        <p:spPr>
          <a:xfrm>
            <a:off x="4166280" y="1874160"/>
            <a:ext cx="360" cy="1667880"/>
          </a:xfrm>
          <a:prstGeom prst="straightConnector1">
            <a:avLst/>
          </a:prstGeom>
          <a:noFill/>
          <a:ln cap="flat" cmpd="sng" w="9525">
            <a:solidFill>
              <a:srgbClr val="000000"/>
            </a:solidFill>
            <a:prstDash val="solid"/>
            <a:miter lim="8000"/>
            <a:headEnd len="sm" w="sm" type="none"/>
            <a:tailEnd len="med" w="med" type="triangle"/>
          </a:ln>
        </p:spPr>
      </p:cxnSp>
      <p:sp>
        <p:nvSpPr>
          <p:cNvPr id="719" name="Google Shape;719;p81"/>
          <p:cNvSpPr/>
          <p:nvPr/>
        </p:nvSpPr>
        <p:spPr>
          <a:xfrm>
            <a:off x="3293640" y="2192400"/>
            <a:ext cx="63324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008080"/>
                </a:solidFill>
                <a:latin typeface="Arimo"/>
                <a:ea typeface="Arimo"/>
                <a:cs typeface="Arimo"/>
                <a:sym typeface="Arimo"/>
              </a:rPr>
              <a:t>1</a:t>
            </a:r>
            <a:endParaRPr b="0" sz="1400" strike="noStrike">
              <a:latin typeface="Arial"/>
              <a:ea typeface="Arial"/>
              <a:cs typeface="Arial"/>
              <a:sym typeface="Arial"/>
            </a:endParaRPr>
          </a:p>
        </p:txBody>
      </p:sp>
      <p:sp>
        <p:nvSpPr>
          <p:cNvPr id="720" name="Google Shape;720;p81"/>
          <p:cNvSpPr/>
          <p:nvPr/>
        </p:nvSpPr>
        <p:spPr>
          <a:xfrm>
            <a:off x="2420280" y="1490760"/>
            <a:ext cx="3095280" cy="2170080"/>
          </a:xfrm>
          <a:custGeom>
            <a:rect b="b" l="l" r="r" t="t"/>
            <a:pathLst>
              <a:path extrusionOk="0" h="1240" w="1769">
                <a:moveTo>
                  <a:pt x="0" y="628"/>
                </a:moveTo>
                <a:cubicBezTo>
                  <a:pt x="351" y="314"/>
                  <a:pt x="702" y="0"/>
                  <a:pt x="861" y="83"/>
                </a:cubicBezTo>
                <a:cubicBezTo>
                  <a:pt x="1020" y="166"/>
                  <a:pt x="801" y="1014"/>
                  <a:pt x="952" y="1127"/>
                </a:cubicBezTo>
                <a:cubicBezTo>
                  <a:pt x="1103" y="1240"/>
                  <a:pt x="1618" y="832"/>
                  <a:pt x="1769" y="764"/>
                </a:cubicBezTo>
              </a:path>
            </a:pathLst>
          </a:custGeom>
          <a:noFill/>
          <a:ln cap="flat" cmpd="sng" w="25550">
            <a:solidFill>
              <a:srgbClr val="339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81"/>
          <p:cNvSpPr/>
          <p:nvPr/>
        </p:nvSpPr>
        <p:spPr>
          <a:xfrm>
            <a:off x="5754600" y="3541680"/>
            <a:ext cx="3809880" cy="7851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Comic Sans MS"/>
                <a:ea typeface="Comic Sans MS"/>
                <a:cs typeface="Comic Sans MS"/>
                <a:sym typeface="Comic Sans MS"/>
              </a:rPr>
              <a:t>Average latency = 1+1 =2</a:t>
            </a:r>
            <a:endParaRPr b="0" sz="1800" strike="noStrike">
              <a:latin typeface="Arial"/>
              <a:ea typeface="Arial"/>
              <a:cs typeface="Arial"/>
              <a:sym typeface="Arial"/>
            </a:endParaRPr>
          </a:p>
          <a:p>
            <a:pPr indent="0" lvl="0" marL="0" marR="0" rtl="0" algn="l">
              <a:lnSpc>
                <a:spcPct val="100000"/>
              </a:lnSpc>
              <a:spcBef>
                <a:spcPts val="1123"/>
              </a:spcBef>
              <a:spcAft>
                <a:spcPts val="0"/>
              </a:spcAft>
              <a:buNone/>
            </a:pPr>
            <a:r>
              <a:rPr b="0" lang="en-US" sz="1800" strike="noStrike">
                <a:solidFill>
                  <a:srgbClr val="000000"/>
                </a:solidFill>
                <a:latin typeface="Comic Sans MS"/>
                <a:ea typeface="Comic Sans MS"/>
                <a:cs typeface="Comic Sans MS"/>
                <a:sym typeface="Comic Sans MS"/>
              </a:rPr>
              <a:t>PoA = 2/1.5 = 4/3</a:t>
            </a:r>
            <a:endParaRPr b="0" sz="1800" strike="noStrike">
              <a:latin typeface="Arial"/>
              <a:ea typeface="Arial"/>
              <a:cs typeface="Arial"/>
              <a:sym typeface="Arial"/>
            </a:endParaRPr>
          </a:p>
        </p:txBody>
      </p:sp>
      <p:sp>
        <p:nvSpPr>
          <p:cNvPr id="722" name="Google Shape;722;p81"/>
          <p:cNvSpPr/>
          <p:nvPr/>
        </p:nvSpPr>
        <p:spPr>
          <a:xfrm>
            <a:off x="4164120" y="2449800"/>
            <a:ext cx="10533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9900"/>
                </a:solidFill>
                <a:latin typeface="Arial"/>
                <a:ea typeface="Arial"/>
                <a:cs typeface="Arial"/>
                <a:sym typeface="Arial"/>
              </a:rPr>
              <a:t>c(x)=0</a:t>
            </a:r>
            <a:endParaRPr b="0" sz="1800" strike="noStrike">
              <a:latin typeface="Arial"/>
              <a:ea typeface="Arial"/>
              <a:cs typeface="Arial"/>
              <a:sym typeface="Arial"/>
            </a:endParaRPr>
          </a:p>
        </p:txBody>
      </p:sp>
      <p:sp>
        <p:nvSpPr>
          <p:cNvPr id="723" name="Google Shape;723;p81"/>
          <p:cNvSpPr/>
          <p:nvPr/>
        </p:nvSpPr>
        <p:spPr>
          <a:xfrm>
            <a:off x="2502360" y="185364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724" name="Google Shape;724;p81"/>
          <p:cNvSpPr/>
          <p:nvPr/>
        </p:nvSpPr>
        <p:spPr>
          <a:xfrm>
            <a:off x="4811400" y="347004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725" name="Google Shape;725;p81"/>
          <p:cNvSpPr/>
          <p:nvPr/>
        </p:nvSpPr>
        <p:spPr>
          <a:xfrm>
            <a:off x="4842360" y="185004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726" name="Google Shape;726;p81"/>
          <p:cNvSpPr/>
          <p:nvPr/>
        </p:nvSpPr>
        <p:spPr>
          <a:xfrm>
            <a:off x="2332080" y="320292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727" name="Google Shape;727;p81"/>
          <p:cNvSpPr/>
          <p:nvPr/>
        </p:nvSpPr>
        <p:spPr>
          <a:xfrm>
            <a:off x="2223720" y="551952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1"/>
          <p:cNvSpPr/>
          <p:nvPr/>
        </p:nvSpPr>
        <p:spPr>
          <a:xfrm>
            <a:off x="3970440" y="448740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729" name="Google Shape;729;p81"/>
          <p:cNvSpPr/>
          <p:nvPr/>
        </p:nvSpPr>
        <p:spPr>
          <a:xfrm>
            <a:off x="3970440" y="647172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730" name="Google Shape;730;p81"/>
          <p:cNvSpPr/>
          <p:nvPr/>
        </p:nvSpPr>
        <p:spPr>
          <a:xfrm>
            <a:off x="5716800" y="551952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1" name="Google Shape;731;p81"/>
          <p:cNvCxnSpPr>
            <a:stCxn id="728" idx="6"/>
            <a:endCxn id="730" idx="1"/>
          </p:cNvCxnSpPr>
          <p:nvPr/>
        </p:nvCxnSpPr>
        <p:spPr>
          <a:xfrm>
            <a:off x="4289400" y="4645800"/>
            <a:ext cx="14742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732" name="Google Shape;732;p81"/>
          <p:cNvCxnSpPr>
            <a:stCxn id="727" idx="7"/>
            <a:endCxn id="728" idx="2"/>
          </p:cNvCxnSpPr>
          <p:nvPr/>
        </p:nvCxnSpPr>
        <p:spPr>
          <a:xfrm flipH="1" rot="10800000">
            <a:off x="2495969" y="4645867"/>
            <a:ext cx="14745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733" name="Google Shape;733;p81"/>
          <p:cNvCxnSpPr>
            <a:stCxn id="727" idx="5"/>
            <a:endCxn id="729" idx="2"/>
          </p:cNvCxnSpPr>
          <p:nvPr/>
        </p:nvCxnSpPr>
        <p:spPr>
          <a:xfrm>
            <a:off x="2495969" y="5790233"/>
            <a:ext cx="1474500" cy="840000"/>
          </a:xfrm>
          <a:prstGeom prst="straightConnector1">
            <a:avLst/>
          </a:prstGeom>
          <a:noFill/>
          <a:ln cap="flat" cmpd="sng" w="9525">
            <a:solidFill>
              <a:srgbClr val="000000"/>
            </a:solidFill>
            <a:prstDash val="solid"/>
            <a:miter lim="8000"/>
            <a:headEnd len="sm" w="sm" type="none"/>
            <a:tailEnd len="med" w="med" type="triangle"/>
          </a:ln>
        </p:spPr>
      </p:cxnSp>
      <p:cxnSp>
        <p:nvCxnSpPr>
          <p:cNvPr id="734" name="Google Shape;734;p81"/>
          <p:cNvCxnSpPr>
            <a:stCxn id="729" idx="6"/>
            <a:endCxn id="730" idx="3"/>
          </p:cNvCxnSpPr>
          <p:nvPr/>
        </p:nvCxnSpPr>
        <p:spPr>
          <a:xfrm flipH="1" rot="10800000">
            <a:off x="4289400" y="5790120"/>
            <a:ext cx="1474200" cy="840000"/>
          </a:xfrm>
          <a:prstGeom prst="straightConnector1">
            <a:avLst/>
          </a:prstGeom>
          <a:noFill/>
          <a:ln cap="flat" cmpd="sng" w="9525">
            <a:solidFill>
              <a:srgbClr val="000000"/>
            </a:solidFill>
            <a:prstDash val="solid"/>
            <a:miter lim="8000"/>
            <a:headEnd len="sm" w="sm" type="none"/>
            <a:tailEnd len="med" w="med" type="triangle"/>
          </a:ln>
        </p:spPr>
      </p:cxnSp>
      <p:sp>
        <p:nvSpPr>
          <p:cNvPr id="735" name="Google Shape;735;p81"/>
          <p:cNvSpPr/>
          <p:nvPr/>
        </p:nvSpPr>
        <p:spPr>
          <a:xfrm>
            <a:off x="2224080" y="543960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s</a:t>
            </a:r>
            <a:endParaRPr b="0" sz="1800" strike="noStrike">
              <a:latin typeface="Arial"/>
              <a:ea typeface="Arial"/>
              <a:cs typeface="Arial"/>
              <a:sym typeface="Arial"/>
            </a:endParaRPr>
          </a:p>
        </p:txBody>
      </p:sp>
      <p:sp>
        <p:nvSpPr>
          <p:cNvPr id="736" name="Google Shape;736;p81"/>
          <p:cNvSpPr/>
          <p:nvPr/>
        </p:nvSpPr>
        <p:spPr>
          <a:xfrm>
            <a:off x="5717160" y="551088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t</a:t>
            </a:r>
            <a:endParaRPr b="0" sz="1800" strike="noStrike">
              <a:latin typeface="Arial"/>
              <a:ea typeface="Arial"/>
              <a:cs typeface="Arial"/>
              <a:sym typeface="Arial"/>
            </a:endParaRPr>
          </a:p>
        </p:txBody>
      </p:sp>
      <p:sp>
        <p:nvSpPr>
          <p:cNvPr id="737" name="Google Shape;737;p81"/>
          <p:cNvSpPr/>
          <p:nvPr/>
        </p:nvSpPr>
        <p:spPr>
          <a:xfrm>
            <a:off x="2621160" y="4804200"/>
            <a:ext cx="3015000" cy="873000"/>
          </a:xfrm>
          <a:custGeom>
            <a:rect b="b" l="l" r="r" t="t"/>
            <a:pathLst>
              <a:path extrusionOk="0" h="499" w="1723">
                <a:moveTo>
                  <a:pt x="0" y="499"/>
                </a:moveTo>
                <a:cubicBezTo>
                  <a:pt x="287" y="249"/>
                  <a:pt x="575" y="0"/>
                  <a:pt x="862" y="0"/>
                </a:cubicBezTo>
                <a:cubicBezTo>
                  <a:pt x="1149" y="0"/>
                  <a:pt x="1557" y="340"/>
                  <a:pt x="1723" y="499"/>
                </a:cubicBezTo>
              </a:path>
            </a:pathLst>
          </a:custGeom>
          <a:noFill/>
          <a:ln cap="flat" cmpd="sng" w="255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1"/>
          <p:cNvSpPr/>
          <p:nvPr/>
        </p:nvSpPr>
        <p:spPr>
          <a:xfrm>
            <a:off x="2621160" y="5677200"/>
            <a:ext cx="2936520" cy="794520"/>
          </a:xfrm>
          <a:custGeom>
            <a:rect b="b" l="l" r="r" t="t"/>
            <a:pathLst>
              <a:path extrusionOk="0" h="454" w="1678">
                <a:moveTo>
                  <a:pt x="0" y="0"/>
                </a:moveTo>
                <a:cubicBezTo>
                  <a:pt x="291" y="227"/>
                  <a:pt x="582" y="454"/>
                  <a:pt x="862" y="454"/>
                </a:cubicBezTo>
                <a:cubicBezTo>
                  <a:pt x="1142" y="454"/>
                  <a:pt x="1512" y="68"/>
                  <a:pt x="1678" y="0"/>
                </a:cubicBezTo>
              </a:path>
            </a:pathLst>
          </a:custGeom>
          <a:noFill/>
          <a:ln cap="flat" cmpd="sng" w="255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81"/>
          <p:cNvSpPr/>
          <p:nvPr/>
        </p:nvSpPr>
        <p:spPr>
          <a:xfrm>
            <a:off x="3256560" y="5122440"/>
            <a:ext cx="63324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FF0000"/>
                </a:solidFill>
                <a:latin typeface="Arimo"/>
                <a:ea typeface="Arimo"/>
                <a:cs typeface="Arimo"/>
                <a:sym typeface="Arimo"/>
              </a:rPr>
              <a:t>1/2</a:t>
            </a:r>
            <a:endParaRPr b="0" sz="1400" strike="noStrike">
              <a:latin typeface="Arial"/>
              <a:ea typeface="Arial"/>
              <a:cs typeface="Arial"/>
              <a:sym typeface="Arial"/>
            </a:endParaRPr>
          </a:p>
        </p:txBody>
      </p:sp>
      <p:sp>
        <p:nvSpPr>
          <p:cNvPr id="740" name="Google Shape;740;p81"/>
          <p:cNvSpPr/>
          <p:nvPr/>
        </p:nvSpPr>
        <p:spPr>
          <a:xfrm>
            <a:off x="3256560" y="5915520"/>
            <a:ext cx="63540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FF0000"/>
                </a:solidFill>
                <a:latin typeface="Arimo"/>
                <a:ea typeface="Arimo"/>
                <a:cs typeface="Arimo"/>
                <a:sym typeface="Arimo"/>
              </a:rPr>
              <a:t>1/2</a:t>
            </a:r>
            <a:endParaRPr b="0" sz="1400" strike="noStrike">
              <a:latin typeface="Arial"/>
              <a:ea typeface="Arial"/>
              <a:cs typeface="Arial"/>
              <a:sym typeface="Arial"/>
            </a:endParaRPr>
          </a:p>
        </p:txBody>
      </p:sp>
      <p:sp>
        <p:nvSpPr>
          <p:cNvPr id="741" name="Google Shape;741;p81"/>
          <p:cNvSpPr/>
          <p:nvPr/>
        </p:nvSpPr>
        <p:spPr>
          <a:xfrm>
            <a:off x="5717520" y="6471720"/>
            <a:ext cx="3809880" cy="7851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Comic Sans MS"/>
                <a:ea typeface="Comic Sans MS"/>
                <a:cs typeface="Comic Sans MS"/>
                <a:sym typeface="Comic Sans MS"/>
              </a:rPr>
              <a:t>Average latency = 1+0.5 =1.5</a:t>
            </a:r>
            <a:endParaRPr b="0" sz="1800" strike="noStrike">
              <a:latin typeface="Arial"/>
              <a:ea typeface="Arial"/>
              <a:cs typeface="Arial"/>
              <a:sym typeface="Arial"/>
            </a:endParaRPr>
          </a:p>
          <a:p>
            <a:pPr indent="0" lvl="0" marL="0" marR="0" rtl="0" algn="l">
              <a:lnSpc>
                <a:spcPct val="100000"/>
              </a:lnSpc>
              <a:spcBef>
                <a:spcPts val="1123"/>
              </a:spcBef>
              <a:spcAft>
                <a:spcPts val="0"/>
              </a:spcAft>
              <a:buNone/>
            </a:pPr>
            <a:r>
              <a:rPr b="0" lang="en-US" sz="1800" strike="noStrike">
                <a:solidFill>
                  <a:srgbClr val="000000"/>
                </a:solidFill>
                <a:latin typeface="Comic Sans MS"/>
                <a:ea typeface="Comic Sans MS"/>
                <a:cs typeface="Comic Sans MS"/>
                <a:sym typeface="Comic Sans MS"/>
              </a:rPr>
              <a:t>PoA = 1.5/1.5 = 1</a:t>
            </a:r>
            <a:endParaRPr b="0" sz="1800" strike="noStrike">
              <a:latin typeface="Arial"/>
              <a:ea typeface="Arial"/>
              <a:cs typeface="Arial"/>
              <a:sym typeface="Arial"/>
            </a:endParaRPr>
          </a:p>
        </p:txBody>
      </p:sp>
      <p:sp>
        <p:nvSpPr>
          <p:cNvPr id="742" name="Google Shape;742;p81"/>
          <p:cNvSpPr/>
          <p:nvPr/>
        </p:nvSpPr>
        <p:spPr>
          <a:xfrm>
            <a:off x="2465640" y="478368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743" name="Google Shape;743;p81"/>
          <p:cNvSpPr/>
          <p:nvPr/>
        </p:nvSpPr>
        <p:spPr>
          <a:xfrm>
            <a:off x="4774680" y="640008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744" name="Google Shape;744;p81"/>
          <p:cNvSpPr/>
          <p:nvPr/>
        </p:nvSpPr>
        <p:spPr>
          <a:xfrm>
            <a:off x="4805640" y="478008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745" name="Google Shape;745;p81"/>
          <p:cNvSpPr/>
          <p:nvPr/>
        </p:nvSpPr>
        <p:spPr>
          <a:xfrm>
            <a:off x="2295360" y="613296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cxnSp>
        <p:nvCxnSpPr>
          <p:cNvPr id="746" name="Google Shape;746;p81"/>
          <p:cNvCxnSpPr/>
          <p:nvPr/>
        </p:nvCxnSpPr>
        <p:spPr>
          <a:xfrm>
            <a:off x="4166280" y="1874160"/>
            <a:ext cx="360" cy="1667880"/>
          </a:xfrm>
          <a:prstGeom prst="straightConnector1">
            <a:avLst/>
          </a:prstGeom>
          <a:noFill/>
          <a:ln cap="flat" cmpd="sng" w="29150">
            <a:solidFill>
              <a:srgbClr val="009900"/>
            </a:solidFill>
            <a:prstDash val="solid"/>
            <a:miter lim="8000"/>
            <a:headEnd len="sm" w="sm" type="none"/>
            <a:tailEnd len="med" w="med" type="triangle"/>
          </a:ln>
        </p:spPr>
      </p:cxn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8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Reducing the Social Cost</a:t>
            </a:r>
            <a:endParaRPr b="0" sz="4400" strike="noStrike">
              <a:solidFill>
                <a:srgbClr val="0000CC"/>
              </a:solidFill>
              <a:latin typeface="Arial"/>
              <a:ea typeface="Arial"/>
              <a:cs typeface="Arial"/>
              <a:sym typeface="Arial"/>
            </a:endParaRPr>
          </a:p>
        </p:txBody>
      </p:sp>
      <p:sp>
        <p:nvSpPr>
          <p:cNvPr id="752" name="Google Shape;752;p8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Given a selfish routing problem, is it possible to find edges to remove to reduce the price of anarchy?</a:t>
            </a:r>
            <a:endParaRPr b="0" sz="3200" strike="noStrike">
              <a:latin typeface="Arial"/>
              <a:ea typeface="Arial"/>
              <a:cs typeface="Arial"/>
              <a:sym typeface="Arial"/>
            </a:endParaRPr>
          </a:p>
        </p:txBody>
      </p:sp>
      <p:sp>
        <p:nvSpPr>
          <p:cNvPr id="753" name="Google Shape;753;p82"/>
          <p:cNvSpPr/>
          <p:nvPr/>
        </p:nvSpPr>
        <p:spPr>
          <a:xfrm>
            <a:off x="2700000" y="521100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2"/>
          <p:cNvSpPr/>
          <p:nvPr/>
        </p:nvSpPr>
        <p:spPr>
          <a:xfrm>
            <a:off x="4446720" y="417888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a</a:t>
            </a:r>
            <a:endParaRPr b="0" sz="1800" strike="noStrike">
              <a:latin typeface="Arial"/>
              <a:ea typeface="Arial"/>
              <a:cs typeface="Arial"/>
              <a:sym typeface="Arial"/>
            </a:endParaRPr>
          </a:p>
        </p:txBody>
      </p:sp>
      <p:sp>
        <p:nvSpPr>
          <p:cNvPr id="755" name="Google Shape;755;p82"/>
          <p:cNvSpPr/>
          <p:nvPr/>
        </p:nvSpPr>
        <p:spPr>
          <a:xfrm>
            <a:off x="4446720" y="6163200"/>
            <a:ext cx="318960" cy="31680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46800" lIns="90000" spcFirstLastPara="1" rIns="90000" wrap="square" tIns="46800">
            <a:noAutofit/>
          </a:bodyPr>
          <a:lstStyle/>
          <a:p>
            <a:pPr indent="0" lvl="0" marL="0" marR="0" rtl="0" algn="l">
              <a:spcBef>
                <a:spcPts val="0"/>
              </a:spcBef>
              <a:spcAft>
                <a:spcPts val="0"/>
              </a:spcAft>
              <a:buNone/>
            </a:pPr>
            <a:r>
              <a:rPr b="0" lang="en-US" sz="1800" strike="noStrike">
                <a:latin typeface="Arial"/>
                <a:ea typeface="Arial"/>
                <a:cs typeface="Arial"/>
                <a:sym typeface="Arial"/>
              </a:rPr>
              <a:t>b</a:t>
            </a:r>
            <a:endParaRPr b="0" sz="1800" strike="noStrike">
              <a:latin typeface="Arial"/>
              <a:ea typeface="Arial"/>
              <a:cs typeface="Arial"/>
              <a:sym typeface="Arial"/>
            </a:endParaRPr>
          </a:p>
        </p:txBody>
      </p:sp>
      <p:sp>
        <p:nvSpPr>
          <p:cNvPr id="756" name="Google Shape;756;p82"/>
          <p:cNvSpPr/>
          <p:nvPr/>
        </p:nvSpPr>
        <p:spPr>
          <a:xfrm>
            <a:off x="6193080" y="5211000"/>
            <a:ext cx="318960" cy="317160"/>
          </a:xfrm>
          <a:prstGeom prst="ellipse">
            <a:avLst/>
          </a:prstGeom>
          <a:solidFill>
            <a:srgbClr val="FFFFFF"/>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7" name="Google Shape;757;p82"/>
          <p:cNvCxnSpPr>
            <a:stCxn id="754" idx="6"/>
            <a:endCxn id="756" idx="1"/>
          </p:cNvCxnSpPr>
          <p:nvPr/>
        </p:nvCxnSpPr>
        <p:spPr>
          <a:xfrm>
            <a:off x="4765680" y="4337280"/>
            <a:ext cx="14742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758" name="Google Shape;758;p82"/>
          <p:cNvCxnSpPr>
            <a:stCxn id="753" idx="7"/>
            <a:endCxn id="754" idx="2"/>
          </p:cNvCxnSpPr>
          <p:nvPr/>
        </p:nvCxnSpPr>
        <p:spPr>
          <a:xfrm flipH="1" rot="10800000">
            <a:off x="2972249" y="4337347"/>
            <a:ext cx="1474500" cy="920100"/>
          </a:xfrm>
          <a:prstGeom prst="straightConnector1">
            <a:avLst/>
          </a:prstGeom>
          <a:noFill/>
          <a:ln cap="flat" cmpd="sng" w="9525">
            <a:solidFill>
              <a:srgbClr val="000000"/>
            </a:solidFill>
            <a:prstDash val="solid"/>
            <a:miter lim="8000"/>
            <a:headEnd len="sm" w="sm" type="none"/>
            <a:tailEnd len="med" w="med" type="triangle"/>
          </a:ln>
        </p:spPr>
      </p:cxnSp>
      <p:cxnSp>
        <p:nvCxnSpPr>
          <p:cNvPr id="759" name="Google Shape;759;p82"/>
          <p:cNvCxnSpPr>
            <a:stCxn id="753" idx="5"/>
            <a:endCxn id="755" idx="2"/>
          </p:cNvCxnSpPr>
          <p:nvPr/>
        </p:nvCxnSpPr>
        <p:spPr>
          <a:xfrm>
            <a:off x="2972249" y="5481713"/>
            <a:ext cx="1474500" cy="840000"/>
          </a:xfrm>
          <a:prstGeom prst="straightConnector1">
            <a:avLst/>
          </a:prstGeom>
          <a:noFill/>
          <a:ln cap="flat" cmpd="sng" w="9525">
            <a:solidFill>
              <a:srgbClr val="000000"/>
            </a:solidFill>
            <a:prstDash val="solid"/>
            <a:miter lim="8000"/>
            <a:headEnd len="sm" w="sm" type="none"/>
            <a:tailEnd len="med" w="med" type="triangle"/>
          </a:ln>
        </p:spPr>
      </p:cxnSp>
      <p:cxnSp>
        <p:nvCxnSpPr>
          <p:cNvPr id="760" name="Google Shape;760;p82"/>
          <p:cNvCxnSpPr>
            <a:stCxn id="755" idx="6"/>
            <a:endCxn id="756" idx="3"/>
          </p:cNvCxnSpPr>
          <p:nvPr/>
        </p:nvCxnSpPr>
        <p:spPr>
          <a:xfrm flipH="1" rot="10800000">
            <a:off x="4765680" y="5481600"/>
            <a:ext cx="1474200" cy="840000"/>
          </a:xfrm>
          <a:prstGeom prst="straightConnector1">
            <a:avLst/>
          </a:prstGeom>
          <a:noFill/>
          <a:ln cap="flat" cmpd="sng" w="9525">
            <a:solidFill>
              <a:srgbClr val="000000"/>
            </a:solidFill>
            <a:prstDash val="solid"/>
            <a:miter lim="8000"/>
            <a:headEnd len="sm" w="sm" type="none"/>
            <a:tailEnd len="med" w="med" type="triangle"/>
          </a:ln>
        </p:spPr>
      </p:cxnSp>
      <p:sp>
        <p:nvSpPr>
          <p:cNvPr id="761" name="Google Shape;761;p82"/>
          <p:cNvSpPr/>
          <p:nvPr/>
        </p:nvSpPr>
        <p:spPr>
          <a:xfrm>
            <a:off x="2700360" y="513108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s</a:t>
            </a:r>
            <a:endParaRPr b="0" sz="1800" strike="noStrike">
              <a:latin typeface="Arial"/>
              <a:ea typeface="Arial"/>
              <a:cs typeface="Arial"/>
              <a:sym typeface="Arial"/>
            </a:endParaRPr>
          </a:p>
        </p:txBody>
      </p:sp>
      <p:sp>
        <p:nvSpPr>
          <p:cNvPr id="762" name="Google Shape;762;p82"/>
          <p:cNvSpPr/>
          <p:nvPr/>
        </p:nvSpPr>
        <p:spPr>
          <a:xfrm>
            <a:off x="6193440" y="5202360"/>
            <a:ext cx="31860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3333FF"/>
                </a:solidFill>
                <a:latin typeface="Arial"/>
                <a:ea typeface="Arial"/>
                <a:cs typeface="Arial"/>
                <a:sym typeface="Arial"/>
              </a:rPr>
              <a:t>t</a:t>
            </a:r>
            <a:endParaRPr b="0" sz="1800" strike="noStrike">
              <a:latin typeface="Arial"/>
              <a:ea typeface="Arial"/>
              <a:cs typeface="Arial"/>
              <a:sym typeface="Arial"/>
            </a:endParaRPr>
          </a:p>
        </p:txBody>
      </p:sp>
      <p:cxnSp>
        <p:nvCxnSpPr>
          <p:cNvPr id="763" name="Google Shape;763;p82"/>
          <p:cNvCxnSpPr/>
          <p:nvPr/>
        </p:nvCxnSpPr>
        <p:spPr>
          <a:xfrm>
            <a:off x="4605840" y="4495680"/>
            <a:ext cx="360" cy="1667880"/>
          </a:xfrm>
          <a:prstGeom prst="straightConnector1">
            <a:avLst/>
          </a:prstGeom>
          <a:noFill/>
          <a:ln cap="flat" cmpd="sng" w="9525">
            <a:solidFill>
              <a:srgbClr val="000000"/>
            </a:solidFill>
            <a:prstDash val="solid"/>
            <a:miter lim="8000"/>
            <a:headEnd len="sm" w="sm" type="none"/>
            <a:tailEnd len="med" w="med" type="triangle"/>
          </a:ln>
        </p:spPr>
      </p:cxnSp>
      <p:cxnSp>
        <p:nvCxnSpPr>
          <p:cNvPr id="764" name="Google Shape;764;p82"/>
          <p:cNvCxnSpPr/>
          <p:nvPr/>
        </p:nvCxnSpPr>
        <p:spPr>
          <a:xfrm>
            <a:off x="4605840" y="4495680"/>
            <a:ext cx="360" cy="1667880"/>
          </a:xfrm>
          <a:prstGeom prst="straightConnector1">
            <a:avLst/>
          </a:prstGeom>
          <a:noFill/>
          <a:ln cap="flat" cmpd="sng" w="9525">
            <a:solidFill>
              <a:srgbClr val="000000"/>
            </a:solidFill>
            <a:prstDash val="solid"/>
            <a:miter lim="8000"/>
            <a:headEnd len="sm" w="sm" type="none"/>
            <a:tailEnd len="med" w="med" type="triangle"/>
          </a:ln>
        </p:spPr>
      </p:cxnSp>
      <p:sp>
        <p:nvSpPr>
          <p:cNvPr id="765" name="Google Shape;765;p82"/>
          <p:cNvSpPr/>
          <p:nvPr/>
        </p:nvSpPr>
        <p:spPr>
          <a:xfrm>
            <a:off x="3733200" y="4813920"/>
            <a:ext cx="633240" cy="3070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1" lang="en-US" sz="1400" strike="noStrike">
                <a:solidFill>
                  <a:srgbClr val="008080"/>
                </a:solidFill>
                <a:latin typeface="Arimo"/>
                <a:ea typeface="Arimo"/>
                <a:cs typeface="Arimo"/>
                <a:sym typeface="Arimo"/>
              </a:rPr>
              <a:t>1</a:t>
            </a:r>
            <a:endParaRPr b="0" sz="1400" strike="noStrike">
              <a:latin typeface="Arial"/>
              <a:ea typeface="Arial"/>
              <a:cs typeface="Arial"/>
              <a:sym typeface="Arial"/>
            </a:endParaRPr>
          </a:p>
        </p:txBody>
      </p:sp>
      <p:sp>
        <p:nvSpPr>
          <p:cNvPr id="766" name="Google Shape;766;p82"/>
          <p:cNvSpPr/>
          <p:nvPr/>
        </p:nvSpPr>
        <p:spPr>
          <a:xfrm>
            <a:off x="2859840" y="4112280"/>
            <a:ext cx="3095280" cy="2170080"/>
          </a:xfrm>
          <a:custGeom>
            <a:rect b="b" l="l" r="r" t="t"/>
            <a:pathLst>
              <a:path extrusionOk="0" h="1240" w="1769">
                <a:moveTo>
                  <a:pt x="0" y="628"/>
                </a:moveTo>
                <a:cubicBezTo>
                  <a:pt x="351" y="314"/>
                  <a:pt x="702" y="0"/>
                  <a:pt x="861" y="83"/>
                </a:cubicBezTo>
                <a:cubicBezTo>
                  <a:pt x="1020" y="166"/>
                  <a:pt x="801" y="1014"/>
                  <a:pt x="952" y="1127"/>
                </a:cubicBezTo>
                <a:cubicBezTo>
                  <a:pt x="1103" y="1240"/>
                  <a:pt x="1618" y="832"/>
                  <a:pt x="1769" y="764"/>
                </a:cubicBezTo>
              </a:path>
            </a:pathLst>
          </a:custGeom>
          <a:noFill/>
          <a:ln cap="flat" cmpd="sng" w="25550">
            <a:solidFill>
              <a:srgbClr val="339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2"/>
          <p:cNvSpPr/>
          <p:nvPr/>
        </p:nvSpPr>
        <p:spPr>
          <a:xfrm>
            <a:off x="4603680" y="5071320"/>
            <a:ext cx="10533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9900"/>
                </a:solidFill>
                <a:latin typeface="Arial"/>
                <a:ea typeface="Arial"/>
                <a:cs typeface="Arial"/>
                <a:sym typeface="Arial"/>
              </a:rPr>
              <a:t>c(x)=0</a:t>
            </a:r>
            <a:endParaRPr b="0" sz="1800" strike="noStrike">
              <a:latin typeface="Arial"/>
              <a:ea typeface="Arial"/>
              <a:cs typeface="Arial"/>
              <a:sym typeface="Arial"/>
            </a:endParaRPr>
          </a:p>
        </p:txBody>
      </p:sp>
      <p:sp>
        <p:nvSpPr>
          <p:cNvPr id="768" name="Google Shape;768;p82"/>
          <p:cNvSpPr/>
          <p:nvPr/>
        </p:nvSpPr>
        <p:spPr>
          <a:xfrm>
            <a:off x="2941920" y="447516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769" name="Google Shape;769;p82"/>
          <p:cNvSpPr/>
          <p:nvPr/>
        </p:nvSpPr>
        <p:spPr>
          <a:xfrm>
            <a:off x="5250960" y="6091560"/>
            <a:ext cx="93096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 x</a:t>
            </a:r>
            <a:endParaRPr b="0" sz="1800" strike="noStrike">
              <a:latin typeface="Arial"/>
              <a:ea typeface="Arial"/>
              <a:cs typeface="Arial"/>
              <a:sym typeface="Arial"/>
            </a:endParaRPr>
          </a:p>
        </p:txBody>
      </p:sp>
      <p:sp>
        <p:nvSpPr>
          <p:cNvPr id="770" name="Google Shape;770;p82"/>
          <p:cNvSpPr/>
          <p:nvPr/>
        </p:nvSpPr>
        <p:spPr>
          <a:xfrm>
            <a:off x="5281920" y="447156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sp>
        <p:nvSpPr>
          <p:cNvPr id="771" name="Google Shape;771;p82"/>
          <p:cNvSpPr/>
          <p:nvPr/>
        </p:nvSpPr>
        <p:spPr>
          <a:xfrm>
            <a:off x="2771640" y="5824440"/>
            <a:ext cx="953280" cy="3682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None/>
            </a:pPr>
            <a:r>
              <a:rPr b="0" lang="en-US" sz="1800" strike="noStrike">
                <a:solidFill>
                  <a:srgbClr val="000000"/>
                </a:solidFill>
                <a:latin typeface="Arial"/>
                <a:ea typeface="Arial"/>
                <a:cs typeface="Arial"/>
                <a:sym typeface="Arial"/>
              </a:rPr>
              <a:t>c(x)=1</a:t>
            </a:r>
            <a:endParaRPr b="0" sz="1800" strike="noStrike">
              <a:latin typeface="Arial"/>
              <a:ea typeface="Arial"/>
              <a:cs typeface="Arial"/>
              <a:sym typeface="Arial"/>
            </a:endParaRPr>
          </a:p>
        </p:txBody>
      </p:sp>
      <p:cxnSp>
        <p:nvCxnSpPr>
          <p:cNvPr id="772" name="Google Shape;772;p82"/>
          <p:cNvCxnSpPr/>
          <p:nvPr/>
        </p:nvCxnSpPr>
        <p:spPr>
          <a:xfrm>
            <a:off x="4605840" y="4495680"/>
            <a:ext cx="360" cy="1667880"/>
          </a:xfrm>
          <a:prstGeom prst="straightConnector1">
            <a:avLst/>
          </a:prstGeom>
          <a:noFill/>
          <a:ln cap="flat" cmpd="sng" w="29150">
            <a:solidFill>
              <a:srgbClr val="009900"/>
            </a:solidFill>
            <a:prstDash val="solid"/>
            <a:miter lim="8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CC"/>
                </a:solidFill>
                <a:latin typeface="Arial"/>
                <a:ea typeface="Arial"/>
                <a:cs typeface="Arial"/>
                <a:sym typeface="Arial"/>
              </a:rPr>
              <a:t>Congestion games</a:t>
            </a:r>
            <a:endParaRPr b="0" i="0" sz="4400" u="none" cap="none" strike="noStrike">
              <a:solidFill>
                <a:srgbClr val="0000CC"/>
              </a:solidFill>
              <a:latin typeface="Arial"/>
              <a:ea typeface="Arial"/>
              <a:cs typeface="Arial"/>
              <a:sym typeface="Arial"/>
            </a:endParaRPr>
          </a:p>
        </p:txBody>
      </p:sp>
      <p:sp>
        <p:nvSpPr>
          <p:cNvPr id="106" name="Google Shape;106;p2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Agents can have different actions available to them</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But, they all have the same utility function</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Congestion games have the anonymity property</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players care about how many others use a given resource but they do not care about which others do so</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8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Reducing the Social Cost</a:t>
            </a:r>
            <a:endParaRPr b="0" sz="4400" strike="noStrike">
              <a:solidFill>
                <a:srgbClr val="0000CC"/>
              </a:solidFill>
              <a:latin typeface="Arial"/>
              <a:ea typeface="Arial"/>
              <a:cs typeface="Arial"/>
              <a:sym typeface="Arial"/>
            </a:endParaRPr>
          </a:p>
        </p:txBody>
      </p:sp>
      <p:sp>
        <p:nvSpPr>
          <p:cNvPr id="778" name="Google Shape;778;p8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i="1" lang="en-US" sz="3200" u="sng" strike="noStrike">
                <a:latin typeface="Arial"/>
                <a:ea typeface="Arial"/>
                <a:cs typeface="Arial"/>
                <a:sym typeface="Arial"/>
              </a:rPr>
              <a:t>Theorem 6.4.13</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It is NP-complete to determine whether there exists any set of edges whose removal from a selfish routing problem would reduce the social cost in equilibrium</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en-US" sz="3200" strike="noStrike">
                <a:latin typeface="Arial"/>
                <a:ea typeface="Arial"/>
                <a:cs typeface="Arial"/>
                <a:sym typeface="Arial"/>
              </a:rPr>
              <a:t>This result implies that identifying the optimal set of edges to remove from a selfish routing problem in order to minimize the social cost in equilibrium is also NP-complete</a:t>
            </a:r>
            <a:endParaRPr b="0" sz="3200" strike="noStrike">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Real world examples</a:t>
            </a:r>
            <a:endParaRPr b="0" sz="4400" strike="noStrike">
              <a:solidFill>
                <a:srgbClr val="0000CC"/>
              </a:solidFill>
              <a:latin typeface="Arial"/>
              <a:ea typeface="Arial"/>
              <a:cs typeface="Arial"/>
              <a:sym typeface="Arial"/>
            </a:endParaRPr>
          </a:p>
        </p:txBody>
      </p:sp>
      <p:sp>
        <p:nvSpPr>
          <p:cNvPr id="784" name="Google Shape;784;p84"/>
          <p:cNvSpPr txBox="1"/>
          <p:nvPr/>
        </p:nvSpPr>
        <p:spPr>
          <a:xfrm>
            <a:off x="504000" y="1769040"/>
            <a:ext cx="9071640" cy="5720040"/>
          </a:xfrm>
          <a:prstGeom prst="rect">
            <a:avLst/>
          </a:prstGeom>
          <a:noFill/>
          <a:ln>
            <a:noFill/>
          </a:ln>
        </p:spPr>
        <p:txBody>
          <a:bodyPr anchorCtr="0" anchor="t" bIns="0" lIns="0" spcFirstLastPara="1" rIns="0" wrap="square" tIns="0">
            <a:noAutofit/>
          </a:bodyPr>
          <a:lstStyle/>
          <a:p>
            <a:pPr indent="-311300" lvl="0" marL="432000" marR="0" rtl="0" algn="l">
              <a:spcBef>
                <a:spcPts val="0"/>
              </a:spcBef>
              <a:spcAft>
                <a:spcPts val="0"/>
              </a:spcAft>
              <a:buClr>
                <a:srgbClr val="000000"/>
              </a:buClr>
              <a:buSzPts val="790"/>
              <a:buFont typeface="Noto Sans Symbols"/>
              <a:buChar char="●"/>
            </a:pPr>
            <a:r>
              <a:rPr b="0" lang="en-US" sz="2000" strike="noStrike">
                <a:latin typeface="Arial"/>
                <a:ea typeface="Arial"/>
                <a:cs typeface="Arial"/>
                <a:sym typeface="Arial"/>
              </a:rPr>
              <a:t>In Seoul, South Korea, a speeding-up in traffic around the city was seen when a motorway was removed as part of the Cheonggyecheon restoration project</a:t>
            </a:r>
            <a:endParaRPr b="0" sz="2000" strike="noStrike">
              <a:latin typeface="Arial"/>
              <a:ea typeface="Arial"/>
              <a:cs typeface="Arial"/>
              <a:sym typeface="Arial"/>
            </a:endParaRPr>
          </a:p>
          <a:p>
            <a:pPr indent="-311300" lvl="0" marL="432000" marR="0" rtl="0" algn="l">
              <a:spcBef>
                <a:spcPts val="1417"/>
              </a:spcBef>
              <a:spcAft>
                <a:spcPts val="0"/>
              </a:spcAft>
              <a:buClr>
                <a:srgbClr val="000000"/>
              </a:buClr>
              <a:buSzPts val="790"/>
              <a:buFont typeface="Noto Sans Symbols"/>
              <a:buChar char="●"/>
            </a:pPr>
            <a:r>
              <a:rPr b="0" lang="en-US" sz="2000" strike="noStrike">
                <a:latin typeface="Arial"/>
                <a:ea typeface="Arial"/>
                <a:cs typeface="Arial"/>
                <a:sym typeface="Arial"/>
              </a:rPr>
              <a:t>In Stuttgart, Germany after investments into the road network in 1969, the traffic situation did not improve until a section of newly built road was closed for traffic again</a:t>
            </a:r>
            <a:endParaRPr b="0" sz="2000" strike="noStrike">
              <a:latin typeface="Arial"/>
              <a:ea typeface="Arial"/>
              <a:cs typeface="Arial"/>
              <a:sym typeface="Arial"/>
            </a:endParaRPr>
          </a:p>
          <a:p>
            <a:pPr indent="-311300" lvl="0" marL="432000" marR="0" rtl="0" algn="l">
              <a:spcBef>
                <a:spcPts val="1417"/>
              </a:spcBef>
              <a:spcAft>
                <a:spcPts val="0"/>
              </a:spcAft>
              <a:buClr>
                <a:srgbClr val="000000"/>
              </a:buClr>
              <a:buSzPts val="790"/>
              <a:buFont typeface="Noto Sans Symbols"/>
              <a:buChar char="●"/>
            </a:pPr>
            <a:r>
              <a:rPr b="0" lang="en-US" sz="2000" strike="noStrike">
                <a:latin typeface="Arial"/>
                <a:ea typeface="Arial"/>
                <a:cs typeface="Arial"/>
                <a:sym typeface="Arial"/>
              </a:rPr>
              <a:t>In 1990 the closing of 42nd street in New York City reduced the amount of congestion in the area</a:t>
            </a:r>
            <a:endParaRPr b="0" sz="2000" strike="noStrike">
              <a:latin typeface="Arial"/>
              <a:ea typeface="Arial"/>
              <a:cs typeface="Arial"/>
              <a:sym typeface="Arial"/>
            </a:endParaRPr>
          </a:p>
          <a:p>
            <a:pPr indent="-311300" lvl="0" marL="432000" marR="0" rtl="0" algn="l">
              <a:spcBef>
                <a:spcPts val="1417"/>
              </a:spcBef>
              <a:spcAft>
                <a:spcPts val="0"/>
              </a:spcAft>
              <a:buClr>
                <a:srgbClr val="000000"/>
              </a:buClr>
              <a:buSzPts val="790"/>
              <a:buFont typeface="Noto Sans Symbols"/>
              <a:buChar char="●"/>
            </a:pPr>
            <a:r>
              <a:rPr b="0" lang="en-US" sz="2000" strike="noStrike">
                <a:latin typeface="Arial"/>
                <a:ea typeface="Arial"/>
                <a:cs typeface="Arial"/>
                <a:sym typeface="Arial"/>
              </a:rPr>
              <a:t>In 2012, scientists at the Max Planck Institute for Dynamics and Self-Organization demonstrated through computational modeling the potential for this phenomenon to occur in power transmission networks where power generation is decentralized</a:t>
            </a:r>
            <a:endParaRPr b="0" sz="2000" strike="noStrike">
              <a:latin typeface="Arial"/>
              <a:ea typeface="Arial"/>
              <a:cs typeface="Arial"/>
              <a:sym typeface="Arial"/>
            </a:endParaRPr>
          </a:p>
          <a:p>
            <a:pPr indent="-311300" lvl="0" marL="432000" marR="0" rtl="0" algn="l">
              <a:spcBef>
                <a:spcPts val="1417"/>
              </a:spcBef>
              <a:spcAft>
                <a:spcPts val="0"/>
              </a:spcAft>
              <a:buClr>
                <a:srgbClr val="000000"/>
              </a:buClr>
              <a:buSzPts val="790"/>
              <a:buFont typeface="Noto Sans Symbols"/>
              <a:buChar char="●"/>
            </a:pPr>
            <a:r>
              <a:rPr b="0" lang="en-US" sz="2000" strike="noStrike">
                <a:latin typeface="Arial"/>
                <a:ea typeface="Arial"/>
                <a:cs typeface="Arial"/>
                <a:sym typeface="Arial"/>
              </a:rPr>
              <a:t>In 2012, a team of researchers published in Physical Review Letters a paper showing that Braess paradox may occur in mesoscopic electron systems. They showed that adding a path for electrons in a nanoscopic network paradoxically reduced its conductance</a:t>
            </a:r>
            <a:endParaRPr b="0" sz="2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8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Reducing the Social Cost</a:t>
            </a:r>
            <a:endParaRPr b="0" sz="4400" strike="noStrike">
              <a:solidFill>
                <a:srgbClr val="0000CC"/>
              </a:solidFill>
              <a:latin typeface="Arial"/>
              <a:ea typeface="Arial"/>
              <a:cs typeface="Arial"/>
              <a:sym typeface="Arial"/>
            </a:endParaRPr>
          </a:p>
        </p:txBody>
      </p:sp>
      <p:sp>
        <p:nvSpPr>
          <p:cNvPr id="790" name="Google Shape;790;p8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When it is relatively inexpensive to speed up a network, doing so can have more significant benefits than getting agents to change their behavior</a:t>
            </a:r>
            <a:endParaRPr b="0" sz="3200" strike="noStrike">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8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Reducing the Social Cost</a:t>
            </a:r>
            <a:endParaRPr b="0" sz="4400" strike="noStrike">
              <a:solidFill>
                <a:srgbClr val="0000CC"/>
              </a:solidFill>
              <a:latin typeface="Arial"/>
              <a:ea typeface="Arial"/>
              <a:cs typeface="Arial"/>
              <a:sym typeface="Arial"/>
            </a:endParaRPr>
          </a:p>
        </p:txBody>
      </p:sp>
      <p:sp>
        <p:nvSpPr>
          <p:cNvPr id="796" name="Google Shape;796;p86"/>
          <p:cNvSpPr txBox="1"/>
          <p:nvPr/>
        </p:nvSpPr>
        <p:spPr>
          <a:xfrm>
            <a:off x="504000" y="1769040"/>
            <a:ext cx="9071640" cy="5667480"/>
          </a:xfrm>
          <a:prstGeom prst="rect">
            <a:avLst/>
          </a:prstGeom>
          <a:noFill/>
          <a:ln>
            <a:noFill/>
          </a:ln>
        </p:spPr>
        <p:txBody>
          <a:bodyPr anchorCtr="0" anchor="t" bIns="0" lIns="0" spcFirstLastPara="1" rIns="0" wrap="square" tIns="0">
            <a:noAutofit/>
          </a:bodyPr>
          <a:lstStyle/>
          <a:p>
            <a:pPr indent="-311300" lvl="0" marL="432000" marR="0" rtl="0" algn="l">
              <a:spcBef>
                <a:spcPts val="0"/>
              </a:spcBef>
              <a:spcAft>
                <a:spcPts val="0"/>
              </a:spcAft>
              <a:buClr>
                <a:srgbClr val="000000"/>
              </a:buClr>
              <a:buSzPts val="1240"/>
              <a:buFont typeface="Noto Sans Symbols"/>
              <a:buChar char="●"/>
            </a:pPr>
            <a:r>
              <a:rPr b="0" lang="en-US" sz="3000" strike="noStrike">
                <a:latin typeface="Arial"/>
                <a:ea typeface="Arial"/>
                <a:cs typeface="Arial"/>
                <a:sym typeface="Arial"/>
              </a:rPr>
              <a:t>Stackelberg routing</a:t>
            </a:r>
            <a:endParaRPr b="0" sz="3000" strike="noStrike">
              <a:latin typeface="Arial"/>
              <a:ea typeface="Arial"/>
              <a:cs typeface="Arial"/>
              <a:sym typeface="Arial"/>
            </a:endParaRPr>
          </a:p>
          <a:p>
            <a:pPr indent="-311300" lvl="1" marL="864000" marR="0" rtl="0" algn="l">
              <a:spcBef>
                <a:spcPts val="1417"/>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a small fraction of agents are routed centrally, and the remaining population of agents is free to choose their own actions</a:t>
            </a:r>
            <a:endParaRPr b="0" i="0" sz="2600" u="none" cap="none" strike="noStrike">
              <a:latin typeface="Arial"/>
              <a:ea typeface="Arial"/>
              <a:cs typeface="Arial"/>
              <a:sym typeface="Arial"/>
            </a:endParaRPr>
          </a:p>
          <a:p>
            <a:pPr indent="-311300" lvl="1" marL="864000" marR="0" rtl="0" algn="l">
              <a:spcBef>
                <a:spcPts val="1134"/>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e.g. Pigou network</a:t>
            </a:r>
            <a:endParaRPr b="0" i="0" sz="2600" u="none" cap="none" strike="noStrike">
              <a:latin typeface="Arial"/>
              <a:ea typeface="Arial"/>
              <a:cs typeface="Arial"/>
              <a:sym typeface="Arial"/>
            </a:endParaRPr>
          </a:p>
          <a:p>
            <a:pPr indent="-311300" lvl="0" marL="432000" marR="0" rtl="0" algn="l">
              <a:spcBef>
                <a:spcPts val="1134"/>
              </a:spcBef>
              <a:spcAft>
                <a:spcPts val="0"/>
              </a:spcAft>
              <a:buClr>
                <a:srgbClr val="000000"/>
              </a:buClr>
              <a:buSzPts val="1240"/>
              <a:buFont typeface="Noto Sans Symbols"/>
              <a:buChar char="●"/>
            </a:pPr>
            <a:r>
              <a:rPr b="0" lang="en-US" sz="3000" strike="noStrike">
                <a:latin typeface="Arial"/>
                <a:ea typeface="Arial"/>
                <a:cs typeface="Arial"/>
                <a:sym typeface="Arial"/>
              </a:rPr>
              <a:t>Raising edge costs</a:t>
            </a:r>
            <a:endParaRPr b="0" sz="3000" strike="noStrike">
              <a:latin typeface="Arial"/>
              <a:ea typeface="Arial"/>
              <a:cs typeface="Arial"/>
              <a:sym typeface="Arial"/>
            </a:endParaRPr>
          </a:p>
          <a:p>
            <a:pPr indent="-311300" lvl="1" marL="864000" marR="0" rtl="0" algn="l">
              <a:spcBef>
                <a:spcPts val="1417"/>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Taxes can be imposed on certain edges in the graph in order to encourage agents to adopt more socially beneficial behavior</a:t>
            </a:r>
            <a:endParaRPr b="0" i="0" sz="2600" u="none" cap="none" strike="noStrike">
              <a:latin typeface="Arial"/>
              <a:ea typeface="Arial"/>
              <a:cs typeface="Arial"/>
              <a:sym typeface="Arial"/>
            </a:endParaRPr>
          </a:p>
          <a:p>
            <a:pPr indent="-311300" lvl="1" marL="864000" marR="0" rtl="0" algn="l">
              <a:spcBef>
                <a:spcPts val="1134"/>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“marginal cost pricing”: each agent pays the amount his presence cost other agents who are using the same edge</a:t>
            </a:r>
            <a:endParaRPr b="0" i="0" sz="2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solidFill>
                  <a:srgbClr val="0000CC"/>
                </a:solidFill>
                <a:latin typeface="Arial"/>
                <a:ea typeface="Arial"/>
                <a:cs typeface="Arial"/>
                <a:sym typeface="Arial"/>
              </a:rPr>
              <a:t>Congestion games</a:t>
            </a:r>
            <a:endParaRPr b="0" i="0" sz="4400" u="none" cap="none" strike="noStrike">
              <a:solidFill>
                <a:srgbClr val="0000CC"/>
              </a:solidFill>
              <a:latin typeface="Arial"/>
              <a:ea typeface="Arial"/>
              <a:cs typeface="Arial"/>
              <a:sym typeface="Arial"/>
            </a:endParaRPr>
          </a:p>
        </p:txBody>
      </p:sp>
      <p:sp>
        <p:nvSpPr>
          <p:cNvPr id="112" name="Google Shape;112;p2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Example:</a:t>
            </a:r>
            <a:endParaRPr b="0" i="0" sz="3200" u="none" cap="none" strike="noStrike">
              <a:latin typeface="Arial"/>
              <a:ea typeface="Arial"/>
              <a:cs typeface="Arial"/>
              <a:sym typeface="Arial"/>
            </a:endParaRPr>
          </a:p>
        </p:txBody>
      </p:sp>
      <p:sp>
        <p:nvSpPr>
          <p:cNvPr id="113" name="Google Shape;113;p21"/>
          <p:cNvSpPr/>
          <p:nvPr/>
        </p:nvSpPr>
        <p:spPr>
          <a:xfrm>
            <a:off x="1260000" y="367200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i="0" lang="en-US" sz="1800" u="none" cap="none" strike="noStrike">
                <a:latin typeface="Arial"/>
                <a:ea typeface="Arial"/>
                <a:cs typeface="Arial"/>
                <a:sym typeface="Arial"/>
              </a:rPr>
              <a:t>s</a:t>
            </a:r>
            <a:endParaRPr b="0" i="0" sz="1800" u="none" cap="none" strike="noStrike">
              <a:latin typeface="Arial"/>
              <a:ea typeface="Arial"/>
              <a:cs typeface="Arial"/>
              <a:sym typeface="Arial"/>
            </a:endParaRPr>
          </a:p>
        </p:txBody>
      </p:sp>
      <p:sp>
        <p:nvSpPr>
          <p:cNvPr id="114" name="Google Shape;114;p21"/>
          <p:cNvSpPr/>
          <p:nvPr/>
        </p:nvSpPr>
        <p:spPr>
          <a:xfrm>
            <a:off x="3924000" y="259200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i="0" lang="en-US" sz="1800" u="none" cap="none" strike="noStrike">
                <a:latin typeface="Arial"/>
                <a:ea typeface="Arial"/>
                <a:cs typeface="Arial"/>
                <a:sym typeface="Arial"/>
              </a:rPr>
              <a:t>r1</a:t>
            </a:r>
            <a:endParaRPr b="0" i="0" sz="1800" u="none" cap="none" strike="noStrike">
              <a:latin typeface="Arial"/>
              <a:ea typeface="Arial"/>
              <a:cs typeface="Arial"/>
              <a:sym typeface="Arial"/>
            </a:endParaRPr>
          </a:p>
        </p:txBody>
      </p:sp>
      <p:sp>
        <p:nvSpPr>
          <p:cNvPr id="115" name="Google Shape;115;p21"/>
          <p:cNvSpPr/>
          <p:nvPr/>
        </p:nvSpPr>
        <p:spPr>
          <a:xfrm>
            <a:off x="3888360" y="475236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i="0" lang="en-US" sz="1800" u="none" cap="none" strike="noStrike">
                <a:latin typeface="Arial"/>
                <a:ea typeface="Arial"/>
                <a:cs typeface="Arial"/>
                <a:sym typeface="Arial"/>
              </a:rPr>
              <a:t>r2</a:t>
            </a:r>
            <a:endParaRPr b="0" i="0" sz="1800" u="none" cap="none" strike="noStrike">
              <a:latin typeface="Arial"/>
              <a:ea typeface="Arial"/>
              <a:cs typeface="Arial"/>
              <a:sym typeface="Arial"/>
            </a:endParaRPr>
          </a:p>
        </p:txBody>
      </p:sp>
      <p:sp>
        <p:nvSpPr>
          <p:cNvPr id="116" name="Google Shape;116;p21"/>
          <p:cNvSpPr/>
          <p:nvPr/>
        </p:nvSpPr>
        <p:spPr>
          <a:xfrm>
            <a:off x="7020000" y="3672000"/>
            <a:ext cx="540000" cy="54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i="0" lang="en-US" sz="1800" u="none" cap="none" strike="noStrike">
                <a:latin typeface="Arial"/>
                <a:ea typeface="Arial"/>
                <a:cs typeface="Arial"/>
                <a:sym typeface="Arial"/>
              </a:rPr>
              <a:t>t</a:t>
            </a:r>
            <a:endParaRPr b="0" i="0" sz="1800" u="none" cap="none" strike="noStrike">
              <a:latin typeface="Arial"/>
              <a:ea typeface="Arial"/>
              <a:cs typeface="Arial"/>
              <a:sym typeface="Arial"/>
            </a:endParaRPr>
          </a:p>
        </p:txBody>
      </p:sp>
      <p:cxnSp>
        <p:nvCxnSpPr>
          <p:cNvPr id="117" name="Google Shape;117;p21"/>
          <p:cNvCxnSpPr>
            <a:stCxn id="113" idx="6"/>
            <a:endCxn id="114" idx="2"/>
          </p:cNvCxnSpPr>
          <p:nvPr/>
        </p:nvCxnSpPr>
        <p:spPr>
          <a:xfrm flipH="1" rot="10800000">
            <a:off x="1800000" y="2862000"/>
            <a:ext cx="2124000" cy="1080000"/>
          </a:xfrm>
          <a:prstGeom prst="straightConnector1">
            <a:avLst/>
          </a:prstGeom>
          <a:noFill/>
          <a:ln cap="flat" cmpd="sng" w="9525">
            <a:solidFill>
              <a:srgbClr val="000000"/>
            </a:solidFill>
            <a:prstDash val="solid"/>
            <a:round/>
            <a:headEnd len="sm" w="sm" type="none"/>
            <a:tailEnd len="med" w="med" type="triangle"/>
          </a:ln>
        </p:spPr>
      </p:cxnSp>
      <p:cxnSp>
        <p:nvCxnSpPr>
          <p:cNvPr id="118" name="Google Shape;118;p21"/>
          <p:cNvCxnSpPr>
            <a:stCxn id="113" idx="6"/>
            <a:endCxn id="115" idx="2"/>
          </p:cNvCxnSpPr>
          <p:nvPr/>
        </p:nvCxnSpPr>
        <p:spPr>
          <a:xfrm>
            <a:off x="1800000" y="3942000"/>
            <a:ext cx="2088300" cy="1080300"/>
          </a:xfrm>
          <a:prstGeom prst="straightConnector1">
            <a:avLst/>
          </a:prstGeom>
          <a:noFill/>
          <a:ln cap="flat" cmpd="sng" w="9525">
            <a:solidFill>
              <a:srgbClr val="000000"/>
            </a:solidFill>
            <a:prstDash val="solid"/>
            <a:round/>
            <a:headEnd len="sm" w="sm" type="none"/>
            <a:tailEnd len="med" w="med" type="triangle"/>
          </a:ln>
        </p:spPr>
      </p:cxnSp>
      <p:cxnSp>
        <p:nvCxnSpPr>
          <p:cNvPr id="119" name="Google Shape;119;p21"/>
          <p:cNvCxnSpPr>
            <a:stCxn id="115" idx="6"/>
            <a:endCxn id="116" idx="2"/>
          </p:cNvCxnSpPr>
          <p:nvPr/>
        </p:nvCxnSpPr>
        <p:spPr>
          <a:xfrm flipH="1" rot="10800000">
            <a:off x="4428360" y="3942060"/>
            <a:ext cx="2591700" cy="1080300"/>
          </a:xfrm>
          <a:prstGeom prst="straightConnector1">
            <a:avLst/>
          </a:prstGeom>
          <a:noFill/>
          <a:ln cap="flat" cmpd="sng" w="9525">
            <a:solidFill>
              <a:srgbClr val="000000"/>
            </a:solidFill>
            <a:prstDash val="solid"/>
            <a:round/>
            <a:headEnd len="sm" w="sm" type="none"/>
            <a:tailEnd len="med" w="med" type="triangle"/>
          </a:ln>
        </p:spPr>
      </p:cxnSp>
      <p:cxnSp>
        <p:nvCxnSpPr>
          <p:cNvPr id="120" name="Google Shape;120;p21"/>
          <p:cNvCxnSpPr>
            <a:stCxn id="114" idx="6"/>
            <a:endCxn id="116" idx="2"/>
          </p:cNvCxnSpPr>
          <p:nvPr/>
        </p:nvCxnSpPr>
        <p:spPr>
          <a:xfrm>
            <a:off x="4464000" y="2862000"/>
            <a:ext cx="2556000" cy="1080000"/>
          </a:xfrm>
          <a:prstGeom prst="straightConnector1">
            <a:avLst/>
          </a:prstGeom>
          <a:noFill/>
          <a:ln cap="flat" cmpd="sng" w="9525">
            <a:solidFill>
              <a:srgbClr val="000000"/>
            </a:solidFill>
            <a:prstDash val="solid"/>
            <a:round/>
            <a:headEnd len="sm" w="sm" type="none"/>
            <a:tailEnd len="med" w="med" type="triangle"/>
          </a:ln>
        </p:spPr>
      </p:cxnSp>
      <p:cxnSp>
        <p:nvCxnSpPr>
          <p:cNvPr id="121" name="Google Shape;121;p21"/>
          <p:cNvCxnSpPr>
            <a:stCxn id="114" idx="4"/>
            <a:endCxn id="115" idx="0"/>
          </p:cNvCxnSpPr>
          <p:nvPr/>
        </p:nvCxnSpPr>
        <p:spPr>
          <a:xfrm flipH="1">
            <a:off x="4158300" y="3132000"/>
            <a:ext cx="35700" cy="1620300"/>
          </a:xfrm>
          <a:prstGeom prst="straightConnector1">
            <a:avLst/>
          </a:prstGeom>
          <a:noFill/>
          <a:ln cap="flat" cmpd="sng" w="9525">
            <a:solidFill>
              <a:srgbClr val="000000"/>
            </a:solidFill>
            <a:prstDash val="solid"/>
            <a:round/>
            <a:headEnd len="sm" w="sm" type="none"/>
            <a:tailEnd len="med" w="med" type="triangle"/>
          </a:ln>
        </p:spPr>
      </p:cxnSp>
      <p:sp>
        <p:nvSpPr>
          <p:cNvPr id="122" name="Google Shape;122;p21"/>
          <p:cNvSpPr txBox="1"/>
          <p:nvPr/>
        </p:nvSpPr>
        <p:spPr>
          <a:xfrm>
            <a:off x="720000" y="5400000"/>
            <a:ext cx="9000000" cy="2341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600" u="none" cap="none" strike="noStrike">
                <a:latin typeface="Arial"/>
                <a:ea typeface="Arial"/>
                <a:cs typeface="Arial"/>
                <a:sym typeface="Arial"/>
              </a:rPr>
              <a:t>R = {(s,r1), (s, r2), (r1, t), (r2, t), (r1, r2)}</a:t>
            </a:r>
            <a:endParaRPr b="0" sz="2600" strike="noStrike">
              <a:latin typeface="Arial"/>
              <a:ea typeface="Arial"/>
              <a:cs typeface="Arial"/>
              <a:sym typeface="Arial"/>
            </a:endParaRPr>
          </a:p>
          <a:p>
            <a:pPr indent="0" lvl="0" marL="0" marR="0" rtl="0" algn="l">
              <a:spcBef>
                <a:spcPts val="0"/>
              </a:spcBef>
              <a:spcAft>
                <a:spcPts val="0"/>
              </a:spcAft>
              <a:buNone/>
            </a:pPr>
            <a:r>
              <a:t/>
            </a:r>
            <a:endParaRPr b="0" sz="2600" strike="noStrike">
              <a:latin typeface="Arial"/>
              <a:ea typeface="Arial"/>
              <a:cs typeface="Arial"/>
              <a:sym typeface="Arial"/>
            </a:endParaRPr>
          </a:p>
          <a:p>
            <a:pPr indent="0" lvl="0" marL="0" marR="0" rtl="0" algn="l">
              <a:spcBef>
                <a:spcPts val="0"/>
              </a:spcBef>
              <a:spcAft>
                <a:spcPts val="0"/>
              </a:spcAft>
              <a:buNone/>
            </a:pPr>
            <a:r>
              <a:rPr b="1" i="1" lang="en-US" sz="2600" strike="noStrike">
                <a:latin typeface="Arial"/>
                <a:ea typeface="Arial"/>
                <a:cs typeface="Arial"/>
                <a:sym typeface="Arial"/>
              </a:rPr>
              <a:t>A</a:t>
            </a:r>
            <a:r>
              <a:rPr b="1" baseline="-25000" i="1" lang="en-US" sz="2600" strike="noStrike">
                <a:latin typeface="Arial"/>
                <a:ea typeface="Arial"/>
                <a:cs typeface="Arial"/>
                <a:sym typeface="Arial"/>
              </a:rPr>
              <a:t>i </a:t>
            </a:r>
            <a:r>
              <a:rPr b="1" i="1" lang="en-US" sz="2600" strike="noStrike">
                <a:latin typeface="Arial"/>
                <a:ea typeface="Arial"/>
                <a:cs typeface="Arial"/>
                <a:sym typeface="Arial"/>
              </a:rPr>
              <a:t>= {</a:t>
            </a:r>
            <a:r>
              <a:rPr b="1" i="1" lang="en-US" sz="2600" strike="noStrike">
                <a:solidFill>
                  <a:srgbClr val="FF0000"/>
                </a:solidFill>
                <a:latin typeface="Arial"/>
                <a:ea typeface="Arial"/>
                <a:cs typeface="Arial"/>
                <a:sym typeface="Arial"/>
              </a:rPr>
              <a:t>[(s,r1), (r1, t)]</a:t>
            </a:r>
            <a:r>
              <a:rPr b="1" i="1" lang="en-US" sz="2600" strike="noStrike">
                <a:latin typeface="Arial"/>
                <a:ea typeface="Arial"/>
                <a:cs typeface="Arial"/>
                <a:sym typeface="Arial"/>
              </a:rPr>
              <a:t>, </a:t>
            </a:r>
            <a:r>
              <a:rPr b="1" i="1" lang="en-US" sz="2600" strike="noStrike">
                <a:solidFill>
                  <a:srgbClr val="6666FF"/>
                </a:solidFill>
                <a:latin typeface="Arial"/>
                <a:ea typeface="Arial"/>
                <a:cs typeface="Arial"/>
                <a:sym typeface="Arial"/>
              </a:rPr>
              <a:t>[(s,r1), (r1,r2), (r2,t)]</a:t>
            </a:r>
            <a:r>
              <a:rPr b="1" i="1" lang="en-US" sz="2600" strike="noStrike">
                <a:latin typeface="Arial"/>
                <a:ea typeface="Arial"/>
                <a:cs typeface="Arial"/>
                <a:sym typeface="Arial"/>
              </a:rPr>
              <a:t>, </a:t>
            </a:r>
            <a:r>
              <a:rPr b="1" i="1" lang="en-US" sz="2600" strike="noStrike">
                <a:solidFill>
                  <a:srgbClr val="00CC00"/>
                </a:solidFill>
                <a:latin typeface="Arial"/>
                <a:ea typeface="Arial"/>
                <a:cs typeface="Arial"/>
                <a:sym typeface="Arial"/>
              </a:rPr>
              <a:t>[(s,r2), (r2,t)]</a:t>
            </a:r>
            <a:r>
              <a:rPr b="1" i="1" lang="en-US" sz="2600" strike="noStrike">
                <a:latin typeface="Arial"/>
                <a:ea typeface="Arial"/>
                <a:cs typeface="Arial"/>
                <a:sym typeface="Arial"/>
              </a:rPr>
              <a:t>}</a:t>
            </a:r>
            <a:endParaRPr b="0" sz="2600" strike="noStrike">
              <a:latin typeface="Arial"/>
              <a:ea typeface="Arial"/>
              <a:cs typeface="Arial"/>
              <a:sym typeface="Arial"/>
            </a:endParaRPr>
          </a:p>
          <a:p>
            <a:pPr indent="0" lvl="0" marL="0" marR="0" rtl="0" algn="l">
              <a:spcBef>
                <a:spcPts val="0"/>
              </a:spcBef>
              <a:spcAft>
                <a:spcPts val="0"/>
              </a:spcAft>
              <a:buNone/>
            </a:pPr>
            <a:r>
              <a:t/>
            </a:r>
            <a:endParaRPr b="0" sz="2600" strike="noStrike">
              <a:latin typeface="Arial"/>
              <a:ea typeface="Arial"/>
              <a:cs typeface="Arial"/>
              <a:sym typeface="Arial"/>
            </a:endParaRPr>
          </a:p>
          <a:p>
            <a:pPr indent="0" lvl="0" marL="0" marR="0" rtl="0" algn="l">
              <a:spcBef>
                <a:spcPts val="0"/>
              </a:spcBef>
              <a:spcAft>
                <a:spcPts val="0"/>
              </a:spcAft>
              <a:buNone/>
            </a:pPr>
            <a:r>
              <a:rPr b="1" i="1" lang="en-US" sz="2600" strike="noStrike">
                <a:latin typeface="Arial"/>
                <a:ea typeface="Arial"/>
                <a:cs typeface="Arial"/>
                <a:sym typeface="Arial"/>
              </a:rPr>
              <a:t>c(i,j) = latency( #(r,a) )</a:t>
            </a:r>
            <a:endParaRPr b="0" sz="2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solidFill>
                  <a:srgbClr val="0000CC"/>
                </a:solidFill>
                <a:latin typeface="Arial"/>
                <a:ea typeface="Arial"/>
                <a:cs typeface="Arial"/>
                <a:sym typeface="Arial"/>
              </a:rPr>
              <a:t>Congestion games</a:t>
            </a:r>
            <a:endParaRPr b="0" sz="4400" strike="noStrike">
              <a:solidFill>
                <a:srgbClr val="0000CC"/>
              </a:solidFill>
              <a:latin typeface="Arial"/>
              <a:ea typeface="Arial"/>
              <a:cs typeface="Arial"/>
              <a:sym typeface="Arial"/>
            </a:endParaRPr>
          </a:p>
        </p:txBody>
      </p:sp>
      <p:sp>
        <p:nvSpPr>
          <p:cNvPr id="128" name="Google Shape;128;p2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Features functions </a:t>
            </a:r>
            <a:r>
              <a:rPr b="1" i="1" lang="en-US" sz="3200" strike="noStrike">
                <a:latin typeface="Arial"/>
                <a:ea typeface="Arial"/>
                <a:cs typeface="Arial"/>
                <a:sym typeface="Arial"/>
              </a:rPr>
              <a:t>c</a:t>
            </a:r>
            <a:r>
              <a:rPr b="1" baseline="-25000" i="1" lang="en-US" sz="3200" strike="noStrike">
                <a:latin typeface="Arial"/>
                <a:ea typeface="Arial"/>
                <a:cs typeface="Arial"/>
                <a:sym typeface="Arial"/>
              </a:rPr>
              <a:t>k</a:t>
            </a:r>
            <a:r>
              <a:rPr b="1" i="1" lang="en-US" sz="3200" strike="noStrike">
                <a:latin typeface="Arial"/>
                <a:ea typeface="Arial"/>
                <a:cs typeface="Arial"/>
                <a:sym typeface="Arial"/>
              </a:rPr>
              <a:t>(·)</a:t>
            </a:r>
            <a:r>
              <a:rPr b="0" lang="en-US" sz="3200" strike="noStrike">
                <a:latin typeface="Arial"/>
                <a:ea typeface="Arial"/>
                <a:cs typeface="Arial"/>
                <a:sym typeface="Arial"/>
              </a:rPr>
              <a:t> that are increasing in the number of people who choose that resource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But can just as easily handle positive externalities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or even cost functions that oscillate</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