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330AD1-D38F-4942-AB3B-7AB105FD47A1}">
  <a:tblStyle styleId="{8F330AD1-D38F-4942-AB3B-7AB105FD47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-aeRHk55hmo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(17) GTO-6-05: Bayesian Games: Another Example - YouTube</a:t>
            </a:r>
            <a:endParaRPr/>
          </a:p>
        </p:txBody>
      </p:sp>
      <p:sp>
        <p:nvSpPr>
          <p:cNvPr id="285" name="Google Shape;285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d02a2c06d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3d02a2c06d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7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7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7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8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8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8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8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8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8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8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9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9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9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9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9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9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Relationship Id="rId5" Type="http://schemas.openxmlformats.org/officeDocument/2006/relationships/image" Target="../media/image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7.png"/><Relationship Id="rId4" Type="http://schemas.openxmlformats.org/officeDocument/2006/relationships/image" Target="../media/image5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4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4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44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4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4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04000" y="1769040"/>
            <a:ext cx="907164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Example: one player is uncertain about the number of actions available to the other players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We can reduce this uncertainty to uncertainty about payoffs by padding the game with irrelevant actions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E.g. a player does not know whether his opponent has only the two strategies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or also the third one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80" y="3035880"/>
            <a:ext cx="8102880" cy="2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/>
          <p:nvPr/>
        </p:nvSpPr>
        <p:spPr>
          <a:xfrm>
            <a:off x="720000" y="1800000"/>
            <a:ext cx="576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Let's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change the game on the left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140000" y="2520000"/>
            <a:ext cx="540360" cy="540360"/>
          </a:xfrm>
          <a:custGeom>
            <a:rect b="b" l="l" r="r" t="t"/>
            <a:pathLst>
              <a:path extrusionOk="0" h="1501" w="1501">
                <a:moveTo>
                  <a:pt x="1500" y="0"/>
                </a:moveTo>
                <a:lnTo>
                  <a:pt x="0" y="15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880" y="3035880"/>
            <a:ext cx="8102880" cy="22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00" y="3096000"/>
            <a:ext cx="4226400" cy="22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360000" y="5940000"/>
            <a:ext cx="954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 uncertainty about the strategy space can be reduced to uncertainty about payoffs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720000" y="1800000"/>
            <a:ext cx="576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Newly added column is dominated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2700000" y="2340000"/>
            <a:ext cx="540360" cy="540360"/>
          </a:xfrm>
          <a:custGeom>
            <a:rect b="b" l="l" r="r" t="t"/>
            <a:pathLst>
              <a:path extrusionOk="0" h="1501" w="1501">
                <a:moveTo>
                  <a:pt x="1500" y="0"/>
                </a:moveTo>
                <a:lnTo>
                  <a:pt x="0" y="15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It is possible to reduce uncertainty about other aspects of the game to uncertainty about payoffs only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reductions have been shown for all the common forms of uncertainty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04000" y="1769040"/>
            <a:ext cx="9071640" cy="469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2. The beliefs of the different agents are </a:t>
            </a:r>
            <a:r>
              <a:rPr b="0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posteriors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obtained by conditioning a </a:t>
            </a:r>
            <a:r>
              <a:rPr b="0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prior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0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individual private signals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prior: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everybody starts with the same beliefs of what is possible in the world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individual private signals: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agents might get private information about what game is being played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signals, they update the priors to reach a </a:t>
            </a:r>
            <a:r>
              <a:rPr b="0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4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92760" y="191196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Still concerning Assumption #2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bayesian game defines not only the uncertainties of agents about the game being played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but their beliefs about the beliefs of other agents about the game being played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and indeed an entire infinite hierarchy of nested beliefs (the so-called </a:t>
            </a:r>
            <a:r>
              <a:rPr b="1" i="1" lang="en-US" sz="2800" u="sng" cap="none" strike="noStrike">
                <a:latin typeface="Arial"/>
                <a:ea typeface="Arial"/>
                <a:cs typeface="Arial"/>
                <a:sym typeface="Arial"/>
              </a:rPr>
              <a:t>epistemic type space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92760" y="191196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There are several ways of presenting Bayesian games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We will offer three different definitions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All three are equivalent, modulo some subtleties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Each formulation is useful in different settings and offers different intuition about the underlying structure of this family of games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Information Sets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392760" y="191196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Under this definition, a Bayesian game consists of a set of games that differ only in: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their payoffs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common prior defined over them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partition structure over the games for each agent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Information Sets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604520"/>
            <a:ext cx="7065360" cy="573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Information Sets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392760" y="191196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 Bayesian game is a tuple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(N,G, P, I)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where: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set of agents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set of games with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agents each such that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g, g′ ∈ 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then for each agent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i ∈ 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the strategy space in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identical to the strategy space in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g′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 ∈ Π(G)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common prior over games, where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Π(G)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the set of all probability distributions over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 = (I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, ..., I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tuple of partitions of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one for each agent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Auctions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2172240"/>
            <a:ext cx="7739640" cy="412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Extensive form with chance moves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392760" y="1911960"/>
            <a:ext cx="9071640" cy="509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 special agent called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who makes probabilistic choices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Nature makes all its choices at the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beginning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Nature does not have a utility function (or a constant one payoff), and has the unique strategy of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randomizing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in a commonly known way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agents receive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individual signals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about Nature’s choice, and these are captured by their information sets in a standard way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Extensive form with chance moves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392760" y="191196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agents have no additional information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information sets capture the fact that agents make their choices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without knowing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the choices of others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These chance moves of Nature require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 adjustments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of existing definitions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replace payoffs by their expectations given Nature’s moves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Extensive form with chance moves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0" y="2682360"/>
            <a:ext cx="9796680" cy="3715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5"/>
          <p:cNvCxnSpPr/>
          <p:nvPr/>
        </p:nvCxnSpPr>
        <p:spPr>
          <a:xfrm>
            <a:off x="1440000" y="3960000"/>
            <a:ext cx="2340000" cy="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97" name="Google Shape;197;p35"/>
          <p:cNvCxnSpPr/>
          <p:nvPr/>
        </p:nvCxnSpPr>
        <p:spPr>
          <a:xfrm rot="10800000">
            <a:off x="6300000" y="3960000"/>
            <a:ext cx="2340000" cy="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98" name="Google Shape;198;p35"/>
          <p:cNvCxnSpPr/>
          <p:nvPr/>
        </p:nvCxnSpPr>
        <p:spPr>
          <a:xfrm>
            <a:off x="900000" y="4896000"/>
            <a:ext cx="1080000" cy="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199" name="Google Shape;199;p35"/>
          <p:cNvCxnSpPr/>
          <p:nvPr/>
        </p:nvCxnSpPr>
        <p:spPr>
          <a:xfrm>
            <a:off x="3240000" y="4896000"/>
            <a:ext cx="1080000" cy="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200" name="Google Shape;200;p35"/>
          <p:cNvCxnSpPr/>
          <p:nvPr/>
        </p:nvCxnSpPr>
        <p:spPr>
          <a:xfrm>
            <a:off x="5688000" y="4896000"/>
            <a:ext cx="1080000" cy="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201" name="Google Shape;201;p35"/>
          <p:cNvCxnSpPr/>
          <p:nvPr/>
        </p:nvCxnSpPr>
        <p:spPr>
          <a:xfrm>
            <a:off x="8100000" y="4896000"/>
            <a:ext cx="1080000" cy="0"/>
          </a:xfrm>
          <a:prstGeom prst="straightConnector1">
            <a:avLst/>
          </a:pr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202" name="Google Shape;202;p35"/>
          <p:cNvSpPr/>
          <p:nvPr/>
        </p:nvSpPr>
        <p:spPr>
          <a:xfrm>
            <a:off x="2160000" y="4050360"/>
            <a:ext cx="3420360" cy="810000"/>
          </a:xfrm>
          <a:custGeom>
            <a:rect b="b" l="l" r="r" t="t"/>
            <a:pathLst>
              <a:path extrusionOk="0" h="2250" w="9501">
                <a:moveTo>
                  <a:pt x="0" y="2249"/>
                </a:moveTo>
                <a:cubicBezTo>
                  <a:pt x="4500" y="0"/>
                  <a:pt x="9500" y="2249"/>
                  <a:pt x="9500" y="2249"/>
                </a:cubicBezTo>
              </a:path>
            </a:pathLst>
          </a:cu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/>
          <p:nvPr/>
        </p:nvSpPr>
        <p:spPr>
          <a:xfrm>
            <a:off x="4500000" y="4050360"/>
            <a:ext cx="3420360" cy="810000"/>
          </a:xfrm>
          <a:custGeom>
            <a:rect b="b" l="l" r="r" t="t"/>
            <a:pathLst>
              <a:path extrusionOk="0" h="2250" w="9501">
                <a:moveTo>
                  <a:pt x="0" y="2249"/>
                </a:moveTo>
                <a:cubicBezTo>
                  <a:pt x="4500" y="0"/>
                  <a:pt x="9500" y="2249"/>
                  <a:pt x="9500" y="2249"/>
                </a:cubicBezTo>
              </a:path>
            </a:pathLst>
          </a:custGeom>
          <a:noFill/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Extensive form with chance moves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392760" y="1911960"/>
            <a:ext cx="9071640" cy="518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Can be initially more intuitive, but more cumbersome to work with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Use an extensive-form representation in a setting where players are unable to observe each others’ moves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 this reason, we will not make further use of this definition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One advantage: it extends very naturally to Bayesian games in which players move sequentially and do (at least sometimes) learn about previous players’ moves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Recall that a game may be defined by a set of players, actions, and utility functions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the first definition, agents are really only uncertain about the game’s utility function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Here we use the notion of an epistemic type, or simply a type, as a way of defining uncertainty directly over a game’s utility function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Definition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Bayesian game is a tuple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(N,A, Θ, p, u)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where: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set of agents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 = 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× · · · × 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set of actions available to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Θ = 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× . . . × 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type space of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 : Θ → [0, 1]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common prior over types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 = (u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, . . . , 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: A × Θ → ℝ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is the utility function for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504000" y="1769040"/>
            <a:ext cx="9071640" cy="57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Definition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Bayesian game is a tuple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(N,A, Θ, p, u)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where: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set of agents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 = 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× · · · × 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set of actions available to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Θ = 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× . . . × 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type space of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 : Θ → [0, 1]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a common prior over types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 = (u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, . . . , 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: A × Θ → ℝ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the utility function for player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Assumption: all of the above is common knowledge among the players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504000" y="1769040"/>
            <a:ext cx="9071640" cy="49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is a type?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type of agent encapsulates all the information possessed by the agent that is not common knowledge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This is often quite simple...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e.g. the agent’s knowledge of his private payoff function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... but can also include his beliefs about other agents’ payoffs, about their beliefs about his own payoff, and any other higher-order beliefs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For each of the agents we have two types, corresponding to his two information sets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00" y="2956680"/>
            <a:ext cx="5445360" cy="44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2956680"/>
            <a:ext cx="5445360" cy="442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 txBox="1"/>
          <p:nvPr/>
        </p:nvSpPr>
        <p:spPr>
          <a:xfrm>
            <a:off x="468000" y="1800000"/>
            <a:ext cx="1800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 = {U, D}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 = {L, R}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3168000" y="1800360"/>
            <a:ext cx="2232000" cy="13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 = {θ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 = {θ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}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2"/>
          <p:cNvSpPr txBox="1"/>
          <p:nvPr/>
        </p:nvSpPr>
        <p:spPr>
          <a:xfrm>
            <a:off x="6120000" y="1800000"/>
            <a:ext cx="36000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joint distribution of these types: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0.3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0.1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0.2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0.4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2"/>
          <p:cNvSpPr txBox="1"/>
          <p:nvPr/>
        </p:nvSpPr>
        <p:spPr>
          <a:xfrm>
            <a:off x="6120000" y="4536360"/>
            <a:ext cx="3960000" cy="280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the conditional probabilities for player 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|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3/4   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|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1/4   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2,1 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|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1/3   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p(θ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2,2 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| θ</a:t>
            </a:r>
            <a:r>
              <a:rPr b="1" baseline="-25000" i="1" lang="en-US" sz="2400" strike="noStrike"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1" i="1" lang="en-US" sz="2400" strike="noStrike">
                <a:latin typeface="Arial"/>
                <a:ea typeface="Arial"/>
                <a:cs typeface="Arial"/>
                <a:sym typeface="Arial"/>
              </a:rPr>
              <a:t>) = 2/3   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Auctions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240" y="1978200"/>
            <a:ext cx="5522760" cy="5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Definition: epistemic types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utility function for both players: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40" y="4680000"/>
            <a:ext cx="7554960" cy="266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000" y="1541880"/>
            <a:ext cx="3420000" cy="277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Strategies and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How to reason about Bayesian games?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We will use the epistemic type definition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All of the concepts can also be expressed in terms of the other definitions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Strategies and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504000" y="1769040"/>
            <a:ext cx="9071640" cy="4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is the agent’s strategy space in a Bayesian game?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imperfect-information extensive-form games: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pure strategy is a mapping from information sets to actions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definition is similar in Bayesian games: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pure strategy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: 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→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mapping from every type agent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could have to the action he would play if he had that type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Strategies and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504000" y="1769040"/>
            <a:ext cx="9071640" cy="5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is the agent’s strategy space in a Bayesian game?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Mixed strategies defined as probability distributions over pure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 mixed strategy for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defined as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 ∈ 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the set of all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’s mixed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 | θ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to denote the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under mixed strategy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that agent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plays action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given that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’s type is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j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Other examples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480" y="2700000"/>
            <a:ext cx="7175520" cy="358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00" y="2017800"/>
            <a:ext cx="4541760" cy="50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Strategies and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9"/>
          <p:cNvSpPr txBox="1"/>
          <p:nvPr/>
        </p:nvSpPr>
        <p:spPr>
          <a:xfrm>
            <a:off x="504000" y="1769040"/>
            <a:ext cx="9071640" cy="555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6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An environment with multiple sources of uncertainty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What is the expected utility of an agent?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Three meaningful notions of expected utility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1" lang="en-US" sz="2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computed based on all agents’ actual types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1" lang="en-US" sz="2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agent knows his own type but not the types of the other agents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1" lang="en-US" sz="2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i="0" lang="en-US" sz="2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-US" sz="2300" u="none" cap="none" strike="noStrike">
                <a:latin typeface="Arial"/>
                <a:ea typeface="Arial"/>
                <a:cs typeface="Arial"/>
                <a:sym typeface="Arial"/>
              </a:rPr>
              <a:t>agent does not know anybody’s type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0"/>
          <p:cNvSpPr txBox="1"/>
          <p:nvPr/>
        </p:nvSpPr>
        <p:spPr>
          <a:xfrm>
            <a:off x="504000" y="1769047"/>
            <a:ext cx="9071700" cy="4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Agent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in a Bayesian game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(N, A, Θ, p, u)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where the agents’ strategies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are given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and the agent’ types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are given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is defined 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760" y="4140000"/>
            <a:ext cx="7158240" cy="135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 txBox="1"/>
          <p:nvPr/>
        </p:nvSpPr>
        <p:spPr>
          <a:xfrm>
            <a:off x="515200" y="6192825"/>
            <a:ext cx="901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●"/>
            </a:pPr>
            <a:r>
              <a:rPr lang="en-US" sz="3200">
                <a:solidFill>
                  <a:schemeClr val="dk1"/>
                </a:solidFill>
              </a:rPr>
              <a:t>In this case, the only uncertainty concerns the other agents’ mixed strategies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expected utility in a Bayesian game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(N, A, Θ, p, u)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type is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and where the agents’ strategies are given by the mixed-strategy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is defined as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08000"/>
            <a:ext cx="10079640" cy="14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1"/>
          <p:cNvSpPr txBox="1"/>
          <p:nvPr/>
        </p:nvSpPr>
        <p:spPr>
          <a:xfrm>
            <a:off x="540000" y="5811480"/>
            <a:ext cx="9000000" cy="16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must consider every assignment of types to the other agents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and every pure action profile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in order to evaluate his utility function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(a, θ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, θ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1"/>
          <p:cNvSpPr/>
          <p:nvPr/>
        </p:nvSpPr>
        <p:spPr>
          <a:xfrm>
            <a:off x="2160000" y="4716000"/>
            <a:ext cx="1440000" cy="36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1"/>
          <p:cNvSpPr/>
          <p:nvPr/>
        </p:nvSpPr>
        <p:spPr>
          <a:xfrm>
            <a:off x="4860000" y="4716000"/>
            <a:ext cx="720000" cy="36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1"/>
          <p:cNvSpPr/>
          <p:nvPr/>
        </p:nvSpPr>
        <p:spPr>
          <a:xfrm>
            <a:off x="8136000" y="4140000"/>
            <a:ext cx="1944000" cy="54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expected utility in a Bayesian game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(N, A, Θ, p, u)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type is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and where the agents’ strategies are given by the mixed-strategy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is defined as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08000"/>
            <a:ext cx="10079640" cy="1406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2"/>
          <p:cNvSpPr txBox="1"/>
          <p:nvPr/>
        </p:nvSpPr>
        <p:spPr>
          <a:xfrm>
            <a:off x="540000" y="5379480"/>
            <a:ext cx="9000000" cy="212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Utility of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is weighted by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the probability that the other players’ types would be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given that his own type is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600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the probability that the pure action profile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would be realized given all players’ mixed strategies and types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2"/>
          <p:cNvSpPr/>
          <p:nvPr/>
        </p:nvSpPr>
        <p:spPr>
          <a:xfrm>
            <a:off x="3456000" y="4140000"/>
            <a:ext cx="1440000" cy="54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2"/>
          <p:cNvSpPr/>
          <p:nvPr/>
        </p:nvSpPr>
        <p:spPr>
          <a:xfrm>
            <a:off x="5580000" y="3780000"/>
            <a:ext cx="2520000" cy="12600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Other examples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480" y="2700000"/>
            <a:ext cx="7175520" cy="358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504000" y="1769040"/>
            <a:ext cx="9071640" cy="5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expected utility in a Bayesian game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(N, A, Θ, p, u)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type is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and where the agents’ strategies are given by the mixed-strategy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is defined as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Uncertainty over mixed strategies was already handled in the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case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Thus, we can also write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expected utility as a weighted sum of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EU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(s, θ)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terms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360" y="3780000"/>
            <a:ext cx="7874640" cy="113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expected utility in a Bayesian game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(N, A, Θ, p, u)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where the agents’ strategies are given by the mixed-strategy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is defined as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3029760"/>
            <a:ext cx="8102880" cy="136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000" y="4896000"/>
            <a:ext cx="4780080" cy="103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6200" y="6547320"/>
            <a:ext cx="5203800" cy="9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4"/>
          <p:cNvSpPr txBox="1"/>
          <p:nvPr/>
        </p:nvSpPr>
        <p:spPr>
          <a:xfrm>
            <a:off x="4572000" y="4428000"/>
            <a:ext cx="5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4"/>
          <p:cNvSpPr txBox="1"/>
          <p:nvPr/>
        </p:nvSpPr>
        <p:spPr>
          <a:xfrm>
            <a:off x="4572000" y="6012000"/>
            <a:ext cx="5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4"/>
          <p:cNvSpPr/>
          <p:nvPr/>
        </p:nvSpPr>
        <p:spPr>
          <a:xfrm>
            <a:off x="5868000" y="4932000"/>
            <a:ext cx="1620000" cy="7200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4"/>
          <p:cNvSpPr txBox="1"/>
          <p:nvPr/>
        </p:nvSpPr>
        <p:spPr>
          <a:xfrm>
            <a:off x="5832000" y="4500000"/>
            <a:ext cx="198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4"/>
          <p:cNvSpPr/>
          <p:nvPr/>
        </p:nvSpPr>
        <p:spPr>
          <a:xfrm>
            <a:off x="6012000" y="6489360"/>
            <a:ext cx="1728000" cy="720000"/>
          </a:xfrm>
          <a:prstGeom prst="rect">
            <a:avLst/>
          </a:prstGeom>
          <a:noFill/>
          <a:ln cap="flat" cmpd="sng" w="36700">
            <a:solidFill>
              <a:srgbClr val="00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4"/>
          <p:cNvSpPr txBox="1"/>
          <p:nvPr/>
        </p:nvSpPr>
        <p:spPr>
          <a:xfrm>
            <a:off x="5976000" y="6057360"/>
            <a:ext cx="198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strike="noStrik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Best response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5"/>
          <p:cNvSpPr txBox="1"/>
          <p:nvPr/>
        </p:nvSpPr>
        <p:spPr>
          <a:xfrm>
            <a:off x="504000" y="1769047"/>
            <a:ext cx="9071700" cy="31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8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of 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best response to mixed-strategy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are given by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160" y="2993760"/>
            <a:ext cx="5692320" cy="97308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/>
          <p:nvPr/>
        </p:nvSpPr>
        <p:spPr>
          <a:xfrm>
            <a:off x="5544000" y="2916000"/>
            <a:ext cx="2160000" cy="90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5"/>
          <p:cNvSpPr txBox="1"/>
          <p:nvPr/>
        </p:nvSpPr>
        <p:spPr>
          <a:xfrm>
            <a:off x="5580000" y="2520000"/>
            <a:ext cx="234000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EU is this?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5"/>
          <p:cNvSpPr txBox="1"/>
          <p:nvPr/>
        </p:nvSpPr>
        <p:spPr>
          <a:xfrm>
            <a:off x="557250" y="5036275"/>
            <a:ext cx="901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b="1" i="1" lang="en-US" sz="2800">
                <a:solidFill>
                  <a:schemeClr val="dk1"/>
                </a:solidFill>
              </a:rPr>
              <a:t>BR</a:t>
            </a:r>
            <a:r>
              <a:rPr b="1" baseline="-25000" i="1" lang="en-US" sz="2800">
                <a:solidFill>
                  <a:schemeClr val="dk1"/>
                </a:solidFill>
              </a:rPr>
              <a:t>i</a:t>
            </a:r>
            <a:r>
              <a:rPr lang="en-US" sz="2800">
                <a:solidFill>
                  <a:schemeClr val="dk1"/>
                </a:solidFill>
              </a:rPr>
              <a:t> is a set because there may be many strategies for </a:t>
            </a:r>
            <a:r>
              <a:rPr b="1" i="1" lang="en-US" sz="2800">
                <a:solidFill>
                  <a:schemeClr val="dk1"/>
                </a:solidFill>
              </a:rPr>
              <a:t>i</a:t>
            </a:r>
            <a:r>
              <a:rPr lang="en-US" sz="2800">
                <a:solidFill>
                  <a:schemeClr val="dk1"/>
                </a:solidFill>
              </a:rPr>
              <a:t> that yield the same expected utility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Best response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6"/>
          <p:cNvSpPr txBox="1"/>
          <p:nvPr/>
        </p:nvSpPr>
        <p:spPr>
          <a:xfrm>
            <a:off x="504000" y="1769045"/>
            <a:ext cx="9071700" cy="31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It may seem odd that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BR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is calculated based on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EU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However, write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EU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as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80" y="1620000"/>
            <a:ext cx="5692320" cy="97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6200" y="4008600"/>
            <a:ext cx="4843801" cy="6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6"/>
          <p:cNvSpPr txBox="1"/>
          <p:nvPr/>
        </p:nvSpPr>
        <p:spPr>
          <a:xfrm>
            <a:off x="462000" y="5007925"/>
            <a:ext cx="9189900" cy="25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</a:rPr>
              <a:t>Observe that </a:t>
            </a:r>
            <a:r>
              <a:rPr b="1" i="1" lang="en-US" sz="2800">
                <a:solidFill>
                  <a:schemeClr val="dk1"/>
                </a:solidFill>
              </a:rPr>
              <a:t>EU</a:t>
            </a:r>
            <a:r>
              <a:rPr b="1" baseline="-25000" i="1" lang="en-US" sz="2800">
                <a:solidFill>
                  <a:schemeClr val="dk1"/>
                </a:solidFill>
              </a:rPr>
              <a:t>i</a:t>
            </a:r>
            <a:r>
              <a:rPr b="1" i="1" lang="en-US" sz="2800">
                <a:solidFill>
                  <a:schemeClr val="dk1"/>
                </a:solidFill>
              </a:rPr>
              <a:t>(s</a:t>
            </a:r>
            <a:r>
              <a:rPr b="1" baseline="-25000" i="1" lang="en-US" sz="2800">
                <a:solidFill>
                  <a:schemeClr val="dk1"/>
                </a:solidFill>
              </a:rPr>
              <a:t>i</a:t>
            </a:r>
            <a:r>
              <a:rPr b="1" i="1" lang="en-US" sz="2800">
                <a:solidFill>
                  <a:schemeClr val="dk1"/>
                </a:solidFill>
              </a:rPr>
              <a:t>′, s</a:t>
            </a:r>
            <a:r>
              <a:rPr b="1" baseline="-25000" i="1" lang="en-US" sz="2800">
                <a:solidFill>
                  <a:schemeClr val="dk1"/>
                </a:solidFill>
              </a:rPr>
              <a:t>−i</a:t>
            </a:r>
            <a:r>
              <a:rPr b="1" i="1" lang="en-US" sz="2800">
                <a:solidFill>
                  <a:schemeClr val="dk1"/>
                </a:solidFill>
              </a:rPr>
              <a:t>, θ</a:t>
            </a:r>
            <a:r>
              <a:rPr b="1" baseline="-25000" i="1" lang="en-US" sz="2800">
                <a:solidFill>
                  <a:schemeClr val="dk1"/>
                </a:solidFill>
              </a:rPr>
              <a:t>i</a:t>
            </a:r>
            <a:r>
              <a:rPr b="1" i="1" lang="en-US" sz="2800">
                <a:solidFill>
                  <a:schemeClr val="dk1"/>
                </a:solidFill>
              </a:rPr>
              <a:t>)</a:t>
            </a:r>
            <a:r>
              <a:rPr lang="en-US" sz="2800">
                <a:solidFill>
                  <a:schemeClr val="dk1"/>
                </a:solidFill>
              </a:rPr>
              <a:t> does not depend on strategies that </a:t>
            </a:r>
            <a:r>
              <a:rPr b="1" i="1" lang="en-US" sz="2800">
                <a:solidFill>
                  <a:schemeClr val="dk1"/>
                </a:solidFill>
              </a:rPr>
              <a:t>i</a:t>
            </a:r>
            <a:r>
              <a:rPr lang="en-US" sz="2800">
                <a:solidFill>
                  <a:schemeClr val="dk1"/>
                </a:solidFill>
              </a:rPr>
              <a:t> would play if his type were not </a:t>
            </a:r>
            <a:r>
              <a:rPr b="1" i="1" lang="en-US" sz="2800">
                <a:solidFill>
                  <a:schemeClr val="dk1"/>
                </a:solidFill>
              </a:rPr>
              <a:t>θ</a:t>
            </a:r>
            <a:r>
              <a:rPr b="1" baseline="-25000" i="1" lang="en-US" sz="2800">
                <a:solidFill>
                  <a:schemeClr val="dk1"/>
                </a:solidFill>
              </a:rPr>
              <a:t>i</a:t>
            </a:r>
            <a:endParaRPr sz="2800">
              <a:solidFill>
                <a:schemeClr val="dk1"/>
              </a:solidFill>
            </a:endParaRPr>
          </a:p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</a:rPr>
              <a:t>We are in fact performing independent maximization of </a:t>
            </a:r>
            <a:r>
              <a:rPr b="1" i="1" lang="en-US" sz="2800">
                <a:solidFill>
                  <a:schemeClr val="dk1"/>
                </a:solidFill>
              </a:rPr>
              <a:t>i</a:t>
            </a:r>
            <a:r>
              <a:rPr lang="en-US" sz="2800">
                <a:solidFill>
                  <a:schemeClr val="dk1"/>
                </a:solidFill>
              </a:rPr>
              <a:t>’s </a:t>
            </a:r>
            <a:r>
              <a:rPr i="1" lang="en-US" sz="2800">
                <a:solidFill>
                  <a:schemeClr val="dk1"/>
                </a:solidFill>
              </a:rPr>
              <a:t>ex interim</a:t>
            </a:r>
            <a:r>
              <a:rPr lang="en-US" sz="2800">
                <a:solidFill>
                  <a:schemeClr val="dk1"/>
                </a:solidFill>
              </a:rPr>
              <a:t> expected utilities conditioned on each type that he could have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Best response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Intuitively speaking, if a certain action is best after the signal is received, it is also the best conditional plan devised ahead of time for what to do should that signal be received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Bayes–Nash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2800" u="sng" strike="noStrike">
                <a:latin typeface="Arial"/>
                <a:ea typeface="Arial"/>
                <a:cs typeface="Arial"/>
                <a:sym typeface="Arial"/>
              </a:rPr>
              <a:t>Bayes–Nash equilibrium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is a mixed 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that satisfies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∀i s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 ∈ BR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(s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This is exactly the definition we gave for the Nash equilibrium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each agent plays a best response to the strategies of the other players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u="sng" strike="noStrike">
                <a:latin typeface="Arial"/>
                <a:ea typeface="Arial"/>
                <a:cs typeface="Arial"/>
                <a:sym typeface="Arial"/>
              </a:rPr>
              <a:t>Difference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: built on top of the Bayesian game definitions of best response and expected utility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Bayes–Nash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Observe that we would not be able to define equilibrium in this way if an agent’s strategies were not defined for every possible type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In order for a given 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to play a best response to the other agents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must know what strategy each agent would play for each of his possible types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Without this information, it would be impossible to evaluate the term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EU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(s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′, s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in previous equations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Bayes–Nash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NE is a set of strategies, one for each </a:t>
            </a: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of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player, such that no type has incentive to change his or her strategy given </a:t>
            </a: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beliefs about the types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and what the other </a:t>
            </a:r>
            <a:r>
              <a:rPr b="0" lang="en-US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are doing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Despite its similarity to the Nash equilibrium, the Bayes–Nash equilibrium may seem conceptually more complicated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However, as we did with extensive-form games, we can construct a normal-form representation that corresponds to a given Bayesian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504000" y="1769040"/>
            <a:ext cx="9071640" cy="49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induced normal form for Bayesian games has an action for every pure strategy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actions for an agent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are the distinct mappings from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Each agent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’s payoff given a pure-strategy profile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is his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expected utility under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Very simple example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04000" y="1769040"/>
            <a:ext cx="9071640" cy="581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players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Each draw a card from a deck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 one who has the highest card wins everything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Two actions available: to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bet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or to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check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both bet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the game is worth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$2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both check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the game is worth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$1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one checks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other bets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the one who bets wins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3"/>
          <p:cNvSpPr txBox="1"/>
          <p:nvPr/>
        </p:nvSpPr>
        <p:spPr>
          <a:xfrm>
            <a:off x="504000" y="1769040"/>
            <a:ext cx="9071640" cy="49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Then, the Bayes–Nash equilibria are precisely the Nash equilibria of its induced normal form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Nash’s theorem applies directly to Bayesian games, i.e.,Bayes–Nash equilibria always exist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0" y="1868760"/>
            <a:ext cx="6120000" cy="497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40" y="4680000"/>
            <a:ext cx="7554960" cy="266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000" y="1541880"/>
            <a:ext cx="3420000" cy="277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" y="2004840"/>
            <a:ext cx="10079640" cy="358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7"/>
          <p:cNvSpPr txBox="1"/>
          <p:nvPr/>
        </p:nvSpPr>
        <p:spPr>
          <a:xfrm>
            <a:off x="504000" y="1769040"/>
            <a:ext cx="9071640" cy="48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Each agent has four possible pure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two types and two actions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’s four strategies in the Bayesian game can be labeled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UD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DU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DD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means that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chooses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regardless of his type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UD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he chooses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when he has type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when he has type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1,2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and so forth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Similarly, we can denote the strategies of 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in the Bayesian game by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RL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LR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LL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if each agent has 2 actions and 3 types?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UUU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UUD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UDU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UDD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DUU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DUD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DDU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DDD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|A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|^|Θ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 pure strategies in the induced normal form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4 × 4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normal-form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these are the four strategies of the two agents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payoffs are the expected payoffs in the individual games given the agents’ common prior beliefs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000" y="4428000"/>
            <a:ext cx="419292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Reminder: </a:t>
            </a: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expected utility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7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Agent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2800" strike="noStrike"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expected utility in a Bayesian game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(N, A, Θ, p, u)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where the agents’ strategies are given by the mixed-strategy profile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, is defined as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3029760"/>
            <a:ext cx="8102880" cy="136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000" y="4896000"/>
            <a:ext cx="4780080" cy="103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6200" y="6547320"/>
            <a:ext cx="5203800" cy="94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0"/>
          <p:cNvSpPr txBox="1"/>
          <p:nvPr/>
        </p:nvSpPr>
        <p:spPr>
          <a:xfrm>
            <a:off x="4572000" y="4428000"/>
            <a:ext cx="5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0"/>
          <p:cNvSpPr txBox="1"/>
          <p:nvPr/>
        </p:nvSpPr>
        <p:spPr>
          <a:xfrm>
            <a:off x="4572000" y="6012000"/>
            <a:ext cx="5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0"/>
          <p:cNvSpPr/>
          <p:nvPr/>
        </p:nvSpPr>
        <p:spPr>
          <a:xfrm>
            <a:off x="5868000" y="4932000"/>
            <a:ext cx="1620000" cy="720000"/>
          </a:xfrm>
          <a:prstGeom prst="rect">
            <a:avLst/>
          </a:prstGeom>
          <a:noFill/>
          <a:ln cap="flat" cmpd="sng" w="36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70"/>
          <p:cNvSpPr txBox="1"/>
          <p:nvPr/>
        </p:nvSpPr>
        <p:spPr>
          <a:xfrm>
            <a:off x="5832000" y="4500000"/>
            <a:ext cx="198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0"/>
          <p:cNvSpPr/>
          <p:nvPr/>
        </p:nvSpPr>
        <p:spPr>
          <a:xfrm>
            <a:off x="6012000" y="6489360"/>
            <a:ext cx="1728000" cy="720000"/>
          </a:xfrm>
          <a:prstGeom prst="rect">
            <a:avLst/>
          </a:prstGeom>
          <a:noFill/>
          <a:ln cap="flat" cmpd="sng" w="36700">
            <a:solidFill>
              <a:srgbClr val="00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70"/>
          <p:cNvSpPr txBox="1"/>
          <p:nvPr/>
        </p:nvSpPr>
        <p:spPr>
          <a:xfrm>
            <a:off x="5976000" y="6057360"/>
            <a:ext cx="198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600" strike="noStrike">
                <a:solidFill>
                  <a:srgbClr val="009933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For example, 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’s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expected utility under the strategy profile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(UU,LL)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calculated as: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640" y="2956680"/>
            <a:ext cx="5445360" cy="442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0" y="5436000"/>
            <a:ext cx="996372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5560" y="1404000"/>
            <a:ext cx="4600440" cy="37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So far, all players know what game is being played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players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available for every player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payoffs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associated with each action vector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Even in imperfect information games?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0" y="5436000"/>
            <a:ext cx="996372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6000" y="1525320"/>
            <a:ext cx="5379120" cy="3694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73"/>
          <p:cNvCxnSpPr/>
          <p:nvPr/>
        </p:nvCxnSpPr>
        <p:spPr>
          <a:xfrm rot="10800000">
            <a:off x="3672000" y="2484000"/>
            <a:ext cx="3060000" cy="468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000" y="1525320"/>
            <a:ext cx="5379120" cy="369468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74"/>
          <p:cNvSpPr txBox="1"/>
          <p:nvPr/>
        </p:nvSpPr>
        <p:spPr>
          <a:xfrm>
            <a:off x="360000" y="5796000"/>
            <a:ext cx="93600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Now the game may be analyzed straightforwardly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e.g.: player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’s best response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RL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DU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Given a particular signal, the agent can compute the </a:t>
            </a:r>
            <a:r>
              <a:rPr b="0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posterior probabilities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recompute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the expected utility of any given strategy vector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Thus in the previous example once the row agent gets the signal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he can update the expected payoffs and compute the new game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960" y="1800000"/>
            <a:ext cx="6071400" cy="49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7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6"/>
          <p:cNvSpPr/>
          <p:nvPr/>
        </p:nvSpPr>
        <p:spPr>
          <a:xfrm>
            <a:off x="1980000" y="2340000"/>
            <a:ext cx="6120000" cy="234000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2600" y="1800000"/>
            <a:ext cx="6071400" cy="49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77"/>
          <p:cNvSpPr/>
          <p:nvPr/>
        </p:nvSpPr>
        <p:spPr>
          <a:xfrm>
            <a:off x="1980000" y="2340000"/>
            <a:ext cx="6120000" cy="234000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7"/>
          <p:cNvSpPr/>
          <p:nvPr/>
        </p:nvSpPr>
        <p:spPr>
          <a:xfrm>
            <a:off x="3564000" y="3996000"/>
            <a:ext cx="108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p=0.75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7"/>
          <p:cNvSpPr/>
          <p:nvPr/>
        </p:nvSpPr>
        <p:spPr>
          <a:xfrm>
            <a:off x="6120000" y="3996000"/>
            <a:ext cx="108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p=0.25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7"/>
          <p:cNvSpPr/>
          <p:nvPr/>
        </p:nvSpPr>
        <p:spPr>
          <a:xfrm>
            <a:off x="3564000" y="6012000"/>
            <a:ext cx="108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7"/>
          <p:cNvSpPr/>
          <p:nvPr/>
        </p:nvSpPr>
        <p:spPr>
          <a:xfrm>
            <a:off x="6156000" y="6012000"/>
            <a:ext cx="108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80" y="3816000"/>
            <a:ext cx="4137120" cy="33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8"/>
          <p:cNvSpPr/>
          <p:nvPr/>
        </p:nvSpPr>
        <p:spPr>
          <a:xfrm>
            <a:off x="360000" y="4111200"/>
            <a:ext cx="3960000" cy="167328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78"/>
          <p:cNvSpPr/>
          <p:nvPr/>
        </p:nvSpPr>
        <p:spPr>
          <a:xfrm>
            <a:off x="1184050" y="5295250"/>
            <a:ext cx="97140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p=0.75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78"/>
          <p:cNvSpPr/>
          <p:nvPr/>
        </p:nvSpPr>
        <p:spPr>
          <a:xfrm>
            <a:off x="2965000" y="5295250"/>
            <a:ext cx="97140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p=0.25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8"/>
          <p:cNvSpPr/>
          <p:nvPr/>
        </p:nvSpPr>
        <p:spPr>
          <a:xfrm>
            <a:off x="1384560" y="6736680"/>
            <a:ext cx="69948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8"/>
          <p:cNvSpPr/>
          <p:nvPr/>
        </p:nvSpPr>
        <p:spPr>
          <a:xfrm>
            <a:off x="3061440" y="6736680"/>
            <a:ext cx="69912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000" y="900000"/>
            <a:ext cx="340704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78"/>
          <p:cNvSpPr/>
          <p:nvPr/>
        </p:nvSpPr>
        <p:spPr>
          <a:xfrm>
            <a:off x="4680000" y="1836000"/>
            <a:ext cx="900000" cy="540000"/>
          </a:xfrm>
          <a:custGeom>
            <a:rect b="b" l="l" r="r" t="t"/>
            <a:pathLst>
              <a:path extrusionOk="0" h="1502" w="2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78"/>
          <p:cNvSpPr/>
          <p:nvPr/>
        </p:nvSpPr>
        <p:spPr>
          <a:xfrm>
            <a:off x="4680360" y="5436360"/>
            <a:ext cx="900000" cy="540000"/>
          </a:xfrm>
          <a:custGeom>
            <a:rect b="b" l="l" r="r" t="t"/>
            <a:pathLst>
              <a:path extrusionOk="0" h="1502" w="2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26" name="Google Shape;52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160" y="540000"/>
            <a:ext cx="3810960" cy="3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000" y="900000"/>
            <a:ext cx="3407040" cy="23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79"/>
          <p:cNvSpPr/>
          <p:nvPr/>
        </p:nvSpPr>
        <p:spPr>
          <a:xfrm>
            <a:off x="4680000" y="1836000"/>
            <a:ext cx="900000" cy="540000"/>
          </a:xfrm>
          <a:custGeom>
            <a:rect b="b" l="l" r="r" t="t"/>
            <a:pathLst>
              <a:path extrusionOk="0" h="1502" w="2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79"/>
          <p:cNvSpPr/>
          <p:nvPr/>
        </p:nvSpPr>
        <p:spPr>
          <a:xfrm>
            <a:off x="4680360" y="5436360"/>
            <a:ext cx="900000" cy="540000"/>
          </a:xfrm>
          <a:custGeom>
            <a:rect b="b" l="l" r="r" t="t"/>
            <a:pathLst>
              <a:path extrusionOk="0" h="1502" w="2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34" name="Google Shape;534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480" y="4500000"/>
            <a:ext cx="403452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920" y="3816000"/>
            <a:ext cx="4137120" cy="33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9"/>
          <p:cNvSpPr/>
          <p:nvPr/>
        </p:nvSpPr>
        <p:spPr>
          <a:xfrm>
            <a:off x="347040" y="4111200"/>
            <a:ext cx="3960000" cy="1673280"/>
          </a:xfrm>
          <a:prstGeom prst="rect">
            <a:avLst/>
          </a:prstGeom>
          <a:noFill/>
          <a:ln cap="flat" cmpd="sng" w="54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79"/>
          <p:cNvSpPr/>
          <p:nvPr/>
        </p:nvSpPr>
        <p:spPr>
          <a:xfrm>
            <a:off x="1371600" y="6736680"/>
            <a:ext cx="69948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9"/>
          <p:cNvSpPr/>
          <p:nvPr/>
        </p:nvSpPr>
        <p:spPr>
          <a:xfrm>
            <a:off x="3048480" y="6736680"/>
            <a:ext cx="69912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9"/>
          <p:cNvSpPr/>
          <p:nvPr/>
        </p:nvSpPr>
        <p:spPr>
          <a:xfrm>
            <a:off x="4667400" y="5436360"/>
            <a:ext cx="900000" cy="540000"/>
          </a:xfrm>
          <a:custGeom>
            <a:rect b="b" l="l" r="r" t="t"/>
            <a:pathLst>
              <a:path extrusionOk="0" h="1502" w="2502">
                <a:moveTo>
                  <a:pt x="0" y="375"/>
                </a:moveTo>
                <a:lnTo>
                  <a:pt x="1875" y="375"/>
                </a:lnTo>
                <a:lnTo>
                  <a:pt x="1875" y="0"/>
                </a:lnTo>
                <a:lnTo>
                  <a:pt x="2501" y="750"/>
                </a:lnTo>
                <a:lnTo>
                  <a:pt x="1875" y="1501"/>
                </a:lnTo>
                <a:lnTo>
                  <a:pt x="1875" y="1125"/>
                </a:lnTo>
                <a:lnTo>
                  <a:pt x="0" y="1125"/>
                </a:lnTo>
                <a:lnTo>
                  <a:pt x="0" y="375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40" name="Google Shape;540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800" y="540000"/>
            <a:ext cx="3810600" cy="309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9"/>
          <p:cNvSpPr/>
          <p:nvPr/>
        </p:nvSpPr>
        <p:spPr>
          <a:xfrm>
            <a:off x="1184050" y="5295250"/>
            <a:ext cx="97140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p=0.75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9"/>
          <p:cNvSpPr/>
          <p:nvPr/>
        </p:nvSpPr>
        <p:spPr>
          <a:xfrm>
            <a:off x="2965000" y="5295250"/>
            <a:ext cx="97140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p=0.25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2880" y="2209320"/>
            <a:ext cx="7053120" cy="409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81"/>
          <p:cNvSpPr txBox="1"/>
          <p:nvPr/>
        </p:nvSpPr>
        <p:spPr>
          <a:xfrm>
            <a:off x="123000" y="1769050"/>
            <a:ext cx="5512500" cy="5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5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Noto Sans Symbols"/>
              <a:buChar char="●"/>
            </a:pP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DU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 is still a best response to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RL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985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6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But it won't always be the case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599" lvl="0" marL="431999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Noto Sans Symbols"/>
              <a:buChar char="●"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The row player’s payoffs are now independent of his choice of which action to take upon observing type </a:t>
            </a:r>
            <a:r>
              <a:rPr b="1" i="1" lang="en-US" sz="28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strike="noStrike">
                <a:latin typeface="Arial"/>
                <a:ea typeface="Arial"/>
                <a:cs typeface="Arial"/>
                <a:sym typeface="Arial"/>
              </a:rPr>
              <a:t>1,2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985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6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conditional on observing type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1,1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the player needs only to select a single action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860"/>
              <a:buFont typeface="Noto Sans Symbols"/>
              <a:buChar char="●"/>
            </a:pPr>
            <a:r>
              <a:rPr lang="en-US" sz="2400"/>
              <a:t>this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induced normal form could be written with four columns but only two rows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200" y="1509600"/>
            <a:ext cx="3407039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480" y="4804800"/>
            <a:ext cx="4034521" cy="23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2"/>
          <p:cNvSpPr txBox="1"/>
          <p:nvPr/>
        </p:nvSpPr>
        <p:spPr>
          <a:xfrm>
            <a:off x="504000" y="1769040"/>
            <a:ext cx="9071640" cy="48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Although we can use this matrix to find best responses for 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it turns out to be meaningless to analyze the Nash equilibria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Why? :(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Bayesian games allow us to represent players’ uncertainties about the very game being played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This uncertainty is represented as a probability distribution over a set of possible games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Same players and actions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Different utility functions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3"/>
          <p:cNvSpPr txBox="1"/>
          <p:nvPr/>
        </p:nvSpPr>
        <p:spPr>
          <a:xfrm>
            <a:off x="504000" y="1769040"/>
            <a:ext cx="9071640" cy="48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Although we can use this matrix to find best responses for player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it turns out to be meaningless to analyze the Nash equilibria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these expected payoffs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are not common knowledge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the column player were to condition on his signal, he would arrive at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set of numbers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It is only in the induced normal form in which the payoffs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correspond to any </a:t>
            </a:r>
            <a:r>
              <a:rPr b="0" i="1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assessment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of any agent, that the Nash equilibria are meaningful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Computing Equilibria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Expectmax algorithm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efficient for Bayesian games written using the “extensive form with chance moves” formulation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more details in the book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8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ante dominated strategy: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 strategy for a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such that an alternative strategy for that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provides a greater payoff for that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regardless of all other players'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Interim dominated strategy: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 strategy for a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such that an alternative strategy for that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provides a greater payoff for that </a:t>
            </a: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regardless of all other players'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360" y="1620000"/>
            <a:ext cx="5660640" cy="47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86"/>
          <p:cNvSpPr txBox="1"/>
          <p:nvPr/>
        </p:nvSpPr>
        <p:spPr>
          <a:xfrm>
            <a:off x="1980000" y="6660000"/>
            <a:ext cx="630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 ante dominance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360" y="1620000"/>
            <a:ext cx="5660640" cy="47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7"/>
          <p:cNvSpPr txBox="1"/>
          <p:nvPr/>
        </p:nvSpPr>
        <p:spPr>
          <a:xfrm>
            <a:off x="1980000" y="6660000"/>
            <a:ext cx="630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interim dominance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87"/>
          <p:cNvSpPr/>
          <p:nvPr/>
        </p:nvSpPr>
        <p:spPr>
          <a:xfrm>
            <a:off x="2340000" y="1692000"/>
            <a:ext cx="5580000" cy="306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87"/>
          <p:cNvSpPr/>
          <p:nvPr/>
        </p:nvSpPr>
        <p:spPr>
          <a:xfrm>
            <a:off x="2304000" y="4176000"/>
            <a:ext cx="3960000" cy="2124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620000"/>
            <a:ext cx="9430560" cy="557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40" y="1675440"/>
            <a:ext cx="4610160" cy="552456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9"/>
          <p:cNvSpPr txBox="1"/>
          <p:nvPr/>
        </p:nvSpPr>
        <p:spPr>
          <a:xfrm>
            <a:off x="5904000" y="4140000"/>
            <a:ext cx="324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interim dominance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1944000"/>
            <a:ext cx="8525520" cy="44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90"/>
          <p:cNvSpPr txBox="1"/>
          <p:nvPr/>
        </p:nvSpPr>
        <p:spPr>
          <a:xfrm>
            <a:off x="1980000" y="6660000"/>
            <a:ext cx="630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 ante dominance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Dominance in Bayesian Games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9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a strategy is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interim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dominated, then it is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dominated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The converse is not true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: if a strategy is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 ante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dominated, there may or may not be any corresponding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interim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dominance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 example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8" name="Google Shape;628;p92"/>
          <p:cNvGraphicFramePr/>
          <p:nvPr/>
        </p:nvGraphicFramePr>
        <p:xfrm>
          <a:off x="5505840" y="4260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{8F330AD1-D38F-4942-AB3B-7AB105FD47A1}</a:tableStyleId>
              </a:tblPr>
              <a:tblGrid>
                <a:gridCol w="1258200"/>
                <a:gridCol w="1258200"/>
                <a:gridCol w="1258200"/>
              </a:tblGrid>
              <a:tr h="5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0, 4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2, 5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3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2, 4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0, 1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Google Shape;629;p92"/>
          <p:cNvGraphicFramePr/>
          <p:nvPr/>
        </p:nvGraphicFramePr>
        <p:xfrm>
          <a:off x="628560" y="424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{8F330AD1-D38F-4942-AB3B-7AB105FD47A1}</a:tableStyleId>
              </a:tblPr>
              <a:tblGrid>
                <a:gridCol w="1258200"/>
                <a:gridCol w="1258200"/>
                <a:gridCol w="1258925"/>
              </a:tblGrid>
              <a:tr h="5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0, 2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2, 5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2, 2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0, 1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30" name="Google Shape;630;p92"/>
          <p:cNvSpPr txBox="1"/>
          <p:nvPr/>
        </p:nvSpPr>
        <p:spPr>
          <a:xfrm>
            <a:off x="2016000" y="3780000"/>
            <a:ext cx="1440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A = 0.5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2"/>
          <p:cNvSpPr txBox="1"/>
          <p:nvPr/>
        </p:nvSpPr>
        <p:spPr>
          <a:xfrm>
            <a:off x="6876000" y="3781800"/>
            <a:ext cx="1296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B = 0.5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92"/>
          <p:cNvSpPr txBox="1"/>
          <p:nvPr/>
        </p:nvSpPr>
        <p:spPr>
          <a:xfrm>
            <a:off x="720000" y="1800000"/>
            <a:ext cx="79200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Player 1 has one type. What Player 2 should do?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Is there any dominated strategy?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92"/>
          <p:cNvSpPr txBox="1"/>
          <p:nvPr/>
        </p:nvSpPr>
        <p:spPr>
          <a:xfrm>
            <a:off x="720000" y="6480000"/>
            <a:ext cx="630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Claim: RL ex ante strictly dominates LR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We make two assumptions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1. All possible games have the same number of agents and the same strategy space for each agent; they differ only in their payoffs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2. The beliefs of the different agents are </a:t>
            </a:r>
            <a:r>
              <a:rPr b="0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posteriors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obtained by conditioning a </a:t>
            </a:r>
            <a:r>
              <a:rPr b="0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common prior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0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individual private signals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4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Another example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9" name="Google Shape;639;p93"/>
          <p:cNvGraphicFramePr/>
          <p:nvPr/>
        </p:nvGraphicFramePr>
        <p:xfrm>
          <a:off x="628560" y="4248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{8F330AD1-D38F-4942-AB3B-7AB105FD47A1}</a:tableStyleId>
              </a:tblPr>
              <a:tblGrid>
                <a:gridCol w="1258200"/>
                <a:gridCol w="1258200"/>
                <a:gridCol w="1258925"/>
              </a:tblGrid>
              <a:tr h="5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3, 3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0, 4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2, 1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1, 2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40" name="Google Shape;640;p93"/>
          <p:cNvSpPr txBox="1"/>
          <p:nvPr/>
        </p:nvSpPr>
        <p:spPr>
          <a:xfrm>
            <a:off x="2016000" y="3780000"/>
            <a:ext cx="1440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PD = 0.9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93"/>
          <p:cNvSpPr txBox="1"/>
          <p:nvPr/>
        </p:nvSpPr>
        <p:spPr>
          <a:xfrm>
            <a:off x="6876000" y="3781800"/>
            <a:ext cx="1404000" cy="77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SH = 0.1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3"/>
          <p:cNvSpPr txBox="1"/>
          <p:nvPr/>
        </p:nvSpPr>
        <p:spPr>
          <a:xfrm>
            <a:off x="720000" y="1800000"/>
            <a:ext cx="77400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Player 2 know his type. What is the solution of this game?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Are there any dominant strategies?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93"/>
          <p:cNvSpPr txBox="1"/>
          <p:nvPr/>
        </p:nvSpPr>
        <p:spPr>
          <a:xfrm>
            <a:off x="720000" y="6480000"/>
            <a:ext cx="6300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Claim: Player 1 should play ‘Down’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4" name="Google Shape;644;p93"/>
          <p:cNvGraphicFramePr/>
          <p:nvPr/>
        </p:nvGraphicFramePr>
        <p:xfrm>
          <a:off x="5404680" y="4237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{8F330AD1-D38F-4942-AB3B-7AB105FD47A1}</a:tableStyleId>
              </a:tblPr>
              <a:tblGrid>
                <a:gridCol w="1258200"/>
                <a:gridCol w="1258200"/>
                <a:gridCol w="1258925"/>
              </a:tblGrid>
              <a:tr h="53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Left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Right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34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Up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3, 3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0, 2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Down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2, 0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1, 1</a:t>
                      </a:r>
                      <a:endParaRPr b="0"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Two players, each will draw a card at random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1" name="Google Shape;65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360" y="2520000"/>
            <a:ext cx="5660640" cy="47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5"/>
          <p:cNvSpPr txBox="1"/>
          <p:nvPr/>
        </p:nvSpPr>
        <p:spPr>
          <a:xfrm>
            <a:off x="504000" y="1769040"/>
            <a:ext cx="9071640" cy="50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Two players, each will draw a card at random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baseline="-25000" lang="en-US" sz="3200" strike="noStrike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baseline="-25000" lang="en-US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{2, 3, ..., J, Q, K, A)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They will privately check the card and choose between two actions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bet 1$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at least one player folds, each gets $0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both bet, the one with the highest card gets $1, the other loses $1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9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would you play?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Naive strategy: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I have a card higher than 8, I bet, else, I fold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Why is this strategy naive?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because it is not the rational solution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First observation: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impracticable to construct the matrix form of this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Each player has 13 types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Each player has 2^13 pure strategies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Game matrix: 8192 x 8192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9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would you do if you have an Ace?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bet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weakly dominates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9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would you do if you have a 2?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would you do if you have a 3?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fold, because if the other player has a 2, she will fold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would you do if you have a 4?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Why Are There Antes in Poker?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0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there were not antes in poker, only the unbeatable type has incentive to bet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Working with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utilities allows us to define an equilibrium concept that is stronger than the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Bayes–Nash equilibrium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Definition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1" lang="en-US" sz="2800" u="sng" cap="none" strike="noStrike">
                <a:latin typeface="Arial"/>
                <a:ea typeface="Arial"/>
                <a:cs typeface="Arial"/>
                <a:sym typeface="Arial"/>
              </a:rPr>
              <a:t>ex post equilibrium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mixed-strategy profile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satisfies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560" y="5220000"/>
            <a:ext cx="6832440" cy="55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101"/>
          <p:cNvSpPr/>
          <p:nvPr/>
        </p:nvSpPr>
        <p:spPr>
          <a:xfrm>
            <a:off x="1620000" y="5148000"/>
            <a:ext cx="648000" cy="540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0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2"/>
          <p:cNvSpPr txBox="1"/>
          <p:nvPr/>
        </p:nvSpPr>
        <p:spPr>
          <a:xfrm>
            <a:off x="504000" y="1769040"/>
            <a:ext cx="907164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This definition does not presume that each agent actually does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know the others’ types</a:t>
            </a:r>
            <a:endParaRPr b="0" sz="32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It says that no agent would ever want to deviate from his mixed strategy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even if he knew the complete type vector </a:t>
            </a:r>
            <a:r>
              <a:rPr b="1" i="1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0" sz="32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This form of equilibrium is appealing because it is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unaffected by perturbations in the type distribution </a:t>
            </a:r>
            <a:r>
              <a:rPr b="1" i="1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p(θ)</a:t>
            </a:r>
            <a:endParaRPr b="0" sz="3200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0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Bayesian Games</a:t>
            </a:r>
            <a:endParaRPr b="0" i="0" sz="4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504000" y="1769040"/>
            <a:ext cx="9071640" cy="463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1. All possible games have the same number of agents and the same strategy space for each agent; they differ only in their payoffs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One can imagine many other potential types of uncertainty that players might have about the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how many players are involved, what actions are available to each player, etc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These other types of uncertainty can be reduced to uncertainty only about payoffs via problem reformulation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3"/>
          <p:cNvSpPr txBox="1"/>
          <p:nvPr/>
        </p:nvSpPr>
        <p:spPr>
          <a:xfrm>
            <a:off x="504000" y="1769040"/>
            <a:ext cx="9071640" cy="58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equilibrium </a:t>
            </a:r>
            <a:r>
              <a:rPr b="0" lang="en-US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does not ever require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any agent to believe that the others have accurate beliefs about his own type distribution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standard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Bayes–Nash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equilibrium can imply this requirement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ex post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equilibrium is similar to equilibria in </a:t>
            </a:r>
            <a:r>
              <a:rPr b="1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dominant strategies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which do not require any belief that other agents act rationally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Since many dominant strategy equilibria are also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ex post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equilibria, it is easy to believe that this relationship always holds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0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Consider a two-player Bayesian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each agent has two actions and two corresponding types: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i∈N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= 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= {H,L}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distributed uniformly: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i∈N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, P(θ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= H) = 0.5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same utility function for each agent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0" y="4860000"/>
            <a:ext cx="5822640" cy="17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10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1537200"/>
            <a:ext cx="4140000" cy="121068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0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0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ex interim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dominant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strategy?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play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is the </a:t>
            </a:r>
            <a:r>
              <a:rPr b="0" i="1" lang="en-US" sz="3200" strike="noStrike"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best strategy?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play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An equilibrium in these dominant strategies is not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ex post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6" name="Google Shape;72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360" y="5461200"/>
            <a:ext cx="5822640" cy="17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0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Ex post</a:t>
            </a: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 equilibrium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0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Unfortunately, similar to equilibria in dominant strategies is that neither kind of equilibrium is guaranteed to exist :(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Recommended Lectures</a:t>
            </a:r>
            <a:endParaRPr b="0" sz="4400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0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Game Theory 101 Course from William Spaniel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From (#64) to (#68)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starts at: https://www.youtube.com/watch?v=AzN-eV_Na10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