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57" r:id="rId3"/>
    <p:sldId id="262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25A1D-D59B-FC28-20D8-1390F04D2AA5}" name="Agate Development" initials="AD" userId="Agate Development" providerId="None"/>
  <p188:author id="{2A95A230-7EA7-8227-3E2B-08EC68339622}" name="Marilyn Isaacks" initials="MI" userId="S::isaacks@agatepub.onmicrosoft.com::0364ad1e-3287-43f4-bbe5-39165916fc92" providerId="AD"/>
  <p188:author id="{00DB3184-8DB4-C7A8-6E01-E98291DFE131}" name="Thomas H. Cormen" initials="THC" userId="S::d32210h@dartmouth.edu::9d023bd1-fe87-435b-8ffc-424b678b2c3a" providerId="AD"/>
  <p188:author id="{D0571EF0-6B3A-9ED5-88C6-34874A2A4F47}" name="Agate" initials="A" userId="Agat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21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70" autoAdjust="0"/>
    <p:restoredTop sz="87075"/>
  </p:normalViewPr>
  <p:slideViewPr>
    <p:cSldViewPr snapToGrid="0">
      <p:cViewPr varScale="1">
        <p:scale>
          <a:sx n="106" d="100"/>
          <a:sy n="106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13521-282F-442E-B43D-ADCE94B9474A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55B2B-5621-4549-B656-A9B498A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9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D005-645B-4665-ADC2-31DA47FB08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2442" y="1122364"/>
            <a:ext cx="6925559" cy="529213"/>
          </a:xfrm>
        </p:spPr>
        <p:txBody>
          <a:bodyPr anchor="ctr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7C1C612A-DB61-4EB7-ABA7-7493762B66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" t="2838" r="4670" b="2713"/>
          <a:stretch/>
        </p:blipFill>
        <p:spPr>
          <a:xfrm>
            <a:off x="1524000" y="1119002"/>
            <a:ext cx="2058187" cy="2384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2DAF0E-7F97-47E4-919E-4CF4629FD5A0}"/>
              </a:ext>
            </a:extLst>
          </p:cNvPr>
          <p:cNvSpPr/>
          <p:nvPr userDrawn="1"/>
        </p:nvSpPr>
        <p:spPr>
          <a:xfrm>
            <a:off x="1523998" y="3608761"/>
            <a:ext cx="9144000" cy="6315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CC4A1-10DC-424A-92E6-D29D8958AD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631596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8FE3554-0961-4EC3-8E67-0ADD6F729B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3864" y="1803401"/>
            <a:ext cx="6924137" cy="1700213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4000">
                <a:solidFill>
                  <a:schemeClr val="accent1"/>
                </a:solidFill>
                <a:latin typeface="+mj-lt"/>
              </a:defRPr>
            </a:lvl2pPr>
            <a:lvl3pPr>
              <a:defRPr sz="4000">
                <a:solidFill>
                  <a:schemeClr val="accent1"/>
                </a:solidFill>
                <a:latin typeface="+mj-lt"/>
              </a:defRPr>
            </a:lvl3pPr>
            <a:lvl4pPr>
              <a:defRPr sz="4000">
                <a:solidFill>
                  <a:schemeClr val="accent1"/>
                </a:solidFill>
                <a:latin typeface="+mj-lt"/>
              </a:defRPr>
            </a:lvl4pPr>
            <a:lvl5pPr>
              <a:defRPr sz="4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61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DEB84AB-3E80-4999-8364-D47C69B98A4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56232"/>
            <a:ext cx="10515602" cy="4142232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86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11297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2A54-511D-4B47-A8C1-E73BC66A81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6" cy="1600200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51022-59EB-4069-B08D-98C22102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A305B-2464-42AA-BB2A-4AF702287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FC86AA-20C0-4B07-9897-057ED775F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7984911-9300-4852-A0CB-CB3247D6B5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350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624-2FD8-4379-9172-06D593D6E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6" cy="1600200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0D115-B69A-42D4-A9C3-F3D989363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  <a:effectLst>
            <a:softEdge rad="63500"/>
          </a:effectLst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5C395-1E09-4915-AE2A-CD60CFE23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C105634-19EE-4A5E-94E5-65EFA74F22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057AB1-3009-45DF-B96E-F14D57733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855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096A-8A98-452D-9CE5-E9DDF01BB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313F0-59E0-446C-8D87-4C46E086A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2B5EF5-0D25-4A20-981B-36CA8BD5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9BC4317-89C4-44E7-827D-A3E29B289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31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F1228-0816-46E0-9E58-C0387CF785FD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CD2C2-37C2-4E32-9938-4D35DC16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EE289-626E-45FD-AF65-9E4A3575D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27474A-38C9-4DD0-9A7A-36CFBB6946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86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8B79-CA3E-4F3F-A5B2-FE7A09200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363E7-E607-45DD-AE33-C7E73E80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7328B-CAB5-4A92-89E7-EBA8C794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877" y="6197543"/>
            <a:ext cx="2743200" cy="365125"/>
          </a:xfrm>
          <a:prstGeom prst="rect">
            <a:avLst/>
          </a:prstGeom>
        </p:spPr>
        <p:txBody>
          <a:bodyPr/>
          <a:lstStyle/>
          <a:p>
            <a:fld id="{1C97C5FE-EAAB-4B0D-9845-9B0C19A6F8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B132AD-A6F8-4660-87E1-C8F491715C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8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ty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A5C5-8FDF-4D5C-A928-4922BE63B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FDC964-152D-4CFF-B12F-C7753D272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92E2E86-84C9-4267-84BD-4CC0329019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94495F-31EC-4113-BF41-CEDCAB6912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2" y="1857375"/>
            <a:ext cx="10515600" cy="4109792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/>
            </a:lvl1pPr>
            <a:lvl2pPr marL="342900" indent="-342900">
              <a:buFont typeface="Arial" panose="020B0604020202020204" pitchFamily="34" charset="0"/>
              <a:buChar char="•"/>
              <a:defRPr sz="2800"/>
            </a:lvl2pPr>
            <a:lvl3pPr marL="685800" indent="-342900">
              <a:buFont typeface="Wingdings" panose="05000000000000000000" pitchFamily="2" charset="2"/>
              <a:buChar char="§"/>
              <a:defRPr sz="2400"/>
            </a:lvl3pPr>
            <a:lvl4pPr marL="1028700" indent="-342900">
              <a:buFont typeface="Arial" panose="020B0604020202020204" pitchFamily="34" charset="0"/>
              <a:buChar char="•"/>
              <a:defRPr sz="2400"/>
            </a:lvl4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51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 Content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D6F-EC54-41D4-BC4A-780C3AD4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spcAft>
                <a:spcPts val="600"/>
              </a:spcAft>
              <a:buNone/>
              <a:defRPr/>
            </a:lvl1pPr>
            <a:lvl2pPr>
              <a:defRPr/>
            </a:lvl2pPr>
            <a:lvl3pPr marL="1143014" indent="-228603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</a:lstStyle>
          <a:p>
            <a:pPr lv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70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6F1D1AC-8D33-47A4-A3EA-FF1F5C2710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5589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9D1DCB4C-C2E0-4956-8D74-6C794C6959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75589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D29091F-5D3A-4094-9F91-122FDF80A5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2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3B0F4950-46D0-44AB-88B4-1935F91F2F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202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3C590C0C-67F6-4B0E-AB8B-E7BA03B0FB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56895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BD4B32A8-4AFA-4DBB-9397-B8489318FE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56895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295334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Graphic 13" descr="Badge 6 with solid fill">
            <a:extLst>
              <a:ext uri="{FF2B5EF4-FFF2-40B4-BE49-F238E27FC236}">
                <a16:creationId xmlns:a16="http://schemas.microsoft.com/office/drawing/2014/main" id="{470F2841-B0CC-41DA-8FAB-267381961B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6645" y="3909967"/>
            <a:ext cx="423819" cy="423819"/>
          </a:xfrm>
          <a:prstGeom prst="rect">
            <a:avLst/>
          </a:prstGeom>
        </p:spPr>
      </p:pic>
      <p:pic>
        <p:nvPicPr>
          <p:cNvPr id="15" name="Graphic 14" descr="Badge 1 with solid fill">
            <a:extLst>
              <a:ext uri="{FF2B5EF4-FFF2-40B4-BE49-F238E27FC236}">
                <a16:creationId xmlns:a16="http://schemas.microsoft.com/office/drawing/2014/main" id="{172863AC-07AE-4D8A-A3B1-CD134449B3E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618" y="1800282"/>
            <a:ext cx="423819" cy="423819"/>
          </a:xfrm>
          <a:prstGeom prst="rect">
            <a:avLst/>
          </a:prstGeom>
        </p:spPr>
      </p:pic>
      <p:pic>
        <p:nvPicPr>
          <p:cNvPr id="16" name="Graphic 15" descr="Badge with solid fill">
            <a:extLst>
              <a:ext uri="{FF2B5EF4-FFF2-40B4-BE49-F238E27FC236}">
                <a16:creationId xmlns:a16="http://schemas.microsoft.com/office/drawing/2014/main" id="{02D116A2-3EE9-4ABD-BAB5-67D0B17798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7141" y="1800282"/>
            <a:ext cx="423819" cy="423819"/>
          </a:xfrm>
          <a:prstGeom prst="rect">
            <a:avLst/>
          </a:prstGeom>
        </p:spPr>
      </p:pic>
      <p:pic>
        <p:nvPicPr>
          <p:cNvPr id="17" name="Graphic 16" descr="Badge 3 with solid fill">
            <a:extLst>
              <a:ext uri="{FF2B5EF4-FFF2-40B4-BE49-F238E27FC236}">
                <a16:creationId xmlns:a16="http://schemas.microsoft.com/office/drawing/2014/main" id="{F09FF110-59DA-4D50-B3F8-B01CCE209C3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6645" y="1800282"/>
            <a:ext cx="423819" cy="423819"/>
          </a:xfrm>
          <a:prstGeom prst="rect">
            <a:avLst/>
          </a:prstGeom>
        </p:spPr>
      </p:pic>
      <p:pic>
        <p:nvPicPr>
          <p:cNvPr id="18" name="Graphic 17" descr="Badge 5 with solid fill">
            <a:extLst>
              <a:ext uri="{FF2B5EF4-FFF2-40B4-BE49-F238E27FC236}">
                <a16:creationId xmlns:a16="http://schemas.microsoft.com/office/drawing/2014/main" id="{A4F3583E-82D5-4230-8F59-37C1BE0D194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47141" y="3909967"/>
            <a:ext cx="423819" cy="423819"/>
          </a:xfrm>
          <a:prstGeom prst="rect">
            <a:avLst/>
          </a:prstGeom>
        </p:spPr>
      </p:pic>
      <p:pic>
        <p:nvPicPr>
          <p:cNvPr id="19" name="Graphic 18" descr="Badge 4 with solid fill">
            <a:extLst>
              <a:ext uri="{FF2B5EF4-FFF2-40B4-BE49-F238E27FC236}">
                <a16:creationId xmlns:a16="http://schemas.microsoft.com/office/drawing/2014/main" id="{5BD67A39-C562-4210-989C-99484F84DED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7618" y="3909967"/>
            <a:ext cx="423819" cy="423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035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8A2D-A77E-49F9-A310-36092B575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73CD-7B97-4C23-93B4-9393F7EDA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D6E24-414B-4666-9330-435A6AD6F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3B3B77-8B0B-4E15-95BE-CEF167116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9FE6C45-7C95-4F76-A12E-7CCBEBF520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8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5FAE22-0F09-4124-AA37-973A311F4769}"/>
              </a:ext>
            </a:extLst>
          </p:cNvPr>
          <p:cNvSpPr/>
          <p:nvPr userDrawn="1"/>
        </p:nvSpPr>
        <p:spPr>
          <a:xfrm>
            <a:off x="7494307" y="1825625"/>
            <a:ext cx="3859492" cy="415097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D6E24-414B-4666-9330-435A6AD6F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274" y="2073898"/>
            <a:ext cx="3403076" cy="367645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88A2D-A77E-49F9-A310-36092B575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73CD-7B97-4C23-93B4-9393F7EDA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6524133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3B3B77-8B0B-4E15-95BE-CEF167116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9FE6C45-7C95-4F76-A12E-7CCBEBF520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08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59B6-4BB9-443E-8435-5FF2514A2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42B21-410E-4ED7-A95D-28664E36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1" y="2501170"/>
            <a:ext cx="5157787" cy="368458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6693E-FB89-4E23-875F-A6807899E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F89DAD1-FBEF-4427-8A13-607A13DE5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6844FE-57F2-436B-8575-50A0530212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5F80CAB-75A1-4094-B904-98EBEC514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1701801"/>
            <a:ext cx="5157787" cy="782637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ECB045D-FF31-473E-8D55-CD9220846A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1" y="1701801"/>
            <a:ext cx="5183189" cy="782637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50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59B6-4BB9-443E-8435-5FF2514A2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42B21-410E-4ED7-A95D-28664E36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032976"/>
            <a:ext cx="5157787" cy="316456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6693E-FB89-4E23-875F-A6807899E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3032976"/>
            <a:ext cx="5183188" cy="316456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44F47F-B911-4BAA-88A8-D2DF884349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2" y="1693983"/>
            <a:ext cx="10518777" cy="1325563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6" indent="0">
              <a:buNone/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9CAE6F6-5470-4594-988C-6EB0124E84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12EBE07-C462-4B9A-9728-C2FBB1BBB5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13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0A29-DA17-41F6-9A0D-B4C11EEE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0BAE3-D4D2-4A90-8303-9A2DBA59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2953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0028D1E9-E7DF-4F9F-AE31-E939DF166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877" y="61975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111953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0" r:id="rId4"/>
    <p:sldLayoutId id="2147483677" r:id="rId5"/>
    <p:sldLayoutId id="2147483652" r:id="rId6"/>
    <p:sldLayoutId id="2147483678" r:id="rId7"/>
    <p:sldLayoutId id="2147483653" r:id="rId8"/>
    <p:sldLayoutId id="2147483660" r:id="rId9"/>
    <p:sldLayoutId id="214748366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11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429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685800" indent="-342900" algn="l" defTabSz="914411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287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716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Relationship Id="rId5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740A-D2F5-45EF-8E4B-57EDFD6F1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161163F-A49B-49D8-8598-2853F3B06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FOURTH EDITION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509A4-CAF2-4B1A-A105-1B8CCA91BC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769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 anchor="ctr"/>
          <a:lstStyle/>
          <a:p>
            <a:r>
              <a:rPr lang="en-US" dirty="0"/>
              <a:t>MAINTAINING STUBREE SIZES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6410301-49D8-42D1-94B5-344A289BC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22" y="1620897"/>
            <a:ext cx="2038365" cy="1023945"/>
          </a:xfrm>
          <a:prstGeom prst="rect">
            <a:avLst/>
          </a:prstGeom>
        </p:spPr>
      </p:pic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DEB210CF-90DE-48C5-9A88-45E783228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22" y="2952809"/>
            <a:ext cx="2309829" cy="4905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456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METHODOLOGY FOR AUGMENTING A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157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Choose an underlying data 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additional information to maintain.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that you can maintain additional information for existing data structure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new operations.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0D2AAB-A4AD-4F6A-B0B5-F37742255FA7}"/>
              </a:ext>
            </a:extLst>
          </p:cNvPr>
          <p:cNvSpPr txBox="1">
            <a:spLocks/>
          </p:cNvSpPr>
          <p:nvPr/>
        </p:nvSpPr>
        <p:spPr>
          <a:xfrm>
            <a:off x="838200" y="4582329"/>
            <a:ext cx="10515600" cy="2119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11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9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14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287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32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58416F-DA0F-4699-89F4-053F35ECC81A}"/>
              </a:ext>
            </a:extLst>
          </p:cNvPr>
          <p:cNvSpPr txBox="1">
            <a:spLocks/>
          </p:cNvSpPr>
          <p:nvPr/>
        </p:nvSpPr>
        <p:spPr>
          <a:xfrm>
            <a:off x="838200" y="4961923"/>
            <a:ext cx="10515600" cy="1235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11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9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14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287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32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Don’t need to do these steps in strict order! </a:t>
            </a:r>
          </a:p>
          <a:p>
            <a:r>
              <a:rPr lang="en-US" dirty="0"/>
              <a:t>Usually do a little of each, in parallel.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00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METHODOLOGY FOR AUGMENTING A DATA STRUCTURE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0D2AAB-A4AD-4F6A-B0B5-F37742255FA7}"/>
              </a:ext>
            </a:extLst>
          </p:cNvPr>
          <p:cNvSpPr txBox="1">
            <a:spLocks/>
          </p:cNvSpPr>
          <p:nvPr/>
        </p:nvSpPr>
        <p:spPr>
          <a:xfrm>
            <a:off x="838200" y="4582329"/>
            <a:ext cx="10515600" cy="2119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11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9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14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287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32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9005D02-5064-4EA9-8AC8-25B20B5DF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32" y="1687610"/>
            <a:ext cx="7343829" cy="2914671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56449564-CFD7-4DFF-8AFF-18E03A81B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32" y="4744340"/>
            <a:ext cx="10101336" cy="19574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95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METHODOLOGY FOR AUGMENTING A DATA STRUCTURE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0D2AAB-A4AD-4F6A-B0B5-F37742255FA7}"/>
              </a:ext>
            </a:extLst>
          </p:cNvPr>
          <p:cNvSpPr txBox="1">
            <a:spLocks/>
          </p:cNvSpPr>
          <p:nvPr/>
        </p:nvSpPr>
        <p:spPr>
          <a:xfrm>
            <a:off x="838200" y="4582329"/>
            <a:ext cx="10515600" cy="2119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11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9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14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287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32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56449564-CFD7-4DFF-8AFF-18E03A81B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75" y="1723347"/>
            <a:ext cx="10101336" cy="1957402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4A4646F-2CB5-4CA6-8B9D-CCB435CC6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75" y="3553625"/>
            <a:ext cx="10177537" cy="2043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DC8400-345B-48EB-8FBA-E27CA7A62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06" y="5609369"/>
            <a:ext cx="10134674" cy="1176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220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 anchor="t"/>
          <a:lstStyle/>
          <a:p>
            <a:r>
              <a:rPr lang="en-US" dirty="0"/>
              <a:t>INTERVAL TREES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93DB1A30-0455-4580-9EB4-02EF679FF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81" y="1108134"/>
            <a:ext cx="8439212" cy="2871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A8B5DB-35F3-4B3D-9E08-9F2F73C3C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81" y="4469533"/>
            <a:ext cx="10215637" cy="804868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F45BA6E4-6F49-49A3-AC71-F372A30C6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81" y="3963848"/>
            <a:ext cx="8739522" cy="28941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100075-D997-43A2-B3AB-B56F077C42E8}"/>
              </a:ext>
            </a:extLst>
          </p:cNvPr>
          <p:cNvSpPr/>
          <p:nvPr/>
        </p:nvSpPr>
        <p:spPr>
          <a:xfrm>
            <a:off x="9588500" y="4165600"/>
            <a:ext cx="1765300" cy="1108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28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FOR INTERVAL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Recall the 4-part methodology.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02D73A5-3793-48AC-81E2-6F5D30A11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41" y="2619349"/>
            <a:ext cx="7500992" cy="1919302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ACF8D4F-CED7-4096-900F-F277841E0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41" y="4946335"/>
            <a:ext cx="6777087" cy="10191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45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41C619E-6857-40BB-9343-0EBEAA5C7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37" y="126462"/>
            <a:ext cx="5086057" cy="37236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FOR INTERVAL TREES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9E1A163B-7118-4008-AF24-911CEB84C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0" y="1473605"/>
            <a:ext cx="3852891" cy="1447811"/>
          </a:xfrm>
          <a:prstGeom prst="rect">
            <a:avLst/>
          </a:prstGeom>
        </p:spPr>
      </p:pic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9DA17B61-E4BC-4288-805D-A81C34288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7" y="3128636"/>
            <a:ext cx="5338802" cy="2376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F80B9E-2CC0-41AD-8045-63A963AF6C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92" y="5706784"/>
            <a:ext cx="10148962" cy="7334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452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D1CA5561-4271-41DF-99AA-0CDC1FEADE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0" y="2418744"/>
            <a:ext cx="9723364" cy="251575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41C619E-6857-40BB-9343-0EBEAA5C7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37" y="126462"/>
            <a:ext cx="5086057" cy="37236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FOR INTERVAL TREES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4A03CA-6D41-4F9F-850E-1D4A4D3CF90E}"/>
              </a:ext>
            </a:extLst>
          </p:cNvPr>
          <p:cNvGrpSpPr/>
          <p:nvPr/>
        </p:nvGrpSpPr>
        <p:grpSpPr>
          <a:xfrm>
            <a:off x="3791391" y="5480063"/>
            <a:ext cx="4933482" cy="900041"/>
            <a:chOff x="1084103" y="2054629"/>
            <a:chExt cx="4933482" cy="900041"/>
          </a:xfrm>
        </p:grpSpPr>
        <p:pic>
          <p:nvPicPr>
            <p:cNvPr id="4" name="Picture 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F9E574F-C5A9-4B13-9D85-51989565F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239"/>
            <a:stretch/>
          </p:blipFill>
          <p:spPr>
            <a:xfrm>
              <a:off x="1084103" y="2054629"/>
              <a:ext cx="4038630" cy="534358"/>
            </a:xfrm>
            <a:prstGeom prst="rect">
              <a:avLst/>
            </a:prstGeom>
          </p:spPr>
        </p:pic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66DB1E6E-6637-4F29-8C3C-F891038F87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6" b="22659"/>
            <a:stretch/>
          </p:blipFill>
          <p:spPr>
            <a:xfrm>
              <a:off x="1084103" y="2475179"/>
              <a:ext cx="4038630" cy="479491"/>
            </a:xfrm>
            <a:prstGeom prst="rect">
              <a:avLst/>
            </a:prstGeom>
          </p:spPr>
        </p:pic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633ECB6-1C2F-498D-A310-A82AB87BF9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294"/>
            <a:stretch/>
          </p:blipFill>
          <p:spPr>
            <a:xfrm>
              <a:off x="1978955" y="2402466"/>
              <a:ext cx="4038630" cy="479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906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E804A085-F491-4262-9EE3-A72553CBA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786" y="1277124"/>
            <a:ext cx="7015214" cy="5448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FOR INTERVAL TREES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2AE18822-C43C-49FF-9BB5-3373164D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70" y="1362487"/>
            <a:ext cx="4398816" cy="4351338"/>
          </a:xfrm>
        </p:spPr>
        <p:txBody>
          <a:bodyPr/>
          <a:lstStyle/>
          <a:p>
            <a:r>
              <a:rPr lang="en-US" sz="2400" dirty="0"/>
              <a:t>If search goes left, then either:</a:t>
            </a:r>
          </a:p>
          <a:p>
            <a:pPr marL="344488" lvl="1" indent="-344488"/>
            <a:r>
              <a:rPr lang="en-US" sz="2400" dirty="0"/>
              <a:t>There is an overlap in left subtree, or</a:t>
            </a:r>
          </a:p>
          <a:p>
            <a:pPr marL="344488" lvl="1" indent="-344488"/>
            <a:r>
              <a:rPr lang="en-US" sz="2400" dirty="0"/>
              <a:t>There is no overlap in either subtree.</a:t>
            </a:r>
          </a:p>
          <a:p>
            <a:r>
              <a:rPr lang="en-US" sz="2400" dirty="0"/>
              <a:t>If search goes left: </a:t>
            </a:r>
          </a:p>
          <a:p>
            <a:pPr marL="344488" lvl="1" indent="-344488"/>
            <a:r>
              <a:rPr lang="en-US" sz="2400" dirty="0"/>
              <a:t>If there is an overlap in left subtree, done.</a:t>
            </a:r>
          </a:p>
          <a:p>
            <a:pPr marL="344488" lvl="1" indent="-344488"/>
            <a:r>
              <a:rPr lang="en-US" sz="2400" dirty="0"/>
              <a:t>If there is no overlap in left, show that there is no overlap in right.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696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609A-69DD-42DA-9B46-0D9F76A7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LECTURE NOTES FOR CHAPTER 17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0BEC0-D53C-44CA-8A5A-7F981464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sz="4000" dirty="0"/>
              <a:t>Augmenting Data Structures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00C7-E96F-466C-B304-FC207CDF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252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CHAPTER 17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5BDF-A131-494C-A0DD-9C27AD9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It’s unusual to have to design an all-new data structure from scratch.</a:t>
            </a:r>
          </a:p>
          <a:p>
            <a:pPr lvl="1"/>
            <a:r>
              <a:rPr lang="en-US" dirty="0"/>
              <a:t>It’s more common to take a data structure that you know and store additional information in it.</a:t>
            </a:r>
          </a:p>
          <a:p>
            <a:pPr lvl="1"/>
            <a:r>
              <a:rPr lang="en-US" dirty="0"/>
              <a:t>With the new information, the data structure can support new operations.</a:t>
            </a:r>
          </a:p>
          <a:p>
            <a:pPr lvl="1"/>
            <a:r>
              <a:rPr lang="en-US" dirty="0"/>
              <a:t>But you have to figure out how to </a:t>
            </a:r>
            <a:r>
              <a:rPr lang="en-US" i="1" dirty="0"/>
              <a:t>correctly maintain </a:t>
            </a:r>
            <a:r>
              <a:rPr lang="en-US" dirty="0"/>
              <a:t>the new information </a:t>
            </a:r>
            <a:r>
              <a:rPr lang="en-US" i="1" dirty="0"/>
              <a:t>without loss of efficiency</a:t>
            </a:r>
            <a:r>
              <a:rPr lang="en-US" dirty="0"/>
              <a:t>.</a:t>
            </a:r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dirty="0"/>
              <a:t>We’ll look at a couple of situations in which we augment red-black trees.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70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DYNAMIC ORDER STATISTICS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80EF08B-DE30-4F2E-942C-68CDFAB09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2761"/>
            <a:ext cx="10158487" cy="215742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396BA5B-AA89-4B72-9F83-8994C4A5FF0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50" y="3632089"/>
            <a:ext cx="6272258" cy="32242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583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DYNAMIC ORDER STATISTICS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4937DF1-12D5-4D38-9115-1CE891D7C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27" y="1620897"/>
            <a:ext cx="9648896" cy="42338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406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946878" cy="1325563"/>
          </a:xfrm>
        </p:spPr>
        <p:txBody>
          <a:bodyPr>
            <a:normAutofit/>
          </a:bodyPr>
          <a:lstStyle/>
          <a:p>
            <a:r>
              <a:rPr lang="en-US" sz="4300" dirty="0"/>
              <a:t>FIND THE ELEMENT </a:t>
            </a:r>
            <a:br>
              <a:rPr lang="en-US" sz="4300" dirty="0"/>
            </a:br>
            <a:r>
              <a:rPr lang="en-US" sz="4300" dirty="0"/>
              <a:t>WITH A GIVEN RANK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D58B194-1F59-445C-9D0E-308523888C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00" y="4217922"/>
            <a:ext cx="4743485" cy="928694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F6A228C-CB1A-4392-8CCF-E2F6BA432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00" y="5146616"/>
            <a:ext cx="10191825" cy="1290647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CED898AD-08A5-43BA-BDF1-6DA38AF963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673" y="37826"/>
            <a:ext cx="4696327" cy="2060728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98D6FDC-198D-4EFE-BAD3-F3B0AE482AE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47" y="1756764"/>
            <a:ext cx="7672879" cy="23544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391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946878" cy="1325563"/>
          </a:xfrm>
        </p:spPr>
        <p:txBody>
          <a:bodyPr>
            <a:normAutofit/>
          </a:bodyPr>
          <a:lstStyle/>
          <a:p>
            <a:r>
              <a:rPr lang="en-US" sz="4300" dirty="0"/>
              <a:t>FIND THE RANK </a:t>
            </a:r>
            <a:br>
              <a:rPr lang="en-US" sz="4300" dirty="0"/>
            </a:br>
            <a:r>
              <a:rPr lang="en-US" sz="4300" dirty="0"/>
              <a:t>OF AN ELEMENT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CED898AD-08A5-43BA-BDF1-6DA38AF96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673" y="37826"/>
            <a:ext cx="4696327" cy="2060728"/>
          </a:xfrm>
          <a:prstGeom prst="rect">
            <a:avLst/>
          </a:prstGeom>
        </p:spPr>
      </p:pic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C9BF748-4985-4E40-B8D1-D8DAE069219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70" y="2074010"/>
            <a:ext cx="8490995" cy="2478215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A82E142-FF3D-4FF5-9E2D-78341CA11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70" y="4857128"/>
            <a:ext cx="2371742" cy="4524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905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 anchor="t"/>
          <a:lstStyle/>
          <a:p>
            <a:r>
              <a:rPr lang="en-US" dirty="0"/>
              <a:t>MAINTAINING STUBREE SIZES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D5E3497-24B7-4C71-B0F5-82B50AD0D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31" y="1117355"/>
            <a:ext cx="9550932" cy="1765869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E0844D5A-05E4-4962-AA7E-37001EB01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57" y="2954012"/>
            <a:ext cx="9546450" cy="37289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533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 anchor="t"/>
          <a:lstStyle/>
          <a:p>
            <a:r>
              <a:rPr lang="en-US" dirty="0"/>
              <a:t>MAINTAINING STUBREE SIZES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9D078E17-FEBD-42FF-B231-11E4DC4324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73"/>
          <a:stretch/>
        </p:blipFill>
        <p:spPr>
          <a:xfrm>
            <a:off x="938748" y="1081091"/>
            <a:ext cx="8286276" cy="3474666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2F0DE3C-99FD-45CE-BB6F-A02A15D78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82" y="5216128"/>
            <a:ext cx="8836748" cy="1472097"/>
          </a:xfrm>
          <a:prstGeom prst="rect">
            <a:avLst/>
          </a:prstGeom>
        </p:spPr>
      </p:pic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1F95886B-DAC5-4A64-BF90-B483249DD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94" r="38536"/>
          <a:stretch/>
        </p:blipFill>
        <p:spPr>
          <a:xfrm>
            <a:off x="3415241" y="4336993"/>
            <a:ext cx="5093084" cy="8791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925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ITLE_W_TEXT" val="FUQ6MiPQ"/>
  <p:tag name="ARTICULATE_SLIDE_THUMBNAIL_REFRESH" val="1"/>
  <p:tag name="ARTICULATE_PROJECT_OPEN" val="0"/>
  <p:tag name="ARTICULATE_SLIDE_COUNT" val="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itle_w_Text">
  <a:themeElements>
    <a:clrScheme name="MITP">
      <a:dk1>
        <a:srgbClr val="434343"/>
      </a:dk1>
      <a:lt1>
        <a:sysClr val="window" lastClr="FFFFFF"/>
      </a:lt1>
      <a:dk2>
        <a:srgbClr val="A78966"/>
      </a:dk2>
      <a:lt2>
        <a:srgbClr val="EAE4DA"/>
      </a:lt2>
      <a:accent1>
        <a:srgbClr val="035B92"/>
      </a:accent1>
      <a:accent2>
        <a:srgbClr val="BE3048"/>
      </a:accent2>
      <a:accent3>
        <a:srgbClr val="C2E7FE"/>
      </a:accent3>
      <a:accent4>
        <a:srgbClr val="ECB6BF"/>
      </a:accent4>
      <a:accent5>
        <a:srgbClr val="035B92"/>
      </a:accent5>
      <a:accent6>
        <a:srgbClr val="BE3048"/>
      </a:accent6>
      <a:hlink>
        <a:srgbClr val="035B92"/>
      </a:hlink>
      <a:folHlink>
        <a:srgbClr val="BE3048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4801</TotalTime>
  <Words>304</Words>
  <Application>Microsoft Macintosh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Palatino Linotype</vt:lpstr>
      <vt:lpstr>Times New Roman</vt:lpstr>
      <vt:lpstr>Wingdings</vt:lpstr>
      <vt:lpstr>Title_w_Text</vt:lpstr>
      <vt:lpstr>INTRODUCTION TO</vt:lpstr>
      <vt:lpstr>LECTURE NOTES FOR CHAPTER 17</vt:lpstr>
      <vt:lpstr>CHAPTER 17 OVERVIEW</vt:lpstr>
      <vt:lpstr>DYNAMIC ORDER STATISTICS</vt:lpstr>
      <vt:lpstr>DYNAMIC ORDER STATISTICS</vt:lpstr>
      <vt:lpstr>FIND THE ELEMENT  WITH A GIVEN RANK</vt:lpstr>
      <vt:lpstr>FIND THE RANK  OF AN ELEMENT</vt:lpstr>
      <vt:lpstr>MAINTAINING STUBREE SIZES</vt:lpstr>
      <vt:lpstr>MAINTAINING STUBREE SIZES (continued)</vt:lpstr>
      <vt:lpstr>MAINTAINING STUBREE SIZES (continued)</vt:lpstr>
      <vt:lpstr>METHODOLOGY FOR AUGMENTING A DATA STRUCTURE</vt:lpstr>
      <vt:lpstr>METHODOLOGY FOR AUGMENTING A DATA STRUCTURE (continued)</vt:lpstr>
      <vt:lpstr>METHODOLOGY FOR AUGMENTING A DATA STRUCTURE (continued)</vt:lpstr>
      <vt:lpstr>INTERVAL TREES</vt:lpstr>
      <vt:lpstr>FOR INTERVAL TREES</vt:lpstr>
      <vt:lpstr>FOR INTERVAL TREES (continued)</vt:lpstr>
      <vt:lpstr>FOR INTERVAL TREES (continued)</vt:lpstr>
      <vt:lpstr>FOR INTERVAL TREES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Agate</dc:creator>
  <cp:lastModifiedBy>Agate Development MI</cp:lastModifiedBy>
  <cp:revision>133</cp:revision>
  <dcterms:created xsi:type="dcterms:W3CDTF">2022-01-04T15:58:33Z</dcterms:created>
  <dcterms:modified xsi:type="dcterms:W3CDTF">2022-05-19T16:26:06Z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25741EB2-0642-4A76-8AEA-E5FD2C2CF090</vt:lpwstr>
  </property>
  <property fmtid="{D5CDD505-2E9C-101B-9397-08002B2CF9AE}" pid="3" name="ArticulatePath">
    <vt:lpwstr>MITP Template</vt:lpwstr>
  </property>
</Properties>
</file>