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5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9" r:id="rId2"/>
    <p:sldId id="257" r:id="rId3"/>
    <p:sldId id="262" r:id="rId4"/>
    <p:sldId id="336" r:id="rId5"/>
    <p:sldId id="265" r:id="rId6"/>
    <p:sldId id="338" r:id="rId7"/>
    <p:sldId id="337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272" r:id="rId19"/>
    <p:sldId id="349" r:id="rId20"/>
    <p:sldId id="350" r:id="rId21"/>
    <p:sldId id="352" r:id="rId22"/>
    <p:sldId id="353" r:id="rId23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5125A1D-D59B-FC28-20D8-1390F04D2AA5}" name="Agate Development" initials="AD" userId="Agate Development" providerId="None"/>
  <p188:author id="{2A95A230-7EA7-8227-3E2B-08EC68339622}" name="Marilyn Isaacks" initials="MI" userId="S::isaacks@agatepub.onmicrosoft.com::0364ad1e-3287-43f4-bbe5-39165916fc92" providerId="AD"/>
  <p188:author id="{00DB3184-8DB4-C7A8-6E01-E98291DFE131}" name="Thomas H. Cormen" initials="THC" userId="S::d32210h@dartmouth.edu::9d023bd1-fe87-435b-8ffc-424b678b2c3a" providerId="AD"/>
  <p188:author id="{D0571EF0-6B3A-9ED5-88C6-34874A2A4F47}" name="Agate" initials="A" userId="Agat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C12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2" autoAdjust="0"/>
    <p:restoredTop sz="87075"/>
  </p:normalViewPr>
  <p:slideViewPr>
    <p:cSldViewPr snapToGrid="0">
      <p:cViewPr varScale="1">
        <p:scale>
          <a:sx n="106" d="100"/>
          <a:sy n="106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13521-282F-442E-B43D-ADCE94B9474A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55B2B-5621-4549-B656-A9B498A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9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5B2B-5621-4549-B656-A9B498AC22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06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5B2B-5621-4549-B656-A9B498AC22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83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5B2B-5621-4549-B656-A9B498AC22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9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5B2B-5621-4549-B656-A9B498AC22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52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5B2B-5621-4549-B656-A9B498AC22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0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D005-645B-4665-ADC2-31DA47FB08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2442" y="1122364"/>
            <a:ext cx="6925559" cy="529213"/>
          </a:xfrm>
        </p:spPr>
        <p:txBody>
          <a:bodyPr anchor="ctr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7C1C612A-DB61-4EB7-ABA7-7493762B66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3" t="2838" r="4670" b="2713"/>
          <a:stretch/>
        </p:blipFill>
        <p:spPr>
          <a:xfrm>
            <a:off x="1524000" y="1119002"/>
            <a:ext cx="2058187" cy="23842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2DAF0E-7F97-47E4-919E-4CF4629FD5A0}"/>
              </a:ext>
            </a:extLst>
          </p:cNvPr>
          <p:cNvSpPr/>
          <p:nvPr userDrawn="1"/>
        </p:nvSpPr>
        <p:spPr>
          <a:xfrm>
            <a:off x="1523998" y="3608761"/>
            <a:ext cx="9144000" cy="6315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CC4A1-10DC-424A-92E6-D29D8958ADD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631596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8FE3554-0961-4EC3-8E67-0ADD6F729B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43864" y="1803401"/>
            <a:ext cx="6924137" cy="1700213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4000">
                <a:solidFill>
                  <a:schemeClr val="accent1"/>
                </a:solidFill>
                <a:latin typeface="+mj-lt"/>
              </a:defRPr>
            </a:lvl2pPr>
            <a:lvl3pPr>
              <a:defRPr sz="4000">
                <a:solidFill>
                  <a:schemeClr val="accent1"/>
                </a:solidFill>
                <a:latin typeface="+mj-lt"/>
              </a:defRPr>
            </a:lvl3pPr>
            <a:lvl4pPr>
              <a:defRPr sz="4000">
                <a:solidFill>
                  <a:schemeClr val="accent1"/>
                </a:solidFill>
                <a:latin typeface="+mj-lt"/>
              </a:defRPr>
            </a:lvl4pPr>
            <a:lvl5pPr>
              <a:defRPr sz="4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661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5F88-9F87-461E-9D16-59CD3962A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EB890B-0B7A-420A-812B-1CAF39C26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2E9C9A-3610-4232-8D48-A2FE485432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DDEB84AB-3E80-4999-8364-D47C69B98A4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56232"/>
            <a:ext cx="10515602" cy="4142232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886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11297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2A54-511D-4B47-A8C1-E73BC66A81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90" y="457200"/>
            <a:ext cx="3932236" cy="1600200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51022-59EB-4069-B08D-98C221023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A305B-2464-42AA-BB2A-4AF702287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9FC86AA-20C0-4B07-9897-057ED775F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7984911-9300-4852-A0CB-CB3247D6B5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0350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624-2FD8-4379-9172-06D593D6E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90" y="457200"/>
            <a:ext cx="3932236" cy="1600200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0D115-B69A-42D4-A9C3-F3D989363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  <a:effectLst>
            <a:softEdge rad="63500"/>
          </a:effectLst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5C395-1E09-4915-AE2A-CD60CFE23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C105634-19EE-4A5E-94E5-65EFA74F22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5057AB1-3009-45DF-B96E-F14D57733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0855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096A-8A98-452D-9CE5-E9DDF01BB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313F0-59E0-446C-8D87-4C46E086A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2B5EF5-0D25-4A20-981B-36CA8BD5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9BC4317-89C4-44E7-827D-A3E29B289A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31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F1228-0816-46E0-9E58-C0387CF785FD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CD2C2-37C2-4E32-9938-4D35DC160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4EE289-626E-45FD-AF65-9E4A3575D4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27474A-38C9-4DD0-9A7A-36CFBB6946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186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8B79-CA3E-4F3F-A5B2-FE7A09200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363E7-E607-45DD-AE33-C7E73E80A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>
            <a:no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7328B-CAB5-4A92-89E7-EBA8C794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877" y="6197543"/>
            <a:ext cx="2743200" cy="365125"/>
          </a:xfrm>
          <a:prstGeom prst="rect">
            <a:avLst/>
          </a:prstGeom>
        </p:spPr>
        <p:txBody>
          <a:bodyPr/>
          <a:lstStyle/>
          <a:p>
            <a:fld id="{1C97C5FE-EAAB-4B0D-9845-9B0C19A6F8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B132AD-A6F8-4660-87E1-C8F491715C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98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ty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A5C5-8FDF-4D5C-A928-4922BE63B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AFDC964-152D-4CFF-B12F-C7753D272D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E92E2E86-84C9-4267-84BD-4CC0329019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B94495F-31EC-4113-BF41-CEDCAB6912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2" y="1857375"/>
            <a:ext cx="10515600" cy="4109792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/>
            </a:lvl1pPr>
            <a:lvl2pPr marL="342900" indent="-342900">
              <a:buFont typeface="Arial" panose="020B0604020202020204" pitchFamily="34" charset="0"/>
              <a:buChar char="•"/>
              <a:defRPr sz="2800"/>
            </a:lvl2pPr>
            <a:lvl3pPr marL="685800" indent="-342900">
              <a:buFont typeface="Wingdings" panose="05000000000000000000" pitchFamily="2" charset="2"/>
              <a:buChar char="§"/>
              <a:defRPr sz="2400"/>
            </a:lvl3pPr>
            <a:lvl4pPr marL="1028700" indent="-342900">
              <a:buFont typeface="Arial" panose="020B0604020202020204" pitchFamily="34" charset="0"/>
              <a:buChar char="•"/>
              <a:defRPr sz="2400"/>
            </a:lvl4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951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 Content 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5F88-9F87-461E-9D16-59CD3962A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12D6F-EC54-41D4-BC4A-780C3AD48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0" indent="0">
              <a:spcAft>
                <a:spcPts val="600"/>
              </a:spcAft>
              <a:buNone/>
              <a:defRPr/>
            </a:lvl1pPr>
            <a:lvl2pPr>
              <a:defRPr/>
            </a:lvl2pPr>
            <a:lvl3pPr marL="1143014" indent="-228603">
              <a:buFont typeface="Wingdings" panose="05000000000000000000" pitchFamily="2" charset="2"/>
              <a:buChar char="§"/>
              <a:defRPr/>
            </a:lvl3pPr>
            <a:lvl4pPr>
              <a:defRPr/>
            </a:lvl4pPr>
          </a:lstStyle>
          <a:p>
            <a:pPr lvl="0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EB890B-0B7A-420A-812B-1CAF39C26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2E9C9A-3610-4232-8D48-A2FE485432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870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26F1D1AC-8D33-47A4-A3EA-FF1F5C2710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5589" y="3962618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9D1DCB4C-C2E0-4956-8D74-6C794C6959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75589" y="1844143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D29091F-5D3A-4094-9F91-122FDF80A5C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8202" y="1844143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3B0F4950-46D0-44AB-88B4-1935F91F2FF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202" y="3962618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3C590C0C-67F6-4B0E-AB8B-E7BA03B0FB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56895" y="3962618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6" name="Picture Placeholder 20">
            <a:extLst>
              <a:ext uri="{FF2B5EF4-FFF2-40B4-BE49-F238E27FC236}">
                <a16:creationId xmlns:a16="http://schemas.microsoft.com/office/drawing/2014/main" id="{BD4B32A8-4AFA-4DBB-9397-B8489318FE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56895" y="1844143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C5F88-9F87-461E-9D16-59CD3962A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295334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EB890B-0B7A-420A-812B-1CAF39C26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2E9C9A-3610-4232-8D48-A2FE485432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4" name="Graphic 13" descr="Badge 6 with solid fill">
            <a:extLst>
              <a:ext uri="{FF2B5EF4-FFF2-40B4-BE49-F238E27FC236}">
                <a16:creationId xmlns:a16="http://schemas.microsoft.com/office/drawing/2014/main" id="{470F2841-B0CC-41DA-8FAB-267381961B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6645" y="3909967"/>
            <a:ext cx="423819" cy="423819"/>
          </a:xfrm>
          <a:prstGeom prst="rect">
            <a:avLst/>
          </a:prstGeom>
        </p:spPr>
      </p:pic>
      <p:pic>
        <p:nvPicPr>
          <p:cNvPr id="15" name="Graphic 14" descr="Badge 1 with solid fill">
            <a:extLst>
              <a:ext uri="{FF2B5EF4-FFF2-40B4-BE49-F238E27FC236}">
                <a16:creationId xmlns:a16="http://schemas.microsoft.com/office/drawing/2014/main" id="{172863AC-07AE-4D8A-A3B1-CD134449B3E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7618" y="1800282"/>
            <a:ext cx="423819" cy="423819"/>
          </a:xfrm>
          <a:prstGeom prst="rect">
            <a:avLst/>
          </a:prstGeom>
        </p:spPr>
      </p:pic>
      <p:pic>
        <p:nvPicPr>
          <p:cNvPr id="16" name="Graphic 15" descr="Badge with solid fill">
            <a:extLst>
              <a:ext uri="{FF2B5EF4-FFF2-40B4-BE49-F238E27FC236}">
                <a16:creationId xmlns:a16="http://schemas.microsoft.com/office/drawing/2014/main" id="{02D116A2-3EE9-4ABD-BAB5-67D0B177988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7141" y="1800282"/>
            <a:ext cx="423819" cy="423819"/>
          </a:xfrm>
          <a:prstGeom prst="rect">
            <a:avLst/>
          </a:prstGeom>
        </p:spPr>
      </p:pic>
      <p:pic>
        <p:nvPicPr>
          <p:cNvPr id="17" name="Graphic 16" descr="Badge 3 with solid fill">
            <a:extLst>
              <a:ext uri="{FF2B5EF4-FFF2-40B4-BE49-F238E27FC236}">
                <a16:creationId xmlns:a16="http://schemas.microsoft.com/office/drawing/2014/main" id="{F09FF110-59DA-4D50-B3F8-B01CCE209C3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6645" y="1800282"/>
            <a:ext cx="423819" cy="423819"/>
          </a:xfrm>
          <a:prstGeom prst="rect">
            <a:avLst/>
          </a:prstGeom>
        </p:spPr>
      </p:pic>
      <p:pic>
        <p:nvPicPr>
          <p:cNvPr id="18" name="Graphic 17" descr="Badge 5 with solid fill">
            <a:extLst>
              <a:ext uri="{FF2B5EF4-FFF2-40B4-BE49-F238E27FC236}">
                <a16:creationId xmlns:a16="http://schemas.microsoft.com/office/drawing/2014/main" id="{A4F3583E-82D5-4230-8F59-37C1BE0D194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47141" y="3909967"/>
            <a:ext cx="423819" cy="423819"/>
          </a:xfrm>
          <a:prstGeom prst="rect">
            <a:avLst/>
          </a:prstGeom>
        </p:spPr>
      </p:pic>
      <p:pic>
        <p:nvPicPr>
          <p:cNvPr id="19" name="Graphic 18" descr="Badge 4 with solid fill">
            <a:extLst>
              <a:ext uri="{FF2B5EF4-FFF2-40B4-BE49-F238E27FC236}">
                <a16:creationId xmlns:a16="http://schemas.microsoft.com/office/drawing/2014/main" id="{5BD67A39-C562-4210-989C-99484F84DED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7618" y="3909967"/>
            <a:ext cx="423819" cy="4238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035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5" grpId="0"/>
      <p:bldP spid="26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8A2D-A77E-49F9-A310-36092B575E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573CD-7B97-4C23-93B4-9393F7EDA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D6E24-414B-4666-9330-435A6AD6F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63B3B77-8B0B-4E15-95BE-CEF167116C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9FE6C45-7C95-4F76-A12E-7CCBEBF520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58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45FAE22-0F09-4124-AA37-973A311F4769}"/>
              </a:ext>
            </a:extLst>
          </p:cNvPr>
          <p:cNvSpPr/>
          <p:nvPr userDrawn="1"/>
        </p:nvSpPr>
        <p:spPr>
          <a:xfrm>
            <a:off x="7494307" y="1825625"/>
            <a:ext cx="3859492" cy="415097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D6E24-414B-4666-9330-435A6AD6F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2274" y="2073898"/>
            <a:ext cx="3403076" cy="367645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88A2D-A77E-49F9-A310-36092B575E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573CD-7B97-4C23-93B4-9393F7EDA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2" y="1825625"/>
            <a:ext cx="6524133" cy="435133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63B3B77-8B0B-4E15-95BE-CEF167116C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9FE6C45-7C95-4F76-A12E-7CCBEBF520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208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59B6-4BB9-443E-8435-5FF2514A2E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42B21-410E-4ED7-A95D-28664E362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1" y="2501170"/>
            <a:ext cx="5157787" cy="368458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6693E-FB89-4E23-875F-A6807899E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F89DAD1-FBEF-4427-8A13-607A13DE55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6844FE-57F2-436B-8575-50A0530212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5F80CAB-75A1-4094-B904-98EBEC514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4" y="1701801"/>
            <a:ext cx="5157787" cy="782637"/>
          </a:xfrm>
        </p:spPr>
        <p:txBody>
          <a:bodyPr>
            <a:noAutofit/>
          </a:bodyPr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AECB045D-FF31-473E-8D55-CD9220846A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1" y="1701801"/>
            <a:ext cx="5183189" cy="782637"/>
          </a:xfrm>
        </p:spPr>
        <p:txBody>
          <a:bodyPr>
            <a:noAutofit/>
          </a:bodyPr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50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59B6-4BB9-443E-8435-5FF2514A2E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42B21-410E-4ED7-A95D-28664E362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3032976"/>
            <a:ext cx="5157787" cy="3164567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6693E-FB89-4E23-875F-A6807899E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3032976"/>
            <a:ext cx="5183188" cy="3164567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44F47F-B911-4BAA-88A8-D2DF884349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2" y="1693983"/>
            <a:ext cx="10518777" cy="1325563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457206" indent="0">
              <a:buNone/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9CAE6F6-5470-4594-988C-6EB0124E844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E12EBE07-C462-4B9A-9728-C2FBB1BBB5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013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F0A29-DA17-41F6-9A0D-B4C11EEE6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0BAE3-D4D2-4A90-8303-9A2DBA59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2953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0028D1E9-E7DF-4F9F-AE31-E939DF166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1877" y="61975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7"/>
    </p:custDataLst>
    <p:extLst>
      <p:ext uri="{BB962C8B-B14F-4D97-AF65-F5344CB8AC3E}">
        <p14:creationId xmlns:p14="http://schemas.microsoft.com/office/powerpoint/2010/main" val="111953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0" r:id="rId4"/>
    <p:sldLayoutId id="2147483677" r:id="rId5"/>
    <p:sldLayoutId id="2147483652" r:id="rId6"/>
    <p:sldLayoutId id="2147483678" r:id="rId7"/>
    <p:sldLayoutId id="2147483653" r:id="rId8"/>
    <p:sldLayoutId id="2147483660" r:id="rId9"/>
    <p:sldLayoutId id="2147483661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11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42900" indent="-342900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685800" indent="-342900" algn="l" defTabSz="914411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028700" indent="-342900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71600" indent="-342900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4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5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8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740A-D2F5-45EF-8E4B-57EDFD6F1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161163F-A49B-49D8-8598-2853F3B06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FOURTH EDITION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509A4-CAF2-4B1A-A105-1B8CCA91BC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769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THE FORD-FULKERSON METHOD </a:t>
            </a:r>
            <a:r>
              <a:rPr lang="en-US" sz="2200" dirty="0"/>
              <a:t>(continued)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46F9B0-1191-4557-BDB5-0D1EFAB7E216}"/>
              </a:ext>
            </a:extLst>
          </p:cNvPr>
          <p:cNvGrpSpPr/>
          <p:nvPr/>
        </p:nvGrpSpPr>
        <p:grpSpPr>
          <a:xfrm>
            <a:off x="1078835" y="1542147"/>
            <a:ext cx="10082286" cy="2383677"/>
            <a:chOff x="1078835" y="1542147"/>
            <a:chExt cx="10082286" cy="238367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56557A-D4DF-4B9A-83DA-D095A0A82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835" y="1542147"/>
              <a:ext cx="10048948" cy="781056"/>
            </a:xfrm>
            <a:prstGeom prst="rect">
              <a:avLst/>
            </a:prstGeom>
          </p:spPr>
        </p:pic>
        <p:pic>
          <p:nvPicPr>
            <p:cNvPr id="10" name="Picture 9" descr="Text, letter&#10;&#10;Description automatically generated">
              <a:extLst>
                <a:ext uri="{FF2B5EF4-FFF2-40B4-BE49-F238E27FC236}">
                  <a16:creationId xmlns:a16="http://schemas.microsoft.com/office/drawing/2014/main" id="{97255D48-E519-47F1-9467-E0C8976F2E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075"/>
            <a:stretch/>
          </p:blipFill>
          <p:spPr>
            <a:xfrm>
              <a:off x="1078835" y="2307936"/>
              <a:ext cx="10082286" cy="1617888"/>
            </a:xfrm>
            <a:prstGeom prst="rect">
              <a:avLst/>
            </a:prstGeom>
          </p:spPr>
        </p:pic>
      </p:grpSp>
      <p:pic>
        <p:nvPicPr>
          <p:cNvPr id="17" name="Picture 16" descr="Text, letter&#10;&#10;Description automatically generated">
            <a:extLst>
              <a:ext uri="{FF2B5EF4-FFF2-40B4-BE49-F238E27FC236}">
                <a16:creationId xmlns:a16="http://schemas.microsoft.com/office/drawing/2014/main" id="{6F2A59BB-8BA9-4609-822E-FB12EE4560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43" b="31350"/>
          <a:stretch/>
        </p:blipFill>
        <p:spPr>
          <a:xfrm>
            <a:off x="1078835" y="3803904"/>
            <a:ext cx="10082286" cy="1511949"/>
          </a:xfrm>
          <a:prstGeom prst="rect">
            <a:avLst/>
          </a:prstGeom>
        </p:spPr>
      </p:pic>
      <p:pic>
        <p:nvPicPr>
          <p:cNvPr id="20" name="Picture 19" descr="Text, letter&#10;&#10;Description automatically generated">
            <a:extLst>
              <a:ext uri="{FF2B5EF4-FFF2-40B4-BE49-F238E27FC236}">
                <a16:creationId xmlns:a16="http://schemas.microsoft.com/office/drawing/2014/main" id="{29045BA4-F442-4DD8-94D2-E1A2686222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86"/>
          <a:stretch/>
        </p:blipFill>
        <p:spPr>
          <a:xfrm>
            <a:off x="1078835" y="5462016"/>
            <a:ext cx="10082286" cy="12274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237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AUGMENTING PATH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12878CC-6B96-49AA-B621-271729F961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67"/>
          <a:stretch/>
        </p:blipFill>
        <p:spPr>
          <a:xfrm>
            <a:off x="1045332" y="1714110"/>
            <a:ext cx="10101336" cy="1410549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A5C7C18-B801-4137-A286-A105AE368C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67"/>
          <a:stretch/>
        </p:blipFill>
        <p:spPr>
          <a:xfrm>
            <a:off x="1045332" y="3203944"/>
            <a:ext cx="10101336" cy="14105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18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5BDF-A131-494C-A0DD-9C27AD9B1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4563" y="5804742"/>
            <a:ext cx="3282538" cy="806116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New Residual Network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4722784-FF23-41F5-A1C7-B7D470BDD4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37"/>
          <a:stretch/>
        </p:blipFill>
        <p:spPr>
          <a:xfrm>
            <a:off x="838200" y="1395003"/>
            <a:ext cx="8510650" cy="908364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3DF59A6-FC7F-46B2-BF9B-588C8D834B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58"/>
          <a:stretch/>
        </p:blipFill>
        <p:spPr>
          <a:xfrm>
            <a:off x="834033" y="3260704"/>
            <a:ext cx="5372139" cy="2392817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756BDA6-FB24-49AC-9DB7-C5CDFBBB1E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37" r="38172" b="1548"/>
          <a:stretch/>
        </p:blipFill>
        <p:spPr>
          <a:xfrm>
            <a:off x="834033" y="2418334"/>
            <a:ext cx="5261967" cy="482542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06DDE3C8-5B7B-4743-BDE7-18484533CF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58"/>
          <a:stretch/>
        </p:blipFill>
        <p:spPr>
          <a:xfrm>
            <a:off x="6384095" y="3175865"/>
            <a:ext cx="5372139" cy="23928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7960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sz="2200" dirty="0"/>
              <a:t>(continued)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97005E2F-4DAF-4B0D-B7E0-AA847CF6CD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50"/>
          <a:stretch/>
        </p:blipFill>
        <p:spPr>
          <a:xfrm>
            <a:off x="1009613" y="1675757"/>
            <a:ext cx="10172774" cy="2814727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D3A536A4-8CDC-4374-BE95-F00D742132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94"/>
          <a:stretch/>
        </p:blipFill>
        <p:spPr>
          <a:xfrm>
            <a:off x="1009613" y="4711700"/>
            <a:ext cx="10172774" cy="12646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664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THEOREM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42F03B0-4ECC-440E-8EB9-0BE3071C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20" y="1688795"/>
            <a:ext cx="5114962" cy="22050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12082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FORD-FULKERSON ALGORITHM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A651C-7A0D-4E34-B608-07E572B0E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20" y="1620897"/>
            <a:ext cx="10077524" cy="857256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657457A3-8BD7-42F2-90A0-EADA270223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70" y="2769973"/>
            <a:ext cx="7883787" cy="34275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94374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FORD-FULKERSON ALGORITHM </a:t>
            </a:r>
            <a:r>
              <a:rPr lang="en-US" sz="2200" dirty="0"/>
              <a:t>(continued)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C0C5A199-A471-4B49-BA71-280D691C8D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72"/>
          <a:stretch/>
        </p:blipFill>
        <p:spPr>
          <a:xfrm>
            <a:off x="946488" y="1641793"/>
            <a:ext cx="10263263" cy="1201080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10CD99E6-CE4C-43E8-9DB7-FCFE28649A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36"/>
          <a:stretch/>
        </p:blipFill>
        <p:spPr>
          <a:xfrm>
            <a:off x="946488" y="3313215"/>
            <a:ext cx="10263263" cy="16623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3139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EDMONDS-KARP ALGORITHM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451405A-F369-4BC1-A5F0-53FC615D09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80"/>
          <a:stretch/>
        </p:blipFill>
        <p:spPr>
          <a:xfrm>
            <a:off x="968630" y="1612093"/>
            <a:ext cx="10158487" cy="223551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3CB8F91-E3E7-4DA9-9EAE-C935399A28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95"/>
          <a:stretch/>
        </p:blipFill>
        <p:spPr>
          <a:xfrm>
            <a:off x="968630" y="4013859"/>
            <a:ext cx="10158487" cy="1232047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D2F78D13-3E99-4DFD-B1DB-3C045FBA0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30" y="5342390"/>
            <a:ext cx="6277021" cy="8477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8242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89213C-D89A-4FB5-B02B-89FD5199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ALGORITHM </a:t>
            </a:r>
            <a:r>
              <a:rPr lang="en-US" sz="2200" dirty="0"/>
              <a:t>(continued)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43A014-1FB5-4CDE-9F64-CE065A20F8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452E831-92B9-4CF9-80A1-30CCBD159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94" y="1729028"/>
            <a:ext cx="10168012" cy="207646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A0B4F96-2E41-4890-9F28-4CA0E20C2518}"/>
              </a:ext>
            </a:extLst>
          </p:cNvPr>
          <p:cNvGrpSpPr/>
          <p:nvPr/>
        </p:nvGrpSpPr>
        <p:grpSpPr>
          <a:xfrm>
            <a:off x="1011994" y="4180575"/>
            <a:ext cx="9236411" cy="914407"/>
            <a:chOff x="1011994" y="4180575"/>
            <a:chExt cx="9236411" cy="91440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89DAF81-CA37-4893-B545-F42BD82F3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994" y="4180575"/>
              <a:ext cx="8848790" cy="914407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6B71EC-E10F-42D7-AFDC-9FFC578F42E7}"/>
                </a:ext>
              </a:extLst>
            </p:cNvPr>
            <p:cNvSpPr/>
            <p:nvPr/>
          </p:nvSpPr>
          <p:spPr>
            <a:xfrm>
              <a:off x="4013860" y="4729857"/>
              <a:ext cx="6234545" cy="365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2679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MAXIMUM BIPARTITE MATCHING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4826F8DF-0BB0-4D6D-AE8A-546ACD3AD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94" y="1704590"/>
            <a:ext cx="10244212" cy="24622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825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609A-69DD-42DA-9B46-0D9F76A7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LECTURE NOTES FOR CHAPTER 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0BEC0-D53C-44CA-8A5A-7F9814645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sz="4000" dirty="0"/>
              <a:t>Maximum Flow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00C7-E96F-466C-B304-FC207CDF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2523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MAXIMUM BIPARTITE MATCHING </a:t>
            </a:r>
            <a:r>
              <a:rPr lang="en-US" sz="2200" dirty="0"/>
              <a:t>(continued)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291E1D0-A35C-4FE1-BC0C-E4A0FFE2C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51" y="1562581"/>
            <a:ext cx="9738096" cy="52874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2415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MAXIMUM BIPARTITE MATCHING </a:t>
            </a:r>
            <a:r>
              <a:rPr lang="en-US" sz="2200" dirty="0"/>
              <a:t>(continued)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FF327-865F-4ED4-A79D-417A13AC9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20" y="1726247"/>
            <a:ext cx="8729726" cy="962032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82F7F49-5C7A-4945-B736-E455445E5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20" y="2841757"/>
            <a:ext cx="7072364" cy="27670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953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MAXIMUM BIPARTITE MATCHING </a:t>
            </a:r>
            <a:r>
              <a:rPr lang="en-US" sz="2200" dirty="0"/>
              <a:t>(continued)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C76CDAFE-F145-4AF1-A4E1-318EC840C4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904"/>
          <a:stretch/>
        </p:blipFill>
        <p:spPr>
          <a:xfrm>
            <a:off x="958520" y="1490141"/>
            <a:ext cx="8515412" cy="1938860"/>
          </a:xfrm>
          <a:prstGeom prst="rect">
            <a:avLst/>
          </a:prstGeom>
        </p:spPr>
      </p:pic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0851CE6D-5940-4D88-AEF0-E084CCFFA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71" b="2680"/>
          <a:stretch/>
        </p:blipFill>
        <p:spPr>
          <a:xfrm>
            <a:off x="1110920" y="3368841"/>
            <a:ext cx="8363012" cy="34205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763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CHAPTER 24 OVERVIEW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8412806-3BD6-41A2-B33B-DB0A9C3D0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25" y="1620897"/>
            <a:ext cx="10125149" cy="32099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470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FLOW NETWORKS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6809446-30EA-4E80-A6EB-1933077C9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00" y="1640858"/>
            <a:ext cx="10144199" cy="26384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5426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524B-8138-49F5-86F3-2BD61A533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8251A55-9AF6-442B-914B-9A25A2AD54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B1462A80-A90C-49F2-B21D-CF3FAB9BA5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14"/>
          <a:stretch/>
        </p:blipFill>
        <p:spPr>
          <a:xfrm>
            <a:off x="1006030" y="1534485"/>
            <a:ext cx="4597600" cy="2198617"/>
          </a:xfrm>
          <a:prstGeom prst="rect">
            <a:avLst/>
          </a:prstGeom>
        </p:spPr>
      </p:pic>
      <p:pic>
        <p:nvPicPr>
          <p:cNvPr id="16" name="Picture 15" descr="Text, letter&#10;&#10;Description automatically generated">
            <a:extLst>
              <a:ext uri="{FF2B5EF4-FFF2-40B4-BE49-F238E27FC236}">
                <a16:creationId xmlns:a16="http://schemas.microsoft.com/office/drawing/2014/main" id="{490C6732-807C-4034-961B-4FE62CCC28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30" y="3542197"/>
            <a:ext cx="8787842" cy="334648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4F560671-84B4-4FA7-8CD5-8C5AEC186210}"/>
              </a:ext>
            </a:extLst>
          </p:cNvPr>
          <p:cNvGrpSpPr/>
          <p:nvPr/>
        </p:nvGrpSpPr>
        <p:grpSpPr>
          <a:xfrm>
            <a:off x="706310" y="1536412"/>
            <a:ext cx="4756937" cy="2198617"/>
            <a:chOff x="717888" y="1536412"/>
            <a:chExt cx="4756937" cy="2198617"/>
          </a:xfrm>
        </p:grpSpPr>
        <p:pic>
          <p:nvPicPr>
            <p:cNvPr id="20" name="Picture 19" descr="A picture containing text, device&#10;&#10;Description automatically generated">
              <a:extLst>
                <a:ext uri="{FF2B5EF4-FFF2-40B4-BE49-F238E27FC236}">
                  <a16:creationId xmlns:a16="http://schemas.microsoft.com/office/drawing/2014/main" id="{84DE4CA6-0BFE-4B93-B7AE-B6FD8EAA10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76"/>
            <a:stretch/>
          </p:blipFill>
          <p:spPr>
            <a:xfrm>
              <a:off x="1101074" y="1536412"/>
              <a:ext cx="3977509" cy="2198617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EFE035A-2E24-45CB-BD5F-E5DD3712F711}"/>
                </a:ext>
              </a:extLst>
            </p:cNvPr>
            <p:cNvSpPr/>
            <p:nvPr/>
          </p:nvSpPr>
          <p:spPr>
            <a:xfrm>
              <a:off x="5092861" y="1745498"/>
              <a:ext cx="381964" cy="870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804588-C222-461B-96D5-4AA50746BEE1}"/>
                </a:ext>
              </a:extLst>
            </p:cNvPr>
            <p:cNvSpPr/>
            <p:nvPr/>
          </p:nvSpPr>
          <p:spPr>
            <a:xfrm>
              <a:off x="717888" y="1690688"/>
              <a:ext cx="381964" cy="870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BEC2CFF-3E3F-405E-8028-4FB3EC23E799}"/>
              </a:ext>
            </a:extLst>
          </p:cNvPr>
          <p:cNvSpPr/>
          <p:nvPr/>
        </p:nvSpPr>
        <p:spPr>
          <a:xfrm>
            <a:off x="908870" y="3542197"/>
            <a:ext cx="3176993" cy="418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249C47-C9C0-4E59-8C20-F01DADCD5D38}"/>
              </a:ext>
            </a:extLst>
          </p:cNvPr>
          <p:cNvGrpSpPr/>
          <p:nvPr/>
        </p:nvGrpSpPr>
        <p:grpSpPr>
          <a:xfrm>
            <a:off x="1006030" y="3983192"/>
            <a:ext cx="9700552" cy="2874809"/>
            <a:chOff x="1006030" y="3983192"/>
            <a:chExt cx="9700552" cy="2874809"/>
          </a:xfrm>
        </p:grpSpPr>
        <p:pic>
          <p:nvPicPr>
            <p:cNvPr id="19" name="Picture 18" descr="Text&#10;&#10;Description automatically generated">
              <a:extLst>
                <a:ext uri="{FF2B5EF4-FFF2-40B4-BE49-F238E27FC236}">
                  <a16:creationId xmlns:a16="http://schemas.microsoft.com/office/drawing/2014/main" id="{22FFD68E-672D-4C56-8C72-DF9C2279F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552" y="3983192"/>
              <a:ext cx="8882127" cy="1290647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8B296F6-35FC-4CA1-91B2-1AEC1959E65C}"/>
                </a:ext>
              </a:extLst>
            </p:cNvPr>
            <p:cNvSpPr/>
            <p:nvPr/>
          </p:nvSpPr>
          <p:spPr>
            <a:xfrm>
              <a:off x="1006030" y="5167313"/>
              <a:ext cx="9700552" cy="1690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ABBBE5-49DB-445D-BDE6-D01EDA1B015B}"/>
              </a:ext>
            </a:extLst>
          </p:cNvPr>
          <p:cNvGrpSpPr/>
          <p:nvPr/>
        </p:nvGrpSpPr>
        <p:grpSpPr>
          <a:xfrm>
            <a:off x="1006030" y="3849613"/>
            <a:ext cx="9160709" cy="2347930"/>
            <a:chOff x="1006030" y="3849613"/>
            <a:chExt cx="9160709" cy="2347930"/>
          </a:xfrm>
        </p:grpSpPr>
        <p:pic>
          <p:nvPicPr>
            <p:cNvPr id="29" name="Picture 28" descr="Text, letter&#10;&#10;Description automatically generated">
              <a:extLst>
                <a:ext uri="{FF2B5EF4-FFF2-40B4-BE49-F238E27FC236}">
                  <a16:creationId xmlns:a16="http://schemas.microsoft.com/office/drawing/2014/main" id="{1344CF84-E34C-4FA3-9285-AA3FA857B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030" y="3849613"/>
              <a:ext cx="7339066" cy="2347930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F4B52D-80A2-4496-A6E0-D5FCF7CB745A}"/>
                </a:ext>
              </a:extLst>
            </p:cNvPr>
            <p:cNvSpPr/>
            <p:nvPr/>
          </p:nvSpPr>
          <p:spPr>
            <a:xfrm>
              <a:off x="8263067" y="3983192"/>
              <a:ext cx="1903672" cy="132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Content Placeholder 6">
            <a:extLst>
              <a:ext uri="{FF2B5EF4-FFF2-40B4-BE49-F238E27FC236}">
                <a16:creationId xmlns:a16="http://schemas.microsoft.com/office/drawing/2014/main" id="{FBF52B74-4C14-4180-9175-EFF28B1178B5}"/>
              </a:ext>
            </a:extLst>
          </p:cNvPr>
          <p:cNvSpPr txBox="1">
            <a:spLocks/>
          </p:cNvSpPr>
          <p:nvPr/>
        </p:nvSpPr>
        <p:spPr>
          <a:xfrm>
            <a:off x="1087678" y="6025606"/>
            <a:ext cx="6944491" cy="714508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bg1"/>
                </a:solidFill>
              </a:rPr>
              <a:t>WLOG, assume one source, one sink, and edges in at most one direction between any vertex pair.</a:t>
            </a:r>
          </a:p>
          <a:p>
            <a:pPr algn="ctr"/>
            <a:endParaRPr lang="en-US" sz="22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679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CUTS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941DFD8-DBD6-4B69-A3A8-C63431357F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01"/>
          <a:stretch/>
        </p:blipFill>
        <p:spPr>
          <a:xfrm>
            <a:off x="1066973" y="1641833"/>
            <a:ext cx="10082286" cy="1605052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292C3B6A-CD1D-42B6-9FE3-90A499810B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69" b="7232"/>
          <a:stretch/>
        </p:blipFill>
        <p:spPr>
          <a:xfrm>
            <a:off x="1066973" y="3428999"/>
            <a:ext cx="10082286" cy="2478505"/>
          </a:xfrm>
          <a:prstGeom prst="rect">
            <a:avLst/>
          </a:prstGeom>
        </p:spPr>
      </p:pic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C4FCC6D5-DD7A-4C85-9437-DE47538664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65"/>
          <a:stretch/>
        </p:blipFill>
        <p:spPr>
          <a:xfrm>
            <a:off x="1066973" y="6015427"/>
            <a:ext cx="10082286" cy="3651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965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524B-8138-49F5-86F3-2BD61A533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CUTS </a:t>
            </a:r>
            <a:r>
              <a:rPr lang="en-US" sz="2200" dirty="0"/>
              <a:t>(continued)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8251A55-9AF6-442B-914B-9A25A2AD54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B1462A80-A90C-49F2-B21D-CF3FAB9BA5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31" b="8654"/>
          <a:stretch/>
        </p:blipFill>
        <p:spPr>
          <a:xfrm>
            <a:off x="965716" y="1559134"/>
            <a:ext cx="3796036" cy="2008355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FA81B2B4-FB11-49C5-BA67-DA32C26C2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800" y="3785395"/>
            <a:ext cx="4462495" cy="823919"/>
          </a:xfrm>
          <a:prstGeom prst="rect">
            <a:avLst/>
          </a:prstGeom>
        </p:spPr>
      </p:pic>
      <p:pic>
        <p:nvPicPr>
          <p:cNvPr id="13" name="Picture 12" descr="Letter&#10;&#10;Description automatically generated with low confidence">
            <a:extLst>
              <a:ext uri="{FF2B5EF4-FFF2-40B4-BE49-F238E27FC236}">
                <a16:creationId xmlns:a16="http://schemas.microsoft.com/office/drawing/2014/main" id="{8C2AB355-986E-4E13-ADDD-1BA228B05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800" y="4773487"/>
            <a:ext cx="5615029" cy="790581"/>
          </a:xfrm>
          <a:prstGeom prst="rect">
            <a:avLst/>
          </a:prstGeom>
        </p:spPr>
      </p:pic>
      <p:pic>
        <p:nvPicPr>
          <p:cNvPr id="15" name="Picture 14" descr="Chart&#10;&#10;Description automatically generated with low confidence">
            <a:extLst>
              <a:ext uri="{FF2B5EF4-FFF2-40B4-BE49-F238E27FC236}">
                <a16:creationId xmlns:a16="http://schemas.microsoft.com/office/drawing/2014/main" id="{7F90D5F1-572B-4973-AC2E-90E3F985A6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625" y="5728240"/>
            <a:ext cx="6896150" cy="928694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1D9A96EE-B192-4F66-82A7-6B5E84D475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495" y="988514"/>
            <a:ext cx="6678668" cy="30630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67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THE FORD-FULKERSON METHOD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7E570D9-039B-43DF-B327-BC36707C4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20" y="1605954"/>
            <a:ext cx="8563038" cy="38386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400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THE FORD-FULKERSON METHOD </a:t>
            </a:r>
            <a:r>
              <a:rPr lang="en-US" sz="2200" dirty="0"/>
              <a:t>(continued)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FF94168E-15EE-41C3-BE00-BF59A9A3D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4949"/>
            <a:ext cx="7486705" cy="182405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BC6431D-8C36-48D5-9B5D-8FB798CF85C2}"/>
              </a:ext>
            </a:extLst>
          </p:cNvPr>
          <p:cNvGrpSpPr/>
          <p:nvPr/>
        </p:nvGrpSpPr>
        <p:grpSpPr>
          <a:xfrm>
            <a:off x="838200" y="5600762"/>
            <a:ext cx="10110861" cy="747718"/>
            <a:chOff x="838200" y="5118162"/>
            <a:chExt cx="10110861" cy="7477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5882DE2-B792-4C19-A328-DFCB8F3B3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5118162"/>
              <a:ext cx="10110861" cy="74771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13BDB0-F315-4DCC-A05A-79CC7FD615E7}"/>
                </a:ext>
              </a:extLst>
            </p:cNvPr>
            <p:cNvSpPr/>
            <p:nvPr/>
          </p:nvSpPr>
          <p:spPr>
            <a:xfrm>
              <a:off x="4463716" y="5486400"/>
              <a:ext cx="6472989" cy="365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1972D74D-7862-4B68-A5A6-0696ACE44E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75" y="3076746"/>
            <a:ext cx="5234026" cy="23098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03699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TITLE_W_TEXT" val="FUQ6MiPQ"/>
  <p:tag name="ARTICULATE_SLIDE_THUMBNAIL_REFRESH" val="1"/>
  <p:tag name="ARTICULATE_PROJECT_OPEN" val="0"/>
  <p:tag name="ARTICULATE_SLIDE_COUNT" val="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itle_w_Text">
  <a:themeElements>
    <a:clrScheme name="MITP">
      <a:dk1>
        <a:srgbClr val="434343"/>
      </a:dk1>
      <a:lt1>
        <a:sysClr val="window" lastClr="FFFFFF"/>
      </a:lt1>
      <a:dk2>
        <a:srgbClr val="A78966"/>
      </a:dk2>
      <a:lt2>
        <a:srgbClr val="EAE4DA"/>
      </a:lt2>
      <a:accent1>
        <a:srgbClr val="035B92"/>
      </a:accent1>
      <a:accent2>
        <a:srgbClr val="BE3048"/>
      </a:accent2>
      <a:accent3>
        <a:srgbClr val="C2E7FE"/>
      </a:accent3>
      <a:accent4>
        <a:srgbClr val="ECB6BF"/>
      </a:accent4>
      <a:accent5>
        <a:srgbClr val="035B92"/>
      </a:accent5>
      <a:accent6>
        <a:srgbClr val="BE3048"/>
      </a:accent6>
      <a:hlink>
        <a:srgbClr val="035B92"/>
      </a:hlink>
      <a:folHlink>
        <a:srgbClr val="BE3048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4924</TotalTime>
  <Words>131</Words>
  <Application>Microsoft Macintosh PowerPoint</Application>
  <PresentationFormat>Widescreen</PresentationFormat>
  <Paragraphs>53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Palatino Linotype</vt:lpstr>
      <vt:lpstr>Times New Roman</vt:lpstr>
      <vt:lpstr>Wingdings</vt:lpstr>
      <vt:lpstr>Title_w_Text</vt:lpstr>
      <vt:lpstr>INTRODUCTION TO</vt:lpstr>
      <vt:lpstr>LECTURE NOTES FOR CHAPTER 24</vt:lpstr>
      <vt:lpstr>CHAPTER 24 OVERVIEW</vt:lpstr>
      <vt:lpstr>FLOW NETWORKS</vt:lpstr>
      <vt:lpstr>EXAMPLE</vt:lpstr>
      <vt:lpstr>CUTS</vt:lpstr>
      <vt:lpstr>CUTS (continued)</vt:lpstr>
      <vt:lpstr>THE FORD-FULKERSON METHOD</vt:lpstr>
      <vt:lpstr>THE FORD-FULKERSON METHOD (continued)</vt:lpstr>
      <vt:lpstr>THE FORD-FULKERSON METHOD (continued)</vt:lpstr>
      <vt:lpstr>AUGMENTING PATH</vt:lpstr>
      <vt:lpstr>EXAMPLE</vt:lpstr>
      <vt:lpstr>EXAMPLE (continued)</vt:lpstr>
      <vt:lpstr>THEOREM</vt:lpstr>
      <vt:lpstr>FORD-FULKERSON ALGORITHM</vt:lpstr>
      <vt:lpstr>FORD-FULKERSON ALGORITHM (continued)</vt:lpstr>
      <vt:lpstr>EDMONDS-KARP ALGORITHM</vt:lpstr>
      <vt:lpstr>EDMONDS-KARP ALGORITHM (continued)</vt:lpstr>
      <vt:lpstr>MAXIMUM BIPARTITE MATCHING</vt:lpstr>
      <vt:lpstr>MAXIMUM BIPARTITE MATCHING (continued)</vt:lpstr>
      <vt:lpstr>MAXIMUM BIPARTITE MATCHING (continued)</vt:lpstr>
      <vt:lpstr>MAXIMUM BIPARTITE MATCHING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Agate</dc:creator>
  <cp:lastModifiedBy>Agate Development MI</cp:lastModifiedBy>
  <cp:revision>139</cp:revision>
  <dcterms:created xsi:type="dcterms:W3CDTF">2022-01-04T15:58:33Z</dcterms:created>
  <dcterms:modified xsi:type="dcterms:W3CDTF">2022-05-19T16:25:08Z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25741EB2-0642-4A76-8AEA-E5FD2C2CF090</vt:lpwstr>
  </property>
  <property fmtid="{D5CDD505-2E9C-101B-9397-08002B2CF9AE}" pid="3" name="ArticulatePath">
    <vt:lpwstr>MITP Template</vt:lpwstr>
  </property>
</Properties>
</file>